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7" r:id="rId3"/>
    <p:sldId id="320" r:id="rId4"/>
    <p:sldId id="259" r:id="rId5"/>
    <p:sldId id="260" r:id="rId6"/>
    <p:sldId id="289" r:id="rId7"/>
    <p:sldId id="261" r:id="rId8"/>
    <p:sldId id="291" r:id="rId9"/>
    <p:sldId id="303" r:id="rId10"/>
    <p:sldId id="304" r:id="rId11"/>
    <p:sldId id="263" r:id="rId12"/>
    <p:sldId id="269" r:id="rId13"/>
    <p:sldId id="292" r:id="rId14"/>
    <p:sldId id="293" r:id="rId15"/>
    <p:sldId id="276" r:id="rId16"/>
    <p:sldId id="306" r:id="rId17"/>
    <p:sldId id="307" r:id="rId18"/>
    <p:sldId id="308" r:id="rId19"/>
    <p:sldId id="309" r:id="rId20"/>
    <p:sldId id="316" r:id="rId21"/>
    <p:sldId id="317" r:id="rId22"/>
    <p:sldId id="318" r:id="rId23"/>
    <p:sldId id="321"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7" d="100"/>
          <a:sy n="77" d="100"/>
        </p:scale>
        <p:origin x="-1176" y="-12"/>
      </p:cViewPr>
      <p:guideLst>
        <p:guide orient="horz" pos="215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728345"/>
            <a:ext cx="7772400" cy="1329055"/>
          </a:xfrm>
        </p:spPr>
        <p:txBody>
          <a:bodyPr/>
          <a:lstStyle/>
          <a:p>
            <a:pPr algn="ctr"/>
            <a:r>
              <a:rPr lang="en-IN" altLang="en-US" sz="4000" dirty="0"/>
              <a:t>DATA BACKUP AND RESTORING USING RPA</a:t>
            </a:r>
            <a:endParaRPr lang="en-IN" altLang="en-US" sz="4000" dirty="0"/>
          </a:p>
        </p:txBody>
      </p:sp>
      <p:sp>
        <p:nvSpPr>
          <p:cNvPr id="3" name="Text Placeholder 2"/>
          <p:cNvSpPr>
            <a:spLocks noGrp="1"/>
          </p:cNvSpPr>
          <p:nvPr>
            <p:ph type="body" idx="1"/>
          </p:nvPr>
        </p:nvSpPr>
        <p:spPr>
          <a:xfrm>
            <a:off x="533400" y="2057400"/>
            <a:ext cx="7769225" cy="4220845"/>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Team Members</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1. </a:t>
            </a:r>
            <a:r>
              <a:rPr lang="en-IN" altLang="en-US" sz="9600" dirty="0" smtClean="0">
                <a:latin typeface="Times New Roman" panose="02020603050405020304" pitchFamily="18" charset="0"/>
                <a:cs typeface="Times New Roman" panose="02020603050405020304" pitchFamily="18" charset="0"/>
              </a:rPr>
              <a:t>Piraivendhan K  [711715104044]</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2. </a:t>
            </a:r>
            <a:r>
              <a:rPr lang="en-IN" altLang="en-US" sz="9600" dirty="0" smtClean="0">
                <a:latin typeface="Times New Roman" panose="02020603050405020304" pitchFamily="18" charset="0"/>
                <a:cs typeface="Times New Roman" panose="02020603050405020304" pitchFamily="18" charset="0"/>
              </a:rPr>
              <a:t>Revathi N           [711715104049]</a:t>
            </a:r>
            <a:endParaRPr lang="en-IN" altLang="en-US" sz="9600" dirty="0" smtClean="0">
              <a:latin typeface="Times New Roman" panose="02020603050405020304" pitchFamily="18" charset="0"/>
              <a:cs typeface="Times New Roman" panose="02020603050405020304" pitchFamily="18" charset="0"/>
            </a:endParaRPr>
          </a:p>
          <a:p>
            <a:r>
              <a:rPr lang="en-IN" altLang="en-US" sz="9600" dirty="0" smtClean="0">
                <a:latin typeface="Times New Roman" panose="02020603050405020304" pitchFamily="18" charset="0"/>
                <a:cs typeface="Times New Roman" panose="02020603050405020304" pitchFamily="18" charset="0"/>
              </a:rPr>
              <a:t>	3. Sreerag R           [711715104057]</a:t>
            </a:r>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Facult</a:t>
            </a:r>
            <a:r>
              <a:rPr lang="en-IN" altLang="en-US" sz="9600" dirty="0" smtClean="0">
                <a:latin typeface="Times New Roman" panose="02020603050405020304" pitchFamily="18" charset="0"/>
                <a:cs typeface="Times New Roman" panose="02020603050405020304" pitchFamily="18" charset="0"/>
              </a:rPr>
              <a:t>y </a:t>
            </a:r>
            <a:r>
              <a:rPr lang="en-US" sz="9600" dirty="0" smtClean="0">
                <a:latin typeface="Times New Roman" panose="02020603050405020304" pitchFamily="18" charset="0"/>
                <a:cs typeface="Times New Roman" panose="02020603050405020304" pitchFamily="18" charset="0"/>
              </a:rPr>
              <a:t>guide :                                Industrial guide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Name</a:t>
            </a:r>
            <a:r>
              <a:rPr lang="en-IN" altLang="en-US" sz="9600" dirty="0" smtClean="0">
                <a:latin typeface="Times New Roman" panose="02020603050405020304" pitchFamily="18" charset="0"/>
                <a:cs typeface="Times New Roman" panose="02020603050405020304" pitchFamily="18" charset="0"/>
              </a:rPr>
              <a:t>: Mr.Nandakumar S D</a:t>
            </a:r>
            <a:r>
              <a:rPr lang="en-US" sz="9600" dirty="0" smtClean="0">
                <a:latin typeface="Times New Roman" panose="02020603050405020304" pitchFamily="18" charset="0"/>
                <a:cs typeface="Times New Roman" panose="02020603050405020304" pitchFamily="18" charset="0"/>
              </a:rPr>
              <a:t>           Name</a:t>
            </a:r>
            <a:r>
              <a:rPr lang="en-IN" altLang="en-US" sz="9600" dirty="0" smtClean="0">
                <a:latin typeface="Times New Roman" panose="02020603050405020304" pitchFamily="18" charset="0"/>
                <a:cs typeface="Times New Roman" panose="02020603050405020304" pitchFamily="18" charset="0"/>
              </a:rPr>
              <a:t>: Mr. Jayadheep C</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Assistant professor		         </a:t>
            </a:r>
            <a:r>
              <a:rPr lang="en-IN" altLang="en-US" sz="9600" dirty="0" smtClean="0">
                <a:latin typeface="Times New Roman" panose="02020603050405020304" pitchFamily="18" charset="0"/>
                <a:cs typeface="Times New Roman" panose="02020603050405020304" pitchFamily="18" charset="0"/>
              </a:rPr>
              <a:t>RPA Developer</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Department </a:t>
            </a:r>
            <a:r>
              <a:rPr lang="en-US" sz="9600" dirty="0">
                <a:latin typeface="Times New Roman" panose="02020603050405020304" pitchFamily="18" charset="0"/>
                <a:cs typeface="Times New Roman" panose="02020603050405020304" pitchFamily="18" charset="0"/>
              </a:rPr>
              <a:t>of </a:t>
            </a:r>
            <a:r>
              <a:rPr lang="en-US" sz="9600" dirty="0" smtClean="0">
                <a:latin typeface="Times New Roman" panose="02020603050405020304" pitchFamily="18" charset="0"/>
                <a:cs typeface="Times New Roman" panose="02020603050405020304" pitchFamily="18" charset="0"/>
              </a:rPr>
              <a:t>CSE</a:t>
            </a:r>
            <a:r>
              <a:rPr lang="en-IN" altLang="en-US" sz="9600" dirty="0" smtClean="0">
                <a:latin typeface="Times New Roman" panose="02020603050405020304" pitchFamily="18" charset="0"/>
                <a:cs typeface="Times New Roman" panose="02020603050405020304" pitchFamily="18" charset="0"/>
              </a:rPr>
              <a:t>		         KGiSL GSS</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570"/>
            <a:ext cx="8229600" cy="3873500"/>
          </a:xfrm>
        </p:spPr>
        <p:txBody>
          <a:bodyPr>
            <a:noAutofit/>
          </a:bodyPr>
          <a:lstStyle/>
          <a:p>
            <a:r>
              <a:rPr lang="en-US" sz="4000" dirty="0" smtClean="0">
                <a:latin typeface="Calibri" panose="020F0502020204030204" pitchFamily="34" charset="0"/>
                <a:cs typeface="Calibri" panose="020F0502020204030204" pitchFamily="34" charset="0"/>
              </a:rPr>
              <a:t>Module </a:t>
            </a:r>
            <a:r>
              <a:rPr lang="en-US" sz="4000" dirty="0" err="1" smtClean="0">
                <a:latin typeface="Calibri" panose="020F0502020204030204" pitchFamily="34" charset="0"/>
                <a:cs typeface="Calibri" panose="020F0502020204030204" pitchFamily="34" charset="0"/>
              </a:rPr>
              <a:t>Splitup</a:t>
            </a:r>
            <a:br>
              <a:rPr lang="en-US" sz="4000" dirty="0" err="1" smtClean="0">
                <a:latin typeface="Calibri" panose="020F0502020204030204" pitchFamily="34" charset="0"/>
                <a:cs typeface="Calibri" panose="020F0502020204030204" pitchFamily="34" charset="0"/>
              </a:rPr>
            </a:br>
            <a:r>
              <a:rPr lang="en-US" sz="2800" dirty="0" smtClean="0">
                <a:latin typeface="Times New Roman" panose="02020603050405020304" pitchFamily="18" charset="0"/>
                <a:cs typeface="Times New Roman" panose="02020603050405020304" pitchFamily="18" charset="0"/>
                <a:sym typeface="+mn-ea"/>
              </a:rPr>
              <a:t>Module 1:</a:t>
            </a:r>
            <a:r>
              <a:rPr lang="en-US" sz="2800" dirty="0" smtClean="0">
                <a:latin typeface="Cambria" panose="02040503050406030204" pitchFamily="18" charset="0"/>
                <a:sym typeface="+mn-ea"/>
              </a:rPr>
              <a:t> </a:t>
            </a:r>
            <a:r>
              <a:rPr lang="en-IN" altLang="en-US" sz="2800" dirty="0" smtClean="0">
                <a:solidFill>
                  <a:schemeClr val="tx1"/>
                </a:solidFill>
                <a:latin typeface="Cambria" panose="02040503050406030204" pitchFamily="18" charset="0"/>
                <a:sym typeface="+mn-ea"/>
              </a:rPr>
              <a:t>Separating the data from the data set</a:t>
            </a:r>
            <a:br>
              <a:rPr lang="en-US" sz="2800" dirty="0" smtClean="0">
                <a:solidFill>
                  <a:schemeClr val="tx1"/>
                </a:solidFill>
                <a:latin typeface="Cambria" panose="02040503050406030204" pitchFamily="18" charset="0"/>
                <a:sym typeface="+mn-ea"/>
              </a:rPr>
            </a:br>
            <a:r>
              <a:rPr lang="en-US" sz="2800" dirty="0" smtClean="0">
                <a:latin typeface="Times New Roman" panose="02020603050405020304" pitchFamily="18" charset="0"/>
                <a:cs typeface="Times New Roman" panose="02020603050405020304" pitchFamily="18" charset="0"/>
                <a:sym typeface="+mn-ea"/>
              </a:rPr>
              <a:t>Module 2:</a:t>
            </a:r>
            <a:r>
              <a:rPr lang="en-US" sz="2800" dirty="0" smtClean="0">
                <a:latin typeface="Cambria" panose="02040503050406030204" pitchFamily="18" charset="0"/>
                <a:sym typeface="+mn-ea"/>
              </a:rPr>
              <a:t> </a:t>
            </a:r>
            <a:r>
              <a:rPr lang="en-US" sz="2800" dirty="0" smtClean="0">
                <a:solidFill>
                  <a:schemeClr val="tx1"/>
                </a:solidFill>
                <a:latin typeface="Times New Roman" panose="02020603050405020304" pitchFamily="18" charset="0"/>
                <a:cs typeface="Times New Roman" panose="02020603050405020304" pitchFamily="18" charset="0"/>
                <a:sym typeface="+mn-ea"/>
              </a:rPr>
              <a:t>Backup process</a:t>
            </a:r>
            <a:br>
              <a:rPr lang="en-US" sz="2800" dirty="0">
                <a:latin typeface="Cambria" panose="02040503050406030204" pitchFamily="18" charset="0"/>
                <a:sym typeface="+mn-ea"/>
              </a:rPr>
            </a:br>
            <a:r>
              <a:rPr lang="en-US" sz="2800" dirty="0">
                <a:latin typeface="Times New Roman" panose="02020603050405020304" pitchFamily="18" charset="0"/>
                <a:cs typeface="Times New Roman" panose="02020603050405020304" pitchFamily="18" charset="0"/>
                <a:sym typeface="+mn-ea"/>
              </a:rPr>
              <a:t>Module </a:t>
            </a:r>
            <a:r>
              <a:rPr lang="en-US" sz="2800" dirty="0" smtClean="0">
                <a:latin typeface="Times New Roman" panose="02020603050405020304" pitchFamily="18" charset="0"/>
                <a:cs typeface="Times New Roman" panose="02020603050405020304" pitchFamily="18" charset="0"/>
                <a:sym typeface="+mn-ea"/>
              </a:rPr>
              <a:t>3:</a:t>
            </a:r>
            <a:r>
              <a:rPr lang="en-US" sz="2800" dirty="0">
                <a:latin typeface="Cambria" panose="02040503050406030204" pitchFamily="18" charset="0"/>
                <a:cs typeface="Times New Roman" panose="02020603050405020304" pitchFamily="18" charset="0"/>
                <a:sym typeface="+mn-ea"/>
              </a:rPr>
              <a:t> </a:t>
            </a:r>
            <a:r>
              <a:rPr lang="en-US" sz="2800" dirty="0" smtClean="0">
                <a:solidFill>
                  <a:schemeClr val="tx1"/>
                </a:solidFill>
                <a:latin typeface="Times New Roman" panose="02020603050405020304" pitchFamily="18" charset="0"/>
                <a:cs typeface="Times New Roman" panose="02020603050405020304" pitchFamily="18" charset="0"/>
                <a:sym typeface="+mn-ea"/>
              </a:rPr>
              <a:t>Restoring process</a:t>
            </a:r>
            <a:br>
              <a:rPr lang="en-US" sz="2800" dirty="0" smtClean="0">
                <a:solidFill>
                  <a:schemeClr val="tx1"/>
                </a:solidFill>
                <a:latin typeface="Times New Roman" panose="02020603050405020304" pitchFamily="18" charset="0"/>
                <a:cs typeface="Times New Roman" panose="02020603050405020304" pitchFamily="18" charset="0"/>
                <a:sym typeface="+mn-ea"/>
              </a:rPr>
            </a:br>
            <a:r>
              <a:rPr lang="en-US" sz="2800" dirty="0" smtClean="0">
                <a:latin typeface="Times New Roman" panose="02020603050405020304" pitchFamily="18" charset="0"/>
                <a:cs typeface="Times New Roman" panose="02020603050405020304" pitchFamily="18" charset="0"/>
                <a:sym typeface="+mn-ea"/>
              </a:rPr>
              <a:t>Module 4:</a:t>
            </a:r>
            <a:r>
              <a:rPr lang="en-US" sz="2800" dirty="0" smtClean="0">
                <a:solidFill>
                  <a:schemeClr val="tx1"/>
                </a:solidFill>
                <a:latin typeface="Times New Roman" panose="02020603050405020304" pitchFamily="18" charset="0"/>
                <a:cs typeface="Times New Roman" panose="02020603050405020304" pitchFamily="18" charset="0"/>
                <a:sym typeface="+mn-ea"/>
              </a:rPr>
              <a:t> </a:t>
            </a:r>
            <a:r>
              <a:rPr lang="en-IN" altLang="en-US" sz="2800" dirty="0" smtClean="0">
                <a:solidFill>
                  <a:schemeClr val="tx1"/>
                </a:solidFill>
                <a:latin typeface="Times New Roman" panose="02020603050405020304" pitchFamily="18" charset="0"/>
                <a:cs typeface="Times New Roman" panose="02020603050405020304" pitchFamily="18" charset="0"/>
                <a:sym typeface="+mn-ea"/>
              </a:rPr>
              <a:t>Orchestrator connection</a:t>
            </a:r>
            <a:br>
              <a:rPr lang="en-US" sz="4000" dirty="0">
                <a:latin typeface="Cambria" panose="02040503050406030204" pitchFamily="18" charset="0"/>
                <a:sym typeface="+mn-ea"/>
              </a:rPr>
            </a:br>
            <a:br>
              <a:rPr lang="en-US" sz="4000" dirty="0" smtClean="0">
                <a:latin typeface="Cambria" panose="02040503050406030204" pitchFamily="18" charset="0"/>
                <a:sym typeface="+mn-ea"/>
              </a:rPr>
            </a:b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
            <a:ext cx="8229600" cy="1329055"/>
          </a:xfrm>
        </p:spPr>
        <p:txBody>
          <a:bodyPr>
            <a:normAutofit/>
          </a:bodyPr>
          <a:lstStyle/>
          <a:p>
            <a:r>
              <a:rPr lang="en-US" sz="4000" dirty="0" smtClean="0"/>
              <a:t>Screen shots of modules under progress. </a:t>
            </a:r>
            <a:r>
              <a:rPr lang="en-IN" altLang="en-US" sz="4000" dirty="0" smtClean="0"/>
              <a:t>Module-1</a:t>
            </a:r>
            <a:endParaRPr lang="en-IN" altLang="en-US" sz="4000" dirty="0" smtClean="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Content Placeholder 5"/>
          <p:cNvPicPr>
            <a:picLocks noGrp="1" noChangeAspect="1"/>
          </p:cNvPicPr>
          <p:nvPr>
            <p:ph idx="1"/>
          </p:nvPr>
        </p:nvPicPr>
        <p:blipFill>
          <a:blip r:embed="rId1"/>
          <a:stretch>
            <a:fillRect/>
          </a:stretch>
        </p:blipFill>
        <p:spPr>
          <a:xfrm>
            <a:off x="668655" y="1935480"/>
            <a:ext cx="7806055" cy="43891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35508"/>
            <a:ext cx="8229600" cy="1143000"/>
          </a:xfrm>
        </p:spPr>
        <p:txBody>
          <a:bodyPr>
            <a:normAutofit fontScale="90000"/>
          </a:bodyPr>
          <a:lstStyle/>
          <a:p>
            <a:r>
              <a:rPr lang="en-US" dirty="0" smtClean="0">
                <a:sym typeface="+mn-ea"/>
              </a:rPr>
              <a:t>Screen shots of modules under progress. </a:t>
            </a:r>
            <a:r>
              <a:rPr lang="en-IN" altLang="en-US" dirty="0" smtClean="0">
                <a:sym typeface="+mn-ea"/>
              </a:rPr>
              <a:t>Module-1</a:t>
            </a:r>
            <a:endParaRPr lang="en-US"/>
          </a:p>
        </p:txBody>
      </p:sp>
      <p:pic>
        <p:nvPicPr>
          <p:cNvPr id="10" name="Content Placeholder 9"/>
          <p:cNvPicPr>
            <a:picLocks noGrp="1" noChangeAspect="1"/>
          </p:cNvPicPr>
          <p:nvPr>
            <p:ph sz="half" idx="2"/>
          </p:nvPr>
        </p:nvPicPr>
        <p:blipFill>
          <a:blip r:embed="rId1"/>
          <a:stretch>
            <a:fillRect/>
          </a:stretch>
        </p:blipFill>
        <p:spPr>
          <a:xfrm>
            <a:off x="474980" y="2534920"/>
            <a:ext cx="4038600" cy="3050540"/>
          </a:xfrm>
          <a:prstGeom prst="rect">
            <a:avLst/>
          </a:prstGeom>
        </p:spPr>
      </p:pic>
      <p:pic>
        <p:nvPicPr>
          <p:cNvPr id="12" name="Content Placeholder 11"/>
          <p:cNvPicPr>
            <a:picLocks noGrp="1" noChangeAspect="1"/>
          </p:cNvPicPr>
          <p:nvPr>
            <p:ph sz="half" idx="1"/>
          </p:nvPr>
        </p:nvPicPr>
        <p:blipFill>
          <a:blip r:embed="rId2"/>
          <a:stretch>
            <a:fillRect/>
          </a:stretch>
        </p:blipFill>
        <p:spPr>
          <a:xfrm>
            <a:off x="4819650" y="2450465"/>
            <a:ext cx="3381375" cy="3219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Screen shots of modules under progress. </a:t>
            </a:r>
            <a:r>
              <a:rPr lang="en-IN" altLang="en-US" dirty="0" smtClean="0">
                <a:sym typeface="+mn-ea"/>
              </a:rPr>
              <a:t>Module-1</a:t>
            </a:r>
            <a:endParaRPr lang="en-US"/>
          </a:p>
        </p:txBody>
      </p:sp>
      <p:pic>
        <p:nvPicPr>
          <p:cNvPr id="8" name="Content Placeholder 7"/>
          <p:cNvPicPr>
            <a:picLocks noGrp="1" noChangeAspect="1"/>
          </p:cNvPicPr>
          <p:nvPr>
            <p:ph sz="half" idx="1"/>
          </p:nvPr>
        </p:nvPicPr>
        <p:blipFill>
          <a:blip r:embed="rId1"/>
          <a:stretch>
            <a:fillRect/>
          </a:stretch>
        </p:blipFill>
        <p:spPr>
          <a:xfrm>
            <a:off x="377190" y="2070100"/>
            <a:ext cx="4038600" cy="2645410"/>
          </a:xfrm>
          <a:prstGeom prst="rect">
            <a:avLst/>
          </a:prstGeom>
        </p:spPr>
      </p:pic>
      <p:pic>
        <p:nvPicPr>
          <p:cNvPr id="7" name="Content Placeholder 6"/>
          <p:cNvPicPr>
            <a:picLocks noGrp="1" noChangeAspect="1"/>
          </p:cNvPicPr>
          <p:nvPr>
            <p:ph sz="half" idx="2"/>
          </p:nvPr>
        </p:nvPicPr>
        <p:blipFill>
          <a:blip r:embed="rId2"/>
          <a:stretch>
            <a:fillRect/>
          </a:stretch>
        </p:blipFill>
        <p:spPr>
          <a:xfrm>
            <a:off x="4698365" y="2070100"/>
            <a:ext cx="3857625" cy="1847850"/>
          </a:xfrm>
          <a:prstGeom prst="rect">
            <a:avLst/>
          </a:prstGeom>
        </p:spPr>
      </p:pic>
      <p:pic>
        <p:nvPicPr>
          <p:cNvPr id="5" name="Content Placeholder 4"/>
          <p:cNvPicPr>
            <a:picLocks noChangeAspect="1"/>
          </p:cNvPicPr>
          <p:nvPr/>
        </p:nvPicPr>
        <p:blipFill>
          <a:blip r:embed="rId3"/>
          <a:stretch>
            <a:fillRect/>
          </a:stretch>
        </p:blipFill>
        <p:spPr>
          <a:xfrm>
            <a:off x="5327015" y="4715510"/>
            <a:ext cx="2600325" cy="990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1341755"/>
          </a:xfrm>
        </p:spPr>
        <p:txBody>
          <a:bodyPr>
            <a:normAutofit fontScale="90000"/>
          </a:bodyPr>
          <a:lstStyle/>
          <a:p>
            <a:r>
              <a:rPr lang="en-US" dirty="0" smtClean="0">
                <a:sym typeface="+mn-ea"/>
              </a:rPr>
              <a:t>Screen shots of modules under progress.</a:t>
            </a:r>
            <a:endParaRPr lang="en-US"/>
          </a:p>
        </p:txBody>
      </p:sp>
      <p:pic>
        <p:nvPicPr>
          <p:cNvPr id="5" name="Content Placeholder 4"/>
          <p:cNvPicPr>
            <a:picLocks noGrp="1" noChangeAspect="1"/>
          </p:cNvPicPr>
          <p:nvPr>
            <p:ph idx="1"/>
          </p:nvPr>
        </p:nvPicPr>
        <p:blipFill>
          <a:blip r:embed="rId1"/>
          <a:stretch>
            <a:fillRect/>
          </a:stretch>
        </p:blipFill>
        <p:spPr>
          <a:xfrm>
            <a:off x="803910" y="1935480"/>
            <a:ext cx="7149465" cy="4389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4" name="Content Placeholder 3"/>
          <p:cNvPicPr>
            <a:picLocks noGrp="1" noChangeAspect="1"/>
          </p:cNvPicPr>
          <p:nvPr>
            <p:ph idx="1"/>
          </p:nvPr>
        </p:nvPicPr>
        <p:blipFill>
          <a:blip r:embed="rId1"/>
          <a:stretch>
            <a:fillRect/>
          </a:stretch>
        </p:blipFill>
        <p:spPr>
          <a:xfrm>
            <a:off x="2433320" y="1997710"/>
            <a:ext cx="4860925" cy="41167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4" name="Content Placeholder 3"/>
          <p:cNvPicPr>
            <a:picLocks noGrp="1" noChangeAspect="1"/>
          </p:cNvPicPr>
          <p:nvPr>
            <p:ph idx="1"/>
          </p:nvPr>
        </p:nvPicPr>
        <p:blipFill>
          <a:blip r:embed="rId1"/>
          <a:stretch>
            <a:fillRect/>
          </a:stretch>
        </p:blipFill>
        <p:spPr>
          <a:xfrm>
            <a:off x="1137920" y="2267585"/>
            <a:ext cx="6867525" cy="3724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8" name="Content Placeholder 7"/>
          <p:cNvPicPr>
            <a:picLocks noGrp="1" noChangeAspect="1"/>
          </p:cNvPicPr>
          <p:nvPr>
            <p:ph sz="half" idx="2"/>
          </p:nvPr>
        </p:nvPicPr>
        <p:blipFill>
          <a:blip r:embed="rId1"/>
          <a:stretch>
            <a:fillRect/>
          </a:stretch>
        </p:blipFill>
        <p:spPr>
          <a:xfrm>
            <a:off x="1259205" y="1760220"/>
            <a:ext cx="7427595" cy="4352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sp>
        <p:nvSpPr>
          <p:cNvPr id="3" name="Content Placeholder 2"/>
          <p:cNvSpPr>
            <a:spLocks noGrp="1"/>
          </p:cNvSpPr>
          <p:nvPr>
            <p:ph idx="1"/>
          </p:nvPr>
        </p:nvSpPr>
        <p:spPr/>
        <p:txBody>
          <a:bodyPr/>
          <a:lstStyle/>
          <a:p>
            <a:pPr marL="0" indent="0">
              <a:buNone/>
            </a:pPr>
            <a:endParaRPr lang="en-US"/>
          </a:p>
        </p:txBody>
      </p:sp>
      <p:pic>
        <p:nvPicPr>
          <p:cNvPr id="4" name="Content Placeholder 3"/>
          <p:cNvPicPr>
            <a:picLocks noGrp="1" noChangeAspect="1"/>
          </p:cNvPicPr>
          <p:nvPr>
            <p:ph sz="half" idx="2"/>
          </p:nvPr>
        </p:nvPicPr>
        <p:blipFill>
          <a:blip r:embed="rId1"/>
          <a:stretch>
            <a:fillRect/>
          </a:stretch>
        </p:blipFill>
        <p:spPr>
          <a:xfrm>
            <a:off x="457200" y="1846580"/>
            <a:ext cx="8136255" cy="42868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4" name="Content Placeholder 3"/>
          <p:cNvPicPr>
            <a:picLocks noGrp="1" noChangeAspect="1"/>
          </p:cNvPicPr>
          <p:nvPr>
            <p:ph idx="1"/>
          </p:nvPr>
        </p:nvPicPr>
        <p:blipFill>
          <a:blip r:embed="rId1"/>
          <a:stretch>
            <a:fillRect/>
          </a:stretch>
        </p:blipFill>
        <p:spPr>
          <a:xfrm>
            <a:off x="670560" y="1935480"/>
            <a:ext cx="7802245" cy="4389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Abstract</a:t>
            </a:r>
            <a:endParaRPr lang="en-IN" altLang="en-US"/>
          </a:p>
        </p:txBody>
      </p:sp>
      <p:sp>
        <p:nvSpPr>
          <p:cNvPr id="4" name="Content Placeholder 3"/>
          <p:cNvSpPr>
            <a:spLocks noGrp="1"/>
          </p:cNvSpPr>
          <p:nvPr>
            <p:ph idx="1"/>
          </p:nvPr>
        </p:nvSpPr>
        <p:spPr>
          <a:xfrm>
            <a:off x="457200" y="1935480"/>
            <a:ext cx="8229600" cy="4615180"/>
          </a:xfrm>
        </p:spPr>
        <p:txBody>
          <a:bodyPr>
            <a:normAutofit fontScale="87500" lnSpcReduction="20000"/>
          </a:bodyPr>
          <a:lstStyle/>
          <a:p>
            <a:pPr marL="0" indent="0" algn="just">
              <a:buNone/>
            </a:pPr>
            <a:r>
              <a:rPr lang="en-US" dirty="0">
                <a:latin typeface="Times New Roman" panose="02020603050405020304" pitchFamily="18" charset="0"/>
                <a:cs typeface="Times New Roman" panose="02020603050405020304" pitchFamily="18" charset="0"/>
                <a:sym typeface="+mn-ea"/>
              </a:rPr>
              <a:t>Data backup is the process of backing up the data, refers to copying the data into an </a:t>
            </a:r>
            <a:r>
              <a:rPr lang="en-US" dirty="0" smtClean="0">
                <a:latin typeface="Times New Roman" panose="02020603050405020304" pitchFamily="18" charset="0"/>
                <a:cs typeface="Times New Roman" panose="02020603050405020304" pitchFamily="18" charset="0"/>
                <a:sym typeface="+mn-ea"/>
              </a:rPr>
              <a:t>archive file</a:t>
            </a:r>
            <a:r>
              <a:rPr lang="en-US" dirty="0">
                <a:latin typeface="Times New Roman" panose="02020603050405020304" pitchFamily="18" charset="0"/>
                <a:cs typeface="Times New Roman" panose="02020603050405020304" pitchFamily="18" charset="0"/>
                <a:sym typeface="+mn-ea"/>
              </a:rPr>
              <a:t> of computer data so it may be used to restore the original after a data loss event. Backups have two distinct purposes. The primary purpose is to recover data after its loss, be it by </a:t>
            </a:r>
            <a:r>
              <a:rPr lang="en-US" dirty="0" smtClean="0">
                <a:latin typeface="Times New Roman" panose="02020603050405020304" pitchFamily="18" charset="0"/>
                <a:cs typeface="Times New Roman" panose="02020603050405020304" pitchFamily="18" charset="0"/>
                <a:sym typeface="+mn-ea"/>
              </a:rPr>
              <a:t>data deletion</a:t>
            </a:r>
            <a:r>
              <a:rPr lang="en-US" dirty="0">
                <a:latin typeface="Times New Roman" panose="02020603050405020304" pitchFamily="18" charset="0"/>
                <a:cs typeface="Times New Roman" panose="02020603050405020304" pitchFamily="18" charset="0"/>
                <a:sym typeface="+mn-ea"/>
              </a:rPr>
              <a:t> or corruption.Data loss can be a common experience of computer users while transferring the data. The secondary purpose of backups is to recover data from an earlier time, according to a user-defined data retention policy, typically configured within a backup application for how long copies of data are required.</a:t>
            </a:r>
            <a:r>
              <a:rPr lang="en-US" dirty="0" smtClean="0">
                <a:latin typeface="Times New Roman" panose="02020603050405020304" pitchFamily="18" charset="0"/>
                <a:cs typeface="Times New Roman" panose="02020603050405020304" pitchFamily="18" charset="0"/>
                <a:sym typeface="+mn-ea"/>
              </a:rPr>
              <a:t>These processes can be fully automated with the RPA solutions by providing them with the required credentials, source and destination details for the whole task to be automated. Monitoring the whole process can also be handled by the RPA</a:t>
            </a:r>
            <a:r>
              <a:rPr lang="en-IN" altLang="en-US" dirty="0" smtClean="0">
                <a:latin typeface="Times New Roman" panose="02020603050405020304" pitchFamily="18" charset="0"/>
                <a:cs typeface="Times New Roman" panose="02020603050405020304" pitchFamily="18" charset="0"/>
                <a:sym typeface="+mn-ea"/>
              </a:rPr>
              <a:t>.</a:t>
            </a:r>
            <a:br>
              <a:rPr lang="en-US" dirty="0" smtClean="0">
                <a:latin typeface="Times New Roman" panose="02020603050405020304" pitchFamily="18" charset="0"/>
                <a:cs typeface="Times New Roman" panose="02020603050405020304" pitchFamily="18" charset="0"/>
                <a:sym typeface="+mn-ea"/>
              </a:rPr>
            </a:br>
            <a:br>
              <a:rPr lang="en-US" dirty="0" smtClean="0">
                <a:sym typeface="+mn-ea"/>
              </a:rPr>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4" name="Picture 2"/>
          <p:cNvPicPr>
            <a:picLocks noGrp="1" noChangeAspect="1"/>
          </p:cNvPicPr>
          <p:nvPr>
            <p:ph idx="1"/>
          </p:nvPr>
        </p:nvPicPr>
        <p:blipFill>
          <a:blip r:embed="rId1"/>
          <a:stretch>
            <a:fillRect/>
          </a:stretch>
        </p:blipFill>
        <p:spPr>
          <a:xfrm>
            <a:off x="670560" y="1935480"/>
            <a:ext cx="7802245" cy="46018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Snapshots</a:t>
            </a:r>
            <a:endParaRPr lang="en-IN" altLang="en-US"/>
          </a:p>
        </p:txBody>
      </p:sp>
      <p:pic>
        <p:nvPicPr>
          <p:cNvPr id="4" name="Picture 1"/>
          <p:cNvPicPr>
            <a:picLocks noGrp="1" noChangeAspect="1"/>
          </p:cNvPicPr>
          <p:nvPr>
            <p:ph idx="1"/>
          </p:nvPr>
        </p:nvPicPr>
        <p:blipFill>
          <a:blip r:embed="rId1"/>
          <a:stretch>
            <a:fillRect/>
          </a:stretch>
        </p:blipFill>
        <p:spPr>
          <a:xfrm>
            <a:off x="670560" y="1935480"/>
            <a:ext cx="7802245" cy="4389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t>
            </a:r>
            <a:r>
              <a:rPr lang="en-US" sz="1800" dirty="0" smtClean="0">
                <a:latin typeface="Times New Roman" panose="02020603050405020304" pitchFamily="18" charset="0"/>
                <a:cs typeface="Times New Roman" panose="02020603050405020304" pitchFamily="18" charset="0"/>
              </a:rPr>
              <a:t>The main aim of this paper is to provide the essential information</a:t>
            </a:r>
            <a:r>
              <a:rPr lang="en-IN" sz="1800" dirty="0" smtClean="0">
                <a:latin typeface="Times New Roman" panose="02020603050405020304" pitchFamily="18" charset="0"/>
                <a:cs typeface="Times New Roman" panose="02020603050405020304" pitchFamily="18" charset="0"/>
              </a:rPr>
              <a:t> about the data backup and the recovery process. The key idea we have applied here is the automation. Automation we have applied does not require any manual work in order to manage the data during the process. It supports large volume of data to backup and because of the automation  process, the performance of the system does not affected by the internal process. It helps in scaling the resources and meet the need of  growing business data. It requires only short time for the whole automation process which is very much beneficial when compared to the manual process. The security is enhanced so that the data cannot be lost during the process. The inter operability speed of the system gets improved by our proposed system, so the efficiency gets benefited.</a:t>
            </a:r>
            <a:endParaRPr lang="en-US" sz="1800" dirty="0" smtClean="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6395" y="2633980"/>
            <a:ext cx="3525520" cy="2367280"/>
          </a:xfrm>
        </p:spPr>
        <p:txBody>
          <a:bodyPr>
            <a:normAutofit/>
          </a:bodyPr>
          <a:lstStyle/>
          <a:p>
            <a:pPr>
              <a:buNone/>
            </a:pPr>
            <a:r>
              <a:rPr lang="en-IN" altLang="en-US" sz="4000" dirty="0" smtClean="0">
                <a:latin typeface="Calibri" panose="020F0502020204030204" pitchFamily="34" charset="0"/>
                <a:cs typeface="Calibri" panose="020F0502020204030204" pitchFamily="34" charset="0"/>
              </a:rPr>
              <a:t>    </a:t>
            </a:r>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0270"/>
            <a:ext cx="8229600" cy="956945"/>
          </a:xfrm>
        </p:spPr>
        <p:txBody>
          <a:bodyPr>
            <a:normAutofit fontScale="90000"/>
          </a:bodyPr>
          <a:lstStyle/>
          <a:p>
            <a:pPr>
              <a:tabLst>
                <a:tab pos="91440" algn="l"/>
              </a:tabLst>
            </a:pPr>
            <a:r>
              <a:rPr lang="en-US" sz="4400" dirty="0" smtClean="0">
                <a:latin typeface="Calibri" panose="020F0502020204030204" pitchFamily="34" charset="0"/>
                <a:cs typeface="Calibri" panose="020F0502020204030204" pitchFamily="34" charset="0"/>
              </a:rPr>
              <a:t> </a:t>
            </a:r>
            <a:r>
              <a:rPr lang="en-US" sz="4400" dirty="0" smtClean="0">
                <a:latin typeface="Times New Roman" panose="02020603050405020304" pitchFamily="18" charset="0"/>
                <a:cs typeface="Times New Roman" panose="02020603050405020304" pitchFamily="18" charset="0"/>
                <a:sym typeface="+mn-ea"/>
              </a:rPr>
              <a:t>Area Introduction-Existing system</a:t>
            </a:r>
            <a:br>
              <a:rPr lang="en-US" sz="4400" dirty="0" smtClean="0">
                <a:latin typeface="Times New Roman" panose="02020603050405020304" pitchFamily="18" charset="0"/>
                <a:cs typeface="Times New Roman" panose="02020603050405020304" pitchFamily="18" charset="0"/>
                <a:sym typeface="+mn-ea"/>
              </a:rPr>
            </a:br>
            <a:endParaRPr lang="en-US" sz="4400"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457200" y="1390650"/>
            <a:ext cx="8229600" cy="4933950"/>
          </a:xfrm>
        </p:spPr>
        <p:txBody>
          <a:bodyPr>
            <a:normAutofit/>
          </a:bodyPr>
          <a:lstStyle/>
          <a:p>
            <a:pPr marL="0" indent="0" algn="l">
              <a:buNone/>
            </a:pPr>
            <a:r>
              <a:rPr lang="en-US" dirty="0" smtClean="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smtClean="0">
                <a:latin typeface="Times New Roman" panose="02020603050405020304" pitchFamily="18" charset="0"/>
                <a:cs typeface="Times New Roman" panose="02020603050405020304" pitchFamily="18" charset="0"/>
                <a:sym typeface="+mn-ea"/>
              </a:rPr>
              <a:t>RPA stands for Robotic Process Automation </a:t>
            </a:r>
            <a:r>
              <a:rPr lang="en-US" sz="2000" dirty="0" smtClean="0">
                <a:latin typeface="Times New Roman" panose="02020603050405020304" pitchFamily="18" charset="0"/>
                <a:cs typeface="Times New Roman" panose="02020603050405020304" pitchFamily="18" charset="0"/>
                <a:sym typeface="+mn-ea"/>
              </a:rPr>
              <a:t>is the application of technology that allows employees in a company to configure computer software or a “robot” to capture and interpret existing applications for processing a transaction, manipulating data, triggering responses and communicating with other digital systems.</a:t>
            </a:r>
            <a:br>
              <a:rPr lang="en-US" sz="2000" dirty="0" smtClean="0">
                <a:latin typeface="Times New Roman" panose="02020603050405020304" pitchFamily="18" charset="0"/>
                <a:cs typeface="Times New Roman" panose="02020603050405020304" pitchFamily="18" charset="0"/>
                <a:sym typeface="+mn-ea"/>
              </a:rPr>
            </a:br>
            <a:br>
              <a:rPr lang="en-US" sz="2000" dirty="0" smtClean="0">
                <a:latin typeface="Times New Roman" panose="02020603050405020304" pitchFamily="18" charset="0"/>
                <a:cs typeface="Times New Roman" panose="02020603050405020304" pitchFamily="18" charset="0"/>
                <a:sym typeface="+mn-ea"/>
              </a:rPr>
            </a:br>
            <a:r>
              <a:rPr lang="en-US" sz="2000" dirty="0" smtClean="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 </a:t>
            </a:r>
            <a:r>
              <a:rPr lang="en-IN" altLang="en-US" sz="2000" dirty="0" smtClean="0">
                <a:solidFill>
                  <a:schemeClr val="tx2"/>
                </a:solidFill>
                <a:latin typeface="Times New Roman" panose="02020603050405020304" pitchFamily="18" charset="0"/>
                <a:cs typeface="Times New Roman" panose="02020603050405020304" pitchFamily="18" charset="0"/>
                <a:sym typeface="+mn-ea"/>
              </a:rPr>
              <a:t> </a:t>
            </a:r>
            <a:r>
              <a:rPr lang="en-IN" altLang="en-US" sz="2000" dirty="0" smtClean="0">
                <a:latin typeface="Times New Roman" panose="02020603050405020304" pitchFamily="18" charset="0"/>
                <a:cs typeface="Times New Roman" panose="02020603050405020304" pitchFamily="18" charset="0"/>
                <a:sym typeface="+mn-ea"/>
              </a:rPr>
              <a:t>In the existing system, the data backup is done using the tape method. If the tape becomes older, the backup process gets interrupted.</a:t>
            </a:r>
            <a:br>
              <a:rPr lang="en-US" sz="2000" dirty="0" smtClean="0">
                <a:latin typeface="Times New Roman" panose="02020603050405020304" pitchFamily="18" charset="0"/>
                <a:cs typeface="Times New Roman" panose="02020603050405020304" pitchFamily="18" charset="0"/>
                <a:sym typeface="+mn-ea"/>
              </a:rPr>
            </a:br>
            <a:br>
              <a:rPr lang="en-US" sz="2000" dirty="0" smtClean="0">
                <a:latin typeface="Times New Roman" panose="02020603050405020304" pitchFamily="18" charset="0"/>
                <a:cs typeface="Times New Roman" panose="02020603050405020304" pitchFamily="18" charset="0"/>
                <a:sym typeface="+mn-ea"/>
              </a:rPr>
            </a:br>
            <a:r>
              <a:rPr lang="en-US" sz="2000" dirty="0" smtClean="0">
                <a:latin typeface="Times New Roman" panose="02020603050405020304" pitchFamily="18" charset="0"/>
                <a:cs typeface="Times New Roman" panose="02020603050405020304" pitchFamily="18" charset="0"/>
                <a:sym typeface="+mn-ea"/>
              </a:rPr>
              <a:t> </a:t>
            </a:r>
            <a:r>
              <a:rPr lang="en-US" sz="2000" dirty="0" smtClean="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sym typeface="+mn-ea"/>
              </a:rPr>
              <a:t>The existing system is less secure as many data are lost during the backup process from the system.</a:t>
            </a:r>
            <a:br>
              <a:rPr lang="en-US" sz="2000" dirty="0" smtClean="0">
                <a:latin typeface="Times New Roman" panose="02020603050405020304" pitchFamily="18" charset="0"/>
                <a:cs typeface="Times New Roman" panose="02020603050405020304" pitchFamily="18" charset="0"/>
                <a:sym typeface="+mn-ea"/>
              </a:rPr>
            </a:br>
            <a:r>
              <a:rPr lang="en-IN" altLang="en-US" sz="2000" dirty="0" smtClean="0">
                <a:latin typeface="Times New Roman" panose="02020603050405020304" pitchFamily="18" charset="0"/>
                <a:cs typeface="Times New Roman" panose="02020603050405020304" pitchFamily="18" charset="0"/>
                <a:sym typeface="+mn-ea"/>
              </a:rPr>
              <a:t>	</a:t>
            </a:r>
            <a:br>
              <a:rPr lang="en-IN" sz="2000" dirty="0">
                <a:latin typeface="Times New Roman" panose="02020603050405020304" pitchFamily="18" charset="0"/>
                <a:cs typeface="Times New Roman" panose="02020603050405020304" pitchFamily="18" charset="0"/>
                <a:sym typeface="+mn-ea"/>
              </a:rPr>
            </a:br>
            <a:endParaRPr lang="en-US" sz="2000"/>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854700"/>
          </a:xfrm>
        </p:spPr>
        <p:txBody>
          <a:bodyPr>
            <a:normAutofit fontScale="90000"/>
          </a:bodyPr>
          <a:lstStyle/>
          <a:p>
            <a:r>
              <a:rPr lang="en-US" sz="4400" dirty="0" smtClean="0">
                <a:latin typeface="Calibri" panose="020F0502020204030204" pitchFamily="34" charset="0"/>
                <a:cs typeface="Calibri" panose="020F0502020204030204" pitchFamily="34" charset="0"/>
              </a:rPr>
              <a:t>Proposed System</a:t>
            </a:r>
            <a:br>
              <a:rPr lang="en-US" sz="4400" dirty="0" smtClean="0">
                <a:latin typeface="Calibri" panose="020F0502020204030204" pitchFamily="34" charset="0"/>
                <a:cs typeface="Calibri" panose="020F0502020204030204" pitchFamily="34" charset="0"/>
              </a:rPr>
            </a:b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3200" dirty="0" smtClean="0">
                <a:solidFill>
                  <a:schemeClr val="bg2">
                    <a:lumMod val="25000"/>
                  </a:schemeClr>
                </a:solidFill>
                <a:latin typeface="Cambria" panose="02040503050406030204" pitchFamily="18" charset="0"/>
                <a:sym typeface="+mn-ea"/>
              </a:rPr>
              <a:t>Advantages over existing methods</a:t>
            </a:r>
            <a:br>
              <a:rPr lang="en-US" sz="4400" dirty="0" smtClean="0">
                <a:solidFill>
                  <a:schemeClr val="bg2">
                    <a:lumMod val="25000"/>
                  </a:schemeClr>
                </a:solidFill>
                <a:latin typeface="Cambria" panose="02040503050406030204" pitchFamily="18" charset="0"/>
                <a:sym typeface="+mn-ea"/>
              </a:rPr>
            </a:br>
            <a:r>
              <a:rPr lang="en-US" sz="4400" dirty="0" smtClean="0">
                <a:solidFill>
                  <a:schemeClr val="bg2">
                    <a:lumMod val="25000"/>
                  </a:schemeClr>
                </a:solidFill>
                <a:latin typeface="Cambria" panose="02040503050406030204" pitchFamily="18" charset="0"/>
                <a:sym typeface="+mn-ea"/>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sym typeface="+mn-ea"/>
              </a:rPr>
              <a:t>*</a:t>
            </a:r>
            <a:r>
              <a:rPr lang="en-US" sz="2400" dirty="0" smtClean="0">
                <a:solidFill>
                  <a:schemeClr val="tx1"/>
                </a:solidFill>
                <a:latin typeface="Times New Roman" panose="02020603050405020304" pitchFamily="18" charset="0"/>
                <a:cs typeface="Times New Roman" panose="02020603050405020304" pitchFamily="18" charset="0"/>
                <a:sym typeface="+mn-ea"/>
              </a:rPr>
              <a:t>Upgrades underlying applications and services</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sym typeface="+mn-ea"/>
              </a:rPr>
              <a:t>It can help scale resources and meet the need of growing business data</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sym typeface="+mn-ea"/>
              </a:rPr>
              <a:t>Boost efficiency and effectiveness of the system</a:t>
            </a:r>
            <a:br>
              <a:rPr lang="en-US" sz="2400" dirty="0" smtClean="0">
                <a:solidFill>
                  <a:schemeClr val="tx1"/>
                </a:solidFill>
                <a:latin typeface="Times New Roman" panose="02020603050405020304" pitchFamily="18" charset="0"/>
                <a:cs typeface="Times New Roman" panose="02020603050405020304" pitchFamily="18" charset="0"/>
                <a:sym typeface="+mn-ea"/>
              </a:rPr>
            </a:br>
            <a:br>
              <a:rPr lang="en-US" sz="2000" dirty="0" smtClean="0">
                <a:solidFill>
                  <a:schemeClr val="tx1"/>
                </a:solidFill>
                <a:latin typeface="Times New Roman" panose="02020603050405020304" pitchFamily="18" charset="0"/>
                <a:cs typeface="Times New Roman" panose="02020603050405020304" pitchFamily="18" charset="0"/>
                <a:sym typeface="+mn-ea"/>
              </a:rPr>
            </a:b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3200" dirty="0" smtClean="0">
                <a:solidFill>
                  <a:schemeClr val="bg2">
                    <a:lumMod val="25000"/>
                  </a:schemeClr>
                </a:solidFill>
                <a:latin typeface="Cambria" panose="02040503050406030204" pitchFamily="18" charset="0"/>
                <a:sym typeface="+mn-ea"/>
              </a:rPr>
              <a:t>Future Enhancements</a:t>
            </a:r>
            <a:br>
              <a:rPr lang="en-US" sz="2000" dirty="0" smtClean="0">
                <a:solidFill>
                  <a:schemeClr val="bg2">
                    <a:lumMod val="25000"/>
                  </a:schemeClr>
                </a:solidFill>
                <a:latin typeface="Cambria" panose="02040503050406030204" pitchFamily="18" charset="0"/>
                <a:sym typeface="+mn-ea"/>
              </a:rPr>
            </a:br>
            <a:r>
              <a:rPr lang="en-US" sz="2000" dirty="0" smtClean="0">
                <a:solidFill>
                  <a:schemeClr val="bg2">
                    <a:lumMod val="25000"/>
                  </a:schemeClr>
                </a:solidFill>
                <a:latin typeface="Cambria" panose="02040503050406030204" pitchFamily="18" charset="0"/>
                <a:sym typeface="+mn-ea"/>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sym typeface="+mn-ea"/>
              </a:rPr>
              <a:t>*</a:t>
            </a:r>
            <a:r>
              <a:rPr lang="en-IN" altLang="en-US" sz="2400" dirty="0" smtClean="0">
                <a:solidFill>
                  <a:schemeClr val="tx1"/>
                </a:solidFill>
                <a:latin typeface="Cambria" panose="02040503050406030204" pitchFamily="18" charset="0"/>
                <a:sym typeface="+mn-ea"/>
              </a:rPr>
              <a:t>Security is enhanced</a:t>
            </a:r>
            <a:br>
              <a:rPr lang="en-US" sz="2400" dirty="0" smtClean="0">
                <a:solidFill>
                  <a:schemeClr val="tx1"/>
                </a:solidFill>
                <a:latin typeface="Times New Roman" panose="02020603050405020304" pitchFamily="18" charset="0"/>
                <a:cs typeface="Times New Roman" panose="02020603050405020304" pitchFamily="18" charset="0"/>
                <a:sym typeface="+mn-ea"/>
              </a:rPr>
            </a:br>
            <a:r>
              <a:rPr lang="en-US" sz="2400" dirty="0" smtClean="0">
                <a:solidFill>
                  <a:schemeClr val="tx1"/>
                </a:solidFill>
                <a:latin typeface="Times New Roman" panose="02020603050405020304" pitchFamily="18" charset="0"/>
                <a:cs typeface="Times New Roman" panose="02020603050405020304" pitchFamily="18" charset="0"/>
                <a:sym typeface="+mn-ea"/>
              </a:rPr>
              <a:t>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br>
              <a:rPr lang="en-US" sz="2400" dirty="0" smtClean="0">
                <a:solidFill>
                  <a:schemeClr val="tx1"/>
                </a:solidFill>
                <a:latin typeface="Times New Roman" panose="02020603050405020304" pitchFamily="18" charset="0"/>
                <a:cs typeface="Times New Roman" panose="02020603050405020304" pitchFamily="18" charset="0"/>
              </a:rPr>
            </a:br>
            <a:br>
              <a:rPr lang="en-US" sz="2000" dirty="0" smtClean="0">
                <a:solidFill>
                  <a:schemeClr val="tx1"/>
                </a:solidFill>
                <a:latin typeface="Times New Roman" panose="02020603050405020304" pitchFamily="18" charset="0"/>
                <a:cs typeface="Times New Roman" panose="02020603050405020304" pitchFamily="18" charset="0"/>
              </a:rPr>
            </a:br>
            <a:br>
              <a:rPr lang="en-US" sz="2000" dirty="0" smtClean="0">
                <a:solidFill>
                  <a:schemeClr val="tx1"/>
                </a:solidFill>
                <a:latin typeface="Cambria" panose="02040503050406030204" pitchFamily="18" charset="0"/>
              </a:rPr>
            </a:br>
            <a:br>
              <a:rPr lang="en-US" sz="4400" dirty="0" smtClean="0">
                <a:solidFill>
                  <a:schemeClr val="bg2">
                    <a:lumMod val="25000"/>
                  </a:schemeClr>
                </a:solidFill>
                <a:latin typeface="Cambria" panose="02040503050406030204" pitchFamily="18" charset="0"/>
                <a:sym typeface="+mn-ea"/>
              </a:rPr>
            </a:br>
            <a:endParaRPr lang="en-US" sz="44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0288"/>
            <a:ext cx="8229600" cy="1143000"/>
          </a:xfrm>
        </p:spPr>
        <p:txBody>
          <a:bodyPr>
            <a:normAutofit/>
          </a:bodyPr>
          <a:lstStyle/>
          <a:p>
            <a:r>
              <a:rPr lang="en-IN" altLang="en-US" sz="3600"/>
              <a:t>Software Requirement Specification</a:t>
            </a:r>
            <a:endParaRPr lang="en-IN" altLang="en-US" sz="3600"/>
          </a:p>
        </p:txBody>
      </p:sp>
      <p:sp>
        <p:nvSpPr>
          <p:cNvPr id="3" name="Content Placeholder 2"/>
          <p:cNvSpPr>
            <a:spLocks noGrp="1"/>
          </p:cNvSpPr>
          <p:nvPr>
            <p:ph idx="1"/>
          </p:nvPr>
        </p:nvSpPr>
        <p:spPr>
          <a:xfrm>
            <a:off x="457200" y="2011680"/>
            <a:ext cx="8229600" cy="4389120"/>
          </a:xfrm>
        </p:spPr>
        <p:txBody>
          <a:bodyPr/>
          <a:lstStyle/>
          <a:p>
            <a:pPr marL="0" indent="0">
              <a:buNone/>
            </a:pPr>
            <a:r>
              <a:rPr lang="en-IN" altLang="en-US">
                <a:solidFill>
                  <a:schemeClr val="tx2"/>
                </a:solidFill>
                <a:sym typeface="+mn-ea"/>
              </a:rPr>
              <a:t>Software Interface</a:t>
            </a:r>
            <a:endParaRPr lang="en-IN" altLang="en-US">
              <a:solidFill>
                <a:schemeClr val="tx2"/>
              </a:solidFill>
            </a:endParaRPr>
          </a:p>
          <a:p>
            <a:pPr>
              <a:buFont typeface="Wingdings" panose="05000000000000000000" charset="0"/>
              <a:buChar char="Ø"/>
            </a:pPr>
            <a:r>
              <a:rPr lang="en-IN" altLang="en-US">
                <a:sym typeface="+mn-ea"/>
              </a:rPr>
              <a:t>Operating system: Windows 10</a:t>
            </a:r>
            <a:endParaRPr lang="en-IN" altLang="en-US">
              <a:solidFill>
                <a:schemeClr val="tx1"/>
              </a:solidFill>
            </a:endParaRPr>
          </a:p>
          <a:p>
            <a:pPr>
              <a:buFont typeface="Wingdings" panose="05000000000000000000" charset="0"/>
              <a:buChar char="Ø"/>
            </a:pPr>
            <a:r>
              <a:rPr lang="en-IN" altLang="en-US">
                <a:sym typeface="+mn-ea"/>
              </a:rPr>
              <a:t>IDE: UiPath Studio</a:t>
            </a:r>
            <a:endParaRPr lang="en-IN" altLang="en-US">
              <a:solidFill>
                <a:schemeClr val="tx1"/>
              </a:solidFill>
            </a:endParaRPr>
          </a:p>
          <a:p>
            <a:pPr marL="0" indent="0">
              <a:buFont typeface="Wingdings" panose="05000000000000000000" charset="0"/>
              <a:buNone/>
            </a:pPr>
            <a:r>
              <a:rPr lang="en-IN" altLang="en-US">
                <a:solidFill>
                  <a:schemeClr val="tx2"/>
                </a:solidFill>
                <a:sym typeface="+mn-ea"/>
              </a:rPr>
              <a:t>Hardware Interface</a:t>
            </a:r>
            <a:endParaRPr lang="en-IN" altLang="en-US">
              <a:solidFill>
                <a:schemeClr val="tx2"/>
              </a:solidFill>
            </a:endParaRPr>
          </a:p>
          <a:p>
            <a:pPr>
              <a:buFont typeface="Wingdings" panose="05000000000000000000" charset="0"/>
              <a:buChar char="Ø"/>
            </a:pPr>
            <a:r>
              <a:rPr lang="en-IN" altLang="en-US">
                <a:sym typeface="+mn-ea"/>
              </a:rPr>
              <a:t>Processor: Intel®core™i3-6006U CPU @ 2.00GHz  2.00GHz</a:t>
            </a:r>
            <a:endParaRPr lang="en-IN" altLang="en-US">
              <a:solidFill>
                <a:schemeClr val="tx1"/>
              </a:solidFill>
            </a:endParaRPr>
          </a:p>
          <a:p>
            <a:pPr>
              <a:buFont typeface="Wingdings" panose="05000000000000000000" charset="0"/>
              <a:buChar char="Ø"/>
            </a:pPr>
            <a:r>
              <a:rPr lang="en-IN" altLang="en-US">
                <a:sym typeface="+mn-ea"/>
              </a:rPr>
              <a:t>Memory: 4.00 GB RAM</a:t>
            </a:r>
            <a:endParaRPr lang="en-IN" altLang="en-US">
              <a:solidFill>
                <a:schemeClr val="tx1"/>
              </a:solidFill>
            </a:endParaRPr>
          </a:p>
          <a:p>
            <a:pPr marL="0" indent="0">
              <a:buFont typeface="Wingdings" panose="05000000000000000000" charset="0"/>
              <a:buNone/>
            </a:pPr>
            <a:r>
              <a:rPr lang="en-IN" altLang="en-US">
                <a:solidFill>
                  <a:schemeClr val="tx2"/>
                </a:solidFill>
                <a:sym typeface="+mn-ea"/>
              </a:rPr>
              <a:t>Communication Interface </a:t>
            </a:r>
            <a:endParaRPr lang="en-IN" altLang="en-US">
              <a:solidFill>
                <a:schemeClr val="tx2"/>
              </a:solidFill>
            </a:endParaRPr>
          </a:p>
          <a:p>
            <a:pPr>
              <a:buFont typeface="Wingdings" panose="05000000000000000000" charset="0"/>
              <a:buChar char="Ø"/>
            </a:pPr>
            <a:r>
              <a:rPr lang="en-IN" altLang="en-US">
                <a:sym typeface="+mn-ea"/>
              </a:rPr>
              <a:t>Windows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libri" panose="020F0502020204030204" pitchFamily="34" charset="0"/>
                <a:cs typeface="Calibri" panose="020F0502020204030204" pitchFamily="34" charset="0"/>
              </a:rPr>
              <a:t>Literature Review</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600200"/>
            <a:ext cx="8229600" cy="4914265"/>
          </a:xfrm>
        </p:spPr>
        <p:txBody>
          <a:bodyPr>
            <a:normAutofit/>
          </a:bodyPr>
          <a:lstStyle/>
          <a:p>
            <a:pPr marL="0" indent="0">
              <a:buNone/>
            </a:pPr>
            <a:r>
              <a:rPr lang="en-US" sz="2800" dirty="0" smtClean="0">
                <a:solidFill>
                  <a:schemeClr val="bg2">
                    <a:lumMod val="25000"/>
                  </a:schemeClr>
                </a:solidFill>
                <a:latin typeface="Cambria" panose="02040503050406030204" pitchFamily="18" charset="0"/>
              </a:rPr>
              <a:t>Drawbacks of existing methods</a:t>
            </a:r>
            <a:endParaRPr lang="en-US" sz="2800" dirty="0" smtClean="0">
              <a:solidFill>
                <a:schemeClr val="bg2">
                  <a:lumMod val="25000"/>
                </a:schemeClr>
              </a:solidFill>
              <a:latin typeface="Cambria" panose="02040503050406030204" pitchFamily="18" charset="0"/>
            </a:endParaRPr>
          </a:p>
          <a:p>
            <a:pPr marL="0" indent="0">
              <a:buClr>
                <a:schemeClr val="accent1"/>
              </a:buClr>
              <a:buFont typeface="Arial" panose="020B0604020202020204" pitchFamily="34" charset="0"/>
              <a:buChar char="•"/>
            </a:pPr>
            <a:r>
              <a:rPr lang="en-US" sz="2800" dirty="0" smtClean="0">
                <a:solidFill>
                  <a:schemeClr val="bg2">
                    <a:lumMod val="25000"/>
                  </a:schemeClr>
                </a:solidFill>
                <a:latin typeface="Cambria" panose="02040503050406030204" pitchFamily="18" charset="0"/>
                <a:cs typeface="Times New Roman" panose="02020603050405020304" pitchFamily="18" charset="0"/>
                <a:sym typeface="+mn-ea"/>
              </a:rPr>
              <a:t> </a:t>
            </a:r>
            <a:r>
              <a:rPr lang="en-US" sz="1800" dirty="0" smtClean="0">
                <a:latin typeface="Times New Roman" panose="02020603050405020304" pitchFamily="18" charset="0"/>
                <a:cs typeface="Times New Roman" panose="02020603050405020304" pitchFamily="18" charset="0"/>
                <a:sym typeface="+mn-ea"/>
              </a:rPr>
              <a:t>Data sensitivity</a:t>
            </a:r>
            <a:endParaRPr lang="en-US" sz="1800" dirty="0" smtClean="0">
              <a:latin typeface="Times New Roman" panose="02020603050405020304" pitchFamily="18" charset="0"/>
              <a:cs typeface="Times New Roman" panose="02020603050405020304" pitchFamily="18" charset="0"/>
              <a:sym typeface="+mn-ea"/>
            </a:endParaRPr>
          </a:p>
          <a:p>
            <a:pPr marL="0" lvl="1"/>
            <a:r>
              <a:rPr lang="en-IN" sz="2000" dirty="0" smtClean="0">
                <a:latin typeface="Times New Roman" panose="02020603050405020304" pitchFamily="18" charset="0"/>
                <a:cs typeface="Times New Roman" panose="02020603050405020304" pitchFamily="18" charset="0"/>
                <a:sym typeface="+mn-ea"/>
              </a:rPr>
              <a:t>Security</a:t>
            </a:r>
            <a:endParaRPr lang="en-IN" sz="2000" dirty="0" smtClean="0">
              <a:latin typeface="Times New Roman" panose="02020603050405020304" pitchFamily="18" charset="0"/>
              <a:cs typeface="Times New Roman" panose="02020603050405020304" pitchFamily="18" charset="0"/>
              <a:sym typeface="+mn-ea"/>
            </a:endParaRPr>
          </a:p>
          <a:p>
            <a:pPr marL="0" lvl="1"/>
            <a:r>
              <a:rPr lang="en-IN" sz="2000" dirty="0" smtClean="0">
                <a:latin typeface="Times New Roman" panose="02020603050405020304" pitchFamily="18" charset="0"/>
                <a:cs typeface="Times New Roman" panose="02020603050405020304" pitchFamily="18" charset="0"/>
                <a:sym typeface="+mn-ea"/>
              </a:rPr>
              <a:t>Application interoperability</a:t>
            </a:r>
            <a:endParaRPr lang="en-IN" sz="2000" dirty="0" smtClean="0">
              <a:latin typeface="Times New Roman" panose="02020603050405020304" pitchFamily="18" charset="0"/>
              <a:cs typeface="Times New Roman" panose="02020603050405020304" pitchFamily="18" charset="0"/>
              <a:sym typeface="+mn-ea"/>
            </a:endParaRPr>
          </a:p>
          <a:p>
            <a:pPr marL="0" lvl="1"/>
            <a:r>
              <a:rPr lang="en-US" sz="2000" dirty="0" smtClean="0">
                <a:latin typeface="Times New Roman" panose="02020603050405020304" pitchFamily="18" charset="0"/>
                <a:cs typeface="Times New Roman" panose="02020603050405020304" pitchFamily="18" charset="0"/>
                <a:sym typeface="+mn-ea"/>
              </a:rPr>
              <a:t>Less mobility</a:t>
            </a:r>
            <a:endParaRPr lang="en-US" sz="2000" dirty="0" smtClean="0">
              <a:latin typeface="Times New Roman" panose="02020603050405020304" pitchFamily="18" charset="0"/>
              <a:cs typeface="Times New Roman" panose="02020603050405020304" pitchFamily="18" charset="0"/>
              <a:sym typeface="+mn-ea"/>
            </a:endParaRPr>
          </a:p>
          <a:p>
            <a:pPr marL="0" lvl="1" indent="0">
              <a:buNone/>
            </a:pPr>
            <a:r>
              <a:rPr lang="en-US" sz="2800" dirty="0" smtClean="0">
                <a:latin typeface="Cambria" panose="02040503050406030204" pitchFamily="18" charset="0"/>
              </a:rPr>
              <a:t>References</a:t>
            </a:r>
            <a:endParaRPr lang="en-US" sz="2800" dirty="0" smtClean="0">
              <a:latin typeface="Cambria" panose="020405030504060302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R.S.Suguna and A. Suhasini, "Overview of data backup and disaster recovery in cloud," International Conference on Information Communication and Embedded Systems (ICICES2014), Chennai, 2014, pp. 1-7.</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doi: 10.1109/ICICES.2014.7033804</a:t>
            </a:r>
            <a:endParaRPr lang="en-US" sz="1800" dirty="0" smtClean="0">
              <a:latin typeface="Times New Roman" panose="02020603050405020304" pitchFamily="18" charset="0"/>
              <a:cs typeface="Times New Roman" panose="02020603050405020304" pitchFamily="18" charset="0"/>
            </a:endParaRPr>
          </a:p>
          <a:p>
            <a:r>
              <a:rPr lang="en-US" sz="1800" dirty="0" smtClean="0">
                <a:solidFill>
                  <a:schemeClr val="accent1"/>
                </a:solidFill>
                <a:latin typeface="Times New Roman" panose="02020603050405020304" pitchFamily="18" charset="0"/>
                <a:cs typeface="Times New Roman" panose="02020603050405020304" pitchFamily="18" charset="0"/>
              </a:rPr>
              <a:t>https://orchestrator.uipath.com/v2016.2/docs/backing-up</a:t>
            </a:r>
            <a:endParaRPr lang="en-US" sz="1800" dirty="0" smtClean="0">
              <a:solidFill>
                <a:schemeClr val="accent1"/>
              </a:solidFill>
              <a:latin typeface="Times New Roman" panose="02020603050405020304" pitchFamily="18" charset="0"/>
              <a:cs typeface="Times New Roman" panose="02020603050405020304" pitchFamily="18" charset="0"/>
            </a:endParaRPr>
          </a:p>
          <a:p>
            <a:r>
              <a:rPr lang="en-US" sz="1800" dirty="0" smtClean="0">
                <a:solidFill>
                  <a:schemeClr val="accent1"/>
                </a:solidFill>
                <a:latin typeface="Times New Roman" panose="02020603050405020304" pitchFamily="18" charset="0"/>
                <a:cs typeface="Times New Roman" panose="02020603050405020304" pitchFamily="18" charset="0"/>
              </a:rPr>
              <a:t>https://orchestrator.uipath.com/docs/about-physical-deployment</a:t>
            </a:r>
            <a:endParaRPr lang="en-US" sz="1800" dirty="0" smtClean="0">
              <a:solidFill>
                <a:schemeClr val="accent1"/>
              </a:solidFill>
              <a:latin typeface="Times New Roman" panose="02020603050405020304" pitchFamily="18" charset="0"/>
              <a:cs typeface="Times New Roman" panose="02020603050405020304" pitchFamily="18" charset="0"/>
            </a:endParaRPr>
          </a:p>
          <a:p>
            <a:r>
              <a:rPr lang="en-US" sz="1800" dirty="0" smtClean="0">
                <a:solidFill>
                  <a:schemeClr val="accent1"/>
                </a:solidFill>
                <a:latin typeface="Times New Roman" panose="02020603050405020304" pitchFamily="18" charset="0"/>
                <a:cs typeface="Times New Roman" panose="02020603050405020304" pitchFamily="18" charset="0"/>
              </a:rPr>
              <a:t>https://orchestrator.uipath.com/docs/disaster-recovery-activepassive</a:t>
            </a:r>
            <a:endParaRPr lang="en-US" sz="1800" dirty="0" smtClean="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a:t>
            </a:r>
            <a:endParaRPr lang="en-IN" altLang="en-US" dirty="0"/>
          </a:p>
        </p:txBody>
      </p:sp>
      <p:sp>
        <p:nvSpPr>
          <p:cNvPr id="3" name="Content Placeholder 2"/>
          <p:cNvSpPr>
            <a:spLocks noGrp="1"/>
          </p:cNvSpPr>
          <p:nvPr>
            <p:ph idx="1"/>
          </p:nvPr>
        </p:nvSpPr>
        <p:spPr/>
        <p:txBody>
          <a:bodyPr/>
          <a:lstStyle/>
          <a:p>
            <a:pPr marL="0" indent="0" algn="just">
              <a:buNone/>
            </a:pPr>
            <a:r>
              <a:rPr lang="en-IN" altLang="en-US" sz="2400" dirty="0">
                <a:latin typeface="Times New Roman" panose="02020603050405020304" pitchFamily="18" charset="0"/>
                <a:cs typeface="Times New Roman" panose="02020603050405020304" pitchFamily="18" charset="0"/>
              </a:rPr>
              <a:t>In our proposed system, the data from the different sources are collected on a daily basis. The bot will be trained to the process of extraction of data based on condition. The process will be idle until the admin triggers the bot using orchestrator. After the triggering factor, the files from the different sources are collected as a master file. The backup process is done for the master file.</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40" y="838199"/>
            <a:ext cx="8305800" cy="1219201"/>
          </a:xfrm>
        </p:spPr>
        <p:txBody>
          <a:bodyPr>
            <a:normAutofit fontScale="90000"/>
          </a:bodyPr>
          <a:lstStyle/>
          <a:p>
            <a:br>
              <a:rPr lang="en-US" dirty="0" smtClean="0">
                <a:latin typeface="Times New Roman" panose="02020603050405020304" pitchFamily="18" charset="0"/>
                <a:cs typeface="Times New Roman" panose="02020603050405020304" pitchFamily="18" charset="0"/>
                <a:sym typeface="+mn-ea"/>
              </a:rPr>
            </a:br>
            <a:br>
              <a:rPr lang="en-US" dirty="0" smtClean="0">
                <a:latin typeface="Times New Roman" panose="02020603050405020304" pitchFamily="18" charset="0"/>
                <a:cs typeface="Times New Roman" panose="02020603050405020304" pitchFamily="18" charset="0"/>
                <a:sym typeface="+mn-ea"/>
              </a:rPr>
            </a:br>
            <a:br>
              <a:rPr lang="en-US" dirty="0" smtClean="0">
                <a:latin typeface="Times New Roman" panose="02020603050405020304" pitchFamily="18" charset="0"/>
                <a:cs typeface="Times New Roman" panose="02020603050405020304" pitchFamily="18" charset="0"/>
                <a:sym typeface="+mn-ea"/>
              </a:rPr>
            </a:br>
            <a:br>
              <a:rPr lang="en-US" dirty="0" smtClean="0">
                <a:latin typeface="Times New Roman" panose="02020603050405020304" pitchFamily="18" charset="0"/>
                <a:cs typeface="Times New Roman" panose="02020603050405020304" pitchFamily="18" charset="0"/>
                <a:sym typeface="+mn-ea"/>
              </a:rPr>
            </a:br>
            <a:r>
              <a:rPr lang="en-US" dirty="0" smtClean="0">
                <a:latin typeface="Times New Roman" panose="02020603050405020304" pitchFamily="18" charset="0"/>
                <a:cs typeface="Times New Roman" panose="02020603050405020304" pitchFamily="18" charset="0"/>
                <a:sym typeface="+mn-ea"/>
              </a:rPr>
              <a:t>Architectural Design</a:t>
            </a:r>
            <a:br>
              <a:rPr lang="en-US" dirty="0" smtClean="0">
                <a:latin typeface="Times New Roman" panose="02020603050405020304" pitchFamily="18" charset="0"/>
                <a:cs typeface="Times New Roman" panose="02020603050405020304" pitchFamily="18" charset="0"/>
                <a:sym typeface="+mn-ea"/>
              </a:rPr>
            </a:br>
            <a:r>
              <a:rPr lang="en-US" dirty="0" smtClean="0">
                <a:latin typeface="Times New Roman" panose="02020603050405020304" pitchFamily="18" charset="0"/>
                <a:cs typeface="Times New Roman" panose="02020603050405020304" pitchFamily="18" charset="0"/>
                <a:sym typeface="+mn-ea"/>
              </a:rPr>
              <a:t>DFD </a:t>
            </a:r>
            <a:r>
              <a:rPr lang="en-IN" altLang="en-US" dirty="0" smtClean="0">
                <a:latin typeface="Times New Roman" panose="02020603050405020304" pitchFamily="18" charset="0"/>
                <a:cs typeface="Times New Roman" panose="02020603050405020304" pitchFamily="18" charset="0"/>
                <a:sym typeface="+mn-ea"/>
              </a:rPr>
              <a:t>Diagram</a:t>
            </a:r>
            <a:endParaRPr lang="en-IN" altLang="en-US" dirty="0" smtClean="0">
              <a:latin typeface="Times New Roman" panose="02020603050405020304" pitchFamily="18" charset="0"/>
              <a:cs typeface="Times New Roman" panose="02020603050405020304" pitchFamily="18" charset="0"/>
              <a:sym typeface="+mn-ea"/>
            </a:endParaRPr>
          </a:p>
        </p:txBody>
      </p:sp>
      <p:sp>
        <p:nvSpPr>
          <p:cNvPr id="7" name="Text Placeholder 6"/>
          <p:cNvSpPr>
            <a:spLocks noGrp="1"/>
          </p:cNvSpPr>
          <p:nvPr>
            <p:ph type="body" idx="4294967295"/>
          </p:nvPr>
        </p:nvSpPr>
        <p:spPr>
          <a:xfrm>
            <a:off x="0" y="2286000"/>
            <a:ext cx="4040505" cy="6096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sym typeface="+mn-ea"/>
              </a:rPr>
              <a:t>Data Flow Diagram Level 0</a:t>
            </a:r>
            <a:endParaRPr lang="en-US" dirty="0" smtClean="0">
              <a:latin typeface="Times New Roman" panose="02020603050405020304" pitchFamily="18" charset="0"/>
              <a:cs typeface="Times New Roman" panose="02020603050405020304" pitchFamily="18" charset="0"/>
              <a:sym typeface="+mn-ea"/>
            </a:endParaRPr>
          </a:p>
          <a:p>
            <a:pPr marL="0" indent="0">
              <a:buNone/>
            </a:pPr>
            <a:endParaRPr lang="en-US" dirty="0"/>
          </a:p>
        </p:txBody>
      </p:sp>
      <p:pic>
        <p:nvPicPr>
          <p:cNvPr id="6" name="Picture 2"/>
          <p:cNvPicPr>
            <a:picLocks noChangeAspect="1" noChangeArrowheads="1"/>
          </p:cNvPicPr>
          <p:nvPr/>
        </p:nvPicPr>
        <p:blipFill>
          <a:blip r:embed="rId1"/>
          <a:srcRect/>
          <a:stretch>
            <a:fillRect/>
          </a:stretch>
        </p:blipFill>
        <p:spPr bwMode="auto">
          <a:xfrm>
            <a:off x="1371600" y="3200400"/>
            <a:ext cx="6543675" cy="2590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sym typeface="+mn-ea"/>
              </a:rPr>
              <a:t>Data Flow Diagram-Level 1</a:t>
            </a:r>
            <a:endParaRPr lang="en-US" dirty="0"/>
          </a:p>
        </p:txBody>
      </p:sp>
      <p:pic>
        <p:nvPicPr>
          <p:cNvPr id="6" name="Picture 2"/>
          <p:cNvPicPr>
            <a:picLocks noGrp="1" noChangeAspect="1" noChangeArrowheads="1"/>
          </p:cNvPicPr>
          <p:nvPr>
            <p:ph idx="1"/>
          </p:nvPr>
        </p:nvPicPr>
        <p:blipFill>
          <a:blip r:embed="rId1"/>
          <a:srcRect/>
          <a:stretch>
            <a:fillRect/>
          </a:stretch>
        </p:blipFill>
        <p:spPr bwMode="auto">
          <a:xfrm>
            <a:off x="1171691" y="2057400"/>
            <a:ext cx="6114817" cy="4267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5044</Words>
  <Application>WPS Presentation</Application>
  <PresentationFormat>On-screen Show (4:3)</PresentationFormat>
  <Paragraphs>107</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 2</vt:lpstr>
      <vt:lpstr>Times New Roman</vt:lpstr>
      <vt:lpstr>Calibri</vt:lpstr>
      <vt:lpstr>Cambria</vt:lpstr>
      <vt:lpstr>Wingdings</vt:lpstr>
      <vt:lpstr>Constantia</vt:lpstr>
      <vt:lpstr>Microsoft YaHei</vt:lpstr>
      <vt:lpstr>Arial Unicode MS</vt:lpstr>
      <vt:lpstr>Flow</vt:lpstr>
      <vt:lpstr>DATA BACKUP AND RESTORING USING RPA</vt:lpstr>
      <vt:lpstr>Abstract</vt:lpstr>
      <vt:lpstr> Area Introduction-Existing system </vt:lpstr>
      <vt:lpstr>Proposed System  Advantages over existing methods  *Upgrades underlying applications and services   *It can help scale resources and meet the need of growing business data   *Boost efficiency and effectiveness of the system   Future Enhancements    *Security is enhanced           </vt:lpstr>
      <vt:lpstr>Software Requirement Specification</vt:lpstr>
      <vt:lpstr>Literature Review</vt:lpstr>
      <vt:lpstr>Introduction</vt:lpstr>
      <vt:lpstr>    Architectural Design DFD Diagram</vt:lpstr>
      <vt:lpstr>Data Flow Diagram-Level 1</vt:lpstr>
      <vt:lpstr>Module Splitup Module 1: Separating the data from the data set Module 2: Backup process Module 3: Restoring process Module 4: Orchestrator connection  </vt:lpstr>
      <vt:lpstr>Screen shots of modules under progress. Module-1</vt:lpstr>
      <vt:lpstr>Screen shots of modules under progress. Module-1</vt:lpstr>
      <vt:lpstr>Screen shots of modules under progress. Module-1</vt:lpstr>
      <vt:lpstr>Screen shots of modules under progress.</vt:lpstr>
      <vt:lpstr>Snapshots</vt:lpstr>
      <vt:lpstr>Snapshots</vt:lpstr>
      <vt:lpstr>Snapshots</vt:lpstr>
      <vt:lpstr>Snapshots</vt:lpstr>
      <vt:lpstr>Snapshots</vt:lpstr>
      <vt:lpstr>Snapshots</vt:lpstr>
      <vt:lpstr>Snapshots</vt:lpstr>
      <vt:lpstr>Conclusion</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REVATHI N</cp:lastModifiedBy>
  <cp:revision>51</cp:revision>
  <dcterms:created xsi:type="dcterms:W3CDTF">2011-12-09T06:36:00Z</dcterms:created>
  <dcterms:modified xsi:type="dcterms:W3CDTF">2019-03-16T04:07:54Z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