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67" r:id="rId3"/>
    <p:sldId id="257" r:id="rId4"/>
    <p:sldId id="259" r:id="rId5"/>
    <p:sldId id="260" r:id="rId6"/>
    <p:sldId id="289" r:id="rId7"/>
    <p:sldId id="261" r:id="rId8"/>
    <p:sldId id="291" r:id="rId9"/>
    <p:sldId id="268" r:id="rId10"/>
    <p:sldId id="290" r:id="rId11"/>
    <p:sldId id="263" r:id="rId12"/>
    <p:sldId id="269" r:id="rId13"/>
    <p:sldId id="292" r:id="rId14"/>
    <p:sldId id="293" r:id="rId15"/>
    <p:sldId id="276" r:id="rId16"/>
    <p:sldId id="27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3" d="100"/>
          <a:sy n="73" d="100"/>
        </p:scale>
        <p:origin x="-1296"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B3AD4F-333B-4FA6-A95A-8834EE455EFF}"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3C61A5-194D-44A2-BAC4-33515B3CF077}"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D82AAB8-209E-40E4-9B0A-72170986B060}" type="datetimeFigureOut">
              <a:rPr lang="en-US" smtClean="0"/>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05D4DAC-9686-44D4-9C67-CFBEB78F5284}"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p:txBody>
          <a:bodyPr/>
          <a:lstStyle/>
          <a:p>
            <a:fld id="{3D82AAB8-209E-40E4-9B0A-72170986B06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D82AAB8-209E-40E4-9B0A-72170986B060}"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D82AAB8-209E-40E4-9B0A-72170986B060}"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82AAB8-209E-40E4-9B0A-72170986B060}"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endParaRPr kumimoji="0" lang="en-US" smtClean="0"/>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
        <p:nvSpPr>
          <p:cNvPr id="5" name="Date Placeholder 4"/>
          <p:cNvSpPr>
            <a:spLocks noGrp="1"/>
          </p:cNvSpPr>
          <p:nvPr>
            <p:ph type="dt" sz="half" idx="10"/>
          </p:nvPr>
        </p:nvSpPr>
        <p:spPr/>
        <p:txBody>
          <a:bodyPr/>
          <a:lstStyle/>
          <a:p>
            <a:fld id="{3D82AAB8-209E-40E4-9B0A-72170986B06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05D4DAC-9686-44D4-9C67-CFBEB78F5284}" type="slidenum">
              <a:rPr lang="en-US" smtClean="0"/>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82AAB8-209E-40E4-9B0A-72170986B060}" type="datetimeFigureOut">
              <a:rPr lang="en-US" smtClean="0"/>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05D4DAC-9686-44D4-9C67-CFBEB78F5284}" type="slidenum">
              <a:rPr lang="en-US" smtClean="0"/>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225" y="728345"/>
            <a:ext cx="7772400" cy="1329055"/>
          </a:xfrm>
        </p:spPr>
        <p:txBody>
          <a:bodyPr/>
          <a:lstStyle/>
          <a:p>
            <a:pPr algn="ctr"/>
            <a:r>
              <a:rPr lang="en-IN" altLang="en-US" sz="4000" dirty="0"/>
              <a:t>DATA BACKUP AND RESTORING USING RPA</a:t>
            </a:r>
            <a:endParaRPr lang="en-IN" altLang="en-US" sz="4000" dirty="0"/>
          </a:p>
        </p:txBody>
      </p:sp>
      <p:sp>
        <p:nvSpPr>
          <p:cNvPr id="3" name="Text Placeholder 2"/>
          <p:cNvSpPr>
            <a:spLocks noGrp="1"/>
          </p:cNvSpPr>
          <p:nvPr>
            <p:ph type="body" idx="1"/>
          </p:nvPr>
        </p:nvSpPr>
        <p:spPr>
          <a:xfrm>
            <a:off x="533400" y="2057400"/>
            <a:ext cx="7769352" cy="4419600"/>
          </a:xfrm>
        </p:spPr>
        <p:txBody>
          <a:bodyPr>
            <a:normAutofit fontScale="25000" lnSpcReduction="20000"/>
          </a:bodyPr>
          <a:lstStyle/>
          <a:p>
            <a:r>
              <a:rPr lang="en-US" sz="2400" dirty="0" smtClean="0">
                <a:latin typeface="Times New Roman" panose="02020603050405020304" pitchFamily="18" charset="0"/>
                <a:cs typeface="Times New Roman" panose="02020603050405020304" pitchFamily="18" charset="0"/>
              </a:rPr>
              <a:t>		</a:t>
            </a:r>
            <a:r>
              <a:rPr lang="en-US" sz="9600" dirty="0" smtClean="0">
                <a:latin typeface="Times New Roman" panose="02020603050405020304" pitchFamily="18" charset="0"/>
                <a:cs typeface="Times New Roman" panose="02020603050405020304" pitchFamily="18" charset="0"/>
              </a:rPr>
              <a:t>           				</a:t>
            </a:r>
            <a:endParaRPr lang="en-US" sz="9600" dirty="0" smtClean="0">
              <a:latin typeface="Times New Roman" panose="02020603050405020304" pitchFamily="18" charset="0"/>
              <a:cs typeface="Times New Roman" panose="02020603050405020304" pitchFamily="18" charset="0"/>
            </a:endParaRPr>
          </a:p>
          <a:p>
            <a:r>
              <a:rPr lang="en-US" sz="9600" dirty="0" smtClean="0">
                <a:latin typeface="Times New Roman" panose="02020603050405020304" pitchFamily="18" charset="0"/>
                <a:cs typeface="Times New Roman" panose="02020603050405020304" pitchFamily="18" charset="0"/>
              </a:rPr>
              <a:t>			Team Members</a:t>
            </a:r>
            <a:endParaRPr lang="en-US" sz="9600" dirty="0">
              <a:latin typeface="Times New Roman" panose="02020603050405020304" pitchFamily="18" charset="0"/>
              <a:cs typeface="Times New Roman" panose="02020603050405020304" pitchFamily="18" charset="0"/>
            </a:endParaRPr>
          </a:p>
          <a:p>
            <a:r>
              <a:rPr lang="en-US" sz="9600" dirty="0" smtClean="0">
                <a:latin typeface="Times New Roman" panose="02020603050405020304" pitchFamily="18" charset="0"/>
                <a:cs typeface="Times New Roman" panose="02020603050405020304" pitchFamily="18" charset="0"/>
              </a:rPr>
              <a:t>	1. </a:t>
            </a:r>
            <a:r>
              <a:rPr lang="en-IN" altLang="en-US" sz="9600" dirty="0" smtClean="0">
                <a:latin typeface="Times New Roman" panose="02020603050405020304" pitchFamily="18" charset="0"/>
                <a:cs typeface="Times New Roman" panose="02020603050405020304" pitchFamily="18" charset="0"/>
              </a:rPr>
              <a:t>Piraivendhan K  [711715104044]</a:t>
            </a:r>
            <a:endParaRPr lang="en-US" sz="9600" dirty="0" smtClean="0">
              <a:latin typeface="Times New Roman" panose="02020603050405020304" pitchFamily="18" charset="0"/>
              <a:cs typeface="Times New Roman" panose="02020603050405020304" pitchFamily="18" charset="0"/>
            </a:endParaRPr>
          </a:p>
          <a:p>
            <a:r>
              <a:rPr lang="en-US" sz="9600" dirty="0" smtClean="0">
                <a:latin typeface="Times New Roman" panose="02020603050405020304" pitchFamily="18" charset="0"/>
                <a:cs typeface="Times New Roman" panose="02020603050405020304" pitchFamily="18" charset="0"/>
              </a:rPr>
              <a:t>	2. </a:t>
            </a:r>
            <a:r>
              <a:rPr lang="en-IN" altLang="en-US" sz="9600" dirty="0" smtClean="0">
                <a:latin typeface="Times New Roman" panose="02020603050405020304" pitchFamily="18" charset="0"/>
                <a:cs typeface="Times New Roman" panose="02020603050405020304" pitchFamily="18" charset="0"/>
              </a:rPr>
              <a:t>Revathi N           [711715104049]</a:t>
            </a:r>
            <a:endParaRPr lang="en-IN" altLang="en-US" sz="9600" dirty="0" smtClean="0">
              <a:latin typeface="Times New Roman" panose="02020603050405020304" pitchFamily="18" charset="0"/>
              <a:cs typeface="Times New Roman" panose="02020603050405020304" pitchFamily="18" charset="0"/>
            </a:endParaRPr>
          </a:p>
          <a:p>
            <a:r>
              <a:rPr lang="en-IN" altLang="en-US" sz="9600" dirty="0" smtClean="0">
                <a:latin typeface="Times New Roman" panose="02020603050405020304" pitchFamily="18" charset="0"/>
                <a:cs typeface="Times New Roman" panose="02020603050405020304" pitchFamily="18" charset="0"/>
              </a:rPr>
              <a:t>	3. Sreerag R           [711715104057]</a:t>
            </a:r>
            <a:endParaRPr lang="en-US" sz="9600" dirty="0" smtClean="0">
              <a:latin typeface="Times New Roman" panose="02020603050405020304" pitchFamily="18" charset="0"/>
              <a:cs typeface="Times New Roman" panose="02020603050405020304" pitchFamily="18" charset="0"/>
            </a:endParaRPr>
          </a:p>
          <a:p>
            <a:endParaRPr lang="en-US" sz="9600" dirty="0" smtClean="0">
              <a:latin typeface="Times New Roman" panose="02020603050405020304" pitchFamily="18" charset="0"/>
              <a:cs typeface="Times New Roman" panose="02020603050405020304" pitchFamily="18" charset="0"/>
            </a:endParaRPr>
          </a:p>
          <a:p>
            <a:endParaRPr lang="en-US" sz="9600" dirty="0" smtClean="0">
              <a:latin typeface="Times New Roman" panose="02020603050405020304" pitchFamily="18" charset="0"/>
              <a:cs typeface="Times New Roman" panose="02020603050405020304" pitchFamily="18" charset="0"/>
            </a:endParaRPr>
          </a:p>
          <a:p>
            <a:endParaRPr lang="en-US" sz="9600" dirty="0" smtClean="0">
              <a:latin typeface="Times New Roman" panose="02020603050405020304" pitchFamily="18" charset="0"/>
              <a:cs typeface="Times New Roman" panose="02020603050405020304" pitchFamily="18" charset="0"/>
            </a:endParaRPr>
          </a:p>
          <a:p>
            <a:r>
              <a:rPr lang="en-US" sz="9600" dirty="0" smtClean="0">
                <a:latin typeface="Times New Roman" panose="02020603050405020304" pitchFamily="18" charset="0"/>
                <a:cs typeface="Times New Roman" panose="02020603050405020304" pitchFamily="18" charset="0"/>
              </a:rPr>
              <a:t> Facult</a:t>
            </a:r>
            <a:r>
              <a:rPr lang="en-IN" altLang="en-US" sz="9600" dirty="0" smtClean="0">
                <a:latin typeface="Times New Roman" panose="02020603050405020304" pitchFamily="18" charset="0"/>
                <a:cs typeface="Times New Roman" panose="02020603050405020304" pitchFamily="18" charset="0"/>
              </a:rPr>
              <a:t>y </a:t>
            </a:r>
            <a:r>
              <a:rPr lang="en-US" sz="9600" dirty="0" smtClean="0">
                <a:latin typeface="Times New Roman" panose="02020603050405020304" pitchFamily="18" charset="0"/>
                <a:cs typeface="Times New Roman" panose="02020603050405020304" pitchFamily="18" charset="0"/>
              </a:rPr>
              <a:t>guide :                                Industrial guide :</a:t>
            </a:r>
            <a:endParaRPr lang="en-US" sz="9600" dirty="0" smtClean="0">
              <a:latin typeface="Times New Roman" panose="02020603050405020304" pitchFamily="18" charset="0"/>
              <a:cs typeface="Times New Roman" panose="02020603050405020304" pitchFamily="18" charset="0"/>
            </a:endParaRPr>
          </a:p>
          <a:p>
            <a:r>
              <a:rPr lang="en-US" sz="9600" dirty="0" smtClean="0">
                <a:latin typeface="Times New Roman" panose="02020603050405020304" pitchFamily="18" charset="0"/>
                <a:cs typeface="Times New Roman" panose="02020603050405020304" pitchFamily="18" charset="0"/>
              </a:rPr>
              <a:t> Name</a:t>
            </a:r>
            <a:r>
              <a:rPr lang="en-IN" altLang="en-US" sz="9600" dirty="0" smtClean="0">
                <a:latin typeface="Times New Roman" panose="02020603050405020304" pitchFamily="18" charset="0"/>
                <a:cs typeface="Times New Roman" panose="02020603050405020304" pitchFamily="18" charset="0"/>
              </a:rPr>
              <a:t>: Mr.Nandakumar S D</a:t>
            </a:r>
            <a:r>
              <a:rPr lang="en-US" sz="9600" dirty="0" smtClean="0">
                <a:latin typeface="Times New Roman" panose="02020603050405020304" pitchFamily="18" charset="0"/>
                <a:cs typeface="Times New Roman" panose="02020603050405020304" pitchFamily="18" charset="0"/>
              </a:rPr>
              <a:t>           </a:t>
            </a:r>
            <a:r>
              <a:rPr lang="en-US" sz="9600" dirty="0" err="1" smtClean="0">
                <a:latin typeface="Times New Roman" panose="02020603050405020304" pitchFamily="18" charset="0"/>
                <a:cs typeface="Times New Roman" panose="02020603050405020304" pitchFamily="18" charset="0"/>
              </a:rPr>
              <a:t>Name</a:t>
            </a:r>
            <a:r>
              <a:rPr lang="en-IN" altLang="en-US" sz="9600" dirty="0" err="1" smtClean="0">
                <a:latin typeface="Times New Roman" panose="02020603050405020304" pitchFamily="18" charset="0"/>
                <a:cs typeface="Times New Roman" panose="02020603050405020304" pitchFamily="18" charset="0"/>
              </a:rPr>
              <a:t>: Mr.Jayadheep C</a:t>
            </a:r>
            <a:endParaRPr lang="en-US" sz="9600" dirty="0">
              <a:latin typeface="Times New Roman" panose="02020603050405020304" pitchFamily="18" charset="0"/>
              <a:cs typeface="Times New Roman" panose="02020603050405020304" pitchFamily="18" charset="0"/>
            </a:endParaRPr>
          </a:p>
          <a:p>
            <a:r>
              <a:rPr lang="en-US" sz="9600" dirty="0">
                <a:latin typeface="Times New Roman" panose="02020603050405020304" pitchFamily="18" charset="0"/>
                <a:cs typeface="Times New Roman" panose="02020603050405020304" pitchFamily="18" charset="0"/>
              </a:rPr>
              <a:t> </a:t>
            </a:r>
            <a:r>
              <a:rPr lang="en-US" sz="9600" dirty="0" smtClean="0">
                <a:latin typeface="Times New Roman" panose="02020603050405020304" pitchFamily="18" charset="0"/>
                <a:cs typeface="Times New Roman" panose="02020603050405020304" pitchFamily="18" charset="0"/>
              </a:rPr>
              <a:t>Assistant professor		          Designation</a:t>
            </a:r>
            <a:endParaRPr lang="en-US" sz="9600" dirty="0">
              <a:latin typeface="Times New Roman" panose="02020603050405020304" pitchFamily="18" charset="0"/>
              <a:cs typeface="Times New Roman" panose="02020603050405020304" pitchFamily="18" charset="0"/>
            </a:endParaRPr>
          </a:p>
          <a:p>
            <a:r>
              <a:rPr lang="en-US" sz="9600" dirty="0" smtClean="0">
                <a:latin typeface="Times New Roman" panose="02020603050405020304" pitchFamily="18" charset="0"/>
                <a:cs typeface="Times New Roman" panose="02020603050405020304" pitchFamily="18" charset="0"/>
              </a:rPr>
              <a:t>Department </a:t>
            </a:r>
            <a:r>
              <a:rPr lang="en-US" sz="9600" dirty="0">
                <a:latin typeface="Times New Roman" panose="02020603050405020304" pitchFamily="18" charset="0"/>
                <a:cs typeface="Times New Roman" panose="02020603050405020304" pitchFamily="18" charset="0"/>
              </a:rPr>
              <a:t>of </a:t>
            </a:r>
            <a:r>
              <a:rPr lang="en-US" sz="9600" dirty="0" smtClean="0">
                <a:latin typeface="Times New Roman" panose="02020603050405020304" pitchFamily="18" charset="0"/>
                <a:cs typeface="Times New Roman" panose="02020603050405020304" pitchFamily="18" charset="0"/>
              </a:rPr>
              <a:t>CSE</a:t>
            </a:r>
            <a:endParaRPr lang="en-US" sz="9600" dirty="0">
              <a:latin typeface="Times New Roman" panose="02020603050405020304" pitchFamily="18" charset="0"/>
              <a:cs typeface="Times New Roman" panose="02020603050405020304" pitchFamily="18" charset="0"/>
            </a:endParaRPr>
          </a:p>
          <a:p>
            <a:r>
              <a:rPr lang="en-US" sz="9600" dirty="0">
                <a:latin typeface="Times New Roman" panose="02020603050405020304" pitchFamily="18" charset="0"/>
                <a:cs typeface="Times New Roman" panose="02020603050405020304" pitchFamily="18" charset="0"/>
              </a:rPr>
              <a:t>  		</a:t>
            </a:r>
            <a:endParaRPr lang="en-US" sz="96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0" y="6477000"/>
            <a:ext cx="9144000" cy="381000"/>
          </a:xfrm>
          <a:prstGeom prst="rect">
            <a:avLst/>
          </a:prstGeom>
          <a:solidFill>
            <a:schemeClr val="accent1"/>
          </a:solidFill>
          <a:ln>
            <a:solidFill>
              <a:schemeClr val="accent1"/>
            </a:solidFill>
          </a:ln>
        </p:spPr>
        <p:txBody>
          <a:bodyPr wrap="square" rtlCol="0">
            <a:spAutoFit/>
          </a:bodyPr>
          <a:lstStyle/>
          <a:p>
            <a:pPr algn="ctr"/>
            <a:r>
              <a:rPr lang="en-US" dirty="0" smtClean="0">
                <a:solidFill>
                  <a:schemeClr val="bg1"/>
                </a:solidFill>
              </a:rPr>
              <a:t>Department of CSE, KGiSL Institute of Technology, Coimbatore</a:t>
            </a:r>
            <a:endParaRPr lang="en-US"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77570"/>
            <a:ext cx="8229600" cy="3873500"/>
          </a:xfrm>
        </p:spPr>
        <p:txBody>
          <a:bodyPr>
            <a:noAutofit/>
          </a:bodyPr>
          <a:lstStyle/>
          <a:p>
            <a:r>
              <a:rPr lang="en-US" sz="4000" dirty="0" smtClean="0">
                <a:latin typeface="Calibri" panose="020F0502020204030204" pitchFamily="34" charset="0"/>
                <a:cs typeface="Calibri" panose="020F0502020204030204" pitchFamily="34" charset="0"/>
              </a:rPr>
              <a:t>Module </a:t>
            </a:r>
            <a:r>
              <a:rPr lang="en-US" sz="4000" dirty="0" err="1" smtClean="0">
                <a:latin typeface="Calibri" panose="020F0502020204030204" pitchFamily="34" charset="0"/>
                <a:cs typeface="Calibri" panose="020F0502020204030204" pitchFamily="34" charset="0"/>
              </a:rPr>
              <a:t>Splitup</a:t>
            </a:r>
            <a:br>
              <a:rPr lang="en-US" sz="4000" dirty="0" err="1" smtClean="0">
                <a:latin typeface="Calibri" panose="020F0502020204030204" pitchFamily="34" charset="0"/>
                <a:cs typeface="Calibri" panose="020F0502020204030204" pitchFamily="34" charset="0"/>
              </a:rPr>
            </a:br>
            <a:r>
              <a:rPr lang="en-US" sz="2800" dirty="0" smtClean="0">
                <a:latin typeface="Times New Roman" panose="02020603050405020304" pitchFamily="18" charset="0"/>
                <a:cs typeface="Times New Roman" panose="02020603050405020304" pitchFamily="18" charset="0"/>
                <a:sym typeface="+mn-ea"/>
              </a:rPr>
              <a:t>Module 1:</a:t>
            </a:r>
            <a:r>
              <a:rPr lang="en-US" sz="2800" dirty="0" smtClean="0">
                <a:latin typeface="Cambria" panose="02040503050406030204" pitchFamily="18" charset="0"/>
                <a:sym typeface="+mn-ea"/>
              </a:rPr>
              <a:t> </a:t>
            </a:r>
            <a:r>
              <a:rPr lang="en-IN" altLang="en-US" sz="2800" dirty="0" smtClean="0">
                <a:solidFill>
                  <a:schemeClr val="tx1"/>
                </a:solidFill>
                <a:latin typeface="Cambria" panose="02040503050406030204" pitchFamily="18" charset="0"/>
                <a:sym typeface="+mn-ea"/>
              </a:rPr>
              <a:t>Separating the data from the data set</a:t>
            </a:r>
            <a:br>
              <a:rPr lang="en-US" sz="2800" dirty="0" smtClean="0">
                <a:solidFill>
                  <a:schemeClr val="tx1"/>
                </a:solidFill>
                <a:latin typeface="Cambria" panose="02040503050406030204" pitchFamily="18" charset="0"/>
                <a:sym typeface="+mn-ea"/>
              </a:rPr>
            </a:br>
            <a:r>
              <a:rPr lang="en-US" sz="2800" dirty="0" smtClean="0">
                <a:latin typeface="Times New Roman" panose="02020603050405020304" pitchFamily="18" charset="0"/>
                <a:cs typeface="Times New Roman" panose="02020603050405020304" pitchFamily="18" charset="0"/>
                <a:sym typeface="+mn-ea"/>
              </a:rPr>
              <a:t>Module 2:</a:t>
            </a:r>
            <a:r>
              <a:rPr lang="en-US" sz="2800" dirty="0" smtClean="0">
                <a:latin typeface="Cambria" panose="02040503050406030204" pitchFamily="18" charset="0"/>
                <a:sym typeface="+mn-ea"/>
              </a:rPr>
              <a:t> </a:t>
            </a:r>
            <a:r>
              <a:rPr lang="en-US" sz="2800" dirty="0" smtClean="0">
                <a:solidFill>
                  <a:schemeClr val="tx1"/>
                </a:solidFill>
                <a:latin typeface="Times New Roman" panose="02020603050405020304" pitchFamily="18" charset="0"/>
                <a:cs typeface="Times New Roman" panose="02020603050405020304" pitchFamily="18" charset="0"/>
                <a:sym typeface="+mn-ea"/>
              </a:rPr>
              <a:t>Backup process</a:t>
            </a:r>
            <a:br>
              <a:rPr lang="en-US" sz="2800" dirty="0">
                <a:latin typeface="Cambria" panose="02040503050406030204" pitchFamily="18" charset="0"/>
                <a:sym typeface="+mn-ea"/>
              </a:rPr>
            </a:br>
            <a:r>
              <a:rPr lang="en-US" sz="2800" dirty="0">
                <a:latin typeface="Times New Roman" panose="02020603050405020304" pitchFamily="18" charset="0"/>
                <a:cs typeface="Times New Roman" panose="02020603050405020304" pitchFamily="18" charset="0"/>
                <a:sym typeface="+mn-ea"/>
              </a:rPr>
              <a:t>Module </a:t>
            </a:r>
            <a:r>
              <a:rPr lang="en-US" sz="2800" dirty="0" smtClean="0">
                <a:latin typeface="Times New Roman" panose="02020603050405020304" pitchFamily="18" charset="0"/>
                <a:cs typeface="Times New Roman" panose="02020603050405020304" pitchFamily="18" charset="0"/>
                <a:sym typeface="+mn-ea"/>
              </a:rPr>
              <a:t>3:</a:t>
            </a:r>
            <a:r>
              <a:rPr lang="en-US" sz="2800" dirty="0">
                <a:latin typeface="Cambria" panose="02040503050406030204" pitchFamily="18" charset="0"/>
                <a:cs typeface="Times New Roman" panose="02020603050405020304" pitchFamily="18" charset="0"/>
                <a:sym typeface="+mn-ea"/>
              </a:rPr>
              <a:t> </a:t>
            </a:r>
            <a:r>
              <a:rPr lang="en-US" sz="2800" dirty="0" smtClean="0">
                <a:solidFill>
                  <a:schemeClr val="tx1"/>
                </a:solidFill>
                <a:latin typeface="Times New Roman" panose="02020603050405020304" pitchFamily="18" charset="0"/>
                <a:cs typeface="Times New Roman" panose="02020603050405020304" pitchFamily="18" charset="0"/>
                <a:sym typeface="+mn-ea"/>
              </a:rPr>
              <a:t>Restoring process</a:t>
            </a:r>
            <a:br>
              <a:rPr lang="en-US" sz="2800" dirty="0" smtClean="0">
                <a:solidFill>
                  <a:schemeClr val="tx1"/>
                </a:solidFill>
                <a:latin typeface="Times New Roman" panose="02020603050405020304" pitchFamily="18" charset="0"/>
                <a:cs typeface="Times New Roman" panose="02020603050405020304" pitchFamily="18" charset="0"/>
                <a:sym typeface="+mn-ea"/>
              </a:rPr>
            </a:br>
            <a:r>
              <a:rPr lang="en-US" sz="2800" dirty="0" smtClean="0">
                <a:latin typeface="Times New Roman" panose="02020603050405020304" pitchFamily="18" charset="0"/>
                <a:cs typeface="Times New Roman" panose="02020603050405020304" pitchFamily="18" charset="0"/>
                <a:sym typeface="+mn-ea"/>
              </a:rPr>
              <a:t>Module 4:</a:t>
            </a:r>
            <a:r>
              <a:rPr lang="en-US" sz="2800" dirty="0" smtClean="0">
                <a:solidFill>
                  <a:schemeClr val="tx1"/>
                </a:solidFill>
                <a:latin typeface="Times New Roman" panose="02020603050405020304" pitchFamily="18" charset="0"/>
                <a:cs typeface="Times New Roman" panose="02020603050405020304" pitchFamily="18" charset="0"/>
                <a:sym typeface="+mn-ea"/>
              </a:rPr>
              <a:t> </a:t>
            </a:r>
            <a:r>
              <a:rPr lang="en-IN" altLang="en-US" sz="2800" dirty="0" smtClean="0">
                <a:solidFill>
                  <a:schemeClr val="tx1"/>
                </a:solidFill>
                <a:latin typeface="Times New Roman" panose="02020603050405020304" pitchFamily="18" charset="0"/>
                <a:cs typeface="Times New Roman" panose="02020603050405020304" pitchFamily="18" charset="0"/>
                <a:sym typeface="+mn-ea"/>
              </a:rPr>
              <a:t>Orchestrator connection</a:t>
            </a:r>
            <a:br>
              <a:rPr lang="en-US" sz="4000" dirty="0">
                <a:latin typeface="Cambria" panose="02040503050406030204" pitchFamily="18" charset="0"/>
                <a:sym typeface="+mn-ea"/>
              </a:rPr>
            </a:br>
            <a:br>
              <a:rPr lang="en-US" sz="4000" dirty="0" smtClean="0">
                <a:latin typeface="Cambria" panose="02040503050406030204" pitchFamily="18" charset="0"/>
                <a:sym typeface="+mn-ea"/>
              </a:rPr>
            </a:br>
            <a:endParaRPr lang="en-US" sz="4000" dirty="0">
              <a:latin typeface="Calibri" panose="020F0502020204030204" pitchFamily="34" charset="0"/>
              <a:cs typeface="Calibri" panose="020F0502020204030204" pitchFamily="34"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18160"/>
            <a:ext cx="8229600" cy="1329055"/>
          </a:xfrm>
        </p:spPr>
        <p:txBody>
          <a:bodyPr>
            <a:normAutofit/>
          </a:bodyPr>
          <a:lstStyle/>
          <a:p>
            <a:r>
              <a:rPr lang="en-US" sz="4000" dirty="0" smtClean="0"/>
              <a:t>Screen shots of modules under progress. </a:t>
            </a:r>
            <a:r>
              <a:rPr lang="en-IN" altLang="en-US" sz="4000" dirty="0" smtClean="0"/>
              <a:t>Module-1</a:t>
            </a:r>
            <a:endParaRPr lang="en-IN" altLang="en-US" sz="4000" dirty="0" smtClean="0"/>
          </a:p>
        </p:txBody>
      </p:sp>
      <p:sp>
        <p:nvSpPr>
          <p:cNvPr id="3" name="TextBox 2"/>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pic>
        <p:nvPicPr>
          <p:cNvPr id="6" name="Content Placeholder 5"/>
          <p:cNvPicPr>
            <a:picLocks noChangeAspect="1"/>
          </p:cNvPicPr>
          <p:nvPr>
            <p:ph idx="1"/>
          </p:nvPr>
        </p:nvPicPr>
        <p:blipFill>
          <a:blip r:embed="rId1"/>
          <a:stretch>
            <a:fillRect/>
          </a:stretch>
        </p:blipFill>
        <p:spPr>
          <a:xfrm>
            <a:off x="668655" y="1935480"/>
            <a:ext cx="7806055" cy="438912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a:xfrm>
            <a:off x="457200" y="635508"/>
            <a:ext cx="8229600" cy="1143000"/>
          </a:xfrm>
        </p:spPr>
        <p:txBody>
          <a:bodyPr>
            <a:normAutofit fontScale="90000"/>
          </a:bodyPr>
          <a:p>
            <a:r>
              <a:rPr lang="en-US" dirty="0" smtClean="0">
                <a:sym typeface="+mn-ea"/>
              </a:rPr>
              <a:t>Screen shots of modules under progress. </a:t>
            </a:r>
            <a:r>
              <a:rPr lang="en-IN" altLang="en-US" dirty="0" smtClean="0">
                <a:sym typeface="+mn-ea"/>
              </a:rPr>
              <a:t>Module-1</a:t>
            </a:r>
            <a:endParaRPr lang="en-US"/>
          </a:p>
        </p:txBody>
      </p:sp>
      <p:pic>
        <p:nvPicPr>
          <p:cNvPr id="10" name="Content Placeholder 9"/>
          <p:cNvPicPr>
            <a:picLocks noChangeAspect="1"/>
          </p:cNvPicPr>
          <p:nvPr>
            <p:ph sz="half" idx="2"/>
          </p:nvPr>
        </p:nvPicPr>
        <p:blipFill>
          <a:blip r:embed="rId1"/>
          <a:stretch>
            <a:fillRect/>
          </a:stretch>
        </p:blipFill>
        <p:spPr>
          <a:xfrm>
            <a:off x="474980" y="2534920"/>
            <a:ext cx="4038600" cy="3050540"/>
          </a:xfrm>
          <a:prstGeom prst="rect">
            <a:avLst/>
          </a:prstGeom>
        </p:spPr>
      </p:pic>
      <p:pic>
        <p:nvPicPr>
          <p:cNvPr id="12" name="Content Placeholder 11"/>
          <p:cNvPicPr>
            <a:picLocks noChangeAspect="1"/>
          </p:cNvPicPr>
          <p:nvPr>
            <p:ph sz="half" idx="1"/>
          </p:nvPr>
        </p:nvPicPr>
        <p:blipFill>
          <a:blip r:embed="rId2"/>
          <a:stretch>
            <a:fillRect/>
          </a:stretch>
        </p:blipFill>
        <p:spPr>
          <a:xfrm>
            <a:off x="4819650" y="2450465"/>
            <a:ext cx="3381375" cy="32194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dirty="0" smtClean="0">
                <a:sym typeface="+mn-ea"/>
              </a:rPr>
              <a:t>Screen shots of modules under progress. </a:t>
            </a:r>
            <a:r>
              <a:rPr lang="en-IN" altLang="en-US" dirty="0" smtClean="0">
                <a:sym typeface="+mn-ea"/>
              </a:rPr>
              <a:t>Module-1</a:t>
            </a:r>
            <a:endParaRPr lang="en-US"/>
          </a:p>
        </p:txBody>
      </p:sp>
      <p:pic>
        <p:nvPicPr>
          <p:cNvPr id="8" name="Content Placeholder 7"/>
          <p:cNvPicPr>
            <a:picLocks noChangeAspect="1"/>
          </p:cNvPicPr>
          <p:nvPr>
            <p:ph sz="half" idx="1"/>
          </p:nvPr>
        </p:nvPicPr>
        <p:blipFill>
          <a:blip r:embed="rId1"/>
          <a:stretch>
            <a:fillRect/>
          </a:stretch>
        </p:blipFill>
        <p:spPr>
          <a:xfrm>
            <a:off x="377190" y="2070100"/>
            <a:ext cx="4038600" cy="2645410"/>
          </a:xfrm>
          <a:prstGeom prst="rect">
            <a:avLst/>
          </a:prstGeom>
        </p:spPr>
      </p:pic>
      <p:pic>
        <p:nvPicPr>
          <p:cNvPr id="7" name="Content Placeholder 6"/>
          <p:cNvPicPr>
            <a:picLocks noChangeAspect="1"/>
          </p:cNvPicPr>
          <p:nvPr>
            <p:ph sz="half" idx="2"/>
          </p:nvPr>
        </p:nvPicPr>
        <p:blipFill>
          <a:blip r:embed="rId2"/>
          <a:stretch>
            <a:fillRect/>
          </a:stretch>
        </p:blipFill>
        <p:spPr>
          <a:xfrm>
            <a:off x="4698365" y="2070100"/>
            <a:ext cx="3857625" cy="1847850"/>
          </a:xfrm>
          <a:prstGeom prst="rect">
            <a:avLst/>
          </a:prstGeom>
        </p:spPr>
      </p:pic>
      <p:pic>
        <p:nvPicPr>
          <p:cNvPr id="5" name="Content Placeholder 4"/>
          <p:cNvPicPr>
            <a:picLocks noChangeAspect="1"/>
          </p:cNvPicPr>
          <p:nvPr/>
        </p:nvPicPr>
        <p:blipFill>
          <a:blip r:embed="rId3"/>
          <a:stretch>
            <a:fillRect/>
          </a:stretch>
        </p:blipFill>
        <p:spPr>
          <a:xfrm>
            <a:off x="5327015" y="4715510"/>
            <a:ext cx="2600325" cy="9906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704215"/>
            <a:ext cx="8229600" cy="1341755"/>
          </a:xfrm>
        </p:spPr>
        <p:txBody>
          <a:bodyPr>
            <a:normAutofit fontScale="90000"/>
          </a:bodyPr>
          <a:p>
            <a:r>
              <a:rPr lang="en-US" dirty="0" smtClean="0">
                <a:sym typeface="+mn-ea"/>
              </a:rPr>
              <a:t>Screen shots of modules under progress.</a:t>
            </a:r>
            <a:endParaRPr lang="en-US"/>
          </a:p>
        </p:txBody>
      </p:sp>
      <p:pic>
        <p:nvPicPr>
          <p:cNvPr id="5" name="Content Placeholder 4"/>
          <p:cNvPicPr>
            <a:picLocks noChangeAspect="1"/>
          </p:cNvPicPr>
          <p:nvPr>
            <p:ph idx="1"/>
          </p:nvPr>
        </p:nvPicPr>
        <p:blipFill>
          <a:blip r:embed="rId1"/>
          <a:stretch>
            <a:fillRect/>
          </a:stretch>
        </p:blipFill>
        <p:spPr>
          <a:xfrm>
            <a:off x="803910" y="1935480"/>
            <a:ext cx="7149465" cy="438912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06395" y="2633980"/>
            <a:ext cx="3525520" cy="2367280"/>
          </a:xfrm>
        </p:spPr>
        <p:txBody>
          <a:bodyPr>
            <a:normAutofit/>
          </a:bodyPr>
          <a:lstStyle/>
          <a:p>
            <a:pPr>
              <a:buNone/>
            </a:pPr>
            <a:r>
              <a:rPr lang="en-IN" altLang="en-US" sz="4000" dirty="0" smtClean="0">
                <a:latin typeface="Calibri" panose="020F0502020204030204" pitchFamily="34" charset="0"/>
                <a:cs typeface="Calibri" panose="020F0502020204030204" pitchFamily="34" charset="0"/>
              </a:rPr>
              <a:t>    </a:t>
            </a:r>
            <a:r>
              <a:rPr lang="en-US" sz="4000" dirty="0" smtClean="0">
                <a:latin typeface="Calibri" panose="020F0502020204030204" pitchFamily="34" charset="0"/>
                <a:cs typeface="Calibri" panose="020F0502020204030204" pitchFamily="34" charset="0"/>
              </a:rPr>
              <a:t>Thank You</a:t>
            </a:r>
            <a:endParaRPr lang="en-US" sz="4000" dirty="0">
              <a:latin typeface="Calibri" panose="020F0502020204030204" pitchFamily="34" charset="0"/>
              <a:cs typeface="Calibri" panose="020F0502020204030204" pitchFamily="34"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101340"/>
            <a:ext cx="8229600" cy="9030970"/>
          </a:xfrm>
        </p:spPr>
        <p:txBody>
          <a:bodyPr>
            <a:normAutofit/>
          </a:bodyPr>
          <a:lstStyle/>
          <a:p>
            <a:r>
              <a:rPr lang="en-US" sz="4400" dirty="0" smtClean="0"/>
              <a:t>Abstract</a:t>
            </a:r>
            <a:br>
              <a:rPr lang="en-US" sz="4400" dirty="0" smtClean="0"/>
            </a:br>
            <a:r>
              <a:rPr lang="en-US" sz="2000" dirty="0">
                <a:solidFill>
                  <a:schemeClr val="tx1"/>
                </a:solidFill>
                <a:latin typeface="Times New Roman" panose="02020603050405020304" pitchFamily="18" charset="0"/>
                <a:cs typeface="Times New Roman" panose="02020603050405020304" pitchFamily="18" charset="0"/>
                <a:sym typeface="+mn-ea"/>
              </a:rPr>
              <a:t>Data backup is the process of backing up the data, refers to copying the data into an </a:t>
            </a:r>
            <a:r>
              <a:rPr lang="en-US" sz="2000" dirty="0" smtClean="0">
                <a:solidFill>
                  <a:schemeClr val="tx1"/>
                </a:solidFill>
                <a:latin typeface="Times New Roman" panose="02020603050405020304" pitchFamily="18" charset="0"/>
                <a:cs typeface="Times New Roman" panose="02020603050405020304" pitchFamily="18" charset="0"/>
                <a:sym typeface="+mn-ea"/>
              </a:rPr>
              <a:t>archive file</a:t>
            </a:r>
            <a:r>
              <a:rPr lang="en-US" sz="2000" dirty="0">
                <a:solidFill>
                  <a:schemeClr val="tx1"/>
                </a:solidFill>
                <a:latin typeface="Times New Roman" panose="02020603050405020304" pitchFamily="18" charset="0"/>
                <a:cs typeface="Times New Roman" panose="02020603050405020304" pitchFamily="18" charset="0"/>
                <a:sym typeface="+mn-ea"/>
              </a:rPr>
              <a:t> of computer data so it may be used to restore the original after a data loss event. Backups have two distinct purposes. The primary purpose is to recover data after its loss, be it by </a:t>
            </a:r>
            <a:r>
              <a:rPr lang="en-US" sz="2000" dirty="0" smtClean="0">
                <a:solidFill>
                  <a:schemeClr val="tx1"/>
                </a:solidFill>
                <a:latin typeface="Times New Roman" panose="02020603050405020304" pitchFamily="18" charset="0"/>
                <a:cs typeface="Times New Roman" panose="02020603050405020304" pitchFamily="18" charset="0"/>
                <a:sym typeface="+mn-ea"/>
              </a:rPr>
              <a:t>data deletion</a:t>
            </a:r>
            <a:r>
              <a:rPr lang="en-US" sz="2000" dirty="0">
                <a:solidFill>
                  <a:schemeClr val="tx1"/>
                </a:solidFill>
                <a:latin typeface="Times New Roman" panose="02020603050405020304" pitchFamily="18" charset="0"/>
                <a:cs typeface="Times New Roman" panose="02020603050405020304" pitchFamily="18" charset="0"/>
                <a:sym typeface="+mn-ea"/>
              </a:rPr>
              <a:t> or corruption.Data loss can be a common experience of computer users while transferring the data. The secondary purpose of backups is to recover data from an earlier time, according to a user-defined data retention policy, typically configured within a backup application for how long copies of data are required.</a:t>
            </a:r>
            <a:r>
              <a:rPr lang="en-US" sz="2000" dirty="0" smtClean="0">
                <a:solidFill>
                  <a:schemeClr val="tx1"/>
                </a:solidFill>
                <a:latin typeface="Times New Roman" panose="02020603050405020304" pitchFamily="18" charset="0"/>
                <a:cs typeface="Times New Roman" panose="02020603050405020304" pitchFamily="18" charset="0"/>
                <a:sym typeface="+mn-ea"/>
              </a:rPr>
              <a:t>These processes can be fully automated with the RPA solutions by providing them with the required credentials, source and destination details for the whole task to be automated. Monitoring the whole process can also be handled by the RPA solution</a:t>
            </a:r>
            <a:r>
              <a:rPr lang="en-IN" altLang="en-US" sz="2000" dirty="0" smtClean="0">
                <a:solidFill>
                  <a:schemeClr val="tx1"/>
                </a:solidFill>
                <a:latin typeface="Times New Roman" panose="02020603050405020304" pitchFamily="18" charset="0"/>
                <a:cs typeface="Times New Roman" panose="02020603050405020304" pitchFamily="18" charset="0"/>
                <a:sym typeface="+mn-ea"/>
              </a:rPr>
              <a:t>.</a:t>
            </a:r>
            <a:br>
              <a:rPr lang="en-US" sz="2000" dirty="0" smtClean="0">
                <a:solidFill>
                  <a:schemeClr val="tx1"/>
                </a:solidFill>
                <a:latin typeface="Times New Roman" panose="02020603050405020304" pitchFamily="18" charset="0"/>
                <a:cs typeface="Times New Roman" panose="02020603050405020304" pitchFamily="18" charset="0"/>
                <a:sym typeface="+mn-ea"/>
              </a:rPr>
            </a:br>
            <a:br>
              <a:rPr lang="en-US" sz="2000" dirty="0" smtClean="0">
                <a:sym typeface="+mn-ea"/>
              </a:rPr>
            </a:br>
            <a:br>
              <a:rPr lang="en-US" sz="2000" dirty="0" smtClean="0"/>
            </a:br>
            <a:endParaRPr lang="en-US" sz="2000" dirty="0">
              <a:latin typeface="Cambria" panose="02040503050406030204" pitchFamily="18" charset="0"/>
            </a:endParaRPr>
          </a:p>
        </p:txBody>
      </p:sp>
      <p:sp>
        <p:nvSpPr>
          <p:cNvPr id="5" name="TextBox 4"/>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664835"/>
            <a:ext cx="8229600" cy="11736070"/>
          </a:xfrm>
        </p:spPr>
        <p:txBody>
          <a:bodyPr>
            <a:normAutofit/>
          </a:bodyPr>
          <a:lstStyle/>
          <a:p>
            <a:r>
              <a:rPr lang="en-US" sz="4400" dirty="0" smtClean="0">
                <a:latin typeface="Calibri" panose="020F0502020204030204" pitchFamily="34" charset="0"/>
                <a:cs typeface="Calibri" panose="020F0502020204030204" pitchFamily="34" charset="0"/>
              </a:rPr>
              <a:t>Area Introduction-Existing system</a:t>
            </a:r>
            <a:br>
              <a:rPr lang="en-US" sz="4400" dirty="0" smtClean="0">
                <a:latin typeface="Calibri" panose="020F0502020204030204" pitchFamily="34" charset="0"/>
                <a:cs typeface="Calibri" panose="020F0502020204030204" pitchFamily="34" charset="0"/>
              </a:rPr>
            </a:br>
            <a:r>
              <a:rPr lang="en-US" sz="4400" dirty="0" smtClean="0">
                <a:latin typeface="Calibri" panose="020F0502020204030204" pitchFamily="34" charset="0"/>
                <a:cs typeface="Calibri" panose="020F0502020204030204" pitchFamily="34" charset="0"/>
              </a:rPr>
              <a:t> </a:t>
            </a:r>
            <a:r>
              <a:rPr lang="en-IN" altLang="en-US" sz="4400" dirty="0" smtClean="0">
                <a:latin typeface="Calibri" panose="020F0502020204030204" pitchFamily="34" charset="0"/>
                <a:cs typeface="Calibri" panose="020F0502020204030204" pitchFamily="34" charset="0"/>
              </a:rPr>
              <a:t>	</a:t>
            </a:r>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 </a:t>
            </a:r>
            <a:r>
              <a:rPr lang="en-IN" sz="2000" dirty="0" smtClean="0">
                <a:solidFill>
                  <a:schemeClr val="tx1"/>
                </a:solidFill>
                <a:latin typeface="Times New Roman" panose="02020603050405020304" pitchFamily="18" charset="0"/>
                <a:cs typeface="Times New Roman" panose="02020603050405020304" pitchFamily="18" charset="0"/>
                <a:sym typeface="+mn-ea"/>
              </a:rPr>
              <a:t>RPA stands for Robotic Process Automation </a:t>
            </a:r>
            <a:r>
              <a:rPr lang="en-US" sz="2000" dirty="0" smtClean="0">
                <a:solidFill>
                  <a:schemeClr val="tx1"/>
                </a:solidFill>
                <a:latin typeface="Times New Roman" panose="02020603050405020304" pitchFamily="18" charset="0"/>
                <a:cs typeface="Times New Roman" panose="02020603050405020304" pitchFamily="18" charset="0"/>
                <a:sym typeface="+mn-ea"/>
              </a:rPr>
              <a:t>is the application of technology that allows employees in a company to configure computer software or a “robot” to capture and interpret existing applications for processing a transaction, manipulating data, triggering responses and communicating with other digital systems.</a:t>
            </a:r>
            <a:br>
              <a:rPr lang="en-US" sz="2000" dirty="0" smtClean="0">
                <a:solidFill>
                  <a:schemeClr val="tx1"/>
                </a:solidFill>
                <a:latin typeface="Times New Roman" panose="02020603050405020304" pitchFamily="18" charset="0"/>
                <a:cs typeface="Times New Roman" panose="02020603050405020304" pitchFamily="18" charset="0"/>
                <a:sym typeface="+mn-ea"/>
              </a:rPr>
            </a:br>
            <a:br>
              <a:rPr lang="en-US" sz="2000" dirty="0" smtClean="0">
                <a:solidFill>
                  <a:schemeClr val="tx1"/>
                </a:solidFill>
                <a:latin typeface="Times New Roman" panose="02020603050405020304" pitchFamily="18" charset="0"/>
                <a:cs typeface="Times New Roman" panose="02020603050405020304" pitchFamily="18" charset="0"/>
                <a:sym typeface="+mn-ea"/>
              </a:rPr>
            </a:br>
            <a:r>
              <a:rPr lang="en-IN" altLang="en-US" sz="20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 </a:t>
            </a:r>
            <a:r>
              <a:rPr lang="en-IN" altLang="en-US" sz="2000" dirty="0" smtClean="0">
                <a:solidFill>
                  <a:schemeClr val="tx1"/>
                </a:solidFill>
                <a:latin typeface="Times New Roman" panose="02020603050405020304" pitchFamily="18" charset="0"/>
                <a:cs typeface="Times New Roman" panose="02020603050405020304" pitchFamily="18" charset="0"/>
                <a:sym typeface="+mn-ea"/>
              </a:rPr>
              <a:t> In the existing system, the data backup is done using the tape method. If the tape becomes older, the backup process gets interrupted.</a:t>
            </a:r>
            <a:br>
              <a:rPr lang="en-US" sz="2000" dirty="0" smtClean="0">
                <a:solidFill>
                  <a:schemeClr val="tx1"/>
                </a:solidFill>
                <a:latin typeface="Times New Roman" panose="02020603050405020304" pitchFamily="18" charset="0"/>
                <a:cs typeface="Times New Roman" panose="02020603050405020304" pitchFamily="18" charset="0"/>
              </a:rPr>
            </a:br>
            <a:br>
              <a:rPr lang="en-US" sz="2000" dirty="0" smtClean="0">
                <a:solidFill>
                  <a:schemeClr val="tx1"/>
                </a:solidFill>
                <a:latin typeface="Times New Roman" panose="02020603050405020304" pitchFamily="18" charset="0"/>
                <a:cs typeface="Times New Roman" panose="02020603050405020304" pitchFamily="18" charset="0"/>
              </a:rPr>
            </a:br>
            <a:r>
              <a:rPr lang="en-US" sz="2000" dirty="0" smtClean="0">
                <a:solidFill>
                  <a:schemeClr val="tx1"/>
                </a:solidFill>
                <a:latin typeface="Times New Roman" panose="02020603050405020304" pitchFamily="18" charset="0"/>
                <a:cs typeface="Times New Roman" panose="02020603050405020304" pitchFamily="18" charset="0"/>
              </a:rPr>
              <a:t> </a:t>
            </a:r>
            <a:r>
              <a:rPr lang="en-IN" altLang="en-US" sz="2000" dirty="0" smtClean="0">
                <a:solidFill>
                  <a:schemeClr val="tx1"/>
                </a:solidFill>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000" dirty="0" smtClean="0">
                <a:solidFill>
                  <a:schemeClr val="tx1"/>
                </a:solidFill>
                <a:latin typeface="Times New Roman" panose="02020603050405020304" pitchFamily="18" charset="0"/>
                <a:cs typeface="Times New Roman" panose="02020603050405020304" pitchFamily="18" charset="0"/>
                <a:sym typeface="+mn-ea"/>
              </a:rPr>
              <a:t>The existing system is less secure as many data are lost during the backup process from the system.</a:t>
            </a:r>
            <a:br>
              <a:rPr lang="en-US" sz="2000" dirty="0" smtClean="0">
                <a:solidFill>
                  <a:schemeClr val="tx1"/>
                </a:solidFill>
                <a:latin typeface="Times New Roman" panose="02020603050405020304" pitchFamily="18" charset="0"/>
                <a:cs typeface="Times New Roman" panose="02020603050405020304" pitchFamily="18" charset="0"/>
                <a:sym typeface="+mn-ea"/>
              </a:rPr>
            </a:br>
            <a:r>
              <a:rPr lang="en-IN" altLang="en-US" sz="2000" dirty="0" smtClean="0">
                <a:solidFill>
                  <a:schemeClr val="tx1"/>
                </a:solidFill>
                <a:latin typeface="Times New Roman" panose="02020603050405020304" pitchFamily="18" charset="0"/>
                <a:cs typeface="Times New Roman" panose="02020603050405020304" pitchFamily="18" charset="0"/>
                <a:sym typeface="+mn-ea"/>
              </a:rPr>
              <a:t>	</a:t>
            </a:r>
            <a:br>
              <a:rPr lang="en-IN" sz="2000" dirty="0">
                <a:solidFill>
                  <a:schemeClr val="tx1"/>
                </a:solidFill>
                <a:latin typeface="Times New Roman" panose="02020603050405020304" pitchFamily="18" charset="0"/>
                <a:cs typeface="Times New Roman" panose="02020603050405020304" pitchFamily="18" charset="0"/>
              </a:rPr>
            </a:b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0" y="6477000"/>
            <a:ext cx="9144000" cy="3683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90600"/>
            <a:ext cx="8229600" cy="5854700"/>
          </a:xfrm>
        </p:spPr>
        <p:txBody>
          <a:bodyPr>
            <a:normAutofit fontScale="90000"/>
          </a:bodyPr>
          <a:lstStyle/>
          <a:p>
            <a:r>
              <a:rPr lang="en-US" sz="4400" dirty="0" smtClean="0">
                <a:latin typeface="Calibri" panose="020F0502020204030204" pitchFamily="34" charset="0"/>
                <a:cs typeface="Calibri" panose="020F0502020204030204" pitchFamily="34" charset="0"/>
              </a:rPr>
              <a:t>Proposed System</a:t>
            </a:r>
            <a:br>
              <a:rPr lang="en-US" sz="4400" dirty="0" smtClean="0">
                <a:latin typeface="Calibri" panose="020F0502020204030204" pitchFamily="34" charset="0"/>
                <a:cs typeface="Calibri" panose="020F0502020204030204" pitchFamily="34" charset="0"/>
              </a:rPr>
            </a:br>
            <a:r>
              <a:rPr lang="en-US" sz="28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3200" dirty="0" smtClean="0">
                <a:solidFill>
                  <a:schemeClr val="bg2">
                    <a:lumMod val="25000"/>
                  </a:schemeClr>
                </a:solidFill>
                <a:latin typeface="Cambria" panose="02040503050406030204" pitchFamily="18" charset="0"/>
                <a:sym typeface="+mn-ea"/>
              </a:rPr>
              <a:t>Advantages over existing methods</a:t>
            </a:r>
            <a:br>
              <a:rPr lang="en-US" sz="4400" dirty="0" smtClean="0">
                <a:solidFill>
                  <a:schemeClr val="bg2">
                    <a:lumMod val="25000"/>
                  </a:schemeClr>
                </a:solidFill>
                <a:latin typeface="Cambria" panose="02040503050406030204" pitchFamily="18" charset="0"/>
                <a:sym typeface="+mn-ea"/>
              </a:rPr>
            </a:br>
            <a:r>
              <a:rPr lang="en-US" sz="4400" dirty="0" smtClean="0">
                <a:solidFill>
                  <a:schemeClr val="bg2">
                    <a:lumMod val="25000"/>
                  </a:schemeClr>
                </a:solidFill>
                <a:latin typeface="Cambria" panose="02040503050406030204" pitchFamily="18" charset="0"/>
                <a:sym typeface="+mn-ea"/>
              </a:rPr>
              <a:t> </a:t>
            </a:r>
            <a:r>
              <a:rPr lang="en-IN" altLang="en-US" sz="2400" dirty="0" smtClean="0">
                <a:solidFill>
                  <a:schemeClr val="bg2">
                    <a:lumMod val="25000"/>
                  </a:schemeClr>
                </a:solidFill>
                <a:latin typeface="Times New Roman" panose="02020603050405020304" pitchFamily="18" charset="0"/>
                <a:cs typeface="Times New Roman" panose="02020603050405020304" pitchFamily="18" charset="0"/>
                <a:sym typeface="+mn-ea"/>
              </a:rPr>
              <a:t>*</a:t>
            </a:r>
            <a:r>
              <a:rPr lang="en-US" sz="2400" dirty="0" smtClean="0">
                <a:solidFill>
                  <a:schemeClr val="tx1"/>
                </a:solidFill>
                <a:latin typeface="Times New Roman" panose="02020603050405020304" pitchFamily="18" charset="0"/>
                <a:cs typeface="Times New Roman" panose="02020603050405020304" pitchFamily="18" charset="0"/>
                <a:sym typeface="+mn-ea"/>
              </a:rPr>
              <a:t>Upgrades underlying applications and services</a:t>
            </a:r>
            <a:br>
              <a:rPr lang="en-US" sz="2400" dirty="0" smtClean="0">
                <a:solidFill>
                  <a:schemeClr val="tx1"/>
                </a:solidFill>
                <a:latin typeface="Times New Roman" panose="02020603050405020304" pitchFamily="18" charset="0"/>
                <a:cs typeface="Times New Roman" panose="02020603050405020304" pitchFamily="18" charset="0"/>
              </a:rPr>
            </a:br>
            <a:r>
              <a:rPr lang="en-US" sz="2400" dirty="0" smtClean="0">
                <a:solidFill>
                  <a:schemeClr val="tx1"/>
                </a:solidFill>
                <a:latin typeface="Times New Roman" panose="02020603050405020304" pitchFamily="18" charset="0"/>
                <a:cs typeface="Times New Roman" panose="02020603050405020304" pitchFamily="18" charset="0"/>
              </a:rPr>
              <a:t>  </a:t>
            </a:r>
            <a:r>
              <a:rPr lang="en-IN" altLang="en-US" sz="2400" dirty="0" smtClean="0">
                <a:solidFill>
                  <a:schemeClr val="bg2">
                    <a:lumMod val="25000"/>
                  </a:schemeClr>
                </a:solidFill>
                <a:latin typeface="Times New Roman" panose="02020603050405020304" pitchFamily="18" charset="0"/>
                <a:cs typeface="Times New Roman" panose="02020603050405020304" pitchFamily="18" charset="0"/>
              </a:rPr>
              <a:t>*</a:t>
            </a:r>
            <a:r>
              <a:rPr lang="en-US" sz="2400" dirty="0" smtClean="0">
                <a:solidFill>
                  <a:schemeClr val="tx1"/>
                </a:solidFill>
                <a:latin typeface="Times New Roman" panose="02020603050405020304" pitchFamily="18" charset="0"/>
                <a:cs typeface="Times New Roman" panose="02020603050405020304" pitchFamily="18" charset="0"/>
                <a:sym typeface="+mn-ea"/>
              </a:rPr>
              <a:t>It can help scale resources and meet the need of growing business data</a:t>
            </a:r>
            <a:br>
              <a:rPr lang="en-US" sz="2400" dirty="0" smtClean="0">
                <a:solidFill>
                  <a:schemeClr val="tx1"/>
                </a:solidFill>
                <a:latin typeface="Times New Roman" panose="02020603050405020304" pitchFamily="18" charset="0"/>
                <a:cs typeface="Times New Roman" panose="02020603050405020304" pitchFamily="18" charset="0"/>
              </a:rPr>
            </a:br>
            <a:r>
              <a:rPr lang="en-US" sz="2400" dirty="0" smtClean="0">
                <a:solidFill>
                  <a:schemeClr val="tx1"/>
                </a:solidFill>
                <a:latin typeface="Times New Roman" panose="02020603050405020304" pitchFamily="18" charset="0"/>
                <a:cs typeface="Times New Roman" panose="02020603050405020304" pitchFamily="18" charset="0"/>
              </a:rPr>
              <a:t>  </a:t>
            </a:r>
            <a:r>
              <a:rPr lang="en-IN" altLang="en-US" sz="2400" dirty="0" smtClean="0">
                <a:solidFill>
                  <a:schemeClr val="bg2">
                    <a:lumMod val="25000"/>
                  </a:schemeClr>
                </a:solidFill>
                <a:latin typeface="Times New Roman" panose="02020603050405020304" pitchFamily="18" charset="0"/>
                <a:cs typeface="Times New Roman" panose="02020603050405020304" pitchFamily="18" charset="0"/>
              </a:rPr>
              <a:t>*</a:t>
            </a:r>
            <a:r>
              <a:rPr lang="en-US" sz="2400" dirty="0" smtClean="0">
                <a:solidFill>
                  <a:schemeClr val="tx1"/>
                </a:solidFill>
                <a:latin typeface="Times New Roman" panose="02020603050405020304" pitchFamily="18" charset="0"/>
                <a:cs typeface="Times New Roman" panose="02020603050405020304" pitchFamily="18" charset="0"/>
                <a:sym typeface="+mn-ea"/>
              </a:rPr>
              <a:t>Boost efficiency and effectiveness of the system</a:t>
            </a:r>
            <a:br>
              <a:rPr lang="en-US" sz="2400" dirty="0" smtClean="0">
                <a:solidFill>
                  <a:schemeClr val="tx1"/>
                </a:solidFill>
                <a:latin typeface="Times New Roman" panose="02020603050405020304" pitchFamily="18" charset="0"/>
                <a:cs typeface="Times New Roman" panose="02020603050405020304" pitchFamily="18" charset="0"/>
                <a:sym typeface="+mn-ea"/>
              </a:rPr>
            </a:br>
            <a:br>
              <a:rPr lang="en-US" sz="2000" dirty="0" smtClean="0">
                <a:solidFill>
                  <a:schemeClr val="tx1"/>
                </a:solidFill>
                <a:latin typeface="Times New Roman" panose="02020603050405020304" pitchFamily="18" charset="0"/>
                <a:cs typeface="Times New Roman" panose="02020603050405020304" pitchFamily="18" charset="0"/>
                <a:sym typeface="+mn-ea"/>
              </a:rPr>
            </a:br>
            <a:r>
              <a:rPr lang="en-US" sz="28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3200" dirty="0" smtClean="0">
                <a:solidFill>
                  <a:schemeClr val="bg2">
                    <a:lumMod val="25000"/>
                  </a:schemeClr>
                </a:solidFill>
                <a:latin typeface="Cambria" panose="02040503050406030204" pitchFamily="18" charset="0"/>
                <a:sym typeface="+mn-ea"/>
              </a:rPr>
              <a:t>Future Enhancements</a:t>
            </a:r>
            <a:br>
              <a:rPr lang="en-US" sz="2000" dirty="0" smtClean="0">
                <a:solidFill>
                  <a:schemeClr val="bg2">
                    <a:lumMod val="25000"/>
                  </a:schemeClr>
                </a:solidFill>
                <a:latin typeface="Cambria" panose="02040503050406030204" pitchFamily="18" charset="0"/>
                <a:sym typeface="+mn-ea"/>
              </a:rPr>
            </a:br>
            <a:r>
              <a:rPr lang="en-US" sz="2000" dirty="0" smtClean="0">
                <a:solidFill>
                  <a:schemeClr val="bg2">
                    <a:lumMod val="25000"/>
                  </a:schemeClr>
                </a:solidFill>
                <a:latin typeface="Cambria" panose="02040503050406030204" pitchFamily="18" charset="0"/>
                <a:sym typeface="+mn-ea"/>
              </a:rPr>
              <a:t>   </a:t>
            </a:r>
            <a:r>
              <a:rPr lang="en-IN" altLang="en-US" sz="2400" dirty="0" smtClean="0">
                <a:solidFill>
                  <a:schemeClr val="bg2">
                    <a:lumMod val="25000"/>
                  </a:schemeClr>
                </a:solidFill>
                <a:latin typeface="Times New Roman" panose="02020603050405020304" pitchFamily="18" charset="0"/>
                <a:cs typeface="Times New Roman" panose="02020603050405020304" pitchFamily="18" charset="0"/>
                <a:sym typeface="+mn-ea"/>
              </a:rPr>
              <a:t>*</a:t>
            </a:r>
            <a:r>
              <a:rPr lang="en-IN" altLang="en-US" sz="2400" dirty="0" smtClean="0">
                <a:solidFill>
                  <a:schemeClr val="tx1"/>
                </a:solidFill>
                <a:latin typeface="Cambria" panose="02040503050406030204" pitchFamily="18" charset="0"/>
                <a:sym typeface="+mn-ea"/>
              </a:rPr>
              <a:t>Security is enhanced</a:t>
            </a:r>
            <a:br>
              <a:rPr lang="en-US" sz="2400" dirty="0" smtClean="0">
                <a:solidFill>
                  <a:schemeClr val="tx1"/>
                </a:solidFill>
                <a:latin typeface="Times New Roman" panose="02020603050405020304" pitchFamily="18" charset="0"/>
                <a:cs typeface="Times New Roman" panose="02020603050405020304" pitchFamily="18" charset="0"/>
                <a:sym typeface="+mn-ea"/>
              </a:rPr>
            </a:br>
            <a:r>
              <a:rPr lang="en-US" sz="2400" dirty="0" smtClean="0">
                <a:solidFill>
                  <a:schemeClr val="tx1"/>
                </a:solidFill>
                <a:latin typeface="Times New Roman" panose="02020603050405020304" pitchFamily="18" charset="0"/>
                <a:cs typeface="Times New Roman" panose="02020603050405020304" pitchFamily="18" charset="0"/>
                <a:sym typeface="+mn-ea"/>
              </a:rPr>
              <a:t>   </a:t>
            </a:r>
            <a:br>
              <a:rPr lang="en-US" sz="2400" dirty="0" smtClean="0">
                <a:solidFill>
                  <a:schemeClr val="tx1"/>
                </a:solidFill>
                <a:latin typeface="Times New Roman" panose="02020603050405020304" pitchFamily="18" charset="0"/>
                <a:cs typeface="Times New Roman" panose="02020603050405020304" pitchFamily="18" charset="0"/>
              </a:rPr>
            </a:br>
            <a:r>
              <a:rPr lang="en-US" sz="2400" dirty="0" smtClean="0">
                <a:solidFill>
                  <a:schemeClr val="tx1"/>
                </a:solidFill>
                <a:latin typeface="Times New Roman" panose="02020603050405020304" pitchFamily="18" charset="0"/>
                <a:cs typeface="Times New Roman" panose="02020603050405020304" pitchFamily="18" charset="0"/>
              </a:rPr>
              <a:t>  </a:t>
            </a:r>
            <a:br>
              <a:rPr lang="en-US" sz="2400" dirty="0" smtClean="0">
                <a:solidFill>
                  <a:schemeClr val="tx1"/>
                </a:solidFill>
                <a:latin typeface="Times New Roman" panose="02020603050405020304" pitchFamily="18" charset="0"/>
                <a:cs typeface="Times New Roman" panose="02020603050405020304" pitchFamily="18" charset="0"/>
              </a:rPr>
            </a:br>
            <a:br>
              <a:rPr lang="en-US" sz="2000" dirty="0" smtClean="0">
                <a:solidFill>
                  <a:schemeClr val="tx1"/>
                </a:solidFill>
                <a:latin typeface="Times New Roman" panose="02020603050405020304" pitchFamily="18" charset="0"/>
                <a:cs typeface="Times New Roman" panose="02020603050405020304" pitchFamily="18" charset="0"/>
              </a:rPr>
            </a:br>
            <a:br>
              <a:rPr lang="en-US" sz="2000" dirty="0" smtClean="0">
                <a:solidFill>
                  <a:schemeClr val="tx1"/>
                </a:solidFill>
                <a:latin typeface="Cambria" panose="02040503050406030204" pitchFamily="18" charset="0"/>
              </a:rPr>
            </a:br>
            <a:br>
              <a:rPr lang="en-US" sz="4400" dirty="0" smtClean="0">
                <a:solidFill>
                  <a:schemeClr val="bg2">
                    <a:lumMod val="25000"/>
                  </a:schemeClr>
                </a:solidFill>
                <a:latin typeface="Cambria" panose="02040503050406030204" pitchFamily="18" charset="0"/>
                <a:sym typeface="+mn-ea"/>
              </a:rPr>
            </a:br>
            <a:endParaRPr lang="en-US" sz="4400" dirty="0">
              <a:latin typeface="Calibri" panose="020F0502020204030204" pitchFamily="34" charset="0"/>
              <a:cs typeface="Calibri" panose="020F0502020204030204" pitchFamily="34" charset="0"/>
            </a:endParaRPr>
          </a:p>
        </p:txBody>
      </p:sp>
      <p:sp>
        <p:nvSpPr>
          <p:cNvPr id="4" name="TextBox 3"/>
          <p:cNvSpPr txBox="1"/>
          <p:nvPr/>
        </p:nvSpPr>
        <p:spPr>
          <a:xfrm>
            <a:off x="0" y="6477000"/>
            <a:ext cx="9144000" cy="3683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780288"/>
            <a:ext cx="8229600" cy="1143000"/>
          </a:xfrm>
        </p:spPr>
        <p:txBody>
          <a:bodyPr>
            <a:normAutofit/>
          </a:bodyPr>
          <a:p>
            <a:r>
              <a:rPr lang="en-IN" altLang="en-US" sz="3600"/>
              <a:t>Software Requirement Specification</a:t>
            </a:r>
            <a:endParaRPr lang="en-IN" altLang="en-US" sz="3600"/>
          </a:p>
        </p:txBody>
      </p:sp>
      <p:sp>
        <p:nvSpPr>
          <p:cNvPr id="3" name="Content Placeholder 2"/>
          <p:cNvSpPr>
            <a:spLocks noGrp="1"/>
          </p:cNvSpPr>
          <p:nvPr>
            <p:ph idx="1"/>
          </p:nvPr>
        </p:nvSpPr>
        <p:spPr>
          <a:xfrm>
            <a:off x="457200" y="2011680"/>
            <a:ext cx="8229600" cy="4389120"/>
          </a:xfrm>
        </p:spPr>
        <p:txBody>
          <a:bodyPr/>
          <a:p>
            <a:pPr marL="0" indent="0">
              <a:buNone/>
            </a:pPr>
            <a:r>
              <a:rPr lang="en-IN" altLang="en-US">
                <a:solidFill>
                  <a:schemeClr val="tx2"/>
                </a:solidFill>
                <a:sym typeface="+mn-ea"/>
              </a:rPr>
              <a:t>Software Interface</a:t>
            </a:r>
            <a:endParaRPr lang="en-IN" altLang="en-US">
              <a:solidFill>
                <a:schemeClr val="tx2"/>
              </a:solidFill>
            </a:endParaRPr>
          </a:p>
          <a:p>
            <a:pPr>
              <a:buFont typeface="Wingdings" panose="05000000000000000000" charset="0"/>
              <a:buChar char="Ø"/>
            </a:pPr>
            <a:r>
              <a:rPr lang="en-IN" altLang="en-US">
                <a:sym typeface="+mn-ea"/>
              </a:rPr>
              <a:t>Operating system: Windows 10</a:t>
            </a:r>
            <a:endParaRPr lang="en-IN" altLang="en-US">
              <a:solidFill>
                <a:schemeClr val="tx1"/>
              </a:solidFill>
            </a:endParaRPr>
          </a:p>
          <a:p>
            <a:pPr>
              <a:buFont typeface="Wingdings" panose="05000000000000000000" charset="0"/>
              <a:buChar char="Ø"/>
            </a:pPr>
            <a:r>
              <a:rPr lang="en-IN" altLang="en-US">
                <a:sym typeface="+mn-ea"/>
              </a:rPr>
              <a:t>IDE: UiPath Studio</a:t>
            </a:r>
            <a:endParaRPr lang="en-IN" altLang="en-US">
              <a:solidFill>
                <a:schemeClr val="tx1"/>
              </a:solidFill>
            </a:endParaRPr>
          </a:p>
          <a:p>
            <a:pPr marL="0" indent="0">
              <a:buFont typeface="Wingdings" panose="05000000000000000000" charset="0"/>
              <a:buNone/>
            </a:pPr>
            <a:r>
              <a:rPr lang="en-IN" altLang="en-US">
                <a:solidFill>
                  <a:schemeClr val="tx2"/>
                </a:solidFill>
                <a:sym typeface="+mn-ea"/>
              </a:rPr>
              <a:t>Hardware Interface</a:t>
            </a:r>
            <a:endParaRPr lang="en-IN" altLang="en-US">
              <a:solidFill>
                <a:schemeClr val="tx2"/>
              </a:solidFill>
            </a:endParaRPr>
          </a:p>
          <a:p>
            <a:pPr>
              <a:buFont typeface="Wingdings" panose="05000000000000000000" charset="0"/>
              <a:buChar char="Ø"/>
            </a:pPr>
            <a:r>
              <a:rPr lang="en-IN" altLang="en-US">
                <a:sym typeface="+mn-ea"/>
              </a:rPr>
              <a:t>Processor: Intel®core™i3-6006U CPU @ 2.00GHz  2.00GHz</a:t>
            </a:r>
            <a:endParaRPr lang="en-IN" altLang="en-US">
              <a:solidFill>
                <a:schemeClr val="tx1"/>
              </a:solidFill>
            </a:endParaRPr>
          </a:p>
          <a:p>
            <a:pPr>
              <a:buFont typeface="Wingdings" panose="05000000000000000000" charset="0"/>
              <a:buChar char="Ø"/>
            </a:pPr>
            <a:r>
              <a:rPr lang="en-IN" altLang="en-US">
                <a:sym typeface="+mn-ea"/>
              </a:rPr>
              <a:t>Memory: 4.00 GB RAM</a:t>
            </a:r>
            <a:endParaRPr lang="en-IN" altLang="en-US">
              <a:solidFill>
                <a:schemeClr val="tx1"/>
              </a:solidFill>
            </a:endParaRPr>
          </a:p>
          <a:p>
            <a:pPr marL="0" indent="0">
              <a:buFont typeface="Wingdings" panose="05000000000000000000" charset="0"/>
              <a:buNone/>
            </a:pPr>
            <a:r>
              <a:rPr lang="en-IN" altLang="en-US">
                <a:solidFill>
                  <a:schemeClr val="tx2"/>
                </a:solidFill>
                <a:sym typeface="+mn-ea"/>
              </a:rPr>
              <a:t>Communication Interface </a:t>
            </a:r>
            <a:endParaRPr lang="en-IN" altLang="en-US">
              <a:solidFill>
                <a:schemeClr val="tx2"/>
              </a:solidFill>
            </a:endParaRPr>
          </a:p>
          <a:p>
            <a:pPr>
              <a:buFont typeface="Wingdings" panose="05000000000000000000" charset="0"/>
              <a:buChar char="Ø"/>
            </a:pPr>
            <a:r>
              <a:rPr lang="en-IN" altLang="en-US">
                <a:sym typeface="+mn-ea"/>
              </a:rPr>
              <a:t>Windows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4400" dirty="0" smtClean="0">
                <a:latin typeface="Calibri" panose="020F0502020204030204" pitchFamily="34" charset="0"/>
                <a:cs typeface="Calibri" panose="020F0502020204030204" pitchFamily="34" charset="0"/>
              </a:rPr>
              <a:t>Literature Review</a:t>
            </a:r>
            <a:endParaRPr lang="en-US" sz="40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57200" y="1935480"/>
            <a:ext cx="8229600" cy="4054475"/>
          </a:xfrm>
        </p:spPr>
        <p:txBody>
          <a:bodyPr>
            <a:normAutofit fontScale="70000"/>
          </a:bodyPr>
          <a:lstStyle/>
          <a:p>
            <a:pPr marL="0" indent="0">
              <a:buNone/>
            </a:pPr>
            <a:r>
              <a:rPr lang="en-US" sz="2800" dirty="0" smtClean="0">
                <a:solidFill>
                  <a:schemeClr val="bg2">
                    <a:lumMod val="25000"/>
                  </a:schemeClr>
                </a:solidFill>
                <a:latin typeface="Cambria" panose="02040503050406030204" pitchFamily="18" charset="0"/>
              </a:rPr>
              <a:t>Drawbacks of existing methods</a:t>
            </a:r>
            <a:endParaRPr lang="en-US" sz="2800" dirty="0" smtClean="0">
              <a:solidFill>
                <a:schemeClr val="bg2">
                  <a:lumMod val="25000"/>
                </a:schemeClr>
              </a:solidFill>
              <a:latin typeface="Cambria" panose="02040503050406030204" pitchFamily="18" charset="0"/>
            </a:endParaRPr>
          </a:p>
          <a:p>
            <a:r>
              <a:rPr lang="en-US" sz="2800" dirty="0" smtClean="0">
                <a:solidFill>
                  <a:schemeClr val="tx1"/>
                </a:solidFill>
                <a:latin typeface="Times New Roman" panose="02020603050405020304" pitchFamily="18" charset="0"/>
                <a:cs typeface="Times New Roman" panose="02020603050405020304" pitchFamily="18" charset="0"/>
                <a:sym typeface="+mn-ea"/>
              </a:rPr>
              <a:t>Data sensitivity</a:t>
            </a:r>
            <a:endParaRPr lang="en-US" sz="2800" dirty="0" smtClean="0">
              <a:solidFill>
                <a:schemeClr val="tx1"/>
              </a:solidFill>
              <a:latin typeface="Times New Roman" panose="02020603050405020304" pitchFamily="18" charset="0"/>
              <a:cs typeface="Times New Roman" panose="02020603050405020304" pitchFamily="18" charset="0"/>
              <a:sym typeface="+mn-ea"/>
            </a:endParaRPr>
          </a:p>
          <a:p>
            <a:pPr marL="0" lvl="1"/>
            <a:r>
              <a:rPr lang="en-IN" sz="2800" dirty="0" smtClean="0">
                <a:solidFill>
                  <a:schemeClr val="tx1"/>
                </a:solidFill>
                <a:latin typeface="Times New Roman" panose="02020603050405020304" pitchFamily="18" charset="0"/>
                <a:cs typeface="Times New Roman" panose="02020603050405020304" pitchFamily="18" charset="0"/>
                <a:sym typeface="+mn-ea"/>
              </a:rPr>
              <a:t>Security</a:t>
            </a:r>
            <a:endParaRPr lang="en-IN" sz="2800" dirty="0" smtClean="0">
              <a:solidFill>
                <a:schemeClr val="tx1"/>
              </a:solidFill>
              <a:latin typeface="Times New Roman" panose="02020603050405020304" pitchFamily="18" charset="0"/>
              <a:cs typeface="Times New Roman" panose="02020603050405020304" pitchFamily="18" charset="0"/>
              <a:sym typeface="+mn-ea"/>
            </a:endParaRPr>
          </a:p>
          <a:p>
            <a:pPr marL="0" lvl="1"/>
            <a:r>
              <a:rPr lang="en-IN" sz="2800" dirty="0" smtClean="0">
                <a:solidFill>
                  <a:schemeClr val="tx1"/>
                </a:solidFill>
                <a:latin typeface="Times New Roman" panose="02020603050405020304" pitchFamily="18" charset="0"/>
                <a:cs typeface="Times New Roman" panose="02020603050405020304" pitchFamily="18" charset="0"/>
                <a:sym typeface="+mn-ea"/>
              </a:rPr>
              <a:t>Application interoperability</a:t>
            </a:r>
            <a:endParaRPr lang="en-IN" sz="2800" dirty="0" smtClean="0">
              <a:solidFill>
                <a:schemeClr val="tx1"/>
              </a:solidFill>
              <a:latin typeface="Times New Roman" panose="02020603050405020304" pitchFamily="18" charset="0"/>
              <a:cs typeface="Times New Roman" panose="02020603050405020304" pitchFamily="18" charset="0"/>
              <a:sym typeface="+mn-ea"/>
            </a:endParaRPr>
          </a:p>
          <a:p>
            <a:pPr marL="0" lvl="1"/>
            <a:r>
              <a:rPr lang="en-US" sz="2800" dirty="0" smtClean="0">
                <a:solidFill>
                  <a:schemeClr val="tx1"/>
                </a:solidFill>
                <a:latin typeface="Times New Roman" panose="02020603050405020304" pitchFamily="18" charset="0"/>
                <a:cs typeface="Times New Roman" panose="02020603050405020304" pitchFamily="18" charset="0"/>
                <a:sym typeface="+mn-ea"/>
              </a:rPr>
              <a:t>Less mobility</a:t>
            </a:r>
            <a:endParaRPr lang="en-US" sz="2800" dirty="0" smtClean="0">
              <a:solidFill>
                <a:schemeClr val="tx1"/>
              </a:solidFill>
              <a:latin typeface="Times New Roman" panose="02020603050405020304" pitchFamily="18" charset="0"/>
              <a:cs typeface="Times New Roman" panose="02020603050405020304" pitchFamily="18" charset="0"/>
              <a:sym typeface="+mn-ea"/>
            </a:endParaRPr>
          </a:p>
          <a:p>
            <a:pPr marL="0" lvl="1" indent="0">
              <a:buNone/>
            </a:pPr>
            <a:endParaRPr lang="en-US" sz="2800" dirty="0" smtClean="0">
              <a:solidFill>
                <a:schemeClr val="tx1"/>
              </a:solidFill>
              <a:latin typeface="Cambria" panose="02040503050406030204" pitchFamily="18" charset="0"/>
            </a:endParaRPr>
          </a:p>
          <a:p>
            <a:pPr marL="0" indent="0">
              <a:buNone/>
            </a:pPr>
            <a:r>
              <a:rPr lang="en-US" sz="2800" dirty="0" smtClean="0">
                <a:solidFill>
                  <a:schemeClr val="bg2">
                    <a:lumMod val="25000"/>
                  </a:schemeClr>
                </a:solidFill>
                <a:latin typeface="Cambria" panose="02040503050406030204" pitchFamily="18" charset="0"/>
              </a:rPr>
              <a:t>References</a:t>
            </a:r>
            <a:endParaRPr lang="en-US" sz="2800" dirty="0" smtClean="0">
              <a:solidFill>
                <a:schemeClr val="bg2">
                  <a:lumMod val="25000"/>
                </a:schemeClr>
              </a:solidFill>
              <a:latin typeface="Cambria" panose="02040503050406030204" pitchFamily="18" charset="0"/>
            </a:endParaRPr>
          </a:p>
          <a:p>
            <a:r>
              <a:rPr lang="en-US" sz="2800" dirty="0" smtClean="0">
                <a:solidFill>
                  <a:schemeClr val="bg2">
                    <a:lumMod val="25000"/>
                  </a:schemeClr>
                </a:solidFill>
                <a:latin typeface="Cambria" panose="02040503050406030204" pitchFamily="18" charset="0"/>
              </a:rPr>
              <a:t>https://orchestrator.uipath.com/v2016.2/docs/backing-up</a:t>
            </a:r>
            <a:endParaRPr lang="en-US" sz="2800" dirty="0" smtClean="0">
              <a:solidFill>
                <a:schemeClr val="bg2">
                  <a:lumMod val="25000"/>
                </a:schemeClr>
              </a:solidFill>
              <a:latin typeface="Cambria" panose="02040503050406030204" pitchFamily="18" charset="0"/>
            </a:endParaRPr>
          </a:p>
          <a:p>
            <a:r>
              <a:rPr lang="en-US" sz="2800" dirty="0" smtClean="0">
                <a:solidFill>
                  <a:schemeClr val="bg2">
                    <a:lumMod val="25000"/>
                  </a:schemeClr>
                </a:solidFill>
                <a:latin typeface="Cambria" panose="02040503050406030204" pitchFamily="18" charset="0"/>
              </a:rPr>
              <a:t>https://orchestrator.uipath.com/docs/about-physical-deployment</a:t>
            </a:r>
            <a:endParaRPr lang="en-US" sz="2800" dirty="0" smtClean="0">
              <a:solidFill>
                <a:schemeClr val="bg2">
                  <a:lumMod val="25000"/>
                </a:schemeClr>
              </a:solidFill>
              <a:latin typeface="Cambria" panose="02040503050406030204" pitchFamily="18" charset="0"/>
            </a:endParaRPr>
          </a:p>
          <a:p>
            <a:r>
              <a:rPr lang="en-US" sz="2800" dirty="0" smtClean="0">
                <a:solidFill>
                  <a:schemeClr val="bg2">
                    <a:lumMod val="25000"/>
                  </a:schemeClr>
                </a:solidFill>
                <a:latin typeface="Cambria" panose="02040503050406030204" pitchFamily="18" charset="0"/>
              </a:rPr>
              <a:t>https://orchestrator.uipath.com/docs/disaster-recovery-activepassive</a:t>
            </a:r>
            <a:endParaRPr lang="en-US" sz="2800" dirty="0" smtClean="0">
              <a:solidFill>
                <a:schemeClr val="bg2">
                  <a:lumMod val="25000"/>
                </a:schemeClr>
              </a:solidFill>
              <a:latin typeface="Cambria" panose="02040503050406030204"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Introduction</a:t>
            </a:r>
            <a:endParaRPr lang="en-IN" altLang="en-US"/>
          </a:p>
        </p:txBody>
      </p:sp>
      <p:sp>
        <p:nvSpPr>
          <p:cNvPr id="3" name="Content Placeholder 2"/>
          <p:cNvSpPr>
            <a:spLocks noGrp="1"/>
          </p:cNvSpPr>
          <p:nvPr>
            <p:ph idx="1"/>
          </p:nvPr>
        </p:nvSpPr>
        <p:spPr/>
        <p:txBody>
          <a:bodyPr/>
          <a:p>
            <a:pPr marL="0" indent="0">
              <a:buNone/>
            </a:pPr>
            <a:r>
              <a:rPr lang="en-IN" altLang="en-US" sz="2400"/>
              <a:t>In our proposed system, the data from the different sources are collected on a daily basis. The bot will be trained to the process of extraction of data based on condition. The process will be idle until the admin triggers the bot using orchestrator. After the triggering factor, the files from the different sources are collected as a master file. The backup process is done for the master file.</a:t>
            </a:r>
            <a:endParaRPr lang="en-IN" alt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215"/>
            <a:ext cx="8229600" cy="1036955"/>
          </a:xfrm>
        </p:spPr>
        <p:txBody>
          <a:bodyPr>
            <a:normAutofit/>
          </a:bodyPr>
          <a:lstStyle/>
          <a:p>
            <a:r>
              <a:rPr lang="en-IN" altLang="en-US" sz="4000" dirty="0"/>
              <a:t>Flow Diagram</a:t>
            </a:r>
            <a:endParaRPr lang="en-IN" altLang="en-US" sz="4000" dirty="0"/>
          </a:p>
        </p:txBody>
      </p:sp>
      <p:sp>
        <p:nvSpPr>
          <p:cNvPr id="3" name="TextBox 2"/>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6" name="Oval 5"/>
          <p:cNvSpPr/>
          <p:nvPr/>
        </p:nvSpPr>
        <p:spPr>
          <a:xfrm>
            <a:off x="712470" y="1847215"/>
            <a:ext cx="1347470" cy="1138555"/>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en-IN" altLang="en-US"/>
              <a:t> Dataset</a:t>
            </a:r>
            <a:r>
              <a:rPr lang="en-IN" altLang="en-US" sz="1000">
                <a:solidFill>
                  <a:schemeClr val="bg1"/>
                </a:solidFill>
                <a:uFillTx/>
              </a:rPr>
              <a:t>RghyygiAM</a:t>
            </a:r>
            <a:endParaRPr lang="en-IN" altLang="en-US" sz="1000">
              <a:solidFill>
                <a:schemeClr val="bg1"/>
              </a:solidFill>
              <a:uFillTx/>
            </a:endParaRPr>
          </a:p>
        </p:txBody>
      </p:sp>
      <p:sp>
        <p:nvSpPr>
          <p:cNvPr id="8" name="Flowchart: Process 7"/>
          <p:cNvSpPr/>
          <p:nvPr/>
        </p:nvSpPr>
        <p:spPr>
          <a:xfrm>
            <a:off x="2600325" y="1846580"/>
            <a:ext cx="1614170" cy="935990"/>
          </a:xfrm>
          <a:prstGeom prst="flowChartProcess">
            <a:avLst/>
          </a:prstGeom>
        </p:spPr>
        <p:style>
          <a:lnRef idx="2">
            <a:schemeClr val="dk1"/>
          </a:lnRef>
          <a:fillRef idx="1">
            <a:schemeClr val="lt1"/>
          </a:fillRef>
          <a:effectRef idx="0">
            <a:schemeClr val="dk1"/>
          </a:effectRef>
          <a:fontRef idx="minor">
            <a:schemeClr val="dk1"/>
          </a:fontRef>
        </p:style>
        <p:txBody>
          <a:bodyPr rtlCol="0" anchor="ctr"/>
          <a:p>
            <a:pPr algn="ctr"/>
            <a:r>
              <a:rPr lang="en-IN" altLang="en-US"/>
              <a:t>Reads the data from the business file</a:t>
            </a:r>
            <a:endParaRPr lang="en-IN" altLang="en-US"/>
          </a:p>
        </p:txBody>
      </p:sp>
      <p:sp>
        <p:nvSpPr>
          <p:cNvPr id="10" name="Flowchart: Process 9"/>
          <p:cNvSpPr/>
          <p:nvPr/>
        </p:nvSpPr>
        <p:spPr>
          <a:xfrm>
            <a:off x="2600325" y="2985770"/>
            <a:ext cx="1524000" cy="1112520"/>
          </a:xfrm>
          <a:prstGeom prst="flowChartProcess">
            <a:avLst/>
          </a:prstGeom>
        </p:spPr>
        <p:style>
          <a:lnRef idx="2">
            <a:schemeClr val="dk1"/>
          </a:lnRef>
          <a:fillRef idx="1">
            <a:schemeClr val="lt1"/>
          </a:fillRef>
          <a:effectRef idx="0">
            <a:schemeClr val="dk1"/>
          </a:effectRef>
          <a:fontRef idx="minor">
            <a:schemeClr val="dk1"/>
          </a:fontRef>
        </p:style>
        <p:txBody>
          <a:bodyPr rtlCol="0" anchor="ctr"/>
          <a:p>
            <a:pPr algn="ctr"/>
            <a:r>
              <a:rPr lang="en-IN" altLang="en-US"/>
              <a:t>writes the data to the excel</a:t>
            </a:r>
            <a:endParaRPr lang="en-IN" altLang="en-US"/>
          </a:p>
        </p:txBody>
      </p:sp>
      <p:cxnSp>
        <p:nvCxnSpPr>
          <p:cNvPr id="14" name="Straight Arrow Connector 13"/>
          <p:cNvCxnSpPr>
            <a:stCxn id="10" idx="2"/>
            <a:endCxn id="13" idx="0"/>
          </p:cNvCxnSpPr>
          <p:nvPr/>
        </p:nvCxnSpPr>
        <p:spPr>
          <a:xfrm>
            <a:off x="3362325" y="4098290"/>
            <a:ext cx="0" cy="4781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Flowchart: Process 14"/>
          <p:cNvSpPr/>
          <p:nvPr/>
        </p:nvSpPr>
        <p:spPr>
          <a:xfrm>
            <a:off x="2683510" y="4576445"/>
            <a:ext cx="1447800" cy="1163955"/>
          </a:xfrm>
          <a:prstGeom prst="flowChartProcess">
            <a:avLst/>
          </a:prstGeom>
        </p:spPr>
        <p:style>
          <a:lnRef idx="2">
            <a:schemeClr val="dk1"/>
          </a:lnRef>
          <a:fillRef idx="1">
            <a:schemeClr val="lt1"/>
          </a:fillRef>
          <a:effectRef idx="0">
            <a:schemeClr val="dk1"/>
          </a:effectRef>
          <a:fontRef idx="minor">
            <a:schemeClr val="dk1"/>
          </a:fontRef>
        </p:style>
        <p:txBody>
          <a:bodyPr rtlCol="0" anchor="ctr"/>
          <a:p>
            <a:pPr algn="ctr"/>
            <a:r>
              <a:rPr lang="en-IN" altLang="en-US"/>
              <a:t>condition to specify</a:t>
            </a:r>
            <a:endParaRPr lang="en-IN" altLang="en-US"/>
          </a:p>
        </p:txBody>
      </p:sp>
      <p:sp>
        <p:nvSpPr>
          <p:cNvPr id="16" name="Flowchart: Alternate Process 15"/>
          <p:cNvSpPr/>
          <p:nvPr/>
        </p:nvSpPr>
        <p:spPr>
          <a:xfrm>
            <a:off x="5060950" y="1924685"/>
            <a:ext cx="1684655" cy="983615"/>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p>
            <a:pPr algn="ctr"/>
            <a:r>
              <a:rPr lang="en-IN" altLang="en-US"/>
              <a:t>separated data</a:t>
            </a:r>
            <a:endParaRPr lang="en-IN" altLang="en-US"/>
          </a:p>
        </p:txBody>
      </p:sp>
      <p:cxnSp>
        <p:nvCxnSpPr>
          <p:cNvPr id="19" name="Straight Arrow Connector 18"/>
          <p:cNvCxnSpPr>
            <a:stCxn id="8" idx="2"/>
            <a:endCxn id="10" idx="0"/>
          </p:cNvCxnSpPr>
          <p:nvPr/>
        </p:nvCxnSpPr>
        <p:spPr>
          <a:xfrm flipH="1">
            <a:off x="3362325" y="2782570"/>
            <a:ext cx="45085" cy="203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Flowchart: Process 19"/>
          <p:cNvSpPr/>
          <p:nvPr/>
        </p:nvSpPr>
        <p:spPr>
          <a:xfrm>
            <a:off x="5029200" y="3581400"/>
            <a:ext cx="2438400" cy="13716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p>
            <a:pPr algn="ctr"/>
            <a:r>
              <a:rPr lang="en-IN" altLang="en-US"/>
              <a:t>writes the separated data into the excel</a:t>
            </a:r>
            <a:endParaRPr lang="en-IN" altLang="en-US"/>
          </a:p>
        </p:txBody>
      </p:sp>
      <p:cxnSp>
        <p:nvCxnSpPr>
          <p:cNvPr id="21" name="Straight Arrow Connector 20"/>
          <p:cNvCxnSpPr>
            <a:stCxn id="16" idx="2"/>
          </p:cNvCxnSpPr>
          <p:nvPr/>
        </p:nvCxnSpPr>
        <p:spPr>
          <a:xfrm flipH="1">
            <a:off x="5867400" y="2908300"/>
            <a:ext cx="36195" cy="673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5105400" y="5448935"/>
            <a:ext cx="2286000" cy="76200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en-IN" altLang="en-US"/>
              <a:t>Backup process</a:t>
            </a:r>
            <a:endParaRPr lang="en-IN" altLang="en-US"/>
          </a:p>
        </p:txBody>
      </p:sp>
      <p:cxnSp>
        <p:nvCxnSpPr>
          <p:cNvPr id="23" name="Straight Arrow Connector 22"/>
          <p:cNvCxnSpPr>
            <a:stCxn id="20" idx="2"/>
            <a:endCxn id="22" idx="0"/>
          </p:cNvCxnSpPr>
          <p:nvPr/>
        </p:nvCxnSpPr>
        <p:spPr>
          <a:xfrm>
            <a:off x="6248400" y="4953000"/>
            <a:ext cx="0" cy="4959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6" idx="6"/>
          </p:cNvCxnSpPr>
          <p:nvPr/>
        </p:nvCxnSpPr>
        <p:spPr>
          <a:xfrm>
            <a:off x="2059940" y="2416810"/>
            <a:ext cx="607060" cy="215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15" idx="3"/>
            <a:endCxn id="16" idx="1"/>
          </p:cNvCxnSpPr>
          <p:nvPr/>
        </p:nvCxnSpPr>
        <p:spPr>
          <a:xfrm flipV="1">
            <a:off x="4131310" y="2416810"/>
            <a:ext cx="929640" cy="27419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704215"/>
            <a:ext cx="8229600" cy="944245"/>
          </a:xfrm>
        </p:spPr>
        <p:txBody>
          <a:bodyPr/>
          <a:p>
            <a:r>
              <a:rPr lang="en-IN" altLang="en-US"/>
              <a:t>Flow Diagram</a:t>
            </a:r>
            <a:endParaRPr lang="en-IN" altLang="en-US"/>
          </a:p>
        </p:txBody>
      </p:sp>
      <p:sp>
        <p:nvSpPr>
          <p:cNvPr id="3" name="Content Placeholder 2"/>
          <p:cNvSpPr>
            <a:spLocks noGrp="1"/>
          </p:cNvSpPr>
          <p:nvPr>
            <p:ph idx="1"/>
          </p:nvPr>
        </p:nvSpPr>
        <p:spPr/>
        <p:txBody>
          <a:bodyPr/>
          <a:p>
            <a:pPr marL="0" indent="0">
              <a:buNone/>
            </a:pPr>
            <a:r>
              <a:rPr lang="en-IN" altLang="en-US"/>
              <a:t>.</a:t>
            </a:r>
            <a:endParaRPr lang="en-IN" altLang="en-US"/>
          </a:p>
        </p:txBody>
      </p:sp>
      <p:sp>
        <p:nvSpPr>
          <p:cNvPr id="4" name="Flowchart: Process 3"/>
          <p:cNvSpPr/>
          <p:nvPr/>
        </p:nvSpPr>
        <p:spPr>
          <a:xfrm>
            <a:off x="443230" y="1935480"/>
            <a:ext cx="3505200" cy="4208145"/>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Flowchart: Process 4"/>
          <p:cNvSpPr/>
          <p:nvPr/>
        </p:nvSpPr>
        <p:spPr>
          <a:xfrm>
            <a:off x="1066800" y="2590800"/>
            <a:ext cx="2258695" cy="775335"/>
          </a:xfrm>
          <a:prstGeom prst="flowChartProcess">
            <a:avLst/>
          </a:prstGeom>
        </p:spPr>
        <p:style>
          <a:lnRef idx="2">
            <a:schemeClr val="dk1"/>
          </a:lnRef>
          <a:fillRef idx="1">
            <a:schemeClr val="lt1"/>
          </a:fillRef>
          <a:effectRef idx="0">
            <a:schemeClr val="dk1"/>
          </a:effectRef>
          <a:fontRef idx="minor">
            <a:schemeClr val="dk1"/>
          </a:fontRef>
        </p:style>
        <p:txBody>
          <a:bodyPr rtlCol="0" anchor="ctr"/>
          <a:p>
            <a:pPr algn="ctr"/>
            <a:r>
              <a:rPr lang="en-IN" altLang="en-US"/>
              <a:t>Business file</a:t>
            </a:r>
            <a:endParaRPr lang="en-IN" altLang="en-US"/>
          </a:p>
        </p:txBody>
      </p:sp>
      <p:sp>
        <p:nvSpPr>
          <p:cNvPr id="6" name="Flowchart: Process 5"/>
          <p:cNvSpPr/>
          <p:nvPr/>
        </p:nvSpPr>
        <p:spPr>
          <a:xfrm>
            <a:off x="1066800" y="3816350"/>
            <a:ext cx="2259330" cy="626745"/>
          </a:xfrm>
          <a:prstGeom prst="flowChartProcess">
            <a:avLst/>
          </a:prstGeom>
        </p:spPr>
        <p:style>
          <a:lnRef idx="2">
            <a:schemeClr val="dk1"/>
          </a:lnRef>
          <a:fillRef idx="1">
            <a:schemeClr val="lt1"/>
          </a:fillRef>
          <a:effectRef idx="0">
            <a:schemeClr val="dk1"/>
          </a:effectRef>
          <a:fontRef idx="minor">
            <a:schemeClr val="dk1"/>
          </a:fontRef>
        </p:style>
        <p:txBody>
          <a:bodyPr rtlCol="0" anchor="ctr"/>
          <a:p>
            <a:pPr algn="ctr"/>
            <a:r>
              <a:rPr lang="en-IN" altLang="en-US"/>
              <a:t>Extraction based on condition</a:t>
            </a:r>
            <a:endParaRPr lang="en-IN" altLang="en-US"/>
          </a:p>
        </p:txBody>
      </p:sp>
      <p:sp>
        <p:nvSpPr>
          <p:cNvPr id="7" name="Flowchart: Process 6"/>
          <p:cNvSpPr/>
          <p:nvPr/>
        </p:nvSpPr>
        <p:spPr>
          <a:xfrm>
            <a:off x="1066800" y="4838065"/>
            <a:ext cx="2259330" cy="708025"/>
          </a:xfrm>
          <a:prstGeom prst="flowChartProcess">
            <a:avLst/>
          </a:prstGeom>
        </p:spPr>
        <p:style>
          <a:lnRef idx="2">
            <a:schemeClr val="dk1"/>
          </a:lnRef>
          <a:fillRef idx="1">
            <a:schemeClr val="lt1"/>
          </a:fillRef>
          <a:effectRef idx="0">
            <a:schemeClr val="dk1"/>
          </a:effectRef>
          <a:fontRef idx="minor">
            <a:schemeClr val="dk1"/>
          </a:fontRef>
        </p:style>
        <p:txBody>
          <a:bodyPr rtlCol="0" anchor="ctr"/>
          <a:p>
            <a:pPr algn="ctr"/>
            <a:r>
              <a:rPr lang="en-IN" altLang="en-US"/>
              <a:t>Backup</a:t>
            </a:r>
            <a:endParaRPr lang="en-IN" altLang="en-US"/>
          </a:p>
        </p:txBody>
      </p:sp>
      <p:sp>
        <p:nvSpPr>
          <p:cNvPr id="8" name="Rectangle 7"/>
          <p:cNvSpPr/>
          <p:nvPr/>
        </p:nvSpPr>
        <p:spPr>
          <a:xfrm>
            <a:off x="5329555" y="2590800"/>
            <a:ext cx="2435860" cy="148018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IN" altLang="en-US"/>
              <a:t>Orchestrator</a:t>
            </a:r>
            <a:endParaRPr lang="en-IN" altLang="en-US"/>
          </a:p>
        </p:txBody>
      </p:sp>
      <p:sp>
        <p:nvSpPr>
          <p:cNvPr id="9" name="Rectangle 8"/>
          <p:cNvSpPr/>
          <p:nvPr/>
        </p:nvSpPr>
        <p:spPr>
          <a:xfrm>
            <a:off x="5329555" y="5122545"/>
            <a:ext cx="2435860" cy="112141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IN" altLang="en-US"/>
              <a:t>Admin</a:t>
            </a:r>
            <a:endParaRPr lang="en-IN" altLang="en-US"/>
          </a:p>
        </p:txBody>
      </p:sp>
      <p:cxnSp>
        <p:nvCxnSpPr>
          <p:cNvPr id="10" name="Straight Arrow Connector 9"/>
          <p:cNvCxnSpPr>
            <a:stCxn id="9" idx="0"/>
            <a:endCxn id="8" idx="2"/>
          </p:cNvCxnSpPr>
          <p:nvPr/>
        </p:nvCxnSpPr>
        <p:spPr>
          <a:xfrm flipV="1">
            <a:off x="6547485" y="4070985"/>
            <a:ext cx="0" cy="10515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8" idx="1"/>
          </p:cNvCxnSpPr>
          <p:nvPr/>
        </p:nvCxnSpPr>
        <p:spPr>
          <a:xfrm flipH="1">
            <a:off x="4038600" y="3331210"/>
            <a:ext cx="1290955" cy="215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2"/>
            <a:endCxn id="6" idx="0"/>
          </p:cNvCxnSpPr>
          <p:nvPr/>
        </p:nvCxnSpPr>
        <p:spPr>
          <a:xfrm>
            <a:off x="2196465" y="3366135"/>
            <a:ext cx="0" cy="4502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2"/>
            <a:endCxn id="7" idx="0"/>
          </p:cNvCxnSpPr>
          <p:nvPr/>
        </p:nvCxnSpPr>
        <p:spPr>
          <a:xfrm>
            <a:off x="2196465" y="4443095"/>
            <a:ext cx="0" cy="3949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Elbow Connector 22"/>
          <p:cNvCxnSpPr/>
          <p:nvPr/>
        </p:nvCxnSpPr>
        <p:spPr>
          <a:xfrm>
            <a:off x="3962400" y="5943600"/>
            <a:ext cx="1367155" cy="3175"/>
          </a:xfrm>
          <a:prstGeom prst="bentConnector3">
            <a:avLst>
              <a:gd name="adj1" fmla="val 50023"/>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0</TotalTime>
  <Words>4196</Words>
  <Application>WPS Presentation</Application>
  <PresentationFormat>On-screen Show (4:3)</PresentationFormat>
  <Paragraphs>110</Paragraphs>
  <Slides>15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15</vt:i4>
      </vt:variant>
    </vt:vector>
  </HeadingPairs>
  <TitlesOfParts>
    <vt:vector size="27" baseType="lpstr">
      <vt:lpstr>Arial</vt:lpstr>
      <vt:lpstr>SimSun</vt:lpstr>
      <vt:lpstr>Wingdings</vt:lpstr>
      <vt:lpstr>Wingdings 2</vt:lpstr>
      <vt:lpstr>Times New Roman</vt:lpstr>
      <vt:lpstr>Cambria</vt:lpstr>
      <vt:lpstr>Calibri</vt:lpstr>
      <vt:lpstr>Wingdings</vt:lpstr>
      <vt:lpstr>Constantia</vt:lpstr>
      <vt:lpstr>Microsoft YaHei</vt:lpstr>
      <vt:lpstr>Arial Unicode MS</vt:lpstr>
      <vt:lpstr>Flow</vt:lpstr>
      <vt:lpstr>DATA BACKUP AND RESTORING USING RPA</vt:lpstr>
      <vt:lpstr>Abstract 	 Data backup is the process of backing up the data, refers to copying the data into an archive file of computer data so it may be used to restore the original after a data loss event. Backups have two distinct purposes. The primary purpose is to recover data after its loss, be it by data deletion or corruption.  	 Data loss can be a common experience of computer users while transferring the data. The secondary purpose of backups is to recover data from an earlier time, according to a user-defined data retention policy, typically configured within a backup application for how long copies of data are required.  	 These processes can be fully automated with the RPA solutions by providing them with the required credentials, source and destination details for the whole task to be automated. Monitoring the whole process can also be handled by the RPA solution.   </vt:lpstr>
      <vt:lpstr>Area Introduction-Existing system  	 RPA stands for Robotic Process Automation is the application of technology that allows employees in a company to configure computer software or a “robot” to capture and interpret existing applications for processing a transaction, manipulating data, triggering responses and communicating with other digital systems.   	 The existing system is less secure as many data are lost during the backup process from the system. </vt:lpstr>
      <vt:lpstr>Proposed System  Advantages over existing methods  *Upgrades underlying applications and services   *It can help scale resources and meet the need of growing business data   *Boost efficiency and effectiveness of the system   Future Enhancements   *Performance enlargement       </vt:lpstr>
      <vt:lpstr>Software Requirement Specification</vt:lpstr>
      <vt:lpstr>Literature Review</vt:lpstr>
      <vt:lpstr>Introduction</vt:lpstr>
      <vt:lpstr>Flow Diagram</vt:lpstr>
      <vt:lpstr>Flow Diagram</vt:lpstr>
      <vt:lpstr>Module Splitup Module 1: Separating the data from the data set Module 2: Backup process Module 3: Restoring process Module 4: Orchestrator connection  </vt:lpstr>
      <vt:lpstr>Screen shots of modules under progress. Module-1</vt:lpstr>
      <vt:lpstr>Screen shots of modules under progress. Module-1</vt:lpstr>
      <vt:lpstr>Screen shots of modules under progress. Module-1</vt:lpstr>
      <vt:lpstr>Screen shots of modules under progress.</vt:lpstr>
      <vt:lpstr>PowerPoint 演示文稿</vt:lpstr>
    </vt:vector>
  </TitlesOfParts>
  <Company>kgisl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r.pranesh</dc:creator>
  <cp:lastModifiedBy>REVATHI N</cp:lastModifiedBy>
  <cp:revision>41</cp:revision>
  <dcterms:created xsi:type="dcterms:W3CDTF">2011-12-09T06:36:00Z</dcterms:created>
  <dcterms:modified xsi:type="dcterms:W3CDTF">2019-02-08T07:28:06Z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