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418" r:id="rId2"/>
    <p:sldId id="407" r:id="rId3"/>
    <p:sldId id="416" r:id="rId4"/>
    <p:sldId id="408" r:id="rId5"/>
    <p:sldId id="409" r:id="rId6"/>
    <p:sldId id="410" r:id="rId7"/>
    <p:sldId id="413" r:id="rId8"/>
    <p:sldId id="414" r:id="rId9"/>
    <p:sldId id="415" r:id="rId10"/>
    <p:sldId id="41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10C85"/>
    <a:srgbClr val="5252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0CADC-F5B5-C2FB-FD9A-2E00F547DB1A}" v="2" dt="2023-11-26T14:18:55.564"/>
    <p1510:client id="{6C6130B1-2C4A-6E1D-9838-B05C10527DDA}" v="1" dt="2023-11-24T12:35:49.761"/>
    <p1510:client id="{F127BC1E-BAC4-5621-722E-9538D46AB471}" v="2" dt="2023-11-23T21:01:59.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pPr/>
              <a:t>14/05/2024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pPr/>
              <a:t>‹#›</a:t>
            </a:fld>
            <a:endParaRPr lang="en-GB"/>
          </a:p>
        </p:txBody>
      </p:sp>
    </p:spTree>
    <p:extLst>
      <p:ext uri="{BB962C8B-B14F-4D97-AF65-F5344CB8AC3E}">
        <p14:creationId xmlns:p14="http://schemas.microsoft.com/office/powerpoint/2010/main" xmlns=""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6</a:t>
            </a:fld>
            <a:endParaRPr lang="en-GB"/>
          </a:p>
        </p:txBody>
      </p:sp>
    </p:spTree>
    <p:extLst>
      <p:ext uri="{BB962C8B-B14F-4D97-AF65-F5344CB8AC3E}">
        <p14:creationId xmlns:p14="http://schemas.microsoft.com/office/powerpoint/2010/main" xmlns="" val="216217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7</a:t>
            </a:fld>
            <a:endParaRPr lang="en-GB"/>
          </a:p>
        </p:txBody>
      </p:sp>
    </p:spTree>
    <p:extLst>
      <p:ext uri="{BB962C8B-B14F-4D97-AF65-F5344CB8AC3E}">
        <p14:creationId xmlns:p14="http://schemas.microsoft.com/office/powerpoint/2010/main" xmlns="" val="313946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8</a:t>
            </a:fld>
            <a:endParaRPr lang="en-GB"/>
          </a:p>
        </p:txBody>
      </p:sp>
    </p:spTree>
    <p:extLst>
      <p:ext uri="{BB962C8B-B14F-4D97-AF65-F5344CB8AC3E}">
        <p14:creationId xmlns:p14="http://schemas.microsoft.com/office/powerpoint/2010/main" xmlns="" val="348425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A5A7CF-3376-47CC-BF00-795D8310999B}" type="slidenum">
              <a:rPr lang="en-GB" smtClean="0"/>
              <a:pPr/>
              <a:t>9</a:t>
            </a:fld>
            <a:endParaRPr lang="en-GB"/>
          </a:p>
        </p:txBody>
      </p:sp>
    </p:spTree>
    <p:extLst>
      <p:ext uri="{BB962C8B-B14F-4D97-AF65-F5344CB8AC3E}">
        <p14:creationId xmlns:p14="http://schemas.microsoft.com/office/powerpoint/2010/main" xmlns="" val="417725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cstate="prin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5/14/2024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3" y="2827605"/>
            <a:ext cx="8567224" cy="830997"/>
          </a:xfrm>
          <a:prstGeom prst="rect">
            <a:avLst/>
          </a:prstGeom>
          <a:noFill/>
        </p:spPr>
        <p:txBody>
          <a:bodyPr wrap="square" rtlCol="0">
            <a:spAutoFit/>
          </a:bodyPr>
          <a:lstStyle/>
          <a:p>
            <a:r>
              <a:rPr lang="en-IN" sz="4800" dirty="0" smtClean="0">
                <a:latin typeface="Times New Roman" pitchFamily="18" charset="0"/>
                <a:cs typeface="Times New Roman" pitchFamily="18" charset="0"/>
              </a:rPr>
              <a:t>LIVER DISEASE PREDICTION</a:t>
            </a:r>
            <a:endParaRPr lang="en-IN" sz="4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58,903 Stock Photos, Vectors, and Video | Adobe  Stock">
            <a:extLst>
              <a:ext uri="{FF2B5EF4-FFF2-40B4-BE49-F238E27FC236}">
                <a16:creationId xmlns:a16="http://schemas.microsoft.com/office/drawing/2014/main" xmlns="" id="{EEAC7542-C803-4C15-A84A-67C212F58DD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2925" y="1714500"/>
            <a:ext cx="805815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862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ACE3A-8F86-42C6-B444-2E8B1356ABFF}"/>
              </a:ext>
            </a:extLst>
          </p:cNvPr>
          <p:cNvSpPr>
            <a:spLocks noGrp="1"/>
          </p:cNvSpPr>
          <p:nvPr>
            <p:ph type="title"/>
          </p:nvPr>
        </p:nvSpPr>
        <p:spPr>
          <a:xfrm>
            <a:off x="0" y="493160"/>
            <a:ext cx="9144000" cy="1197529"/>
          </a:xfrm>
        </p:spPr>
        <p:txBody>
          <a:bodyPr>
            <a:normAutofit/>
          </a:bodyPr>
          <a:lstStyle/>
          <a:p>
            <a:r>
              <a:rPr lang="en-GB" sz="3600" b="1" dirty="0">
                <a:effectLst>
                  <a:outerShdw blurRad="38100" dist="38100" dir="2700000" algn="tl">
                    <a:srgbClr val="000000">
                      <a:alpha val="43137"/>
                    </a:srgbClr>
                  </a:outerShdw>
                </a:effectLst>
                <a:latin typeface="Arial Black" panose="020B0A04020102020204" pitchFamily="34" charset="0"/>
              </a:rPr>
              <a:t>ANALYZING LIVER DISEASE IN INDIAN PATIENTS PROJECT</a:t>
            </a:r>
          </a:p>
        </p:txBody>
      </p:sp>
      <p:sp>
        <p:nvSpPr>
          <p:cNvPr id="3" name="Content Placeholder 2">
            <a:extLst>
              <a:ext uri="{FF2B5EF4-FFF2-40B4-BE49-F238E27FC236}">
                <a16:creationId xmlns:a16="http://schemas.microsoft.com/office/drawing/2014/main" xmlns="" id="{BE88B0CA-312F-425F-A789-C575C9AA16FB}"/>
              </a:ext>
            </a:extLst>
          </p:cNvPr>
          <p:cNvSpPr>
            <a:spLocks noGrp="1"/>
          </p:cNvSpPr>
          <p:nvPr>
            <p:ph idx="1"/>
          </p:nvPr>
        </p:nvSpPr>
        <p:spPr>
          <a:xfrm>
            <a:off x="0" y="2157573"/>
            <a:ext cx="8897420" cy="4592547"/>
          </a:xfrm>
        </p:spPr>
        <p:txBody>
          <a:bodyPr>
            <a:normAutofit/>
          </a:bodyPr>
          <a:lstStyle/>
          <a:p>
            <a:r>
              <a:rPr lang="en-US" dirty="0"/>
              <a:t>Liver disease is a significant health concern globally, and in India, it poses a substantial burden on public health</a:t>
            </a:r>
          </a:p>
          <a:p>
            <a:r>
              <a:rPr lang="en-US" dirty="0"/>
              <a:t>In this context, this modeling project aims to analyze a dataset specific to liver disease in Indian patients, leveraging advanced machine learning techniques.</a:t>
            </a:r>
          </a:p>
          <a:p>
            <a:r>
              <a:rPr lang="en-US" dirty="0"/>
              <a:t>We're diving into a project to understand and tackle liver disease among people in India.</a:t>
            </a:r>
          </a:p>
          <a:p>
            <a:r>
              <a:rPr lang="en-US" dirty="0"/>
              <a:t>The goal? To predict and catch liver problems early, so doctors can help people better.							</a:t>
            </a:r>
            <a:endParaRPr lang="en-GB" dirty="0"/>
          </a:p>
        </p:txBody>
      </p:sp>
    </p:spTree>
    <p:extLst>
      <p:ext uri="{BB962C8B-B14F-4D97-AF65-F5344CB8AC3E}">
        <p14:creationId xmlns:p14="http://schemas.microsoft.com/office/powerpoint/2010/main" xmlns="" val="9775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EF277AF-0916-4DE7-A4FA-B9512EF4756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3999" cy="5240084"/>
          </a:xfrm>
          <a:prstGeom prst="rect">
            <a:avLst/>
          </a:prstGeom>
        </p:spPr>
      </p:pic>
      <p:sp>
        <p:nvSpPr>
          <p:cNvPr id="6" name="Rectangle 5">
            <a:extLst>
              <a:ext uri="{FF2B5EF4-FFF2-40B4-BE49-F238E27FC236}">
                <a16:creationId xmlns:a16="http://schemas.microsoft.com/office/drawing/2014/main" xmlns="" id="{9E4954B3-24E4-47BB-BCA9-52CEDC4A9615}"/>
              </a:ext>
            </a:extLst>
          </p:cNvPr>
          <p:cNvSpPr/>
          <p:nvPr/>
        </p:nvSpPr>
        <p:spPr>
          <a:xfrm>
            <a:off x="392906" y="5086350"/>
            <a:ext cx="9008268" cy="1477328"/>
          </a:xfrm>
          <a:prstGeom prst="rect">
            <a:avLst/>
          </a:prstGeom>
        </p:spPr>
        <p:txBody>
          <a:bodyPr wrap="square">
            <a:spAutoFit/>
          </a:bodyPr>
          <a:lstStyle/>
          <a:p>
            <a:pPr fontAlgn="base"/>
            <a:endParaRPr lang="en-IN" dirty="0">
              <a:solidFill>
                <a:srgbClr val="3C4043"/>
              </a:solidFill>
              <a:latin typeface="inherit"/>
            </a:endParaRPr>
          </a:p>
          <a:p>
            <a:pPr fontAlgn="base">
              <a:buFont typeface="Arial" panose="020B0604020202020204" pitchFamily="34" charset="0"/>
              <a:buChar char="•"/>
            </a:pPr>
            <a:r>
              <a:rPr lang="en-IN" dirty="0">
                <a:solidFill>
                  <a:srgbClr val="3C4043"/>
                </a:solidFill>
                <a:latin typeface="Constantia" panose="02030602050306030303" pitchFamily="18" charset="0"/>
              </a:rPr>
              <a:t>Aspartate Aminotransferase</a:t>
            </a:r>
          </a:p>
          <a:p>
            <a:pPr fontAlgn="base">
              <a:buFont typeface="Arial" panose="020B0604020202020204" pitchFamily="34" charset="0"/>
              <a:buChar char="•"/>
            </a:pPr>
            <a:r>
              <a:rPr lang="en-IN" dirty="0">
                <a:solidFill>
                  <a:srgbClr val="3C4043"/>
                </a:solidFill>
                <a:latin typeface="Constantia" panose="02030602050306030303" pitchFamily="18" charset="0"/>
              </a:rPr>
              <a:t>Total </a:t>
            </a:r>
            <a:r>
              <a:rPr lang="en-IN" dirty="0" err="1">
                <a:solidFill>
                  <a:srgbClr val="3C4043"/>
                </a:solidFill>
                <a:latin typeface="Constantia" panose="02030602050306030303" pitchFamily="18" charset="0"/>
              </a:rPr>
              <a:t>Protiens</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a:solidFill>
                  <a:srgbClr val="3C4043"/>
                </a:solidFill>
                <a:latin typeface="Constantia" panose="02030602050306030303" pitchFamily="18" charset="0"/>
              </a:rPr>
              <a:t>Albumin</a:t>
            </a:r>
          </a:p>
          <a:p>
            <a:pPr fontAlgn="base">
              <a:buFont typeface="Arial" panose="020B0604020202020204" pitchFamily="34" charset="0"/>
              <a:buChar char="•"/>
            </a:pPr>
            <a:r>
              <a:rPr lang="en-IN" dirty="0">
                <a:solidFill>
                  <a:srgbClr val="3C4043"/>
                </a:solidFill>
                <a:latin typeface="Constantia" panose="02030602050306030303" pitchFamily="18" charset="0"/>
              </a:rPr>
              <a:t>Albumin and Globulin Ratio</a:t>
            </a:r>
            <a:endParaRPr lang="en-IN" b="0" i="0" dirty="0">
              <a:solidFill>
                <a:srgbClr val="3C4043"/>
              </a:solidFill>
              <a:effectLst/>
              <a:latin typeface="Constantia" panose="02030602050306030303" pitchFamily="18" charset="0"/>
            </a:endParaRPr>
          </a:p>
        </p:txBody>
      </p:sp>
      <p:sp>
        <p:nvSpPr>
          <p:cNvPr id="7" name="Rectangle 6">
            <a:extLst>
              <a:ext uri="{FF2B5EF4-FFF2-40B4-BE49-F238E27FC236}">
                <a16:creationId xmlns:a16="http://schemas.microsoft.com/office/drawing/2014/main" xmlns="" id="{0E68D27F-6000-41FB-ADD4-EE9DD8B3D8F8}"/>
              </a:ext>
            </a:extLst>
          </p:cNvPr>
          <p:cNvSpPr/>
          <p:nvPr/>
        </p:nvSpPr>
        <p:spPr>
          <a:xfrm>
            <a:off x="4179094" y="5363349"/>
            <a:ext cx="4572000" cy="1200329"/>
          </a:xfrm>
          <a:prstGeom prst="rect">
            <a:avLst/>
          </a:prstGeom>
        </p:spPr>
        <p:txBody>
          <a:bodyPr>
            <a:spAutoFit/>
          </a:bodyPr>
          <a:lstStyle/>
          <a:p>
            <a:pPr fontAlgn="base">
              <a:buFont typeface="Arial" panose="020B0604020202020204" pitchFamily="34" charset="0"/>
              <a:buChar char="•"/>
            </a:pPr>
            <a:r>
              <a:rPr lang="en-IN" dirty="0">
                <a:solidFill>
                  <a:srgbClr val="3C4043"/>
                </a:solidFill>
                <a:latin typeface="Constantia" panose="02030602050306030303" pitchFamily="18" charset="0"/>
              </a:rPr>
              <a:t>Total Bilirubin</a:t>
            </a:r>
          </a:p>
          <a:p>
            <a:pPr fontAlgn="base">
              <a:buFont typeface="Arial" panose="020B0604020202020204" pitchFamily="34" charset="0"/>
              <a:buChar char="•"/>
            </a:pPr>
            <a:r>
              <a:rPr lang="en-IN" dirty="0">
                <a:solidFill>
                  <a:srgbClr val="3C4043"/>
                </a:solidFill>
                <a:latin typeface="Constantia" panose="02030602050306030303" pitchFamily="18" charset="0"/>
              </a:rPr>
              <a:t>Direct Bilirubin</a:t>
            </a:r>
          </a:p>
          <a:p>
            <a:pPr fontAlgn="base">
              <a:buFont typeface="Arial" panose="020B0604020202020204" pitchFamily="34" charset="0"/>
              <a:buChar char="•"/>
            </a:pPr>
            <a:r>
              <a:rPr lang="en-IN" dirty="0">
                <a:solidFill>
                  <a:srgbClr val="3C4043"/>
                </a:solidFill>
                <a:latin typeface="Constantia" panose="02030602050306030303" pitchFamily="18" charset="0"/>
              </a:rPr>
              <a:t>Alkaline </a:t>
            </a:r>
            <a:r>
              <a:rPr lang="en-IN" dirty="0" err="1">
                <a:solidFill>
                  <a:srgbClr val="3C4043"/>
                </a:solidFill>
                <a:latin typeface="Constantia" panose="02030602050306030303" pitchFamily="18" charset="0"/>
              </a:rPr>
              <a:t>Phosphotase</a:t>
            </a:r>
            <a:endParaRPr lang="en-IN" dirty="0">
              <a:solidFill>
                <a:srgbClr val="3C4043"/>
              </a:solidFill>
              <a:latin typeface="Constantia" panose="02030602050306030303" pitchFamily="18" charset="0"/>
            </a:endParaRPr>
          </a:p>
          <a:p>
            <a:pPr fontAlgn="base">
              <a:buFont typeface="Arial" panose="020B0604020202020204" pitchFamily="34" charset="0"/>
              <a:buChar char="•"/>
            </a:pPr>
            <a:r>
              <a:rPr lang="en-IN" dirty="0" err="1">
                <a:solidFill>
                  <a:srgbClr val="3C4043"/>
                </a:solidFill>
                <a:latin typeface="Constantia" panose="02030602050306030303" pitchFamily="18" charset="0"/>
              </a:rPr>
              <a:t>Alamine</a:t>
            </a:r>
            <a:r>
              <a:rPr lang="en-IN" dirty="0">
                <a:solidFill>
                  <a:srgbClr val="3C4043"/>
                </a:solidFill>
                <a:latin typeface="Constantia" panose="02030602050306030303" pitchFamily="18" charset="0"/>
              </a:rPr>
              <a:t> Aminotransferase</a:t>
            </a:r>
          </a:p>
        </p:txBody>
      </p:sp>
    </p:spTree>
    <p:extLst>
      <p:ext uri="{BB962C8B-B14F-4D97-AF65-F5344CB8AC3E}">
        <p14:creationId xmlns:p14="http://schemas.microsoft.com/office/powerpoint/2010/main" xmlns="" val="2541108319"/>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66268-3AE8-4372-A285-541FF244C718}"/>
              </a:ext>
            </a:extLst>
          </p:cNvPr>
          <p:cNvSpPr>
            <a:spLocks noGrp="1"/>
          </p:cNvSpPr>
          <p:nvPr>
            <p:ph type="title"/>
          </p:nvPr>
        </p:nvSpPr>
        <p:spPr>
          <a:xfrm>
            <a:off x="92467" y="226031"/>
            <a:ext cx="8907695" cy="791111"/>
          </a:xfrm>
        </p:spPr>
        <p:txBody>
          <a:bodyPr>
            <a:noAutofit/>
          </a:bodyPr>
          <a:lstStyle/>
          <a:p>
            <a:r>
              <a:rPr lang="en-GB" sz="3600" b="1" dirty="0">
                <a:effectLst>
                  <a:outerShdw blurRad="38100" dist="38100" dir="2700000" algn="tl">
                    <a:srgbClr val="000000">
                      <a:alpha val="43137"/>
                    </a:srgbClr>
                  </a:outerShdw>
                </a:effectLst>
                <a:latin typeface="Arial Black" panose="020B0A04020102020204" pitchFamily="34" charset="0"/>
              </a:rPr>
              <a:t> OVERVIEW:</a:t>
            </a:r>
            <a:endParaRPr lang="en-GB" sz="36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BB6AF8F1-8969-487C-A9E2-F8B030671B4C}"/>
              </a:ext>
            </a:extLst>
          </p:cNvPr>
          <p:cNvSpPr>
            <a:spLocks noGrp="1"/>
          </p:cNvSpPr>
          <p:nvPr>
            <p:ph idx="1"/>
          </p:nvPr>
        </p:nvSpPr>
        <p:spPr>
          <a:xfrm>
            <a:off x="385763" y="1214438"/>
            <a:ext cx="8129587" cy="5366159"/>
          </a:xfrm>
        </p:spPr>
        <p:txBody>
          <a:bodyPr>
            <a:normAutofit/>
          </a:bodyPr>
          <a:lstStyle/>
          <a:p>
            <a:r>
              <a:rPr lang="en-US" dirty="0"/>
              <a:t>This data set contains 416 liver patient records and 167 non liver patient records collected from North East of Andhra Pradesh, India. </a:t>
            </a:r>
          </a:p>
          <a:p>
            <a:r>
              <a:rPr lang="en-US" dirty="0"/>
              <a:t>Based on chemical compounds(</a:t>
            </a:r>
            <a:r>
              <a:rPr lang="en-US" dirty="0" err="1"/>
              <a:t>bilirubin,albumin,protiens,alkaline</a:t>
            </a:r>
            <a:r>
              <a:rPr lang="en-US" dirty="0"/>
              <a:t> phosphatase) present in human body and tests like SGOT , SGPT the outcome mentioned whether person is patient </a:t>
            </a:r>
            <a:r>
              <a:rPr lang="en-US" dirty="0" err="1"/>
              <a:t>i.e</a:t>
            </a:r>
            <a:r>
              <a:rPr lang="en-US" dirty="0"/>
              <a:t> needs to be diagnosed or not.</a:t>
            </a:r>
          </a:p>
          <a:p>
            <a:r>
              <a:rPr lang="en-US" dirty="0"/>
              <a:t>The roadmap is clear: analyze the data, building a model, and pave the way for more effective liver disease management across India. This project isn't just about data; it's about making a positive impact on people's lives. </a:t>
            </a:r>
            <a:endParaRPr lang="en-GB" dirty="0"/>
          </a:p>
        </p:txBody>
      </p:sp>
    </p:spTree>
    <p:extLst>
      <p:ext uri="{BB962C8B-B14F-4D97-AF65-F5344CB8AC3E}">
        <p14:creationId xmlns:p14="http://schemas.microsoft.com/office/powerpoint/2010/main" xmlns="" val="35291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35DE6-E82D-4F52-AD4B-4450825E290E}"/>
              </a:ext>
            </a:extLst>
          </p:cNvPr>
          <p:cNvSpPr>
            <a:spLocks noGrp="1"/>
          </p:cNvSpPr>
          <p:nvPr>
            <p:ph type="title"/>
          </p:nvPr>
        </p:nvSpPr>
        <p:spPr>
          <a:xfrm>
            <a:off x="628650" y="1"/>
            <a:ext cx="7886700" cy="924674"/>
          </a:xfrm>
        </p:spPr>
        <p:txBody>
          <a:bodyPr/>
          <a:lstStyle/>
          <a:p>
            <a:r>
              <a:rPr lang="en-GB" b="1" dirty="0"/>
              <a:t>          </a:t>
            </a:r>
          </a:p>
        </p:txBody>
      </p:sp>
      <p:sp>
        <p:nvSpPr>
          <p:cNvPr id="3" name="Content Placeholder 2">
            <a:extLst>
              <a:ext uri="{FF2B5EF4-FFF2-40B4-BE49-F238E27FC236}">
                <a16:creationId xmlns:a16="http://schemas.microsoft.com/office/drawing/2014/main" xmlns="" id="{143528D7-0CA7-4B3A-8098-40E47C3E9C46}"/>
              </a:ext>
            </a:extLst>
          </p:cNvPr>
          <p:cNvSpPr>
            <a:spLocks noGrp="1"/>
          </p:cNvSpPr>
          <p:nvPr>
            <p:ph idx="1"/>
          </p:nvPr>
        </p:nvSpPr>
        <p:spPr>
          <a:xfrm>
            <a:off x="628650" y="1047963"/>
            <a:ext cx="7886700" cy="5671335"/>
          </a:xfrm>
        </p:spPr>
        <p:txBody>
          <a:bodyPr>
            <a:normAutofit/>
          </a:bodyPr>
          <a:lstStyle/>
          <a:p>
            <a:pPr algn="l">
              <a:buFont typeface="Arial" panose="020B0604020202020204" pitchFamily="34" charset="0"/>
              <a:buChar char="•"/>
            </a:pPr>
            <a:r>
              <a:rPr lang="en-GB" b="1" i="0" dirty="0">
                <a:effectLst/>
                <a:latin typeface="Söhne"/>
              </a:rPr>
              <a:t>Check Null Values:</a:t>
            </a:r>
          </a:p>
          <a:p>
            <a:pPr marL="0" indent="0">
              <a:buNone/>
            </a:pPr>
            <a:r>
              <a:rPr lang="en-US" dirty="0"/>
              <a:t>Dealing with missing or null values is a crucial aspect of our analysis on liver disease in Indian patients.</a:t>
            </a:r>
          </a:p>
          <a:p>
            <a:pPr marL="0" indent="0">
              <a:buNone/>
            </a:pPr>
            <a:r>
              <a:rPr lang="en-GB" b="0" i="0" dirty="0">
                <a:effectLst/>
                <a:latin typeface="Söhne"/>
              </a:rPr>
              <a:t>I have filled the null values with the mean value in the dataset.</a:t>
            </a:r>
          </a:p>
          <a:p>
            <a:r>
              <a:rPr lang="en-GB" b="1" dirty="0">
                <a:latin typeface="Söhne"/>
              </a:rPr>
              <a:t>CONVERTING CATEGORICAL VARIABLE TO INDICATOR VARIABLE </a:t>
            </a:r>
          </a:p>
          <a:p>
            <a:r>
              <a:rPr lang="en-GB" b="1" dirty="0" err="1">
                <a:latin typeface="Söhne"/>
              </a:rPr>
              <a:t>i.e</a:t>
            </a:r>
            <a:r>
              <a:rPr lang="en-GB" b="1" dirty="0">
                <a:latin typeface="Söhne"/>
              </a:rPr>
              <a:t> “gender”</a:t>
            </a:r>
          </a:p>
          <a:p>
            <a:r>
              <a:rPr lang="en-US" sz="2400" dirty="0">
                <a:latin typeface="Arial" panose="020B0604020202020204" pitchFamily="34" charset="0"/>
                <a:cs typeface="Arial" panose="020B0604020202020204" pitchFamily="34" charset="0"/>
              </a:rPr>
              <a:t>Many algorithms and statistical models require numerical input. By converting the "gender" variable into indicator variables, to transform it into a format that can be easily processed by these algorithms.</a:t>
            </a:r>
            <a:endParaRPr lang="en-GB" sz="2400" b="1" dirty="0">
              <a:latin typeface="Arial" panose="020B0604020202020204" pitchFamily="34" charset="0"/>
              <a:cs typeface="Arial" panose="020B0604020202020204" pitchFamily="34" charset="0"/>
            </a:endParaRPr>
          </a:p>
          <a:p>
            <a:endParaRPr lang="en-GB" b="0" i="0" dirty="0">
              <a:effectLst/>
              <a:latin typeface="Söhne"/>
            </a:endParaRPr>
          </a:p>
        </p:txBody>
      </p:sp>
    </p:spTree>
    <p:extLst>
      <p:ext uri="{BB962C8B-B14F-4D97-AF65-F5344CB8AC3E}">
        <p14:creationId xmlns:p14="http://schemas.microsoft.com/office/powerpoint/2010/main" xmlns="" val="387814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xmlns="" id="{14FED5AF-14EA-458B-A1CA-19D2FDE7EC0F}"/>
              </a:ext>
            </a:extLst>
          </p:cNvPr>
          <p:cNvSpPr/>
          <p:nvPr/>
        </p:nvSpPr>
        <p:spPr>
          <a:xfrm>
            <a:off x="2328862" y="0"/>
            <a:ext cx="1671638"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8" name="TextBox 7">
            <a:extLst>
              <a:ext uri="{FF2B5EF4-FFF2-40B4-BE49-F238E27FC236}">
                <a16:creationId xmlns:a16="http://schemas.microsoft.com/office/drawing/2014/main" xmlns="" id="{F79A2F08-839D-4C34-8545-1D33A06A5D3A}"/>
              </a:ext>
            </a:extLst>
          </p:cNvPr>
          <p:cNvSpPr txBox="1"/>
          <p:nvPr/>
        </p:nvSpPr>
        <p:spPr>
          <a:xfrm>
            <a:off x="4514849" y="2862887"/>
            <a:ext cx="3871913" cy="1446550"/>
          </a:xfrm>
          <a:prstGeom prst="rect">
            <a:avLst/>
          </a:prstGeom>
          <a:noFill/>
        </p:spPr>
        <p:txBody>
          <a:bodyPr wrap="square" rtlCol="0">
            <a:spAutoFit/>
          </a:bodyPr>
          <a:lstStyle/>
          <a:p>
            <a:r>
              <a:rPr lang="en-US" sz="4400" dirty="0">
                <a:latin typeface="Arial Black" panose="020B0A04020102020204" pitchFamily="34" charset="0"/>
              </a:rPr>
              <a:t>MODEL SELECTION </a:t>
            </a:r>
            <a:endParaRPr lang="en-IN" sz="4400" dirty="0">
              <a:latin typeface="Arial Black" panose="020B0A04020102020204" pitchFamily="34" charset="0"/>
            </a:endParaRPr>
          </a:p>
        </p:txBody>
      </p:sp>
    </p:spTree>
    <p:extLst>
      <p:ext uri="{BB962C8B-B14F-4D97-AF65-F5344CB8AC3E}">
        <p14:creationId xmlns:p14="http://schemas.microsoft.com/office/powerpoint/2010/main" xmlns="" val="289812225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1"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057274" y="0"/>
            <a:ext cx="1585913"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7" name="Rectangle: Rounded Corners 6">
            <a:extLst>
              <a:ext uri="{FF2B5EF4-FFF2-40B4-BE49-F238E27FC236}">
                <a16:creationId xmlns:a16="http://schemas.microsoft.com/office/drawing/2014/main" xmlns="" id="{14FED5AF-14EA-458B-A1CA-19D2FDE7EC0F}"/>
              </a:ext>
            </a:extLst>
          </p:cNvPr>
          <p:cNvSpPr/>
          <p:nvPr/>
        </p:nvSpPr>
        <p:spPr>
          <a:xfrm>
            <a:off x="2643188" y="0"/>
            <a:ext cx="6500811" cy="69437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1">
            <a:extLst>
              <a:ext uri="{FF2B5EF4-FFF2-40B4-BE49-F238E27FC236}">
                <a16:creationId xmlns:a16="http://schemas.microsoft.com/office/drawing/2014/main" xmlns="" id="{EC767094-8466-46A0-8C54-447B2FAFF0C4}"/>
              </a:ext>
            </a:extLst>
          </p:cNvPr>
          <p:cNvSpPr>
            <a:spLocks noChangeArrowheads="1"/>
          </p:cNvSpPr>
          <p:nvPr/>
        </p:nvSpPr>
        <p:spPr bwMode="auto">
          <a:xfrm>
            <a:off x="3584662" y="897514"/>
            <a:ext cx="4617861" cy="56323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1.LOGISTIC REGRESSION: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Logistic regression is a math trick for predicting things with two options, like yes or no. It's like using a special formula to guess the chance of an event happening based on some factors. Super handy for making simple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000000"/>
                </a:solidFill>
                <a:latin typeface="Segoe UI Variable Small Semibol" pitchFamily="2" charset="0"/>
              </a:rPr>
              <a:t>REASON:-</a:t>
            </a: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285750" lvl="0" indent="-285750">
              <a:buFont typeface="Arial" panose="020B0604020202020204" pitchFamily="34" charset="0"/>
              <a:buChar char="•"/>
            </a:pPr>
            <a:r>
              <a:rPr lang="en-US" dirty="0">
                <a:latin typeface="Segoe UI Variable Small Semibol" pitchFamily="2" charset="0"/>
              </a:rPr>
              <a:t>the dataset is not massive, logistic regression can be efficient. It doesn't require a vast amount of data to perform well, which can be beneficial when working with medical data that might be limited.</a:t>
            </a:r>
            <a:endParaRPr kumimoji="0" lang="en-US" altLang="en-US" sz="2000" b="0" i="0" u="none" strike="noStrike" cap="none" normalizeH="0" baseline="0" dirty="0">
              <a:ln>
                <a:noFill/>
              </a:ln>
              <a:solidFill>
                <a:schemeClr val="tx1"/>
              </a:solidFill>
              <a:effectLst/>
              <a:latin typeface="Segoe UI Variable Small Semibol" pitchFamily="2" charset="0"/>
            </a:endParaRPr>
          </a:p>
        </p:txBody>
      </p:sp>
    </p:spTree>
    <p:extLst>
      <p:ext uri="{BB962C8B-B14F-4D97-AF65-F5344CB8AC3E}">
        <p14:creationId xmlns:p14="http://schemas.microsoft.com/office/powerpoint/2010/main" xmlns="" val="14613688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0" y="0"/>
            <a:ext cx="1500188"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3</a:t>
            </a:r>
            <a:endParaRPr lang="en-IN" sz="5400" dirty="0">
              <a:highlight>
                <a:srgbClr val="000000"/>
              </a:highlight>
              <a:latin typeface="Arial Black" panose="020B0A04020102020204" pitchFamily="34" charset="0"/>
            </a:endParaRPr>
          </a:p>
        </p:txBody>
      </p:sp>
      <p:sp>
        <p:nvSpPr>
          <p:cNvPr id="6" name="Rectangle: Rounded Corners 5">
            <a:extLst>
              <a:ext uri="{FF2B5EF4-FFF2-40B4-BE49-F238E27FC236}">
                <a16:creationId xmlns:a16="http://schemas.microsoft.com/office/drawing/2014/main" xmlns="" id="{3A6988F5-654E-45E6-AE87-6E4A6132DEC4}"/>
              </a:ext>
            </a:extLst>
          </p:cNvPr>
          <p:cNvSpPr/>
          <p:nvPr/>
        </p:nvSpPr>
        <p:spPr>
          <a:xfrm>
            <a:off x="1500189" y="0"/>
            <a:ext cx="6143624"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solidFill>
                <a:schemeClr val="tx1"/>
              </a:solidFill>
              <a:latin typeface="Arial Black" panose="020B0A04020102020204" pitchFamily="34" charset="0"/>
            </a:endParaRPr>
          </a:p>
        </p:txBody>
      </p:sp>
      <p:sp>
        <p:nvSpPr>
          <p:cNvPr id="2" name="Rectangle 1">
            <a:extLst>
              <a:ext uri="{FF2B5EF4-FFF2-40B4-BE49-F238E27FC236}">
                <a16:creationId xmlns:a16="http://schemas.microsoft.com/office/drawing/2014/main" xmlns="" id="{CDE3BA23-24E2-496A-B0FB-C9E60C0FA141}"/>
              </a:ext>
            </a:extLst>
          </p:cNvPr>
          <p:cNvSpPr>
            <a:spLocks noChangeArrowheads="1"/>
          </p:cNvSpPr>
          <p:nvPr/>
        </p:nvSpPr>
        <p:spPr bwMode="auto">
          <a:xfrm>
            <a:off x="2135981" y="1059229"/>
            <a:ext cx="5507831"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Arial Black" panose="020B0A04020102020204" pitchFamily="34" charset="0"/>
              </a:rPr>
              <a:t>2.RANDOM FOREST: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Random Forest is a teamwork algorithm where a bunch of decision trees collaborate to make better predictions by leveraging the collective wisdom of the "forest." It's great for handling complex data and making more accurate predictions in various scenarios.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Segoe UI Variable Small Semibol" pitchFamily="2" charset="0"/>
              </a:rPr>
              <a:t>REASON:-</a:t>
            </a:r>
          </a:p>
          <a:p>
            <a:pPr marL="285750" lvl="0" indent="-285750">
              <a:buFont typeface="Arial" panose="020B0604020202020204" pitchFamily="34" charset="0"/>
              <a:buChar char="•"/>
            </a:pPr>
            <a:r>
              <a:rPr lang="en-US" dirty="0">
                <a:latin typeface="Segoe UI Variable Small Semibol" pitchFamily="2" charset="0"/>
              </a:rPr>
              <a:t>Random Forest's ability to handle complex relationships, provide variable importance insights, and robustly handle various data challenges makes it a compelling choice for this dataset.</a:t>
            </a: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egoe UI Variable Small Semibol"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Rounded Corners 2">
            <a:extLst>
              <a:ext uri="{FF2B5EF4-FFF2-40B4-BE49-F238E27FC236}">
                <a16:creationId xmlns:a16="http://schemas.microsoft.com/office/drawing/2014/main" xmlns="" id="{396E7C73-31A2-413D-96F2-8023CDC49952}"/>
              </a:ext>
            </a:extLst>
          </p:cNvPr>
          <p:cNvSpPr/>
          <p:nvPr/>
        </p:nvSpPr>
        <p:spPr>
          <a:xfrm>
            <a:off x="7643811" y="0"/>
            <a:ext cx="1500189"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Tree>
    <p:extLst>
      <p:ext uri="{BB962C8B-B14F-4D97-AF65-F5344CB8AC3E}">
        <p14:creationId xmlns:p14="http://schemas.microsoft.com/office/powerpoint/2010/main" xmlns="" val="23687678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xmlns="" id="{393756EE-6962-40DE-A61D-FFFA4DFD9E19}"/>
              </a:ext>
            </a:extLst>
          </p:cNvPr>
          <p:cNvSpPr/>
          <p:nvPr/>
        </p:nvSpPr>
        <p:spPr>
          <a:xfrm>
            <a:off x="0" y="0"/>
            <a:ext cx="6600825" cy="685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dirty="0">
              <a:highlight>
                <a:srgbClr val="000000"/>
              </a:highlight>
              <a:latin typeface="Arial Black" panose="020B0A04020102020204" pitchFamily="34" charset="0"/>
            </a:endParaRPr>
          </a:p>
        </p:txBody>
      </p:sp>
      <p:sp>
        <p:nvSpPr>
          <p:cNvPr id="2" name="Rectangle: Rounded Corners 1">
            <a:extLst>
              <a:ext uri="{FF2B5EF4-FFF2-40B4-BE49-F238E27FC236}">
                <a16:creationId xmlns:a16="http://schemas.microsoft.com/office/drawing/2014/main" xmlns="" id="{2FDBA2F9-93EA-4171-AEC9-E25ACF8C9777}"/>
              </a:ext>
            </a:extLst>
          </p:cNvPr>
          <p:cNvSpPr/>
          <p:nvPr/>
        </p:nvSpPr>
        <p:spPr>
          <a:xfrm>
            <a:off x="6600825" y="0"/>
            <a:ext cx="1628775" cy="6858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2</a:t>
            </a:r>
            <a:endParaRPr lang="en-IN" sz="5400" dirty="0">
              <a:highlight>
                <a:srgbClr val="000000"/>
              </a:highlight>
              <a:latin typeface="Arial Black" panose="020B0A04020102020204" pitchFamily="34" charset="0"/>
            </a:endParaRPr>
          </a:p>
        </p:txBody>
      </p:sp>
      <p:sp>
        <p:nvSpPr>
          <p:cNvPr id="3" name="Rectangle: Rounded Corners 2">
            <a:extLst>
              <a:ext uri="{FF2B5EF4-FFF2-40B4-BE49-F238E27FC236}">
                <a16:creationId xmlns:a16="http://schemas.microsoft.com/office/drawing/2014/main" xmlns="" id="{91C6D75B-3AEA-43D5-92C2-635AF3CA07DA}"/>
              </a:ext>
            </a:extLst>
          </p:cNvPr>
          <p:cNvSpPr/>
          <p:nvPr/>
        </p:nvSpPr>
        <p:spPr>
          <a:xfrm>
            <a:off x="7772399" y="0"/>
            <a:ext cx="1371601" cy="685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highlight>
                  <a:srgbClr val="000000"/>
                </a:highlight>
                <a:latin typeface="Arial Black" panose="020B0A04020102020204" pitchFamily="34" charset="0"/>
              </a:rPr>
              <a:t>1</a:t>
            </a:r>
            <a:endParaRPr lang="en-IN" sz="5400" dirty="0">
              <a:highlight>
                <a:srgbClr val="000000"/>
              </a:highlight>
              <a:latin typeface="Arial Black" panose="020B0A04020102020204" pitchFamily="34" charset="0"/>
            </a:endParaRPr>
          </a:p>
        </p:txBody>
      </p:sp>
      <p:sp>
        <p:nvSpPr>
          <p:cNvPr id="4" name="Rectangle 3">
            <a:extLst>
              <a:ext uri="{FF2B5EF4-FFF2-40B4-BE49-F238E27FC236}">
                <a16:creationId xmlns:a16="http://schemas.microsoft.com/office/drawing/2014/main" xmlns="" id="{E2BDFCFE-1E99-4041-A1D1-046432069B15}"/>
              </a:ext>
            </a:extLst>
          </p:cNvPr>
          <p:cNvSpPr/>
          <p:nvPr/>
        </p:nvSpPr>
        <p:spPr>
          <a:xfrm>
            <a:off x="320844" y="609600"/>
            <a:ext cx="5133474" cy="5355312"/>
          </a:xfrm>
          <a:prstGeom prst="rect">
            <a:avLst/>
          </a:prstGeom>
        </p:spPr>
        <p:txBody>
          <a:bodyPr wrap="square">
            <a:spAutoFit/>
          </a:bodyPr>
          <a:lstStyle/>
          <a:p>
            <a:r>
              <a:rPr lang="en-US" sz="3600" dirty="0">
                <a:latin typeface="Arial Black" panose="020B0A04020102020204" pitchFamily="34" charset="0"/>
              </a:rPr>
              <a:t>Support Vector Machines (SVM) :</a:t>
            </a:r>
          </a:p>
          <a:p>
            <a:r>
              <a:rPr lang="en-US" sz="2000" dirty="0">
                <a:latin typeface="Segoe UI Variable Small Semibol" pitchFamily="2" charset="0"/>
              </a:rPr>
              <a:t>It is a powerful algorithm used for binary classification in technical terms.</a:t>
            </a:r>
            <a:r>
              <a:rPr lang="en-US" sz="2000" dirty="0"/>
              <a:t> </a:t>
            </a:r>
            <a:r>
              <a:rPr lang="en-US" sz="2000" dirty="0">
                <a:latin typeface="Segoe UI Variable Small Semibol" pitchFamily="2" charset="0"/>
              </a:rPr>
              <a:t>It's great for situations where you want a clear boundary between two groups, like predicting if , or in our case, figuring out if someone might have a particular health condition or not. </a:t>
            </a:r>
          </a:p>
          <a:p>
            <a:r>
              <a:rPr lang="en-US" sz="2000" dirty="0">
                <a:latin typeface="Segoe UI Variable Small Semibol" pitchFamily="2" charset="0"/>
              </a:rPr>
              <a:t>REASON:-</a:t>
            </a:r>
          </a:p>
          <a:p>
            <a:r>
              <a:rPr lang="en-US" dirty="0">
                <a:latin typeface="Segoe UI Variable Small Semibol" pitchFamily="2" charset="0"/>
              </a:rPr>
              <a:t>SVM can perform well even when the dataset is relatively small. In medical research, where obtaining extensive data can be challenging, SVM's ability to handle smaller sample sizes is beneficial.</a:t>
            </a:r>
            <a:endParaRPr lang="en-US" sz="2000" dirty="0">
              <a:latin typeface="Segoe UI Variable Small Semibol" pitchFamily="2" charset="0"/>
            </a:endParaRPr>
          </a:p>
          <a:p>
            <a:endParaRPr lang="en-IN" sz="2000" dirty="0">
              <a:latin typeface="Segoe UI Variable Small Semibol" pitchFamily="2" charset="0"/>
            </a:endParaRPr>
          </a:p>
        </p:txBody>
      </p:sp>
    </p:spTree>
    <p:extLst>
      <p:ext uri="{BB962C8B-B14F-4D97-AF65-F5344CB8AC3E}">
        <p14:creationId xmlns:p14="http://schemas.microsoft.com/office/powerpoint/2010/main" xmlns="" val="3376853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562</Words>
  <Application>Microsoft Office PowerPoint</Application>
  <PresentationFormat>On-screen Show (4:3)</PresentationFormat>
  <Paragraphs>56</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ANALYZING LIVER DISEASE IN INDIAN PATIENTS PROJECT</vt:lpstr>
      <vt:lpstr>Slide 3</vt:lpstr>
      <vt:lpstr> OVERVIEW:</vt:lpstr>
      <vt:lpstr>          </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student</cp:lastModifiedBy>
  <cp:revision>311</cp:revision>
  <dcterms:created xsi:type="dcterms:W3CDTF">2020-12-23T13:36:53Z</dcterms:created>
  <dcterms:modified xsi:type="dcterms:W3CDTF">2024-05-14T05:21:58Z</dcterms:modified>
</cp:coreProperties>
</file>