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42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D2D8C26-E872-407E-8FA1-B0A72F477974}" type="datetimeFigureOut">
              <a:rPr lang="en-GB" smtClean="0"/>
              <a:t>05/04/2024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80E6DD5-CF73-48E4-9CC8-BED53213FF3A}" type="slidenum">
              <a:rPr lang="en-GB" smtClean="0"/>
              <a:t>‹#›</a:t>
            </a:fld>
            <a:endParaRPr lang="en-GB"/>
          </a:p>
        </p:txBody>
      </p:sp>
    </p:spTree>
    <p:extLst>
      <p:ext uri="{BB962C8B-B14F-4D97-AF65-F5344CB8AC3E}">
        <p14:creationId xmlns:p14="http://schemas.microsoft.com/office/powerpoint/2010/main" val="5547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1</a:t>
            </a:fld>
            <a:endParaRPr lang="en-GB"/>
          </a:p>
        </p:txBody>
      </p:sp>
    </p:spTree>
    <p:extLst>
      <p:ext uri="{BB962C8B-B14F-4D97-AF65-F5344CB8AC3E}">
        <p14:creationId xmlns:p14="http://schemas.microsoft.com/office/powerpoint/2010/main" val="1211933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0E6DD5-CF73-48E4-9CC8-BED53213FF3A}" type="slidenum">
              <a:rPr lang="en-GB" smtClean="0"/>
              <a:t>5</a:t>
            </a:fld>
            <a:endParaRPr lang="en-GB"/>
          </a:p>
        </p:txBody>
      </p:sp>
    </p:spTree>
    <p:extLst>
      <p:ext uri="{BB962C8B-B14F-4D97-AF65-F5344CB8AC3E}">
        <p14:creationId xmlns:p14="http://schemas.microsoft.com/office/powerpoint/2010/main" val="387043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3400" y="5492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371600" y="2351056"/>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4346292"/>
            <a:ext cx="5410200" cy="1273426"/>
          </a:xfrm>
          <a:prstGeom prst="rect">
            <a:avLst/>
          </a:prstGeom>
        </p:spPr>
        <p:txBody>
          <a:bodyPr vert="horz" wrap="square" lIns="0" tIns="16510" rIns="0" bIns="0" rtlCol="0">
            <a:spAutoFit/>
          </a:bodyPr>
          <a:lstStyle/>
          <a:p>
            <a:pPr marL="12700">
              <a:lnSpc>
                <a:spcPct val="100000"/>
              </a:lnSpc>
              <a:spcBef>
                <a:spcPts val="130"/>
              </a:spcBef>
            </a:pPr>
            <a:r>
              <a:rPr lang="en-GB" sz="2000" b="1" dirty="0">
                <a:latin typeface="Segoe UI" panose="020B0502040204020203" pitchFamily="34" charset="0"/>
                <a:cs typeface="Segoe UI" panose="020B0502040204020203" pitchFamily="34" charset="0"/>
              </a:rPr>
              <a:t>Presented By :</a:t>
            </a:r>
            <a:r>
              <a:rPr lang="en-GB" sz="2000" dirty="0">
                <a:latin typeface="Segoe UI" panose="020B0502040204020203" pitchFamily="34" charset="0"/>
                <a:cs typeface="Segoe UI" panose="020B0502040204020203" pitchFamily="34" charset="0"/>
              </a:rPr>
              <a:t> Revathi N</a:t>
            </a:r>
          </a:p>
          <a:p>
            <a:pPr marL="12700">
              <a:lnSpc>
                <a:spcPct val="100000"/>
              </a:lnSpc>
              <a:spcBef>
                <a:spcPts val="130"/>
              </a:spcBef>
            </a:pPr>
            <a:r>
              <a:rPr lang="en-GB" sz="2000" b="1" dirty="0">
                <a:latin typeface="Segoe UI" panose="020B0502040204020203" pitchFamily="34" charset="0"/>
                <a:cs typeface="Segoe UI" panose="020B0502040204020203" pitchFamily="34" charset="0"/>
              </a:rPr>
              <a:t>Register No: </a:t>
            </a:r>
            <a:r>
              <a:rPr lang="en-GB" sz="2000" dirty="0">
                <a:latin typeface="Segoe UI" panose="020B0502040204020203" pitchFamily="34" charset="0"/>
                <a:cs typeface="Segoe UI" panose="020B0502040204020203" pitchFamily="34" charset="0"/>
              </a:rPr>
              <a:t>813821104077</a:t>
            </a:r>
          </a:p>
          <a:p>
            <a:pPr marL="12700">
              <a:lnSpc>
                <a:spcPct val="100000"/>
              </a:lnSpc>
              <a:spcBef>
                <a:spcPts val="130"/>
              </a:spcBef>
            </a:pPr>
            <a:r>
              <a:rPr lang="en-GB" sz="2000" b="1" dirty="0">
                <a:latin typeface="Segoe UI" panose="020B0502040204020203" pitchFamily="34" charset="0"/>
                <a:cs typeface="Segoe UI" panose="020B0502040204020203" pitchFamily="34" charset="0"/>
              </a:rPr>
              <a:t>Department:</a:t>
            </a:r>
            <a:r>
              <a:rPr lang="en-GB" sz="2000" dirty="0">
                <a:latin typeface="Segoe UI" panose="020B0502040204020203" pitchFamily="34" charset="0"/>
                <a:cs typeface="Segoe UI" panose="020B0502040204020203" pitchFamily="34" charset="0"/>
              </a:rPr>
              <a:t> Computer Science and Engineering</a:t>
            </a:r>
          </a:p>
        </p:txBody>
      </p:sp>
      <p:sp>
        <p:nvSpPr>
          <p:cNvPr id="8" name="object 8"/>
          <p:cNvSpPr txBox="1"/>
          <p:nvPr/>
        </p:nvSpPr>
        <p:spPr>
          <a:xfrm>
            <a:off x="2314575" y="1111189"/>
            <a:ext cx="7581900" cy="1120820"/>
          </a:xfrm>
          <a:prstGeom prst="rect">
            <a:avLst/>
          </a:prstGeom>
        </p:spPr>
        <p:txBody>
          <a:bodyPr vert="horz" wrap="square" lIns="0" tIns="12700" rIns="0" bIns="0" rtlCol="0">
            <a:spAutoFit/>
          </a:bodyPr>
          <a:lstStyle/>
          <a:p>
            <a:pPr marL="12700">
              <a:lnSpc>
                <a:spcPct val="100000"/>
              </a:lnSpc>
              <a:spcBef>
                <a:spcPts val="100"/>
              </a:spcBef>
            </a:pPr>
            <a:r>
              <a:rPr lang="en-US" sz="3600" b="1" dirty="0">
                <a:solidFill>
                  <a:srgbClr val="002060"/>
                </a:solidFill>
                <a:latin typeface="Trebuchet MS"/>
                <a:cs typeface="Trebuchet MS"/>
              </a:rPr>
              <a:t>Project Title: </a:t>
            </a:r>
            <a:r>
              <a:rPr lang="en-US" sz="3600" i="0" dirty="0">
                <a:solidFill>
                  <a:srgbClr val="002060"/>
                </a:solidFill>
                <a:effectLst/>
                <a:latin typeface="Söhne"/>
              </a:rPr>
              <a:t>"Truth Sleuth: Utilizing Deep Learning for Fake News Detection"</a:t>
            </a:r>
            <a:endParaRPr sz="3600" dirty="0">
              <a:solidFill>
                <a:srgbClr val="002060"/>
              </a:solidFill>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2" name="Rectangle 1">
            <a:extLst>
              <a:ext uri="{FF2B5EF4-FFF2-40B4-BE49-F238E27FC236}">
                <a16:creationId xmlns:a16="http://schemas.microsoft.com/office/drawing/2014/main" id="{D5EF487E-9277-42A0-B15A-4C5891D6E825}"/>
              </a:ext>
            </a:extLst>
          </p:cNvPr>
          <p:cNvSpPr>
            <a:spLocks noChangeArrowheads="1"/>
          </p:cNvSpPr>
          <p:nvPr/>
        </p:nvSpPr>
        <p:spPr bwMode="auto">
          <a:xfrm>
            <a:off x="990600" y="1528351"/>
            <a:ext cx="8229600" cy="3801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hybrid CNN-RNN model achieved an accuracy of 85% on the test dataset, demonstrating its capability to distinguish between real and fake news articles.</a:t>
            </a:r>
          </a:p>
          <a:p>
            <a:pPr marL="0" marR="0" lvl="0" indent="0" algn="l" defTabSz="914400" rtl="0" eaLnBrk="0" fontAlgn="base" latinLnBrk="0" hangingPunct="0">
              <a:lnSpc>
                <a:spcPct val="100000"/>
              </a:lnSpc>
              <a:spcBef>
                <a:spcPct val="0"/>
              </a:spcBef>
              <a:spcAft>
                <a:spcPct val="0"/>
              </a:spcAft>
              <a:buClrTx/>
              <a:buSzTx/>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Insights from the visualization revealed that the model quickly converged during training, indicating effective learning from the dataset.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The model exhibited high precision and recall values, indicating its ability to correctly classify both real and fake news while minimizing false positives and false negatives.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C46F19B4-B443-4AF2-B9D7-9F27D4CDE6D2}"/>
              </a:ext>
            </a:extLst>
          </p:cNvPr>
          <p:cNvSpPr>
            <a:spLocks noChangeArrowheads="1"/>
          </p:cNvSpPr>
          <p:nvPr/>
        </p:nvSpPr>
        <p:spPr bwMode="auto">
          <a:xfrm>
            <a:off x="228600" y="2019300"/>
            <a:ext cx="6051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6082113"/>
          </a:xfrm>
          <a:prstGeom prst="rect">
            <a:avLst/>
          </a:prstGeom>
        </p:spPr>
        <p:txBody>
          <a:bodyPr vert="horz" wrap="square" lIns="0" tIns="460692" rIns="0" bIns="0" rtlCol="0">
            <a:spAutoFit/>
          </a:bodyPr>
          <a:lstStyle/>
          <a:p>
            <a:pPr marL="193675">
              <a:lnSpc>
                <a:spcPct val="100000"/>
              </a:lnSpc>
              <a:spcBef>
                <a:spcPts val="130"/>
              </a:spcBef>
            </a:pPr>
            <a:r>
              <a:rPr lang="en-US" sz="4000" dirty="0"/>
              <a:t>FAKE NEWS DETECTION</a:t>
            </a:r>
            <a:br>
              <a:rPr lang="en-US" sz="4250" dirty="0"/>
            </a:br>
            <a:br>
              <a:rPr lang="en-US" sz="4250" dirty="0"/>
            </a:br>
            <a:r>
              <a:rPr lang="en-US" sz="2800" b="0" i="0" dirty="0">
                <a:solidFill>
                  <a:schemeClr val="tx1">
                    <a:lumMod val="95000"/>
                    <a:lumOff val="5000"/>
                  </a:schemeClr>
                </a:solidFill>
                <a:effectLst/>
                <a:latin typeface="Söhne"/>
              </a:rPr>
              <a:t>"Truth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a:t>
            </a:r>
            <a:endParaRPr sz="2800" dirty="0">
              <a:solidFill>
                <a:schemeClr val="tx1">
                  <a:lumMod val="95000"/>
                  <a:lumOff val="5000"/>
                </a:schemeClr>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4444422"/>
          </a:xfrm>
          <a:prstGeom prst="rect">
            <a:avLst/>
          </a:prstGeom>
        </p:spPr>
        <p:txBody>
          <a:bodyPr vert="horz" wrap="square" lIns="0" tIns="73279" rIns="0" bIns="0" rtlCol="0">
            <a:spAutoFit/>
          </a:bodyPr>
          <a:lstStyle/>
          <a:p>
            <a:pPr marL="193675">
              <a:lnSpc>
                <a:spcPct val="100000"/>
              </a:lnSpc>
              <a:spcBef>
                <a:spcPts val="105"/>
              </a:spcBef>
            </a:pPr>
            <a:r>
              <a:rPr spc="-10" dirty="0"/>
              <a:t>AGENDA</a:t>
            </a:r>
            <a:br>
              <a:rPr lang="en-US" spc="-10" dirty="0"/>
            </a:br>
            <a:br>
              <a:rPr lang="en-US" spc="-10" dirty="0"/>
            </a:br>
            <a:r>
              <a:rPr lang="en-US" spc="-10" dirty="0"/>
              <a:t>      </a:t>
            </a:r>
            <a:r>
              <a:rPr lang="en-US" sz="2800" dirty="0"/>
              <a:t>➢ PROBLEM STATEMENT </a:t>
            </a:r>
            <a:br>
              <a:rPr lang="en-US" sz="2800" dirty="0"/>
            </a:br>
            <a:r>
              <a:rPr lang="en-US" sz="2800" dirty="0"/>
              <a:t>           ➢ PROJECT OVERVIEW </a:t>
            </a:r>
            <a:br>
              <a:rPr lang="en-US" sz="2800" dirty="0"/>
            </a:br>
            <a:r>
              <a:rPr lang="en-US" sz="2800" dirty="0"/>
              <a:t>           ➢ BENEFITING END USERS </a:t>
            </a:r>
            <a:br>
              <a:rPr lang="en-US" sz="2800" dirty="0"/>
            </a:br>
            <a:r>
              <a:rPr lang="en-US" sz="2800" dirty="0"/>
              <a:t>           ➢ SOLUTION AND ITS VALUE PROPOSITION </a:t>
            </a:r>
            <a:br>
              <a:rPr lang="en-US" sz="2800" dirty="0"/>
            </a:br>
            <a:r>
              <a:rPr lang="en-US" sz="2800" dirty="0"/>
              <a:t>           ➢ INNOVATIVE APPROACH </a:t>
            </a:r>
            <a:br>
              <a:rPr lang="en-US" sz="2800" dirty="0"/>
            </a:br>
            <a:r>
              <a:rPr lang="en-US" sz="2800" dirty="0"/>
              <a:t>           ➢ WORKFLOW MODEL</a:t>
            </a:r>
            <a:endParaRPr sz="28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5"/>
            <a:ext cx="8229600" cy="53873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br>
              <a:rPr lang="en-US" sz="4250" spc="-75" dirty="0"/>
            </a:br>
            <a:br>
              <a:rPr lang="en-US" sz="4250" spc="-75" dirty="0"/>
            </a:br>
            <a:r>
              <a:rPr lang="en-US" sz="2400" b="0" i="0" dirty="0">
                <a:solidFill>
                  <a:schemeClr val="tx1">
                    <a:lumMod val="95000"/>
                    <a:lumOff val="5000"/>
                  </a:schemeClr>
                </a:solidFill>
                <a:effectLst/>
                <a:latin typeface="Söhne"/>
              </a:rPr>
              <a:t>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a:t>
            </a:r>
            <a:endParaRPr sz="2400" dirty="0">
              <a:solidFill>
                <a:schemeClr val="tx1">
                  <a:lumMod val="95000"/>
                  <a:lumOff val="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829627"/>
            <a:ext cx="9382125" cy="5872120"/>
          </a:xfrm>
          <a:prstGeom prst="rect">
            <a:avLst/>
          </a:prstGeom>
        </p:spPr>
        <p:txBody>
          <a:bodyPr vert="horz" wrap="square" lIns="0" tIns="16510" rIns="0" bIns="0" rtlCol="0">
            <a:spAutoFit/>
          </a:bodyPr>
          <a:lstStyle/>
          <a:p>
            <a:pPr algn="l"/>
            <a:r>
              <a:rPr sz="4250" spc="-10" dirty="0"/>
              <a:t>PROJECT</a:t>
            </a:r>
            <a:r>
              <a:rPr sz="4250" dirty="0"/>
              <a:t>	</a:t>
            </a:r>
            <a:r>
              <a:rPr sz="4250" spc="-10" dirty="0"/>
              <a:t>OVERVIEW</a:t>
            </a:r>
            <a:br>
              <a:rPr lang="en-US" sz="4250" spc="-10" dirty="0"/>
            </a:br>
            <a:br>
              <a:rPr lang="en-US" sz="18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Collection</a:t>
            </a:r>
            <a:r>
              <a:rPr lang="en-US" sz="2000" b="0" i="0" dirty="0">
                <a:solidFill>
                  <a:schemeClr val="tx1">
                    <a:lumMod val="95000"/>
                    <a:lumOff val="5000"/>
                  </a:schemeClr>
                </a:solidFill>
                <a:effectLst/>
                <a:latin typeface="Söhne"/>
              </a:rPr>
              <a:t>: Gather various news articles and labels indicating whether they are real or fake from credible sources.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Data Preprocessing</a:t>
            </a:r>
            <a:r>
              <a:rPr lang="en-US" sz="2000" b="0" i="0" dirty="0">
                <a:solidFill>
                  <a:schemeClr val="tx1">
                    <a:lumMod val="95000"/>
                    <a:lumOff val="5000"/>
                  </a:schemeClr>
                </a:solidFill>
                <a:effectLst/>
                <a:latin typeface="Söhne"/>
              </a:rPr>
              <a:t>: Clean and organize the collected data to make it suitable for analysis.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Text Representation</a:t>
            </a:r>
            <a:r>
              <a:rPr lang="en-US" sz="2000" b="0" i="0" dirty="0">
                <a:solidFill>
                  <a:schemeClr val="tx1">
                    <a:lumMod val="95000"/>
                    <a:lumOff val="5000"/>
                  </a:schemeClr>
                </a:solidFill>
                <a:effectLst/>
                <a:latin typeface="Söhne"/>
              </a:rPr>
              <a:t>: Convert the text data into a format that deep learning models can understand.</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Feature Engineering</a:t>
            </a:r>
            <a:r>
              <a:rPr lang="en-US" sz="2000" b="0" i="0" dirty="0">
                <a:solidFill>
                  <a:schemeClr val="tx1">
                    <a:lumMod val="95000"/>
                    <a:lumOff val="5000"/>
                  </a:schemeClr>
                </a:solidFill>
                <a:effectLst/>
                <a:latin typeface="Söhne"/>
              </a:rPr>
              <a:t>: Add extra information like sentiment scores or author credibility to enhance the model's understanding.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Model Building</a:t>
            </a:r>
            <a:r>
              <a:rPr lang="en-US" sz="2000" b="0" i="0" dirty="0">
                <a:solidFill>
                  <a:schemeClr val="tx1">
                    <a:lumMod val="95000"/>
                    <a:lumOff val="5000"/>
                  </a:schemeClr>
                </a:solidFill>
                <a:effectLst/>
                <a:latin typeface="Söhne"/>
              </a:rPr>
              <a:t>: Create a deep learning model specifically designed to identify fake news from real news.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Training and Evaluation</a:t>
            </a:r>
            <a:r>
              <a:rPr lang="en-US" sz="2000" b="0" i="0" dirty="0">
                <a:solidFill>
                  <a:schemeClr val="tx1">
                    <a:lumMod val="95000"/>
                    <a:lumOff val="5000"/>
                  </a:schemeClr>
                </a:solidFill>
                <a:effectLst/>
                <a:latin typeface="Söhne"/>
              </a:rPr>
              <a:t>: Train the model on the data and assess its performance using metrics like accuracy.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Interpretation</a:t>
            </a:r>
            <a:r>
              <a:rPr lang="en-US" sz="2000" b="0" i="0" dirty="0">
                <a:solidFill>
                  <a:schemeClr val="tx1">
                    <a:lumMod val="95000"/>
                    <a:lumOff val="5000"/>
                  </a:schemeClr>
                </a:solidFill>
                <a:effectLst/>
                <a:latin typeface="Söhne"/>
              </a:rPr>
              <a:t>: Understand how the model makes decisions to ensure its reliability and transparency.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Deployment</a:t>
            </a:r>
            <a:r>
              <a:rPr lang="en-US" sz="2000" b="0" i="0" dirty="0">
                <a:solidFill>
                  <a:schemeClr val="tx1">
                    <a:lumMod val="95000"/>
                    <a:lumOff val="5000"/>
                  </a:schemeClr>
                </a:solidFill>
                <a:effectLst/>
                <a:latin typeface="Söhne"/>
              </a:rPr>
              <a:t>: Make the model accessible to users through an easy-to-use application or integration into existing platforms.</a:t>
            </a:r>
            <a:br>
              <a:rPr lang="en-US" sz="2000" b="0" i="0" dirty="0">
                <a:solidFill>
                  <a:srgbClr val="ECECEC"/>
                </a:solidFill>
                <a:effectLst/>
                <a:latin typeface="Söhne"/>
              </a:rPr>
            </a:br>
            <a:endParaRPr sz="200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899" y="385444"/>
            <a:ext cx="8953501" cy="5575500"/>
          </a:xfrm>
          <a:prstGeom prst="rect">
            <a:avLst/>
          </a:prstGeom>
        </p:spPr>
        <p:txBody>
          <a:bodyPr vert="horz" wrap="square" lIns="0" tIns="522858" rIns="0" bIns="0" rtlCol="0">
            <a:spAutoFit/>
          </a:bodyPr>
          <a:lstStyle/>
          <a:p>
            <a:pPr algn="l"/>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br>
              <a:rPr lang="en-US" sz="3200" spc="-10" dirty="0"/>
            </a:br>
            <a:r>
              <a:rPr lang="en-US" sz="2000" b="1" i="0" dirty="0">
                <a:solidFill>
                  <a:schemeClr val="tx1">
                    <a:lumMod val="95000"/>
                    <a:lumOff val="5000"/>
                  </a:schemeClr>
                </a:solidFill>
                <a:effectLst/>
                <a:latin typeface="Söhne"/>
              </a:rPr>
              <a:t>End Users of the "Truth Sleuth" Project:</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General Public</a:t>
            </a:r>
            <a:r>
              <a:rPr lang="en-US" sz="2000" b="0" i="0" dirty="0">
                <a:solidFill>
                  <a:schemeClr val="tx1">
                    <a:lumMod val="95000"/>
                    <a:lumOff val="5000"/>
                  </a:schemeClr>
                </a:solidFill>
                <a:effectLst/>
                <a:latin typeface="Söhne"/>
              </a:rPr>
              <a:t>: Individuals seeking to verify news credibility before sharing.</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Journalists &amp; Fact-Checkers</a:t>
            </a:r>
            <a:r>
              <a:rPr lang="en-US" sz="2000" b="0" i="0" dirty="0">
                <a:solidFill>
                  <a:schemeClr val="tx1">
                    <a:lumMod val="95000"/>
                    <a:lumOff val="5000"/>
                  </a:schemeClr>
                </a:solidFill>
                <a:effectLst/>
                <a:latin typeface="Söhne"/>
              </a:rPr>
              <a:t>: Professionals needing tools for accurate news verification.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Social Media Platforms</a:t>
            </a:r>
            <a:r>
              <a:rPr lang="en-US" sz="2000" b="0" i="0" dirty="0">
                <a:solidFill>
                  <a:schemeClr val="tx1">
                    <a:lumMod val="95000"/>
                    <a:lumOff val="5000"/>
                  </a:schemeClr>
                </a:solidFill>
                <a:effectLst/>
                <a:latin typeface="Söhne"/>
              </a:rPr>
              <a:t>: Companies aiming to curb fake news dissemination on their platforms.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Government Agencies</a:t>
            </a:r>
            <a:r>
              <a:rPr lang="en-US" sz="2000" b="0" i="0" dirty="0">
                <a:solidFill>
                  <a:schemeClr val="tx1">
                    <a:lumMod val="95000"/>
                    <a:lumOff val="5000"/>
                  </a:schemeClr>
                </a:solidFill>
                <a:effectLst/>
                <a:latin typeface="Söhne"/>
              </a:rPr>
              <a:t>: Entities ensuring accurate information dissemination.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Educational Institutions</a:t>
            </a:r>
            <a:r>
              <a:rPr lang="en-US" sz="2000" b="0" i="0" dirty="0">
                <a:solidFill>
                  <a:schemeClr val="tx1">
                    <a:lumMod val="95000"/>
                    <a:lumOff val="5000"/>
                  </a:schemeClr>
                </a:solidFill>
                <a:effectLst/>
                <a:latin typeface="Söhne"/>
              </a:rPr>
              <a:t>: Schools integrating media literacy programs.</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Businesses</a:t>
            </a:r>
            <a:r>
              <a:rPr lang="en-US" sz="2000" b="0" i="0" dirty="0">
                <a:solidFill>
                  <a:schemeClr val="tx1">
                    <a:lumMod val="95000"/>
                    <a:lumOff val="5000"/>
                  </a:schemeClr>
                </a:solidFill>
                <a:effectLst/>
                <a:latin typeface="Söhne"/>
              </a:rPr>
              <a:t>: Companies safeguarding brand reputation from false information.</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Non-Governmental Organizations (NGOs)</a:t>
            </a:r>
            <a:r>
              <a:rPr lang="en-US" sz="2000" b="0" i="0" dirty="0">
                <a:solidFill>
                  <a:schemeClr val="tx1">
                    <a:lumMod val="95000"/>
                    <a:lumOff val="5000"/>
                  </a:schemeClr>
                </a:solidFill>
                <a:effectLst/>
                <a:latin typeface="Söhne"/>
              </a:rPr>
              <a:t>: Advocates combating misinformation in society.</a:t>
            </a:r>
            <a:br>
              <a:rPr lang="en-US" sz="2000" b="0" i="0" dirty="0">
                <a:solidFill>
                  <a:schemeClr val="tx1">
                    <a:lumMod val="95000"/>
                    <a:lumOff val="5000"/>
                  </a:schemeClr>
                </a:solidFill>
                <a:effectLst/>
                <a:latin typeface="Söhne"/>
              </a:rPr>
            </a:br>
            <a:r>
              <a:rPr lang="en-US" sz="2000" b="1" i="0" dirty="0">
                <a:solidFill>
                  <a:schemeClr val="tx1">
                    <a:lumMod val="95000"/>
                    <a:lumOff val="5000"/>
                  </a:schemeClr>
                </a:solidFill>
                <a:effectLst/>
                <a:latin typeface="Söhne"/>
              </a:rPr>
              <a:t>Research Communities</a:t>
            </a:r>
            <a:r>
              <a:rPr lang="en-US" sz="2000" b="0" i="0" dirty="0">
                <a:solidFill>
                  <a:schemeClr val="tx1">
                    <a:lumMod val="95000"/>
                    <a:lumOff val="5000"/>
                  </a:schemeClr>
                </a:solidFill>
                <a:effectLst/>
                <a:latin typeface="Söhne"/>
              </a:rPr>
              <a:t>: Academics studying the impact of fake news on society.</a:t>
            </a:r>
            <a:br>
              <a:rPr lang="en-US" sz="2400" b="0" i="0" dirty="0">
                <a:solidFill>
                  <a:schemeClr val="tx1">
                    <a:lumMod val="95000"/>
                    <a:lumOff val="5000"/>
                  </a:schemeClr>
                </a:solidFill>
                <a:effectLst/>
                <a:latin typeface="Söhne"/>
              </a:rPr>
            </a:br>
            <a:endParaRPr sz="2400" dirty="0">
              <a:solidFill>
                <a:schemeClr val="tx1">
                  <a:lumMod val="95000"/>
                  <a:lumOff val="5000"/>
                </a:schemeClr>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 y="999489"/>
            <a:ext cx="24384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31916" y="46002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180659"/>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TextBox 13">
            <a:extLst>
              <a:ext uri="{FF2B5EF4-FFF2-40B4-BE49-F238E27FC236}">
                <a16:creationId xmlns:a16="http://schemas.microsoft.com/office/drawing/2014/main" id="{3B690696-7E79-817C-91BC-C8354F01CB21}"/>
              </a:ext>
            </a:extLst>
          </p:cNvPr>
          <p:cNvSpPr txBox="1"/>
          <p:nvPr/>
        </p:nvSpPr>
        <p:spPr>
          <a:xfrm>
            <a:off x="2795451" y="1026933"/>
            <a:ext cx="6100354" cy="5355312"/>
          </a:xfrm>
          <a:prstGeom prst="rect">
            <a:avLst/>
          </a:prstGeom>
          <a:noFill/>
        </p:spPr>
        <p:txBody>
          <a:bodyPr wrap="square">
            <a:spAutoFit/>
          </a:bodyPr>
          <a:lstStyle/>
          <a:p>
            <a:r>
              <a:rPr lang="en-US" sz="1800" b="1" dirty="0"/>
              <a:t>High Accuracy</a:t>
            </a:r>
            <a:r>
              <a:rPr lang="en-US" sz="1800" dirty="0"/>
              <a:t>: CNNs capture complex patterns for accurate classification of real and fake news.</a:t>
            </a:r>
          </a:p>
          <a:p>
            <a:r>
              <a:rPr lang="en-US" sz="1800" dirty="0"/>
              <a:t>Feature Extraction: Automatically learns relevant features for subtle cue detection in text data.</a:t>
            </a:r>
          </a:p>
          <a:p>
            <a:endParaRPr lang="en-US" sz="1800" dirty="0"/>
          </a:p>
          <a:p>
            <a:r>
              <a:rPr lang="en-US" sz="1800" b="1" dirty="0"/>
              <a:t>Adaptability</a:t>
            </a:r>
            <a:r>
              <a:rPr lang="en-US" sz="1800" dirty="0"/>
              <a:t>: Adapts to new data and evolving fake news patterns for long-term effectiveness.</a:t>
            </a:r>
          </a:p>
          <a:p>
            <a:endParaRPr lang="en-US" sz="1800" dirty="0"/>
          </a:p>
          <a:p>
            <a:r>
              <a:rPr lang="en-US" sz="1800" b="1" dirty="0"/>
              <a:t>Scalability</a:t>
            </a:r>
            <a:r>
              <a:rPr lang="en-US" sz="1800" dirty="0"/>
              <a:t>: Efficiently handles large volumes of news articles in real-time processing.</a:t>
            </a:r>
          </a:p>
          <a:p>
            <a:endParaRPr lang="en-US" sz="1800" dirty="0"/>
          </a:p>
          <a:p>
            <a:r>
              <a:rPr lang="en-US" sz="1800" b="1" dirty="0"/>
              <a:t>Explainability</a:t>
            </a:r>
            <a:r>
              <a:rPr lang="en-US" sz="1800" dirty="0"/>
              <a:t>: Techniques like attention mechanisms enhance model transparency and trust.</a:t>
            </a:r>
          </a:p>
          <a:p>
            <a:endParaRPr lang="en-US" sz="1800" dirty="0"/>
          </a:p>
          <a:p>
            <a:r>
              <a:rPr lang="en-US" sz="1800" b="1" dirty="0"/>
              <a:t>Real-time Detection</a:t>
            </a:r>
            <a:r>
              <a:rPr lang="en-US" sz="1800" dirty="0"/>
              <a:t>: Promptly identifies and mitigates fake news as it spreads online.</a:t>
            </a:r>
          </a:p>
          <a:p>
            <a:r>
              <a:rPr lang="en-US" sz="1800" dirty="0"/>
              <a:t>Integration and Deployment: Seamless integration into platforms for user awareness and informed news consumptions.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99232" y="781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1A5CE7CE-657D-8EDE-DB85-2FF15FB21F73}"/>
              </a:ext>
            </a:extLst>
          </p:cNvPr>
          <p:cNvSpPr txBox="1"/>
          <p:nvPr/>
        </p:nvSpPr>
        <p:spPr>
          <a:xfrm>
            <a:off x="2885259" y="2936145"/>
            <a:ext cx="6468291" cy="1477328"/>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p:txBody>
      </p:sp>
      <p:sp>
        <p:nvSpPr>
          <p:cNvPr id="12" name="TextBox 11">
            <a:extLst>
              <a:ext uri="{FF2B5EF4-FFF2-40B4-BE49-F238E27FC236}">
                <a16:creationId xmlns:a16="http://schemas.microsoft.com/office/drawing/2014/main" id="{5BA50CA1-1003-C367-A91F-E374AD1250D7}"/>
              </a:ext>
            </a:extLst>
          </p:cNvPr>
          <p:cNvSpPr txBox="1"/>
          <p:nvPr/>
        </p:nvSpPr>
        <p:spPr>
          <a:xfrm>
            <a:off x="2699793" y="1981200"/>
            <a:ext cx="6100354" cy="4247317"/>
          </a:xfrm>
          <a:prstGeom prst="rect">
            <a:avLst/>
          </a:prstGeom>
          <a:noFill/>
        </p:spPr>
        <p:txBody>
          <a:bodyPr wrap="square">
            <a:spAutoFit/>
          </a:bodyPr>
          <a:lstStyle/>
          <a:p>
            <a:r>
              <a:rPr lang="en-IN" b="1" dirty="0"/>
              <a:t>Hierarchical Feature Extraction</a:t>
            </a:r>
            <a:r>
              <a:rPr lang="en-IN" dirty="0"/>
              <a:t>: Learns hierarchical representations from text, capturing complex linguistic nuances.</a:t>
            </a:r>
          </a:p>
          <a:p>
            <a:endParaRPr lang="en-IN" dirty="0"/>
          </a:p>
          <a:p>
            <a:r>
              <a:rPr lang="en-IN" b="1" dirty="0"/>
              <a:t>Localized Pattern Recognition</a:t>
            </a:r>
            <a:r>
              <a:rPr lang="en-IN" dirty="0"/>
              <a:t>: Identifies specific linguistic patterns like sensationalism or biased language.</a:t>
            </a:r>
          </a:p>
          <a:p>
            <a:endParaRPr lang="en-IN" dirty="0"/>
          </a:p>
          <a:p>
            <a:r>
              <a:rPr lang="en-IN" b="1" dirty="0"/>
              <a:t>Parameter Sharing</a:t>
            </a:r>
            <a:r>
              <a:rPr lang="en-IN" dirty="0"/>
              <a:t>: Reduces model complexity and enhances generalization to new data.</a:t>
            </a:r>
          </a:p>
          <a:p>
            <a:endParaRPr lang="en-IN" dirty="0"/>
          </a:p>
          <a:p>
            <a:r>
              <a:rPr lang="en-IN" b="1" dirty="0"/>
              <a:t>Feature Hierarchies</a:t>
            </a:r>
            <a:r>
              <a:rPr lang="en-IN" dirty="0"/>
              <a:t>: Captures both local and global information for accurate classification.</a:t>
            </a:r>
          </a:p>
          <a:p>
            <a:endParaRPr lang="en-IN" dirty="0"/>
          </a:p>
          <a:p>
            <a:r>
              <a:rPr lang="en-IN" b="1" dirty="0"/>
              <a:t>Transfer Learning</a:t>
            </a:r>
            <a:r>
              <a:rPr lang="en-IN" dirty="0"/>
              <a:t>: Utilizes pre-trained models for improved performance and faster training.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3" name="TextBox 12">
            <a:extLst>
              <a:ext uri="{FF2B5EF4-FFF2-40B4-BE49-F238E27FC236}">
                <a16:creationId xmlns:a16="http://schemas.microsoft.com/office/drawing/2014/main" id="{F34CDC99-CE74-42D9-865F-002ABDDCD01E}"/>
              </a:ext>
            </a:extLst>
          </p:cNvPr>
          <p:cNvSpPr txBox="1"/>
          <p:nvPr/>
        </p:nvSpPr>
        <p:spPr>
          <a:xfrm>
            <a:off x="673482" y="1224679"/>
            <a:ext cx="10004426" cy="5909310"/>
          </a:xfrm>
          <a:prstGeom prst="rect">
            <a:avLst/>
          </a:prstGeom>
          <a:noFill/>
        </p:spPr>
        <p:txBody>
          <a:bodyPr wrap="square">
            <a:spAutoFit/>
          </a:bodyPr>
          <a:lstStyle/>
          <a:p>
            <a:pPr marL="285750" indent="-285750">
              <a:buFont typeface="Arial" panose="020B0604020202020204" pitchFamily="34" charset="0"/>
              <a:buChar char="•"/>
            </a:pPr>
            <a:r>
              <a:rPr lang="en-US" b="1" dirty="0"/>
              <a:t>Data Collection: </a:t>
            </a:r>
            <a:r>
              <a:rPr lang="en-US" dirty="0"/>
              <a:t>Gather a diverse dataset of labeled news articles, ensuring a balance between real and fake news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 Preprocessing: </a:t>
            </a:r>
            <a:r>
              <a:rPr lang="en-US" dirty="0"/>
              <a:t>Tokenize the text data into words or </a:t>
            </a:r>
            <a:r>
              <a:rPr lang="en-US" dirty="0" err="1"/>
              <a:t>subword</a:t>
            </a:r>
            <a:r>
              <a:rPr lang="en-US" dirty="0"/>
              <a:t> tokens and perform padding/truncation to ensure uniform sequence length.</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Feature Engineering: </a:t>
            </a:r>
            <a:r>
              <a:rPr lang="en-US" dirty="0"/>
              <a:t>Initialize an embedding layer to represent words in a continuous vector space for input into the CNN and RNN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Training: </a:t>
            </a:r>
            <a:r>
              <a:rPr lang="en-US" dirty="0"/>
              <a:t>Construct a hybrid CNN-RNN architecture with convolutional layers to capture local patterns and recurrent layers to capture sequential dependencies in the text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Insights and Visualization: </a:t>
            </a:r>
            <a:r>
              <a:rPr lang="en-US" dirty="0"/>
              <a:t>Visualize model training and validation metrics such as loss and accuracy over epochs to gain insights into the model's performance and convergence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Evaluation: </a:t>
            </a:r>
            <a:r>
              <a:rPr lang="en-US" dirty="0"/>
              <a:t>Evaluate the trained model on a separate test dataset using metrics like accuracy, precision, recall, and F1-score to assess its effectiveness in detecting fake news.</a:t>
            </a:r>
          </a:p>
          <a:p>
            <a:pPr marL="285750" indent="-285750">
              <a:buFont typeface="Arial" panose="020B0604020202020204" pitchFamily="34" charset="0"/>
              <a:buChar char="•"/>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972</Words>
  <Application>Microsoft Office PowerPoint</Application>
  <PresentationFormat>Widescreen</PresentationFormat>
  <Paragraphs>71</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Segoe UI</vt:lpstr>
      <vt:lpstr>Söhne</vt:lpstr>
      <vt:lpstr>Trebuchet MS</vt:lpstr>
      <vt:lpstr>Office Theme</vt:lpstr>
      <vt:lpstr>PowerPoint Presentation</vt:lpstr>
      <vt:lpstr>FAKE NEWS DETECTION  "Truth Sleuth: Utilizing Deep Learning for Fake News Detection" is a Python-based deep learning project. It involves developing a sophisticated model to discern fake news from genuine sources. By leveraging neural network architectures and extensive data processing, the project aims to empower users to identify misinformation accurately. The Python implementation facilitates efficient model training and deployment, contributing to the fight against misinformation. This project exemplifies the application of deep learning techniques in addressing real-world challenges like fake news detection.</vt:lpstr>
      <vt:lpstr>AGENDA        ➢ PROBLEM STATEMENT             ➢ PROJECT OVERVIEW             ➢ BENEFITING END USERS             ➢ SOLUTION AND ITS VALUE PROPOSITION             ➢ INNOVATIVE APPROACH             ➢ WORKFLOW MODEL</vt:lpstr>
      <vt:lpstr>PROBLEM STATEMENT  The proliferation of fake news in digital media poses a significant threat to societal discourse and public trust. The objective of this project is to develop an accurate and robust deep learning model in Python to automatically detect fake news articles from authentic sources. Leveraging advanced neural network architectures and natural language processing techniques, the model will analyze textual features to differentiate between credible and unreliable information sources. By addressing this pressing issue, the project aims to empower individuals with a tool to combat misinformation and promote media literacy in the digital age.</vt:lpstr>
      <vt:lpstr>PROJECT OVERVIEW  Data Collection: Gather various news articles and labels indicating whether they are real or fake from credible sources. Data Preprocessing: Clean and organize the collected data to make it suitable for analysis. Text Representation: Convert the text data into a format that deep learning models can understand. Feature Engineering: Add extra information like sentiment scores or author credibility to enhance the model's understanding. Model Building: Create a deep learning model specifically designed to identify fake news from real news. Training and Evaluation: Train the model on the data and assess its performance using metrics like accuracy. Interpretation: Understand how the model makes decisions to ensure its reliability and transparency. Deployment: Make the model accessible to users through an easy-to-use application or integration into existing platforms. </vt:lpstr>
      <vt:lpstr>WHO ARE THE END USERS?  End Users of the "Truth Sleuth" Project: General Public: Individuals seeking to verify news credibility before sharing. Journalists &amp; Fact-Checkers: Professionals needing tools for accurate news verification. Social Media Platforms: Companies aiming to curb fake news dissemination on their platforms. Government Agencies: Entities ensuring accurate information dissemination. Educational Institutions: Schools integrating media literacy programs. Businesses: Companies safeguarding brand reputation from false information. Non-Governmental Organizations (NGOs): Advocates combating misinformation in society. Research Communities: Academics studying the impact of fake news on society. </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Srilekha A srima</dc:creator>
  <cp:lastModifiedBy>revathinallendran@gmail.com</cp:lastModifiedBy>
  <cp:revision>6</cp:revision>
  <dcterms:created xsi:type="dcterms:W3CDTF">2024-04-04T13:13:49Z</dcterms:created>
  <dcterms:modified xsi:type="dcterms:W3CDTF">2024-04-05T05:41:43Z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