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97" r:id="rId6"/>
    <p:sldId id="306" r:id="rId7"/>
    <p:sldId id="396" r:id="rId8"/>
    <p:sldId id="307" r:id="rId9"/>
    <p:sldId id="308" r:id="rId10"/>
    <p:sldId id="397" r:id="rId11"/>
    <p:sldId id="391" r:id="rId12"/>
    <p:sldId id="395" r:id="rId13"/>
    <p:sldId id="393" r:id="rId14"/>
    <p:sldId id="392" r:id="rId15"/>
    <p:sldId id="394" r:id="rId16"/>
    <p:sldId id="398" r:id="rId17"/>
    <p:sldId id="388" r:id="rId18"/>
    <p:sldId id="389" r:id="rId19"/>
    <p:sldId id="400" r:id="rId20"/>
    <p:sldId id="401" r:id="rId21"/>
    <p:sldId id="402" r:id="rId22"/>
    <p:sldId id="390" r:id="rId23"/>
    <p:sldId id="403" r:id="rId24"/>
    <p:sldId id="295" r:id="rId25"/>
    <p:sldId id="276" r:id="rId26"/>
    <p:sldId id="404" r:id="rId27"/>
    <p:sldId id="309" r:id="rId28"/>
    <p:sldId id="384" r:id="rId29"/>
    <p:sldId id="385" r:id="rId30"/>
    <p:sldId id="386" r:id="rId31"/>
    <p:sldId id="3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Paylocity Introduces Premium Video Across Platform to Provide More Dynamic, Asynchronous Workplace Communication">
            <a:extLst>
              <a:ext uri="{FF2B5EF4-FFF2-40B4-BE49-F238E27FC236}">
                <a16:creationId xmlns:a16="http://schemas.microsoft.com/office/drawing/2014/main" id="{3EC1A3E6-9BB4-5F88-B743-9206990794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2098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Click to edit Master title style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1344011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C191DA-B383-61C2-229B-9A44538A2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4548996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15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A53D7EE4-1EDB-42FD-B6B7-A82C9F31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1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B7835A-3318-B2B4-3615-5195A7B9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B28C27E-294A-7BFB-17DB-27CA8AF3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747DB0A8-2C8E-0E90-2EB9-A5D6693B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5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9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3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2AE2B76-F97F-4BE2-8670-72276A5F2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6770F9D6-BDC5-B0D0-4BD6-5452B9F758BA}"/>
              </a:ext>
            </a:extLst>
          </p:cNvPr>
          <p:cNvSpPr txBox="1">
            <a:spLocks/>
          </p:cNvSpPr>
          <p:nvPr userDrawn="1"/>
        </p:nvSpPr>
        <p:spPr>
          <a:xfrm>
            <a:off x="8521848" y="65087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12/02/2022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  <p:sldLayoutId id="2147483702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georef-united-states-of-america-state/table/?disjunctive.ste_code&amp;disjunctive.ste_name&amp;sort=year" TargetMode="External"/><Relationship Id="rId2" Type="http://schemas.openxmlformats.org/officeDocument/2006/relationships/hyperlink" Target="https://techrseries.com/payroll-and-compensation-management/paylocity-unveils-new-brand-identity-to-better-serve-a-changing-workplace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revathi-boopathi-87153774/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A3D240E7-D435-21D6-1732-CA7748E64495}"/>
              </a:ext>
            </a:extLst>
          </p:cNvPr>
          <p:cNvSpPr txBox="1">
            <a:spLocks/>
          </p:cNvSpPr>
          <p:nvPr/>
        </p:nvSpPr>
        <p:spPr>
          <a:xfrm>
            <a:off x="6096000" y="2860964"/>
            <a:ext cx="3620882" cy="28659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3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LMS CASE STUDY PRESENTATION</a:t>
            </a:r>
          </a:p>
          <a:p>
            <a:pPr algn="l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- REVATHI BOOPATHI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Insights -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609600" y="5087137"/>
            <a:ext cx="1138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Enrollments from employees who usually engage with problem, discussion, wiki objects tend to drop out less because those employees are reading the content</a:t>
            </a:r>
          </a:p>
          <a:p>
            <a:pPr marL="342900" indent="-342900">
              <a:buAutoNum type="arabicParenR"/>
            </a:pPr>
            <a:r>
              <a:rPr lang="en-US" dirty="0"/>
              <a:t>This is evident from the change in percentage of drop out vs others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81E42-E771-0B51-9F0F-43B5A141B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83" b="1"/>
          <a:stretch/>
        </p:blipFill>
        <p:spPr>
          <a:xfrm>
            <a:off x="2261652" y="1579418"/>
            <a:ext cx="7668695" cy="3161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29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609600" y="5087137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Server (using LMS application - assumed) consists of 58% of overall enrollments</a:t>
            </a:r>
          </a:p>
          <a:p>
            <a:pPr marL="342900" indent="-342900">
              <a:buAutoNum type="arabicParenR"/>
            </a:pPr>
            <a:r>
              <a:rPr lang="en-US" dirty="0"/>
              <a:t>Dropouts from enrollments from servers are higher compared to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235FC-9E89-6180-2000-313831FFC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"/>
          <a:stretch/>
        </p:blipFill>
        <p:spPr>
          <a:xfrm>
            <a:off x="2209800" y="1385455"/>
            <a:ext cx="6878010" cy="3687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53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A3A79-BCA6-A088-89C1-9E71EEEF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3" y="1573063"/>
            <a:ext cx="4026581" cy="3206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299B6-142A-20A9-3640-AE6E3230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792" y="1729233"/>
            <a:ext cx="5125165" cy="2915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BBB82-48C5-C3F5-8300-B8466B45A73F}"/>
              </a:ext>
            </a:extLst>
          </p:cNvPr>
          <p:cNvSpPr txBox="1"/>
          <p:nvPr/>
        </p:nvSpPr>
        <p:spPr>
          <a:xfrm>
            <a:off x="609600" y="5087137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Lesser drop-outs compared to the overall average is observed in the case of employees who have studies till college and graduates</a:t>
            </a:r>
          </a:p>
        </p:txBody>
      </p:sp>
    </p:spTree>
    <p:extLst>
      <p:ext uri="{BB962C8B-B14F-4D97-AF65-F5344CB8AC3E}">
        <p14:creationId xmlns:p14="http://schemas.microsoft.com/office/powerpoint/2010/main" val="417074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3718842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Modeling results – random forest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1" name="Google Shape;438;p18">
            <a:extLst>
              <a:ext uri="{FF2B5EF4-FFF2-40B4-BE49-F238E27FC236}">
                <a16:creationId xmlns:a16="http://schemas.microsoft.com/office/drawing/2014/main" id="{06D80029-F7D3-E4EB-E67A-50F2FF43E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875786"/>
              </p:ext>
            </p:extLst>
          </p:nvPr>
        </p:nvGraphicFramePr>
        <p:xfrm>
          <a:off x="271712" y="2855357"/>
          <a:ext cx="7533775" cy="20964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Accuracy</a:t>
                      </a:r>
                      <a:endParaRPr/>
                    </a:p>
                  </a:txBody>
                  <a:tcPr marL="45725" marR="45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Precision</a:t>
                      </a:r>
                      <a:endParaRPr/>
                    </a:p>
                  </a:txBody>
                  <a:tcPr marL="45725" marR="45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Recall</a:t>
                      </a:r>
                      <a:endParaRPr/>
                    </a:p>
                  </a:txBody>
                  <a:tcPr marL="45725" marR="45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F1 Score</a:t>
                      </a:r>
                      <a:endParaRPr dirty="0"/>
                    </a:p>
                  </a:txBody>
                  <a:tcPr marL="45725" marR="4572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AUC</a:t>
                      </a:r>
                      <a:endParaRPr/>
                    </a:p>
                  </a:txBody>
                  <a:tcPr marL="45725" marR="45725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Without Hyperparameter tuning</a:t>
                      </a:r>
                      <a:endParaRPr sz="1600" b="1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0.82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0.85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0.77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0.81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</a:t>
                      </a:r>
                      <a:endParaRPr dirty="0"/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Hyperparameter tuning</a:t>
                      </a:r>
                      <a:endParaRPr sz="1600" b="1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0.81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0.84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0.75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0.80</a:t>
                      </a:r>
                      <a:endParaRPr dirty="0"/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0.807</a:t>
                      </a:r>
                      <a:endParaRPr dirty="0"/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EDA54EB7-01D8-C7C3-4B0F-023A0867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83040"/>
            <a:ext cx="3562168" cy="28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6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Ensemble model selection reasoning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2DE23CE-4EFB-6E2B-30CD-CB1648446A2C}"/>
              </a:ext>
            </a:extLst>
          </p:cNvPr>
          <p:cNvSpPr txBox="1">
            <a:spLocks/>
          </p:cNvSpPr>
          <p:nvPr/>
        </p:nvSpPr>
        <p:spPr>
          <a:xfrm>
            <a:off x="700366" y="1690688"/>
            <a:ext cx="10791267" cy="42667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F1 Score</a:t>
            </a:r>
            <a:r>
              <a:rPr lang="en-US" sz="3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latin typeface="+mj-lt"/>
              </a:rPr>
              <a:t>(F1 on hyperparameter tuning: 0.8)</a:t>
            </a: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Precision: We should capture correctly classified dropouts to take necessary steps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Recall: Employee who is about to for sure dropout should be accurately predicted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Based on the above metric, Ensemble techniques perform well for this objective of predicting employee dropout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9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4189902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1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 productization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2DE23CE-4EFB-6E2B-30CD-CB1648446A2C}"/>
              </a:ext>
            </a:extLst>
          </p:cNvPr>
          <p:cNvSpPr txBox="1">
            <a:spLocks/>
          </p:cNvSpPr>
          <p:nvPr/>
        </p:nvSpPr>
        <p:spPr>
          <a:xfrm>
            <a:off x="700367" y="1690688"/>
            <a:ext cx="9778734" cy="45492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Add role-based admin access in LMS for clients showing the employees about to be churned to take necessary actions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Insights on employee dropout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Future recommendations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Develop trigger settings in LMS for those enrollments that are about to dropout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57FE2-4DBE-FCD8-09AD-67D34C03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4" y="1027906"/>
            <a:ext cx="1765742" cy="5264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3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4647101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science ideas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484909" y="1690688"/>
            <a:ext cx="11388436" cy="46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soon will an employee dropout? (Multi class classification – very soon, soon, later or regression - days)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will help Client customers target and show personalized attention (an email) to employees who show an immediate dropout tendency rather than taking the same action for everyone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test to identify the engagement towards objects of LMS(video, problem, etc.). Contents that are not performing well can be changed and an A/B test can be incorporated to analyze engagement and improvise the objects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Employee dashboard with data science insights (</a:t>
            </a:r>
            <a:r>
              <a:rPr lang="en-US" dirty="0" err="1"/>
              <a:t>eg.</a:t>
            </a:r>
            <a:r>
              <a:rPr lang="en-US" dirty="0"/>
              <a:t> If same streak is maintained, how many courses can be completed in the next n months)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Suggest relevant courses for employees based on content recommendation engine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Sentiment analysis for any discussion topic so that an employee is aware of the entire statistic of discussion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2347218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References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5076601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484909" y="1690688"/>
            <a:ext cx="11388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https://techrseries.com/payroll-and-compensation-management/Client-unveils-new-brand-identity-to-better-serve-a-changing-workplace/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https://public.opendatasoft.com/explore/dataset/georef-united-states-of-america-state/table/?disjunctive.ste_code&amp;disjunctive.ste_name&amp;sort=year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8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874078" cy="2004161"/>
          </a:xfrm>
        </p:spPr>
        <p:txBody>
          <a:bodyPr>
            <a:normAutofit/>
          </a:bodyPr>
          <a:lstStyle/>
          <a:p>
            <a:r>
              <a:rPr lang="en-US" sz="1200" dirty="0"/>
              <a:t>Revathi Boopathi</a:t>
            </a:r>
          </a:p>
          <a:p>
            <a:r>
              <a:rPr lang="en-US" sz="1200" dirty="0"/>
              <a:t>408-754-7756</a:t>
            </a:r>
          </a:p>
          <a:p>
            <a:r>
              <a:rPr lang="en-US" sz="1200" dirty="0"/>
              <a:t>revathi.boopathi15081995@gmail.com</a:t>
            </a:r>
          </a:p>
          <a:p>
            <a:r>
              <a:rPr lang="en-US" dirty="0">
                <a:effectLst/>
                <a:latin typeface="Calibri" panose="020F0502020204030204" pitchFamily="34" charset="0"/>
                <a:hlinkClick r:id="rId2"/>
              </a:rPr>
              <a:t>https://www.linkedin.com/in/revathi-boopathi-87153774/</a:t>
            </a:r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References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Appendix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5561516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3B61B-27E7-5AF1-B365-6F8046BCF462}"/>
              </a:ext>
            </a:extLst>
          </p:cNvPr>
          <p:cNvSpPr txBox="1"/>
          <p:nvPr/>
        </p:nvSpPr>
        <p:spPr>
          <a:xfrm>
            <a:off x="401782" y="1549345"/>
            <a:ext cx="11388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New features created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Proportion of tax filed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Wage per person in a specific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 on an LMS event/ total duration of time spent on LMS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 of LMS event on which activity shown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Missing Value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Wages</a:t>
            </a:r>
          </a:p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Data Filtering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Locations in 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Decommissioned zip codes elimination</a:t>
            </a:r>
          </a:p>
        </p:txBody>
      </p:sp>
    </p:spTree>
    <p:extLst>
      <p:ext uri="{BB962C8B-B14F-4D97-AF65-F5344CB8AC3E}">
        <p14:creationId xmlns:p14="http://schemas.microsoft.com/office/powerpoint/2010/main" val="193177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C4723C86-3366-B187-3B98-766D1909F88F}"/>
              </a:ext>
            </a:extLst>
          </p:cNvPr>
          <p:cNvSpPr txBox="1">
            <a:spLocks/>
          </p:cNvSpPr>
          <p:nvPr/>
        </p:nvSpPr>
        <p:spPr>
          <a:xfrm>
            <a:off x="700366" y="1690688"/>
            <a:ext cx="10791267" cy="4549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900" dirty="0">
                <a:solidFill>
                  <a:schemeClr val="accent1">
                    <a:lumMod val="50000"/>
                  </a:schemeClr>
                </a:solidFill>
              </a:rPr>
              <a:t>Feature Selection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Categorical Features</a:t>
            </a:r>
          </a:p>
          <a:p>
            <a:pPr lvl="1"/>
            <a:r>
              <a:rPr lang="en-US" dirty="0">
                <a:latin typeface="+mj-lt"/>
              </a:rPr>
              <a:t>Chi squared test of independence</a:t>
            </a:r>
          </a:p>
          <a:p>
            <a:pPr lvl="1"/>
            <a:r>
              <a:rPr lang="en-US" dirty="0">
                <a:latin typeface="+mj-lt"/>
              </a:rPr>
              <a:t>Significance Level of 5%</a:t>
            </a:r>
          </a:p>
          <a:p>
            <a:pPr lvl="1"/>
            <a:r>
              <a:rPr lang="en-US" dirty="0">
                <a:latin typeface="+mj-lt"/>
              </a:rPr>
              <a:t>Eliminated ‘zip code type’ and ‘state’ features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Numerical - Correlation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74037-151F-A314-705E-4273265E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75" y="3853664"/>
            <a:ext cx="5024364" cy="1313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0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scaling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271A534C-B9F4-74BF-BF03-49EEEE2323FE}"/>
              </a:ext>
            </a:extLst>
          </p:cNvPr>
          <p:cNvSpPr txBox="1">
            <a:spLocks/>
          </p:cNvSpPr>
          <p:nvPr/>
        </p:nvSpPr>
        <p:spPr>
          <a:xfrm>
            <a:off x="554787" y="1915668"/>
            <a:ext cx="4650675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+mj-lt"/>
              </a:rPr>
              <a:t>DATA NORMALISATION</a:t>
            </a:r>
            <a:endParaRPr lang="en-US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1C546-DA32-F235-3601-A9C9409F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07" y="3483231"/>
            <a:ext cx="2451100" cy="20574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DA45C-B46A-CF2F-1CDD-62C506606FBD}"/>
              </a:ext>
            </a:extLst>
          </p:cNvPr>
          <p:cNvSpPr txBox="1"/>
          <p:nvPr/>
        </p:nvSpPr>
        <p:spPr>
          <a:xfrm>
            <a:off x="510310" y="3722762"/>
            <a:ext cx="204590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 Numerical fields</a:t>
            </a:r>
          </a:p>
        </p:txBody>
      </p:sp>
      <p:sp>
        <p:nvSpPr>
          <p:cNvPr id="11" name="Right Arrow 16">
            <a:extLst>
              <a:ext uri="{FF2B5EF4-FFF2-40B4-BE49-F238E27FC236}">
                <a16:creationId xmlns:a16="http://schemas.microsoft.com/office/drawing/2014/main" id="{815EDF08-AC80-B98C-C5A0-48B714AFD395}"/>
              </a:ext>
            </a:extLst>
          </p:cNvPr>
          <p:cNvSpPr/>
          <p:nvPr/>
        </p:nvSpPr>
        <p:spPr>
          <a:xfrm>
            <a:off x="2778631" y="3790921"/>
            <a:ext cx="359764" cy="29980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1DC3B0A-28C2-0974-C937-1BDBCCC501B0}"/>
              </a:ext>
            </a:extLst>
          </p:cNvPr>
          <p:cNvSpPr/>
          <p:nvPr/>
        </p:nvSpPr>
        <p:spPr>
          <a:xfrm>
            <a:off x="6094854" y="3772915"/>
            <a:ext cx="359764" cy="29980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98F7BE-FC4B-33FD-E0FB-C2FDC052F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5110" b="-20225"/>
          <a:stretch/>
        </p:blipFill>
        <p:spPr>
          <a:xfrm>
            <a:off x="6616495" y="3566635"/>
            <a:ext cx="5119751" cy="1112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Sampling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76EB2C-0FF1-21C4-613C-101122F811D1}"/>
              </a:ext>
            </a:extLst>
          </p:cNvPr>
          <p:cNvGrpSpPr/>
          <p:nvPr/>
        </p:nvGrpSpPr>
        <p:grpSpPr>
          <a:xfrm>
            <a:off x="2042566" y="3080365"/>
            <a:ext cx="7759700" cy="2030016"/>
            <a:chOff x="4094953" y="2452092"/>
            <a:chExt cx="4675192" cy="203001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EA8FFBE-C553-B917-12D4-67E888F0FA80}"/>
                </a:ext>
              </a:extLst>
            </p:cNvPr>
            <p:cNvSpPr/>
            <p:nvPr/>
          </p:nvSpPr>
          <p:spPr>
            <a:xfrm>
              <a:off x="4094953" y="2982664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Sampling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7EFE0E-DC7B-317B-EA50-53799ADFD148}"/>
                </a:ext>
              </a:extLst>
            </p:cNvPr>
            <p:cNvSpPr/>
            <p:nvPr/>
          </p:nvSpPr>
          <p:spPr>
            <a:xfrm rot="18770822">
              <a:off x="5209496" y="2997710"/>
              <a:ext cx="723667" cy="54492"/>
            </a:xfrm>
            <a:custGeom>
              <a:avLst/>
              <a:gdLst>
                <a:gd name="connsiteX0" fmla="*/ 0 w 723667"/>
                <a:gd name="connsiteY0" fmla="*/ 27246 h 54492"/>
                <a:gd name="connsiteX1" fmla="*/ 723667 w 723667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667" h="54492">
                  <a:moveTo>
                    <a:pt x="0" y="27246"/>
                  </a:moveTo>
                  <a:lnTo>
                    <a:pt x="723667" y="272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6441" tIns="9155" rIns="356442" bIns="9153" numCol="1" spcCol="1270" anchor="ctr" anchorCtr="0">
              <a:noAutofit/>
            </a:bodyPr>
            <a:lstStyle/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22FF7E0-810F-C20E-48FE-E0248E7E4FA6}"/>
                </a:ext>
              </a:extLst>
            </p:cNvPr>
            <p:cNvSpPr/>
            <p:nvPr/>
          </p:nvSpPr>
          <p:spPr>
            <a:xfrm>
              <a:off x="5817393" y="2452092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Undersampling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5D832F-E7CF-ABBF-0FBF-D9A814819D5A}"/>
                </a:ext>
              </a:extLst>
            </p:cNvPr>
            <p:cNvSpPr/>
            <p:nvPr/>
          </p:nvSpPr>
          <p:spPr>
            <a:xfrm>
              <a:off x="7047706" y="2732424"/>
              <a:ext cx="492125" cy="54492"/>
            </a:xfrm>
            <a:custGeom>
              <a:avLst/>
              <a:gdLst>
                <a:gd name="connsiteX0" fmla="*/ 0 w 492125"/>
                <a:gd name="connsiteY0" fmla="*/ 27246 h 54492"/>
                <a:gd name="connsiteX1" fmla="*/ 492125 w 492125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2125" h="54492">
                  <a:moveTo>
                    <a:pt x="0" y="27246"/>
                  </a:moveTo>
                  <a:lnTo>
                    <a:pt x="492125" y="272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6460" tIns="14943" rIns="246459" bIns="14943" numCol="1" spcCol="1270" anchor="ctr" anchorCtr="0">
              <a:noAutofit/>
            </a:bodyPr>
            <a:lstStyle/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654847-ACC0-57A0-BF82-224DCAAB7594}"/>
                </a:ext>
              </a:extLst>
            </p:cNvPr>
            <p:cNvSpPr/>
            <p:nvPr/>
          </p:nvSpPr>
          <p:spPr>
            <a:xfrm>
              <a:off x="7539832" y="2452092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Downsampling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4E18F9-EF58-FCB2-AEA5-0943684C8DB1}"/>
                </a:ext>
              </a:extLst>
            </p:cNvPr>
            <p:cNvSpPr/>
            <p:nvPr/>
          </p:nvSpPr>
          <p:spPr>
            <a:xfrm rot="2829178">
              <a:off x="5209496" y="3528283"/>
              <a:ext cx="723667" cy="54492"/>
            </a:xfrm>
            <a:custGeom>
              <a:avLst/>
              <a:gdLst>
                <a:gd name="connsiteX0" fmla="*/ 0 w 723667"/>
                <a:gd name="connsiteY0" fmla="*/ 27246 h 54492"/>
                <a:gd name="connsiteX1" fmla="*/ 723667 w 723667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667" h="54492">
                  <a:moveTo>
                    <a:pt x="0" y="27246"/>
                  </a:moveTo>
                  <a:lnTo>
                    <a:pt x="723667" y="27246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6442" tIns="9154" rIns="356441" bIns="9154" numCol="1" spcCol="1270" anchor="ctr" anchorCtr="0">
              <a:noAutofit/>
            </a:bodyPr>
            <a:lstStyle/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EC3FAD-9130-B0BE-5B21-D7927A3FD849}"/>
                </a:ext>
              </a:extLst>
            </p:cNvPr>
            <p:cNvSpPr/>
            <p:nvPr/>
          </p:nvSpPr>
          <p:spPr>
            <a:xfrm>
              <a:off x="5817393" y="3513237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Oversampling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1A1675-73F8-75D8-4A50-FE5ACB10DCF8}"/>
                </a:ext>
              </a:extLst>
            </p:cNvPr>
            <p:cNvSpPr/>
            <p:nvPr/>
          </p:nvSpPr>
          <p:spPr>
            <a:xfrm rot="19457599">
              <a:off x="6996231" y="3496328"/>
              <a:ext cx="555193" cy="58515"/>
            </a:xfrm>
            <a:custGeom>
              <a:avLst/>
              <a:gdLst>
                <a:gd name="connsiteX0" fmla="*/ 0 w 606054"/>
                <a:gd name="connsiteY0" fmla="*/ 27246 h 54492"/>
                <a:gd name="connsiteX1" fmla="*/ 606054 w 606054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6054" h="54492">
                  <a:moveTo>
                    <a:pt x="0" y="27246"/>
                  </a:moveTo>
                  <a:lnTo>
                    <a:pt x="606054" y="272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0576" tIns="12095" rIns="300576" bIns="12094" numCol="1" spcCol="1270" anchor="ctr" anchorCtr="0">
              <a:noAutofit/>
            </a:bodyPr>
            <a:lstStyle/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3D3860-ABA0-360A-7FAC-D378E3A97674}"/>
                </a:ext>
              </a:extLst>
            </p:cNvPr>
            <p:cNvSpPr/>
            <p:nvPr/>
          </p:nvSpPr>
          <p:spPr>
            <a:xfrm>
              <a:off x="7539832" y="3159522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Upsampling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324152-0CBB-8D17-953C-B9385BCD438B}"/>
                </a:ext>
              </a:extLst>
            </p:cNvPr>
            <p:cNvSpPr/>
            <p:nvPr/>
          </p:nvSpPr>
          <p:spPr>
            <a:xfrm rot="2142401" flipV="1">
              <a:off x="6969881" y="4013766"/>
              <a:ext cx="598312" cy="104056"/>
            </a:xfrm>
            <a:custGeom>
              <a:avLst/>
              <a:gdLst>
                <a:gd name="connsiteX0" fmla="*/ 0 w 606054"/>
                <a:gd name="connsiteY0" fmla="*/ 27246 h 54492"/>
                <a:gd name="connsiteX1" fmla="*/ 606054 w 606054"/>
                <a:gd name="connsiteY1" fmla="*/ 27246 h 5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6054" h="54492">
                  <a:moveTo>
                    <a:pt x="0" y="27246"/>
                  </a:moveTo>
                  <a:lnTo>
                    <a:pt x="606054" y="27246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0576" tIns="12094" rIns="300576" bIns="12094" numCol="1" spcCol="1270" anchor="ctr" anchorCtr="0">
              <a:noAutofit/>
            </a:bodyPr>
            <a:lstStyle/>
            <a:p>
              <a:pPr marL="0" marR="0" lvl="0" indent="0" algn="ctr" defTabSz="222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0584EB-CD51-DC6A-68D6-62154E9E3604}"/>
                </a:ext>
              </a:extLst>
            </p:cNvPr>
            <p:cNvSpPr/>
            <p:nvPr/>
          </p:nvSpPr>
          <p:spPr>
            <a:xfrm>
              <a:off x="7539832" y="3866952"/>
              <a:ext cx="1230313" cy="615156"/>
            </a:xfrm>
            <a:custGeom>
              <a:avLst/>
              <a:gdLst>
                <a:gd name="connsiteX0" fmla="*/ 0 w 1230313"/>
                <a:gd name="connsiteY0" fmla="*/ 61516 h 615156"/>
                <a:gd name="connsiteX1" fmla="*/ 61516 w 1230313"/>
                <a:gd name="connsiteY1" fmla="*/ 0 h 615156"/>
                <a:gd name="connsiteX2" fmla="*/ 1168797 w 1230313"/>
                <a:gd name="connsiteY2" fmla="*/ 0 h 615156"/>
                <a:gd name="connsiteX3" fmla="*/ 1230313 w 1230313"/>
                <a:gd name="connsiteY3" fmla="*/ 61516 h 615156"/>
                <a:gd name="connsiteX4" fmla="*/ 1230313 w 1230313"/>
                <a:gd name="connsiteY4" fmla="*/ 553640 h 615156"/>
                <a:gd name="connsiteX5" fmla="*/ 1168797 w 1230313"/>
                <a:gd name="connsiteY5" fmla="*/ 615156 h 615156"/>
                <a:gd name="connsiteX6" fmla="*/ 61516 w 1230313"/>
                <a:gd name="connsiteY6" fmla="*/ 615156 h 615156"/>
                <a:gd name="connsiteX7" fmla="*/ 0 w 1230313"/>
                <a:gd name="connsiteY7" fmla="*/ 553640 h 615156"/>
                <a:gd name="connsiteX8" fmla="*/ 0 w 1230313"/>
                <a:gd name="connsiteY8" fmla="*/ 61516 h 6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3" h="615156">
                  <a:moveTo>
                    <a:pt x="0" y="61516"/>
                  </a:moveTo>
                  <a:cubicBezTo>
                    <a:pt x="0" y="27542"/>
                    <a:pt x="27542" y="0"/>
                    <a:pt x="61516" y="0"/>
                  </a:cubicBezTo>
                  <a:lnTo>
                    <a:pt x="1168797" y="0"/>
                  </a:lnTo>
                  <a:cubicBezTo>
                    <a:pt x="1202771" y="0"/>
                    <a:pt x="1230313" y="27542"/>
                    <a:pt x="1230313" y="61516"/>
                  </a:cubicBezTo>
                  <a:lnTo>
                    <a:pt x="1230313" y="553640"/>
                  </a:lnTo>
                  <a:cubicBezTo>
                    <a:pt x="1230313" y="587614"/>
                    <a:pt x="1202771" y="615156"/>
                    <a:pt x="1168797" y="615156"/>
                  </a:cubicBezTo>
                  <a:lnTo>
                    <a:pt x="61516" y="615156"/>
                  </a:lnTo>
                  <a:cubicBezTo>
                    <a:pt x="27542" y="615156"/>
                    <a:pt x="0" y="587614"/>
                    <a:pt x="0" y="553640"/>
                  </a:cubicBezTo>
                  <a:lnTo>
                    <a:pt x="0" y="6151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07" tIns="26907" rIns="26907" bIns="26907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sto MT"/>
                  <a:ea typeface="+mn-ea"/>
                  <a:cs typeface="+mn-cs"/>
                </a:rPr>
                <a:t>Upsampling with SMOTE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/>
                <a:ea typeface="+mn-ea"/>
                <a:cs typeface="+mn-cs"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3C33641-AA63-4D29-E5C0-1DD440794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4"/>
          <a:stretch/>
        </p:blipFill>
        <p:spPr bwMode="auto">
          <a:xfrm>
            <a:off x="4696016" y="1443323"/>
            <a:ext cx="2558263" cy="16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351A2BF3-0EFE-D354-5D28-76CDB1BD9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2"/>
          <a:stretch/>
        </p:blipFill>
        <p:spPr bwMode="auto">
          <a:xfrm>
            <a:off x="4622462" y="4862742"/>
            <a:ext cx="2647601" cy="16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19DDDA2E-67F0-C96B-2B4C-F1715F0C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639" y="4634114"/>
            <a:ext cx="615156" cy="615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BD6F1-4594-21A3-D455-589CEAA1F0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497"/>
          <a:stretch/>
        </p:blipFill>
        <p:spPr>
          <a:xfrm>
            <a:off x="118318" y="3150575"/>
            <a:ext cx="1779477" cy="1650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259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splitting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769FA-8FF6-640A-062F-9A65F60DF195}"/>
              </a:ext>
            </a:extLst>
          </p:cNvPr>
          <p:cNvSpPr/>
          <p:nvPr/>
        </p:nvSpPr>
        <p:spPr>
          <a:xfrm>
            <a:off x="715383" y="3085217"/>
            <a:ext cx="7455411" cy="539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TRAINING SET	( 70%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5919B-F8C4-9D00-653E-3254320E393C}"/>
              </a:ext>
            </a:extLst>
          </p:cNvPr>
          <p:cNvSpPr/>
          <p:nvPr/>
        </p:nvSpPr>
        <p:spPr>
          <a:xfrm>
            <a:off x="8170794" y="3085217"/>
            <a:ext cx="2995609" cy="539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Univers Condensed"/>
              </a:rPr>
              <a:t>VALIDATION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 SET ( 30%)</a:t>
            </a:r>
          </a:p>
        </p:txBody>
      </p:sp>
    </p:spTree>
    <p:extLst>
      <p:ext uri="{BB962C8B-B14F-4D97-AF65-F5344CB8AC3E}">
        <p14:creationId xmlns:p14="http://schemas.microsoft.com/office/powerpoint/2010/main" val="41303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LMS business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484909" y="1690688"/>
            <a:ext cx="113884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Problem Statement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Course drop-outs impact Client customers negatively</a:t>
            </a:r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Motivation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There is a need to predict course drop-outs early in order to maximize employee learning long-term success for Client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2832132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Factors affecting dropout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838200" y="1677267"/>
            <a:ext cx="11388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Employee drop-out depends on: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Demographic factors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Gender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Highest education level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Geographical factors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Location of an employee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Tax returns/estimated population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Total wages/population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Enrollment activity related factors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Time spent on each LMS event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Source of enrollment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Number of LMS events identified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Total time spent in any kind of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LMS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event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273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B28F0-0E08-AFD3-19CF-2CA4DC76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413269"/>
            <a:ext cx="9059539" cy="4696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723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771D92-4ED7-629B-312E-2D8798D3C74E}"/>
              </a:ext>
            </a:extLst>
          </p:cNvPr>
          <p:cNvSpPr/>
          <p:nvPr/>
        </p:nvSpPr>
        <p:spPr>
          <a:xfrm>
            <a:off x="5972175" y="0"/>
            <a:ext cx="621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63F31BC-DB19-9F24-32E2-CE041BC439CF}"/>
              </a:ext>
            </a:extLst>
          </p:cNvPr>
          <p:cNvSpPr txBox="1">
            <a:spLocks/>
          </p:cNvSpPr>
          <p:nvPr/>
        </p:nvSpPr>
        <p:spPr>
          <a:xfrm>
            <a:off x="7897359" y="1074234"/>
            <a:ext cx="5922279" cy="127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AF6C59-DC48-3143-FFC6-F5DBBDC01087}"/>
              </a:ext>
            </a:extLst>
          </p:cNvPr>
          <p:cNvSpPr txBox="1">
            <a:spLocks/>
          </p:cNvSpPr>
          <p:nvPr/>
        </p:nvSpPr>
        <p:spPr>
          <a:xfrm>
            <a:off x="7495309" y="2347219"/>
            <a:ext cx="4696692" cy="377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Business Understanding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Data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b="1" dirty="0">
                <a:latin typeface="+mj-lt"/>
              </a:rPr>
              <a:t>Data Insights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Dropout prediction model performance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Model Productization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1800" dirty="0">
                <a:latin typeface="+mj-lt"/>
              </a:rPr>
              <a:t>Other Data Science Ideas for LMS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1786-8CAE-D032-6BE0-6BE092FA97EB}"/>
              </a:ext>
            </a:extLst>
          </p:cNvPr>
          <p:cNvSpPr/>
          <p:nvPr/>
        </p:nvSpPr>
        <p:spPr>
          <a:xfrm>
            <a:off x="7495308" y="3289341"/>
            <a:ext cx="4696692" cy="432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Insights - overall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609600" y="5087137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78% of dropouts are observed in total between 10/2013 to 8/2014</a:t>
            </a:r>
          </a:p>
          <a:p>
            <a:pPr marL="342900" indent="-342900">
              <a:buAutoNum type="arabicParenR"/>
            </a:pPr>
            <a:r>
              <a:rPr lang="en-US" dirty="0"/>
              <a:t>The dataset is imbalanced with many employees dropping out from courses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D188F-D53A-5B2D-8093-F3EA7E33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97"/>
          <a:stretch/>
        </p:blipFill>
        <p:spPr>
          <a:xfrm>
            <a:off x="3803075" y="1533607"/>
            <a:ext cx="3830780" cy="355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02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A4D17-112A-0F61-FB34-4CEC7BC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Data Insights - Gender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5D9D-6DBD-7D05-3AD4-20593F4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423-289D-B3BA-E91C-27D4BFD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Case Study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16D-94F3-6EEA-F8AD-1A33C8D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F0088-2981-EAF8-7137-CB099D2DC936}"/>
              </a:ext>
            </a:extLst>
          </p:cNvPr>
          <p:cNvSpPr txBox="1"/>
          <p:nvPr/>
        </p:nvSpPr>
        <p:spPr>
          <a:xfrm>
            <a:off x="609600" y="5087137"/>
            <a:ext cx="113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observed from gender distribution vs dropout that most gender category contains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D188F-D53A-5B2D-8093-F3EA7E33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25"/>
          <a:stretch/>
        </p:blipFill>
        <p:spPr>
          <a:xfrm>
            <a:off x="3920836" y="2005659"/>
            <a:ext cx="3619867" cy="2846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98129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986</Words>
  <Application>Microsoft Office PowerPoint</Application>
  <PresentationFormat>Widescreen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Calisto MT</vt:lpstr>
      <vt:lpstr>Tenorite</vt:lpstr>
      <vt:lpstr>Univers Condensed</vt:lpstr>
      <vt:lpstr>Wingdings</vt:lpstr>
      <vt:lpstr>Monoline</vt:lpstr>
      <vt:lpstr>PowerPoint Presentation</vt:lpstr>
      <vt:lpstr>PowerPoint Presentation</vt:lpstr>
      <vt:lpstr>LMS business understanding</vt:lpstr>
      <vt:lpstr>PowerPoint Presentation</vt:lpstr>
      <vt:lpstr>Factors affecting dropout</vt:lpstr>
      <vt:lpstr>Data connection</vt:lpstr>
      <vt:lpstr>PowerPoint Presentation</vt:lpstr>
      <vt:lpstr>Data Insights - overall</vt:lpstr>
      <vt:lpstr>Data Insights - Gender</vt:lpstr>
      <vt:lpstr>Data Insights - event</vt:lpstr>
      <vt:lpstr>Data Insights</vt:lpstr>
      <vt:lpstr>Data Insights</vt:lpstr>
      <vt:lpstr>PowerPoint Presentation</vt:lpstr>
      <vt:lpstr>Modeling results – random forest</vt:lpstr>
      <vt:lpstr>Ensemble model selection reasoning</vt:lpstr>
      <vt:lpstr>PowerPoint Presentation</vt:lpstr>
      <vt:lpstr>Model productization</vt:lpstr>
      <vt:lpstr>PowerPoint Presentation</vt:lpstr>
      <vt:lpstr>Data science ideas</vt:lpstr>
      <vt:lpstr>PowerPoint Presentation</vt:lpstr>
      <vt:lpstr>REFERENCES</vt:lpstr>
      <vt:lpstr>THANK YOU</vt:lpstr>
      <vt:lpstr>PowerPoint Presentation</vt:lpstr>
      <vt:lpstr>Data preprocessing</vt:lpstr>
      <vt:lpstr>Feature selection</vt:lpstr>
      <vt:lpstr>Data scaling</vt:lpstr>
      <vt:lpstr>Sampling methods</vt:lpstr>
      <vt:lpstr>Data splitting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Revathi Boopathi</dc:creator>
  <cp:lastModifiedBy>Revathi Boopathi</cp:lastModifiedBy>
  <cp:revision>129</cp:revision>
  <dcterms:created xsi:type="dcterms:W3CDTF">2022-12-06T19:25:06Z</dcterms:created>
  <dcterms:modified xsi:type="dcterms:W3CDTF">2023-01-20T17:51:22Z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