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25"/>
  </p:notesMasterIdLst>
  <p:sldIdLst>
    <p:sldId id="310" r:id="rId5"/>
    <p:sldId id="307" r:id="rId6"/>
    <p:sldId id="317" r:id="rId7"/>
    <p:sldId id="328" r:id="rId8"/>
    <p:sldId id="329" r:id="rId9"/>
    <p:sldId id="324" r:id="rId10"/>
    <p:sldId id="330" r:id="rId11"/>
    <p:sldId id="333" r:id="rId12"/>
    <p:sldId id="335" r:id="rId13"/>
    <p:sldId id="332" r:id="rId14"/>
    <p:sldId id="334" r:id="rId15"/>
    <p:sldId id="336" r:id="rId16"/>
    <p:sldId id="331" r:id="rId17"/>
    <p:sldId id="337" r:id="rId18"/>
    <p:sldId id="325" r:id="rId19"/>
    <p:sldId id="338" r:id="rId20"/>
    <p:sldId id="326" r:id="rId21"/>
    <p:sldId id="327" r:id="rId22"/>
    <p:sldId id="340" r:id="rId23"/>
    <p:sldId id="3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02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/>
              <a:t>Click to edit Master subtitle style</a:t>
            </a:r>
            <a:endParaRPr lang="en-US" sz="2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linkedin.com/in/revathi-boopathi-87153774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auravmalik26/food-delivery-dataset?select=train.csv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257CD-11EF-4848-8D0C-C19CF6154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/>
          <a:lstStyle/>
          <a:p>
            <a:r>
              <a:rPr lang="en-US" dirty="0"/>
              <a:t>Food Delivery Time Prediction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E34824-B508-4F9B-9AF8-D7C38E7F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/>
          <a:lstStyle/>
          <a:p>
            <a:r>
              <a:rPr lang="en-US" dirty="0"/>
              <a:t>- Revathi Boopathi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7D02F3-8BAD-EF4C-BEE4-91AB7C7980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ood Delivery Time Prediction Model | Hands on Project | Part 1 | by Saloni  Jhalani | Medium">
            <a:extLst>
              <a:ext uri="{FF2B5EF4-FFF2-40B4-BE49-F238E27FC236}">
                <a16:creationId xmlns:a16="http://schemas.microsoft.com/office/drawing/2014/main" id="{330338A0-E68B-3EF5-49CA-222ECB4E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952" cy="42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B96AC-973B-85AD-55EA-3F828FBF24D1}"/>
              </a:ext>
            </a:extLst>
          </p:cNvPr>
          <p:cNvSpPr txBox="1"/>
          <p:nvPr/>
        </p:nvSpPr>
        <p:spPr>
          <a:xfrm>
            <a:off x="1122221" y="1551703"/>
            <a:ext cx="11042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Geographic attributes: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Distance between restaurant &amp; delivery spot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City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Time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Order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Day of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Order pickup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Driver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Type of vehicle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order handling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Driver ratings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External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Weather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</p:spTree>
    <p:extLst>
      <p:ext uri="{BB962C8B-B14F-4D97-AF65-F5344CB8AC3E}">
        <p14:creationId xmlns:p14="http://schemas.microsoft.com/office/powerpoint/2010/main" val="33789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C7E28-0EAC-C913-F9AC-9EE0B125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00" y="3163269"/>
            <a:ext cx="1512879" cy="128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FFA469-1E8A-C9C4-691F-A4202F42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72" y="1761891"/>
            <a:ext cx="6887536" cy="4086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44190-E0E5-429C-5B8C-5D90E72E8B7A}"/>
              </a:ext>
            </a:extLst>
          </p:cNvPr>
          <p:cNvSpPr txBox="1"/>
          <p:nvPr/>
        </p:nvSpPr>
        <p:spPr>
          <a:xfrm>
            <a:off x="1634839" y="1356653"/>
            <a:ext cx="66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to deliver across order hour of the day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2F91D77-D7DA-CB0D-FC56-8ABB6BA4ABC6}"/>
              </a:ext>
            </a:extLst>
          </p:cNvPr>
          <p:cNvSpPr/>
          <p:nvPr/>
        </p:nvSpPr>
        <p:spPr>
          <a:xfrm>
            <a:off x="8808700" y="1264261"/>
            <a:ext cx="1497839" cy="1146429"/>
          </a:xfrm>
          <a:prstGeom prst="wedgeRectCallout">
            <a:avLst>
              <a:gd name="adj1" fmla="val -156677"/>
              <a:gd name="adj2" fmla="val 720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road traffic observed during afternoons and peak night hours leading to high median time for delivery</a:t>
            </a:r>
          </a:p>
        </p:txBody>
      </p:sp>
    </p:spTree>
    <p:extLst>
      <p:ext uri="{BB962C8B-B14F-4D97-AF65-F5344CB8AC3E}">
        <p14:creationId xmlns:p14="http://schemas.microsoft.com/office/powerpoint/2010/main" val="274554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53B59-DFB6-4EEF-13CE-6A7D5369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96" y="2061799"/>
            <a:ext cx="7357013" cy="34009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1D933-2C24-4F3D-EDED-1C6B37D70378}"/>
              </a:ext>
            </a:extLst>
          </p:cNvPr>
          <p:cNvSpPr txBox="1"/>
          <p:nvPr/>
        </p:nvSpPr>
        <p:spPr>
          <a:xfrm>
            <a:off x="2576952" y="1633747"/>
            <a:ext cx="66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to deliver across days of the week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47F5567-49C1-E1BC-8292-92FB73D21AA3}"/>
              </a:ext>
            </a:extLst>
          </p:cNvPr>
          <p:cNvSpPr/>
          <p:nvPr/>
        </p:nvSpPr>
        <p:spPr>
          <a:xfrm>
            <a:off x="10072504" y="1276421"/>
            <a:ext cx="1497839" cy="1342087"/>
          </a:xfrm>
          <a:prstGeom prst="wedgeRectCallout">
            <a:avLst>
              <a:gd name="adj1" fmla="val -91004"/>
              <a:gd name="adj2" fmla="val 735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a significant change in delivery time observed across various days of the week, there might be confounding factors</a:t>
            </a:r>
          </a:p>
        </p:txBody>
      </p:sp>
    </p:spTree>
    <p:extLst>
      <p:ext uri="{BB962C8B-B14F-4D97-AF65-F5344CB8AC3E}">
        <p14:creationId xmlns:p14="http://schemas.microsoft.com/office/powerpoint/2010/main" val="225793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B96AC-973B-85AD-55EA-3F828FBF24D1}"/>
              </a:ext>
            </a:extLst>
          </p:cNvPr>
          <p:cNvSpPr txBox="1"/>
          <p:nvPr/>
        </p:nvSpPr>
        <p:spPr>
          <a:xfrm>
            <a:off x="1122221" y="1551703"/>
            <a:ext cx="11042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Geographic attributes: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Distance between restaurant &amp; delivery spot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City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Time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Order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Day of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Order pickup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Driver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Type of vehicle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order handling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Driver ratings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External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Weather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Holiday</a:t>
            </a:r>
          </a:p>
        </p:txBody>
      </p:sp>
    </p:spTree>
    <p:extLst>
      <p:ext uri="{BB962C8B-B14F-4D97-AF65-F5344CB8AC3E}">
        <p14:creationId xmlns:p14="http://schemas.microsoft.com/office/powerpoint/2010/main" val="27384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C01BB-E00F-3BF9-B32F-06EE0F6C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2297413"/>
            <a:ext cx="7822780" cy="34426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46AF6-6C18-DEEA-1910-2D77CD9D70E2}"/>
              </a:ext>
            </a:extLst>
          </p:cNvPr>
          <p:cNvSpPr txBox="1"/>
          <p:nvPr/>
        </p:nvSpPr>
        <p:spPr>
          <a:xfrm>
            <a:off x="3277066" y="1819593"/>
            <a:ext cx="480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taken to deliver across weather condition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7AFE73-473E-DC29-143A-B7FF44D5EB5A}"/>
              </a:ext>
            </a:extLst>
          </p:cNvPr>
          <p:cNvSpPr/>
          <p:nvPr/>
        </p:nvSpPr>
        <p:spPr>
          <a:xfrm>
            <a:off x="9615004" y="1178472"/>
            <a:ext cx="1849575" cy="1118941"/>
          </a:xfrm>
          <a:prstGeom prst="wedgeRectCallout">
            <a:avLst>
              <a:gd name="adj1" fmla="val -77804"/>
              <a:gd name="adj2" fmla="val 531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Weather conditions like fog, cloudy state might be a crucial reason for high delivery time for a driver</a:t>
            </a:r>
          </a:p>
        </p:txBody>
      </p:sp>
    </p:spTree>
    <p:extLst>
      <p:ext uri="{BB962C8B-B14F-4D97-AF65-F5344CB8AC3E}">
        <p14:creationId xmlns:p14="http://schemas.microsoft.com/office/powerpoint/2010/main" val="231683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88627-EE72-D2C0-2EB1-CA610C3F2227}"/>
              </a:ext>
            </a:extLst>
          </p:cNvPr>
          <p:cNvSpPr txBox="1"/>
          <p:nvPr/>
        </p:nvSpPr>
        <p:spPr>
          <a:xfrm>
            <a:off x="420624" y="2079761"/>
            <a:ext cx="82962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 Analysis</a:t>
            </a:r>
          </a:p>
          <a:p>
            <a:endParaRPr lang="en-US" sz="2000" dirty="0"/>
          </a:p>
          <a:p>
            <a:r>
              <a:rPr lang="en-US" sz="2000" dirty="0"/>
              <a:t>Univariate Variable Impact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One-way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variables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Correlation (Pearson &amp; Spearman)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sz="2000" dirty="0"/>
              <a:t>Interacting Variable Impact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Two-way ANOVA</a:t>
            </a:r>
          </a:p>
        </p:txBody>
      </p:sp>
    </p:spTree>
    <p:extLst>
      <p:ext uri="{BB962C8B-B14F-4D97-AF65-F5344CB8AC3E}">
        <p14:creationId xmlns:p14="http://schemas.microsoft.com/office/powerpoint/2010/main" val="232197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88627-EE72-D2C0-2EB1-CA610C3F2227}"/>
              </a:ext>
            </a:extLst>
          </p:cNvPr>
          <p:cNvSpPr txBox="1"/>
          <p:nvPr/>
        </p:nvSpPr>
        <p:spPr>
          <a:xfrm>
            <a:off x="352425" y="1608706"/>
            <a:ext cx="8296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predictors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 max scaling (Rating, distance,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Predictors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Ordinal – Label Encoding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Nominal – One Hot Encoding (weather condition, festival, etc.)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4921E-963C-DCD3-4413-AE49636276C9}"/>
              </a:ext>
            </a:extLst>
          </p:cNvPr>
          <p:cNvSpPr txBox="1"/>
          <p:nvPr/>
        </p:nvSpPr>
        <p:spPr>
          <a:xfrm>
            <a:off x="352425" y="4133857"/>
            <a:ext cx="67688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 test split</a:t>
            </a:r>
          </a:p>
          <a:p>
            <a:endParaRPr lang="en-US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60:20:20 train: validation: test split</a:t>
            </a:r>
          </a:p>
        </p:txBody>
      </p:sp>
    </p:spTree>
    <p:extLst>
      <p:ext uri="{BB962C8B-B14F-4D97-AF65-F5344CB8AC3E}">
        <p14:creationId xmlns:p14="http://schemas.microsoft.com/office/powerpoint/2010/main" val="1254717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9445A-71DA-77BB-7487-7DA0D1E9B575}"/>
              </a:ext>
            </a:extLst>
          </p:cNvPr>
          <p:cNvSpPr txBox="1"/>
          <p:nvPr/>
        </p:nvSpPr>
        <p:spPr>
          <a:xfrm>
            <a:off x="212799" y="1108364"/>
            <a:ext cx="607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Selection criteria: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CCD5DC-3B0B-45C3-616C-49D766AA276F}"/>
              </a:ext>
            </a:extLst>
          </p:cNvPr>
          <p:cNvSpPr txBox="1"/>
          <p:nvPr/>
        </p:nvSpPr>
        <p:spPr>
          <a:xfrm>
            <a:off x="323636" y="1831639"/>
            <a:ext cx="1064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Should be able to handle non-linear relationship between independent variables &amp; target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Predicts numerical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Should have factors that take care of multicollinearity amongst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93B02-5408-423A-AA87-E1EB80AB9410}"/>
              </a:ext>
            </a:extLst>
          </p:cNvPr>
          <p:cNvSpPr txBox="1"/>
          <p:nvPr/>
        </p:nvSpPr>
        <p:spPr>
          <a:xfrm>
            <a:off x="323636" y="3625978"/>
            <a:ext cx="607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shortlisted: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XG Boost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2888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087EE8-B39F-1ED7-A627-87A8A2E3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10820"/>
              </p:ext>
            </p:extLst>
          </p:nvPr>
        </p:nvGraphicFramePr>
        <p:xfrm>
          <a:off x="665016" y="1617639"/>
          <a:ext cx="10298640" cy="320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728">
                  <a:extLst>
                    <a:ext uri="{9D8B030D-6E8A-4147-A177-3AD203B41FA5}">
                      <a16:colId xmlns:a16="http://schemas.microsoft.com/office/drawing/2014/main" val="168868268"/>
                    </a:ext>
                  </a:extLst>
                </a:gridCol>
                <a:gridCol w="2059728">
                  <a:extLst>
                    <a:ext uri="{9D8B030D-6E8A-4147-A177-3AD203B41FA5}">
                      <a16:colId xmlns:a16="http://schemas.microsoft.com/office/drawing/2014/main" val="747802623"/>
                    </a:ext>
                  </a:extLst>
                </a:gridCol>
                <a:gridCol w="2059728">
                  <a:extLst>
                    <a:ext uri="{9D8B030D-6E8A-4147-A177-3AD203B41FA5}">
                      <a16:colId xmlns:a16="http://schemas.microsoft.com/office/drawing/2014/main" val="1871624565"/>
                    </a:ext>
                  </a:extLst>
                </a:gridCol>
                <a:gridCol w="2059728">
                  <a:extLst>
                    <a:ext uri="{9D8B030D-6E8A-4147-A177-3AD203B41FA5}">
                      <a16:colId xmlns:a16="http://schemas.microsoft.com/office/drawing/2014/main" val="2173614822"/>
                    </a:ext>
                  </a:extLst>
                </a:gridCol>
                <a:gridCol w="2059728">
                  <a:extLst>
                    <a:ext uri="{9D8B030D-6E8A-4147-A177-3AD203B41FA5}">
                      <a16:colId xmlns:a16="http://schemas.microsoft.com/office/drawing/2014/main" val="179452499"/>
                    </a:ext>
                  </a:extLst>
                </a:gridCol>
              </a:tblGrid>
              <a:tr h="676079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Implementation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N-RMSE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01765"/>
                  </a:ext>
                </a:extLst>
              </a:tr>
              <a:tr h="391697">
                <a:tc rowSpan="2"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86638"/>
                  </a:ext>
                </a:extLst>
              </a:tr>
              <a:tr h="676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Dimensionality Reduction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36184"/>
                  </a:ext>
                </a:extLst>
              </a:tr>
              <a:tr h="391697">
                <a:tc rowSpan="2"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084"/>
                  </a:ext>
                </a:extLst>
              </a:tr>
              <a:tr h="676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Dimensionality Reduction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80183"/>
                  </a:ext>
                </a:extLst>
              </a:tr>
              <a:tr h="391697">
                <a:tc>
                  <a:txBody>
                    <a:bodyPr/>
                    <a:lstStyle/>
                    <a:p>
                      <a:r>
                        <a:rPr lang="en-US" dirty="0"/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9.2721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33.90%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924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2562BF-1167-62DA-F2DA-11A653470AE8}"/>
              </a:ext>
            </a:extLst>
          </p:cNvPr>
          <p:cNvSpPr txBox="1"/>
          <p:nvPr/>
        </p:nvSpPr>
        <p:spPr>
          <a:xfrm>
            <a:off x="637309" y="4959927"/>
            <a:ext cx="545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N-RMSE: RMSE normalized by standard deviation of the distribution</a:t>
            </a:r>
          </a:p>
          <a:p>
            <a:r>
              <a:rPr lang="en-US" sz="1400" dirty="0"/>
              <a:t>The model is deployed using </a:t>
            </a:r>
            <a:r>
              <a:rPr lang="en-US" sz="1400" dirty="0" err="1"/>
              <a:t>Streamlit</a:t>
            </a:r>
            <a:endParaRPr lang="en-US" sz="1400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C9E3879-2C0E-6478-D982-6F8414BCBA66}"/>
              </a:ext>
            </a:extLst>
          </p:cNvPr>
          <p:cNvSpPr/>
          <p:nvPr/>
        </p:nvSpPr>
        <p:spPr>
          <a:xfrm>
            <a:off x="7944750" y="4993903"/>
            <a:ext cx="1497839" cy="923446"/>
          </a:xfrm>
          <a:prstGeom prst="wedgeRectCallout">
            <a:avLst>
              <a:gd name="adj1" fmla="val -123378"/>
              <a:gd name="adj2" fmla="val -705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Lasso Regression seems to perform better amongst the shortlisted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419555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FB768A-0B56-522B-FCEF-173FFEFAE1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72634" y="0"/>
            <a:ext cx="3730518" cy="684885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4D03AB-1963-1EA4-0BF0-1DEA068E02CA}"/>
              </a:ext>
            </a:extLst>
          </p:cNvPr>
          <p:cNvSpPr txBox="1">
            <a:spLocks/>
          </p:cNvSpPr>
          <p:nvPr/>
        </p:nvSpPr>
        <p:spPr>
          <a:xfrm>
            <a:off x="422900" y="540168"/>
            <a:ext cx="5286006" cy="8314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33D63-6791-B165-F2EF-295E8011473F}"/>
              </a:ext>
            </a:extLst>
          </p:cNvPr>
          <p:cNvSpPr txBox="1"/>
          <p:nvPr/>
        </p:nvSpPr>
        <p:spPr>
          <a:xfrm>
            <a:off x="422900" y="2216727"/>
            <a:ext cx="5396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 stacked models and evaluate metrics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Include other critical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Perform a robust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feature selection</a:t>
            </a:r>
          </a:p>
          <a:p>
            <a:endParaRPr lang="en-US" dirty="0"/>
          </a:p>
          <a:p>
            <a:r>
              <a:rPr lang="en-US" dirty="0"/>
              <a:t>Business: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Explore root cause and prescriptive strategies post predicting delivery time</a:t>
            </a:r>
          </a:p>
        </p:txBody>
      </p:sp>
      <p:pic>
        <p:nvPicPr>
          <p:cNvPr id="4098" name="Picture 2" descr="A Step-by-Step Guide to Build Food Delivery Application">
            <a:extLst>
              <a:ext uri="{FF2B5EF4-FFF2-40B4-BE49-F238E27FC236}">
                <a16:creationId xmlns:a16="http://schemas.microsoft.com/office/drawing/2014/main" id="{037C93EE-2D2F-75FA-9E8C-26E35FECC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2"/>
          <a:stretch/>
        </p:blipFill>
        <p:spPr bwMode="auto">
          <a:xfrm>
            <a:off x="7772634" y="-11265"/>
            <a:ext cx="4419366" cy="68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2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/>
          <a:lstStyle/>
          <a:p>
            <a:r>
              <a:rPr lang="en-US" dirty="0"/>
              <a:t>1) Business Understanding</a:t>
            </a:r>
          </a:p>
          <a:p>
            <a:r>
              <a:rPr lang="en-US" dirty="0"/>
              <a:t>2) Data Understanding</a:t>
            </a:r>
          </a:p>
          <a:p>
            <a:r>
              <a:rPr lang="en-US" dirty="0"/>
              <a:t>3) Data Preparation</a:t>
            </a:r>
          </a:p>
          <a:p>
            <a:r>
              <a:rPr lang="en-US" dirty="0"/>
              <a:t>4) Modeling</a:t>
            </a:r>
          </a:p>
          <a:p>
            <a:r>
              <a:rPr lang="en-US" dirty="0"/>
              <a:t>5) Evaluation &amp; Deployment</a:t>
            </a:r>
          </a:p>
          <a:p>
            <a:r>
              <a:rPr lang="en-US" dirty="0"/>
              <a:t>6) Future Scope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7E04B0E-40F7-4745-B762-934BAE25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AF00753-16A6-4826-97EB-67D8291B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62F07E0-F82E-47FF-AC43-8C4327B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Food Delivery Time Prediction with LSTM Neural Network">
            <a:extLst>
              <a:ext uri="{FF2B5EF4-FFF2-40B4-BE49-F238E27FC236}">
                <a16:creationId xmlns:a16="http://schemas.microsoft.com/office/drawing/2014/main" id="{448D16F5-F8D1-A0EC-9764-FAA3907D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7" y="3128427"/>
            <a:ext cx="4171690" cy="235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/>
          <a:lstStyle/>
          <a:p>
            <a:r>
              <a:rPr lang="en-US" dirty="0"/>
              <a:t>Revathi Boopathi</a:t>
            </a:r>
          </a:p>
          <a:p>
            <a:r>
              <a:rPr lang="en-US" dirty="0"/>
              <a:t>revathi.boopathi@icloud.com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https://www.linkedin.com/in/revathi-boopathi-87153774/</a:t>
            </a:r>
            <a:endParaRPr lang="en-US" dirty="0"/>
          </a:p>
        </p:txBody>
      </p:sp>
      <p:pic>
        <p:nvPicPr>
          <p:cNvPr id="6" name="Picture Placeholder 5" descr="vase, pink flowers, bowl">
            <a:extLst>
              <a:ext uri="{FF2B5EF4-FFF2-40B4-BE49-F238E27FC236}">
                <a16:creationId xmlns:a16="http://schemas.microsoft.com/office/drawing/2014/main" id="{2D88F9B6-8295-40BD-BE4A-5724B9E309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0256" y="1243584"/>
            <a:ext cx="4361688" cy="436168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45985-45F9-4BAE-831E-BE78B8D4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AA6E5-2EF7-4786-9E1A-4FAB76BF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D5C7B-55D2-44E5-9F45-7BA7BEDE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99" y="1158213"/>
            <a:ext cx="10543032" cy="364388"/>
          </a:xfrm>
        </p:spPr>
        <p:txBody>
          <a:bodyPr>
            <a:noAutofit/>
          </a:bodyPr>
          <a:lstStyle/>
          <a:p>
            <a:r>
              <a:rPr lang="en-US" sz="2000" b="1" dirty="0"/>
              <a:t>Objective: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963E5A1-911C-5522-9158-80BD7E53DA23}"/>
              </a:ext>
            </a:extLst>
          </p:cNvPr>
          <p:cNvSpPr txBox="1">
            <a:spLocks/>
          </p:cNvSpPr>
          <p:nvPr/>
        </p:nvSpPr>
        <p:spPr>
          <a:xfrm>
            <a:off x="212799" y="1789975"/>
            <a:ext cx="10543032" cy="364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Motivation: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96F70E8-11E8-2426-2631-3DFB0A8E95BA}"/>
              </a:ext>
            </a:extLst>
          </p:cNvPr>
          <p:cNvSpPr txBox="1">
            <a:spLocks/>
          </p:cNvSpPr>
          <p:nvPr/>
        </p:nvSpPr>
        <p:spPr>
          <a:xfrm>
            <a:off x="4900072" y="2631005"/>
            <a:ext cx="2391855" cy="364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Potential Outcome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227AAC-79D9-BB9C-1967-2E73B7A2BA93}"/>
              </a:ext>
            </a:extLst>
          </p:cNvPr>
          <p:cNvSpPr txBox="1"/>
          <p:nvPr/>
        </p:nvSpPr>
        <p:spPr>
          <a:xfrm>
            <a:off x="277090" y="1468575"/>
            <a:ext cx="11145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Delivery time prediction and root cause analysis for food delivery courier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AE068B-F857-F889-9BD2-CF42CC074B5F}"/>
              </a:ext>
            </a:extLst>
          </p:cNvPr>
          <p:cNvSpPr txBox="1"/>
          <p:nvPr/>
        </p:nvSpPr>
        <p:spPr>
          <a:xfrm>
            <a:off x="224162" y="2108133"/>
            <a:ext cx="11145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Enhanced user experience by minimizing delivery 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390ADE-6960-E0EE-D7E5-EB4FED4AFD73}"/>
              </a:ext>
            </a:extLst>
          </p:cNvPr>
          <p:cNvCxnSpPr/>
          <p:nvPr/>
        </p:nvCxnSpPr>
        <p:spPr>
          <a:xfrm>
            <a:off x="212799" y="2563091"/>
            <a:ext cx="1115728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39141C-7649-4949-4AC3-F932450D574D}"/>
              </a:ext>
            </a:extLst>
          </p:cNvPr>
          <p:cNvGrpSpPr/>
          <p:nvPr/>
        </p:nvGrpSpPr>
        <p:grpSpPr>
          <a:xfrm>
            <a:off x="1660818" y="2862525"/>
            <a:ext cx="8480828" cy="3331793"/>
            <a:chOff x="441578" y="2862525"/>
            <a:chExt cx="8480828" cy="33317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B35C53-066D-E009-DAF5-564FEE1DEA97}"/>
                </a:ext>
              </a:extLst>
            </p:cNvPr>
            <p:cNvGrpSpPr/>
            <p:nvPr/>
          </p:nvGrpSpPr>
          <p:grpSpPr>
            <a:xfrm>
              <a:off x="3340935" y="4236822"/>
              <a:ext cx="1399309" cy="1027799"/>
              <a:chOff x="3095382" y="4499176"/>
              <a:chExt cx="1399309" cy="1027799"/>
            </a:xfrm>
          </p:grpSpPr>
          <p:pic>
            <p:nvPicPr>
              <p:cNvPr id="3074" name="Picture 2" descr="Time delivery icon simple element from Royalty Free Vector">
                <a:extLst>
                  <a:ext uri="{FF2B5EF4-FFF2-40B4-BE49-F238E27FC236}">
                    <a16:creationId xmlns:a16="http://schemas.microsoft.com/office/drawing/2014/main" id="{3A021D2D-07C8-B811-E964-6FE7CC475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00" t="17374" r="12691" b="37576"/>
              <a:stretch/>
            </p:blipFill>
            <p:spPr bwMode="auto">
              <a:xfrm>
                <a:off x="3229910" y="4499176"/>
                <a:ext cx="1074836" cy="690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D46F6B-CECF-8CAA-5CFD-9E4EFC8A159D}"/>
                  </a:ext>
                </a:extLst>
              </p:cNvPr>
              <p:cNvSpPr txBox="1"/>
              <p:nvPr/>
            </p:nvSpPr>
            <p:spPr>
              <a:xfrm>
                <a:off x="3095382" y="5219198"/>
                <a:ext cx="139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Quick delivery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6AF79C5-7933-7C5A-132C-1DE8133DBAE7}"/>
                </a:ext>
              </a:extLst>
            </p:cNvPr>
            <p:cNvGrpSpPr/>
            <p:nvPr/>
          </p:nvGrpSpPr>
          <p:grpSpPr>
            <a:xfrm>
              <a:off x="447453" y="2862525"/>
              <a:ext cx="1399309" cy="1183708"/>
              <a:chOff x="447453" y="3873914"/>
              <a:chExt cx="1399309" cy="1183708"/>
            </a:xfrm>
          </p:grpSpPr>
          <p:pic>
            <p:nvPicPr>
              <p:cNvPr id="3076" name="Picture 4" descr="Driving Icons &amp; Symbols">
                <a:extLst>
                  <a:ext uri="{FF2B5EF4-FFF2-40B4-BE49-F238E27FC236}">
                    <a16:creationId xmlns:a16="http://schemas.microsoft.com/office/drawing/2014/main" id="{D7732845-31D3-5A6F-EFB3-3380EB3766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986" y="3873914"/>
                <a:ext cx="760245" cy="760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78DA59-3B36-1E03-48B1-D1F39691208F}"/>
                  </a:ext>
                </a:extLst>
              </p:cNvPr>
              <p:cNvSpPr txBox="1"/>
              <p:nvPr/>
            </p:nvSpPr>
            <p:spPr>
              <a:xfrm>
                <a:off x="447453" y="4534402"/>
                <a:ext cx="1399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Optimal Driver experience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E08B80-3B37-D9BA-0971-DA84D95B2506}"/>
                </a:ext>
              </a:extLst>
            </p:cNvPr>
            <p:cNvGrpSpPr/>
            <p:nvPr/>
          </p:nvGrpSpPr>
          <p:grpSpPr>
            <a:xfrm>
              <a:off x="441578" y="4146840"/>
              <a:ext cx="1399309" cy="1045094"/>
              <a:chOff x="524708" y="5088964"/>
              <a:chExt cx="1399309" cy="1045094"/>
            </a:xfrm>
          </p:grpSpPr>
          <p:pic>
            <p:nvPicPr>
              <p:cNvPr id="3078" name="Picture 6" descr="Business, delivery, logistic, express, warehouse icon - Download on  Iconfinder">
                <a:extLst>
                  <a:ext uri="{FF2B5EF4-FFF2-40B4-BE49-F238E27FC236}">
                    <a16:creationId xmlns:a16="http://schemas.microsoft.com/office/drawing/2014/main" id="{0C64825C-50C2-4AAC-E246-3D6C6B80B5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496" y="5088964"/>
                <a:ext cx="605735" cy="605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D66C70-0D48-F19C-C14C-D2ED3713AFB6}"/>
                  </a:ext>
                </a:extLst>
              </p:cNvPr>
              <p:cNvSpPr txBox="1"/>
              <p:nvPr/>
            </p:nvSpPr>
            <p:spPr>
              <a:xfrm>
                <a:off x="524708" y="5610838"/>
                <a:ext cx="1399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Optimal store logistics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0DAECAD-6DDC-2BC6-7133-DAF7BE748654}"/>
                </a:ext>
              </a:extLst>
            </p:cNvPr>
            <p:cNvGrpSpPr/>
            <p:nvPr/>
          </p:nvGrpSpPr>
          <p:grpSpPr>
            <a:xfrm>
              <a:off x="531804" y="5305649"/>
              <a:ext cx="1399309" cy="888669"/>
              <a:chOff x="531804" y="5139389"/>
              <a:chExt cx="1399309" cy="88866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ABAF40-0426-F45B-F5C9-22E80BD45515}"/>
                  </a:ext>
                </a:extLst>
              </p:cNvPr>
              <p:cNvSpPr txBox="1"/>
              <p:nvPr/>
            </p:nvSpPr>
            <p:spPr>
              <a:xfrm>
                <a:off x="531804" y="5720281"/>
                <a:ext cx="139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External factors</a:t>
                </a:r>
              </a:p>
            </p:txBody>
          </p:sp>
          <p:pic>
            <p:nvPicPr>
              <p:cNvPr id="3080" name="Picture 8" descr="Cloudy Weather Icon 1500512 Vector Art at Vecteezy">
                <a:extLst>
                  <a:ext uri="{FF2B5EF4-FFF2-40B4-BE49-F238E27FC236}">
                    <a16:creationId xmlns:a16="http://schemas.microsoft.com/office/drawing/2014/main" id="{61407A14-26E9-5502-E538-E0D202FD5E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6782" y="5139389"/>
                <a:ext cx="829942" cy="829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Plus Sign 38">
              <a:extLst>
                <a:ext uri="{FF2B5EF4-FFF2-40B4-BE49-F238E27FC236}">
                  <a16:creationId xmlns:a16="http://schemas.microsoft.com/office/drawing/2014/main" id="{A178931F-4220-30FB-1C14-5B275C9D5D63}"/>
                </a:ext>
              </a:extLst>
            </p:cNvPr>
            <p:cNvSpPr/>
            <p:nvPr/>
          </p:nvSpPr>
          <p:spPr>
            <a:xfrm>
              <a:off x="1141232" y="4046233"/>
              <a:ext cx="119532" cy="113715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lus Sign 39">
              <a:extLst>
                <a:ext uri="{FF2B5EF4-FFF2-40B4-BE49-F238E27FC236}">
                  <a16:creationId xmlns:a16="http://schemas.microsoft.com/office/drawing/2014/main" id="{7CE0CB67-A0C0-7DAC-1F0F-F6CD36765A51}"/>
                </a:ext>
              </a:extLst>
            </p:cNvPr>
            <p:cNvSpPr/>
            <p:nvPr/>
          </p:nvSpPr>
          <p:spPr>
            <a:xfrm>
              <a:off x="1155085" y="5251586"/>
              <a:ext cx="119532" cy="113715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EBBDF50-2970-7890-EC8E-FF8EA0472798}"/>
                </a:ext>
              </a:extLst>
            </p:cNvPr>
            <p:cNvCxnSpPr>
              <a:stCxn id="28" idx="3"/>
              <a:endCxn id="3074" idx="1"/>
            </p:cNvCxnSpPr>
            <p:nvPr/>
          </p:nvCxnSpPr>
          <p:spPr>
            <a:xfrm>
              <a:off x="1846762" y="3784623"/>
              <a:ext cx="1628701" cy="797572"/>
            </a:xfrm>
            <a:prstGeom prst="bentConnector3">
              <a:avLst>
                <a:gd name="adj1" fmla="val 43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E9BAC8D-D1FD-E74E-7BD2-2B1C6DB995F2}"/>
                </a:ext>
              </a:extLst>
            </p:cNvPr>
            <p:cNvCxnSpPr>
              <a:cxnSpLocks/>
              <a:endCxn id="3074" idx="1"/>
            </p:cNvCxnSpPr>
            <p:nvPr/>
          </p:nvCxnSpPr>
          <p:spPr>
            <a:xfrm flipV="1">
              <a:off x="1840887" y="4582195"/>
              <a:ext cx="1634576" cy="1072274"/>
            </a:xfrm>
            <a:prstGeom prst="bentConnector3">
              <a:avLst>
                <a:gd name="adj1" fmla="val 432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41E7040-15B4-2E00-E2AD-7AEEC3B8F811}"/>
                </a:ext>
              </a:extLst>
            </p:cNvPr>
            <p:cNvCxnSpPr>
              <a:cxnSpLocks/>
            </p:cNvCxnSpPr>
            <p:nvPr/>
          </p:nvCxnSpPr>
          <p:spPr>
            <a:xfrm>
              <a:off x="1840887" y="4588257"/>
              <a:ext cx="715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86" name="Picture 14" descr="Happy shopper jumping with shopping bags - Free people icons">
              <a:extLst>
                <a:ext uri="{FF2B5EF4-FFF2-40B4-BE49-F238E27FC236}">
                  <a16:creationId xmlns:a16="http://schemas.microsoft.com/office/drawing/2014/main" id="{BDFE6091-A235-881A-C69A-4454DC59D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635" y="4322350"/>
              <a:ext cx="692727" cy="692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426C61-E7C0-C044-B7F5-97DD977800EB}"/>
                </a:ext>
              </a:extLst>
            </p:cNvPr>
            <p:cNvCxnSpPr/>
            <p:nvPr/>
          </p:nvCxnSpPr>
          <p:spPr>
            <a:xfrm>
              <a:off x="4695689" y="4582194"/>
              <a:ext cx="88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4BD4DA-B28D-4360-E569-CFA2782DE180}"/>
                </a:ext>
              </a:extLst>
            </p:cNvPr>
            <p:cNvSpPr txBox="1"/>
            <p:nvPr/>
          </p:nvSpPr>
          <p:spPr>
            <a:xfrm>
              <a:off x="5484315" y="4938392"/>
              <a:ext cx="13993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Enhanced shopper experience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010630F-B59F-10BD-B987-21A984FB2ED1}"/>
                </a:ext>
              </a:extLst>
            </p:cNvPr>
            <p:cNvCxnSpPr/>
            <p:nvPr/>
          </p:nvCxnSpPr>
          <p:spPr>
            <a:xfrm>
              <a:off x="6704598" y="4595780"/>
              <a:ext cx="88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88" name="Picture 16" descr="Increased revenue - Free business icons">
              <a:extLst>
                <a:ext uri="{FF2B5EF4-FFF2-40B4-BE49-F238E27FC236}">
                  <a16:creationId xmlns:a16="http://schemas.microsoft.com/office/drawing/2014/main" id="{BF1E263D-CE8F-8AA9-6449-EB180ECA4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527" y="4322350"/>
              <a:ext cx="514770" cy="514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E2749B-48A7-6B51-979C-143F4B8499A3}"/>
                </a:ext>
              </a:extLst>
            </p:cNvPr>
            <p:cNvSpPr txBox="1"/>
            <p:nvPr/>
          </p:nvSpPr>
          <p:spPr>
            <a:xfrm>
              <a:off x="7523097" y="4878378"/>
              <a:ext cx="1399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Revenue growth for retailer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99" y="1379887"/>
            <a:ext cx="10543032" cy="364388"/>
          </a:xfrm>
        </p:spPr>
        <p:txBody>
          <a:bodyPr>
            <a:noAutofit/>
          </a:bodyPr>
          <a:lstStyle/>
          <a:p>
            <a:r>
              <a:rPr lang="en-US" sz="2000" b="1" dirty="0"/>
              <a:t>Business Questions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5F77D-A4C1-EE30-3383-85C7510EF637}"/>
              </a:ext>
            </a:extLst>
          </p:cNvPr>
          <p:cNvSpPr txBox="1"/>
          <p:nvPr/>
        </p:nvSpPr>
        <p:spPr>
          <a:xfrm>
            <a:off x="212799" y="2141182"/>
            <a:ext cx="5819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Who is the target audience?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India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dirty="0"/>
              <a:t>What factors can impact the delivery time?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Geographic factors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 based attributes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Driver based attributes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28295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99" y="1379886"/>
            <a:ext cx="10543032" cy="157969"/>
          </a:xfrm>
        </p:spPr>
        <p:txBody>
          <a:bodyPr>
            <a:noAutofit/>
          </a:bodyPr>
          <a:lstStyle/>
          <a:p>
            <a:r>
              <a:rPr lang="en-US" sz="2000" b="1" dirty="0"/>
              <a:t>Factors Influencing Delivery time: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89336-B7AC-926F-0EA9-1B9B948AB389}"/>
              </a:ext>
            </a:extLst>
          </p:cNvPr>
          <p:cNvSpPr txBox="1"/>
          <p:nvPr/>
        </p:nvSpPr>
        <p:spPr>
          <a:xfrm>
            <a:off x="1122221" y="1551703"/>
            <a:ext cx="11042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Geographic attributes: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Distance between restaurant &amp; delivery spot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City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Time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Order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Day of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Order pickup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Driver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Type of vehicle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Multiple order handling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Driver ratings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External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Weather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Holiday</a:t>
            </a:r>
          </a:p>
        </p:txBody>
      </p:sp>
    </p:spTree>
    <p:extLst>
      <p:ext uri="{BB962C8B-B14F-4D97-AF65-F5344CB8AC3E}">
        <p14:creationId xmlns:p14="http://schemas.microsoft.com/office/powerpoint/2010/main" val="156786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3519CC-0BC4-36A8-221D-7E1B4570B2CB}"/>
              </a:ext>
            </a:extLst>
          </p:cNvPr>
          <p:cNvSpPr txBox="1"/>
          <p:nvPr/>
        </p:nvSpPr>
        <p:spPr>
          <a:xfrm>
            <a:off x="212799" y="1300785"/>
            <a:ext cx="610292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Dataset:</a:t>
            </a:r>
          </a:p>
          <a:p>
            <a:endParaRPr lang="en-US" dirty="0"/>
          </a:p>
          <a:p>
            <a:r>
              <a:rPr lang="en-US" dirty="0"/>
              <a:t>Food delivery courier service data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Additional Info: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Contains majority details on factors discussed before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https://www.kaggle.com/datasets/gauravmalik26/food-delivery-dataset?select=train.csv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B96AC-973B-85AD-55EA-3F828FBF24D1}"/>
              </a:ext>
            </a:extLst>
          </p:cNvPr>
          <p:cNvSpPr txBox="1"/>
          <p:nvPr/>
        </p:nvSpPr>
        <p:spPr>
          <a:xfrm>
            <a:off x="1122221" y="1551703"/>
            <a:ext cx="11042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Geographic attributes: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Distance between restaurant &amp; delivery location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City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Time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Order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Day of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Order pickup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Driver based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Type of vehicle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order handling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Driver ratings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External 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Weather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</p:spTree>
    <p:extLst>
      <p:ext uri="{BB962C8B-B14F-4D97-AF65-F5344CB8AC3E}">
        <p14:creationId xmlns:p14="http://schemas.microsoft.com/office/powerpoint/2010/main" val="6960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12335-2E71-2CD5-40BB-474311E1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56" y="2311214"/>
            <a:ext cx="3934292" cy="34901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6FE9FF-228B-BCCC-3DFE-4C19295DFA8E}"/>
              </a:ext>
            </a:extLst>
          </p:cNvPr>
          <p:cNvSpPr txBox="1"/>
          <p:nvPr/>
        </p:nvSpPr>
        <p:spPr>
          <a:xfrm>
            <a:off x="2756903" y="1669907"/>
            <a:ext cx="349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between Distance &amp; time taken to deliver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E06CD-1C87-D986-88B4-DE8C0BACDE2C}"/>
              </a:ext>
            </a:extLst>
          </p:cNvPr>
          <p:cNvSpPr txBox="1"/>
          <p:nvPr/>
        </p:nvSpPr>
        <p:spPr>
          <a:xfrm>
            <a:off x="212799" y="1108364"/>
            <a:ext cx="607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Geographic Factors: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C2ADA7-8E81-6808-16D6-3AF86C42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546" y="3232542"/>
            <a:ext cx="1512879" cy="1284040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EFECA67-624D-1934-B2BF-26DA47B5E454}"/>
              </a:ext>
            </a:extLst>
          </p:cNvPr>
          <p:cNvSpPr/>
          <p:nvPr/>
        </p:nvSpPr>
        <p:spPr>
          <a:xfrm>
            <a:off x="7937257" y="1972154"/>
            <a:ext cx="1497839" cy="923446"/>
          </a:xfrm>
          <a:prstGeom prst="wedgeRectCallout">
            <a:avLst>
              <a:gd name="adj1" fmla="val -156677"/>
              <a:gd name="adj2" fmla="val 720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Positive relationship exhibited between the 2 variables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4946501-D149-30E0-DA61-F09BBF7EBD16}"/>
              </a:ext>
            </a:extLst>
          </p:cNvPr>
          <p:cNvSpPr/>
          <p:nvPr/>
        </p:nvSpPr>
        <p:spPr>
          <a:xfrm>
            <a:off x="814347" y="3594569"/>
            <a:ext cx="1497839" cy="923446"/>
          </a:xfrm>
          <a:prstGeom prst="wedgeRectCallout">
            <a:avLst>
              <a:gd name="adj1" fmla="val 102314"/>
              <a:gd name="adj2" fmla="val 7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When road traffic is high, even if distance is too low, the time for delivery is high</a:t>
            </a:r>
          </a:p>
        </p:txBody>
      </p:sp>
    </p:spTree>
    <p:extLst>
      <p:ext uri="{BB962C8B-B14F-4D97-AF65-F5344CB8AC3E}">
        <p14:creationId xmlns:p14="http://schemas.microsoft.com/office/powerpoint/2010/main" val="275081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60A2-758E-48F8-8C47-E858FB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571D-3E03-47C9-A7DF-738BADE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71D59-3C1F-48C1-A842-77AA29E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9F267AF-1C87-6494-7756-06DB9C461C74}"/>
              </a:ext>
            </a:extLst>
          </p:cNvPr>
          <p:cNvSpPr/>
          <p:nvPr/>
        </p:nvSpPr>
        <p:spPr>
          <a:xfrm>
            <a:off x="212799" y="360218"/>
            <a:ext cx="2286000" cy="64008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98F8571-408B-7C56-3F89-AE212960F9FC}"/>
              </a:ext>
            </a:extLst>
          </p:cNvPr>
          <p:cNvSpPr/>
          <p:nvPr/>
        </p:nvSpPr>
        <p:spPr>
          <a:xfrm>
            <a:off x="2454244" y="342900"/>
            <a:ext cx="2286000" cy="64008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91FF900-E0E0-2785-158F-7A88E3E6C97E}"/>
              </a:ext>
            </a:extLst>
          </p:cNvPr>
          <p:cNvSpPr/>
          <p:nvPr/>
        </p:nvSpPr>
        <p:spPr>
          <a:xfrm>
            <a:off x="469568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015D10-99DB-6662-4079-29189B479C7B}"/>
              </a:ext>
            </a:extLst>
          </p:cNvPr>
          <p:cNvSpPr/>
          <p:nvPr/>
        </p:nvSpPr>
        <p:spPr>
          <a:xfrm>
            <a:off x="6937134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316697-96DD-F6C4-CD97-2231B301E7DD}"/>
              </a:ext>
            </a:extLst>
          </p:cNvPr>
          <p:cNvSpPr/>
          <p:nvPr/>
        </p:nvSpPr>
        <p:spPr>
          <a:xfrm>
            <a:off x="9178579" y="342900"/>
            <a:ext cx="2286000" cy="64008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&amp; Deployment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E06CD-1C87-D986-88B4-DE8C0BACDE2C}"/>
              </a:ext>
            </a:extLst>
          </p:cNvPr>
          <p:cNvSpPr txBox="1"/>
          <p:nvPr/>
        </p:nvSpPr>
        <p:spPr>
          <a:xfrm>
            <a:off x="212799" y="1108364"/>
            <a:ext cx="607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Geographic Factors: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FE73E-5ACD-8BFE-D81C-D90D1C0646CB}"/>
              </a:ext>
            </a:extLst>
          </p:cNvPr>
          <p:cNvSpPr txBox="1"/>
          <p:nvPr/>
        </p:nvSpPr>
        <p:spPr>
          <a:xfrm>
            <a:off x="2757054" y="1439783"/>
            <a:ext cx="66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City type wise time to delivery and number of trips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33844-9656-774F-AF0F-CF2ABE21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546" y="2643892"/>
            <a:ext cx="1551618" cy="1083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B4B285-6654-9BB2-841C-5E112C84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57" y="1904360"/>
            <a:ext cx="7078063" cy="4096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B14B501-DCD6-41E2-60FA-977699ACFFF2}"/>
              </a:ext>
            </a:extLst>
          </p:cNvPr>
          <p:cNvSpPr/>
          <p:nvPr/>
        </p:nvSpPr>
        <p:spPr>
          <a:xfrm>
            <a:off x="8429659" y="1743278"/>
            <a:ext cx="1497839" cy="923446"/>
          </a:xfrm>
          <a:prstGeom prst="wedgeRectCallout">
            <a:avLst>
              <a:gd name="adj1" fmla="val -156677"/>
              <a:gd name="adj2" fmla="val 720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Semi-urban delivery seems to take a lot of time compared to other areas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31507AF-55EC-A77B-4306-933F76BA9311}"/>
              </a:ext>
            </a:extLst>
          </p:cNvPr>
          <p:cNvSpPr/>
          <p:nvPr/>
        </p:nvSpPr>
        <p:spPr>
          <a:xfrm>
            <a:off x="411992" y="2251062"/>
            <a:ext cx="1497839" cy="1261679"/>
          </a:xfrm>
          <a:prstGeom prst="wedgeRectCallout">
            <a:avLst>
              <a:gd name="adj1" fmla="val 189261"/>
              <a:gd name="adj2" fmla="val -504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trips observed in metropolitan areas and urban areas compared to very less trips in semi-urban areas</a:t>
            </a:r>
          </a:p>
        </p:txBody>
      </p:sp>
    </p:spTree>
    <p:extLst>
      <p:ext uri="{BB962C8B-B14F-4D97-AF65-F5344CB8AC3E}">
        <p14:creationId xmlns:p14="http://schemas.microsoft.com/office/powerpoint/2010/main" val="185717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{9EB4469B-C901-412D-A5C6-B2FEAA7B70DC}tf67338807_win32</Template>
  <TotalTime>1446</TotalTime>
  <Words>1031</Words>
  <Application>Microsoft Office PowerPoint</Application>
  <PresentationFormat>Widescreen</PresentationFormat>
  <Paragraphs>325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Dante</vt:lpstr>
      <vt:lpstr>Dante (Headings)2</vt:lpstr>
      <vt:lpstr>Helvetica Neue Medium</vt:lpstr>
      <vt:lpstr>Wingdings</vt:lpstr>
      <vt:lpstr>Wingdings 2</vt:lpstr>
      <vt:lpstr>OffsetVTI</vt:lpstr>
      <vt:lpstr>Food Delivery Time Prediction</vt:lpstr>
      <vt:lpstr>Agenda</vt:lpstr>
      <vt:lpstr>Objective:</vt:lpstr>
      <vt:lpstr>Business Questions</vt:lpstr>
      <vt:lpstr>Factors Influencing Delivery time: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Revathi Boopathi</dc:creator>
  <cp:lastModifiedBy>Revathi Boopathi</cp:lastModifiedBy>
  <cp:revision>65</cp:revision>
  <dcterms:created xsi:type="dcterms:W3CDTF">2023-11-20T06:35:39Z</dcterms:created>
  <dcterms:modified xsi:type="dcterms:W3CDTF">2023-11-21T06:42:27Z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