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HK Grotesk Bold" panose="020B0604020202020204" charset="0"/>
      <p:regular r:id="rId15"/>
    </p:embeddedFont>
    <p:embeddedFont>
      <p:font typeface="HK Grotesk Medium" panose="020B0604020202020204" charset="0"/>
      <p:regular r:id="rId16"/>
    </p:embeddedFont>
    <p:embeddedFont>
      <p:font typeface="HK Grotesk Medium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5370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11299" y="4070410"/>
            <a:ext cx="980909" cy="774918"/>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42722" y="2809417"/>
            <a:ext cx="999511" cy="1371542"/>
          </a:xfrm>
          <a:prstGeom prst="rect">
            <a:avLst/>
          </a:prstGeom>
        </p:spPr>
      </p:pic>
      <p:sp>
        <p:nvSpPr>
          <p:cNvPr id="11" name="TextBox 11"/>
          <p:cNvSpPr txBox="1"/>
          <p:nvPr/>
        </p:nvSpPr>
        <p:spPr>
          <a:xfrm>
            <a:off x="2139960" y="4110435"/>
            <a:ext cx="7004039" cy="1659237"/>
          </a:xfrm>
          <a:prstGeom prst="rect">
            <a:avLst/>
          </a:prstGeom>
        </p:spPr>
        <p:txBody>
          <a:bodyPr lIns="0" tIns="0" rIns="0" bIns="0" rtlCol="0" anchor="t">
            <a:spAutoFit/>
          </a:bodyPr>
          <a:lstStyle/>
          <a:p>
            <a:pPr>
              <a:lnSpc>
                <a:spcPts val="6379"/>
              </a:lnSpc>
            </a:pPr>
            <a:r>
              <a:rPr lang="en-US" sz="5799" dirty="0">
                <a:solidFill>
                  <a:srgbClr val="00B050"/>
                </a:solidFill>
                <a:latin typeface="HK Grotesk Bold"/>
              </a:rPr>
              <a:t>SMART PARKING</a:t>
            </a:r>
          </a:p>
          <a:p>
            <a:pPr>
              <a:lnSpc>
                <a:spcPts val="6379"/>
              </a:lnSpc>
            </a:pPr>
            <a:r>
              <a:rPr lang="en-US" sz="5799" dirty="0">
                <a:solidFill>
                  <a:srgbClr val="00B050"/>
                </a:solidFill>
                <a:latin typeface="HK Grotesk Bold"/>
              </a:rPr>
              <a:t>SYSTEM USING IOT</a:t>
            </a:r>
          </a:p>
        </p:txBody>
      </p:sp>
      <p:sp>
        <p:nvSpPr>
          <p:cNvPr id="12" name="TextBox 12"/>
          <p:cNvSpPr txBox="1"/>
          <p:nvPr/>
        </p:nvSpPr>
        <p:spPr>
          <a:xfrm>
            <a:off x="662965" y="41104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01</a:t>
            </a:r>
          </a:p>
        </p:txBody>
      </p:sp>
      <p:sp>
        <p:nvSpPr>
          <p:cNvPr id="14" name="TextBox 14"/>
          <p:cNvSpPr txBox="1"/>
          <p:nvPr/>
        </p:nvSpPr>
        <p:spPr>
          <a:xfrm>
            <a:off x="5523369" y="3133866"/>
            <a:ext cx="6156771" cy="731529"/>
          </a:xfrm>
          <a:prstGeom prst="rect">
            <a:avLst/>
          </a:prstGeom>
        </p:spPr>
        <p:txBody>
          <a:bodyPr wrap="square" lIns="0" tIns="0" rIns="0" bIns="0" rtlCol="0" anchor="t">
            <a:spAutoFit/>
          </a:bodyPr>
          <a:lstStyle/>
          <a:p>
            <a:pPr>
              <a:lnSpc>
                <a:spcPts val="5610"/>
              </a:lnSpc>
            </a:pPr>
            <a:r>
              <a:rPr lang="en-US" sz="5100" dirty="0">
                <a:solidFill>
                  <a:srgbClr val="FFFFFF"/>
                </a:solidFill>
                <a:latin typeface="HK Grotesk Bold"/>
              </a:rPr>
              <a:t>:</a:t>
            </a:r>
          </a:p>
        </p:txBody>
      </p:sp>
      <p:sp>
        <p:nvSpPr>
          <p:cNvPr id="19" name="TextBox 18">
            <a:extLst>
              <a:ext uri="{FF2B5EF4-FFF2-40B4-BE49-F238E27FC236}">
                <a16:creationId xmlns:a16="http://schemas.microsoft.com/office/drawing/2014/main" id="{3EB1F651-3049-BEAA-6B3B-DF709CFCBBB4}"/>
              </a:ext>
            </a:extLst>
          </p:cNvPr>
          <p:cNvSpPr txBox="1"/>
          <p:nvPr/>
        </p:nvSpPr>
        <p:spPr>
          <a:xfrm>
            <a:off x="1618590" y="3197534"/>
            <a:ext cx="9144000" cy="707886"/>
          </a:xfrm>
          <a:prstGeom prst="rect">
            <a:avLst/>
          </a:prstGeom>
          <a:noFill/>
        </p:spPr>
        <p:txBody>
          <a:bodyPr wrap="square">
            <a:spAutoFit/>
          </a:bodyPr>
          <a:lstStyle/>
          <a:p>
            <a:r>
              <a:rPr lang="en-US" sz="4000" dirty="0">
                <a:solidFill>
                  <a:srgbClr val="FFFFFF"/>
                </a:solidFill>
                <a:latin typeface="HK Grotesk Bold"/>
              </a:rPr>
              <a:t>PROJECT TITLE</a:t>
            </a:r>
            <a:endParaRPr lang="en-IN" sz="4000" dirty="0"/>
          </a:p>
        </p:txBody>
      </p:sp>
      <p:sp>
        <p:nvSpPr>
          <p:cNvPr id="20" name="TextBox 19">
            <a:extLst>
              <a:ext uri="{FF2B5EF4-FFF2-40B4-BE49-F238E27FC236}">
                <a16:creationId xmlns:a16="http://schemas.microsoft.com/office/drawing/2014/main" id="{13B71D06-43A6-E534-6E1E-4636DD1CC58B}"/>
              </a:ext>
            </a:extLst>
          </p:cNvPr>
          <p:cNvSpPr txBox="1"/>
          <p:nvPr/>
        </p:nvSpPr>
        <p:spPr>
          <a:xfrm>
            <a:off x="4114800" y="1606688"/>
            <a:ext cx="11887200" cy="923330"/>
          </a:xfrm>
          <a:prstGeom prst="rect">
            <a:avLst/>
          </a:prstGeom>
          <a:noFill/>
        </p:spPr>
        <p:txBody>
          <a:bodyPr wrap="square" rtlCol="0">
            <a:spAutoFit/>
          </a:bodyPr>
          <a:lstStyle/>
          <a:p>
            <a:r>
              <a:rPr lang="en-US" sz="5400" u="sng">
                <a:solidFill>
                  <a:srgbClr val="00B0F0"/>
                </a:solidFill>
              </a:rPr>
              <a:t>COMPUTER SCIENCE AND ENGINEERING</a:t>
            </a:r>
            <a:endParaRPr lang="en-IN" sz="5400" u="sng" dirty="0">
              <a:solidFill>
                <a:srgbClr val="00B0F0"/>
              </a:solidFill>
            </a:endParaRPr>
          </a:p>
        </p:txBody>
      </p:sp>
      <p:pic>
        <p:nvPicPr>
          <p:cNvPr id="22" name="Picture 21" descr="A car parked in a parking lot&#10;&#10;Description automatically generated">
            <a:extLst>
              <a:ext uri="{FF2B5EF4-FFF2-40B4-BE49-F238E27FC236}">
                <a16:creationId xmlns:a16="http://schemas.microsoft.com/office/drawing/2014/main" id="{4C4DA297-5265-0A8C-CEAC-F9DB19E9E9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8979" y="4180959"/>
            <a:ext cx="7647156" cy="5045129"/>
          </a:xfrm>
          <a:prstGeom prst="rect">
            <a:avLst/>
          </a:prstGeom>
        </p:spPr>
      </p:pic>
      <p:sp>
        <p:nvSpPr>
          <p:cNvPr id="26" name="TextBox 25">
            <a:extLst>
              <a:ext uri="{FF2B5EF4-FFF2-40B4-BE49-F238E27FC236}">
                <a16:creationId xmlns:a16="http://schemas.microsoft.com/office/drawing/2014/main" id="{26FAB70B-3C62-C71E-3C94-97179FE51685}"/>
              </a:ext>
            </a:extLst>
          </p:cNvPr>
          <p:cNvSpPr txBox="1"/>
          <p:nvPr/>
        </p:nvSpPr>
        <p:spPr>
          <a:xfrm rot="10800000" flipV="1">
            <a:off x="2015080" y="6656340"/>
            <a:ext cx="9144000" cy="2308324"/>
          </a:xfrm>
          <a:prstGeom prst="rect">
            <a:avLst/>
          </a:prstGeom>
          <a:noFill/>
        </p:spPr>
        <p:txBody>
          <a:bodyPr wrap="square" rtlCol="0">
            <a:spAutoFit/>
          </a:bodyPr>
          <a:lstStyle/>
          <a:p>
            <a:r>
              <a:rPr lang="en-US" sz="3600" dirty="0">
                <a:solidFill>
                  <a:schemeClr val="tx2">
                    <a:lumMod val="20000"/>
                    <a:lumOff val="80000"/>
                  </a:schemeClr>
                </a:solidFill>
              </a:rPr>
              <a:t>A.WAZIL                    913021104042</a:t>
            </a:r>
          </a:p>
          <a:p>
            <a:r>
              <a:rPr lang="en-US" sz="3600" dirty="0">
                <a:solidFill>
                  <a:schemeClr val="tx2">
                    <a:lumMod val="20000"/>
                    <a:lumOff val="80000"/>
                  </a:schemeClr>
                </a:solidFill>
              </a:rPr>
              <a:t>A.REVATHI                913021104025</a:t>
            </a:r>
          </a:p>
          <a:p>
            <a:r>
              <a:rPr lang="en-US" sz="3600" dirty="0">
                <a:solidFill>
                  <a:schemeClr val="tx2">
                    <a:lumMod val="20000"/>
                    <a:lumOff val="80000"/>
                  </a:schemeClr>
                </a:solidFill>
              </a:rPr>
              <a:t>R.THIRUMAGAL       913021104036</a:t>
            </a:r>
          </a:p>
          <a:p>
            <a:r>
              <a:rPr lang="en-US" sz="3600" dirty="0">
                <a:solidFill>
                  <a:schemeClr val="tx2">
                    <a:lumMod val="20000"/>
                    <a:lumOff val="80000"/>
                  </a:schemeClr>
                </a:solidFill>
              </a:rPr>
              <a:t>R.NIVETHITHA         913021104018</a:t>
            </a:r>
            <a:endParaRPr lang="en-IN" sz="3600" dirty="0">
              <a:solidFill>
                <a:schemeClr val="tx2">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50617" y="1254708"/>
            <a:ext cx="1691861" cy="1216025"/>
          </a:xfrm>
          <a:prstGeom prst="rect">
            <a:avLst/>
          </a:prstGeom>
        </p:spPr>
      </p:pic>
      <p:sp>
        <p:nvSpPr>
          <p:cNvPr id="9" name="TextBox 9"/>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02</a:t>
            </a:r>
          </a:p>
        </p:txBody>
      </p:sp>
      <p:sp>
        <p:nvSpPr>
          <p:cNvPr id="10" name="TextBox 10"/>
          <p:cNvSpPr txBox="1"/>
          <p:nvPr/>
        </p:nvSpPr>
        <p:spPr>
          <a:xfrm>
            <a:off x="2231454" y="1357894"/>
            <a:ext cx="8526715" cy="1076327"/>
          </a:xfrm>
          <a:prstGeom prst="rect">
            <a:avLst/>
          </a:prstGeom>
        </p:spPr>
        <p:txBody>
          <a:bodyPr lIns="0" tIns="0" rIns="0" bIns="0" rtlCol="0" anchor="t">
            <a:spAutoFit/>
          </a:bodyPr>
          <a:lstStyle/>
          <a:p>
            <a:pPr>
              <a:lnSpc>
                <a:spcPts val="8250"/>
              </a:lnSpc>
            </a:pPr>
            <a:r>
              <a:rPr lang="en-US" sz="7500" b="1" dirty="0">
                <a:solidFill>
                  <a:srgbClr val="00B050"/>
                </a:solidFill>
                <a:ea typeface="HK Grotesk Bold"/>
              </a:rPr>
              <a:t>❖ Introduction</a:t>
            </a:r>
          </a:p>
        </p:txBody>
      </p:sp>
      <p:sp>
        <p:nvSpPr>
          <p:cNvPr id="11" name="TextBox 11"/>
          <p:cNvSpPr txBox="1"/>
          <p:nvPr/>
        </p:nvSpPr>
        <p:spPr>
          <a:xfrm>
            <a:off x="2231454" y="2954852"/>
            <a:ext cx="12682796"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A smart parking system is used to automatically identify vacant &amp; occupied parking slots, without the need to find them manually.</a:t>
            </a:r>
          </a:p>
        </p:txBody>
      </p:sp>
      <p:sp>
        <p:nvSpPr>
          <p:cNvPr id="12" name="TextBox 12"/>
          <p:cNvSpPr txBox="1"/>
          <p:nvPr/>
        </p:nvSpPr>
        <p:spPr>
          <a:xfrm>
            <a:off x="2257672" y="4403635"/>
            <a:ext cx="12630360" cy="1038225"/>
          </a:xfrm>
          <a:prstGeom prst="rect">
            <a:avLst/>
          </a:prstGeom>
        </p:spPr>
        <p:txBody>
          <a:bodyPr lIns="0" tIns="0" rIns="0" bIns="0" rtlCol="0" anchor="t">
            <a:spAutoFit/>
          </a:bodyPr>
          <a:lstStyle/>
          <a:p>
            <a:pPr>
              <a:lnSpc>
                <a:spcPts val="4199"/>
              </a:lnSpc>
            </a:pPr>
            <a:r>
              <a:rPr lang="en-US" sz="2999" dirty="0">
                <a:solidFill>
                  <a:srgbClr val="FFC033"/>
                </a:solidFill>
                <a:ea typeface="HK Grotesk Medium"/>
              </a:rPr>
              <a:t>➢</a:t>
            </a:r>
            <a:r>
              <a:rPr lang="en-US" sz="2999" dirty="0">
                <a:solidFill>
                  <a:srgbClr val="FFFFFF"/>
                </a:solidFill>
                <a:latin typeface="HK Grotesk Medium"/>
              </a:rPr>
              <a:t> The status of the parking slots is detected by the IoT sensors, then their data is transferred to the database to store.</a:t>
            </a:r>
          </a:p>
        </p:txBody>
      </p:sp>
      <p:sp>
        <p:nvSpPr>
          <p:cNvPr id="13" name="TextBox 13"/>
          <p:cNvSpPr txBox="1"/>
          <p:nvPr/>
        </p:nvSpPr>
        <p:spPr>
          <a:xfrm>
            <a:off x="2257672" y="5852417"/>
            <a:ext cx="12630360" cy="1038225"/>
          </a:xfrm>
          <a:prstGeom prst="rect">
            <a:avLst/>
          </a:prstGeom>
        </p:spPr>
        <p:txBody>
          <a:bodyPr lIns="0" tIns="0" rIns="0" bIns="0" rtlCol="0" anchor="t">
            <a:spAutoFit/>
          </a:bodyPr>
          <a:lstStyle/>
          <a:p>
            <a:pPr>
              <a:lnSpc>
                <a:spcPts val="4199"/>
              </a:lnSpc>
            </a:pPr>
            <a:r>
              <a:rPr lang="en-US" sz="2999" dirty="0">
                <a:solidFill>
                  <a:srgbClr val="FFC033"/>
                </a:solidFill>
                <a:ea typeface="HK Grotesk Medium"/>
              </a:rPr>
              <a:t>➢</a:t>
            </a:r>
            <a:r>
              <a:rPr lang="en-US" sz="2999" dirty="0">
                <a:solidFill>
                  <a:srgbClr val="FFFFFF"/>
                </a:solidFill>
                <a:latin typeface="HK Grotesk Medium"/>
              </a:rPr>
              <a:t> The system allows capturing the exact date and time of entry &amp; exit </a:t>
            </a:r>
          </a:p>
          <a:p>
            <a:pPr>
              <a:lnSpc>
                <a:spcPts val="4199"/>
              </a:lnSpc>
            </a:pPr>
            <a:r>
              <a:rPr lang="en-US" sz="2999" dirty="0">
                <a:solidFill>
                  <a:srgbClr val="FFFFFF"/>
                </a:solidFill>
                <a:latin typeface="HK Grotesk Medium"/>
              </a:rPr>
              <a:t>of the cars in the parking area.</a:t>
            </a:r>
          </a:p>
        </p:txBody>
      </p:sp>
      <p:sp>
        <p:nvSpPr>
          <p:cNvPr id="14" name="TextBox 14"/>
          <p:cNvSpPr txBox="1"/>
          <p:nvPr/>
        </p:nvSpPr>
        <p:spPr>
          <a:xfrm>
            <a:off x="2257672" y="7301200"/>
            <a:ext cx="12630360"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Depending on the total parking time of the car, the system will intelligently calculate the fare &amp; charge the car owner accordingly.</a:t>
            </a:r>
          </a:p>
        </p:txBody>
      </p:sp>
      <p:sp>
        <p:nvSpPr>
          <p:cNvPr id="15" name="TextBox 15"/>
          <p:cNvSpPr txBox="1"/>
          <p:nvPr/>
        </p:nvSpPr>
        <p:spPr>
          <a:xfrm>
            <a:off x="2231454" y="8749983"/>
            <a:ext cx="12682796" cy="514350"/>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car owner can make payment while exiting the parking.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67492" y="1040557"/>
            <a:ext cx="1891808" cy="1541823"/>
          </a:xfrm>
          <a:prstGeom prst="rect">
            <a:avLst/>
          </a:prstGeom>
        </p:spPr>
      </p:pic>
      <p:sp>
        <p:nvSpPr>
          <p:cNvPr id="9" name="TextBox 9"/>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03</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The Need for Smart Parking</a:t>
            </a:r>
          </a:p>
        </p:txBody>
      </p:sp>
      <p:sp>
        <p:nvSpPr>
          <p:cNvPr id="11" name="TextBox 11"/>
          <p:cNvSpPr txBox="1"/>
          <p:nvPr/>
        </p:nvSpPr>
        <p:spPr>
          <a:xfrm>
            <a:off x="2428693" y="2908614"/>
            <a:ext cx="12743724" cy="1562100"/>
          </a:xfrm>
          <a:prstGeom prst="rect">
            <a:avLst/>
          </a:prstGeom>
        </p:spPr>
        <p:txBody>
          <a:bodyPr lIns="0" tIns="0" rIns="0" bIns="0" rtlCol="0" anchor="t">
            <a:spAutoFit/>
          </a:bodyPr>
          <a:lstStyle/>
          <a:p>
            <a:pPr>
              <a:lnSpc>
                <a:spcPts val="4199"/>
              </a:lnSpc>
            </a:pPr>
            <a:r>
              <a:rPr lang="en-US" sz="2999" dirty="0">
                <a:solidFill>
                  <a:srgbClr val="FFC033"/>
                </a:solidFill>
                <a:ea typeface="HK Grotesk Medium"/>
              </a:rPr>
              <a:t>➢</a:t>
            </a:r>
            <a:r>
              <a:rPr lang="en-US" sz="2999" dirty="0">
                <a:solidFill>
                  <a:srgbClr val="FFFFFF"/>
                </a:solidFill>
                <a:latin typeface="HK Grotesk Medium"/>
              </a:rPr>
              <a:t> In recent years, the number of car owners has been increasing day by day. Hence it becomes very difficult for car owners to find safe parking slot to park their cars. </a:t>
            </a:r>
          </a:p>
        </p:txBody>
      </p:sp>
      <p:sp>
        <p:nvSpPr>
          <p:cNvPr id="12" name="TextBox 12"/>
          <p:cNvSpPr txBox="1"/>
          <p:nvPr/>
        </p:nvSpPr>
        <p:spPr>
          <a:xfrm>
            <a:off x="2428693" y="4817720"/>
            <a:ext cx="12743724" cy="1562100"/>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main problem is finding a parking slot, whether in the shopping mall or at the airport. On average, people spent about 10 to 15 minutes finding suitable parking for their car.</a:t>
            </a:r>
          </a:p>
        </p:txBody>
      </p:sp>
      <p:sp>
        <p:nvSpPr>
          <p:cNvPr id="13" name="TextBox 13"/>
          <p:cNvSpPr txBox="1"/>
          <p:nvPr/>
        </p:nvSpPr>
        <p:spPr>
          <a:xfrm>
            <a:off x="2428693" y="6726827"/>
            <a:ext cx="12743724"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Most people park their cars in places that are not designated for parking, and even in places that are not reserved for parking as well.</a:t>
            </a:r>
          </a:p>
        </p:txBody>
      </p:sp>
      <p:sp>
        <p:nvSpPr>
          <p:cNvPr id="14" name="TextBox 14"/>
          <p:cNvSpPr txBox="1"/>
          <p:nvPr/>
        </p:nvSpPr>
        <p:spPr>
          <a:xfrm>
            <a:off x="2428693" y="8112058"/>
            <a:ext cx="12743724"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This results in car towing and an excessive amount of traffic.</a:t>
            </a:r>
          </a:p>
          <a:p>
            <a:pPr>
              <a:lnSpc>
                <a:spcPts val="4199"/>
              </a:lnSpc>
            </a:pPr>
            <a:r>
              <a:rPr lang="en-US" sz="2999">
                <a:solidFill>
                  <a:srgbClr val="FFFFFF"/>
                </a:solidFill>
                <a:latin typeface="HK Grotesk Medium"/>
              </a:rPr>
              <a:t>Drives looking for parking space are a major cause of traffic congestion.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45965" y="4541881"/>
            <a:ext cx="2149003" cy="2051321"/>
          </a:xfrm>
          <a:prstGeom prst="rect">
            <a:avLst/>
          </a:prstGeom>
        </p:spPr>
      </p:pic>
      <p:sp>
        <p:nvSpPr>
          <p:cNvPr id="9" name="TextBox 9"/>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04</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Hardware &amp; Software Requirements</a:t>
            </a:r>
          </a:p>
        </p:txBody>
      </p:sp>
      <p:sp>
        <p:nvSpPr>
          <p:cNvPr id="11" name="TextBox 11"/>
          <p:cNvSpPr txBox="1"/>
          <p:nvPr/>
        </p:nvSpPr>
        <p:spPr>
          <a:xfrm>
            <a:off x="2428693" y="2900677"/>
            <a:ext cx="6715307" cy="3119315"/>
          </a:xfrm>
          <a:prstGeom prst="rect">
            <a:avLst/>
          </a:prstGeom>
        </p:spPr>
        <p:txBody>
          <a:bodyPr lIns="0" tIns="0" rIns="0" bIns="0" rtlCol="0" anchor="t">
            <a:spAutoFit/>
          </a:bodyPr>
          <a:lstStyle/>
          <a:p>
            <a:pPr>
              <a:lnSpc>
                <a:spcPts val="4899"/>
              </a:lnSpc>
            </a:pPr>
            <a:r>
              <a:rPr lang="en-US" sz="3499" dirty="0">
                <a:solidFill>
                  <a:srgbClr val="00B0F0"/>
                </a:solidFill>
                <a:ea typeface="HK Grotesk Medium"/>
              </a:rPr>
              <a:t>➢</a:t>
            </a:r>
            <a:r>
              <a:rPr lang="en-US" sz="3499" dirty="0">
                <a:solidFill>
                  <a:srgbClr val="00B0F0"/>
                </a:solidFill>
                <a:latin typeface="HK Grotesk Medium"/>
              </a:rPr>
              <a:t> Hardware:</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Raspberry Pi</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IR Sensors</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Servo motor</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LCD Display</a:t>
            </a:r>
          </a:p>
        </p:txBody>
      </p:sp>
      <p:sp>
        <p:nvSpPr>
          <p:cNvPr id="12" name="TextBox 12"/>
          <p:cNvSpPr txBox="1"/>
          <p:nvPr/>
        </p:nvSpPr>
        <p:spPr>
          <a:xfrm>
            <a:off x="2428693" y="6526527"/>
            <a:ext cx="7482392" cy="3119315"/>
          </a:xfrm>
          <a:prstGeom prst="rect">
            <a:avLst/>
          </a:prstGeom>
        </p:spPr>
        <p:txBody>
          <a:bodyPr lIns="0" tIns="0" rIns="0" bIns="0" rtlCol="0" anchor="t">
            <a:spAutoFit/>
          </a:bodyPr>
          <a:lstStyle/>
          <a:p>
            <a:pPr>
              <a:lnSpc>
                <a:spcPts val="4899"/>
              </a:lnSpc>
            </a:pPr>
            <a:r>
              <a:rPr lang="en-US" sz="3499" dirty="0">
                <a:solidFill>
                  <a:srgbClr val="00B0F0"/>
                </a:solidFill>
                <a:ea typeface="HK Grotesk Medium"/>
              </a:rPr>
              <a:t>➢</a:t>
            </a:r>
            <a:r>
              <a:rPr lang="en-US" sz="3499" dirty="0">
                <a:solidFill>
                  <a:srgbClr val="00B0F0"/>
                </a:solidFill>
                <a:latin typeface="HK Grotesk Medium"/>
              </a:rPr>
              <a:t> </a:t>
            </a:r>
            <a:r>
              <a:rPr lang="en-US" sz="3499" dirty="0">
                <a:solidFill>
                  <a:srgbClr val="00B0F0"/>
                </a:solidFill>
                <a:latin typeface="HK Grotesk Medium Bold"/>
              </a:rPr>
              <a:t>Software:</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Python Programming Language</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React JS</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Tornado Framework</a:t>
            </a:r>
          </a:p>
          <a:p>
            <a:pPr>
              <a:lnSpc>
                <a:spcPts val="4899"/>
              </a:lnSpc>
            </a:pPr>
            <a:r>
              <a:rPr lang="en-US" sz="3499" dirty="0">
                <a:solidFill>
                  <a:srgbClr val="FFFFFF"/>
                </a:solidFill>
                <a:latin typeface="HK Grotesk Medium"/>
              </a:rPr>
              <a:t>     </a:t>
            </a:r>
            <a:r>
              <a:rPr lang="en-US" sz="3499" dirty="0">
                <a:solidFill>
                  <a:srgbClr val="FFC033"/>
                </a:solidFill>
                <a:latin typeface="HK Grotesk Medium"/>
              </a:rPr>
              <a:t>•</a:t>
            </a:r>
            <a:r>
              <a:rPr lang="en-US" sz="3499" dirty="0">
                <a:solidFill>
                  <a:srgbClr val="FFFFFF"/>
                </a:solidFill>
                <a:latin typeface="HK Grotesk Medium"/>
              </a:rPr>
              <a:t> MySQL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255448" y="1028700"/>
            <a:ext cx="1787030" cy="1449728"/>
          </a:xfrm>
          <a:prstGeom prst="rect">
            <a:avLst/>
          </a:prstGeom>
        </p:spPr>
      </p:pic>
      <p:sp>
        <p:nvSpPr>
          <p:cNvPr id="9" name="TextBox 9"/>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05</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Working</a:t>
            </a:r>
          </a:p>
        </p:txBody>
      </p:sp>
      <p:sp>
        <p:nvSpPr>
          <p:cNvPr id="11" name="TextBox 11"/>
          <p:cNvSpPr txBox="1"/>
          <p:nvPr/>
        </p:nvSpPr>
        <p:spPr>
          <a:xfrm>
            <a:off x="2428693" y="2935628"/>
            <a:ext cx="13177279" cy="59690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First, when a vehicle arrives, it will get detected by an IR sensor.</a:t>
            </a:r>
          </a:p>
        </p:txBody>
      </p:sp>
      <p:sp>
        <p:nvSpPr>
          <p:cNvPr id="12" name="TextBox 12"/>
          <p:cNvSpPr txBox="1"/>
          <p:nvPr/>
        </p:nvSpPr>
        <p:spPr>
          <a:xfrm>
            <a:off x="2428693" y="3991202"/>
            <a:ext cx="13177279" cy="1216026"/>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Then, it will check for any vacant slots; if there is any slot available, the gate will open otherwise the gate will not open.</a:t>
            </a:r>
          </a:p>
        </p:txBody>
      </p:sp>
      <p:sp>
        <p:nvSpPr>
          <p:cNvPr id="13" name="TextBox 13"/>
          <p:cNvSpPr txBox="1"/>
          <p:nvPr/>
        </p:nvSpPr>
        <p:spPr>
          <a:xfrm>
            <a:off x="2428693" y="5665901"/>
            <a:ext cx="13177279" cy="183515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The car will be safely parked in the parking area. this event will also get detected by another IR sensor. It will add an entry to the database and start the timer for that slot &amp; show on LCD display.</a:t>
            </a:r>
          </a:p>
        </p:txBody>
      </p:sp>
      <p:sp>
        <p:nvSpPr>
          <p:cNvPr id="14" name="TextBox 14"/>
          <p:cNvSpPr txBox="1"/>
          <p:nvPr/>
        </p:nvSpPr>
        <p:spPr>
          <a:xfrm>
            <a:off x="2428693" y="7959726"/>
            <a:ext cx="13177279" cy="183515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When the car exits, we detect it again and stop the timer. &amp; according to parking time, we calculate the fare and charge the car owner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503256" y="1028700"/>
            <a:ext cx="2756044" cy="1140313"/>
          </a:xfrm>
          <a:prstGeom prst="rect">
            <a:avLst/>
          </a:prstGeom>
        </p:spPr>
      </p:pic>
      <p:pic>
        <p:nvPicPr>
          <p:cNvPr id="9" name="Picture 9"/>
          <p:cNvPicPr>
            <a:picLocks noChangeAspect="1"/>
          </p:cNvPicPr>
          <p:nvPr/>
        </p:nvPicPr>
        <p:blipFill>
          <a:blip r:embed="rId6"/>
          <a:srcRect/>
          <a:stretch>
            <a:fillRect/>
          </a:stretch>
        </p:blipFill>
        <p:spPr>
          <a:xfrm>
            <a:off x="2146819" y="2855856"/>
            <a:ext cx="13994361" cy="6825721"/>
          </a:xfrm>
          <a:prstGeom prst="rect">
            <a:avLst/>
          </a:prstGeom>
        </p:spPr>
      </p:pic>
      <p:sp>
        <p:nvSpPr>
          <p:cNvPr id="10" name="TextBox 10"/>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06</a:t>
            </a:r>
          </a:p>
        </p:txBody>
      </p:sp>
      <p:sp>
        <p:nvSpPr>
          <p:cNvPr id="11" name="TextBox 11"/>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Block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pic>
        <p:nvPicPr>
          <p:cNvPr id="8" name="Picture 8"/>
          <p:cNvPicPr>
            <a:picLocks noChangeAspect="1"/>
          </p:cNvPicPr>
          <p:nvPr/>
        </p:nvPicPr>
        <p:blipFill>
          <a:blip r:embed="rId4"/>
          <a:srcRect l="35982" r="37190"/>
          <a:stretch>
            <a:fillRect/>
          </a:stretch>
        </p:blipFill>
        <p:spPr>
          <a:xfrm>
            <a:off x="2647465" y="3002994"/>
            <a:ext cx="3661975" cy="6147289"/>
          </a:xfrm>
          <a:prstGeom prst="rect">
            <a:avLst/>
          </a:prstGeom>
        </p:spPr>
      </p:pic>
      <p:pic>
        <p:nvPicPr>
          <p:cNvPr id="9" name="Picture 9"/>
          <p:cNvPicPr>
            <a:picLocks noChangeAspect="1"/>
          </p:cNvPicPr>
          <p:nvPr/>
        </p:nvPicPr>
        <p:blipFill>
          <a:blip r:embed="rId5"/>
          <a:srcRect/>
          <a:stretch>
            <a:fillRect/>
          </a:stretch>
        </p:blipFill>
        <p:spPr>
          <a:xfrm>
            <a:off x="7559809" y="5675217"/>
            <a:ext cx="8775308" cy="3877161"/>
          </a:xfrm>
          <a:prstGeom prst="rect">
            <a:avLst/>
          </a:prstGeom>
        </p:spPr>
      </p:pic>
      <p:pic>
        <p:nvPicPr>
          <p:cNvPr id="10" name="Picture 10"/>
          <p:cNvPicPr>
            <a:picLocks noChangeAspect="1"/>
          </p:cNvPicPr>
          <p:nvPr/>
        </p:nvPicPr>
        <p:blipFill>
          <a:blip r:embed="rId6"/>
          <a:srcRect/>
          <a:stretch>
            <a:fillRect/>
          </a:stretch>
        </p:blipFill>
        <p:spPr>
          <a:xfrm>
            <a:off x="7582971" y="1480715"/>
            <a:ext cx="8728983" cy="3848747"/>
          </a:xfrm>
          <a:prstGeom prst="rect">
            <a:avLst/>
          </a:prstGeom>
        </p:spPr>
      </p:pic>
      <p:sp>
        <p:nvSpPr>
          <p:cNvPr id="11" name="TextBox 11"/>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07</a:t>
            </a:r>
          </a:p>
        </p:txBody>
      </p:sp>
      <p:sp>
        <p:nvSpPr>
          <p:cNvPr id="12" name="TextBox 12"/>
          <p:cNvSpPr txBox="1"/>
          <p:nvPr/>
        </p:nvSpPr>
        <p:spPr>
          <a:xfrm>
            <a:off x="1994981" y="1730555"/>
            <a:ext cx="4966942"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Screenshots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8" name="TextBox 8"/>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08</a:t>
            </a:r>
          </a:p>
        </p:txBody>
      </p:sp>
      <p:sp>
        <p:nvSpPr>
          <p:cNvPr id="9" name="TextBox 9"/>
          <p:cNvSpPr txBox="1"/>
          <p:nvPr/>
        </p:nvSpPr>
        <p:spPr>
          <a:xfrm>
            <a:off x="2428693" y="1537931"/>
            <a:ext cx="8022816" cy="805683"/>
          </a:xfrm>
          <a:prstGeom prst="rect">
            <a:avLst/>
          </a:prstGeom>
        </p:spPr>
        <p:txBody>
          <a:bodyPr lIns="0" tIns="0" rIns="0" bIns="0" rtlCol="0" anchor="t">
            <a:spAutoFit/>
          </a:bodyPr>
          <a:lstStyle/>
          <a:p>
            <a:pPr>
              <a:lnSpc>
                <a:spcPts val="6269"/>
              </a:lnSpc>
            </a:pPr>
            <a:r>
              <a:rPr lang="en-US" sz="5699" b="1" dirty="0">
                <a:solidFill>
                  <a:srgbClr val="00B050"/>
                </a:solidFill>
                <a:ea typeface="HK Grotesk Bold"/>
              </a:rPr>
              <a:t>❖ Results</a:t>
            </a:r>
          </a:p>
        </p:txBody>
      </p:sp>
      <p:sp>
        <p:nvSpPr>
          <p:cNvPr id="10" name="TextBox 10"/>
          <p:cNvSpPr txBox="1"/>
          <p:nvPr/>
        </p:nvSpPr>
        <p:spPr>
          <a:xfrm>
            <a:off x="2428693" y="2886337"/>
            <a:ext cx="13647210" cy="6379888"/>
          </a:xfrm>
          <a:prstGeom prst="rect">
            <a:avLst/>
          </a:prstGeom>
        </p:spPr>
        <p:txBody>
          <a:bodyPr lIns="0" tIns="0" rIns="0" bIns="0" rtlCol="0" anchor="t">
            <a:spAutoFit/>
          </a:bodyPr>
          <a:lstStyle/>
          <a:p>
            <a:pPr>
              <a:lnSpc>
                <a:spcPts val="5599"/>
              </a:lnSpc>
            </a:pPr>
            <a:r>
              <a:rPr lang="en-US" sz="3999" dirty="0">
                <a:solidFill>
                  <a:srgbClr val="00B0F0"/>
                </a:solidFill>
                <a:ea typeface="HK Grotesk Medium"/>
              </a:rPr>
              <a:t>➢ Limitations</a:t>
            </a:r>
          </a:p>
          <a:p>
            <a:pPr>
              <a:lnSpc>
                <a:spcPts val="4200"/>
              </a:lnSpc>
            </a:pPr>
            <a:r>
              <a:rPr lang="en-US" sz="3000" dirty="0">
                <a:solidFill>
                  <a:srgbClr val="FFFFFF"/>
                </a:solidFill>
                <a:latin typeface="HK Grotesk Medium"/>
              </a:rPr>
              <a:t> </a:t>
            </a:r>
            <a:r>
              <a:rPr lang="en-US" sz="3000" dirty="0">
                <a:solidFill>
                  <a:srgbClr val="F2C70F"/>
                </a:solidFill>
                <a:latin typeface="HK Grotesk Medium"/>
              </a:rPr>
              <a:t>-</a:t>
            </a:r>
            <a:r>
              <a:rPr lang="en-US" sz="3000" dirty="0">
                <a:solidFill>
                  <a:srgbClr val="FFFFFF"/>
                </a:solidFill>
                <a:latin typeface="HK Grotesk Medium"/>
              </a:rPr>
              <a:t> The IR Sensors have a short range for detecting the vehicle, so it could be a problem if the vehicle is not parked properly.</a:t>
            </a:r>
          </a:p>
          <a:p>
            <a:pPr>
              <a:lnSpc>
                <a:spcPts val="4200"/>
              </a:lnSpc>
            </a:pPr>
            <a:r>
              <a:rPr lang="en-US" sz="3000" dirty="0">
                <a:solidFill>
                  <a:srgbClr val="F2C70F"/>
                </a:solidFill>
                <a:latin typeface="HK Grotesk Medium"/>
              </a:rPr>
              <a:t> -</a:t>
            </a:r>
            <a:r>
              <a:rPr lang="en-US" sz="3000" dirty="0">
                <a:solidFill>
                  <a:srgbClr val="FFFFFF"/>
                </a:solidFill>
                <a:latin typeface="HK Grotesk Medium"/>
              </a:rPr>
              <a:t>  The cost of installation of the system is higher and it increases proportionally by parking space, i.e. more the parking space, higher the cost.</a:t>
            </a:r>
          </a:p>
          <a:p>
            <a:pPr>
              <a:lnSpc>
                <a:spcPts val="5074"/>
              </a:lnSpc>
            </a:pPr>
            <a:endParaRPr lang="en-US" sz="3000" dirty="0">
              <a:solidFill>
                <a:srgbClr val="FFFFFF"/>
              </a:solidFill>
              <a:latin typeface="HK Grotesk Medium"/>
            </a:endParaRPr>
          </a:p>
          <a:p>
            <a:pPr>
              <a:lnSpc>
                <a:spcPts val="5599"/>
              </a:lnSpc>
            </a:pPr>
            <a:r>
              <a:rPr lang="en-US" sz="3999" dirty="0">
                <a:solidFill>
                  <a:srgbClr val="00B0F0"/>
                </a:solidFill>
                <a:ea typeface="HK Grotesk Medium"/>
              </a:rPr>
              <a:t>➢ Future Scope</a:t>
            </a:r>
          </a:p>
          <a:p>
            <a:pPr>
              <a:lnSpc>
                <a:spcPts val="4200"/>
              </a:lnSpc>
            </a:pPr>
            <a:r>
              <a:rPr lang="en-US" sz="3000" dirty="0">
                <a:solidFill>
                  <a:srgbClr val="FFFFFF"/>
                </a:solidFill>
                <a:latin typeface="HK Grotesk Medium"/>
              </a:rPr>
              <a:t> </a:t>
            </a:r>
            <a:r>
              <a:rPr lang="en-US" sz="3000" dirty="0">
                <a:solidFill>
                  <a:srgbClr val="F2C70F"/>
                </a:solidFill>
                <a:latin typeface="HK Grotesk Medium"/>
              </a:rPr>
              <a:t>-</a:t>
            </a:r>
            <a:r>
              <a:rPr lang="en-US" sz="3000" dirty="0">
                <a:solidFill>
                  <a:srgbClr val="FFFFFF"/>
                </a:solidFill>
                <a:latin typeface="HK Grotesk Medium"/>
              </a:rPr>
              <a:t> It could be useful to add a camera and detect the number plates of the vehicle as well for security purposes.</a:t>
            </a:r>
          </a:p>
          <a:p>
            <a:pPr>
              <a:lnSpc>
                <a:spcPts val="4200"/>
              </a:lnSpc>
            </a:pPr>
            <a:r>
              <a:rPr lang="en-US" sz="3000" dirty="0">
                <a:solidFill>
                  <a:srgbClr val="FFFFFF"/>
                </a:solidFill>
                <a:latin typeface="HK Grotesk Medium"/>
              </a:rPr>
              <a:t> </a:t>
            </a:r>
            <a:r>
              <a:rPr lang="en-US" sz="3000" dirty="0">
                <a:solidFill>
                  <a:srgbClr val="F2C70F"/>
                </a:solidFill>
                <a:latin typeface="HK Grotesk Medium"/>
              </a:rPr>
              <a:t>-</a:t>
            </a:r>
            <a:r>
              <a:rPr lang="en-US" sz="3000" dirty="0">
                <a:solidFill>
                  <a:srgbClr val="FFFFFF"/>
                </a:solidFill>
                <a:latin typeface="HK Grotesk Medium"/>
              </a:rPr>
              <a:t> We can also add payment gateway like </a:t>
            </a:r>
            <a:r>
              <a:rPr lang="en-US" sz="3000" dirty="0" err="1">
                <a:solidFill>
                  <a:srgbClr val="FFFFFF"/>
                </a:solidFill>
                <a:latin typeface="HK Grotesk Medium"/>
              </a:rPr>
              <a:t>PhonePe</a:t>
            </a:r>
            <a:r>
              <a:rPr lang="en-US" sz="3000" dirty="0">
                <a:solidFill>
                  <a:srgbClr val="FFFFFF"/>
                </a:solidFill>
                <a:latin typeface="HK Grotesk Medium"/>
              </a:rPr>
              <a:t>, </a:t>
            </a:r>
            <a:r>
              <a:rPr lang="en-US" sz="3000" dirty="0" err="1">
                <a:solidFill>
                  <a:srgbClr val="FFFFFF"/>
                </a:solidFill>
                <a:latin typeface="HK Grotesk Medium"/>
              </a:rPr>
              <a:t>GPay</a:t>
            </a:r>
            <a:r>
              <a:rPr lang="en-US" sz="3000" dirty="0">
                <a:solidFill>
                  <a:srgbClr val="FFFFFF"/>
                </a:solidFill>
                <a:latin typeface="HK Grotesk Medium"/>
              </a:rPr>
              <a:t>, and Paytm. So,</a:t>
            </a:r>
          </a:p>
          <a:p>
            <a:pPr>
              <a:lnSpc>
                <a:spcPts val="4200"/>
              </a:lnSpc>
            </a:pPr>
            <a:r>
              <a:rPr lang="en-US" sz="3000" dirty="0">
                <a:solidFill>
                  <a:srgbClr val="FFFFFF"/>
                </a:solidFill>
                <a:latin typeface="HK Grotesk Medium"/>
              </a:rPr>
              <a:t>car owners can pay online according to their convenience, without any hassle.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txBody>
            <a:bodyPr/>
            <a:lstStyle/>
            <a:p>
              <a:endParaRPr lang="en-IN"/>
            </a:p>
          </p:txBody>
        </p:sp>
        <p:sp>
          <p:nvSpPr>
            <p:cNvPr id="4" name="AutoShape 4"/>
            <p:cNvSpPr/>
            <p:nvPr/>
          </p:nvSpPr>
          <p:spPr>
            <a:xfrm>
              <a:off x="60248" y="0"/>
              <a:ext cx="28940" cy="7747165"/>
            </a:xfrm>
            <a:prstGeom prst="rect">
              <a:avLst/>
            </a:prstGeom>
            <a:solidFill>
              <a:srgbClr val="FFFFFF"/>
            </a:solidFill>
          </p:spPr>
          <p:txBody>
            <a:bodyPr/>
            <a:lstStyle/>
            <a:p>
              <a:endParaRPr lang="en-IN"/>
            </a:p>
          </p:txBody>
        </p:sp>
      </p:grpSp>
      <p:sp>
        <p:nvSpPr>
          <p:cNvPr id="5" name="TextBox 5"/>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09</a:t>
            </a:r>
          </a:p>
        </p:txBody>
      </p:sp>
      <p:sp>
        <p:nvSpPr>
          <p:cNvPr id="6" name="TextBox 6"/>
          <p:cNvSpPr txBox="1"/>
          <p:nvPr/>
        </p:nvSpPr>
        <p:spPr>
          <a:xfrm>
            <a:off x="1389361" y="4368151"/>
            <a:ext cx="15559694" cy="1086580"/>
          </a:xfrm>
          <a:prstGeom prst="rect">
            <a:avLst/>
          </a:prstGeom>
        </p:spPr>
        <p:txBody>
          <a:bodyPr lIns="0" tIns="0" rIns="0" bIns="0" rtlCol="0" anchor="t">
            <a:spAutoFit/>
          </a:bodyPr>
          <a:lstStyle/>
          <a:p>
            <a:pPr algn="ctr">
              <a:lnSpc>
                <a:spcPts val="8250"/>
              </a:lnSpc>
            </a:pPr>
            <a:r>
              <a:rPr lang="en-US" sz="7500" dirty="0">
                <a:solidFill>
                  <a:schemeClr val="bg1"/>
                </a:solidFill>
                <a:latin typeface="HK Grotesk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72</TotalTime>
  <Words>575</Words>
  <Application>Microsoft Office PowerPoint</Application>
  <PresentationFormat>Custom</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HK Grotesk Bold</vt:lpstr>
      <vt:lpstr>HK Grotesk Medium</vt:lpstr>
      <vt:lpstr>HK Grotesk Medium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cp:lastModifiedBy>Arsath Barves</cp:lastModifiedBy>
  <cp:revision>5</cp:revision>
  <dcterms:created xsi:type="dcterms:W3CDTF">2006-08-16T00:00:00Z</dcterms:created>
  <dcterms:modified xsi:type="dcterms:W3CDTF">2023-10-05T09:03:09Z</dcterms:modified>
  <dc:identifier>DAE_0_Yvch4</dc:identifier>
</cp:coreProperties>
</file>