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jpg" ContentType="image/jp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0" y="2824500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C4A15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03224" y="206250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>
                <a:moveTo>
                  <a:pt x="8737499" y="4730999"/>
                </a:moveTo>
                <a:lnTo>
                  <a:pt x="0" y="4730999"/>
                </a:lnTo>
                <a:lnTo>
                  <a:pt x="0" y="0"/>
                </a:lnTo>
                <a:lnTo>
                  <a:pt x="8737499" y="0"/>
                </a:lnTo>
                <a:lnTo>
                  <a:pt x="8737499" y="4730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425" y="336215"/>
            <a:ext cx="8497149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2300" y="2536452"/>
            <a:ext cx="4441190" cy="1412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Relationship Id="rId4" Type="http://schemas.openxmlformats.org/officeDocument/2006/relationships/image" Target="../media/image27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866" y="451908"/>
            <a:ext cx="83566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0" b="0">
                <a:solidFill>
                  <a:srgbClr val="AE7A51"/>
                </a:solidFill>
                <a:latin typeface="Arial"/>
                <a:cs typeface="Arial"/>
              </a:rPr>
              <a:t>Nmaj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16666" y="538776"/>
            <a:ext cx="6562725" cy="3425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790" marR="551815" indent="-20320">
              <a:lnSpc>
                <a:spcPct val="110000"/>
              </a:lnSpc>
              <a:spcBef>
                <a:spcPts val="100"/>
              </a:spcBef>
            </a:pPr>
            <a:r>
              <a:rPr dirty="0" sz="1800" spc="-45" b="1">
                <a:latin typeface="Times New Roman"/>
                <a:cs typeface="Times New Roman"/>
              </a:rPr>
              <a:t>MAHATMA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GANDHI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INSTITUTE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OF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TECHNOLOGY(A) </a:t>
            </a:r>
            <a:r>
              <a:rPr dirty="0" sz="1800" spc="-25" b="1">
                <a:latin typeface="Times New Roman"/>
                <a:cs typeface="Times New Roman"/>
              </a:rPr>
              <a:t>DEPARTMENT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INFORMATION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  <a:p>
            <a:pPr marL="2678430" marR="1804670" indent="-1697355">
              <a:lnSpc>
                <a:spcPts val="2910"/>
              </a:lnSpc>
              <a:spcBef>
                <a:spcPts val="225"/>
              </a:spcBef>
            </a:pPr>
            <a:r>
              <a:rPr dirty="0" sz="1500" b="1">
                <a:latin typeface="Times New Roman"/>
                <a:cs typeface="Times New Roman"/>
              </a:rPr>
              <a:t>An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Industry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Oriented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Mini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Project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(IT653PC) </a:t>
            </a:r>
            <a:r>
              <a:rPr dirty="0" sz="1500" spc="-25" b="1">
                <a:latin typeface="Times New Roman"/>
                <a:cs typeface="Times New Roman"/>
              </a:rPr>
              <a:t>On</a:t>
            </a:r>
            <a:endParaRPr sz="1500">
              <a:latin typeface="Times New Roman"/>
              <a:cs typeface="Times New Roman"/>
            </a:endParaRPr>
          </a:p>
          <a:p>
            <a:pPr marL="1282700" marR="5080" indent="-1270635">
              <a:lnSpc>
                <a:spcPts val="1710"/>
              </a:lnSpc>
              <a:spcBef>
                <a:spcPts val="960"/>
              </a:spcBef>
            </a:pPr>
            <a:r>
              <a:rPr dirty="0" sz="1500" spc="-20" b="1">
                <a:latin typeface="Times New Roman"/>
                <a:cs typeface="Times New Roman"/>
              </a:rPr>
              <a:t>HYBRID</a:t>
            </a:r>
            <a:r>
              <a:rPr dirty="0" sz="1500" spc="-8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APPROACH</a:t>
            </a:r>
            <a:r>
              <a:rPr dirty="0" sz="1500" spc="-4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FOR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NETWORK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INTRUSION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DETECTION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SYSTEM </a:t>
            </a:r>
            <a:r>
              <a:rPr dirty="0" sz="1500" b="1">
                <a:latin typeface="Times New Roman"/>
                <a:cs typeface="Times New Roman"/>
              </a:rPr>
              <a:t>USING</a:t>
            </a:r>
            <a:r>
              <a:rPr dirty="0" sz="1500" spc="-6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MACHINE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LEARNING</a:t>
            </a:r>
            <a:endParaRPr sz="1500">
              <a:latin typeface="Times New Roman"/>
              <a:cs typeface="Times New Roman"/>
            </a:endParaRPr>
          </a:p>
          <a:p>
            <a:pPr algn="ctr" marR="551180">
              <a:lnSpc>
                <a:spcPct val="100000"/>
              </a:lnSpc>
              <a:spcBef>
                <a:spcPts val="1065"/>
              </a:spcBef>
            </a:pPr>
            <a:r>
              <a:rPr dirty="0" sz="1500" spc="-25" b="1">
                <a:latin typeface="Times New Roman"/>
                <a:cs typeface="Times New Roman"/>
              </a:rPr>
              <a:t>BY</a:t>
            </a:r>
            <a:endParaRPr sz="1500">
              <a:latin typeface="Times New Roman"/>
              <a:cs typeface="Times New Roman"/>
            </a:endParaRPr>
          </a:p>
          <a:p>
            <a:pPr marL="1916430" marR="2157095">
              <a:lnSpc>
                <a:spcPct val="161700"/>
              </a:lnSpc>
            </a:pPr>
            <a:r>
              <a:rPr dirty="0" sz="1500" b="1">
                <a:latin typeface="Times New Roman"/>
                <a:cs typeface="Times New Roman"/>
              </a:rPr>
              <a:t>Patloori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Durga-22261A1246 Suragani</a:t>
            </a:r>
            <a:r>
              <a:rPr dirty="0" sz="1500" spc="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Revathi-22261A1253</a:t>
            </a:r>
            <a:endParaRPr sz="1500">
              <a:latin typeface="Times New Roman"/>
              <a:cs typeface="Times New Roman"/>
            </a:endParaRPr>
          </a:p>
          <a:p>
            <a:pPr algn="ctr" marR="468630">
              <a:lnSpc>
                <a:spcPct val="100000"/>
              </a:lnSpc>
              <a:spcBef>
                <a:spcPts val="1110"/>
              </a:spcBef>
            </a:pPr>
            <a:r>
              <a:rPr dirty="0" sz="1500" b="1">
                <a:latin typeface="Times New Roman"/>
                <a:cs typeface="Times New Roman"/>
              </a:rPr>
              <a:t>Batch</a:t>
            </a:r>
            <a:r>
              <a:rPr dirty="0" sz="1500" spc="30" b="1">
                <a:latin typeface="Times New Roman"/>
                <a:cs typeface="Times New Roman"/>
              </a:rPr>
              <a:t> </a:t>
            </a:r>
            <a:r>
              <a:rPr dirty="0" sz="1500" spc="-20" b="1">
                <a:latin typeface="Times New Roman"/>
                <a:cs typeface="Times New Roman"/>
              </a:rPr>
              <a:t>ID-</a:t>
            </a:r>
            <a:r>
              <a:rPr dirty="0" sz="1500" spc="-60" b="1">
                <a:latin typeface="Times New Roman"/>
                <a:cs typeface="Times New Roman"/>
              </a:rPr>
              <a:t>IT-</a:t>
            </a:r>
            <a:r>
              <a:rPr dirty="0" sz="1500" spc="-10" b="1">
                <a:latin typeface="Times New Roman"/>
                <a:cs typeface="Times New Roman"/>
              </a:rPr>
              <a:t>25-</a:t>
            </a:r>
            <a:r>
              <a:rPr dirty="0" sz="1500" spc="-25" b="1">
                <a:latin typeface="Times New Roman"/>
                <a:cs typeface="Times New Roman"/>
              </a:rPr>
              <a:t>12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4375" y="4080070"/>
            <a:ext cx="1626235" cy="623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3944"/>
                </a:solidFill>
                <a:latin typeface="Times New Roman"/>
                <a:cs typeface="Times New Roman"/>
              </a:rPr>
              <a:t>Internal</a:t>
            </a:r>
            <a:r>
              <a:rPr dirty="0" sz="1500" spc="-40" b="1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500" spc="-10" b="1">
                <a:solidFill>
                  <a:srgbClr val="233944"/>
                </a:solidFill>
                <a:latin typeface="Times New Roman"/>
                <a:cs typeface="Times New Roman"/>
              </a:rPr>
              <a:t>Supervisor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500" spc="-10" b="1">
                <a:solidFill>
                  <a:srgbClr val="233944"/>
                </a:solidFill>
                <a:latin typeface="Times New Roman"/>
                <a:cs typeface="Times New Roman"/>
              </a:rPr>
              <a:t>Mrs.U.Chaitanya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858396" y="4080070"/>
            <a:ext cx="1504315" cy="623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233944"/>
                </a:solidFill>
                <a:latin typeface="Times New Roman"/>
                <a:cs typeface="Times New Roman"/>
              </a:rPr>
              <a:t>IOMP</a:t>
            </a:r>
            <a:r>
              <a:rPr dirty="0" sz="1500" spc="-60" b="1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500" spc="-10" b="1">
                <a:solidFill>
                  <a:srgbClr val="233944"/>
                </a:solidFill>
                <a:latin typeface="Times New Roman"/>
                <a:cs typeface="Times New Roman"/>
              </a:rPr>
              <a:t>Supervisor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500" spc="-10" b="1">
                <a:solidFill>
                  <a:srgbClr val="233944"/>
                </a:solidFill>
                <a:latin typeface="Times New Roman"/>
                <a:cs typeface="Times New Roman"/>
              </a:rPr>
              <a:t>Mrs.Ch.Sudha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350" y="241050"/>
            <a:ext cx="1682675" cy="153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12300" y="285705"/>
            <a:ext cx="2508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LITERATURE</a:t>
            </a:r>
            <a:r>
              <a:rPr dirty="0" sz="1800" spc="-9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SURVEY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58837" y="582924"/>
          <a:ext cx="8702675" cy="4262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630"/>
                <a:gridCol w="1804035"/>
                <a:gridCol w="1254759"/>
                <a:gridCol w="1536700"/>
                <a:gridCol w="1072514"/>
                <a:gridCol w="1132205"/>
                <a:gridCol w="1219834"/>
              </a:tblGrid>
              <a:tr h="10966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S.NO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406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AUTHOR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NAMES,YEAR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PUBLICATION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9588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JOURNAL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CONFERENCE NAME</a:t>
                      </a:r>
                      <a:r>
                        <a:rPr dirty="0" sz="12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PUBLISHER 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09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METHODOLOGY/ ALGORITHM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TECHNIQUES 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USED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MERITS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DEMERITS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806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RESEARCH 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GAPS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465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1.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882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Muhammad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Sajid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al.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(2024)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377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Journal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Cloud Computing,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076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Developed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Hybrid Machine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Deep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778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Enhanced anomaly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30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CNN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struggles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sequential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875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Requires improvement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Springer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Approach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with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dependencies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feature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selection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integrating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CNN,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focus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network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for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LSTM,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ensemble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based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traffic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better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583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6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learning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6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environments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6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performance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465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2.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977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dirty="0" sz="12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Networks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790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Communication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2763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Designed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a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Supervised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Ensemble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203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High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detection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200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Overfitting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issue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to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977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Needs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validation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world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(2024)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Networks,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Stacking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Model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accuracy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ensemble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datasets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for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Hindawi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combining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multiple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across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complexity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better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ML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algorithms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for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multiple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generalization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65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6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attack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259612" y="269287"/>
          <a:ext cx="8712835" cy="458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850"/>
                <a:gridCol w="1489075"/>
                <a:gridCol w="1547495"/>
                <a:gridCol w="1442720"/>
                <a:gridCol w="1232535"/>
                <a:gridCol w="1232535"/>
                <a:gridCol w="1232534"/>
              </a:tblGrid>
              <a:tr h="15970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0858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Shi,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D.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Han,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M.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Cui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(2023)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019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Connection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Science, Taylor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Francis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430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Introduced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Multimodal Hybrid Parallel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IDS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ML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DL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feature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extraction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classification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133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improved performance 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handling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high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dimensional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traffic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data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6860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High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computational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cost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66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Needs lightweight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IDS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solutions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real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deployment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marL="85725">
                        <a:lnSpc>
                          <a:spcPts val="1415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4.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15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R.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Jalili,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Imani,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&amp;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15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Proceedings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ACM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15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CNN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15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Effective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15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High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training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15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Needs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M. R.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Aminzadeh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SIN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Conference,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LSTM-based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detecting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and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optimization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(2021)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ACM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Digital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Library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for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unknown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attacks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resource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to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anomaly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detection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reducing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consumption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improve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Software Defined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positives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efficiency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400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6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Networks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(SDNs)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marL="85725">
                        <a:lnSpc>
                          <a:spcPts val="1415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5.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15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M.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Mohammadi,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A.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15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IEEE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Xplore,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IEEE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15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Double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15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Effective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15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Struggles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with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15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Requires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further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Navaras,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M.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H.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Layered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Hybrid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detecting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DoS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imbalance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optimization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for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Amini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(2021)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(DLHA)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Probe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R2L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U2R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attack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Naïve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Bayes,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attacks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high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attacks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detection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SVM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network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accuracy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65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intrusion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detection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PROBLEM</a:t>
            </a:r>
            <a:r>
              <a:rPr dirty="0" sz="1800" spc="-35"/>
              <a:t> </a:t>
            </a:r>
            <a:r>
              <a:rPr dirty="0" sz="1800" spc="-30"/>
              <a:t>STATEMENT</a:t>
            </a:r>
            <a:endParaRPr sz="1800"/>
          </a:p>
        </p:txBody>
      </p:sp>
      <p:sp>
        <p:nvSpPr>
          <p:cNvPr id="3" name="object 3" descr=""/>
          <p:cNvSpPr txBox="1"/>
          <p:nvPr/>
        </p:nvSpPr>
        <p:spPr>
          <a:xfrm>
            <a:off x="561696" y="964176"/>
            <a:ext cx="7850505" cy="1249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marR="5080" indent="-351790">
              <a:lnSpc>
                <a:spcPct val="123100"/>
              </a:lnSpc>
              <a:spcBef>
                <a:spcPts val="100"/>
              </a:spcBef>
              <a:buClr>
                <a:srgbClr val="233944"/>
              </a:buClr>
              <a:buSzPct val="123076"/>
              <a:buFont typeface="Arial"/>
              <a:buChar char="●"/>
              <a:tabLst>
                <a:tab pos="363855" algn="l"/>
              </a:tabLst>
            </a:pPr>
            <a:r>
              <a:rPr dirty="0" sz="1300" spc="-10">
                <a:latin typeface="Times New Roman"/>
                <a:cs typeface="Times New Roman"/>
              </a:rPr>
              <a:t>Traditional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IDS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fail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detect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rare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evolving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attacks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like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R2L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U2R,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resulting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high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false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negatives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due</a:t>
            </a:r>
            <a:r>
              <a:rPr dirty="0" sz="1300" spc="-25">
                <a:latin typeface="Times New Roman"/>
                <a:cs typeface="Times New Roman"/>
              </a:rPr>
              <a:t> to </a:t>
            </a:r>
            <a:r>
              <a:rPr dirty="0" sz="1300">
                <a:latin typeface="Times New Roman"/>
                <a:cs typeface="Times New Roman"/>
              </a:rPr>
              <a:t>limited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adaptability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reliance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on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signature-based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methods.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  <a:buClr>
                <a:srgbClr val="233944"/>
              </a:buClr>
              <a:buFont typeface="Arial"/>
              <a:buChar char="●"/>
            </a:pPr>
            <a:endParaRPr sz="1300">
              <a:latin typeface="Times New Roman"/>
              <a:cs typeface="Times New Roman"/>
            </a:endParaRPr>
          </a:p>
          <a:p>
            <a:pPr marL="363855" marR="201295" indent="-351790">
              <a:lnSpc>
                <a:spcPct val="123100"/>
              </a:lnSpc>
              <a:buClr>
                <a:srgbClr val="233944"/>
              </a:buClr>
              <a:buSzPct val="123076"/>
              <a:buFont typeface="Arial"/>
              <a:buChar char="●"/>
              <a:tabLst>
                <a:tab pos="363855" algn="l"/>
              </a:tabLst>
            </a:pPr>
            <a:r>
              <a:rPr dirty="0" sz="1300">
                <a:latin typeface="Times New Roman"/>
                <a:cs typeface="Times New Roman"/>
              </a:rPr>
              <a:t>Existing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machine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learning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approaches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face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challenges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with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data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imbalance,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while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deep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learning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models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are </a:t>
            </a:r>
            <a:r>
              <a:rPr dirty="0" sz="1300" spc="-10">
                <a:latin typeface="Times New Roman"/>
                <a:cs typeface="Times New Roman"/>
              </a:rPr>
              <a:t>resource-intensive—</a:t>
            </a:r>
            <a:r>
              <a:rPr dirty="0" sz="1300">
                <a:latin typeface="Times New Roman"/>
                <a:cs typeface="Times New Roman"/>
              </a:rPr>
              <a:t>highlighting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need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hybrid,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efficient,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accurate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IDS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real-</a:t>
            </a:r>
            <a:r>
              <a:rPr dirty="0" sz="1300">
                <a:latin typeface="Times New Roman"/>
                <a:cs typeface="Times New Roman"/>
              </a:rPr>
              <a:t>time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cybersecurity.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300" y="416205"/>
            <a:ext cx="147383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/>
              <a:t>OBJECTIVES</a:t>
            </a:r>
            <a:endParaRPr sz="1800"/>
          </a:p>
        </p:txBody>
      </p:sp>
      <p:sp>
        <p:nvSpPr>
          <p:cNvPr id="3" name="object 3" descr=""/>
          <p:cNvSpPr txBox="1"/>
          <p:nvPr/>
        </p:nvSpPr>
        <p:spPr>
          <a:xfrm>
            <a:off x="533568" y="1036237"/>
            <a:ext cx="3267075" cy="67818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400"/>
              </a:spcBef>
              <a:buClr>
                <a:srgbClr val="233944"/>
              </a:buClr>
              <a:buSzPct val="116666"/>
              <a:buFont typeface="Arial"/>
              <a:buChar char="●"/>
              <a:tabLst>
                <a:tab pos="347980" algn="l"/>
              </a:tabLst>
            </a:pPr>
            <a:r>
              <a:rPr dirty="0" sz="1200" spc="-10">
                <a:latin typeface="Times New Roman"/>
                <a:cs typeface="Times New Roman"/>
              </a:rPr>
              <a:t>Enhance </a:t>
            </a:r>
            <a:r>
              <a:rPr dirty="0" sz="1200">
                <a:latin typeface="Times New Roman"/>
                <a:cs typeface="Times New Roman"/>
              </a:rPr>
              <a:t>Intrusion </a:t>
            </a:r>
            <a:r>
              <a:rPr dirty="0" sz="1200" spc="-10">
                <a:latin typeface="Times New Roman"/>
                <a:cs typeface="Times New Roman"/>
              </a:rPr>
              <a:t>Detection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Accuracy</a:t>
            </a:r>
            <a:endParaRPr sz="1200">
              <a:latin typeface="Times New Roman"/>
              <a:cs typeface="Times New Roman"/>
            </a:endParaRPr>
          </a:p>
          <a:p>
            <a:pPr marL="347980" indent="-320040">
              <a:lnSpc>
                <a:spcPct val="100000"/>
              </a:lnSpc>
              <a:spcBef>
                <a:spcPts val="300"/>
              </a:spcBef>
              <a:buFont typeface="Arial"/>
              <a:buChar char="●"/>
              <a:tabLst>
                <a:tab pos="347980" algn="l"/>
              </a:tabLst>
            </a:pPr>
            <a:r>
              <a:rPr dirty="0" sz="1200" spc="-10">
                <a:latin typeface="Times New Roman"/>
                <a:cs typeface="Times New Roman"/>
              </a:rPr>
              <a:t>Optimize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Selection</a:t>
            </a:r>
            <a:endParaRPr sz="1200">
              <a:latin typeface="Times New Roman"/>
              <a:cs typeface="Times New Roman"/>
            </a:endParaRPr>
          </a:p>
          <a:p>
            <a:pPr marL="347980" indent="-320040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347980" algn="l"/>
              </a:tabLst>
            </a:pPr>
            <a:r>
              <a:rPr dirty="0" sz="1200">
                <a:latin typeface="Times New Roman"/>
                <a:cs typeface="Times New Roman"/>
              </a:rPr>
              <a:t>Reduce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False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Positives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Improve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Adaptability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06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MODULES</a:t>
            </a:r>
            <a:r>
              <a:rPr dirty="0" sz="1800" spc="-35"/>
              <a:t> </a:t>
            </a:r>
            <a:r>
              <a:rPr dirty="0" sz="1800" spc="-10"/>
              <a:t>DESCRIPTION</a:t>
            </a:r>
            <a:endParaRPr sz="1800"/>
          </a:p>
        </p:txBody>
      </p:sp>
      <p:sp>
        <p:nvSpPr>
          <p:cNvPr id="3" name="object 3" descr=""/>
          <p:cNvSpPr txBox="1"/>
          <p:nvPr/>
        </p:nvSpPr>
        <p:spPr>
          <a:xfrm>
            <a:off x="390549" y="879538"/>
            <a:ext cx="5346065" cy="34912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Data </a:t>
            </a:r>
            <a:r>
              <a:rPr dirty="0" sz="1200" spc="-10" b="1">
                <a:latin typeface="Times New Roman"/>
                <a:cs typeface="Times New Roman"/>
              </a:rPr>
              <a:t>Preprocessing</a:t>
            </a:r>
            <a:r>
              <a:rPr dirty="0" sz="1200" b="1">
                <a:latin typeface="Times New Roman"/>
                <a:cs typeface="Times New Roman"/>
              </a:rPr>
              <a:t> &amp; </a:t>
            </a:r>
            <a:r>
              <a:rPr dirty="0" sz="1200" spc="-10" b="1">
                <a:latin typeface="Times New Roman"/>
                <a:cs typeface="Times New Roman"/>
              </a:rPr>
              <a:t>Feature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Selection</a:t>
            </a:r>
            <a:endParaRPr sz="1200">
              <a:latin typeface="Times New Roman"/>
              <a:cs typeface="Times New Roman"/>
            </a:endParaRPr>
          </a:p>
          <a:p>
            <a:pPr marL="469265" indent="-320040">
              <a:lnSpc>
                <a:spcPct val="100000"/>
              </a:lnSpc>
              <a:spcBef>
                <a:spcPts val="112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Uses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PCA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extract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relevant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features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reduce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noise.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130"/>
              </a:spcBef>
            </a:pPr>
            <a:r>
              <a:rPr dirty="0" sz="1200" spc="-10" b="1">
                <a:latin typeface="Times New Roman"/>
                <a:cs typeface="Times New Roman"/>
              </a:rPr>
              <a:t>Layer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1: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Naive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Bayes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Classification</a:t>
            </a:r>
            <a:endParaRPr sz="1200">
              <a:latin typeface="Times New Roman"/>
              <a:cs typeface="Times New Roman"/>
            </a:endParaRPr>
          </a:p>
          <a:p>
            <a:pPr marL="469265" indent="-320040">
              <a:lnSpc>
                <a:spcPct val="100000"/>
              </a:lnSpc>
              <a:spcBef>
                <a:spcPts val="112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Detects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Probe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attacks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initial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filtering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step.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130"/>
              </a:spcBef>
            </a:pPr>
            <a:r>
              <a:rPr dirty="0" sz="1200" spc="-10" b="1">
                <a:latin typeface="Times New Roman"/>
                <a:cs typeface="Times New Roman"/>
              </a:rPr>
              <a:t>Layer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2: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SVM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+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BLSTM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Rare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Attack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Detection</a:t>
            </a:r>
            <a:endParaRPr sz="1200">
              <a:latin typeface="Times New Roman"/>
              <a:cs typeface="Times New Roman"/>
            </a:endParaRPr>
          </a:p>
          <a:p>
            <a:pPr marL="469265" indent="-320040">
              <a:lnSpc>
                <a:spcPct val="100000"/>
              </a:lnSpc>
              <a:spcBef>
                <a:spcPts val="1130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SVM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separates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normal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traffic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anomalies.</a:t>
            </a:r>
            <a:endParaRPr sz="1200">
              <a:latin typeface="Times New Roman"/>
              <a:cs typeface="Times New Roman"/>
            </a:endParaRPr>
          </a:p>
          <a:p>
            <a:pPr marL="469265" indent="-320040">
              <a:lnSpc>
                <a:spcPct val="100000"/>
              </a:lnSpc>
              <a:spcBef>
                <a:spcPts val="129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BLSTM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captures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sequential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attack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R2L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U2R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detection.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125"/>
              </a:spcBef>
            </a:pPr>
            <a:r>
              <a:rPr dirty="0" sz="1200" b="1">
                <a:latin typeface="Times New Roman"/>
                <a:cs typeface="Times New Roman"/>
              </a:rPr>
              <a:t>Intrusion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Detection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&amp;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Classification</a:t>
            </a:r>
            <a:endParaRPr sz="1200">
              <a:latin typeface="Times New Roman"/>
              <a:cs typeface="Times New Roman"/>
            </a:endParaRPr>
          </a:p>
          <a:p>
            <a:pPr marL="469265" indent="-320040">
              <a:lnSpc>
                <a:spcPct val="100000"/>
              </a:lnSpc>
              <a:spcBef>
                <a:spcPts val="1130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Labels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traffic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normal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attack,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minimizing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false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positives.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130"/>
              </a:spcBef>
            </a:pPr>
            <a:r>
              <a:rPr dirty="0" sz="1200" spc="-10" b="1">
                <a:latin typeface="Times New Roman"/>
                <a:cs typeface="Times New Roman"/>
              </a:rPr>
              <a:t>Performance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Evaluation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&amp;</a:t>
            </a:r>
            <a:r>
              <a:rPr dirty="0" sz="1200" spc="-20" b="1">
                <a:latin typeface="Times New Roman"/>
                <a:cs typeface="Times New Roman"/>
              </a:rPr>
              <a:t> Real-</a:t>
            </a:r>
            <a:r>
              <a:rPr dirty="0" sz="1200" b="1">
                <a:latin typeface="Times New Roman"/>
                <a:cs typeface="Times New Roman"/>
              </a:rPr>
              <a:t>Time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Implementation</a:t>
            </a:r>
            <a:endParaRPr sz="1200">
              <a:latin typeface="Times New Roman"/>
              <a:cs typeface="Times New Roman"/>
            </a:endParaRPr>
          </a:p>
          <a:p>
            <a:pPr marL="469265" indent="-320040">
              <a:lnSpc>
                <a:spcPct val="100000"/>
              </a:lnSpc>
              <a:spcBef>
                <a:spcPts val="112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 spc="-10">
                <a:latin typeface="Times New Roman"/>
                <a:cs typeface="Times New Roman"/>
              </a:rPr>
              <a:t>Measures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accuracy,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precision,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recall,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F1-</a:t>
            </a:r>
            <a:r>
              <a:rPr dirty="0" sz="1200">
                <a:latin typeface="Times New Roman"/>
                <a:cs typeface="Times New Roman"/>
              </a:rPr>
              <a:t>score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real-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security.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0941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dirty="0" sz="1800" spc="-10"/>
              <a:t>ALGORITHM</a:t>
            </a:r>
            <a:endParaRPr sz="1800"/>
          </a:p>
        </p:txBody>
      </p:sp>
      <p:sp>
        <p:nvSpPr>
          <p:cNvPr id="3" name="object 3" descr=""/>
          <p:cNvSpPr txBox="1"/>
          <p:nvPr/>
        </p:nvSpPr>
        <p:spPr>
          <a:xfrm>
            <a:off x="560612" y="1008977"/>
            <a:ext cx="3972560" cy="1164590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364490" indent="-351790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364490" algn="l"/>
              </a:tabLst>
            </a:pP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Data</a:t>
            </a:r>
            <a:r>
              <a:rPr dirty="0" sz="1300" spc="-30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Preprocessing</a:t>
            </a:r>
            <a:r>
              <a:rPr dirty="0" sz="1300" spc="-2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&amp;</a:t>
            </a:r>
            <a:r>
              <a:rPr dirty="0" sz="1300" spc="-30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Feature</a:t>
            </a:r>
            <a:r>
              <a:rPr dirty="0" sz="1300" spc="-2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3944"/>
                </a:solidFill>
                <a:latin typeface="Times New Roman"/>
                <a:cs typeface="Times New Roman"/>
              </a:rPr>
              <a:t>Selection</a:t>
            </a:r>
            <a:endParaRPr sz="1300">
              <a:latin typeface="Times New Roman"/>
              <a:cs typeface="Times New Roman"/>
            </a:endParaRPr>
          </a:p>
          <a:p>
            <a:pPr marL="364490" indent="-351790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364490" algn="l"/>
              </a:tabLst>
            </a:pP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Layer</a:t>
            </a:r>
            <a:r>
              <a:rPr dirty="0" sz="1300" spc="-30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1</a:t>
            </a:r>
            <a:r>
              <a:rPr dirty="0" sz="1300" spc="-2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-</a:t>
            </a:r>
            <a:r>
              <a:rPr dirty="0" sz="1300" spc="-30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Initial</a:t>
            </a:r>
            <a:r>
              <a:rPr dirty="0" sz="1300" spc="-30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Classification</a:t>
            </a:r>
            <a:r>
              <a:rPr dirty="0" sz="1300" spc="-2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(Naïve</a:t>
            </a:r>
            <a:r>
              <a:rPr dirty="0" sz="1300" spc="-3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3944"/>
                </a:solidFill>
                <a:latin typeface="Times New Roman"/>
                <a:cs typeface="Times New Roman"/>
              </a:rPr>
              <a:t>Bayes)</a:t>
            </a:r>
            <a:endParaRPr sz="1300">
              <a:latin typeface="Times New Roman"/>
              <a:cs typeface="Times New Roman"/>
            </a:endParaRPr>
          </a:p>
          <a:p>
            <a:pPr marL="364490" indent="-35179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364490" algn="l"/>
              </a:tabLst>
            </a:pP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Layer</a:t>
            </a:r>
            <a:r>
              <a:rPr dirty="0" sz="1300" spc="-10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2</a:t>
            </a:r>
            <a:r>
              <a:rPr dirty="0" sz="1300" spc="-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-</a:t>
            </a:r>
            <a:r>
              <a:rPr dirty="0" sz="1300" spc="-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3944"/>
                </a:solidFill>
                <a:latin typeface="Times New Roman"/>
                <a:cs typeface="Times New Roman"/>
              </a:rPr>
              <a:t>Rare</a:t>
            </a:r>
            <a:r>
              <a:rPr dirty="0" sz="1300" spc="-7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Attack</a:t>
            </a:r>
            <a:r>
              <a:rPr dirty="0" sz="1300" spc="-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Detection</a:t>
            </a:r>
            <a:r>
              <a:rPr dirty="0" sz="1300" spc="-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(SVM</a:t>
            </a:r>
            <a:r>
              <a:rPr dirty="0" sz="1300" spc="-10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+</a:t>
            </a:r>
            <a:r>
              <a:rPr dirty="0" sz="1300" spc="-10">
                <a:solidFill>
                  <a:srgbClr val="233944"/>
                </a:solidFill>
                <a:latin typeface="Times New Roman"/>
                <a:cs typeface="Times New Roman"/>
              </a:rPr>
              <a:t> BLSTM)</a:t>
            </a:r>
            <a:endParaRPr sz="1300">
              <a:latin typeface="Times New Roman"/>
              <a:cs typeface="Times New Roman"/>
            </a:endParaRPr>
          </a:p>
          <a:p>
            <a:pPr marL="364490" indent="-35179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364490" algn="l"/>
              </a:tabLst>
            </a:pP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Intrusion</a:t>
            </a:r>
            <a:r>
              <a:rPr dirty="0" sz="1300" spc="-20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Detection</a:t>
            </a:r>
            <a:r>
              <a:rPr dirty="0" sz="1300" spc="-20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&amp;</a:t>
            </a:r>
            <a:r>
              <a:rPr dirty="0" sz="1300" spc="-2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3944"/>
                </a:solidFill>
                <a:latin typeface="Times New Roman"/>
                <a:cs typeface="Times New Roman"/>
              </a:rPr>
              <a:t>Classification</a:t>
            </a:r>
            <a:endParaRPr sz="1300">
              <a:latin typeface="Times New Roman"/>
              <a:cs typeface="Times New Roman"/>
            </a:endParaRPr>
          </a:p>
          <a:p>
            <a:pPr marL="364490" indent="-35179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364490" algn="l"/>
              </a:tabLst>
            </a:pPr>
            <a:r>
              <a:rPr dirty="0" sz="1300" spc="-10">
                <a:solidFill>
                  <a:srgbClr val="233944"/>
                </a:solidFill>
                <a:latin typeface="Times New Roman"/>
                <a:cs typeface="Times New Roman"/>
              </a:rPr>
              <a:t>Performance</a:t>
            </a:r>
            <a:r>
              <a:rPr dirty="0" sz="1300" spc="-2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Evaluation</a:t>
            </a:r>
            <a:r>
              <a:rPr dirty="0" sz="1300" spc="-20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&amp;</a:t>
            </a:r>
            <a:r>
              <a:rPr dirty="0" sz="1300" spc="-2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233944"/>
                </a:solidFill>
                <a:latin typeface="Times New Roman"/>
                <a:cs typeface="Times New Roman"/>
              </a:rPr>
              <a:t>Real-</a:t>
            </a:r>
            <a:r>
              <a:rPr dirty="0" sz="1300" spc="-10">
                <a:solidFill>
                  <a:srgbClr val="233944"/>
                </a:solidFill>
                <a:latin typeface="Times New Roman"/>
                <a:cs typeface="Times New Roman"/>
              </a:rPr>
              <a:t>Time</a:t>
            </a:r>
            <a:r>
              <a:rPr dirty="0" sz="1300" spc="-20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3944"/>
                </a:solidFill>
                <a:latin typeface="Times New Roman"/>
                <a:cs typeface="Times New Roman"/>
              </a:rPr>
              <a:t>Implementation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4425" y="361831"/>
            <a:ext cx="2811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DESIGN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ARCHITECTURE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3999" y="700300"/>
            <a:ext cx="3902199" cy="4153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6174" y="383580"/>
            <a:ext cx="1872614" cy="911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Times New Roman"/>
                <a:cs typeface="Times New Roman"/>
              </a:rPr>
              <a:t>UML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DIAGRAMS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b="1">
                <a:solidFill>
                  <a:srgbClr val="233944"/>
                </a:solidFill>
                <a:latin typeface="Calibri"/>
                <a:cs typeface="Calibri"/>
              </a:rPr>
              <a:t>USE</a:t>
            </a:r>
            <a:r>
              <a:rPr dirty="0" sz="1300" spc="-45" b="1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233944"/>
                </a:solidFill>
                <a:latin typeface="Calibri"/>
                <a:cs typeface="Calibri"/>
              </a:rPr>
              <a:t>CASE</a:t>
            </a:r>
            <a:r>
              <a:rPr dirty="0" sz="1300" spc="-40" b="1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233944"/>
                </a:solidFill>
                <a:latin typeface="Calibri"/>
                <a:cs typeface="Calibri"/>
              </a:rPr>
              <a:t>DIAGRAM: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7900" y="624175"/>
            <a:ext cx="3268199" cy="42953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2800" y="505745"/>
            <a:ext cx="120904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solidFill>
                  <a:srgbClr val="233944"/>
                </a:solidFill>
                <a:latin typeface="Calibri"/>
                <a:cs typeface="Calibri"/>
              </a:rPr>
              <a:t>CLASS</a:t>
            </a:r>
            <a:r>
              <a:rPr dirty="0" sz="1300" spc="-35" b="1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233944"/>
                </a:solidFill>
                <a:latin typeface="Calibri"/>
                <a:cs typeface="Calibri"/>
              </a:rPr>
              <a:t>DIAGRAM: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7174" y="232700"/>
            <a:ext cx="2446699" cy="47085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23174" y="309996"/>
            <a:ext cx="141668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solidFill>
                  <a:srgbClr val="233944"/>
                </a:solidFill>
                <a:latin typeface="Calibri"/>
                <a:cs typeface="Calibri"/>
              </a:rPr>
              <a:t>ACTIVITY</a:t>
            </a:r>
            <a:r>
              <a:rPr dirty="0" sz="1300" spc="-50" b="1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233944"/>
                </a:solidFill>
                <a:latin typeface="Calibri"/>
                <a:cs typeface="Calibri"/>
              </a:rPr>
              <a:t>DIAGRAM: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500" y="190500"/>
            <a:ext cx="5529449" cy="47501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30"/>
              </a:spcBef>
            </a:pPr>
            <a:r>
              <a:rPr dirty="0" sz="1800" spc="-10"/>
              <a:t>OUTLINE</a:t>
            </a:r>
            <a:endParaRPr sz="1800"/>
          </a:p>
        </p:txBody>
      </p:sp>
      <p:sp>
        <p:nvSpPr>
          <p:cNvPr id="3" name="object 3" descr=""/>
          <p:cNvSpPr txBox="1"/>
          <p:nvPr/>
        </p:nvSpPr>
        <p:spPr>
          <a:xfrm>
            <a:off x="692874" y="964314"/>
            <a:ext cx="2111375" cy="3162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indent="-320040">
              <a:lnSpc>
                <a:spcPts val="1405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</a:tabLst>
            </a:pPr>
            <a:r>
              <a:rPr dirty="0" sz="1200" spc="-10">
                <a:latin typeface="Times New Roman"/>
                <a:cs typeface="Times New Roman"/>
              </a:rPr>
              <a:t>ABSTRACT</a:t>
            </a: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ts val="1370"/>
              </a:lnSpc>
              <a:buFont typeface="Arial"/>
              <a:buChar char="●"/>
              <a:tabLst>
                <a:tab pos="332740" algn="l"/>
              </a:tabLst>
            </a:pPr>
            <a:r>
              <a:rPr dirty="0" sz="1200" spc="-1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ts val="1370"/>
              </a:lnSpc>
              <a:buFont typeface="Arial"/>
              <a:buChar char="●"/>
              <a:tabLst>
                <a:tab pos="332740" algn="l"/>
              </a:tabLst>
            </a:pPr>
            <a:r>
              <a:rPr dirty="0" sz="1200">
                <a:latin typeface="Times New Roman"/>
                <a:cs typeface="Times New Roman"/>
              </a:rPr>
              <a:t>EXISTING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ts val="1370"/>
              </a:lnSpc>
              <a:buFont typeface="Arial"/>
              <a:buChar char="●"/>
              <a:tabLst>
                <a:tab pos="332740" algn="l"/>
              </a:tabLst>
            </a:pPr>
            <a:r>
              <a:rPr dirty="0" sz="1200">
                <a:latin typeface="Times New Roman"/>
                <a:cs typeface="Times New Roman"/>
              </a:rPr>
              <a:t>PROPOSED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ts val="1370"/>
              </a:lnSpc>
              <a:buFont typeface="Arial"/>
              <a:buChar char="●"/>
              <a:tabLst>
                <a:tab pos="332740" algn="l"/>
              </a:tabLst>
            </a:pPr>
            <a:r>
              <a:rPr dirty="0" sz="1200" spc="-10">
                <a:latin typeface="Times New Roman"/>
                <a:cs typeface="Times New Roman"/>
              </a:rPr>
              <a:t>APPLICATIONS</a:t>
            </a: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ts val="1370"/>
              </a:lnSpc>
              <a:buFont typeface="Arial"/>
              <a:buChar char="●"/>
              <a:tabLst>
                <a:tab pos="332740" algn="l"/>
              </a:tabLst>
            </a:pPr>
            <a:r>
              <a:rPr dirty="0" sz="1200" spc="-1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ts val="1370"/>
              </a:lnSpc>
              <a:buFont typeface="Arial"/>
              <a:buChar char="●"/>
              <a:tabLst>
                <a:tab pos="332740" algn="l"/>
              </a:tabLst>
            </a:pPr>
            <a:r>
              <a:rPr dirty="0" sz="1200" spc="-25">
                <a:latin typeface="Times New Roman"/>
                <a:cs typeface="Times New Roman"/>
              </a:rPr>
              <a:t>LITERATURE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SURVEY</a:t>
            </a: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ts val="1370"/>
              </a:lnSpc>
              <a:buFont typeface="Arial"/>
              <a:buChar char="●"/>
              <a:tabLst>
                <a:tab pos="332740" algn="l"/>
              </a:tabLst>
            </a:pPr>
            <a:r>
              <a:rPr dirty="0" sz="1200">
                <a:latin typeface="Times New Roman"/>
                <a:cs typeface="Times New Roman"/>
              </a:rPr>
              <a:t>PROBLEM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STATEMENT</a:t>
            </a: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ts val="1370"/>
              </a:lnSpc>
              <a:buFont typeface="Arial"/>
              <a:buChar char="●"/>
              <a:tabLst>
                <a:tab pos="332740" algn="l"/>
              </a:tabLst>
            </a:pPr>
            <a:r>
              <a:rPr dirty="0" sz="1200" spc="-10">
                <a:latin typeface="Times New Roman"/>
                <a:cs typeface="Times New Roman"/>
              </a:rPr>
              <a:t>OBJECTIVES</a:t>
            </a: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ts val="1370"/>
              </a:lnSpc>
              <a:buFont typeface="Arial"/>
              <a:buChar char="●"/>
              <a:tabLst>
                <a:tab pos="332740" algn="l"/>
              </a:tabLst>
            </a:pPr>
            <a:r>
              <a:rPr dirty="0" sz="1200">
                <a:latin typeface="Times New Roman"/>
                <a:cs typeface="Times New Roman"/>
              </a:rPr>
              <a:t>MODULES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DESCRIPTION</a:t>
            </a: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ts val="1370"/>
              </a:lnSpc>
              <a:buFont typeface="Arial"/>
              <a:buChar char="●"/>
              <a:tabLst>
                <a:tab pos="332740" algn="l"/>
              </a:tabLst>
            </a:pPr>
            <a:r>
              <a:rPr dirty="0" sz="1200" spc="-10">
                <a:latin typeface="Times New Roman"/>
                <a:cs typeface="Times New Roman"/>
              </a:rPr>
              <a:t>ALGORITHM</a:t>
            </a: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ts val="1370"/>
              </a:lnSpc>
              <a:buFont typeface="Arial"/>
              <a:buChar char="●"/>
              <a:tabLst>
                <a:tab pos="332740" algn="l"/>
              </a:tabLst>
            </a:pPr>
            <a:r>
              <a:rPr dirty="0" sz="1200" spc="-10">
                <a:latin typeface="Times New Roman"/>
                <a:cs typeface="Times New Roman"/>
              </a:rPr>
              <a:t>DESIGN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ARCHITECTURE</a:t>
            </a: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ts val="1370"/>
              </a:lnSpc>
              <a:buFont typeface="Arial"/>
              <a:buChar char="●"/>
              <a:tabLst>
                <a:tab pos="332740" algn="l"/>
              </a:tabLst>
            </a:pPr>
            <a:r>
              <a:rPr dirty="0" sz="1200">
                <a:latin typeface="Times New Roman"/>
                <a:cs typeface="Times New Roman"/>
              </a:rPr>
              <a:t>UML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DIAGRAMS</a:t>
            </a: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ts val="1370"/>
              </a:lnSpc>
              <a:buFont typeface="Arial"/>
              <a:buChar char="●"/>
              <a:tabLst>
                <a:tab pos="332740" algn="l"/>
              </a:tabLst>
            </a:pPr>
            <a:r>
              <a:rPr dirty="0" sz="1200">
                <a:latin typeface="Times New Roman"/>
                <a:cs typeface="Times New Roman"/>
              </a:rPr>
              <a:t>TEST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CASES</a:t>
            </a: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ts val="1370"/>
              </a:lnSpc>
              <a:buFont typeface="Arial"/>
              <a:buChar char="●"/>
              <a:tabLst>
                <a:tab pos="332740" algn="l"/>
              </a:tabLst>
            </a:pPr>
            <a:r>
              <a:rPr dirty="0" sz="1200" spc="-10">
                <a:latin typeface="Times New Roman"/>
                <a:cs typeface="Times New Roman"/>
              </a:rPr>
              <a:t>RESULTS</a:t>
            </a: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ts val="1370"/>
              </a:lnSpc>
              <a:buFont typeface="Arial"/>
              <a:buChar char="●"/>
              <a:tabLst>
                <a:tab pos="332740" algn="l"/>
              </a:tabLst>
            </a:pPr>
            <a:r>
              <a:rPr dirty="0" sz="1200" spc="-10">
                <a:latin typeface="Times New Roman"/>
                <a:cs typeface="Times New Roman"/>
              </a:rPr>
              <a:t>CONCLUSION</a:t>
            </a: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ts val="1370"/>
              </a:lnSpc>
              <a:buFont typeface="Arial"/>
              <a:buChar char="●"/>
              <a:tabLst>
                <a:tab pos="332740" algn="l"/>
              </a:tabLst>
            </a:pPr>
            <a:r>
              <a:rPr dirty="0" sz="1200">
                <a:latin typeface="Times New Roman"/>
                <a:cs typeface="Times New Roman"/>
              </a:rPr>
              <a:t>FUTURE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SCOPE</a:t>
            </a: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ts val="1405"/>
              </a:lnSpc>
              <a:buFont typeface="Arial"/>
              <a:buChar char="●"/>
              <a:tabLst>
                <a:tab pos="332740" algn="l"/>
              </a:tabLst>
            </a:pPr>
            <a:r>
              <a:rPr dirty="0" sz="1200" spc="-10">
                <a:latin typeface="Times New Roman"/>
                <a:cs typeface="Times New Roman"/>
              </a:rPr>
              <a:t>REFERENCES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79675" y="299120"/>
            <a:ext cx="152908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 b="1">
                <a:solidFill>
                  <a:srgbClr val="233944"/>
                </a:solidFill>
                <a:latin typeface="Calibri"/>
                <a:cs typeface="Calibri"/>
              </a:rPr>
              <a:t>SEQUENCE</a:t>
            </a:r>
            <a:r>
              <a:rPr dirty="0" sz="1300" spc="-40" b="1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233944"/>
                </a:solidFill>
                <a:latin typeface="Calibri"/>
                <a:cs typeface="Calibri"/>
              </a:rPr>
              <a:t>DIAGRAM: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3999" y="232700"/>
            <a:ext cx="6578900" cy="46324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01425" y="342620"/>
            <a:ext cx="1717039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solidFill>
                  <a:srgbClr val="233944"/>
                </a:solidFill>
                <a:latin typeface="Calibri"/>
                <a:cs typeface="Calibri"/>
              </a:rPr>
              <a:t>COMPONENT</a:t>
            </a:r>
            <a:r>
              <a:rPr dirty="0" sz="1300" spc="-50" b="1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233944"/>
                </a:solidFill>
                <a:latin typeface="Calibri"/>
                <a:cs typeface="Calibri"/>
              </a:rPr>
              <a:t>DIAGRAM: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0375" y="230525"/>
            <a:ext cx="3526949" cy="46779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7925" y="309996"/>
            <a:ext cx="1742439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20" b="1">
                <a:solidFill>
                  <a:srgbClr val="233944"/>
                </a:solidFill>
                <a:latin typeface="Calibri"/>
                <a:cs typeface="Calibri"/>
              </a:rPr>
              <a:t>DEPLOYMENT</a:t>
            </a:r>
            <a:r>
              <a:rPr dirty="0" sz="1300" spc="20" b="1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233944"/>
                </a:solidFill>
                <a:latin typeface="Calibri"/>
                <a:cs typeface="Calibri"/>
              </a:rPr>
              <a:t>DIAGRAM: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1375" y="471950"/>
            <a:ext cx="6481049" cy="39581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TEST</a:t>
            </a:r>
            <a:r>
              <a:rPr dirty="0" spc="-110"/>
              <a:t> </a:t>
            </a:r>
            <a:r>
              <a:rPr dirty="0" spc="-10"/>
              <a:t>CASES</a:t>
            </a:r>
            <a:r>
              <a:rPr dirty="0" spc="-10">
                <a:latin typeface="Palatino Linotype"/>
                <a:cs typeface="Palatino Linotype"/>
              </a:rPr>
              <a:t>: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99324" y="717312"/>
          <a:ext cx="8611235" cy="3945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5764"/>
                <a:gridCol w="1727835"/>
                <a:gridCol w="1727835"/>
                <a:gridCol w="1727835"/>
                <a:gridCol w="1664970"/>
              </a:tblGrid>
              <a:tr h="55118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Model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Source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What’s</a:t>
                      </a:r>
                      <a:r>
                        <a:rPr dirty="0" sz="1200" spc="-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Tested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Pass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Criteria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11633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TC1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Naive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Bayes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(Layer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724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30%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hold-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out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split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X_pca/y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training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set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(X_test1,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y_test1)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225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Layer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classification performance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71310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returns predictions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13919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TC2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SVM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(Layer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239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30%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hold-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out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split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10" i="1">
                          <a:latin typeface="Times New Roman"/>
                          <a:cs typeface="Times New Roman"/>
                        </a:rPr>
                        <a:t>correctly</a:t>
                      </a:r>
                      <a:r>
                        <a:rPr dirty="0" sz="1200" spc="-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classified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subset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(X_test2,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y_test2)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62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Layer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(SVM)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classification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“easy” cases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7970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errors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prediction pipeline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13919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TC3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BLSTM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(Layer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2)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350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30%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hold-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out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split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“easy”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subset,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validation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during training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4640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BLSTM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validation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accuracy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240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Loss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decreases,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improves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per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epoch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415612" y="493162"/>
          <a:ext cx="8316595" cy="4126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1645920"/>
                <a:gridCol w="1645919"/>
                <a:gridCol w="1645920"/>
                <a:gridCol w="1645920"/>
              </a:tblGrid>
              <a:tr h="137541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TC4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38784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Naive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Bayes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(Test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Data)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6319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Entire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external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file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(KDDTest+.txt)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preprocessed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→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X_test_all,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y_test_all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835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NB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performance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unseen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data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5156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Passes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gives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confusion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matrix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7541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TC5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SVM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(Test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Data)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55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external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set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(X_test_all,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y_test_all)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320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SVM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performance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unseen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data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5156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Passes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gives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confusion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matrix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7541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TC6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BLSTM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(Test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Data)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30504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external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set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reshaped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BLSTM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320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BLSTM performance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unseen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data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5156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Passes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gives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confusion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matrix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07175" y="400406"/>
            <a:ext cx="1102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Times New Roman"/>
                <a:cs typeface="Times New Roman"/>
              </a:rPr>
              <a:t>RESULTS</a:t>
            </a:r>
            <a:r>
              <a:rPr dirty="0" sz="1800" spc="-20" b="1">
                <a:latin typeface="Palatino Linotype"/>
                <a:cs typeface="Palatino Linotype"/>
              </a:rPr>
              <a:t>: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175" y="815875"/>
            <a:ext cx="4344251" cy="39437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1648" y="567812"/>
            <a:ext cx="4168470" cy="410827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700" y="313000"/>
            <a:ext cx="4277550" cy="45174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7900" y="313000"/>
            <a:ext cx="4100199" cy="45174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450" y="283774"/>
            <a:ext cx="4490324" cy="456967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8150" y="283774"/>
            <a:ext cx="4020824" cy="456967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450" y="271250"/>
            <a:ext cx="4333825" cy="460097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1200" y="868025"/>
            <a:ext cx="4206923" cy="315079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50" y="315075"/>
            <a:ext cx="4406849" cy="44684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4700" y="361075"/>
            <a:ext cx="4104276" cy="4422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850" y="423081"/>
            <a:ext cx="126873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/>
              <a:t>ABSTRACT</a:t>
            </a:r>
            <a:endParaRPr sz="1800"/>
          </a:p>
        </p:txBody>
      </p:sp>
      <p:sp>
        <p:nvSpPr>
          <p:cNvPr id="3" name="object 3" descr=""/>
          <p:cNvSpPr txBox="1"/>
          <p:nvPr/>
        </p:nvSpPr>
        <p:spPr>
          <a:xfrm>
            <a:off x="627399" y="919479"/>
            <a:ext cx="1328420" cy="629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972185" algn="l"/>
              </a:tabLst>
            </a:pPr>
            <a:r>
              <a:rPr dirty="0" sz="1200" spc="-25">
                <a:latin typeface="Times New Roman"/>
                <a:cs typeface="Times New Roman"/>
              </a:rPr>
              <a:t>IDS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buFont typeface="Arial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Font typeface="Arial"/>
              <a:buChar char="●"/>
              <a:tabLst>
                <a:tab pos="332740" algn="l"/>
              </a:tabLst>
            </a:pPr>
            <a:r>
              <a:rPr dirty="0" sz="1200" spc="-10">
                <a:latin typeface="Times New Roman"/>
                <a:cs typeface="Times New Roman"/>
              </a:rPr>
              <a:t>Signature-based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83055" y="919479"/>
            <a:ext cx="6518909" cy="629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  <a:tab pos="1501775" algn="l"/>
                <a:tab pos="2454275" algn="l"/>
                <a:tab pos="3440429" algn="l"/>
                <a:tab pos="4384040" algn="l"/>
                <a:tab pos="4998085" algn="l"/>
                <a:tab pos="5908675" algn="l"/>
              </a:tabLst>
            </a:pPr>
            <a:r>
              <a:rPr dirty="0" sz="1200" spc="-10">
                <a:latin typeface="Times New Roman"/>
                <a:cs typeface="Times New Roman"/>
              </a:rPr>
              <a:t>essential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detecting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malicious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activities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securing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networks.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2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tabLst>
                <a:tab pos="413384" algn="l"/>
                <a:tab pos="1216660" algn="l"/>
                <a:tab pos="1793875" algn="l"/>
                <a:tab pos="2362835" algn="l"/>
                <a:tab pos="2923540" algn="l"/>
                <a:tab pos="3272154" algn="l"/>
                <a:tab pos="3977004" algn="l"/>
                <a:tab pos="4401820" algn="l"/>
                <a:tab pos="5173980" algn="l"/>
                <a:tab pos="5548630" algn="l"/>
                <a:tab pos="6040755" algn="l"/>
              </a:tabLst>
            </a:pPr>
            <a:r>
              <a:rPr dirty="0" sz="1200" spc="-25">
                <a:latin typeface="Times New Roman"/>
                <a:cs typeface="Times New Roman"/>
              </a:rPr>
              <a:t>IDS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effectively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detects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known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threats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but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struggles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0">
                <a:latin typeface="Times New Roman"/>
                <a:cs typeface="Times New Roman"/>
              </a:rPr>
              <a:t>with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anomalies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novel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attacks.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7399" y="1733294"/>
            <a:ext cx="7967345" cy="191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5080" indent="-32067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2891790" algn="l"/>
                <a:tab pos="4985385" algn="l"/>
                <a:tab pos="7390765" algn="l"/>
              </a:tabLst>
            </a:pP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classifiers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detection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difficulty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identifying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rare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attacks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R2L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U2R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 similarity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normal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0">
                <a:latin typeface="Times New Roman"/>
                <a:cs typeface="Times New Roman"/>
              </a:rPr>
              <a:t>behavior.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buFont typeface="Arial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Font typeface="Arial"/>
              <a:buChar char="●"/>
              <a:tabLst>
                <a:tab pos="332740" algn="l"/>
                <a:tab pos="704850" algn="l"/>
                <a:tab pos="1287780" algn="l"/>
                <a:tab pos="1922780" algn="l"/>
                <a:tab pos="3217545" algn="l"/>
                <a:tab pos="3877310" algn="l"/>
                <a:tab pos="4605020" algn="l"/>
                <a:tab pos="5315585" algn="l"/>
                <a:tab pos="5958840" algn="l"/>
                <a:tab pos="6212840" algn="l"/>
                <a:tab pos="6855459" algn="l"/>
                <a:tab pos="7354570" algn="l"/>
              </a:tabLst>
            </a:pPr>
            <a:r>
              <a:rPr dirty="0" sz="1200" spc="-2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Double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Layered</a:t>
            </a:r>
            <a:r>
              <a:rPr dirty="0" sz="1200">
                <a:latin typeface="Times New Roman"/>
                <a:cs typeface="Times New Roman"/>
              </a:rPr>
              <a:t>	Hybrid</a:t>
            </a:r>
            <a:r>
              <a:rPr dirty="0" sz="1200" spc="180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Approach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(DLHA)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integrates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enhanced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BLSTM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improve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attack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detection.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buFont typeface="Arial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32740" algn="l"/>
              </a:tabLst>
            </a:pPr>
            <a:r>
              <a:rPr dirty="0" sz="1200">
                <a:latin typeface="Times New Roman"/>
                <a:cs typeface="Times New Roman"/>
              </a:rPr>
              <a:t>PCA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extracts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key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BLSTM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enhances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temporal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sequential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recognition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rare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attack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Font typeface="Arial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332740" marR="5080" indent="-320675">
              <a:lnSpc>
                <a:spcPct val="114999"/>
              </a:lnSpc>
              <a:buFont typeface="Arial"/>
              <a:buChar char="●"/>
              <a:tabLst>
                <a:tab pos="332740" algn="l"/>
              </a:tabLst>
            </a:pPr>
            <a:r>
              <a:rPr dirty="0" sz="1200">
                <a:latin typeface="Times New Roman"/>
                <a:cs typeface="Times New Roman"/>
              </a:rPr>
              <a:t>Layer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Naive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Bayes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detecting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Probe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attacks;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Layer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combines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BLSTM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differentiate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R2L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U2R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normal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instances.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26250" y="246275"/>
            <a:ext cx="7369175" cy="4592955"/>
            <a:chOff x="726250" y="246275"/>
            <a:chExt cx="7369175" cy="45929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250" y="246275"/>
              <a:ext cx="2775199" cy="182154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250" y="2067825"/>
              <a:ext cx="3173969" cy="277087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5495" y="2067825"/>
              <a:ext cx="3249740" cy="2770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24" y="325500"/>
            <a:ext cx="4423624" cy="43505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2675" y="367250"/>
            <a:ext cx="3827250" cy="420452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7525" y="235899"/>
            <a:ext cx="2153300" cy="15606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700" y="1873875"/>
            <a:ext cx="3407775" cy="293787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02975" y="1873875"/>
            <a:ext cx="3423935" cy="293787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600" y="307775"/>
            <a:ext cx="4260774" cy="45279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0775" y="307775"/>
            <a:ext cx="4156449" cy="452794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000" y="266050"/>
            <a:ext cx="4152349" cy="46113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7750" y="266050"/>
            <a:ext cx="4281649" cy="46113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5174" y="813622"/>
            <a:ext cx="8145780" cy="191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32740" marR="5080" indent="-32067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334645" algn="l"/>
                <a:tab pos="3702050" algn="l"/>
                <a:tab pos="7578090" algn="l"/>
              </a:tabLst>
            </a:pPr>
            <a:r>
              <a:rPr dirty="0" sz="1200">
                <a:solidFill>
                  <a:srgbClr val="233944"/>
                </a:solidFill>
                <a:latin typeface="Times New Roman"/>
                <a:cs typeface="Times New Roman"/>
              </a:rPr>
              <a:t>	</a:t>
            </a:r>
            <a:r>
              <a:rPr dirty="0" sz="1200" b="1">
                <a:latin typeface="Times New Roman"/>
                <a:cs typeface="Times New Roman"/>
              </a:rPr>
              <a:t>Enhanced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Detection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Accuracy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Double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Layered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Hybrid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(DLHA),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combining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Naive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Bayes,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BLSTM,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significantly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frequent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(DoS,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Probe)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(R2L,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U2R)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attack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compared </a:t>
            </a:r>
            <a:r>
              <a:rPr dirty="0" sz="1200" spc="-2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traditional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methods.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233944"/>
              </a:buClr>
              <a:buFont typeface="Arial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algn="just" marL="332740" marR="24765" indent="-320675">
              <a:lnSpc>
                <a:spcPct val="114999"/>
              </a:lnSpc>
              <a:buFont typeface="Arial"/>
              <a:buChar char="●"/>
              <a:tabLst>
                <a:tab pos="332740" algn="l"/>
                <a:tab pos="334645" algn="l"/>
              </a:tabLst>
            </a:pPr>
            <a:r>
              <a:rPr dirty="0" sz="1200">
                <a:solidFill>
                  <a:srgbClr val="233944"/>
                </a:solidFill>
                <a:latin typeface="Times New Roman"/>
                <a:cs typeface="Times New Roman"/>
              </a:rPr>
              <a:t>	</a:t>
            </a:r>
            <a:r>
              <a:rPr dirty="0" sz="1200" b="1">
                <a:latin typeface="Times New Roman"/>
                <a:cs typeface="Times New Roman"/>
              </a:rPr>
              <a:t>Effective</a:t>
            </a:r>
            <a:r>
              <a:rPr dirty="0" sz="1200" spc="19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Use</a:t>
            </a:r>
            <a:r>
              <a:rPr dirty="0" sz="1200" spc="19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19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PCA</a:t>
            </a:r>
            <a:r>
              <a:rPr dirty="0" sz="1200" spc="1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19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BLSTM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Principal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Component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(PCA)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dimensionality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reduction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BLSTM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temporal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recognition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enables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handle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complex,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sequential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traffic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efficiently.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233944"/>
              </a:buClr>
              <a:buFont typeface="Arial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algn="just" marL="332740" marR="19050" indent="-320675">
              <a:lnSpc>
                <a:spcPct val="114999"/>
              </a:lnSpc>
              <a:buFont typeface="Arial"/>
              <a:buChar char="●"/>
              <a:tabLst>
                <a:tab pos="332740" algn="l"/>
                <a:tab pos="334645" algn="l"/>
              </a:tabLst>
            </a:pPr>
            <a:r>
              <a:rPr dirty="0" sz="1200">
                <a:solidFill>
                  <a:srgbClr val="233944"/>
                </a:solidFill>
                <a:latin typeface="Times New Roman"/>
                <a:cs typeface="Times New Roman"/>
              </a:rPr>
              <a:t>	</a:t>
            </a:r>
            <a:r>
              <a:rPr dirty="0" sz="1200" b="1">
                <a:latin typeface="Times New Roman"/>
                <a:cs typeface="Times New Roman"/>
              </a:rPr>
              <a:t>Robust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Scalable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Solution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DLHA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robust,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scalable,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adaptable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framework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real-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intrusion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detection, 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suitable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modern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dynamic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environments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evolving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cyber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threats.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dirty="0" spc="-114"/>
              <a:t> </a:t>
            </a:r>
            <a:r>
              <a:rPr dirty="0" spc="-10"/>
              <a:t>SCOPE: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693" y="949063"/>
            <a:ext cx="4718685" cy="203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Clr>
                <a:srgbClr val="233944"/>
              </a:buClr>
              <a:buSzPct val="116666"/>
              <a:buFont typeface="Arial"/>
              <a:buChar char="●"/>
              <a:tabLst>
                <a:tab pos="347980" algn="l"/>
              </a:tabLst>
            </a:pPr>
            <a:r>
              <a:rPr dirty="0" sz="1200" spc="-20" b="1">
                <a:latin typeface="Times New Roman"/>
                <a:cs typeface="Times New Roman"/>
              </a:rPr>
              <a:t>Real-</a:t>
            </a:r>
            <a:r>
              <a:rPr dirty="0" sz="1200" b="1">
                <a:latin typeface="Times New Roman"/>
                <a:cs typeface="Times New Roman"/>
              </a:rPr>
              <a:t>time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detection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Upgrade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monitor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live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traffic.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buClr>
                <a:srgbClr val="233944"/>
              </a:buClr>
              <a:buFont typeface="Arial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buClr>
                <a:srgbClr val="233944"/>
              </a:buClr>
              <a:buSzPct val="116666"/>
              <a:buFont typeface="Arial"/>
              <a:buChar char="●"/>
              <a:tabLst>
                <a:tab pos="347980" algn="l"/>
              </a:tabLst>
            </a:pPr>
            <a:r>
              <a:rPr dirty="0" sz="1200" b="1">
                <a:latin typeface="Times New Roman"/>
                <a:cs typeface="Times New Roman"/>
              </a:rPr>
              <a:t>System</a:t>
            </a:r>
            <a:r>
              <a:rPr dirty="0" sz="1200" spc="-10" b="1">
                <a:latin typeface="Times New Roman"/>
                <a:cs typeface="Times New Roman"/>
              </a:rPr>
              <a:t> integration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Connect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firewalls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SIEM</a:t>
            </a:r>
            <a:r>
              <a:rPr dirty="0" sz="1200" spc="-10">
                <a:latin typeface="Times New Roman"/>
                <a:cs typeface="Times New Roman"/>
              </a:rPr>
              <a:t> tools.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70"/>
              </a:spcBef>
              <a:buClr>
                <a:srgbClr val="233944"/>
              </a:buClr>
              <a:buFont typeface="Arial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buClr>
                <a:srgbClr val="233944"/>
              </a:buClr>
              <a:buSzPct val="116666"/>
              <a:buFont typeface="Arial"/>
              <a:buChar char="●"/>
              <a:tabLst>
                <a:tab pos="347980" algn="l"/>
              </a:tabLst>
            </a:pPr>
            <a:r>
              <a:rPr dirty="0" sz="1200" b="1">
                <a:latin typeface="Times New Roman"/>
                <a:cs typeface="Times New Roman"/>
              </a:rPr>
              <a:t>Adaptive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learning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Enable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attacks.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buClr>
                <a:srgbClr val="233944"/>
              </a:buClr>
              <a:buFont typeface="Arial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spcBef>
                <a:spcPts val="5"/>
              </a:spcBef>
              <a:buClr>
                <a:srgbClr val="233944"/>
              </a:buClr>
              <a:buSzPct val="116666"/>
              <a:buFont typeface="Arial"/>
              <a:buChar char="●"/>
              <a:tabLst>
                <a:tab pos="347980" algn="l"/>
              </a:tabLst>
            </a:pPr>
            <a:r>
              <a:rPr dirty="0" sz="1200" b="1">
                <a:latin typeface="Times New Roman"/>
                <a:cs typeface="Times New Roman"/>
              </a:rPr>
              <a:t>IoT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deployment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Optimize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edge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devices.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buClr>
                <a:srgbClr val="233944"/>
              </a:buClr>
              <a:buFont typeface="Arial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buClr>
                <a:srgbClr val="233944"/>
              </a:buClr>
              <a:buSzPct val="116666"/>
              <a:buFont typeface="Arial"/>
              <a:buChar char="●"/>
              <a:tabLst>
                <a:tab pos="347980" algn="l"/>
              </a:tabLst>
            </a:pPr>
            <a:r>
              <a:rPr dirty="0" sz="1200" spc="-20" b="1">
                <a:latin typeface="Times New Roman"/>
                <a:cs typeface="Times New Roman"/>
              </a:rPr>
              <a:t>Multi-</a:t>
            </a:r>
            <a:r>
              <a:rPr dirty="0" sz="1200" spc="-10" b="1">
                <a:latin typeface="Times New Roman"/>
                <a:cs typeface="Times New Roman"/>
              </a:rPr>
              <a:t>source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analysis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external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better</a:t>
            </a:r>
            <a:r>
              <a:rPr dirty="0" sz="1200" spc="-10">
                <a:latin typeface="Times New Roman"/>
                <a:cs typeface="Times New Roman"/>
              </a:rPr>
              <a:t> accuracy.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375" y="276455"/>
            <a:ext cx="1562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/>
              <a:t>REFERENCES</a:t>
            </a:r>
            <a:endParaRPr sz="1800"/>
          </a:p>
        </p:txBody>
      </p:sp>
      <p:sp>
        <p:nvSpPr>
          <p:cNvPr id="3" name="object 3" descr=""/>
          <p:cNvSpPr txBox="1"/>
          <p:nvPr/>
        </p:nvSpPr>
        <p:spPr>
          <a:xfrm>
            <a:off x="454199" y="624650"/>
            <a:ext cx="8195945" cy="3670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29845" indent="-228600">
              <a:lnSpc>
                <a:spcPct val="124400"/>
              </a:lnSpc>
              <a:spcBef>
                <a:spcPts val="100"/>
              </a:spcBef>
              <a:buAutoNum type="arabicPlain"/>
              <a:tabLst>
                <a:tab pos="241300" algn="l"/>
                <a:tab pos="324485" algn="l"/>
              </a:tabLst>
            </a:pPr>
            <a:r>
              <a:rPr dirty="0" sz="1200">
                <a:latin typeface="Times New Roman"/>
                <a:cs typeface="Times New Roman"/>
              </a:rPr>
              <a:t>	M.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Mohammadi,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Navaras,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M.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H.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Amini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(2021).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Double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Layered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Hybrid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Intrusion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Detection System</a:t>
            </a:r>
            <a:r>
              <a:rPr dirty="0" sz="1200" spc="-10" b="1">
                <a:latin typeface="Times New Roman"/>
                <a:cs typeface="Times New Roman"/>
              </a:rPr>
              <a:t>.</a:t>
            </a:r>
            <a:r>
              <a:rPr dirty="0" sz="1200" spc="-10" i="1">
                <a:latin typeface="Times New Roman"/>
                <a:cs typeface="Times New Roman"/>
              </a:rPr>
              <a:t>IEEE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Xplore. </a:t>
            </a:r>
            <a:r>
              <a:rPr dirty="0" sz="1200">
                <a:latin typeface="Times New Roman"/>
                <a:cs typeface="Times New Roman"/>
              </a:rPr>
              <a:t>DOI: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10.1109/ICICT52614.2021.9562534.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Font typeface="Times New Roman"/>
              <a:buAutoNum type="arabicPlain"/>
            </a:pPr>
            <a:endParaRPr sz="1200">
              <a:latin typeface="Times New Roman"/>
              <a:cs typeface="Times New Roman"/>
            </a:endParaRPr>
          </a:p>
          <a:p>
            <a:pPr marL="241300" marR="45720" indent="-228600">
              <a:lnSpc>
                <a:spcPct val="124400"/>
              </a:lnSpc>
              <a:buAutoNum type="arabicPlain"/>
              <a:tabLst>
                <a:tab pos="241300" algn="l"/>
                <a:tab pos="375285" algn="l"/>
              </a:tabLst>
            </a:pPr>
            <a:r>
              <a:rPr dirty="0" sz="1200">
                <a:latin typeface="Times New Roman"/>
                <a:cs typeface="Times New Roman"/>
              </a:rPr>
              <a:t>	S.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Shi,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D.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Han,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M.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Cui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(2023).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Multimodal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Hybrid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Parallel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Intrusion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Detection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b="1">
                <a:latin typeface="Times New Roman"/>
                <a:cs typeface="Times New Roman"/>
              </a:rPr>
              <a:t>.</a:t>
            </a:r>
            <a:r>
              <a:rPr dirty="0" sz="1200" spc="395" b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Connection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Science,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spc="-20" i="1">
                <a:latin typeface="Times New Roman"/>
                <a:cs typeface="Times New Roman"/>
              </a:rPr>
              <a:t>Taylor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&amp;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Francis.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35(1),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2227780.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DOI: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10.1080/09540091.2023.2227780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Font typeface="Times New Roman"/>
              <a:buAutoNum type="arabicPlain"/>
            </a:pPr>
            <a:endParaRPr sz="1200">
              <a:latin typeface="Times New Roman"/>
              <a:cs typeface="Times New Roman"/>
            </a:endParaRPr>
          </a:p>
          <a:p>
            <a:pPr marL="350520" marR="52069" indent="-338455">
              <a:lnSpc>
                <a:spcPct val="124400"/>
              </a:lnSpc>
              <a:buAutoNum type="arabicPlain"/>
              <a:tabLst>
                <a:tab pos="413384" algn="l"/>
              </a:tabLst>
            </a:pPr>
            <a:r>
              <a:rPr dirty="0" sz="1200">
                <a:latin typeface="Times New Roman"/>
                <a:cs typeface="Times New Roman"/>
              </a:rPr>
              <a:t>Muhammad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Sajid,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Kaleem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Razzaq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Malik,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Ahmad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Almogren,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Tauqeer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Safdar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Malik,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Ali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Haider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Khan,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Jawad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Tanveer, </a:t>
            </a:r>
            <a:r>
              <a:rPr dirty="0" sz="1200" spc="-10">
                <a:latin typeface="Times New Roman"/>
                <a:cs typeface="Times New Roman"/>
              </a:rPr>
              <a:t>	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Ateeq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Ur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Rehman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(2024).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Enhancing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Intrusion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Detection: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Hybrid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Deep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Approach.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Journal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55"/>
              </a:spcBef>
            </a:pPr>
            <a:r>
              <a:rPr dirty="0" sz="1200" i="1">
                <a:latin typeface="Times New Roman"/>
                <a:cs typeface="Times New Roman"/>
              </a:rPr>
              <a:t>Cloud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Computing,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spc="-25" i="1">
                <a:latin typeface="Times New Roman"/>
                <a:cs typeface="Times New Roman"/>
              </a:rPr>
              <a:t>Springer.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Volume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13,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Article</a:t>
            </a:r>
            <a:r>
              <a:rPr dirty="0" sz="1200" spc="-10">
                <a:latin typeface="Times New Roman"/>
                <a:cs typeface="Times New Roman"/>
              </a:rPr>
              <a:t> number: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123.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DOI: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10.1186/s13677-</a:t>
            </a:r>
            <a:r>
              <a:rPr dirty="0" sz="1200">
                <a:latin typeface="Times New Roman"/>
                <a:cs typeface="Times New Roman"/>
              </a:rPr>
              <a:t>024-00685-</a:t>
            </a:r>
            <a:r>
              <a:rPr dirty="0" sz="1200" spc="-25">
                <a:latin typeface="Times New Roman"/>
                <a:cs typeface="Times New Roman"/>
              </a:rPr>
              <a:t>x.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200">
              <a:latin typeface="Times New Roman"/>
              <a:cs typeface="Times New Roman"/>
            </a:endParaRPr>
          </a:p>
          <a:p>
            <a:pPr marL="274955" marR="41275" indent="-262890">
              <a:lnSpc>
                <a:spcPct val="124400"/>
              </a:lnSpc>
              <a:spcBef>
                <a:spcPts val="5"/>
              </a:spcBef>
              <a:buAutoNum type="arabicPlain" startAt="4"/>
              <a:tabLst>
                <a:tab pos="274955" algn="l"/>
                <a:tab pos="325120" algn="l"/>
              </a:tabLst>
            </a:pPr>
            <a:r>
              <a:rPr dirty="0" sz="1200">
                <a:latin typeface="Times New Roman"/>
                <a:cs typeface="Times New Roman"/>
              </a:rPr>
              <a:t>	R.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Jalili,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S.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Imani,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M.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R.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Aminzadeh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(2021).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Hybrid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CNN-</a:t>
            </a:r>
            <a:r>
              <a:rPr dirty="0" sz="1200">
                <a:latin typeface="Times New Roman"/>
                <a:cs typeface="Times New Roman"/>
              </a:rPr>
              <a:t>LSTM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Anomaly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Detection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Systems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SDNs.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Proceedings</a:t>
            </a:r>
            <a:r>
              <a:rPr dirty="0" sz="1200" spc="20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of</a:t>
            </a:r>
            <a:r>
              <a:rPr dirty="0" sz="1200" spc="20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20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10th</a:t>
            </a:r>
            <a:r>
              <a:rPr dirty="0" sz="1200" spc="18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ACM</a:t>
            </a:r>
            <a:r>
              <a:rPr dirty="0" sz="1200" spc="20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International</a:t>
            </a:r>
            <a:r>
              <a:rPr dirty="0" sz="1200" spc="20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Conference</a:t>
            </a:r>
            <a:r>
              <a:rPr dirty="0" sz="1200" spc="20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on</a:t>
            </a:r>
            <a:r>
              <a:rPr dirty="0" sz="1200" spc="20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Security</a:t>
            </a:r>
            <a:r>
              <a:rPr dirty="0" sz="1200" spc="20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of</a:t>
            </a:r>
            <a:r>
              <a:rPr dirty="0" sz="1200" spc="20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Information</a:t>
            </a:r>
            <a:r>
              <a:rPr dirty="0" sz="1200" spc="20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and</a:t>
            </a:r>
            <a:r>
              <a:rPr dirty="0" sz="1200" spc="20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Networks,</a:t>
            </a:r>
            <a:r>
              <a:rPr dirty="0" sz="1200" spc="18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ACM</a:t>
            </a:r>
            <a:r>
              <a:rPr dirty="0" sz="1200" spc="20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Digital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350"/>
              </a:spcBef>
            </a:pPr>
            <a:r>
              <a:rPr dirty="0" sz="1200" spc="-10" i="1">
                <a:latin typeface="Times New Roman"/>
                <a:cs typeface="Times New Roman"/>
              </a:rPr>
              <a:t>Library.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DOI: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10.1145/3465481.3469190.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24400"/>
              </a:lnSpc>
              <a:buAutoNum type="arabicPlain" startAt="5"/>
              <a:tabLst>
                <a:tab pos="241300" algn="l"/>
                <a:tab pos="413384" algn="l"/>
              </a:tabLst>
            </a:pPr>
            <a:r>
              <a:rPr dirty="0" sz="1200">
                <a:latin typeface="Times New Roman"/>
                <a:cs typeface="Times New Roman"/>
              </a:rPr>
              <a:t>	Network</a:t>
            </a:r>
            <a:r>
              <a:rPr dirty="0" sz="1200" spc="11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Intrusion</a:t>
            </a:r>
            <a:r>
              <a:rPr dirty="0" sz="1200" spc="11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Detection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1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Prevention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11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Hybrid</a:t>
            </a:r>
            <a:r>
              <a:rPr dirty="0" sz="1200" spc="11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11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14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Supervised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Ensemble </a:t>
            </a:r>
            <a:r>
              <a:rPr dirty="0" sz="1200">
                <a:latin typeface="Times New Roman"/>
                <a:cs typeface="Times New Roman"/>
              </a:rPr>
              <a:t>Stacking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(2024).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Security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and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Communication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Networks,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Hindawi.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DOI: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10.1155/2024/5775671.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250" y="1574531"/>
            <a:ext cx="3569335" cy="9417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0">
                <a:solidFill>
                  <a:srgbClr val="233944"/>
                </a:solidFill>
              </a:rPr>
              <a:t>Thank</a:t>
            </a:r>
            <a:r>
              <a:rPr dirty="0" sz="6000" spc="-20">
                <a:solidFill>
                  <a:srgbClr val="233944"/>
                </a:solidFill>
              </a:rPr>
              <a:t> </a:t>
            </a:r>
            <a:r>
              <a:rPr dirty="0" sz="6000" spc="-25">
                <a:solidFill>
                  <a:srgbClr val="233944"/>
                </a:solidFill>
              </a:rPr>
              <a:t>you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740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100"/>
              </a:spcBef>
            </a:pPr>
            <a:r>
              <a:rPr dirty="0" sz="1800" spc="-10"/>
              <a:t>INTRODUCTION</a:t>
            </a:r>
            <a:endParaRPr sz="1800"/>
          </a:p>
        </p:txBody>
      </p:sp>
      <p:sp>
        <p:nvSpPr>
          <p:cNvPr id="3" name="object 3" descr=""/>
          <p:cNvSpPr txBox="1"/>
          <p:nvPr/>
        </p:nvSpPr>
        <p:spPr>
          <a:xfrm>
            <a:off x="2400956" y="902604"/>
            <a:ext cx="62255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9770" algn="l"/>
                <a:tab pos="1226185" algn="l"/>
                <a:tab pos="1668145" algn="l"/>
                <a:tab pos="2236470" algn="l"/>
                <a:tab pos="2974340" algn="l"/>
                <a:tab pos="3306445" algn="l"/>
                <a:tab pos="4044315" algn="l"/>
                <a:tab pos="4443730" algn="l"/>
                <a:tab pos="5249545" algn="l"/>
                <a:tab pos="5767705" algn="l"/>
              </a:tabLst>
            </a:pPr>
            <a:r>
              <a:rPr dirty="0" sz="1200" spc="-10">
                <a:latin typeface="Times New Roman"/>
                <a:cs typeface="Times New Roman"/>
              </a:rPr>
              <a:t>Systems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(IDS)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0">
                <a:latin typeface="Times New Roman"/>
                <a:cs typeface="Times New Roman"/>
              </a:rPr>
              <a:t>help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secure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networks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by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detecting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mitigating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cyber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threats.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8549" y="902604"/>
            <a:ext cx="1668780" cy="629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1062990" algn="l"/>
              </a:tabLst>
            </a:pPr>
            <a:r>
              <a:rPr dirty="0" sz="1200" spc="-10">
                <a:latin typeface="Times New Roman"/>
                <a:cs typeface="Times New Roman"/>
              </a:rPr>
              <a:t>Intrusion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Detection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buFont typeface="Arial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Font typeface="Arial"/>
              <a:buChar char="●"/>
              <a:tabLst>
                <a:tab pos="332740" algn="l"/>
              </a:tabLst>
            </a:pPr>
            <a:r>
              <a:rPr dirty="0" sz="1200" spc="-10">
                <a:latin typeface="Times New Roman"/>
                <a:cs typeface="Times New Roman"/>
              </a:rPr>
              <a:t>Signature-based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00093" y="1323228"/>
            <a:ext cx="40843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6605" algn="l"/>
                <a:tab pos="1558290" algn="l"/>
                <a:tab pos="2195830" algn="l"/>
                <a:tab pos="3077845" algn="l"/>
                <a:tab pos="3850640" algn="l"/>
              </a:tabLst>
            </a:pPr>
            <a:r>
              <a:rPr dirty="0" sz="1200" spc="-25">
                <a:latin typeface="Times New Roman"/>
                <a:cs typeface="Times New Roman"/>
              </a:rPr>
              <a:t>IDS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fails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detect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new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590551" y="1323228"/>
            <a:ext cx="2036445" cy="629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  <a:tabLst>
                <a:tab pos="1178560" algn="l"/>
              </a:tabLst>
            </a:pPr>
            <a:r>
              <a:rPr dirty="0" sz="1200" spc="-10">
                <a:latin typeface="Times New Roman"/>
                <a:cs typeface="Times New Roman"/>
              </a:rPr>
              <a:t>anomalous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threats.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200">
              <a:latin typeface="Times New Roman"/>
              <a:cs typeface="Times New Roman"/>
            </a:endParaRPr>
          </a:p>
          <a:p>
            <a:pPr algn="r" marR="13335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U2R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due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imbalanced</a:t>
            </a:r>
            <a:r>
              <a:rPr dirty="0" sz="1200" spc="4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78549" y="1743852"/>
            <a:ext cx="8039734" cy="629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</a:tabLst>
            </a:pP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improves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detection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struggles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rare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attacks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R2L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buFont typeface="Arial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Font typeface="Arial"/>
              <a:buChar char="●"/>
              <a:tabLst>
                <a:tab pos="332740" algn="l"/>
                <a:tab pos="770890" algn="l"/>
                <a:tab pos="1419860" algn="l"/>
                <a:tab pos="2120265" algn="l"/>
                <a:tab pos="2745105" algn="l"/>
                <a:tab pos="3547110" algn="l"/>
                <a:tab pos="4273550" algn="l"/>
                <a:tab pos="5067300" algn="l"/>
                <a:tab pos="5776595" algn="l"/>
                <a:tab pos="6155055" algn="l"/>
                <a:tab pos="6703695" algn="l"/>
                <a:tab pos="7429500" algn="l"/>
              </a:tabLst>
            </a:pPr>
            <a:r>
              <a:rPr dirty="0" sz="1200" spc="-2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Double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Layered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Hybrid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Approach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(DLHA)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integrates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BLSTM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better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anomaly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detection.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78549" y="2557668"/>
            <a:ext cx="8034655" cy="866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5080" indent="-32067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</a:tabLst>
            </a:pPr>
            <a:r>
              <a:rPr dirty="0" sz="1200">
                <a:latin typeface="Times New Roman"/>
                <a:cs typeface="Times New Roman"/>
              </a:rPr>
              <a:t>Naïve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Bayes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classifies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Probe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attacks,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BLSTM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differentiate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R2L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U2R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attacks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normal traffic.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buFont typeface="Arial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Font typeface="Arial"/>
              <a:buChar char="●"/>
              <a:tabLst>
                <a:tab pos="332740" algn="l"/>
              </a:tabLst>
            </a:pPr>
            <a:r>
              <a:rPr dirty="0" sz="1200">
                <a:latin typeface="Times New Roman"/>
                <a:cs typeface="Times New Roman"/>
              </a:rPr>
              <a:t>BLSTM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enhances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attack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effective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against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evolving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cyber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threats.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 sz="1800" spc="-10"/>
              <a:t>IDENTIFYING</a:t>
            </a:r>
            <a:r>
              <a:rPr dirty="0" sz="1800" spc="-45"/>
              <a:t> </a:t>
            </a:r>
            <a:r>
              <a:rPr dirty="0" sz="1800" spc="-35"/>
              <a:t>ATTACKS</a:t>
            </a:r>
            <a:endParaRPr sz="1800"/>
          </a:p>
        </p:txBody>
      </p:sp>
      <p:sp>
        <p:nvSpPr>
          <p:cNvPr id="3" name="object 3" descr=""/>
          <p:cNvSpPr txBox="1"/>
          <p:nvPr/>
        </p:nvSpPr>
        <p:spPr>
          <a:xfrm>
            <a:off x="412300" y="835927"/>
            <a:ext cx="4817745" cy="25031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b="1">
                <a:latin typeface="Times New Roman"/>
                <a:cs typeface="Times New Roman"/>
              </a:rPr>
              <a:t>DoS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Attacks (Denial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10" b="1">
                <a:latin typeface="Times New Roman"/>
                <a:cs typeface="Times New Roman"/>
              </a:rPr>
              <a:t>Service)-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79100"/>
              </a:lnSpc>
            </a:pP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Back,land,neptune,pod,smurf,teardrop,apache2,udp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storm,processtable,worm. </a:t>
            </a:r>
            <a:r>
              <a:rPr dirty="0" sz="1200" spc="-10" b="1">
                <a:latin typeface="Times New Roman"/>
                <a:cs typeface="Times New Roman"/>
              </a:rPr>
              <a:t>Probe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Attacks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(Probing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Scanning)- </a:t>
            </a:r>
            <a:r>
              <a:rPr dirty="0" sz="1200" spc="-10">
                <a:latin typeface="Times New Roman"/>
                <a:cs typeface="Times New Roman"/>
              </a:rPr>
              <a:t>Satan,ipsweep,nmap,portsweep,mscan,saint.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200" b="1">
                <a:latin typeface="Times New Roman"/>
                <a:cs typeface="Times New Roman"/>
              </a:rPr>
              <a:t>R2L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(Remote-to-</a:t>
            </a:r>
            <a:r>
              <a:rPr dirty="0" sz="1200" spc="-10" b="1">
                <a:latin typeface="Times New Roman"/>
                <a:cs typeface="Times New Roman"/>
              </a:rPr>
              <a:t>Local)-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200">
                <a:latin typeface="Times New Roman"/>
                <a:cs typeface="Times New Roman"/>
              </a:rPr>
              <a:t>ftp_write,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guess_passwd,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imap,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multihop,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200" b="1">
                <a:latin typeface="Times New Roman"/>
                <a:cs typeface="Times New Roman"/>
              </a:rPr>
              <a:t>U2R</a:t>
            </a:r>
            <a:r>
              <a:rPr dirty="0" sz="1200" spc="6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(User-</a:t>
            </a:r>
            <a:r>
              <a:rPr dirty="0" sz="1200" b="1">
                <a:latin typeface="Times New Roman"/>
                <a:cs typeface="Times New Roman"/>
              </a:rPr>
              <a:t>to-</a:t>
            </a:r>
            <a:r>
              <a:rPr dirty="0" sz="1200" spc="-10" b="1">
                <a:latin typeface="Times New Roman"/>
                <a:cs typeface="Times New Roman"/>
              </a:rPr>
              <a:t>Root)-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200" spc="-10">
                <a:latin typeface="Times New Roman"/>
                <a:cs typeface="Times New Roman"/>
              </a:rPr>
              <a:t>buffer_overflow,</a:t>
            </a:r>
            <a:r>
              <a:rPr dirty="0" sz="1200">
                <a:latin typeface="Times New Roman"/>
                <a:cs typeface="Times New Roman"/>
              </a:rPr>
              <a:t> rootkit, loadmodule, perl, </a:t>
            </a:r>
            <a:r>
              <a:rPr dirty="0" sz="1200" spc="-2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065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EXISTING</a:t>
            </a:r>
            <a:r>
              <a:rPr dirty="0" sz="1800" spc="-40"/>
              <a:t> </a:t>
            </a:r>
            <a:r>
              <a:rPr dirty="0" sz="1800" spc="-10"/>
              <a:t>SYSTEM:</a:t>
            </a:r>
            <a:endParaRPr sz="1800"/>
          </a:p>
        </p:txBody>
      </p:sp>
      <p:sp>
        <p:nvSpPr>
          <p:cNvPr id="3" name="object 3" descr=""/>
          <p:cNvSpPr txBox="1"/>
          <p:nvPr/>
        </p:nvSpPr>
        <p:spPr>
          <a:xfrm>
            <a:off x="325300" y="865104"/>
            <a:ext cx="8527415" cy="1202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Limited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Detection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Evolving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Threats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indent="-320040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dirty="0" sz="1200" spc="-10">
                <a:latin typeface="Times New Roman"/>
                <a:cs typeface="Times New Roman"/>
              </a:rPr>
              <a:t>Signature-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14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IDS</a:t>
            </a:r>
            <a:r>
              <a:rPr dirty="0" sz="1200" spc="15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fails</a:t>
            </a:r>
            <a:r>
              <a:rPr dirty="0" sz="1200" spc="14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detect</a:t>
            </a:r>
            <a:r>
              <a:rPr dirty="0" sz="1200" spc="15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14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evolving</a:t>
            </a:r>
            <a:r>
              <a:rPr dirty="0" sz="1200" spc="14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attacks,</a:t>
            </a:r>
            <a:r>
              <a:rPr dirty="0" sz="1200" spc="15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150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anomaly-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14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IDS</a:t>
            </a:r>
            <a:r>
              <a:rPr dirty="0" sz="1200" spc="15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15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14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false</a:t>
            </a:r>
            <a:r>
              <a:rPr dirty="0" sz="1200" spc="150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positives.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Font typeface="Arial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469265" marR="7620" indent="-320675">
              <a:lnSpc>
                <a:spcPct val="114999"/>
              </a:lnSpc>
              <a:buFont typeface="Arial"/>
              <a:buChar char="●"/>
              <a:tabLst>
                <a:tab pos="826769" algn="l"/>
                <a:tab pos="1123950" algn="l"/>
                <a:tab pos="1401445" algn="l"/>
                <a:tab pos="2026285" algn="l"/>
                <a:tab pos="2180590" algn="l"/>
                <a:tab pos="2432050" algn="l"/>
                <a:tab pos="3209290" algn="l"/>
                <a:tab pos="3268979" algn="l"/>
                <a:tab pos="3924300" algn="l"/>
                <a:tab pos="4012565" algn="l"/>
                <a:tab pos="4507865" algn="l"/>
                <a:tab pos="4761230" algn="l"/>
                <a:tab pos="4918710" algn="l"/>
                <a:tab pos="5175250" algn="l"/>
                <a:tab pos="5714365" algn="l"/>
                <a:tab pos="5868670" algn="l"/>
                <a:tab pos="6130290" algn="l"/>
                <a:tab pos="6306820" algn="l"/>
                <a:tab pos="6501130" algn="l"/>
                <a:tab pos="7058659" algn="l"/>
                <a:tab pos="7421245" algn="l"/>
                <a:tab pos="7458075" algn="l"/>
                <a:tab pos="7821295" algn="l"/>
                <a:tab pos="8067040" algn="l"/>
                <a:tab pos="8175625" algn="l"/>
              </a:tabLst>
            </a:pPr>
            <a:r>
              <a:rPr dirty="0" sz="1200" spc="-25">
                <a:latin typeface="Times New Roman"/>
                <a:cs typeface="Times New Roman"/>
              </a:rPr>
              <a:t>ML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models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struggle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0">
                <a:latin typeface="Times New Roman"/>
                <a:cs typeface="Times New Roman"/>
              </a:rPr>
              <a:t>with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imbalanced</a:t>
            </a:r>
            <a:r>
              <a:rPr dirty="0" sz="1200">
                <a:latin typeface="Times New Roman"/>
                <a:cs typeface="Times New Roman"/>
              </a:rPr>
              <a:t>		</a:t>
            </a:r>
            <a:r>
              <a:rPr dirty="0" sz="1200" spc="-10">
                <a:latin typeface="Times New Roman"/>
                <a:cs typeface="Times New Roman"/>
              </a:rPr>
              <a:t>datasets,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leading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0">
                <a:latin typeface="Times New Roman"/>
                <a:cs typeface="Times New Roman"/>
              </a:rPr>
              <a:t>poor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detection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0">
                <a:latin typeface="Times New Roman"/>
                <a:cs typeface="Times New Roman"/>
              </a:rPr>
              <a:t>rare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attacks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0">
                <a:latin typeface="Times New Roman"/>
                <a:cs typeface="Times New Roman"/>
              </a:rPr>
              <a:t>like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R2L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		</a:t>
            </a:r>
            <a:r>
              <a:rPr dirty="0" sz="1200" spc="-20">
                <a:latin typeface="Times New Roman"/>
                <a:cs typeface="Times New Roman"/>
              </a:rPr>
              <a:t>U2R. </a:t>
            </a:r>
            <a:r>
              <a:rPr dirty="0" sz="1200" spc="-20">
                <a:latin typeface="Times New Roman"/>
                <a:cs typeface="Times New Roman"/>
              </a:rPr>
              <a:t>		</a:t>
            </a:r>
            <a:r>
              <a:rPr dirty="0" sz="1200" spc="-10">
                <a:latin typeface="Times New Roman"/>
                <a:cs typeface="Times New Roman"/>
              </a:rPr>
              <a:t>Limitation:</a:t>
            </a:r>
            <a:r>
              <a:rPr dirty="0" sz="1200">
                <a:latin typeface="Times New Roman"/>
                <a:cs typeface="Times New Roman"/>
              </a:rPr>
              <a:t>		</a:t>
            </a:r>
            <a:r>
              <a:rPr dirty="0" sz="1200" spc="-10">
                <a:latin typeface="Times New Roman"/>
                <a:cs typeface="Times New Roman"/>
              </a:rPr>
              <a:t>Ineffective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against</a:t>
            </a:r>
            <a:r>
              <a:rPr dirty="0" sz="1200">
                <a:latin typeface="Times New Roman"/>
                <a:cs typeface="Times New Roman"/>
              </a:rPr>
              <a:t>		</a:t>
            </a:r>
            <a:r>
              <a:rPr dirty="0" sz="1200" spc="-10">
                <a:latin typeface="Times New Roman"/>
                <a:cs typeface="Times New Roman"/>
              </a:rPr>
              <a:t>zero-</a:t>
            </a:r>
            <a:r>
              <a:rPr dirty="0" sz="1200" spc="-25">
                <a:latin typeface="Times New Roman"/>
                <a:cs typeface="Times New Roman"/>
              </a:rPr>
              <a:t>day</a:t>
            </a:r>
            <a:r>
              <a:rPr dirty="0" sz="1200">
                <a:latin typeface="Times New Roman"/>
                <a:cs typeface="Times New Roman"/>
              </a:rPr>
              <a:t>		</a:t>
            </a:r>
            <a:r>
              <a:rPr dirty="0" sz="1200" spc="-10">
                <a:latin typeface="Times New Roman"/>
                <a:cs typeface="Times New Roman"/>
              </a:rPr>
              <a:t>attacks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		</a:t>
            </a:r>
            <a:r>
              <a:rPr dirty="0" sz="1200" spc="-10">
                <a:latin typeface="Times New Roman"/>
                <a:cs typeface="Times New Roman"/>
              </a:rPr>
              <a:t>misclassifies</a:t>
            </a:r>
            <a:r>
              <a:rPr dirty="0" sz="1200">
                <a:latin typeface="Times New Roman"/>
                <a:cs typeface="Times New Roman"/>
              </a:rPr>
              <a:t>		</a:t>
            </a:r>
            <a:r>
              <a:rPr dirty="0" sz="1200" spc="-20">
                <a:latin typeface="Times New Roman"/>
                <a:cs typeface="Times New Roman"/>
              </a:rPr>
              <a:t>rare</a:t>
            </a:r>
            <a:r>
              <a:rPr dirty="0" sz="1200">
                <a:latin typeface="Times New Roman"/>
                <a:cs typeface="Times New Roman"/>
              </a:rPr>
              <a:t>		</a:t>
            </a:r>
            <a:r>
              <a:rPr dirty="0" sz="1200" spc="-10">
                <a:latin typeface="Times New Roman"/>
                <a:cs typeface="Times New Roman"/>
              </a:rPr>
              <a:t>threats.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5300" y="2431775"/>
            <a:ext cx="4587240" cy="57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High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Computational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Cost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&amp;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Real-</a:t>
            </a:r>
            <a:r>
              <a:rPr dirty="0" sz="1200" b="1">
                <a:latin typeface="Times New Roman"/>
                <a:cs typeface="Times New Roman"/>
              </a:rPr>
              <a:t>Time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Inefficiency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indent="-320040">
              <a:lnSpc>
                <a:spcPct val="100000"/>
              </a:lnSpc>
              <a:buFont typeface="Arial"/>
              <a:buChar char="●"/>
              <a:tabLst>
                <a:tab pos="469265" algn="l"/>
                <a:tab pos="922019" algn="l"/>
                <a:tab pos="1552575" algn="l"/>
                <a:tab pos="2123440" algn="l"/>
                <a:tab pos="2665095" algn="l"/>
                <a:tab pos="3241040" algn="l"/>
              </a:tabLst>
            </a:pPr>
            <a:r>
              <a:rPr dirty="0" sz="1200" spc="-20">
                <a:latin typeface="Times New Roman"/>
                <a:cs typeface="Times New Roman"/>
              </a:rPr>
              <a:t>Deep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learning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models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(CNN,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LSTM,</a:t>
            </a:r>
            <a:r>
              <a:rPr dirty="0" sz="1200">
                <a:latin typeface="Times New Roman"/>
                <a:cs typeface="Times New Roman"/>
              </a:rPr>
              <a:t>	Hybrid</a:t>
            </a:r>
            <a:r>
              <a:rPr dirty="0" sz="1200" spc="165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Approaches)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018013" y="2794488"/>
            <a:ext cx="3818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0240" algn="l"/>
                <a:tab pos="1322705" algn="l"/>
                <a:tab pos="1648460" algn="l"/>
                <a:tab pos="2209800" algn="l"/>
                <a:tab pos="2611755" algn="l"/>
                <a:tab pos="3394710" algn="l"/>
              </a:tabLst>
            </a:pPr>
            <a:r>
              <a:rPr dirty="0" sz="1200" spc="-10">
                <a:latin typeface="Times New Roman"/>
                <a:cs typeface="Times New Roman"/>
              </a:rPr>
              <a:t>improve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accuracy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but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require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0">
                <a:latin typeface="Times New Roman"/>
                <a:cs typeface="Times New Roman"/>
              </a:rPr>
              <a:t>high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processing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power.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9580" y="3187680"/>
            <a:ext cx="1611630" cy="44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marR="5080" indent="-313055">
              <a:lnSpc>
                <a:spcPct val="114999"/>
              </a:lnSpc>
              <a:spcBef>
                <a:spcPts val="100"/>
              </a:spcBef>
              <a:buSzPct val="91666"/>
              <a:buFont typeface="Arial"/>
              <a:buChar char="●"/>
              <a:tabLst>
                <a:tab pos="913765" algn="l"/>
                <a:tab pos="1096645" algn="l"/>
              </a:tabLst>
            </a:pPr>
            <a:r>
              <a:rPr dirty="0" sz="1200" spc="-10">
                <a:latin typeface="Times New Roman"/>
                <a:cs typeface="Times New Roman"/>
              </a:rPr>
              <a:t>Manual</a:t>
            </a:r>
            <a:r>
              <a:rPr dirty="0" sz="1200">
                <a:latin typeface="Times New Roman"/>
                <a:cs typeface="Times New Roman"/>
              </a:rPr>
              <a:t>		</a:t>
            </a:r>
            <a:r>
              <a:rPr dirty="0" sz="1200" spc="-10">
                <a:latin typeface="Times New Roman"/>
                <a:cs typeface="Times New Roman"/>
              </a:rPr>
              <a:t>feature 	Limitation: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82291" y="3187680"/>
            <a:ext cx="567055" cy="44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 marR="5080" indent="-102235">
              <a:lnSpc>
                <a:spcPct val="114999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selection </a:t>
            </a:r>
            <a:r>
              <a:rPr dirty="0" sz="1200" spc="-20">
                <a:latin typeface="Times New Roman"/>
                <a:cs typeface="Times New Roman"/>
              </a:rPr>
              <a:t>Slow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26413" y="3187680"/>
            <a:ext cx="715645" cy="44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3505">
              <a:lnSpc>
                <a:spcPct val="114999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reduces processing,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902119" y="3187680"/>
            <a:ext cx="795020" cy="44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575" marR="5080" indent="-143510">
              <a:lnSpc>
                <a:spcPct val="114999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adaptability, scalability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956377" y="3187680"/>
            <a:ext cx="751205" cy="44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515" marR="5080" indent="-44450">
              <a:lnSpc>
                <a:spcPct val="114999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making challenges,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719979" y="3187680"/>
            <a:ext cx="574675" cy="44640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315"/>
              </a:spcBef>
            </a:pPr>
            <a:r>
              <a:rPr dirty="0" sz="1200" spc="-10">
                <a:latin typeface="Times New Roman"/>
                <a:cs typeface="Times New Roman"/>
              </a:rPr>
              <a:t>real-</a:t>
            </a:r>
            <a:r>
              <a:rPr dirty="0" sz="1200" spc="-20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 algn="r" marR="43180">
              <a:lnSpc>
                <a:spcPct val="100000"/>
              </a:lnSpc>
              <a:spcBef>
                <a:spcPts val="215"/>
              </a:spcBef>
            </a:pPr>
            <a:r>
              <a:rPr dirty="0" sz="1200" spc="-25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59469" y="3187680"/>
            <a:ext cx="583565" cy="44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240">
              <a:lnSpc>
                <a:spcPct val="114999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intrusion </a:t>
            </a:r>
            <a:r>
              <a:rPr dirty="0" sz="1200" spc="-20">
                <a:latin typeface="Times New Roman"/>
                <a:cs typeface="Times New Roman"/>
              </a:rPr>
              <a:t>high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159290" y="3187680"/>
            <a:ext cx="848360" cy="44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64160">
              <a:lnSpc>
                <a:spcPct val="114999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detection resource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003271" y="3187680"/>
            <a:ext cx="850900" cy="44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85115">
              <a:lnSpc>
                <a:spcPct val="114999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difficult. consumption.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715" rIns="0" bIns="0" rtlCol="0" vert="horz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PROPOSED</a:t>
            </a:r>
            <a:r>
              <a:rPr dirty="0" sz="1800" spc="-40"/>
              <a:t> </a:t>
            </a:r>
            <a:r>
              <a:rPr dirty="0" sz="1800" spc="-10"/>
              <a:t>SYSTEM</a:t>
            </a:r>
            <a:endParaRPr sz="1800"/>
          </a:p>
        </p:txBody>
      </p:sp>
      <p:sp>
        <p:nvSpPr>
          <p:cNvPr id="3" name="object 3" descr=""/>
          <p:cNvSpPr txBox="1"/>
          <p:nvPr/>
        </p:nvSpPr>
        <p:spPr>
          <a:xfrm>
            <a:off x="412300" y="1180091"/>
            <a:ext cx="6302375" cy="57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Optimized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Feature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Selection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&amp;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Real-</a:t>
            </a:r>
            <a:r>
              <a:rPr dirty="0" sz="1200" b="1">
                <a:latin typeface="Times New Roman"/>
                <a:cs typeface="Times New Roman"/>
              </a:rPr>
              <a:t>Time</a:t>
            </a:r>
            <a:r>
              <a:rPr dirty="0" sz="1200" spc="-10" b="1">
                <a:latin typeface="Times New Roman"/>
                <a:cs typeface="Times New Roman"/>
              </a:rPr>
              <a:t> Efficiency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indent="-320040">
              <a:lnSpc>
                <a:spcPct val="100000"/>
              </a:lnSpc>
              <a:buFont typeface="Arial"/>
              <a:buChar char="●"/>
              <a:tabLst>
                <a:tab pos="469265" algn="l"/>
                <a:tab pos="1172210" algn="l"/>
                <a:tab pos="2027555" algn="l"/>
                <a:tab pos="2714625" algn="l"/>
                <a:tab pos="3266440" algn="l"/>
                <a:tab pos="3893820" algn="l"/>
                <a:tab pos="4267835" algn="l"/>
                <a:tab pos="4942205" algn="l"/>
                <a:tab pos="5730875" algn="l"/>
              </a:tabLst>
            </a:pPr>
            <a:r>
              <a:rPr dirty="0" sz="1200" spc="-10">
                <a:latin typeface="Times New Roman"/>
                <a:cs typeface="Times New Roman"/>
              </a:rPr>
              <a:t>Principal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Component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Analysis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(PCA)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extracts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key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features,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improving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detection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842959" y="1542804"/>
            <a:ext cx="1946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3080" algn="l"/>
                <a:tab pos="887094" algn="l"/>
                <a:tab pos="1574165" algn="l"/>
              </a:tabLst>
            </a:pPr>
            <a:r>
              <a:rPr dirty="0" sz="1200" spc="-10">
                <a:latin typeface="Times New Roman"/>
                <a:cs typeface="Times New Roman"/>
              </a:rPr>
              <a:t>speed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reducing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noise.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8849" y="1935995"/>
            <a:ext cx="8235950" cy="44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5080" indent="-32067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0894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13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balances</a:t>
            </a:r>
            <a:r>
              <a:rPr dirty="0" sz="1200" spc="14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accuracy</a:t>
            </a:r>
            <a:r>
              <a:rPr dirty="0" sz="1200" spc="13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4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computational</a:t>
            </a:r>
            <a:r>
              <a:rPr dirty="0" sz="1200" spc="13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efficiency,</a:t>
            </a:r>
            <a:r>
              <a:rPr dirty="0" sz="1200" spc="13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14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3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scalable</a:t>
            </a:r>
            <a:r>
              <a:rPr dirty="0" sz="1200" spc="14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35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real-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14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intrusion</a:t>
            </a:r>
            <a:r>
              <a:rPr dirty="0" sz="1200" spc="135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detection. 	Benefit: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Faster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processing,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adaptability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threats,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efficient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real-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45813" y="2899164"/>
            <a:ext cx="8299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classification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Improved</a:t>
            </a:r>
            <a:r>
              <a:rPr dirty="0" spc="-15"/>
              <a:t> </a:t>
            </a:r>
            <a:r>
              <a:rPr dirty="0" spc="-20"/>
              <a:t>Rare</a:t>
            </a:r>
            <a:r>
              <a:rPr dirty="0" spc="-70"/>
              <a:t> </a:t>
            </a:r>
            <a:r>
              <a:rPr dirty="0"/>
              <a:t>Attack</a:t>
            </a:r>
            <a:r>
              <a:rPr dirty="0" spc="-10"/>
              <a:t> Detection</a:t>
            </a:r>
            <a:r>
              <a:rPr dirty="0" spc="-5"/>
              <a:t> </a:t>
            </a:r>
            <a:r>
              <a:rPr dirty="0"/>
              <a:t>with</a:t>
            </a:r>
            <a:r>
              <a:rPr dirty="0" spc="-10"/>
              <a:t> </a:t>
            </a:r>
            <a:r>
              <a:rPr dirty="0" spc="-20"/>
              <a:t>Hybrid</a:t>
            </a:r>
            <a:r>
              <a:rPr dirty="0" spc="-70"/>
              <a:t> </a:t>
            </a:r>
            <a:r>
              <a:rPr dirty="0" spc="-10"/>
              <a:t>Approach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</a:p>
          <a:p>
            <a:pPr marL="469265" indent="-320040">
              <a:lnSpc>
                <a:spcPct val="100000"/>
              </a:lnSpc>
              <a:buFont typeface="Arial"/>
              <a:buChar char="●"/>
              <a:tabLst>
                <a:tab pos="469265" algn="l"/>
                <a:tab pos="2566670" algn="l"/>
              </a:tabLst>
            </a:pPr>
            <a:r>
              <a:rPr dirty="0" spc="-50" b="0">
                <a:latin typeface="Times New Roman"/>
                <a:cs typeface="Times New Roman"/>
              </a:rPr>
              <a:t>A</a:t>
            </a:r>
            <a:r>
              <a:rPr dirty="0" b="0">
                <a:latin typeface="Times New Roman"/>
                <a:cs typeface="Times New Roman"/>
              </a:rPr>
              <a:t>	</a:t>
            </a:r>
            <a:r>
              <a:rPr dirty="0" spc="-10" b="0">
                <a:latin typeface="Times New Roman"/>
                <a:cs typeface="Times New Roman"/>
              </a:rPr>
              <a:t>two-layer</a:t>
            </a:r>
          </a:p>
          <a:p>
            <a:pPr>
              <a:lnSpc>
                <a:spcPct val="100000"/>
              </a:lnSpc>
              <a:spcBef>
                <a:spcPts val="490"/>
              </a:spcBef>
              <a:buFont typeface="Arial"/>
              <a:buChar char="●"/>
            </a:pPr>
          </a:p>
          <a:p>
            <a:pPr marL="469265" indent="-320040">
              <a:lnSpc>
                <a:spcPct val="100000"/>
              </a:lnSpc>
              <a:buFont typeface="Arial"/>
              <a:buChar char="●"/>
              <a:tabLst>
                <a:tab pos="469265" algn="l"/>
                <a:tab pos="1306830" algn="l"/>
                <a:tab pos="1907539" algn="l"/>
                <a:tab pos="2752725" algn="l"/>
                <a:tab pos="3607435" algn="l"/>
              </a:tabLst>
            </a:pPr>
            <a:r>
              <a:rPr dirty="0" spc="-10" b="0">
                <a:latin typeface="Times New Roman"/>
                <a:cs typeface="Times New Roman"/>
              </a:rPr>
              <a:t>Layer</a:t>
            </a:r>
            <a:r>
              <a:rPr dirty="0" b="0">
                <a:latin typeface="Times New Roman"/>
                <a:cs typeface="Times New Roman"/>
              </a:rPr>
              <a:t>	</a:t>
            </a:r>
            <a:r>
              <a:rPr dirty="0" spc="-25" b="0">
                <a:latin typeface="Times New Roman"/>
                <a:cs typeface="Times New Roman"/>
              </a:rPr>
              <a:t>1:</a:t>
            </a:r>
            <a:r>
              <a:rPr dirty="0" b="0">
                <a:latin typeface="Times New Roman"/>
                <a:cs typeface="Times New Roman"/>
              </a:rPr>
              <a:t>	</a:t>
            </a:r>
            <a:r>
              <a:rPr dirty="0" spc="-10" b="0">
                <a:latin typeface="Times New Roman"/>
                <a:cs typeface="Times New Roman"/>
              </a:rPr>
              <a:t>Naive</a:t>
            </a:r>
            <a:r>
              <a:rPr dirty="0" b="0">
                <a:latin typeface="Times New Roman"/>
                <a:cs typeface="Times New Roman"/>
              </a:rPr>
              <a:t>	</a:t>
            </a:r>
            <a:r>
              <a:rPr dirty="0" spc="-10" b="0">
                <a:latin typeface="Times New Roman"/>
                <a:cs typeface="Times New Roman"/>
              </a:rPr>
              <a:t>Bayes</a:t>
            </a:r>
            <a:r>
              <a:rPr dirty="0" b="0">
                <a:latin typeface="Times New Roman"/>
                <a:cs typeface="Times New Roman"/>
              </a:rPr>
              <a:t>	</a:t>
            </a:r>
            <a:r>
              <a:rPr dirty="0" spc="-10" b="0">
                <a:latin typeface="Times New Roman"/>
                <a:cs typeface="Times New Roman"/>
              </a:rPr>
              <a:t>efficiently</a:t>
            </a:r>
          </a:p>
          <a:p>
            <a:pPr>
              <a:lnSpc>
                <a:spcPct val="100000"/>
              </a:lnSpc>
              <a:spcBef>
                <a:spcPts val="495"/>
              </a:spcBef>
              <a:buFont typeface="Arial"/>
              <a:buChar char="●"/>
            </a:pPr>
          </a:p>
          <a:p>
            <a:pPr marL="469265" indent="-320040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dirty="0" b="0">
                <a:latin typeface="Times New Roman"/>
                <a:cs typeface="Times New Roman"/>
              </a:rPr>
              <a:t>Layer</a:t>
            </a:r>
            <a:r>
              <a:rPr dirty="0" spc="105" b="0">
                <a:latin typeface="Times New Roman"/>
                <a:cs typeface="Times New Roman"/>
              </a:rPr>
              <a:t>  </a:t>
            </a:r>
            <a:r>
              <a:rPr dirty="0" b="0">
                <a:latin typeface="Times New Roman"/>
                <a:cs typeface="Times New Roman"/>
              </a:rPr>
              <a:t>2:</a:t>
            </a:r>
            <a:r>
              <a:rPr dirty="0" spc="105" b="0">
                <a:latin typeface="Times New Roman"/>
                <a:cs typeface="Times New Roman"/>
              </a:rPr>
              <a:t>  </a:t>
            </a:r>
            <a:r>
              <a:rPr dirty="0" b="0">
                <a:latin typeface="Times New Roman"/>
                <a:cs typeface="Times New Roman"/>
              </a:rPr>
              <a:t>SVM</a:t>
            </a:r>
            <a:r>
              <a:rPr dirty="0" spc="110" b="0">
                <a:latin typeface="Times New Roman"/>
                <a:cs typeface="Times New Roman"/>
              </a:rPr>
              <a:t>  </a:t>
            </a:r>
            <a:r>
              <a:rPr dirty="0" b="0">
                <a:latin typeface="Times New Roman"/>
                <a:cs typeface="Times New Roman"/>
              </a:rPr>
              <a:t>+</a:t>
            </a:r>
            <a:r>
              <a:rPr dirty="0" spc="105" b="0">
                <a:latin typeface="Times New Roman"/>
                <a:cs typeface="Times New Roman"/>
              </a:rPr>
              <a:t>  </a:t>
            </a:r>
            <a:r>
              <a:rPr dirty="0" b="0">
                <a:latin typeface="Times New Roman"/>
                <a:cs typeface="Times New Roman"/>
              </a:rPr>
              <a:t>BLSTM</a:t>
            </a:r>
            <a:r>
              <a:rPr dirty="0" spc="110" b="0">
                <a:latin typeface="Times New Roman"/>
                <a:cs typeface="Times New Roman"/>
              </a:rPr>
              <a:t>  </a:t>
            </a:r>
            <a:r>
              <a:rPr dirty="0" b="0">
                <a:latin typeface="Times New Roman"/>
                <a:cs typeface="Times New Roman"/>
              </a:rPr>
              <a:t>accurately</a:t>
            </a:r>
            <a:r>
              <a:rPr dirty="0" spc="105" b="0">
                <a:latin typeface="Times New Roman"/>
                <a:cs typeface="Times New Roman"/>
              </a:rPr>
              <a:t>  </a:t>
            </a:r>
            <a:r>
              <a:rPr dirty="0" b="0">
                <a:latin typeface="Times New Roman"/>
                <a:cs typeface="Times New Roman"/>
              </a:rPr>
              <a:t>identifies</a:t>
            </a:r>
            <a:r>
              <a:rPr dirty="0" spc="110" b="0">
                <a:latin typeface="Times New Roman"/>
                <a:cs typeface="Times New Roman"/>
              </a:rPr>
              <a:t>  </a:t>
            </a:r>
            <a:r>
              <a:rPr dirty="0" b="0">
                <a:latin typeface="Times New Roman"/>
                <a:cs typeface="Times New Roman"/>
              </a:rPr>
              <a:t>rare</a:t>
            </a:r>
            <a:r>
              <a:rPr dirty="0" spc="105" b="0">
                <a:latin typeface="Times New Roman"/>
                <a:cs typeface="Times New Roman"/>
              </a:rPr>
              <a:t>  </a:t>
            </a:r>
            <a:r>
              <a:rPr dirty="0" spc="-25" b="0">
                <a:latin typeface="Times New Roman"/>
                <a:cs typeface="Times New Roman"/>
              </a:rPr>
              <a:t>R2L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4929587" y="3319787"/>
            <a:ext cx="1431290" cy="629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0">
              <a:lnSpc>
                <a:spcPct val="100000"/>
              </a:lnSpc>
              <a:spcBef>
                <a:spcPts val="100"/>
              </a:spcBef>
              <a:tabLst>
                <a:tab pos="904875" algn="l"/>
              </a:tabLst>
            </a:pPr>
            <a:r>
              <a:rPr dirty="0" sz="1200" spc="-10">
                <a:latin typeface="Times New Roman"/>
                <a:cs typeface="Times New Roman"/>
              </a:rPr>
              <a:t>detects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DoS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2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U2R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attacks</a:t>
            </a:r>
            <a:r>
              <a:rPr dirty="0" sz="1200" spc="110">
                <a:latin typeface="Times New Roman"/>
                <a:cs typeface="Times New Roman"/>
              </a:rPr>
              <a:t>  </a:t>
            </a:r>
            <a:r>
              <a:rPr dirty="0" sz="1200" spc="-25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442809" y="2899164"/>
            <a:ext cx="2354580" cy="1049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889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model:</a:t>
            </a:r>
            <a:endParaRPr sz="1200">
              <a:latin typeface="Times New Roman"/>
              <a:cs typeface="Times New Roman"/>
            </a:endParaRPr>
          </a:p>
          <a:p>
            <a:pPr marL="12700" marR="5080" indent="328295">
              <a:lnSpc>
                <a:spcPct val="229999"/>
              </a:lnSpc>
              <a:tabLst>
                <a:tab pos="1043305" algn="l"/>
                <a:tab pos="1880235" algn="l"/>
              </a:tabLst>
            </a:pPr>
            <a:r>
              <a:rPr dirty="0" sz="1200" spc="-2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Probe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attacks.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4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sequential</a:t>
            </a:r>
            <a:r>
              <a:rPr dirty="0" sz="1200" spc="4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attack</a:t>
            </a:r>
            <a:r>
              <a:rPr dirty="0" sz="1200" spc="4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patterns.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45700" y="3950723"/>
            <a:ext cx="5956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Benefit: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attacks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reduced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false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positives.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300" y="318330"/>
            <a:ext cx="1736089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/>
              <a:t>APPLICATIONS</a:t>
            </a:r>
            <a:endParaRPr sz="1800"/>
          </a:p>
        </p:txBody>
      </p:sp>
      <p:sp>
        <p:nvSpPr>
          <p:cNvPr id="3" name="object 3" descr=""/>
          <p:cNvSpPr txBox="1"/>
          <p:nvPr/>
        </p:nvSpPr>
        <p:spPr>
          <a:xfrm>
            <a:off x="495033" y="810753"/>
            <a:ext cx="3102610" cy="162052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330"/>
              </a:spcBef>
              <a:buFont typeface="Arial"/>
              <a:buChar char="●"/>
              <a:tabLst>
                <a:tab pos="340360" algn="l"/>
              </a:tabLst>
            </a:pPr>
            <a:r>
              <a:rPr dirty="0" sz="1300" spc="-10">
                <a:solidFill>
                  <a:srgbClr val="233944"/>
                </a:solidFill>
                <a:latin typeface="Times New Roman"/>
                <a:cs typeface="Times New Roman"/>
              </a:rPr>
              <a:t>Enterprise</a:t>
            </a:r>
            <a:r>
              <a:rPr dirty="0" sz="1300" spc="-30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Network</a:t>
            </a:r>
            <a:r>
              <a:rPr dirty="0" sz="1300" spc="-20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3944"/>
                </a:solidFill>
                <a:latin typeface="Times New Roman"/>
                <a:cs typeface="Times New Roman"/>
              </a:rPr>
              <a:t>Security</a:t>
            </a:r>
            <a:endParaRPr sz="1300">
              <a:latin typeface="Times New Roman"/>
              <a:cs typeface="Times New Roman"/>
            </a:endParaRPr>
          </a:p>
          <a:p>
            <a:pPr marL="340360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</a:tabLst>
            </a:pP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Cloud</a:t>
            </a:r>
            <a:r>
              <a:rPr dirty="0" sz="1300" spc="-20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Security</a:t>
            </a:r>
            <a:r>
              <a:rPr dirty="0" sz="1300" spc="-1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&amp;</a:t>
            </a:r>
            <a:r>
              <a:rPr dirty="0" sz="1300" spc="-2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Data</a:t>
            </a:r>
            <a:r>
              <a:rPr dirty="0" sz="1300" spc="-20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3944"/>
                </a:solidFill>
                <a:latin typeface="Times New Roman"/>
                <a:cs typeface="Times New Roman"/>
              </a:rPr>
              <a:t>Centers</a:t>
            </a:r>
            <a:endParaRPr sz="1300">
              <a:latin typeface="Times New Roman"/>
              <a:cs typeface="Times New Roman"/>
            </a:endParaRPr>
          </a:p>
          <a:p>
            <a:pPr marL="340360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</a:tabLst>
            </a:pPr>
            <a:r>
              <a:rPr dirty="0" sz="1300" spc="-10">
                <a:solidFill>
                  <a:srgbClr val="233944"/>
                </a:solidFill>
                <a:latin typeface="Times New Roman"/>
                <a:cs typeface="Times New Roman"/>
              </a:rPr>
              <a:t>Government</a:t>
            </a:r>
            <a:r>
              <a:rPr dirty="0" sz="1300" spc="-2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&amp;</a:t>
            </a:r>
            <a:r>
              <a:rPr dirty="0" sz="1300" spc="-20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Defense</a:t>
            </a:r>
            <a:r>
              <a:rPr dirty="0" sz="1300" spc="-2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3944"/>
                </a:solidFill>
                <a:latin typeface="Times New Roman"/>
                <a:cs typeface="Times New Roman"/>
              </a:rPr>
              <a:t>Networks</a:t>
            </a:r>
            <a:endParaRPr sz="1300">
              <a:latin typeface="Times New Roman"/>
              <a:cs typeface="Times New Roman"/>
            </a:endParaRPr>
          </a:p>
          <a:p>
            <a:pPr marL="340360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</a:tabLst>
            </a:pP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Banking</a:t>
            </a:r>
            <a:r>
              <a:rPr dirty="0" sz="1300" spc="-20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&amp;</a:t>
            </a:r>
            <a:r>
              <a:rPr dirty="0" sz="1300" spc="-20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Financial</a:t>
            </a:r>
            <a:r>
              <a:rPr dirty="0" sz="1300" spc="-2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3944"/>
                </a:solidFill>
                <a:latin typeface="Times New Roman"/>
                <a:cs typeface="Times New Roman"/>
              </a:rPr>
              <a:t>Institutions</a:t>
            </a:r>
            <a:endParaRPr sz="1300">
              <a:latin typeface="Times New Roman"/>
              <a:cs typeface="Times New Roman"/>
            </a:endParaRPr>
          </a:p>
          <a:p>
            <a:pPr marL="340360" indent="-327660">
              <a:lnSpc>
                <a:spcPct val="100000"/>
              </a:lnSpc>
              <a:spcBef>
                <a:spcPts val="234"/>
              </a:spcBef>
              <a:buFont typeface="Arial"/>
              <a:buChar char="●"/>
              <a:tabLst>
                <a:tab pos="340360" algn="l"/>
              </a:tabLst>
            </a:pP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Healthcare</a:t>
            </a:r>
            <a:r>
              <a:rPr dirty="0" sz="1300" spc="-3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Systems</a:t>
            </a:r>
            <a:r>
              <a:rPr dirty="0" sz="1300" spc="-3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&amp;</a:t>
            </a:r>
            <a:r>
              <a:rPr dirty="0" sz="1300" spc="-3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IoT</a:t>
            </a:r>
            <a:r>
              <a:rPr dirty="0" sz="1300" spc="-50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3944"/>
                </a:solidFill>
                <a:latin typeface="Times New Roman"/>
                <a:cs typeface="Times New Roman"/>
              </a:rPr>
              <a:t>Security</a:t>
            </a:r>
            <a:endParaRPr sz="1300">
              <a:latin typeface="Times New Roman"/>
              <a:cs typeface="Times New Roman"/>
            </a:endParaRPr>
          </a:p>
          <a:p>
            <a:pPr marL="340360" indent="-327660">
              <a:lnSpc>
                <a:spcPct val="100000"/>
              </a:lnSpc>
              <a:spcBef>
                <a:spcPts val="229"/>
              </a:spcBef>
              <a:buFont typeface="Arial"/>
              <a:buChar char="●"/>
              <a:tabLst>
                <a:tab pos="340360" algn="l"/>
              </a:tabLst>
            </a:pP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Smart</a:t>
            </a:r>
            <a:r>
              <a:rPr dirty="0" sz="1300" spc="-50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Cities</a:t>
            </a:r>
            <a:r>
              <a:rPr dirty="0" sz="1300" spc="-4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&amp;</a:t>
            </a:r>
            <a:r>
              <a:rPr dirty="0" sz="1300" spc="-4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Critical</a:t>
            </a:r>
            <a:r>
              <a:rPr dirty="0" sz="1300" spc="-4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233944"/>
                </a:solidFill>
                <a:latin typeface="Times New Roman"/>
                <a:cs typeface="Times New Roman"/>
              </a:rPr>
              <a:t>Infrastructure</a:t>
            </a:r>
            <a:endParaRPr sz="1300">
              <a:latin typeface="Times New Roman"/>
              <a:cs typeface="Times New Roman"/>
            </a:endParaRPr>
          </a:p>
          <a:p>
            <a:pPr marL="340360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</a:tabLst>
            </a:pPr>
            <a:r>
              <a:rPr dirty="0" sz="1300" spc="-10">
                <a:solidFill>
                  <a:srgbClr val="233944"/>
                </a:solidFill>
                <a:latin typeface="Times New Roman"/>
                <a:cs typeface="Times New Roman"/>
              </a:rPr>
              <a:t>Educational</a:t>
            </a:r>
            <a:r>
              <a:rPr dirty="0" sz="1300" spc="-2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Institutions</a:t>
            </a:r>
            <a:r>
              <a:rPr dirty="0" sz="1300" spc="-20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&amp;</a:t>
            </a:r>
            <a:r>
              <a:rPr dirty="0" sz="1300" spc="-2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233944"/>
                </a:solidFill>
                <a:latin typeface="Times New Roman"/>
                <a:cs typeface="Times New Roman"/>
              </a:rPr>
              <a:t>Research</a:t>
            </a:r>
            <a:r>
              <a:rPr dirty="0" sz="1300" spc="-15">
                <a:solidFill>
                  <a:srgbClr val="233944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233944"/>
                </a:solidFill>
                <a:latin typeface="Times New Roman"/>
                <a:cs typeface="Times New Roman"/>
              </a:rPr>
              <a:t>Labs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 sz="1800" spc="-10"/>
              <a:t>REQUIREMENTS</a:t>
            </a:r>
            <a:endParaRPr sz="1800"/>
          </a:p>
        </p:txBody>
      </p:sp>
      <p:sp>
        <p:nvSpPr>
          <p:cNvPr id="3" name="object 3" descr=""/>
          <p:cNvSpPr txBox="1"/>
          <p:nvPr/>
        </p:nvSpPr>
        <p:spPr>
          <a:xfrm>
            <a:off x="564150" y="768203"/>
            <a:ext cx="8048625" cy="337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233944"/>
                </a:solidFill>
                <a:latin typeface="Times New Roman"/>
                <a:cs typeface="Times New Roman"/>
              </a:rPr>
              <a:t>SOFTWARE: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Operating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System</a:t>
            </a:r>
            <a:r>
              <a:rPr dirty="0" sz="1200" spc="-10">
                <a:latin typeface="Times New Roman"/>
                <a:cs typeface="Times New Roman"/>
              </a:rPr>
              <a:t>:Windows 10/11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Programming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Language</a:t>
            </a:r>
            <a:r>
              <a:rPr dirty="0" sz="1200">
                <a:latin typeface="Times New Roman"/>
                <a:cs typeface="Times New Roman"/>
              </a:rPr>
              <a:t>:Python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3.x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 sz="1200" b="1">
                <a:latin typeface="Times New Roman"/>
                <a:cs typeface="Times New Roman"/>
              </a:rPr>
              <a:t>Libraries</a:t>
            </a:r>
            <a:r>
              <a:rPr dirty="0" sz="1200" spc="229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229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Frameworks</a:t>
            </a:r>
            <a:r>
              <a:rPr dirty="0" sz="1200" spc="-10">
                <a:latin typeface="Times New Roman"/>
                <a:cs typeface="Times New Roman"/>
              </a:rPr>
              <a:t>:TensorFlow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PyTorch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(for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BLSTM),Scikit-</a:t>
            </a:r>
            <a:r>
              <a:rPr dirty="0" sz="1200">
                <a:latin typeface="Times New Roman"/>
                <a:cs typeface="Times New Roman"/>
              </a:rPr>
              <a:t>learn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(for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PCA,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SVM,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Naïve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Bayes),NumPy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&amp; </a:t>
            </a:r>
            <a:r>
              <a:rPr dirty="0" sz="1200">
                <a:latin typeface="Times New Roman"/>
                <a:cs typeface="Times New Roman"/>
              </a:rPr>
              <a:t>Pandas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handling),Matplotlib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Seaborn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(for</a:t>
            </a:r>
            <a:r>
              <a:rPr dirty="0" sz="1200" spc="-10">
                <a:latin typeface="Times New Roman"/>
                <a:cs typeface="Times New Roman"/>
              </a:rPr>
              <a:t> visualization)</a:t>
            </a:r>
            <a:endParaRPr sz="1200">
              <a:latin typeface="Times New Roman"/>
              <a:cs typeface="Times New Roman"/>
            </a:endParaRPr>
          </a:p>
          <a:p>
            <a:pPr marL="12700" marR="5645150">
              <a:lnSpc>
                <a:spcPct val="198300"/>
              </a:lnSpc>
            </a:pPr>
            <a:r>
              <a:rPr dirty="0" sz="1200" b="1">
                <a:latin typeface="Times New Roman"/>
                <a:cs typeface="Times New Roman"/>
              </a:rPr>
              <a:t>Development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Environment</a:t>
            </a:r>
            <a:r>
              <a:rPr dirty="0" sz="1200" spc="-10">
                <a:latin typeface="Times New Roman"/>
                <a:cs typeface="Times New Roman"/>
              </a:rPr>
              <a:t>:VsCode </a:t>
            </a:r>
            <a:r>
              <a:rPr dirty="0" sz="1200" b="1">
                <a:latin typeface="Times New Roman"/>
                <a:cs typeface="Times New Roman"/>
              </a:rPr>
              <a:t>Additional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Tools</a:t>
            </a:r>
            <a:r>
              <a:rPr dirty="0" sz="1200" spc="-20">
                <a:latin typeface="Times New Roman"/>
                <a:cs typeface="Times New Roman"/>
              </a:rPr>
              <a:t>:NSL-</a:t>
            </a:r>
            <a:r>
              <a:rPr dirty="0" sz="1200">
                <a:latin typeface="Times New Roman"/>
                <a:cs typeface="Times New Roman"/>
              </a:rPr>
              <a:t>KDD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(data</a:t>
            </a:r>
            <a:r>
              <a:rPr dirty="0" sz="1200" spc="-20">
                <a:latin typeface="Times New Roman"/>
                <a:cs typeface="Times New Roman"/>
              </a:rPr>
              <a:t> set) </a:t>
            </a:r>
            <a:r>
              <a:rPr dirty="0" sz="1200" spc="-10" b="1">
                <a:latin typeface="Times New Roman"/>
                <a:cs typeface="Times New Roman"/>
              </a:rPr>
              <a:t>HARDWARE: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indent="-320040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Processor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i5/i7/i9</a:t>
            </a:r>
            <a:endParaRPr sz="1200">
              <a:latin typeface="Times New Roman"/>
              <a:cs typeface="Times New Roman"/>
            </a:endParaRPr>
          </a:p>
          <a:p>
            <a:pPr marL="469265" indent="-320040">
              <a:lnSpc>
                <a:spcPct val="100000"/>
              </a:lnSpc>
              <a:spcBef>
                <a:spcPts val="219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RAM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Minimum: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8GB</a:t>
            </a:r>
            <a:endParaRPr sz="1200">
              <a:latin typeface="Times New Roman"/>
              <a:cs typeface="Times New Roman"/>
            </a:endParaRPr>
          </a:p>
          <a:p>
            <a:pPr marL="469265" indent="-320040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 b="1">
                <a:latin typeface="Times New Roman"/>
                <a:cs typeface="Times New Roman"/>
              </a:rPr>
              <a:t>Storage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Minimum: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256GB</a:t>
            </a:r>
            <a:r>
              <a:rPr dirty="0" sz="1200" spc="-25">
                <a:latin typeface="Times New Roman"/>
                <a:cs typeface="Times New Roman"/>
              </a:rPr>
              <a:t> SSD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APPROACH FOR NETWORK INTRUSION DETECTION SYSTEM USING MACHINE LEARNING</dc:title>
  <dcterms:created xsi:type="dcterms:W3CDTF">2025-06-25T18:04:52Z</dcterms:created>
  <dcterms:modified xsi:type="dcterms:W3CDTF">2025-06-25T18:04:52Z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