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68" r:id="rId11"/>
    <p:sldId id="214684705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evathi1809-star/employee_salary_prediction"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oblib.readthedocs.io/" TargetMode="External"/><Relationship Id="rId2" Type="http://schemas.openxmlformats.org/officeDocument/2006/relationships/hyperlink" Target="https://scikit-learn.org/stable/documentation.html" TargetMode="Externa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flask.palletsproject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267324" y="110314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PEDDAPALEM REVATHI</a:t>
            </a:r>
          </a:p>
          <a:p>
            <a:pPr marL="457200" indent="-457200">
              <a:buAutoNum type="arabicPeriod"/>
            </a:pPr>
            <a:r>
              <a:rPr lang="en-US" sz="2000" b="1" dirty="0" err="1">
                <a:solidFill>
                  <a:schemeClr val="accent1">
                    <a:lumMod val="75000"/>
                  </a:schemeClr>
                </a:solidFill>
                <a:latin typeface="Arial"/>
                <a:cs typeface="Arial"/>
              </a:rPr>
              <a:t>Annamacharya</a:t>
            </a:r>
            <a:r>
              <a:rPr lang="en-US" sz="2000" b="1" dirty="0">
                <a:solidFill>
                  <a:schemeClr val="accent1">
                    <a:lumMod val="75000"/>
                  </a:schemeClr>
                </a:solidFill>
                <a:latin typeface="Arial"/>
                <a:cs typeface="Arial"/>
              </a:rPr>
              <a:t> Institute of Technology and Sciences Tirupati</a:t>
            </a:r>
          </a:p>
          <a:p>
            <a:pPr marL="457200" indent="-457200">
              <a:buAutoNum type="arabicPeriod"/>
            </a:pPr>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477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 </a:t>
            </a:r>
            <a:r>
              <a:rPr lang="en-US" dirty="0"/>
              <a:t>Predict whether a person's income is &lt;=50k or &gt;=50k based on factors like age, education, occupation, etc., using machine learning.</a:t>
            </a:r>
            <a:endParaRPr lang="en-US" sz="2000" b="1" dirty="0">
              <a:latin typeface="Arial"/>
              <a:ea typeface="+mn-lt"/>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r>
              <a:rPr lang="en-US" sz="2000" b="1" dirty="0">
                <a:latin typeface="Arial"/>
                <a:ea typeface="+mn-lt"/>
                <a:cs typeface="+mn-lt"/>
              </a:rPr>
              <a:t>- </a:t>
            </a:r>
            <a:r>
              <a:rPr lang="en-IN" dirty="0"/>
              <a:t>Python, Pandas, Scikit-learn, Command Prompt, Flask, HTML/CSS (Frontend), </a:t>
            </a:r>
            <a:r>
              <a:rPr lang="en-IN" dirty="0" err="1"/>
              <a:t>Joblib</a:t>
            </a:r>
            <a:r>
              <a:rPr lang="en-IN" dirty="0"/>
              <a:t> (Model Storage)</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 </a:t>
            </a:r>
            <a:r>
              <a:rPr lang="en-US" dirty="0"/>
              <a:t>Data preprocessing (cleaning, encoding),  Model training using Logistic Regression, Save model &amp; column structure with </a:t>
            </a:r>
            <a:r>
              <a:rPr lang="en-US" dirty="0" err="1"/>
              <a:t>Joblib</a:t>
            </a:r>
            <a:r>
              <a:rPr lang="en-US" dirty="0"/>
              <a:t>, Flask-based web app for real-time prediction</a:t>
            </a:r>
            <a:endParaRPr lang="en-US" dirty="0">
              <a:latin typeface="Arial"/>
              <a:cs typeface="Calibri"/>
            </a:endParaRPr>
          </a:p>
          <a:p>
            <a:pPr marL="305435" indent="-305435"/>
            <a:r>
              <a:rPr lang="en-US" sz="2000" b="1" dirty="0">
                <a:latin typeface="Arial"/>
                <a:ea typeface="+mn-lt"/>
                <a:cs typeface="Arial"/>
              </a:rPr>
              <a:t>Result - </a:t>
            </a:r>
            <a:r>
              <a:rPr lang="en-IN" dirty="0"/>
              <a:t>Achieved ~85–88% accuracy, </a:t>
            </a:r>
            <a:r>
              <a:rPr lang="en-US" dirty="0"/>
              <a:t>Web interface provides instant salary class prediction</a:t>
            </a:r>
            <a:endParaRPr lang="en-US" dirty="0">
              <a:latin typeface="Arial"/>
              <a:cs typeface="Arial"/>
            </a:endParaRPr>
          </a:p>
          <a:p>
            <a:pPr marL="305435" indent="-305435"/>
            <a:r>
              <a:rPr lang="en-US" sz="2000" b="1" dirty="0">
                <a:latin typeface="Arial"/>
                <a:ea typeface="+mn-lt"/>
                <a:cs typeface="Arial"/>
              </a:rPr>
              <a:t>References - </a:t>
            </a:r>
            <a:r>
              <a:rPr lang="en-IN" dirty="0"/>
              <a:t>UCI Dataset | scikit-learn | Flask | Pandas Docs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dirty="0"/>
              <a:t>This project aims to predict whether an individual's salary is more than $50K per year using demographic and work-related features.</a:t>
            </a:r>
          </a:p>
          <a:p>
            <a:r>
              <a:rPr lang="en-US" dirty="0"/>
              <a:t>It uses the UCI Adult Income dataset which contains data like age, education, occupation, hours per week, etc.</a:t>
            </a:r>
          </a:p>
          <a:p>
            <a:r>
              <a:rPr lang="en-US" dirty="0"/>
              <a:t>Data preprocessing is done through encoding, normalization, and feature engineering.</a:t>
            </a:r>
          </a:p>
          <a:p>
            <a:r>
              <a:rPr lang="en-US" dirty="0"/>
              <a:t>A Logistic Regression model is trained and deployed using a Flask-based web application.</a:t>
            </a:r>
          </a:p>
          <a:p>
            <a:r>
              <a:rPr lang="en-US" dirty="0"/>
              <a:t>The system provides a user-friendly interface for real-time salary class prediction based on user inputs.</a:t>
            </a:r>
          </a:p>
          <a:p>
            <a:pPr marL="0" indent="0">
              <a:buNone/>
            </a:pPr>
            <a:br>
              <a:rPr lang="en-US" sz="2800" dirty="0"/>
            </a:b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782482"/>
          </a:xfrm>
        </p:spPr>
        <p:txBody>
          <a:bodyPr>
            <a:normAutofit/>
          </a:bodyPr>
          <a:lstStyle/>
          <a:p>
            <a:pPr marL="0" indent="0">
              <a:lnSpc>
                <a:spcPct val="100000"/>
              </a:lnSpc>
              <a:buNone/>
            </a:pPr>
            <a:endParaRPr lang="en-US" sz="2800" dirty="0"/>
          </a:p>
          <a:p>
            <a:pPr marL="305435" indent="-305435"/>
            <a:r>
              <a:rPr lang="en-IN" sz="2800" b="1" dirty="0">
                <a:solidFill>
                  <a:srgbClr val="0F0F0F"/>
                </a:solidFill>
              </a:rPr>
              <a:t>System requirements</a:t>
            </a:r>
          </a:p>
          <a:p>
            <a:pPr>
              <a:lnSpc>
                <a:spcPct val="100000"/>
              </a:lnSpc>
              <a:buFont typeface="Arial" panose="020B0604020202020204" pitchFamily="34" charset="0"/>
              <a:buChar char="•"/>
            </a:pPr>
            <a:r>
              <a:rPr lang="en-IN" b="1" dirty="0"/>
              <a:t>Operating System</a:t>
            </a:r>
            <a:r>
              <a:rPr lang="en-IN" dirty="0"/>
              <a:t>: Windows 10 / Linux / macOS</a:t>
            </a:r>
          </a:p>
          <a:p>
            <a:pPr>
              <a:lnSpc>
                <a:spcPct val="100000"/>
              </a:lnSpc>
              <a:buFont typeface="Arial" panose="020B0604020202020204" pitchFamily="34" charset="0"/>
              <a:buChar char="•"/>
            </a:pPr>
            <a:r>
              <a:rPr lang="en-IN" b="1" dirty="0"/>
              <a:t>Processor</a:t>
            </a:r>
            <a:r>
              <a:rPr lang="en-IN" dirty="0"/>
              <a:t>: Intel i3 or above</a:t>
            </a:r>
          </a:p>
          <a:p>
            <a:pPr>
              <a:lnSpc>
                <a:spcPct val="100000"/>
              </a:lnSpc>
              <a:buFont typeface="Arial" panose="020B0604020202020204" pitchFamily="34" charset="0"/>
              <a:buChar char="•"/>
            </a:pPr>
            <a:r>
              <a:rPr lang="en-IN" b="1" dirty="0"/>
              <a:t>RAM</a:t>
            </a:r>
            <a:r>
              <a:rPr lang="en-IN" dirty="0"/>
              <a:t>: Minimum 4 GB</a:t>
            </a:r>
          </a:p>
          <a:p>
            <a:pPr>
              <a:lnSpc>
                <a:spcPct val="100000"/>
              </a:lnSpc>
              <a:buFont typeface="Arial" panose="020B0604020202020204" pitchFamily="34" charset="0"/>
              <a:buChar char="•"/>
            </a:pPr>
            <a:r>
              <a:rPr lang="en-IN" b="1" dirty="0"/>
              <a:t>Software</a:t>
            </a:r>
            <a:r>
              <a:rPr lang="en-IN" dirty="0"/>
              <a:t>: Command Prompt, Python 3.8+, Web Browser</a:t>
            </a:r>
          </a:p>
          <a:p>
            <a:pPr>
              <a:lnSpc>
                <a:spcPct val="100000"/>
              </a:lnSpc>
              <a:buFont typeface="Arial" panose="020B0604020202020204" pitchFamily="34" charset="0"/>
              <a:buChar char="•"/>
            </a:pPr>
            <a:r>
              <a:rPr lang="en-IN" b="1" dirty="0"/>
              <a:t>Storage</a:t>
            </a:r>
            <a:r>
              <a:rPr lang="en-IN" dirty="0"/>
              <a:t>: At least 500MB free for dataset and model files</a:t>
            </a:r>
            <a:endParaRPr lang="en-IN" sz="1100" dirty="0">
              <a:solidFill>
                <a:srgbClr val="0F0F0F"/>
              </a:solidFill>
              <a:latin typeface="Times New Roman" panose="02020603050405020304" pitchFamily="18" charset="0"/>
              <a:cs typeface="Times New Roman" panose="02020603050405020304" pitchFamily="18" charset="0"/>
            </a:endParaRPr>
          </a:p>
          <a:p>
            <a:pPr marL="305435" indent="-305435"/>
            <a:r>
              <a:rPr lang="en-IN" sz="2800" b="1" dirty="0">
                <a:solidFill>
                  <a:srgbClr val="0F0F0F"/>
                </a:solidFill>
              </a:rPr>
              <a:t>Library required to build the model</a:t>
            </a:r>
          </a:p>
          <a:p>
            <a:pPr>
              <a:buFont typeface="Arial" panose="020B0604020202020204" pitchFamily="34" charset="0"/>
              <a:buChar char="•"/>
            </a:pPr>
            <a:r>
              <a:rPr lang="en-IN" sz="1100" b="1" dirty="0">
                <a:solidFill>
                  <a:srgbClr val="0F0F0F"/>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scikit-learn, </a:t>
            </a:r>
            <a:r>
              <a:rPr lang="en-IN" dirty="0" err="1">
                <a:latin typeface="Times New Roman" panose="02020603050405020304" pitchFamily="18" charset="0"/>
                <a:cs typeface="Times New Roman" panose="02020603050405020304" pitchFamily="18" charset="0"/>
              </a:rPr>
              <a:t>joblib</a:t>
            </a:r>
            <a:r>
              <a:rPr lang="en-IN" dirty="0">
                <a:latin typeface="Times New Roman" panose="02020603050405020304" pitchFamily="18" charset="0"/>
                <a:cs typeface="Times New Roman" panose="02020603050405020304" pitchFamily="18" charset="0"/>
              </a:rPr>
              <a:t>, Flask</a:t>
            </a:r>
            <a:endParaRPr lang="en-IN" sz="11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IN" sz="11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IN" sz="11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77432"/>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Data Collection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Downloaded the UCI Adult Income dataset containing demographic attributes and salary class.</a:t>
            </a:r>
          </a:p>
          <a:p>
            <a:r>
              <a:rPr lang="en-IN" b="1" dirty="0">
                <a:latin typeface="Times New Roman" panose="02020603050405020304" pitchFamily="18" charset="0"/>
                <a:cs typeface="Times New Roman" panose="02020603050405020304" pitchFamily="18" charset="0"/>
              </a:rPr>
              <a:t>Data Preprocessing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Cleaned missing values, encoded categorical variables using one-hot encoding, and normalized the data.</a:t>
            </a:r>
          </a:p>
          <a:p>
            <a:r>
              <a:rPr lang="en-IN" b="1" dirty="0">
                <a:latin typeface="Times New Roman" panose="02020603050405020304" pitchFamily="18" charset="0"/>
                <a:cs typeface="Times New Roman" panose="02020603050405020304" pitchFamily="18" charset="0"/>
              </a:rPr>
              <a:t>Feature Selection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Selected relevant features such as age, education, </a:t>
            </a:r>
            <a:r>
              <a:rPr lang="en-IN" dirty="0" err="1">
                <a:latin typeface="Times New Roman" panose="02020603050405020304" pitchFamily="18" charset="0"/>
                <a:cs typeface="Times New Roman" panose="02020603050405020304" pitchFamily="18" charset="0"/>
              </a:rPr>
              <a:t>workclass</a:t>
            </a:r>
            <a:r>
              <a:rPr lang="en-IN" dirty="0">
                <a:latin typeface="Times New Roman" panose="02020603050405020304" pitchFamily="18" charset="0"/>
                <a:cs typeface="Times New Roman" panose="02020603050405020304" pitchFamily="18" charset="0"/>
              </a:rPr>
              <a:t>, hours-per-week, etc., for training.</a:t>
            </a:r>
          </a:p>
          <a:p>
            <a:r>
              <a:rPr lang="en-IN" b="1" dirty="0">
                <a:latin typeface="Times New Roman" panose="02020603050405020304" pitchFamily="18" charset="0"/>
                <a:cs typeface="Times New Roman" panose="02020603050405020304" pitchFamily="18" charset="0"/>
              </a:rPr>
              <a:t>Model Training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Trained a classification model (e.g., Logistic Regression / Random Forest) using Scikit-learn.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Evaluated model using accuracy, precision, and confusion matrix.</a:t>
            </a:r>
          </a:p>
          <a:p>
            <a:r>
              <a:rPr lang="en-US" b="1" dirty="0">
                <a:latin typeface="Times New Roman" panose="02020603050405020304" pitchFamily="18" charset="0"/>
                <a:cs typeface="Times New Roman" panose="02020603050405020304" pitchFamily="18" charset="0"/>
              </a:rPr>
              <a:t>Model Saving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Saved the trained model using </a:t>
            </a:r>
            <a:r>
              <a:rPr lang="en-US" b="1" dirty="0" err="1">
                <a:latin typeface="Times New Roman" panose="02020603050405020304" pitchFamily="18" charset="0"/>
                <a:cs typeface="Times New Roman" panose="02020603050405020304" pitchFamily="18" charset="0"/>
              </a:rPr>
              <a:t>joblib</a:t>
            </a:r>
            <a:r>
              <a:rPr lang="en-US" dirty="0">
                <a:latin typeface="Times New Roman" panose="02020603050405020304" pitchFamily="18" charset="0"/>
                <a:cs typeface="Times New Roman" panose="02020603050405020304" pitchFamily="18" charset="0"/>
              </a:rPr>
              <a:t> and stored column names for consistency.</a:t>
            </a:r>
          </a:p>
          <a:p>
            <a:r>
              <a:rPr lang="en-US" b="1" dirty="0">
                <a:latin typeface="Times New Roman" panose="02020603050405020304" pitchFamily="18" charset="0"/>
                <a:cs typeface="Times New Roman" panose="02020603050405020304" pitchFamily="18" charset="0"/>
              </a:rPr>
              <a:t>Flask Web Application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Developed a Flask app with HTML form input to collect user data and display prediction results.</a:t>
            </a:r>
          </a:p>
          <a:p>
            <a:r>
              <a:rPr lang="en-US" b="1" dirty="0">
                <a:latin typeface="Times New Roman" panose="02020603050405020304" pitchFamily="18" charset="0"/>
                <a:cs typeface="Times New Roman" panose="02020603050405020304" pitchFamily="18" charset="0"/>
              </a:rPr>
              <a:t>Integration &amp; Testing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Integrated model with frontend, tested with sample inputs, and validated prediction results.</a:t>
            </a:r>
          </a:p>
          <a:p>
            <a:r>
              <a:rPr lang="en-US" b="1" dirty="0">
                <a:latin typeface="Times New Roman" panose="02020603050405020304" pitchFamily="18" charset="0"/>
                <a:cs typeface="Times New Roman" panose="02020603050405020304" pitchFamily="18" charset="0"/>
              </a:rPr>
              <a:t>Deployment (Localhost)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Hosted the app locally using Flask server for demonstration and evaluation.</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16" name="Content Placeholder 15">
            <a:extLst>
              <a:ext uri="{FF2B5EF4-FFF2-40B4-BE49-F238E27FC236}">
                <a16:creationId xmlns:a16="http://schemas.microsoft.com/office/drawing/2014/main" id="{CB834982-11BB-5EBB-C421-2DBDDDBFCE9D}"/>
              </a:ext>
            </a:extLst>
          </p:cNvPr>
          <p:cNvGraphicFramePr>
            <a:graphicFrameLocks noGrp="1"/>
          </p:cNvGraphicFramePr>
          <p:nvPr>
            <p:ph idx="1"/>
            <p:extLst>
              <p:ext uri="{D42A27DB-BD31-4B8C-83A1-F6EECF244321}">
                <p14:modId xmlns:p14="http://schemas.microsoft.com/office/powerpoint/2010/main" val="1211906759"/>
              </p:ext>
            </p:extLst>
          </p:nvPr>
        </p:nvGraphicFramePr>
        <p:xfrm>
          <a:off x="934065" y="1301749"/>
          <a:ext cx="7600335" cy="4135490"/>
        </p:xfrm>
        <a:graphic>
          <a:graphicData uri="http://schemas.openxmlformats.org/drawingml/2006/table">
            <a:tbl>
              <a:tblPr firstRow="1" bandRow="1">
                <a:tableStyleId>{5C22544A-7EE6-4342-B048-85BDC9FD1C3A}</a:tableStyleId>
              </a:tblPr>
              <a:tblGrid>
                <a:gridCol w="3696929">
                  <a:extLst>
                    <a:ext uri="{9D8B030D-6E8A-4147-A177-3AD203B41FA5}">
                      <a16:colId xmlns:a16="http://schemas.microsoft.com/office/drawing/2014/main" val="1254133426"/>
                    </a:ext>
                  </a:extLst>
                </a:gridCol>
                <a:gridCol w="3903406">
                  <a:extLst>
                    <a:ext uri="{9D8B030D-6E8A-4147-A177-3AD203B41FA5}">
                      <a16:colId xmlns:a16="http://schemas.microsoft.com/office/drawing/2014/main" val="1111235456"/>
                    </a:ext>
                  </a:extLst>
                </a:gridCol>
              </a:tblGrid>
              <a:tr h="206774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1608258"/>
                  </a:ext>
                </a:extLst>
              </a:tr>
              <a:tr h="206774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07454169"/>
                  </a:ext>
                </a:extLst>
              </a:tr>
            </a:tbl>
          </a:graphicData>
        </a:graphic>
      </p:graphicFrame>
      <p:sp>
        <p:nvSpPr>
          <p:cNvPr id="25" name="TextBox 24">
            <a:extLst>
              <a:ext uri="{FF2B5EF4-FFF2-40B4-BE49-F238E27FC236}">
                <a16:creationId xmlns:a16="http://schemas.microsoft.com/office/drawing/2014/main" id="{13FED289-68DF-CF03-BF8B-088AC8737540}"/>
              </a:ext>
            </a:extLst>
          </p:cNvPr>
          <p:cNvSpPr txBox="1"/>
          <p:nvPr/>
        </p:nvSpPr>
        <p:spPr>
          <a:xfrm>
            <a:off x="1101212" y="5556251"/>
            <a:ext cx="8957187" cy="369332"/>
          </a:xfrm>
          <a:prstGeom prst="rect">
            <a:avLst/>
          </a:prstGeom>
          <a:noFill/>
        </p:spPr>
        <p:txBody>
          <a:bodyPr wrap="square" rtlCol="0">
            <a:spAutoFit/>
          </a:bodyPr>
          <a:lstStyle/>
          <a:p>
            <a:r>
              <a:rPr lang="en-IN" b="1" dirty="0"/>
              <a:t>GitHub Link :</a:t>
            </a:r>
            <a:r>
              <a:rPr lang="en-IN" b="1" dirty="0">
                <a:hlinkClick r:id="rId2"/>
              </a:rPr>
              <a:t>https://github.com/Revathi1809-star/</a:t>
            </a:r>
            <a:r>
              <a:rPr lang="en-IN" b="1">
                <a:hlinkClick r:id="rId2"/>
              </a:rPr>
              <a:t>employee_salary_prediction</a:t>
            </a:r>
            <a:endParaRPr lang="en-IN" sz="1600" dirty="0"/>
          </a:p>
        </p:txBody>
      </p:sp>
      <p:pic>
        <p:nvPicPr>
          <p:cNvPr id="3" name="Picture 2">
            <a:extLst>
              <a:ext uri="{FF2B5EF4-FFF2-40B4-BE49-F238E27FC236}">
                <a16:creationId xmlns:a16="http://schemas.microsoft.com/office/drawing/2014/main" id="{5ECE7AAA-0538-3FEF-70C9-4946415F5597}"/>
              </a:ext>
            </a:extLst>
          </p:cNvPr>
          <p:cNvPicPr>
            <a:picLocks noChangeAspect="1"/>
          </p:cNvPicPr>
          <p:nvPr/>
        </p:nvPicPr>
        <p:blipFill>
          <a:blip r:embed="rId3"/>
          <a:stretch>
            <a:fillRect/>
          </a:stretch>
        </p:blipFill>
        <p:spPr>
          <a:xfrm>
            <a:off x="934064" y="1301749"/>
            <a:ext cx="3637937" cy="2067745"/>
          </a:xfrm>
          <a:prstGeom prst="rect">
            <a:avLst/>
          </a:prstGeom>
        </p:spPr>
      </p:pic>
      <p:pic>
        <p:nvPicPr>
          <p:cNvPr id="6" name="Picture 5">
            <a:extLst>
              <a:ext uri="{FF2B5EF4-FFF2-40B4-BE49-F238E27FC236}">
                <a16:creationId xmlns:a16="http://schemas.microsoft.com/office/drawing/2014/main" id="{8F718CE8-0ECE-C45C-0E40-DE5CFCF0C3F6}"/>
              </a:ext>
            </a:extLst>
          </p:cNvPr>
          <p:cNvPicPr>
            <a:picLocks noChangeAspect="1"/>
          </p:cNvPicPr>
          <p:nvPr/>
        </p:nvPicPr>
        <p:blipFill>
          <a:blip r:embed="rId4"/>
          <a:stretch>
            <a:fillRect/>
          </a:stretch>
        </p:blipFill>
        <p:spPr>
          <a:xfrm>
            <a:off x="4640580" y="1301748"/>
            <a:ext cx="3893819" cy="2041221"/>
          </a:xfrm>
          <a:prstGeom prst="rect">
            <a:avLst/>
          </a:prstGeom>
        </p:spPr>
      </p:pic>
      <p:pic>
        <p:nvPicPr>
          <p:cNvPr id="8" name="Picture 7">
            <a:extLst>
              <a:ext uri="{FF2B5EF4-FFF2-40B4-BE49-F238E27FC236}">
                <a16:creationId xmlns:a16="http://schemas.microsoft.com/office/drawing/2014/main" id="{4180382E-5449-1C25-0087-BC99A3F9FC3B}"/>
              </a:ext>
            </a:extLst>
          </p:cNvPr>
          <p:cNvPicPr>
            <a:picLocks noChangeAspect="1"/>
          </p:cNvPicPr>
          <p:nvPr/>
        </p:nvPicPr>
        <p:blipFill>
          <a:blip r:embed="rId5"/>
          <a:stretch>
            <a:fillRect/>
          </a:stretch>
        </p:blipFill>
        <p:spPr>
          <a:xfrm>
            <a:off x="934063" y="3342970"/>
            <a:ext cx="3637937" cy="2067744"/>
          </a:xfrm>
          <a:prstGeom prst="rect">
            <a:avLst/>
          </a:prstGeom>
        </p:spPr>
      </p:pic>
      <p:pic>
        <p:nvPicPr>
          <p:cNvPr id="10" name="Picture 9">
            <a:extLst>
              <a:ext uri="{FF2B5EF4-FFF2-40B4-BE49-F238E27FC236}">
                <a16:creationId xmlns:a16="http://schemas.microsoft.com/office/drawing/2014/main" id="{C1ACE54F-2A2E-BEAE-C53F-126F9FE09EE1}"/>
              </a:ext>
            </a:extLst>
          </p:cNvPr>
          <p:cNvPicPr>
            <a:picLocks noChangeAspect="1"/>
          </p:cNvPicPr>
          <p:nvPr/>
        </p:nvPicPr>
        <p:blipFill>
          <a:blip r:embed="rId6"/>
          <a:stretch>
            <a:fillRect/>
          </a:stretch>
        </p:blipFill>
        <p:spPr>
          <a:xfrm>
            <a:off x="4640580" y="3369495"/>
            <a:ext cx="3893819" cy="206774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The Employee Salary Prediction project effectively classifies whether an individual's salary is greater than 50K or less than or equal to 50K based on various demographic and occupational attributes. The model, developed using logistic regression, demonstrated reliable performance and can be easily accessed through a user-friendly web application built with Flask. During implementation, challenges such as missing data handling, categorical feature encoding, and preventing overfitting were encountered and addressed. Overall, the project provided valuable insights into salary classification based on real-world data. In the future, the system can be enhanced by integrating more advanced machine learning models like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or neural networks, deploying the application on cloud platforms for broader accessibility, and improving the front-end interface to enhance user experience.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sz="1800" b="1" dirty="0">
                <a:latin typeface="Times New Roman" panose="02020603050405020304" pitchFamily="18" charset="0"/>
                <a:cs typeface="Times New Roman" panose="02020603050405020304" pitchFamily="18" charset="0"/>
              </a:rPr>
              <a:t>Integration of Advanced Algorithms</a:t>
            </a:r>
            <a:r>
              <a:rPr lang="en-US" sz="1800" dirty="0">
                <a:latin typeface="Times New Roman" panose="02020603050405020304" pitchFamily="18" charset="0"/>
                <a:cs typeface="Times New Roman" panose="02020603050405020304" pitchFamily="18" charset="0"/>
              </a:rPr>
              <a:t>: Future versions of the project can use more sophisticated models like Random Forest,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or Neural Networks to improve prediction accuracy.</a:t>
            </a:r>
          </a:p>
          <a:p>
            <a:r>
              <a:rPr lang="en-US" sz="1800" b="1" dirty="0">
                <a:latin typeface="Times New Roman" panose="02020603050405020304" pitchFamily="18" charset="0"/>
                <a:cs typeface="Times New Roman" panose="02020603050405020304" pitchFamily="18" charset="0"/>
              </a:rPr>
              <a:t>User Authentication</a:t>
            </a:r>
            <a:r>
              <a:rPr lang="en-US" sz="1800" dirty="0">
                <a:latin typeface="Times New Roman" panose="02020603050405020304" pitchFamily="18" charset="0"/>
                <a:cs typeface="Times New Roman" panose="02020603050405020304" pitchFamily="18" charset="0"/>
              </a:rPr>
              <a:t>: Adding login systems to secure user data and predictions for enterprise use.</a:t>
            </a:r>
          </a:p>
          <a:p>
            <a:r>
              <a:rPr lang="en-US" sz="1800" b="1" dirty="0">
                <a:latin typeface="Times New Roman" panose="02020603050405020304" pitchFamily="18" charset="0"/>
                <a:cs typeface="Times New Roman" panose="02020603050405020304" pitchFamily="18" charset="0"/>
              </a:rPr>
              <a:t>Mobile App Integration</a:t>
            </a:r>
            <a:r>
              <a:rPr lang="en-US" sz="1800" dirty="0">
                <a:latin typeface="Times New Roman" panose="02020603050405020304" pitchFamily="18" charset="0"/>
                <a:cs typeface="Times New Roman" panose="02020603050405020304" pitchFamily="18" charset="0"/>
              </a:rPr>
              <a:t>: Developing a mobile version of the application for easier access by HR professionals and employees.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dirty="0"/>
              <a:t>Scikit-learn Documentation</a:t>
            </a:r>
            <a:br>
              <a:rPr lang="en-IN" dirty="0"/>
            </a:br>
            <a:r>
              <a:rPr lang="en-IN" dirty="0">
                <a:hlinkClick r:id="rId2"/>
              </a:rPr>
              <a:t>https://scikit-learn.org/stable/documentation.html</a:t>
            </a:r>
            <a:endParaRPr lang="en-IN" dirty="0"/>
          </a:p>
          <a:p>
            <a:r>
              <a:rPr lang="en-IN" dirty="0" err="1"/>
              <a:t>Joblib</a:t>
            </a:r>
            <a:r>
              <a:rPr lang="en-IN" dirty="0"/>
              <a:t> Documentation</a:t>
            </a:r>
            <a:br>
              <a:rPr lang="en-IN" dirty="0"/>
            </a:br>
            <a:r>
              <a:rPr lang="en-IN" dirty="0">
                <a:hlinkClick r:id="rId3"/>
              </a:rPr>
              <a:t>https://joblib.readthedocs.io/</a:t>
            </a:r>
            <a:endParaRPr lang="en-IN" dirty="0"/>
          </a:p>
          <a:p>
            <a:r>
              <a:rPr lang="en-IN" dirty="0"/>
              <a:t>Flask Documentation – Web Application Framework</a:t>
            </a:r>
            <a:br>
              <a:rPr lang="en-IN" dirty="0"/>
            </a:br>
            <a:r>
              <a:rPr lang="en-IN" dirty="0">
                <a:hlinkClick r:id="rId4"/>
              </a:rPr>
              <a:t>https://flask.palletsprojects.com/</a:t>
            </a:r>
            <a:endParaRPr lang="en-IN" dirty="0"/>
          </a:p>
          <a:p>
            <a:r>
              <a:rPr lang="en-IN" dirty="0"/>
              <a:t>Python Official Documentation</a:t>
            </a:r>
            <a:br>
              <a:rPr lang="en-IN" dirty="0"/>
            </a:br>
            <a:r>
              <a:rPr lang="en-IN" dirty="0">
                <a:hlinkClick r:id="rId5"/>
              </a:rPr>
              <a:t>https://docs.python.org/3/</a:t>
            </a:r>
            <a:endParaRPr lang="en-IN"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162</TotalTime>
  <Words>751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EMPLOYEE SALARY PREDICTION</vt:lpstr>
      <vt:lpstr>OUTLINE</vt:lpstr>
      <vt:lpstr>Problem Statement</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 REVATHI</cp:lastModifiedBy>
  <cp:revision>62</cp:revision>
  <dcterms:created xsi:type="dcterms:W3CDTF">2021-05-26T16:50:10Z</dcterms:created>
  <dcterms:modified xsi:type="dcterms:W3CDTF">2025-07-22T05:36:27Z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