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74"/>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7777226" cy="847090"/>
          </a:xfrm>
          <a:prstGeom prst="rect">
            <a:avLst/>
          </a:prstGeom>
        </p:spPr>
        <p:txBody>
          <a:bodyPr vert="horz" wrap="square" lIns="0" tIns="16510" rIns="0" bIns="0" rtlCol="0">
            <a:spAutoFit/>
          </a:bodyPr>
          <a:lstStyle/>
          <a:p>
            <a:pPr marL="3213735">
              <a:lnSpc>
                <a:spcPct val="100000"/>
              </a:lnSpc>
              <a:spcBef>
                <a:spcPts val="130"/>
              </a:spcBef>
            </a:pPr>
            <a:r>
              <a:rPr lang="en-IN" altLang="en-US" spc="15" dirty="0">
                <a:latin typeface="Tahoma" panose="020B0604030504040204" pitchFamily="34" charset="0"/>
                <a:ea typeface="Tahoma" panose="020B0604030504040204" pitchFamily="34" charset="0"/>
                <a:cs typeface="Tahoma" panose="020B0604030504040204" pitchFamily="34" charset="0"/>
              </a:rPr>
              <a:t>Revathi </a:t>
            </a:r>
            <a:r>
              <a:rPr lang="en-US" spc="15" dirty="0">
                <a:latin typeface="Tahoma" panose="020B0604030504040204" pitchFamily="34" charset="0"/>
                <a:ea typeface="Tahoma" panose="020B0604030504040204" pitchFamily="34" charset="0"/>
                <a:cs typeface="Tahoma" panose="020B0604030504040204" pitchFamily="34" charset="0"/>
              </a:rPr>
              <a:t>S</a:t>
            </a:r>
            <a:br>
              <a:rPr lang="en-US" spc="15" dirty="0"/>
            </a:br>
            <a:endParaRPr sz="2200" spc="15" dirty="0"/>
          </a:p>
        </p:txBody>
      </p:sp>
      <p:sp>
        <p:nvSpPr>
          <p:cNvPr id="8" name="object 8"/>
          <p:cNvSpPr txBox="1"/>
          <p:nvPr/>
        </p:nvSpPr>
        <p:spPr>
          <a:xfrm>
            <a:off x="64008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400800" y="3542907"/>
            <a:ext cx="2743200" cy="521970"/>
          </a:xfrm>
          <a:prstGeom prst="rect">
            <a:avLst/>
          </a:prstGeom>
          <a:noFill/>
        </p:spPr>
        <p:txBody>
          <a:bodyPr wrap="square" rtlCol="0">
            <a:spAutoFit/>
          </a:bodyPr>
          <a:lstStyle/>
          <a:p>
            <a:r>
              <a:rPr lang="en-US" sz="1400" spc="15" dirty="0">
                <a:latin typeface="Tahoma" panose="020B0604030504040204" pitchFamily="34" charset="0"/>
                <a:ea typeface="Tahoma" panose="020B0604030504040204" pitchFamily="34" charset="0"/>
                <a:cs typeface="Tahoma" panose="020B0604030504040204" pitchFamily="34" charset="0"/>
              </a:rPr>
              <a:t>NM ID: au711721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244041</a:t>
            </a:r>
            <a:endParaRPr lang="en-US" sz="1400" spc="15" dirty="0">
              <a:latin typeface="Tahoma" panose="020B0604030504040204" pitchFamily="34" charset="0"/>
              <a:ea typeface="Tahoma" panose="020B0604030504040204" pitchFamily="34" charset="0"/>
              <a:cs typeface="Tahoma" panose="020B0604030504040204" pitchFamily="34" charset="0"/>
            </a:endParaRPr>
          </a:p>
          <a:p>
            <a:r>
              <a:rPr lang="en-US" sz="1400" spc="15" dirty="0">
                <a:latin typeface="Tahoma" panose="020B0604030504040204" pitchFamily="34" charset="0"/>
                <a:ea typeface="Tahoma" panose="020B0604030504040204" pitchFamily="34" charset="0"/>
                <a:cs typeface="Tahoma" panose="020B0604030504040204" pitchFamily="34" charset="0"/>
              </a:rPr>
              <a:t>Register no: 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244041</a:t>
            </a:r>
            <a:endParaRPr lang="en-IN" altLang="en-US" sz="1400" spc="15"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60" y="5486400"/>
            <a:ext cx="5797550" cy="1096010"/>
          </a:xfrm>
          <a:prstGeom prst="rect">
            <a:avLst/>
          </a:prstGeom>
        </p:spPr>
        <p:txBody>
          <a:bodyPr vert="horz" wrap="square" lIns="0" tIns="16510" rIns="0" bIns="0" rtlCol="0">
            <a:spAutoFit/>
          </a:bodyPr>
          <a:lstStyle/>
          <a:p>
            <a:pPr marL="12700">
              <a:lnSpc>
                <a:spcPct val="100000"/>
              </a:lnSpc>
              <a:spcBef>
                <a:spcPts val="130"/>
              </a:spcBef>
            </a:pPr>
            <a:r>
              <a:rPr sz="1700" dirty="0">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rPr>
              <a:t>https://github.com/RevathiS41/Energy-Consumption</a:t>
            </a:r>
            <a:endParaRPr sz="1700" dirty="0">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endParaRPr>
          </a:p>
          <a:p>
            <a:pPr marL="12700">
              <a:lnSpc>
                <a:spcPct val="100000"/>
              </a:lnSpc>
              <a:spcBef>
                <a:spcPts val="130"/>
              </a:spcBef>
            </a:pPr>
            <a:endParaRPr sz="1700" dirty="0">
              <a:latin typeface="Trebuchet MS" panose="020B0603020202020204"/>
              <a:cs typeface="Trebuchet MS" panose="020B0603020202020204"/>
            </a:endParaRPr>
          </a:p>
          <a:p>
            <a:pPr marL="12700">
              <a:lnSpc>
                <a:spcPct val="100000"/>
              </a:lnSpc>
              <a:spcBef>
                <a:spcPts val="130"/>
              </a:spcBef>
            </a:pPr>
            <a:r>
              <a:rPr sz="1700" dirty="0">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rPr>
              <a:t>https://drive.google.com/file/d/17meaedJU-5ASdIBYZUkKzFlj7H5dFg7j/view?usp=drive_link</a:t>
            </a:r>
            <a:endParaRPr sz="1700" dirty="0">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endParaRPr>
          </a:p>
        </p:txBody>
      </p:sp>
      <p:sp>
        <p:nvSpPr>
          <p:cNvPr id="13" name="TextBox 12"/>
          <p:cNvSpPr txBox="1"/>
          <p:nvPr/>
        </p:nvSpPr>
        <p:spPr>
          <a:xfrm>
            <a:off x="723265" y="1292860"/>
            <a:ext cx="9451340" cy="4035425"/>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outcomes of an energy forecasting project typically encompass:</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Prediction Accuracy: Assessment metrics such as MAE, RMSE, or R-squared gauge the accuracy of predictions.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Model Comparison: Identification of the most effective algorithm or model through comparative analysis.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Feature Importance: Recognition of variables influencing energy consumption.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Model Deployment: Customized models tailored for real-world application.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Recommendations: Actionable insights for stakeholders to optimize energy utilization.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Future Trends: Forecasts on future energy consumption patterns, facilitating long-term planning.</a:t>
            </a:r>
            <a:endParaRPr lang="en-US" sz="2000" dirty="0">
              <a:latin typeface="Times New Roman" panose="02020603050405020304" charset="0"/>
              <a:cs typeface="Times New Roman" panose="02020603050405020304" charset="0"/>
            </a:endParaRPr>
          </a:p>
        </p:txBody>
      </p:sp>
      <p:sp>
        <p:nvSpPr>
          <p:cNvPr id="21" name="Rectangle 8"/>
          <p:cNvSpPr>
            <a:spLocks noChangeArrowheads="1"/>
          </p:cNvSpPr>
          <p:nvPr/>
        </p:nvSpPr>
        <p:spPr bwMode="auto">
          <a:xfrm>
            <a:off x="152400" y="152400"/>
            <a:ext cx="3625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2" name="Rectangle 9"/>
          <p:cNvSpPr>
            <a:spLocks noChangeArrowheads="1"/>
          </p:cNvSpPr>
          <p:nvPr/>
        </p:nvSpPr>
        <p:spPr bwMode="auto">
          <a:xfrm>
            <a:off x="152400" y="15240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Arial" panose="020B0604020202020204" pitchFamily="34" charset="0"/>
                <a:ea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object 17"/>
          <p:cNvSpPr txBox="1"/>
          <p:nvPr/>
        </p:nvSpPr>
        <p:spPr>
          <a:xfrm>
            <a:off x="2151420" y="2534467"/>
            <a:ext cx="6846254" cy="1324722"/>
          </a:xfrm>
          <a:prstGeom prst="rect">
            <a:avLst/>
          </a:prstGeom>
        </p:spPr>
        <p:txBody>
          <a:bodyPr vert="horz" wrap="square" lIns="0" tIns="16510" rIns="0" bIns="0" rtlCol="0">
            <a:spAutoFit/>
          </a:bodyPr>
          <a:lstStyle>
            <a:lvl1pPr>
              <a:defRPr sz="4800" b="1" i="0">
                <a:solidFill>
                  <a:schemeClr val="tx1"/>
                </a:solidFill>
                <a:latin typeface="Trebuchet MS" panose="020B0603020202020204"/>
                <a:ea typeface="+mj-ea"/>
                <a:cs typeface="Trebuchet MS" panose="020B0603020202020204"/>
              </a:defRPr>
            </a:lvl1pPr>
          </a:lstStyle>
          <a:p>
            <a:pPr marL="12700" algn="ctr">
              <a:spcBef>
                <a:spcPts val="130"/>
              </a:spcBef>
            </a:pPr>
            <a:r>
              <a:rPr lang="en-US" sz="4250" kern="0" dirty="0">
                <a:latin typeface="Tahoma" panose="020B0604030504040204" pitchFamily="34" charset="0"/>
                <a:ea typeface="Tahoma" panose="020B0604030504040204" pitchFamily="34" charset="0"/>
                <a:cs typeface="Tahoma" panose="020B0604030504040204" pitchFamily="34" charset="0"/>
              </a:rPr>
              <a:t>ENERGY CONSUMPTION PREDICTION</a:t>
            </a:r>
            <a:endParaRPr lang="en-US" sz="4250" kern="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670309" y="1215362"/>
            <a:ext cx="5445903" cy="39693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Problem Statement</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Overview</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End users</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Solution</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Modelling</a:t>
            </a:r>
            <a:endParaRPr lang="en-US" sz="2800" dirty="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Result</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101701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09855" y="2133757"/>
            <a:ext cx="7251701" cy="3784600"/>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Precise forecasting of energy consumption is vital for efficient energy management, resource allocation, and sustainability efforts. This project aims to create machine learning models capable of predicting energy usage accurately by leveraging historical data and external variables. Specifically, our focus is on forecasting energy consumption within a specified timeframe (e.g., a day), considering factors such as temperature and humidity in regions with significant energy usage.</a:t>
            </a: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90600"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057400"/>
            <a:ext cx="7391400"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project meets the challenge of accurately predicting the energy consumption of buildings, cities, or regions. The goal is to develop machine learning models that can predict energy consumption for different time periods based on hourly and monthly forecasts. The project focuses on commercial or residential buildings and examines the impact of various factors on energy consumption.</a:t>
            </a:r>
            <a:endParaRPr lang="en-US" sz="2000" dirty="0">
              <a:latin typeface="Times New Roman" panose="02020603050405020304" charset="0"/>
              <a:ea typeface="Tahoma" panose="020B0604030504040204" pitchFamily="34" charset="0"/>
              <a:cs typeface="Times New Roman" panose="02020603050405020304" charset="0"/>
            </a:endParaRPr>
          </a:p>
          <a:p>
            <a:pPr>
              <a:lnSpc>
                <a:spcPct val="150000"/>
              </a:lnSpc>
            </a:pP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09600" y="1905000"/>
            <a:ext cx="8654415" cy="2530475"/>
          </a:xfrm>
          <a:prstGeom prst="rect">
            <a:avLst/>
          </a:prstGeom>
          <a:noFill/>
        </p:spPr>
        <p:txBody>
          <a:bodyPr wrap="square" rtlCol="0">
            <a:noAutofit/>
          </a:bodyPr>
          <a:lstStyle/>
          <a:p>
            <a:pPr>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stakeholders of an energy consumption prediction project may vary based on the application and context.</a:t>
            </a:r>
            <a:endParaRPr lang="en-US" sz="2000" dirty="0">
              <a:latin typeface="Times New Roman" panose="02020603050405020304" charset="0"/>
              <a:ea typeface="Tahoma" panose="020B0604030504040204" pitchFamily="34" charset="0"/>
              <a:cs typeface="Times New Roman" panose="02020603050405020304" charset="0"/>
            </a:endParaRPr>
          </a:p>
          <a:p>
            <a:pPr>
              <a:lnSpc>
                <a:spcPct val="150000"/>
              </a:lnSpc>
            </a:pPr>
            <a:endParaRPr lang="en-US" sz="2000" dirty="0">
              <a:latin typeface="Times New Roman" panose="02020603050405020304" charset="0"/>
              <a:ea typeface="Tahoma" panose="020B0604030504040204" pitchFamily="34" charset="0"/>
              <a:cs typeface="Times New Roman" panose="02020603050405020304" charset="0"/>
            </a:endParaRPr>
          </a:p>
          <a:p>
            <a:pPr>
              <a:lnSpc>
                <a:spcPct val="150000"/>
              </a:lnSpc>
            </a:pPr>
            <a:r>
              <a:rPr lang="en-US" sz="2000" dirty="0">
                <a:latin typeface="Times New Roman" panose="02020603050405020304" charset="0"/>
                <a:ea typeface="Tahoma" panose="020B0604030504040204" pitchFamily="34" charset="0"/>
                <a:cs typeface="Times New Roman" panose="02020603050405020304" charset="0"/>
              </a:rPr>
              <a:t>Potential stakeholders include: Users, Managers, and Owners of smart buildings and IoT solution providers; Researchers and Universities; Government agencies; and Decision Makers.</a:t>
            </a: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304800"/>
            <a:ext cx="9763125" cy="112077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br>
              <a:rPr sz="3600" dirty="0"/>
            </a:b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2819400" y="1906270"/>
            <a:ext cx="6759575" cy="3990340"/>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Energy Consumption Forecasting Project's effectiveness lies in its capacity to precisely predict energy usage for buildings, cities, or regions. By analyzing data and external factors like weather conditions, residential behaviors, and building attributes, the project seeks to offer valuable insights and forecasts that stakeholders can leverage in the following manners:</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1. Enhanced energy management strategies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2. Informed policy formulation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3. Efficient resource allocation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4. Facilitation of research and innovation initiatives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5. Promotion of environmental sustainability</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133600" y="654685"/>
            <a:ext cx="757745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Box 9"/>
          <p:cNvSpPr txBox="1"/>
          <p:nvPr/>
        </p:nvSpPr>
        <p:spPr>
          <a:xfrm>
            <a:off x="2133600" y="1676400"/>
            <a:ext cx="7706995" cy="3609975"/>
          </a:xfrm>
          <a:prstGeom prst="rect">
            <a:avLst/>
          </a:prstGeom>
          <a:noFill/>
        </p:spPr>
        <p:txBody>
          <a:bodyPr wrap="square" rtlCol="0">
            <a:noAutofit/>
          </a:bodyPr>
          <a:lstStyle/>
          <a:p>
            <a:pPr>
              <a:lnSpc>
                <a:spcPct val="150000"/>
              </a:lnSpc>
            </a:pPr>
            <a:r>
              <a:rPr lang="en-US" sz="2000" dirty="0">
                <a:latin typeface="Times New Roman" panose="02020603050405020304" charset="0"/>
                <a:cs typeface="Times New Roman" panose="02020603050405020304" charset="0"/>
              </a:rPr>
              <a:t>The energy consumption forecasting project holds significant potential to revolutionize energy resource management and foster sustainable development.</a:t>
            </a:r>
            <a:endParaRPr lang="en-US" sz="2000"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Key elements contributing to its transformative impact include:</a:t>
            </a:r>
            <a:endParaRPr lang="en-US" sz="2000" dirty="0">
              <a:latin typeface="Times New Roman" panose="02020603050405020304" charset="0"/>
              <a:cs typeface="Times New Roman" panose="02020603050405020304" charset="0"/>
            </a:endParaRPr>
          </a:p>
          <a:p>
            <a:pPr>
              <a:lnSpc>
                <a:spcPct val="150000"/>
              </a:lnSpc>
            </a:pPr>
            <a:endParaRPr lang="en-US" sz="2000"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1. Reliability and precision in predictions</a:t>
            </a:r>
            <a:endParaRPr lang="en-US" sz="2000"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2. Commitment to delivering accurate forecasts</a:t>
            </a:r>
            <a:endParaRPr lang="en-US" sz="2000"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3. Scalable and adaptable methodologies</a:t>
            </a:r>
            <a:endParaRPr lang="en-US" sz="2000"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4. Demonstrated effectiveness through notable outcomes</a:t>
            </a:r>
            <a:endParaRPr lang="en-US" sz="2000" dirty="0">
              <a:latin typeface="Times New Roman" panose="02020603050405020304" charset="0"/>
              <a:cs typeface="Times New Roman" panose="02020603050405020304" charset="0"/>
            </a:endParaRPr>
          </a:p>
          <a:p>
            <a:pPr>
              <a:lnSpc>
                <a:spcPct val="150000"/>
              </a:lnSpc>
            </a:pPr>
            <a:r>
              <a:rPr lang="en-US" sz="2000" dirty="0">
                <a:latin typeface="Times New Roman" panose="02020603050405020304" charset="0"/>
                <a:cs typeface="Times New Roman" panose="02020603050405020304" charset="0"/>
              </a:rPr>
              <a:t>5. Integration of real-time monitoring and adjustment capabilities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608965" y="1066800"/>
            <a:ext cx="9712325" cy="5661660"/>
          </a:xfrm>
          <a:prstGeom prst="rect">
            <a:avLst/>
          </a:prstGeom>
        </p:spPr>
        <p:txBody>
          <a:bodyPr vert="horz" wrap="square" lIns="0" tIns="12700" rIns="0" bIns="0" rtlCol="0">
            <a:noAutofit/>
          </a:bodyPr>
          <a:lstStyle/>
          <a:p>
            <a:pPr marL="12700" algn="just">
              <a:lnSpc>
                <a:spcPct val="100000"/>
              </a:lnSpc>
              <a:spcBef>
                <a:spcPts val="100"/>
              </a:spcBef>
            </a:pPr>
            <a:r>
              <a:rPr sz="2000" b="1" dirty="0">
                <a:latin typeface="Times New Roman" panose="02020603050405020304" charset="0"/>
                <a:cs typeface="Times New Roman" panose="02020603050405020304" charset="0"/>
              </a:rPr>
              <a:t>Data Processing:</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Prepare and preprocess the dataset, addressing missing values and encoding categorical variables. Employ feature engineering techniques to extract pertinent features and enhance prediction accuracy.</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Model Selection:</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Opt for suitable machine learning algorithms like linear regression, decision trees, or neural networks to forecast energy consumption. Consider the strengths of each algorithm alongside the dataset's characteristics to make informed decisions.</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Feature Selection:</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Identify relevant features through analysis of their significance or leveraging domain knowledge to refine model accuracy.</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Model Training:</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Partition the dataset into training and testing sets for model training and evaluation. Train the chosen machine learning algorithms using the training data.</a:t>
            </a:r>
            <a:endParaRPr sz="2000" dirty="0">
              <a:latin typeface="Times New Roman" panose="02020603050405020304" charset="0"/>
              <a:cs typeface="Times New Roman" panose="02020603050405020304" charset="0"/>
            </a:endParaRPr>
          </a:p>
          <a:p>
            <a:pPr marL="12700" algn="just">
              <a:lnSpc>
                <a:spcPct val="100000"/>
              </a:lnSpc>
              <a:spcBef>
                <a:spcPts val="100"/>
              </a:spcBef>
            </a:pPr>
            <a:r>
              <a:rPr sz="2000" b="1" dirty="0">
                <a:latin typeface="Times New Roman" panose="02020603050405020304" charset="0"/>
                <a:cs typeface="Times New Roman" panose="02020603050405020304" charset="0"/>
              </a:rPr>
              <a:t>Model Evaluation:</a:t>
            </a:r>
            <a:endParaRPr sz="2000" b="1" dirty="0">
              <a:latin typeface="Times New Roman" panose="02020603050405020304" charset="0"/>
              <a:cs typeface="Times New Roman" panose="02020603050405020304" charset="0"/>
            </a:endParaRPr>
          </a:p>
          <a:p>
            <a:pPr marL="12700" algn="just">
              <a:lnSpc>
                <a:spcPct val="100000"/>
              </a:lnSpc>
              <a:spcBef>
                <a:spcPts val="100"/>
              </a:spcBef>
            </a:pPr>
            <a:r>
              <a:rPr sz="2000" dirty="0">
                <a:latin typeface="Times New Roman" panose="02020603050405020304" charset="0"/>
                <a:cs typeface="Times New Roman" panose="02020603050405020304" charset="0"/>
              </a:rPr>
              <a:t>Assess the trained models using appropriate performance metrics such as mean absolute error (MAE), mean squared error (MSE), root mean squared error (RMSE), or R-squared (R2) scores. Compare the performance of different models to determine the most effective one.</a:t>
            </a:r>
            <a:endParaRPr sz="2000" dirty="0">
              <a:latin typeface="Times New Roman" panose="02020603050405020304" charset="0"/>
              <a:cs typeface="Times New Roman" panose="0202060305040502030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290830"/>
            <a:ext cx="3434080"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4350</Words>
  <Application>WPS Presentation</Application>
  <PresentationFormat>Widescreen</PresentationFormat>
  <Paragraphs>108</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Tahoma</vt:lpstr>
      <vt:lpstr>Times New Roman</vt:lpstr>
      <vt:lpstr>Inter</vt:lpstr>
      <vt:lpstr>Calibri</vt:lpstr>
      <vt:lpstr>Microsoft YaHei</vt:lpstr>
      <vt:lpstr>Arial Unicode MS</vt:lpstr>
      <vt:lpstr>Segoe Print</vt:lpstr>
      <vt:lpstr>Office Theme</vt:lpstr>
      <vt:lpstr>Revathi S </vt:lpstr>
      <vt:lpstr>PowerPoint 演示文稿</vt:lpstr>
      <vt:lpstr>AGENDA</vt:lpstr>
      <vt:lpstr>PROBLEM	STATEMENT</vt:lpstr>
      <vt:lpstr>PROJECT	OVERVIEW</vt:lpstr>
      <vt:lpstr>WHO ARE THE END USERS?</vt:lpstr>
      <vt:lpstr>YOUR SOLUTION AND ITS VALUE  PROPOSITION</vt:lpstr>
      <vt:lpstr>THE WOW IN YOUR SOLUTION</vt:lpstr>
      <vt:lpstr>PowerPoint 演示文稿</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Shapna G NM ID au711721104103</dc:title>
  <dc:creator>Shapna G</dc:creator>
  <cp:lastModifiedBy>Revathi Sudhanthira Raj</cp:lastModifiedBy>
  <cp:revision>8</cp:revision>
  <dcterms:created xsi:type="dcterms:W3CDTF">2024-04-03T10:58:00Z</dcterms:created>
  <dcterms:modified xsi:type="dcterms:W3CDTF">2024-04-24T05:01:45Z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2024-04-03T16:30:00Z</vt:filetime>
  </property>
  <property fmtid="{D5CDD505-2E9C-101B-9397-08002B2CF9AE}" pid="4" name="ICV">
    <vt:lpwstr>FD6B865A6D124E39B9A19E2E681D1782_13</vt:lpwstr>
  </property>
  <property fmtid="{D5CDD505-2E9C-101B-9397-08002B2CF9AE}" pid="5" name="KSOProductBuildVer">
    <vt:lpwstr>1033-12.2.0.13489</vt:lpwstr>
  </property>
</Properties>
</file>