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58" r:id="rId3"/>
    <p:sldId id="267" r:id="rId4"/>
    <p:sldId id="262" r:id="rId5"/>
    <p:sldId id="261" r:id="rId6"/>
    <p:sldId id="271" r:id="rId7"/>
    <p:sldId id="266" r:id="rId8"/>
    <p:sldId id="269" r:id="rId9"/>
    <p:sldId id="272" r:id="rId10"/>
    <p:sldId id="268" r:id="rId11"/>
    <p:sldId id="273" r:id="rId12"/>
    <p:sldId id="270"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62" autoAdjust="0"/>
    <p:restoredTop sz="93634" autoAdjust="0"/>
  </p:normalViewPr>
  <p:slideViewPr>
    <p:cSldViewPr snapToGrid="0">
      <p:cViewPr varScale="1">
        <p:scale>
          <a:sx n="59" d="100"/>
          <a:sy n="59" d="100"/>
        </p:scale>
        <p:origin x="103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67"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1048668"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609C36-AD74-4A22-B6F1-F496712457CE}" type="datetimeFigureOut">
              <a:rPr lang="en-IN" smtClean="0"/>
              <a:t>12-06-2023</a:t>
            </a:fld>
            <a:endParaRPr lang="en-IN" dirty="0"/>
          </a:p>
        </p:txBody>
      </p:sp>
      <p:sp>
        <p:nvSpPr>
          <p:cNvPr id="1048669"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1048670"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1"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1048672"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55546D-7F1A-48F0-A27F-5C544A8E78A7}" type="slidenum">
              <a:rPr lang="en-IN" smtClean="0"/>
              <a:t>‹#›</a:t>
            </a:fld>
            <a:endParaRPr lang="en-I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1048582"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1048583" name="Date Placeholder 3"/>
          <p:cNvSpPr>
            <a:spLocks noGrp="1"/>
          </p:cNvSpPr>
          <p:nvPr>
            <p:ph type="dt" sz="half" idx="10"/>
          </p:nvPr>
        </p:nvSpPr>
        <p:spPr/>
        <p:txBody>
          <a:bodyPr/>
          <a:lstStyle/>
          <a:p>
            <a:fld id="{CE45B0E2-2EAC-4AE3-B45A-0D37BE206246}" type="datetime1">
              <a:rPr lang="en-IN" smtClean="0"/>
              <a:t>12-06-2023</a:t>
            </a:fld>
            <a:endParaRPr lang="en-IN" dirty="0"/>
          </a:p>
        </p:txBody>
      </p:sp>
      <p:sp>
        <p:nvSpPr>
          <p:cNvPr id="1048584" name="Footer Placeholder 4"/>
          <p:cNvSpPr>
            <a:spLocks noGrp="1"/>
          </p:cNvSpPr>
          <p:nvPr>
            <p:ph type="ftr" sz="quarter" idx="11"/>
          </p:nvPr>
        </p:nvSpPr>
        <p:spPr/>
        <p:txBody>
          <a:bodyPr/>
          <a:lstStyle/>
          <a:p>
            <a:r>
              <a:rPr lang="en-US" dirty="0"/>
              <a:t>Department of Information Technology, BVRIT HYDERABAD</a:t>
            </a:r>
            <a:endParaRPr lang="en-IN" dirty="0"/>
          </a:p>
        </p:txBody>
      </p:sp>
      <p:sp>
        <p:nvSpPr>
          <p:cNvPr id="1048585" name="Slide Number Placeholder 5"/>
          <p:cNvSpPr>
            <a:spLocks noGrp="1"/>
          </p:cNvSpPr>
          <p:nvPr>
            <p:ph type="sldNum" sz="quarter" idx="12"/>
          </p:nvPr>
        </p:nvSpPr>
        <p:spPr/>
        <p:txBody>
          <a:bodyPr/>
          <a:lstStyle/>
          <a:p>
            <a:fld id="{82DF5421-386F-4CE5-905F-B82F8FFFFD08}" type="slidenum">
              <a:rPr lang="en-IN" smtClean="0"/>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7" name="Title 1"/>
          <p:cNvSpPr>
            <a:spLocks noGrp="1"/>
          </p:cNvSpPr>
          <p:nvPr>
            <p:ph type="title"/>
          </p:nvPr>
        </p:nvSpPr>
        <p:spPr/>
        <p:txBody>
          <a:bodyPr/>
          <a:lstStyle/>
          <a:p>
            <a:r>
              <a:rPr lang="en-US"/>
              <a:t>Click to edit Master title style</a:t>
            </a:r>
            <a:endParaRPr lang="en-IN"/>
          </a:p>
        </p:txBody>
      </p:sp>
      <p:sp>
        <p:nvSpPr>
          <p:cNvPr id="1048638"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39" name="Date Placeholder 3"/>
          <p:cNvSpPr>
            <a:spLocks noGrp="1"/>
          </p:cNvSpPr>
          <p:nvPr>
            <p:ph type="dt" sz="half" idx="10"/>
          </p:nvPr>
        </p:nvSpPr>
        <p:spPr/>
        <p:txBody>
          <a:bodyPr/>
          <a:lstStyle/>
          <a:p>
            <a:fld id="{44B40580-7205-4EAE-9039-FC6CCD8B2F33}" type="datetime1">
              <a:rPr lang="en-IN" smtClean="0"/>
              <a:t>12-06-2023</a:t>
            </a:fld>
            <a:endParaRPr lang="en-IN" dirty="0"/>
          </a:p>
        </p:txBody>
      </p:sp>
      <p:sp>
        <p:nvSpPr>
          <p:cNvPr id="1048640" name="Footer Placeholder 4"/>
          <p:cNvSpPr>
            <a:spLocks noGrp="1"/>
          </p:cNvSpPr>
          <p:nvPr>
            <p:ph type="ftr" sz="quarter" idx="11"/>
          </p:nvPr>
        </p:nvSpPr>
        <p:spPr/>
        <p:txBody>
          <a:bodyPr/>
          <a:lstStyle/>
          <a:p>
            <a:r>
              <a:rPr lang="en-US" dirty="0"/>
              <a:t>Department of Information Technology, BVRIT HYDERABAD</a:t>
            </a:r>
            <a:endParaRPr lang="en-IN" dirty="0"/>
          </a:p>
        </p:txBody>
      </p:sp>
      <p:sp>
        <p:nvSpPr>
          <p:cNvPr id="1048641" name="Slide Number Placeholder 5"/>
          <p:cNvSpPr>
            <a:spLocks noGrp="1"/>
          </p:cNvSpPr>
          <p:nvPr>
            <p:ph type="sldNum" sz="quarter" idx="12"/>
          </p:nvPr>
        </p:nvSpPr>
        <p:spPr/>
        <p:txBody>
          <a:bodyPr/>
          <a:lstStyle/>
          <a:p>
            <a:fld id="{82DF5421-386F-4CE5-905F-B82F8FFFFD08}"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26"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1048627"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28" name="Date Placeholder 3"/>
          <p:cNvSpPr>
            <a:spLocks noGrp="1"/>
          </p:cNvSpPr>
          <p:nvPr>
            <p:ph type="dt" sz="half" idx="10"/>
          </p:nvPr>
        </p:nvSpPr>
        <p:spPr/>
        <p:txBody>
          <a:bodyPr/>
          <a:lstStyle/>
          <a:p>
            <a:fld id="{F7FA23B9-E3E5-4952-8A46-065349169B62}" type="datetime1">
              <a:rPr lang="en-IN" smtClean="0"/>
              <a:t>12-06-2023</a:t>
            </a:fld>
            <a:endParaRPr lang="en-IN" dirty="0"/>
          </a:p>
        </p:txBody>
      </p:sp>
      <p:sp>
        <p:nvSpPr>
          <p:cNvPr id="1048629" name="Footer Placeholder 4"/>
          <p:cNvSpPr>
            <a:spLocks noGrp="1"/>
          </p:cNvSpPr>
          <p:nvPr>
            <p:ph type="ftr" sz="quarter" idx="11"/>
          </p:nvPr>
        </p:nvSpPr>
        <p:spPr/>
        <p:txBody>
          <a:bodyPr/>
          <a:lstStyle/>
          <a:p>
            <a:r>
              <a:rPr lang="en-US" dirty="0"/>
              <a:t>Department of Information Technology, BVRIT HYDERABAD</a:t>
            </a:r>
            <a:endParaRPr lang="en-IN" dirty="0"/>
          </a:p>
        </p:txBody>
      </p:sp>
      <p:sp>
        <p:nvSpPr>
          <p:cNvPr id="1048630" name="Slide Number Placeholder 5"/>
          <p:cNvSpPr>
            <a:spLocks noGrp="1"/>
          </p:cNvSpPr>
          <p:nvPr>
            <p:ph type="sldNum" sz="quarter" idx="12"/>
          </p:nvPr>
        </p:nvSpPr>
        <p:spPr/>
        <p:txBody>
          <a:bodyPr/>
          <a:lstStyle/>
          <a:p>
            <a:fld id="{82DF5421-386F-4CE5-905F-B82F8FFFFD08}"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3" name="Title 1"/>
          <p:cNvSpPr>
            <a:spLocks noGrp="1"/>
          </p:cNvSpPr>
          <p:nvPr>
            <p:ph type="title"/>
          </p:nvPr>
        </p:nvSpPr>
        <p:spPr/>
        <p:txBody>
          <a:bodyPr/>
          <a:lstStyle/>
          <a:p>
            <a:r>
              <a:rPr lang="en-US"/>
              <a:t>Click to edit Master title style</a:t>
            </a:r>
            <a:endParaRPr lang="en-IN"/>
          </a:p>
        </p:txBody>
      </p:sp>
      <p:sp>
        <p:nvSpPr>
          <p:cNvPr id="1048594"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95" name="Date Placeholder 3"/>
          <p:cNvSpPr>
            <a:spLocks noGrp="1"/>
          </p:cNvSpPr>
          <p:nvPr>
            <p:ph type="dt" sz="half" idx="10"/>
          </p:nvPr>
        </p:nvSpPr>
        <p:spPr/>
        <p:txBody>
          <a:bodyPr/>
          <a:lstStyle/>
          <a:p>
            <a:fld id="{2880F959-5649-4E18-9EDF-D6E56DADAECA}" type="datetime1">
              <a:rPr lang="en-IN" smtClean="0"/>
              <a:t>12-06-2023</a:t>
            </a:fld>
            <a:endParaRPr lang="en-IN" dirty="0"/>
          </a:p>
        </p:txBody>
      </p:sp>
      <p:sp>
        <p:nvSpPr>
          <p:cNvPr id="1048596" name="Footer Placeholder 4"/>
          <p:cNvSpPr>
            <a:spLocks noGrp="1"/>
          </p:cNvSpPr>
          <p:nvPr>
            <p:ph type="ftr" sz="quarter" idx="11"/>
          </p:nvPr>
        </p:nvSpPr>
        <p:spPr/>
        <p:txBody>
          <a:bodyPr/>
          <a:lstStyle/>
          <a:p>
            <a:r>
              <a:rPr lang="en-US" dirty="0"/>
              <a:t>Department of Information Technology, BVRIT HYDERABAD</a:t>
            </a:r>
            <a:endParaRPr lang="en-IN" dirty="0"/>
          </a:p>
        </p:txBody>
      </p:sp>
      <p:sp>
        <p:nvSpPr>
          <p:cNvPr id="1048597" name="Slide Number Placeholder 5"/>
          <p:cNvSpPr>
            <a:spLocks noGrp="1"/>
          </p:cNvSpPr>
          <p:nvPr>
            <p:ph type="sldNum" sz="quarter" idx="12"/>
          </p:nvPr>
        </p:nvSpPr>
        <p:spPr/>
        <p:txBody>
          <a:bodyPr/>
          <a:lstStyle/>
          <a:p>
            <a:fld id="{82DF5421-386F-4CE5-905F-B82F8FFFFD08}" type="slidenum">
              <a:rPr lang="en-IN" smtClean="0"/>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4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104864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644" name="Date Placeholder 3"/>
          <p:cNvSpPr>
            <a:spLocks noGrp="1"/>
          </p:cNvSpPr>
          <p:nvPr>
            <p:ph type="dt" sz="half" idx="10"/>
          </p:nvPr>
        </p:nvSpPr>
        <p:spPr/>
        <p:txBody>
          <a:bodyPr/>
          <a:lstStyle/>
          <a:p>
            <a:fld id="{8A3D5D30-9FCA-4AFB-806E-272377F2DE98}" type="datetime1">
              <a:rPr lang="en-IN" smtClean="0"/>
              <a:t>12-06-2023</a:t>
            </a:fld>
            <a:endParaRPr lang="en-IN" dirty="0"/>
          </a:p>
        </p:txBody>
      </p:sp>
      <p:sp>
        <p:nvSpPr>
          <p:cNvPr id="1048645" name="Footer Placeholder 4"/>
          <p:cNvSpPr>
            <a:spLocks noGrp="1"/>
          </p:cNvSpPr>
          <p:nvPr>
            <p:ph type="ftr" sz="quarter" idx="11"/>
          </p:nvPr>
        </p:nvSpPr>
        <p:spPr/>
        <p:txBody>
          <a:bodyPr/>
          <a:lstStyle/>
          <a:p>
            <a:r>
              <a:rPr lang="en-US" dirty="0"/>
              <a:t>Department of Information Technology, BVRIT HYDERABAD</a:t>
            </a:r>
            <a:endParaRPr lang="en-IN" dirty="0"/>
          </a:p>
        </p:txBody>
      </p:sp>
      <p:sp>
        <p:nvSpPr>
          <p:cNvPr id="1048646" name="Slide Number Placeholder 5"/>
          <p:cNvSpPr>
            <a:spLocks noGrp="1"/>
          </p:cNvSpPr>
          <p:nvPr>
            <p:ph type="sldNum" sz="quarter" idx="12"/>
          </p:nvPr>
        </p:nvSpPr>
        <p:spPr/>
        <p:txBody>
          <a:bodyPr/>
          <a:lstStyle/>
          <a:p>
            <a:fld id="{82DF5421-386F-4CE5-905F-B82F8FFFFD08}" type="slidenum">
              <a:rPr lang="en-IN" smtClean="0"/>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7" name="Title 1"/>
          <p:cNvSpPr>
            <a:spLocks noGrp="1"/>
          </p:cNvSpPr>
          <p:nvPr>
            <p:ph type="title"/>
          </p:nvPr>
        </p:nvSpPr>
        <p:spPr/>
        <p:txBody>
          <a:bodyPr/>
          <a:lstStyle/>
          <a:p>
            <a:r>
              <a:rPr lang="en-US"/>
              <a:t>Click to edit Master title style</a:t>
            </a:r>
            <a:endParaRPr lang="en-IN"/>
          </a:p>
        </p:txBody>
      </p:sp>
      <p:sp>
        <p:nvSpPr>
          <p:cNvPr id="1048648"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9"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0" name="Date Placeholder 4"/>
          <p:cNvSpPr>
            <a:spLocks noGrp="1"/>
          </p:cNvSpPr>
          <p:nvPr>
            <p:ph type="dt" sz="half" idx="10"/>
          </p:nvPr>
        </p:nvSpPr>
        <p:spPr/>
        <p:txBody>
          <a:bodyPr/>
          <a:lstStyle/>
          <a:p>
            <a:fld id="{3B60ADAB-87F1-497D-92E0-93DDD6717FF9}" type="datetime1">
              <a:rPr lang="en-IN" smtClean="0"/>
              <a:t>12-06-2023</a:t>
            </a:fld>
            <a:endParaRPr lang="en-IN" dirty="0"/>
          </a:p>
        </p:txBody>
      </p:sp>
      <p:sp>
        <p:nvSpPr>
          <p:cNvPr id="1048651" name="Footer Placeholder 5"/>
          <p:cNvSpPr>
            <a:spLocks noGrp="1"/>
          </p:cNvSpPr>
          <p:nvPr>
            <p:ph type="ftr" sz="quarter" idx="11"/>
          </p:nvPr>
        </p:nvSpPr>
        <p:spPr/>
        <p:txBody>
          <a:bodyPr/>
          <a:lstStyle/>
          <a:p>
            <a:r>
              <a:rPr lang="en-US" dirty="0"/>
              <a:t>Department of Information Technology, BVRIT HYDERABAD</a:t>
            </a:r>
            <a:endParaRPr lang="en-IN" dirty="0"/>
          </a:p>
        </p:txBody>
      </p:sp>
      <p:sp>
        <p:nvSpPr>
          <p:cNvPr id="1048652" name="Slide Number Placeholder 6"/>
          <p:cNvSpPr>
            <a:spLocks noGrp="1"/>
          </p:cNvSpPr>
          <p:nvPr>
            <p:ph type="sldNum" sz="quarter" idx="12"/>
          </p:nvPr>
        </p:nvSpPr>
        <p:spPr/>
        <p:txBody>
          <a:bodyPr/>
          <a:lstStyle/>
          <a:p>
            <a:fld id="{82DF5421-386F-4CE5-905F-B82F8FFFFD08}" type="slidenum">
              <a:rPr lang="en-IN" smtClean="0"/>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53"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1048654"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5"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6"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7"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8" name="Date Placeholder 6"/>
          <p:cNvSpPr>
            <a:spLocks noGrp="1"/>
          </p:cNvSpPr>
          <p:nvPr>
            <p:ph type="dt" sz="half" idx="10"/>
          </p:nvPr>
        </p:nvSpPr>
        <p:spPr/>
        <p:txBody>
          <a:bodyPr/>
          <a:lstStyle/>
          <a:p>
            <a:fld id="{5A686B5F-3A39-4284-B991-00A055924328}" type="datetime1">
              <a:rPr lang="en-IN" smtClean="0"/>
              <a:t>12-06-2023</a:t>
            </a:fld>
            <a:endParaRPr lang="en-IN" dirty="0"/>
          </a:p>
        </p:txBody>
      </p:sp>
      <p:sp>
        <p:nvSpPr>
          <p:cNvPr id="1048659" name="Footer Placeholder 7"/>
          <p:cNvSpPr>
            <a:spLocks noGrp="1"/>
          </p:cNvSpPr>
          <p:nvPr>
            <p:ph type="ftr" sz="quarter" idx="11"/>
          </p:nvPr>
        </p:nvSpPr>
        <p:spPr/>
        <p:txBody>
          <a:bodyPr/>
          <a:lstStyle/>
          <a:p>
            <a:r>
              <a:rPr lang="en-US" dirty="0"/>
              <a:t>Department of Information Technology, BVRIT HYDERABAD</a:t>
            </a:r>
            <a:endParaRPr lang="en-IN" dirty="0"/>
          </a:p>
        </p:txBody>
      </p:sp>
      <p:sp>
        <p:nvSpPr>
          <p:cNvPr id="1048660" name="Slide Number Placeholder 8"/>
          <p:cNvSpPr>
            <a:spLocks noGrp="1"/>
          </p:cNvSpPr>
          <p:nvPr>
            <p:ph type="sldNum" sz="quarter" idx="12"/>
          </p:nvPr>
        </p:nvSpPr>
        <p:spPr/>
        <p:txBody>
          <a:bodyPr/>
          <a:lstStyle/>
          <a:p>
            <a:fld id="{82DF5421-386F-4CE5-905F-B82F8FFFFD08}" type="slidenum">
              <a:rPr lang="en-IN" smtClean="0"/>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22" name="Title 1"/>
          <p:cNvSpPr>
            <a:spLocks noGrp="1"/>
          </p:cNvSpPr>
          <p:nvPr>
            <p:ph type="title"/>
          </p:nvPr>
        </p:nvSpPr>
        <p:spPr/>
        <p:txBody>
          <a:bodyPr/>
          <a:lstStyle/>
          <a:p>
            <a:r>
              <a:rPr lang="en-US"/>
              <a:t>Click to edit Master title style</a:t>
            </a:r>
            <a:endParaRPr lang="en-IN"/>
          </a:p>
        </p:txBody>
      </p:sp>
      <p:sp>
        <p:nvSpPr>
          <p:cNvPr id="1048623" name="Date Placeholder 2"/>
          <p:cNvSpPr>
            <a:spLocks noGrp="1"/>
          </p:cNvSpPr>
          <p:nvPr>
            <p:ph type="dt" sz="half" idx="10"/>
          </p:nvPr>
        </p:nvSpPr>
        <p:spPr/>
        <p:txBody>
          <a:bodyPr/>
          <a:lstStyle/>
          <a:p>
            <a:fld id="{5ECCE746-0CD7-4A33-B7AA-6932F27D1292}" type="datetime1">
              <a:rPr lang="en-IN" smtClean="0"/>
              <a:t>12-06-2023</a:t>
            </a:fld>
            <a:endParaRPr lang="en-IN" dirty="0"/>
          </a:p>
        </p:txBody>
      </p:sp>
      <p:sp>
        <p:nvSpPr>
          <p:cNvPr id="1048624" name="Footer Placeholder 3"/>
          <p:cNvSpPr>
            <a:spLocks noGrp="1"/>
          </p:cNvSpPr>
          <p:nvPr>
            <p:ph type="ftr" sz="quarter" idx="11"/>
          </p:nvPr>
        </p:nvSpPr>
        <p:spPr/>
        <p:txBody>
          <a:bodyPr/>
          <a:lstStyle/>
          <a:p>
            <a:r>
              <a:rPr lang="en-US" dirty="0"/>
              <a:t>Department of Information Technology, BVRIT HYDERABAD</a:t>
            </a:r>
            <a:endParaRPr lang="en-IN" dirty="0"/>
          </a:p>
        </p:txBody>
      </p:sp>
      <p:sp>
        <p:nvSpPr>
          <p:cNvPr id="1048625" name="Slide Number Placeholder 4"/>
          <p:cNvSpPr>
            <a:spLocks noGrp="1"/>
          </p:cNvSpPr>
          <p:nvPr>
            <p:ph type="sldNum" sz="quarter" idx="12"/>
          </p:nvPr>
        </p:nvSpPr>
        <p:spPr/>
        <p:txBody>
          <a:bodyPr/>
          <a:lstStyle/>
          <a:p>
            <a:fld id="{82DF5421-386F-4CE5-905F-B82F8FFFFD08}"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18" name="Date Placeholder 1"/>
          <p:cNvSpPr>
            <a:spLocks noGrp="1"/>
          </p:cNvSpPr>
          <p:nvPr>
            <p:ph type="dt" sz="half" idx="10"/>
          </p:nvPr>
        </p:nvSpPr>
        <p:spPr/>
        <p:txBody>
          <a:bodyPr/>
          <a:lstStyle/>
          <a:p>
            <a:fld id="{54299DD8-ED12-462D-B552-1FC172081138}" type="datetime1">
              <a:rPr lang="en-IN" smtClean="0"/>
              <a:t>12-06-2023</a:t>
            </a:fld>
            <a:endParaRPr lang="en-IN" dirty="0"/>
          </a:p>
        </p:txBody>
      </p:sp>
      <p:sp>
        <p:nvSpPr>
          <p:cNvPr id="1048619" name="Footer Placeholder 2"/>
          <p:cNvSpPr>
            <a:spLocks noGrp="1"/>
          </p:cNvSpPr>
          <p:nvPr>
            <p:ph type="ftr" sz="quarter" idx="11"/>
          </p:nvPr>
        </p:nvSpPr>
        <p:spPr/>
        <p:txBody>
          <a:bodyPr/>
          <a:lstStyle/>
          <a:p>
            <a:r>
              <a:rPr lang="en-US" dirty="0"/>
              <a:t>Department of Information Technology, BVRIT HYDERABAD</a:t>
            </a:r>
            <a:endParaRPr lang="en-IN" dirty="0"/>
          </a:p>
        </p:txBody>
      </p:sp>
      <p:sp>
        <p:nvSpPr>
          <p:cNvPr id="1048620" name="Slide Number Placeholder 3"/>
          <p:cNvSpPr>
            <a:spLocks noGrp="1"/>
          </p:cNvSpPr>
          <p:nvPr>
            <p:ph type="sldNum" sz="quarter" idx="12"/>
          </p:nvPr>
        </p:nvSpPr>
        <p:spPr/>
        <p:txBody>
          <a:bodyPr/>
          <a:lstStyle/>
          <a:p>
            <a:fld id="{82DF5421-386F-4CE5-905F-B82F8FFFFD08}"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1"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62"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3"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64" name="Date Placeholder 4"/>
          <p:cNvSpPr>
            <a:spLocks noGrp="1"/>
          </p:cNvSpPr>
          <p:nvPr>
            <p:ph type="dt" sz="half" idx="10"/>
          </p:nvPr>
        </p:nvSpPr>
        <p:spPr/>
        <p:txBody>
          <a:bodyPr/>
          <a:lstStyle/>
          <a:p>
            <a:fld id="{FD54B85A-8AC9-4CBE-BCF7-F07BE77204E5}" type="datetime1">
              <a:rPr lang="en-IN" smtClean="0"/>
              <a:t>12-06-2023</a:t>
            </a:fld>
            <a:endParaRPr lang="en-IN" dirty="0"/>
          </a:p>
        </p:txBody>
      </p:sp>
      <p:sp>
        <p:nvSpPr>
          <p:cNvPr id="1048665" name="Footer Placeholder 5"/>
          <p:cNvSpPr>
            <a:spLocks noGrp="1"/>
          </p:cNvSpPr>
          <p:nvPr>
            <p:ph type="ftr" sz="quarter" idx="11"/>
          </p:nvPr>
        </p:nvSpPr>
        <p:spPr/>
        <p:txBody>
          <a:bodyPr/>
          <a:lstStyle/>
          <a:p>
            <a:r>
              <a:rPr lang="en-US" dirty="0"/>
              <a:t>Department of Information Technology, BVRIT HYDERABAD</a:t>
            </a:r>
            <a:endParaRPr lang="en-IN" dirty="0"/>
          </a:p>
        </p:txBody>
      </p:sp>
      <p:sp>
        <p:nvSpPr>
          <p:cNvPr id="1048666" name="Slide Number Placeholder 6"/>
          <p:cNvSpPr>
            <a:spLocks noGrp="1"/>
          </p:cNvSpPr>
          <p:nvPr>
            <p:ph type="sldNum" sz="quarter" idx="12"/>
          </p:nvPr>
        </p:nvSpPr>
        <p:spPr/>
        <p:txBody>
          <a:bodyPr/>
          <a:lstStyle/>
          <a:p>
            <a:fld id="{82DF5421-386F-4CE5-905F-B82F8FFFFD08}" type="slidenum">
              <a:rPr lang="en-IN" smtClean="0"/>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31"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32"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1048633"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34" name="Date Placeholder 4"/>
          <p:cNvSpPr>
            <a:spLocks noGrp="1"/>
          </p:cNvSpPr>
          <p:nvPr>
            <p:ph type="dt" sz="half" idx="10"/>
          </p:nvPr>
        </p:nvSpPr>
        <p:spPr/>
        <p:txBody>
          <a:bodyPr/>
          <a:lstStyle/>
          <a:p>
            <a:fld id="{05329FB0-C34E-4B2D-AEED-2CD58E377B02}" type="datetime1">
              <a:rPr lang="en-IN" smtClean="0"/>
              <a:t>12-06-2023</a:t>
            </a:fld>
            <a:endParaRPr lang="en-IN" dirty="0"/>
          </a:p>
        </p:txBody>
      </p:sp>
      <p:sp>
        <p:nvSpPr>
          <p:cNvPr id="1048635" name="Footer Placeholder 5"/>
          <p:cNvSpPr>
            <a:spLocks noGrp="1"/>
          </p:cNvSpPr>
          <p:nvPr>
            <p:ph type="ftr" sz="quarter" idx="11"/>
          </p:nvPr>
        </p:nvSpPr>
        <p:spPr/>
        <p:txBody>
          <a:bodyPr/>
          <a:lstStyle/>
          <a:p>
            <a:r>
              <a:rPr lang="en-US" dirty="0"/>
              <a:t>Department of Information Technology, BVRIT HYDERABAD</a:t>
            </a:r>
            <a:endParaRPr lang="en-IN" dirty="0"/>
          </a:p>
        </p:txBody>
      </p:sp>
      <p:sp>
        <p:nvSpPr>
          <p:cNvPr id="1048636" name="Slide Number Placeholder 6"/>
          <p:cNvSpPr>
            <a:spLocks noGrp="1"/>
          </p:cNvSpPr>
          <p:nvPr>
            <p:ph type="sldNum" sz="quarter" idx="12"/>
          </p:nvPr>
        </p:nvSpPr>
        <p:spPr/>
        <p:txBody>
          <a:bodyPr/>
          <a:lstStyle/>
          <a:p>
            <a:fld id="{82DF5421-386F-4CE5-905F-B82F8FFFFD08}" type="slidenum">
              <a:rPr lang="en-IN" smtClean="0"/>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EE4085-7B93-4DE4-B6A6-74EC23C93BBC}" type="datetime1">
              <a:rPr lang="en-IN" smtClean="0"/>
              <a:t>12-06-2023</a:t>
            </a:fld>
            <a:endParaRPr lang="en-IN" dirty="0"/>
          </a:p>
        </p:txBody>
      </p:sp>
      <p:sp>
        <p:nvSpPr>
          <p:cNvPr id="104857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Department of Information Technology, BVRIT HYDERABAD</a:t>
            </a:r>
            <a:endParaRPr lang="en-IN" dirty="0"/>
          </a:p>
        </p:txBody>
      </p:sp>
      <p:sp>
        <p:nvSpPr>
          <p:cNvPr id="104858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DF5421-386F-4CE5-905F-B82F8FFFFD08}" type="slidenum">
              <a:rPr lang="en-IN" smtClean="0"/>
              <a:t>‹#›</a:t>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2" name="image1.jpeg"/>
          <p:cNvPicPr>
            <a:picLocks noChangeAspect="1" noChangeArrowheads="1"/>
          </p:cNvPicPr>
          <p:nvPr/>
        </p:nvPicPr>
        <p:blipFill>
          <a:blip r:embed="rId2"/>
          <a:srcRect/>
          <a:stretch>
            <a:fillRect/>
          </a:stretch>
        </p:blipFill>
        <p:spPr bwMode="auto">
          <a:xfrm>
            <a:off x="627253" y="228600"/>
            <a:ext cx="709613" cy="854075"/>
          </a:xfrm>
          <a:prstGeom prst="rect">
            <a:avLst/>
          </a:prstGeom>
          <a:noFill/>
        </p:spPr>
      </p:pic>
      <p:pic>
        <p:nvPicPr>
          <p:cNvPr id="2097153" name="image2.jpeg"/>
          <p:cNvPicPr>
            <a:picLocks noChangeAspect="1" noChangeArrowheads="1"/>
          </p:cNvPicPr>
          <p:nvPr/>
        </p:nvPicPr>
        <p:blipFill>
          <a:blip r:embed="rId3"/>
          <a:srcRect/>
          <a:stretch>
            <a:fillRect/>
          </a:stretch>
        </p:blipFill>
        <p:spPr bwMode="auto">
          <a:xfrm>
            <a:off x="11092562" y="218412"/>
            <a:ext cx="795337" cy="990600"/>
          </a:xfrm>
          <a:prstGeom prst="rect">
            <a:avLst/>
          </a:prstGeom>
          <a:noFill/>
        </p:spPr>
      </p:pic>
      <p:sp>
        <p:nvSpPr>
          <p:cNvPr id="1048586" name="Rectangle 3"/>
          <p:cNvSpPr>
            <a:spLocks noChangeArrowheads="1"/>
          </p:cNvSpPr>
          <p:nvPr/>
        </p:nvSpPr>
        <p:spPr bwMode="auto">
          <a:xfrm>
            <a:off x="0" y="0"/>
            <a:ext cx="12192000" cy="45720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1048587" name="Rectangle 4"/>
          <p:cNvSpPr>
            <a:spLocks noChangeArrowheads="1"/>
          </p:cNvSpPr>
          <p:nvPr/>
        </p:nvSpPr>
        <p:spPr bwMode="auto">
          <a:xfrm>
            <a:off x="2768215" y="458690"/>
            <a:ext cx="6950972" cy="70104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BVRIT HYDERABAD College of Engineering for Women</a:t>
            </a:r>
            <a:endParaRPr lang="en-IN" sz="3600" dirty="0">
              <a:effectLst/>
              <a:latin typeface="Times New Roman" panose="02020603050405020304" pitchFamily="18"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endParaRPr lang="en-US" altLang="en-US" sz="2000" b="1" dirty="0">
              <a:latin typeface="Arial" panose="020B0604020202020204" pitchFamily="34" charset="0"/>
            </a:endParaRPr>
          </a:p>
        </p:txBody>
      </p:sp>
      <p:sp>
        <p:nvSpPr>
          <p:cNvPr id="1048588" name="Title 3"/>
          <p:cNvSpPr>
            <a:spLocks noGrp="1"/>
          </p:cNvSpPr>
          <p:nvPr>
            <p:ph type="ctrTitle"/>
          </p:nvPr>
        </p:nvSpPr>
        <p:spPr>
          <a:xfrm>
            <a:off x="3292794" y="1159803"/>
            <a:ext cx="5901814" cy="457201"/>
          </a:xfrm>
        </p:spPr>
        <p:txBody>
          <a:bodyPr>
            <a:normAutofit fontScale="90000"/>
          </a:bodyPr>
          <a:lstStyle/>
          <a:p>
            <a:r>
              <a:rPr lang="en-US" sz="2000" b="1" dirty="0">
                <a:effectLst/>
                <a:latin typeface="Carlito"/>
                <a:ea typeface="Times New Roman" panose="02020603050405020304" pitchFamily="18" charset="0"/>
              </a:rPr>
              <a:t>Department of Information Technology</a:t>
            </a:r>
            <a:br>
              <a:rPr lang="en-IN" sz="1800" dirty="0">
                <a:effectLst/>
                <a:latin typeface="Times New Roman" panose="02020603050405020304" pitchFamily="18" charset="0"/>
                <a:ea typeface="Times New Roman" panose="02020603050405020304" pitchFamily="18" charset="0"/>
              </a:rPr>
            </a:br>
            <a:endParaRPr lang="en-IN" sz="1800" dirty="0">
              <a:latin typeface="Carlito"/>
            </a:endParaRPr>
          </a:p>
        </p:txBody>
      </p:sp>
      <p:sp>
        <p:nvSpPr>
          <p:cNvPr id="1048589" name="Subtitle 4"/>
          <p:cNvSpPr>
            <a:spLocks noGrp="1"/>
          </p:cNvSpPr>
          <p:nvPr>
            <p:ph type="subTitle" idx="1"/>
          </p:nvPr>
        </p:nvSpPr>
        <p:spPr>
          <a:xfrm>
            <a:off x="1524000" y="1764337"/>
            <a:ext cx="9144000" cy="1319629"/>
          </a:xfrm>
        </p:spPr>
        <p:txBody>
          <a:bodyPr>
            <a:normAutofit fontScale="25000" lnSpcReduction="20000"/>
          </a:bodyPr>
          <a:lstStyle/>
          <a:p>
            <a:r>
              <a:rPr lang="en-US" sz="17600" dirty="0">
                <a:ea typeface="Times New Roman" panose="02020603050405020304" pitchFamily="18" charset="0"/>
                <a:cs typeface="Times New Roman" panose="02020603050405020304" pitchFamily="18" charset="0"/>
              </a:rPr>
              <a:t>Liquid Level Monitoring And Overflow Prevention System Using IOT For Blind </a:t>
            </a:r>
            <a:endParaRPr lang="en-IN" sz="17600" dirty="0">
              <a:effectLst/>
              <a:ea typeface="Times New Roman" panose="02020603050405020304" pitchFamily="18" charset="0"/>
              <a:cs typeface="Times New Roman" panose="02020603050405020304" pitchFamily="18" charset="0"/>
            </a:endParaRPr>
          </a:p>
          <a:p>
            <a:endParaRPr lang="en-IN" dirty="0"/>
          </a:p>
        </p:txBody>
      </p:sp>
      <p:sp>
        <p:nvSpPr>
          <p:cNvPr id="1048590" name="TextBox 8"/>
          <p:cNvSpPr txBox="1"/>
          <p:nvPr/>
        </p:nvSpPr>
        <p:spPr>
          <a:xfrm>
            <a:off x="710213" y="3709441"/>
            <a:ext cx="3497804" cy="1744067"/>
          </a:xfrm>
          <a:prstGeom prst="rect">
            <a:avLst/>
          </a:prstGeom>
          <a:noFill/>
        </p:spPr>
        <p:txBody>
          <a:bodyPr wrap="square" rtlCol="0">
            <a:spAutoFit/>
          </a:bodyPr>
          <a:lstStyle/>
          <a:p>
            <a:pPr marL="426085" marR="190500">
              <a:lnSpc>
                <a:spcPct val="150000"/>
              </a:lnSpc>
              <a:spcBef>
                <a:spcPts val="455"/>
              </a:spcBef>
              <a:spcAft>
                <a:spcPts val="0"/>
              </a:spcAft>
            </a:pPr>
            <a:r>
              <a:rPr lang="en-US" dirty="0">
                <a:effectLst/>
                <a:latin typeface="Arial" panose="020B0604020202020204" pitchFamily="34" charset="0"/>
                <a:ea typeface="Times New Roman" panose="02020603050405020304" pitchFamily="18" charset="0"/>
                <a:cs typeface="Times New Roman" panose="02020603050405020304" pitchFamily="18" charset="0"/>
              </a:rPr>
              <a:t>Under the Guidance of </a:t>
            </a:r>
            <a:endParaRPr lang="en-IN" dirty="0">
              <a:effectLst/>
              <a:latin typeface="Times New Roman" panose="02020603050405020304" pitchFamily="18" charset="0"/>
              <a:ea typeface="Times New Roman" panose="02020603050405020304" pitchFamily="18" charset="0"/>
            </a:endParaRPr>
          </a:p>
          <a:p>
            <a:pPr marL="426085" marR="190500">
              <a:lnSpc>
                <a:spcPct val="150000"/>
              </a:lnSpc>
              <a:spcBef>
                <a:spcPts val="455"/>
              </a:spcBef>
              <a:spcAft>
                <a:spcPts val="0"/>
              </a:spcAft>
            </a:pPr>
            <a:r>
              <a:rPr lang="en-US" dirty="0">
                <a:latin typeface="Arial" panose="020B0604020202020204" pitchFamily="34" charset="0"/>
                <a:ea typeface="Times New Roman" panose="02020603050405020304" pitchFamily="18" charset="0"/>
                <a:cs typeface="Times New Roman" panose="02020603050405020304" pitchFamily="18" charset="0"/>
              </a:rPr>
              <a:t>Ms. Ch. Sai Lalitha Bala</a:t>
            </a:r>
            <a:endParaRPr lang="en-IN" dirty="0">
              <a:effectLst/>
              <a:latin typeface="Times New Roman" panose="02020603050405020304" pitchFamily="18" charset="0"/>
              <a:ea typeface="Times New Roman" panose="02020603050405020304" pitchFamily="18" charset="0"/>
            </a:endParaRPr>
          </a:p>
          <a:p>
            <a:pPr marL="426085">
              <a:lnSpc>
                <a:spcPct val="150000"/>
              </a:lnSpc>
              <a:spcBef>
                <a:spcPts val="470"/>
              </a:spcBef>
              <a:spcAft>
                <a:spcPts val="0"/>
              </a:spcAft>
            </a:pPr>
            <a:r>
              <a:rPr lang="en-US" dirty="0">
                <a:latin typeface="Arial" panose="020B0604020202020204" pitchFamily="34" charset="0"/>
                <a:ea typeface="Times New Roman" panose="02020603050405020304" pitchFamily="18" charset="0"/>
                <a:cs typeface="Times New Roman" panose="02020603050405020304" pitchFamily="18" charset="0"/>
              </a:rPr>
              <a:t>Assistant Professor</a:t>
            </a:r>
            <a:endParaRPr lang="en-IN" dirty="0">
              <a:effectLst/>
              <a:latin typeface="Times New Roman" panose="02020603050405020304" pitchFamily="18" charset="0"/>
              <a:ea typeface="Times New Roman" panose="02020603050405020304" pitchFamily="18" charset="0"/>
            </a:endParaRPr>
          </a:p>
          <a:p>
            <a:endParaRPr lang="en-IN" dirty="0"/>
          </a:p>
        </p:txBody>
      </p:sp>
      <p:sp>
        <p:nvSpPr>
          <p:cNvPr id="1048591" name="Footer Placeholder 9"/>
          <p:cNvSpPr>
            <a:spLocks noGrp="1"/>
          </p:cNvSpPr>
          <p:nvPr>
            <p:ph type="ftr" sz="quarter" idx="11"/>
          </p:nvPr>
        </p:nvSpPr>
        <p:spPr/>
        <p:txBody>
          <a:bodyPr/>
          <a:lstStyle/>
          <a:p>
            <a:r>
              <a:rPr lang="en-US" dirty="0"/>
              <a:t>Department of Information Technology, BVRIT HYDERABAD</a:t>
            </a:r>
            <a:endParaRPr lang="en-IN" dirty="0"/>
          </a:p>
        </p:txBody>
      </p:sp>
      <p:sp>
        <p:nvSpPr>
          <p:cNvPr id="1048592" name="TextBox 10"/>
          <p:cNvSpPr txBox="1"/>
          <p:nvPr/>
        </p:nvSpPr>
        <p:spPr>
          <a:xfrm>
            <a:off x="8916141" y="3429000"/>
            <a:ext cx="2565646" cy="2125390"/>
          </a:xfrm>
          <a:prstGeom prst="rect">
            <a:avLst/>
          </a:prstGeom>
          <a:noFill/>
        </p:spPr>
        <p:txBody>
          <a:bodyPr wrap="square" rtlCol="0">
            <a:spAutoFit/>
          </a:bodyPr>
          <a:lstStyle/>
          <a:p>
            <a:pPr>
              <a:lnSpc>
                <a:spcPct val="150000"/>
              </a:lnSpc>
            </a:pPr>
            <a:r>
              <a:rPr lang="en-US" sz="1800" dirty="0">
                <a:effectLst/>
                <a:latin typeface="Times New Roman" panose="02020603050405020304" pitchFamily="18" charset="0"/>
                <a:ea typeface="Times New Roman" panose="02020603050405020304" pitchFamily="18" charset="0"/>
              </a:rPr>
              <a:t>Team- 15</a:t>
            </a:r>
          </a:p>
          <a:p>
            <a:pPr>
              <a:lnSpc>
                <a:spcPct val="150000"/>
              </a:lnSpc>
            </a:pPr>
            <a:r>
              <a:rPr lang="en-US" dirty="0">
                <a:latin typeface="Times New Roman" panose="02020603050405020304" pitchFamily="18" charset="0"/>
              </a:rPr>
              <a:t>V. Bhargavi(1271)</a:t>
            </a:r>
          </a:p>
          <a:p>
            <a:pPr>
              <a:lnSpc>
                <a:spcPct val="150000"/>
              </a:lnSpc>
            </a:pPr>
            <a:r>
              <a:rPr lang="en-US" dirty="0">
                <a:latin typeface="Times New Roman" panose="02020603050405020304" pitchFamily="18" charset="0"/>
              </a:rPr>
              <a:t>P. Revathi(1274)</a:t>
            </a:r>
          </a:p>
          <a:p>
            <a:pPr>
              <a:lnSpc>
                <a:spcPct val="150000"/>
              </a:lnSpc>
            </a:pPr>
            <a:r>
              <a:rPr lang="en-US" dirty="0">
                <a:latin typeface="Times New Roman" panose="02020603050405020304" pitchFamily="18" charset="0"/>
              </a:rPr>
              <a:t>V. Madhuri(LE-1209)</a:t>
            </a:r>
          </a:p>
          <a:p>
            <a:pPr>
              <a:lnSpc>
                <a:spcPct val="150000"/>
              </a:lnSpc>
            </a:pPr>
            <a:r>
              <a:rPr lang="en-US" dirty="0">
                <a:latin typeface="Times New Roman" panose="02020603050405020304" pitchFamily="18" charset="0"/>
              </a:rPr>
              <a:t>P. Meghana(LE-1212)</a:t>
            </a:r>
            <a:endParaRPr lang="en-IN" dirty="0"/>
          </a:p>
        </p:txBody>
      </p:sp>
      <p:sp>
        <p:nvSpPr>
          <p:cNvPr id="2" name="Date Placeholder 1">
            <a:extLst>
              <a:ext uri="{FF2B5EF4-FFF2-40B4-BE49-F238E27FC236}">
                <a16:creationId xmlns:a16="http://schemas.microsoft.com/office/drawing/2014/main" id="{EFA8A100-44E0-B7E1-C114-D3529C1EBD54}"/>
              </a:ext>
            </a:extLst>
          </p:cNvPr>
          <p:cNvSpPr>
            <a:spLocks noGrp="1"/>
          </p:cNvSpPr>
          <p:nvPr>
            <p:ph type="dt" sz="half" idx="10"/>
          </p:nvPr>
        </p:nvSpPr>
        <p:spPr/>
        <p:txBody>
          <a:bodyPr/>
          <a:lstStyle/>
          <a:p>
            <a:fld id="{FFADB6FC-2B6E-4330-8E4A-C80F58381C48}" type="datetime1">
              <a:rPr lang="en-IN" smtClean="0"/>
              <a:t>12-06-2023</a:t>
            </a:fld>
            <a:endParaRPr lang="en-IN" dirty="0"/>
          </a:p>
        </p:txBody>
      </p:sp>
      <p:sp>
        <p:nvSpPr>
          <p:cNvPr id="3" name="Slide Number Placeholder 2">
            <a:extLst>
              <a:ext uri="{FF2B5EF4-FFF2-40B4-BE49-F238E27FC236}">
                <a16:creationId xmlns:a16="http://schemas.microsoft.com/office/drawing/2014/main" id="{025CE145-4D89-D7A1-3368-0EC1FB6B4BA6}"/>
              </a:ext>
            </a:extLst>
          </p:cNvPr>
          <p:cNvSpPr>
            <a:spLocks noGrp="1"/>
          </p:cNvSpPr>
          <p:nvPr>
            <p:ph type="sldNum" sz="quarter" idx="12"/>
          </p:nvPr>
        </p:nvSpPr>
        <p:spPr/>
        <p:txBody>
          <a:bodyPr/>
          <a:lstStyle/>
          <a:p>
            <a:fld id="{82DF5421-386F-4CE5-905F-B82F8FFFFD08}" type="slidenum">
              <a:rPr lang="en-IN" smtClean="0"/>
              <a:t>1</a:t>
            </a:fld>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4"/>
          <p:cNvSpPr>
            <a:spLocks noGrp="1"/>
          </p:cNvSpPr>
          <p:nvPr>
            <p:ph type="title"/>
          </p:nvPr>
        </p:nvSpPr>
        <p:spPr>
          <a:xfrm>
            <a:off x="2020528" y="365125"/>
            <a:ext cx="8244349" cy="1325563"/>
          </a:xfrm>
        </p:spPr>
        <p:txBody>
          <a:bodyPr>
            <a:normAutofit/>
          </a:bodyPr>
          <a:lstStyle/>
          <a:p>
            <a:pPr algn="ctr"/>
            <a:r>
              <a:rPr lang="en-US" dirty="0">
                <a:latin typeface="Calibri" panose="020F0502020204030204" pitchFamily="34" charset="0"/>
                <a:cs typeface="Calibri" panose="020F0502020204030204" pitchFamily="34" charset="0"/>
              </a:rPr>
              <a:t>Societal Impact</a:t>
            </a:r>
            <a:endParaRPr lang="en-IN" dirty="0">
              <a:latin typeface="Calibri" panose="020F0502020204030204" pitchFamily="34" charset="0"/>
              <a:cs typeface="Calibri" panose="020F0502020204030204" pitchFamily="34" charset="0"/>
            </a:endParaRPr>
          </a:p>
        </p:txBody>
      </p:sp>
      <p:sp>
        <p:nvSpPr>
          <p:cNvPr id="1048612" name="Footer Placeholder 1"/>
          <p:cNvSpPr>
            <a:spLocks noGrp="1"/>
          </p:cNvSpPr>
          <p:nvPr>
            <p:ph type="ftr" sz="quarter" idx="11"/>
          </p:nvPr>
        </p:nvSpPr>
        <p:spPr/>
        <p:txBody>
          <a:bodyPr/>
          <a:lstStyle/>
          <a:p>
            <a:r>
              <a:rPr lang="en-US" dirty="0"/>
              <a:t>Department of Information Technology, BVRIT HYDERABAD</a:t>
            </a:r>
            <a:endParaRPr lang="en-IN" dirty="0"/>
          </a:p>
        </p:txBody>
      </p:sp>
      <p:pic>
        <p:nvPicPr>
          <p:cNvPr id="2097162" name="image3.jpeg"/>
          <p:cNvPicPr>
            <a:picLocks noChangeAspect="1"/>
          </p:cNvPicPr>
          <p:nvPr/>
        </p:nvPicPr>
        <p:blipFill>
          <a:blip r:embed="rId2" cstate="print"/>
          <a:stretch>
            <a:fillRect/>
          </a:stretch>
        </p:blipFill>
        <p:spPr>
          <a:xfrm>
            <a:off x="361629" y="269814"/>
            <a:ext cx="957580" cy="920750"/>
          </a:xfrm>
          <a:prstGeom prst="rect">
            <a:avLst/>
          </a:prstGeom>
        </p:spPr>
      </p:pic>
      <p:pic>
        <p:nvPicPr>
          <p:cNvPr id="2097163" name="image2.jpeg"/>
          <p:cNvPicPr>
            <a:picLocks noChangeAspect="1"/>
          </p:cNvPicPr>
          <p:nvPr/>
        </p:nvPicPr>
        <p:blipFill>
          <a:blip r:embed="rId3" cstate="print"/>
          <a:stretch>
            <a:fillRect/>
          </a:stretch>
        </p:blipFill>
        <p:spPr>
          <a:xfrm>
            <a:off x="10927438" y="269814"/>
            <a:ext cx="795020" cy="989965"/>
          </a:xfrm>
          <a:prstGeom prst="rect">
            <a:avLst/>
          </a:prstGeom>
        </p:spPr>
      </p:pic>
      <p:sp>
        <p:nvSpPr>
          <p:cNvPr id="4" name="TextBox 3">
            <a:extLst>
              <a:ext uri="{FF2B5EF4-FFF2-40B4-BE49-F238E27FC236}">
                <a16:creationId xmlns:a16="http://schemas.microsoft.com/office/drawing/2014/main" id="{B7D0442A-78F6-664F-6F02-D58D669118BB}"/>
              </a:ext>
            </a:extLst>
          </p:cNvPr>
          <p:cNvSpPr txBox="1"/>
          <p:nvPr/>
        </p:nvSpPr>
        <p:spPr>
          <a:xfrm flipH="1">
            <a:off x="1272507" y="1861401"/>
            <a:ext cx="9646986" cy="1107996"/>
          </a:xfrm>
          <a:prstGeom prst="rect">
            <a:avLst/>
          </a:prstGeom>
          <a:noFill/>
        </p:spPr>
        <p:txBody>
          <a:bodyPr wrap="square" rtlCol="0">
            <a:spAutoFit/>
          </a:bodyPr>
          <a:lstStyle/>
          <a:p>
            <a:pPr marL="342900" indent="-342900" algn="just">
              <a:buFont typeface="Arial" panose="020B0604020202020204" pitchFamily="34" charset="0"/>
              <a:buChar char="•"/>
            </a:pPr>
            <a:r>
              <a:rPr lang="en-US" sz="2200" dirty="0"/>
              <a:t>Our system helps the blind people in the society without touching the hot substance in the cups and help them to confidently fill the cup with water or any liquid substance without spilling out anything as it monitors the liquid level.</a:t>
            </a:r>
          </a:p>
        </p:txBody>
      </p:sp>
      <p:sp>
        <p:nvSpPr>
          <p:cNvPr id="2" name="Date Placeholder 1">
            <a:extLst>
              <a:ext uri="{FF2B5EF4-FFF2-40B4-BE49-F238E27FC236}">
                <a16:creationId xmlns:a16="http://schemas.microsoft.com/office/drawing/2014/main" id="{08BE1A68-2D1C-6C90-ACB6-AD212F614B15}"/>
              </a:ext>
            </a:extLst>
          </p:cNvPr>
          <p:cNvSpPr>
            <a:spLocks noGrp="1"/>
          </p:cNvSpPr>
          <p:nvPr>
            <p:ph type="dt" sz="half" idx="10"/>
          </p:nvPr>
        </p:nvSpPr>
        <p:spPr/>
        <p:txBody>
          <a:bodyPr/>
          <a:lstStyle/>
          <a:p>
            <a:fld id="{3E582D2A-AD66-43DB-B7B6-83B386680D7C}" type="datetime1">
              <a:rPr lang="en-IN" smtClean="0"/>
              <a:t>12-06-2023</a:t>
            </a:fld>
            <a:endParaRPr lang="en-IN" dirty="0"/>
          </a:p>
        </p:txBody>
      </p:sp>
      <p:sp>
        <p:nvSpPr>
          <p:cNvPr id="5" name="Slide Number Placeholder 4">
            <a:extLst>
              <a:ext uri="{FF2B5EF4-FFF2-40B4-BE49-F238E27FC236}">
                <a16:creationId xmlns:a16="http://schemas.microsoft.com/office/drawing/2014/main" id="{00304E8B-8ACD-B67B-C8A0-4E9EDF3200B5}"/>
              </a:ext>
            </a:extLst>
          </p:cNvPr>
          <p:cNvSpPr>
            <a:spLocks noGrp="1"/>
          </p:cNvSpPr>
          <p:nvPr>
            <p:ph type="sldNum" sz="quarter" idx="12"/>
          </p:nvPr>
        </p:nvSpPr>
        <p:spPr/>
        <p:txBody>
          <a:bodyPr/>
          <a:lstStyle/>
          <a:p>
            <a:fld id="{82DF5421-386F-4CE5-905F-B82F8FFFFD08}" type="slidenum">
              <a:rPr lang="en-IN" smtClean="0"/>
              <a:t>10</a:t>
            </a:fld>
            <a:endParaRPr lang="en-IN" dirty="0"/>
          </a:p>
        </p:txBody>
      </p:sp>
    </p:spTree>
    <p:extLst>
      <p:ext uri="{BB962C8B-B14F-4D97-AF65-F5344CB8AC3E}">
        <p14:creationId xmlns:p14="http://schemas.microsoft.com/office/powerpoint/2010/main" val="3515377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13"/>
          <p:cNvSpPr>
            <a:spLocks noGrp="1"/>
          </p:cNvSpPr>
          <p:nvPr>
            <p:ph type="title"/>
          </p:nvPr>
        </p:nvSpPr>
        <p:spPr>
          <a:xfrm>
            <a:off x="2448745" y="527782"/>
            <a:ext cx="7349156" cy="920751"/>
          </a:xfrm>
        </p:spPr>
        <p:txBody>
          <a:bodyPr>
            <a:normAutofit/>
          </a:bodyPr>
          <a:lstStyle/>
          <a:p>
            <a:pPr algn="ctr"/>
            <a:r>
              <a:rPr lang="en-US" sz="4400" dirty="0">
                <a:latin typeface="+mn-lt"/>
              </a:rPr>
              <a:t>Project TimeLine</a:t>
            </a:r>
            <a:endParaRPr lang="en-IN" dirty="0">
              <a:latin typeface="+mn-lt"/>
              <a:cs typeface="Calibri" panose="020F0502020204030204" pitchFamily="34" charset="0"/>
            </a:endParaRPr>
          </a:p>
        </p:txBody>
      </p:sp>
      <p:sp>
        <p:nvSpPr>
          <p:cNvPr id="1048609" name="Footer Placeholder 1"/>
          <p:cNvSpPr>
            <a:spLocks noGrp="1"/>
          </p:cNvSpPr>
          <p:nvPr>
            <p:ph type="ftr" sz="quarter" idx="11"/>
          </p:nvPr>
        </p:nvSpPr>
        <p:spPr/>
        <p:txBody>
          <a:bodyPr/>
          <a:lstStyle/>
          <a:p>
            <a:r>
              <a:rPr lang="en-US" dirty="0"/>
              <a:t>Department of Information Technology, BVRIT HYDERABAD</a:t>
            </a:r>
            <a:endParaRPr lang="en-IN" dirty="0"/>
          </a:p>
        </p:txBody>
      </p:sp>
      <p:pic>
        <p:nvPicPr>
          <p:cNvPr id="2097160" name="image3.jpeg"/>
          <p:cNvPicPr>
            <a:picLocks noChangeAspect="1"/>
          </p:cNvPicPr>
          <p:nvPr/>
        </p:nvPicPr>
        <p:blipFill>
          <a:blip r:embed="rId2" cstate="print"/>
          <a:stretch>
            <a:fillRect/>
          </a:stretch>
        </p:blipFill>
        <p:spPr>
          <a:xfrm>
            <a:off x="361629" y="269814"/>
            <a:ext cx="957580" cy="920750"/>
          </a:xfrm>
          <a:prstGeom prst="rect">
            <a:avLst/>
          </a:prstGeom>
        </p:spPr>
      </p:pic>
      <p:pic>
        <p:nvPicPr>
          <p:cNvPr id="2097161" name="image2.jpeg"/>
          <p:cNvPicPr>
            <a:picLocks noChangeAspect="1"/>
          </p:cNvPicPr>
          <p:nvPr/>
        </p:nvPicPr>
        <p:blipFill>
          <a:blip r:embed="rId3" cstate="print"/>
          <a:stretch>
            <a:fillRect/>
          </a:stretch>
        </p:blipFill>
        <p:spPr>
          <a:xfrm>
            <a:off x="10927438" y="269814"/>
            <a:ext cx="795020" cy="989965"/>
          </a:xfrm>
          <a:prstGeom prst="rect">
            <a:avLst/>
          </a:prstGeom>
        </p:spPr>
      </p:pic>
      <p:sp>
        <p:nvSpPr>
          <p:cNvPr id="3" name="Date Placeholder 2">
            <a:extLst>
              <a:ext uri="{FF2B5EF4-FFF2-40B4-BE49-F238E27FC236}">
                <a16:creationId xmlns:a16="http://schemas.microsoft.com/office/drawing/2014/main" id="{F19112BF-714F-913D-12A1-197822CB9AB6}"/>
              </a:ext>
            </a:extLst>
          </p:cNvPr>
          <p:cNvSpPr>
            <a:spLocks noGrp="1"/>
          </p:cNvSpPr>
          <p:nvPr>
            <p:ph type="dt" sz="half" idx="10"/>
          </p:nvPr>
        </p:nvSpPr>
        <p:spPr/>
        <p:txBody>
          <a:bodyPr/>
          <a:lstStyle/>
          <a:p>
            <a:fld id="{C715539C-E144-4589-878B-45391D51AA6B}" type="datetime1">
              <a:rPr lang="en-IN" smtClean="0"/>
              <a:t>12-06-2023</a:t>
            </a:fld>
            <a:endParaRPr lang="en-IN" dirty="0"/>
          </a:p>
        </p:txBody>
      </p:sp>
      <p:sp>
        <p:nvSpPr>
          <p:cNvPr id="4" name="Slide Number Placeholder 3">
            <a:extLst>
              <a:ext uri="{FF2B5EF4-FFF2-40B4-BE49-F238E27FC236}">
                <a16:creationId xmlns:a16="http://schemas.microsoft.com/office/drawing/2014/main" id="{8F40F3D0-6323-915D-8168-0E9ECD137F84}"/>
              </a:ext>
            </a:extLst>
          </p:cNvPr>
          <p:cNvSpPr>
            <a:spLocks noGrp="1"/>
          </p:cNvSpPr>
          <p:nvPr>
            <p:ph type="sldNum" sz="quarter" idx="12"/>
          </p:nvPr>
        </p:nvSpPr>
        <p:spPr/>
        <p:txBody>
          <a:bodyPr/>
          <a:lstStyle/>
          <a:p>
            <a:fld id="{82DF5421-386F-4CE5-905F-B82F8FFFFD08}" type="slidenum">
              <a:rPr lang="en-IN" smtClean="0"/>
              <a:t>11</a:t>
            </a:fld>
            <a:endParaRPr lang="en-IN" dirty="0"/>
          </a:p>
        </p:txBody>
      </p:sp>
      <p:graphicFrame>
        <p:nvGraphicFramePr>
          <p:cNvPr id="5" name="Table 5">
            <a:extLst>
              <a:ext uri="{FF2B5EF4-FFF2-40B4-BE49-F238E27FC236}">
                <a16:creationId xmlns:a16="http://schemas.microsoft.com/office/drawing/2014/main" id="{754AE172-AED8-817B-DE3A-B353BB59EAE7}"/>
              </a:ext>
            </a:extLst>
          </p:cNvPr>
          <p:cNvGraphicFramePr>
            <a:graphicFrameLocks noGrp="1"/>
          </p:cNvGraphicFramePr>
          <p:nvPr>
            <p:extLst>
              <p:ext uri="{D42A27DB-BD31-4B8C-83A1-F6EECF244321}">
                <p14:modId xmlns:p14="http://schemas.microsoft.com/office/powerpoint/2010/main" val="2783472099"/>
              </p:ext>
            </p:extLst>
          </p:nvPr>
        </p:nvGraphicFramePr>
        <p:xfrm>
          <a:off x="2281084" y="1752053"/>
          <a:ext cx="8127999" cy="3931920"/>
        </p:xfrm>
        <a:graphic>
          <a:graphicData uri="http://schemas.openxmlformats.org/drawingml/2006/table">
            <a:tbl>
              <a:tblPr firstRow="1" bandRow="1">
                <a:tableStyleId>{00A15C55-8517-42AA-B614-E9B94910E393}</a:tableStyleId>
              </a:tblPr>
              <a:tblGrid>
                <a:gridCol w="2709333">
                  <a:extLst>
                    <a:ext uri="{9D8B030D-6E8A-4147-A177-3AD203B41FA5}">
                      <a16:colId xmlns:a16="http://schemas.microsoft.com/office/drawing/2014/main" val="620852829"/>
                    </a:ext>
                  </a:extLst>
                </a:gridCol>
                <a:gridCol w="2709333">
                  <a:extLst>
                    <a:ext uri="{9D8B030D-6E8A-4147-A177-3AD203B41FA5}">
                      <a16:colId xmlns:a16="http://schemas.microsoft.com/office/drawing/2014/main" val="479344494"/>
                    </a:ext>
                  </a:extLst>
                </a:gridCol>
                <a:gridCol w="2709333">
                  <a:extLst>
                    <a:ext uri="{9D8B030D-6E8A-4147-A177-3AD203B41FA5}">
                      <a16:colId xmlns:a16="http://schemas.microsoft.com/office/drawing/2014/main" val="2973402427"/>
                    </a:ext>
                  </a:extLst>
                </a:gridCol>
              </a:tblGrid>
              <a:tr h="338715">
                <a:tc>
                  <a:txBody>
                    <a:bodyPr/>
                    <a:lstStyle/>
                    <a:p>
                      <a:pPr algn="ctr"/>
                      <a:r>
                        <a:rPr lang="en-US" dirty="0"/>
                        <a:t>DATE</a:t>
                      </a:r>
                      <a:endParaRPr lang="en-IN" dirty="0"/>
                    </a:p>
                  </a:txBody>
                  <a:tcPr anchor="ctr"/>
                </a:tc>
                <a:tc>
                  <a:txBody>
                    <a:bodyPr/>
                    <a:lstStyle/>
                    <a:p>
                      <a:pPr algn="ctr"/>
                      <a:r>
                        <a:rPr lang="en-US" dirty="0"/>
                        <a:t>DURATION</a:t>
                      </a:r>
                      <a:endParaRPr lang="en-IN" dirty="0"/>
                    </a:p>
                  </a:txBody>
                  <a:tcPr anchor="ctr"/>
                </a:tc>
                <a:tc>
                  <a:txBody>
                    <a:bodyPr/>
                    <a:lstStyle/>
                    <a:p>
                      <a:pPr algn="ctr"/>
                      <a:r>
                        <a:rPr lang="en-US" dirty="0"/>
                        <a:t>TASK</a:t>
                      </a:r>
                      <a:endParaRPr lang="en-IN" dirty="0"/>
                    </a:p>
                  </a:txBody>
                  <a:tcPr anchor="ctr"/>
                </a:tc>
                <a:extLst>
                  <a:ext uri="{0D108BD9-81ED-4DB2-BD59-A6C34878D82A}">
                    <a16:rowId xmlns:a16="http://schemas.microsoft.com/office/drawing/2014/main" val="236028519"/>
                  </a:ext>
                </a:extLst>
              </a:tr>
              <a:tr h="584631">
                <a:tc>
                  <a:txBody>
                    <a:bodyPr/>
                    <a:lstStyle/>
                    <a:p>
                      <a:r>
                        <a:rPr lang="en-US" dirty="0"/>
                        <a:t>1/10/22 to 27/10/22</a:t>
                      </a:r>
                      <a:endParaRPr lang="en-IN" dirty="0"/>
                    </a:p>
                  </a:txBody>
                  <a:tcPr/>
                </a:tc>
                <a:tc>
                  <a:txBody>
                    <a:bodyPr/>
                    <a:lstStyle/>
                    <a:p>
                      <a:r>
                        <a:rPr lang="en-US" dirty="0"/>
                        <a:t>1 month</a:t>
                      </a:r>
                      <a:endParaRPr lang="en-IN" dirty="0"/>
                    </a:p>
                  </a:txBody>
                  <a:tcPr/>
                </a:tc>
                <a:tc>
                  <a:txBody>
                    <a:bodyPr/>
                    <a:lstStyle/>
                    <a:p>
                      <a:r>
                        <a:rPr lang="en-US" dirty="0"/>
                        <a:t>Abstract preparation and title finalization</a:t>
                      </a:r>
                      <a:endParaRPr lang="en-IN" dirty="0"/>
                    </a:p>
                  </a:txBody>
                  <a:tcPr/>
                </a:tc>
                <a:extLst>
                  <a:ext uri="{0D108BD9-81ED-4DB2-BD59-A6C34878D82A}">
                    <a16:rowId xmlns:a16="http://schemas.microsoft.com/office/drawing/2014/main" val="3714592152"/>
                  </a:ext>
                </a:extLst>
              </a:tr>
              <a:tr h="584631">
                <a:tc>
                  <a:txBody>
                    <a:bodyPr/>
                    <a:lstStyle/>
                    <a:p>
                      <a:r>
                        <a:rPr lang="en-US" dirty="0"/>
                        <a:t>28/10/22 to 29/11/22</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month</a:t>
                      </a:r>
                      <a:endParaRPr lang="en-IN" dirty="0"/>
                    </a:p>
                    <a:p>
                      <a:endParaRPr lang="en-IN" dirty="0"/>
                    </a:p>
                  </a:txBody>
                  <a:tcPr/>
                </a:tc>
                <a:tc>
                  <a:txBody>
                    <a:bodyPr/>
                    <a:lstStyle/>
                    <a:p>
                      <a:r>
                        <a:rPr lang="en-US" dirty="0"/>
                        <a:t>Literature Survey Research</a:t>
                      </a:r>
                      <a:endParaRPr lang="en-IN" dirty="0"/>
                    </a:p>
                  </a:txBody>
                  <a:tcPr/>
                </a:tc>
                <a:extLst>
                  <a:ext uri="{0D108BD9-81ED-4DB2-BD59-A6C34878D82A}">
                    <a16:rowId xmlns:a16="http://schemas.microsoft.com/office/drawing/2014/main" val="2800646848"/>
                  </a:ext>
                </a:extLst>
              </a:tr>
              <a:tr h="338715">
                <a:tc>
                  <a:txBody>
                    <a:bodyPr/>
                    <a:lstStyle/>
                    <a:p>
                      <a:r>
                        <a:rPr lang="en-US" dirty="0"/>
                        <a:t>30/11/22 to 17/12/22</a:t>
                      </a:r>
                      <a:endParaRPr lang="en-IN" dirty="0"/>
                    </a:p>
                  </a:txBody>
                  <a:tcPr/>
                </a:tc>
                <a:tc>
                  <a:txBody>
                    <a:bodyPr/>
                    <a:lstStyle/>
                    <a:p>
                      <a:r>
                        <a:rPr lang="en-US" dirty="0"/>
                        <a:t>17 days</a:t>
                      </a:r>
                      <a:endParaRPr lang="en-IN" dirty="0"/>
                    </a:p>
                  </a:txBody>
                  <a:tcPr/>
                </a:tc>
                <a:tc>
                  <a:txBody>
                    <a:bodyPr/>
                    <a:lstStyle/>
                    <a:p>
                      <a:r>
                        <a:rPr lang="en-US" dirty="0"/>
                        <a:t>Design and development</a:t>
                      </a:r>
                      <a:endParaRPr lang="en-IN" dirty="0"/>
                    </a:p>
                  </a:txBody>
                  <a:tcPr/>
                </a:tc>
                <a:extLst>
                  <a:ext uri="{0D108BD9-81ED-4DB2-BD59-A6C34878D82A}">
                    <a16:rowId xmlns:a16="http://schemas.microsoft.com/office/drawing/2014/main" val="2396774670"/>
                  </a:ext>
                </a:extLst>
              </a:tr>
              <a:tr h="584631">
                <a:tc>
                  <a:txBody>
                    <a:bodyPr/>
                    <a:lstStyle/>
                    <a:p>
                      <a:r>
                        <a:rPr lang="en-US" dirty="0"/>
                        <a:t>30/12/22 to 15/02/22</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½ month</a:t>
                      </a:r>
                      <a:endParaRPr lang="en-IN" dirty="0"/>
                    </a:p>
                    <a:p>
                      <a:endParaRPr lang="en-IN" dirty="0"/>
                    </a:p>
                  </a:txBody>
                  <a:tcPr/>
                </a:tc>
                <a:tc>
                  <a:txBody>
                    <a:bodyPr/>
                    <a:lstStyle/>
                    <a:p>
                      <a:r>
                        <a:rPr lang="en-US" dirty="0"/>
                        <a:t>Development of webpage</a:t>
                      </a:r>
                      <a:endParaRPr lang="en-IN" dirty="0"/>
                    </a:p>
                  </a:txBody>
                  <a:tcPr/>
                </a:tc>
                <a:extLst>
                  <a:ext uri="{0D108BD9-81ED-4DB2-BD59-A6C34878D82A}">
                    <a16:rowId xmlns:a16="http://schemas.microsoft.com/office/drawing/2014/main" val="1563493918"/>
                  </a:ext>
                </a:extLst>
              </a:tr>
              <a:tr h="584631">
                <a:tc>
                  <a:txBody>
                    <a:bodyPr/>
                    <a:lstStyle/>
                    <a:p>
                      <a:r>
                        <a:rPr lang="en-US" dirty="0"/>
                        <a:t>16/02/23 to 16/03/23</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month</a:t>
                      </a:r>
                      <a:endParaRPr lang="en-IN" dirty="0"/>
                    </a:p>
                    <a:p>
                      <a:endParaRPr lang="en-IN" dirty="0"/>
                    </a:p>
                  </a:txBody>
                  <a:tcPr/>
                </a:tc>
                <a:tc>
                  <a:txBody>
                    <a:bodyPr/>
                    <a:lstStyle/>
                    <a:p>
                      <a:r>
                        <a:rPr lang="en-US" dirty="0"/>
                        <a:t>Training the speaker module</a:t>
                      </a:r>
                      <a:endParaRPr lang="en-IN" dirty="0"/>
                    </a:p>
                  </a:txBody>
                  <a:tcPr/>
                </a:tc>
                <a:extLst>
                  <a:ext uri="{0D108BD9-81ED-4DB2-BD59-A6C34878D82A}">
                    <a16:rowId xmlns:a16="http://schemas.microsoft.com/office/drawing/2014/main" val="3400677888"/>
                  </a:ext>
                </a:extLst>
              </a:tr>
              <a:tr h="584631">
                <a:tc>
                  <a:txBody>
                    <a:bodyPr/>
                    <a:lstStyle/>
                    <a:p>
                      <a:r>
                        <a:rPr lang="en-US" dirty="0"/>
                        <a:t>17/03/23 to 27/04/23</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½  month</a:t>
                      </a:r>
                      <a:endParaRPr lang="en-IN" dirty="0"/>
                    </a:p>
                    <a:p>
                      <a:endParaRPr lang="en-IN" dirty="0"/>
                    </a:p>
                  </a:txBody>
                  <a:tcPr/>
                </a:tc>
                <a:tc>
                  <a:txBody>
                    <a:bodyPr/>
                    <a:lstStyle/>
                    <a:p>
                      <a:r>
                        <a:rPr lang="en-US" dirty="0"/>
                        <a:t>Testing the application</a:t>
                      </a:r>
                      <a:endParaRPr lang="en-IN" dirty="0"/>
                    </a:p>
                  </a:txBody>
                  <a:tcPr/>
                </a:tc>
                <a:extLst>
                  <a:ext uri="{0D108BD9-81ED-4DB2-BD59-A6C34878D82A}">
                    <a16:rowId xmlns:a16="http://schemas.microsoft.com/office/drawing/2014/main" val="2608758122"/>
                  </a:ext>
                </a:extLst>
              </a:tr>
            </a:tbl>
          </a:graphicData>
        </a:graphic>
      </p:graphicFrame>
    </p:spTree>
    <p:extLst>
      <p:ext uri="{BB962C8B-B14F-4D97-AF65-F5344CB8AC3E}">
        <p14:creationId xmlns:p14="http://schemas.microsoft.com/office/powerpoint/2010/main" val="1790835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4"/>
          <p:cNvSpPr>
            <a:spLocks noGrp="1"/>
          </p:cNvSpPr>
          <p:nvPr>
            <p:ph type="title"/>
          </p:nvPr>
        </p:nvSpPr>
        <p:spPr>
          <a:xfrm>
            <a:off x="2020528" y="365125"/>
            <a:ext cx="8244349" cy="1325563"/>
          </a:xfrm>
        </p:spPr>
        <p:txBody>
          <a:bodyPr>
            <a:normAutofit/>
          </a:bodyPr>
          <a:lstStyle/>
          <a:p>
            <a:pPr algn="ctr"/>
            <a:r>
              <a:rPr lang="en-US" dirty="0">
                <a:latin typeface="Calibri" panose="020F0502020204030204" pitchFamily="34" charset="0"/>
                <a:cs typeface="Calibri" panose="020F0502020204030204" pitchFamily="34" charset="0"/>
              </a:rPr>
              <a:t>References</a:t>
            </a:r>
            <a:endParaRPr lang="en-IN" dirty="0">
              <a:latin typeface="Calibri" panose="020F0502020204030204" pitchFamily="34" charset="0"/>
              <a:cs typeface="Calibri" panose="020F0502020204030204" pitchFamily="34" charset="0"/>
            </a:endParaRPr>
          </a:p>
        </p:txBody>
      </p:sp>
      <p:sp>
        <p:nvSpPr>
          <p:cNvPr id="1048612" name="Footer Placeholder 1"/>
          <p:cNvSpPr>
            <a:spLocks noGrp="1"/>
          </p:cNvSpPr>
          <p:nvPr>
            <p:ph type="ftr" sz="quarter" idx="11"/>
          </p:nvPr>
        </p:nvSpPr>
        <p:spPr/>
        <p:txBody>
          <a:bodyPr/>
          <a:lstStyle/>
          <a:p>
            <a:r>
              <a:rPr lang="en-US" dirty="0"/>
              <a:t>Department of Information Technology, BVRIT HYDERABAD</a:t>
            </a:r>
            <a:endParaRPr lang="en-IN" dirty="0"/>
          </a:p>
        </p:txBody>
      </p:sp>
      <p:pic>
        <p:nvPicPr>
          <p:cNvPr id="2097162" name="image3.jpeg"/>
          <p:cNvPicPr>
            <a:picLocks noChangeAspect="1"/>
          </p:cNvPicPr>
          <p:nvPr/>
        </p:nvPicPr>
        <p:blipFill>
          <a:blip r:embed="rId2" cstate="print"/>
          <a:stretch>
            <a:fillRect/>
          </a:stretch>
        </p:blipFill>
        <p:spPr>
          <a:xfrm>
            <a:off x="361629" y="269814"/>
            <a:ext cx="957580" cy="920750"/>
          </a:xfrm>
          <a:prstGeom prst="rect">
            <a:avLst/>
          </a:prstGeom>
        </p:spPr>
      </p:pic>
      <p:pic>
        <p:nvPicPr>
          <p:cNvPr id="2097163" name="image2.jpeg"/>
          <p:cNvPicPr>
            <a:picLocks noChangeAspect="1"/>
          </p:cNvPicPr>
          <p:nvPr/>
        </p:nvPicPr>
        <p:blipFill>
          <a:blip r:embed="rId3" cstate="print"/>
          <a:stretch>
            <a:fillRect/>
          </a:stretch>
        </p:blipFill>
        <p:spPr>
          <a:xfrm>
            <a:off x="10927438" y="269814"/>
            <a:ext cx="795020" cy="989965"/>
          </a:xfrm>
          <a:prstGeom prst="rect">
            <a:avLst/>
          </a:prstGeom>
        </p:spPr>
      </p:pic>
      <p:sp>
        <p:nvSpPr>
          <p:cNvPr id="3" name="TextBox 2">
            <a:extLst>
              <a:ext uri="{FF2B5EF4-FFF2-40B4-BE49-F238E27FC236}">
                <a16:creationId xmlns:a16="http://schemas.microsoft.com/office/drawing/2014/main" id="{26E21974-8768-CBD3-96B6-63D223C11CD5}"/>
              </a:ext>
            </a:extLst>
          </p:cNvPr>
          <p:cNvSpPr txBox="1"/>
          <p:nvPr/>
        </p:nvSpPr>
        <p:spPr>
          <a:xfrm>
            <a:off x="1655735" y="1982450"/>
            <a:ext cx="8880529" cy="369332"/>
          </a:xfrm>
          <a:prstGeom prst="rect">
            <a:avLst/>
          </a:prstGeom>
          <a:noFill/>
        </p:spPr>
        <p:txBody>
          <a:bodyPr wrap="square">
            <a:spAutoFit/>
          </a:bodyPr>
          <a:lstStyle/>
          <a:p>
            <a:pPr algn="just"/>
            <a:r>
              <a:rPr lang="en-IN" dirty="0"/>
              <a:t> </a:t>
            </a:r>
            <a:endParaRPr lang="en-US" sz="2200" dirty="0"/>
          </a:p>
        </p:txBody>
      </p:sp>
      <p:sp>
        <p:nvSpPr>
          <p:cNvPr id="5" name="TextBox 4">
            <a:extLst>
              <a:ext uri="{FF2B5EF4-FFF2-40B4-BE49-F238E27FC236}">
                <a16:creationId xmlns:a16="http://schemas.microsoft.com/office/drawing/2014/main" id="{B5790A77-BF88-C32E-0AFA-D56A58D5016D}"/>
              </a:ext>
            </a:extLst>
          </p:cNvPr>
          <p:cNvSpPr txBox="1"/>
          <p:nvPr/>
        </p:nvSpPr>
        <p:spPr>
          <a:xfrm>
            <a:off x="1017639" y="1525891"/>
            <a:ext cx="10087896" cy="3600986"/>
          </a:xfrm>
          <a:prstGeom prst="rect">
            <a:avLst/>
          </a:prstGeom>
          <a:noFill/>
        </p:spPr>
        <p:txBody>
          <a:bodyPr wrap="square">
            <a:spAutoFit/>
          </a:bodyPr>
          <a:lstStyle/>
          <a:p>
            <a:pPr marL="285750" indent="-285750">
              <a:buFont typeface="Arial" panose="020B0604020202020204" pitchFamily="34" charset="0"/>
              <a:buChar char="•"/>
            </a:pPr>
            <a:r>
              <a:rPr lang="en-US" sz="2400" dirty="0"/>
              <a:t>N Vijaykumar, R Ramya, ”The real time monitoring of water quality in IoT environment”, IEEE pp: 978-1- 47996818,2019.</a:t>
            </a:r>
          </a:p>
          <a:p>
            <a:pPr marL="285750" indent="-285750">
              <a:buFont typeface="Arial" panose="020B0604020202020204" pitchFamily="34" charset="0"/>
              <a:buChar char="•"/>
            </a:pPr>
            <a:r>
              <a:rPr lang="en-IN" sz="2400" dirty="0"/>
              <a:t>Priya J, </a:t>
            </a:r>
            <a:r>
              <a:rPr lang="en-IN" sz="2400" dirty="0" err="1"/>
              <a:t>Sailusha</a:t>
            </a:r>
            <a:r>
              <a:rPr lang="en-IN" sz="2400" dirty="0"/>
              <a:t> </a:t>
            </a:r>
            <a:r>
              <a:rPr lang="en-IN" sz="2400" dirty="0" err="1"/>
              <a:t>Chekuri</a:t>
            </a:r>
            <a:r>
              <a:rPr lang="en-IN" sz="2400" dirty="0"/>
              <a:t> “</a:t>
            </a:r>
            <a:r>
              <a:rPr lang="en-US" sz="2400" dirty="0"/>
              <a:t>Water level monitoring system using IOT”, IRJET pp:347-353,2018.</a:t>
            </a:r>
            <a:endParaRPr lang="en-IN" sz="2200" dirty="0"/>
          </a:p>
          <a:p>
            <a:pPr marL="285750" indent="-285750">
              <a:buFont typeface="Arial" panose="020B0604020202020204" pitchFamily="34" charset="0"/>
              <a:buChar char="•"/>
            </a:pPr>
            <a:r>
              <a:rPr lang="en-US" sz="2200" b="0" i="0" dirty="0">
                <a:effectLst/>
              </a:rPr>
              <a:t>S. Jadhav, S. V. Patil, T. C. Tanuja, M. P. Shivu and G. Shankar, "Monitoring of Industrial Water Usage by using Internet of Things", </a:t>
            </a:r>
            <a:r>
              <a:rPr lang="en-US" sz="2200" b="0" i="1" dirty="0">
                <a:effectLst/>
              </a:rPr>
              <a:t>2018 International Conference on Information Communication Engineering and Technology (ICICET)</a:t>
            </a:r>
            <a:r>
              <a:rPr lang="en-US" sz="2200" b="0" i="0" dirty="0">
                <a:effectLst/>
              </a:rPr>
              <a:t>, pp. 1-4, 2018.</a:t>
            </a:r>
            <a:endParaRPr lang="en-IN" sz="2200" dirty="0"/>
          </a:p>
          <a:p>
            <a:pPr marL="285750" indent="-285750">
              <a:buFont typeface="Arial" panose="020B0604020202020204" pitchFamily="34" charset="0"/>
              <a:buChar char="•"/>
            </a:pPr>
            <a:r>
              <a:rPr lang="en-IN" sz="2200" dirty="0"/>
              <a:t>Charles A, Ayylusamy C, Deepak Raj J, Keerthi Kumar, Thiruvarasan KE, “IOT BASED WATER LEVEL MONITORING SYSTEM USING LABVIEW”, International Journal of Pure and Applied Mathematics, Volume 118, No. 20, 2018, pp 9-14.</a:t>
            </a:r>
          </a:p>
        </p:txBody>
      </p:sp>
      <p:sp>
        <p:nvSpPr>
          <p:cNvPr id="2" name="Date Placeholder 1">
            <a:extLst>
              <a:ext uri="{FF2B5EF4-FFF2-40B4-BE49-F238E27FC236}">
                <a16:creationId xmlns:a16="http://schemas.microsoft.com/office/drawing/2014/main" id="{3BDA106C-7683-6CD2-987C-915C87F766FB}"/>
              </a:ext>
            </a:extLst>
          </p:cNvPr>
          <p:cNvSpPr>
            <a:spLocks noGrp="1"/>
          </p:cNvSpPr>
          <p:nvPr>
            <p:ph type="dt" sz="half" idx="10"/>
          </p:nvPr>
        </p:nvSpPr>
        <p:spPr/>
        <p:txBody>
          <a:bodyPr/>
          <a:lstStyle/>
          <a:p>
            <a:fld id="{69E7EB3D-6F4E-44BE-AD36-BD3131473CF0}" type="datetime1">
              <a:rPr lang="en-IN" smtClean="0"/>
              <a:t>12-06-2023</a:t>
            </a:fld>
            <a:endParaRPr lang="en-IN" dirty="0"/>
          </a:p>
        </p:txBody>
      </p:sp>
      <p:sp>
        <p:nvSpPr>
          <p:cNvPr id="4" name="Slide Number Placeholder 3">
            <a:extLst>
              <a:ext uri="{FF2B5EF4-FFF2-40B4-BE49-F238E27FC236}">
                <a16:creationId xmlns:a16="http://schemas.microsoft.com/office/drawing/2014/main" id="{13F397D5-E085-A785-7223-5FCEAD4030DA}"/>
              </a:ext>
            </a:extLst>
          </p:cNvPr>
          <p:cNvSpPr>
            <a:spLocks noGrp="1"/>
          </p:cNvSpPr>
          <p:nvPr>
            <p:ph type="sldNum" sz="quarter" idx="12"/>
          </p:nvPr>
        </p:nvSpPr>
        <p:spPr/>
        <p:txBody>
          <a:bodyPr/>
          <a:lstStyle/>
          <a:p>
            <a:fld id="{82DF5421-386F-4CE5-905F-B82F8FFFFD08}" type="slidenum">
              <a:rPr lang="en-IN" smtClean="0"/>
              <a:t>12</a:t>
            </a:fld>
            <a:endParaRPr lang="en-IN" dirty="0"/>
          </a:p>
        </p:txBody>
      </p:sp>
    </p:spTree>
    <p:extLst>
      <p:ext uri="{BB962C8B-B14F-4D97-AF65-F5344CB8AC3E}">
        <p14:creationId xmlns:p14="http://schemas.microsoft.com/office/powerpoint/2010/main" val="66619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Footer Placeholder 1"/>
          <p:cNvSpPr>
            <a:spLocks noGrp="1"/>
          </p:cNvSpPr>
          <p:nvPr>
            <p:ph type="ftr" sz="quarter" idx="11"/>
          </p:nvPr>
        </p:nvSpPr>
        <p:spPr/>
        <p:txBody>
          <a:bodyPr/>
          <a:lstStyle/>
          <a:p>
            <a:r>
              <a:rPr lang="en-US" dirty="0"/>
              <a:t>Department of Information Technology, BVRIT HYDERABAD</a:t>
            </a:r>
            <a:endParaRPr lang="en-IN" dirty="0"/>
          </a:p>
        </p:txBody>
      </p:sp>
      <p:pic>
        <p:nvPicPr>
          <p:cNvPr id="2097169" name="Picture 2"/>
          <p:cNvPicPr>
            <a:picLocks noGrp="1" noChangeAspect="1" noChangeArrowheads="1"/>
          </p:cNvPicPr>
          <p:nvPr>
            <p:ph idx="4294967295"/>
          </p:nvPr>
        </p:nvPicPr>
        <p:blipFill>
          <a:blip r:embed="rId2"/>
          <a:srcRect/>
          <a:stretch>
            <a:fillRect/>
          </a:stretch>
        </p:blipFill>
        <p:spPr bwMode="auto">
          <a:xfrm>
            <a:off x="1206858" y="2078408"/>
            <a:ext cx="10515600" cy="3313112"/>
          </a:xfrm>
          <a:prstGeom prst="rect">
            <a:avLst/>
          </a:prstGeom>
          <a:noFill/>
        </p:spPr>
      </p:pic>
      <p:pic>
        <p:nvPicPr>
          <p:cNvPr id="2097170" name="image3.jpeg"/>
          <p:cNvPicPr>
            <a:picLocks noChangeAspect="1"/>
          </p:cNvPicPr>
          <p:nvPr/>
        </p:nvPicPr>
        <p:blipFill>
          <a:blip r:embed="rId3" cstate="print"/>
          <a:stretch>
            <a:fillRect/>
          </a:stretch>
        </p:blipFill>
        <p:spPr>
          <a:xfrm>
            <a:off x="361629" y="269814"/>
            <a:ext cx="957580" cy="920750"/>
          </a:xfrm>
          <a:prstGeom prst="rect">
            <a:avLst/>
          </a:prstGeom>
        </p:spPr>
      </p:pic>
      <p:pic>
        <p:nvPicPr>
          <p:cNvPr id="2097171" name="image2.jpeg"/>
          <p:cNvPicPr>
            <a:picLocks noChangeAspect="1"/>
          </p:cNvPicPr>
          <p:nvPr/>
        </p:nvPicPr>
        <p:blipFill>
          <a:blip r:embed="rId4" cstate="print"/>
          <a:stretch>
            <a:fillRect/>
          </a:stretch>
        </p:blipFill>
        <p:spPr>
          <a:xfrm>
            <a:off x="10927438" y="269814"/>
            <a:ext cx="795020" cy="989965"/>
          </a:xfrm>
          <a:prstGeom prst="rect">
            <a:avLst/>
          </a:prstGeom>
        </p:spPr>
      </p:pic>
      <p:sp>
        <p:nvSpPr>
          <p:cNvPr id="2" name="Date Placeholder 1">
            <a:extLst>
              <a:ext uri="{FF2B5EF4-FFF2-40B4-BE49-F238E27FC236}">
                <a16:creationId xmlns:a16="http://schemas.microsoft.com/office/drawing/2014/main" id="{42AF99D0-F42B-6B0B-C432-0C5F2EF1E3BC}"/>
              </a:ext>
            </a:extLst>
          </p:cNvPr>
          <p:cNvSpPr>
            <a:spLocks noGrp="1"/>
          </p:cNvSpPr>
          <p:nvPr>
            <p:ph type="dt" sz="half" idx="10"/>
          </p:nvPr>
        </p:nvSpPr>
        <p:spPr/>
        <p:txBody>
          <a:bodyPr/>
          <a:lstStyle/>
          <a:p>
            <a:fld id="{47369267-4400-4341-AF8D-BC24523E5B56}" type="datetime1">
              <a:rPr lang="en-IN" smtClean="0"/>
              <a:t>12-06-2023</a:t>
            </a:fld>
            <a:endParaRPr lang="en-IN" dirty="0"/>
          </a:p>
        </p:txBody>
      </p:sp>
      <p:sp>
        <p:nvSpPr>
          <p:cNvPr id="3" name="Slide Number Placeholder 2">
            <a:extLst>
              <a:ext uri="{FF2B5EF4-FFF2-40B4-BE49-F238E27FC236}">
                <a16:creationId xmlns:a16="http://schemas.microsoft.com/office/drawing/2014/main" id="{B6E4B899-CDE8-D74A-C94B-8FF3C035545A}"/>
              </a:ext>
            </a:extLst>
          </p:cNvPr>
          <p:cNvSpPr>
            <a:spLocks noGrp="1"/>
          </p:cNvSpPr>
          <p:nvPr>
            <p:ph type="sldNum" sz="quarter" idx="12"/>
          </p:nvPr>
        </p:nvSpPr>
        <p:spPr/>
        <p:txBody>
          <a:bodyPr/>
          <a:lstStyle/>
          <a:p>
            <a:fld id="{82DF5421-386F-4CE5-905F-B82F8FFFFD08}" type="slidenum">
              <a:rPr lang="en-IN" smtClean="0"/>
              <a:t>13</a:t>
            </a:fld>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itle 4"/>
          <p:cNvSpPr>
            <a:spLocks noGrp="1"/>
          </p:cNvSpPr>
          <p:nvPr>
            <p:ph type="title"/>
          </p:nvPr>
        </p:nvSpPr>
        <p:spPr>
          <a:xfrm>
            <a:off x="3065205" y="275980"/>
            <a:ext cx="5648634" cy="802579"/>
          </a:xfrm>
        </p:spPr>
        <p:txBody>
          <a:bodyPr>
            <a:normAutofit/>
          </a:bodyPr>
          <a:lstStyle/>
          <a:p>
            <a:pPr algn="ctr"/>
            <a:r>
              <a:rPr lang="en-US" dirty="0">
                <a:effectLst/>
                <a:latin typeface="Carlito"/>
                <a:ea typeface="Times New Roman" panose="02020603050405020304" pitchFamily="18" charset="0"/>
                <a:cs typeface="Times New Roman" panose="02020603050405020304" pitchFamily="18" charset="0"/>
              </a:rPr>
              <a:t>Contents</a:t>
            </a:r>
            <a:endParaRPr lang="en-IN" dirty="0"/>
          </a:p>
        </p:txBody>
      </p:sp>
      <p:sp>
        <p:nvSpPr>
          <p:cNvPr id="1048599" name="Content Placeholder 5"/>
          <p:cNvSpPr>
            <a:spLocks noGrp="1"/>
          </p:cNvSpPr>
          <p:nvPr>
            <p:ph idx="1"/>
          </p:nvPr>
        </p:nvSpPr>
        <p:spPr>
          <a:xfrm>
            <a:off x="1610150" y="966554"/>
            <a:ext cx="3483129" cy="5277791"/>
          </a:xfrm>
        </p:spPr>
        <p:txBody>
          <a:bodyPr>
            <a:noAutofit/>
          </a:bodyPr>
          <a:lstStyle/>
          <a:p>
            <a:pPr>
              <a:lnSpc>
                <a:spcPct val="120000"/>
              </a:lnSpc>
            </a:pPr>
            <a:r>
              <a:rPr lang="en-US" sz="2200" dirty="0"/>
              <a:t>Introduction</a:t>
            </a:r>
          </a:p>
          <a:p>
            <a:pPr>
              <a:lnSpc>
                <a:spcPct val="120000"/>
              </a:lnSpc>
            </a:pPr>
            <a:r>
              <a:rPr lang="en-US" sz="2200" dirty="0"/>
              <a:t>Existing System</a:t>
            </a:r>
          </a:p>
          <a:p>
            <a:pPr>
              <a:lnSpc>
                <a:spcPct val="120000"/>
              </a:lnSpc>
            </a:pPr>
            <a:r>
              <a:rPr lang="en-US" sz="2200" dirty="0"/>
              <a:t>Problem Definition</a:t>
            </a:r>
          </a:p>
          <a:p>
            <a:pPr>
              <a:lnSpc>
                <a:spcPct val="120000"/>
              </a:lnSpc>
            </a:pPr>
            <a:r>
              <a:rPr lang="en-US" sz="2200" dirty="0"/>
              <a:t>Literature Survey</a:t>
            </a:r>
          </a:p>
          <a:p>
            <a:pPr>
              <a:lnSpc>
                <a:spcPct val="120000"/>
              </a:lnSpc>
            </a:pPr>
            <a:r>
              <a:rPr lang="en-US" sz="2200" dirty="0"/>
              <a:t>Proposed System</a:t>
            </a:r>
          </a:p>
          <a:p>
            <a:pPr>
              <a:lnSpc>
                <a:spcPct val="120000"/>
              </a:lnSpc>
            </a:pPr>
            <a:r>
              <a:rPr lang="en-US" sz="2200" dirty="0"/>
              <a:t>Tools and Technologies</a:t>
            </a:r>
          </a:p>
          <a:p>
            <a:pPr>
              <a:lnSpc>
                <a:spcPct val="120000"/>
              </a:lnSpc>
            </a:pPr>
            <a:r>
              <a:rPr lang="en-US" sz="2200" dirty="0"/>
              <a:t>Feasibility Study</a:t>
            </a:r>
          </a:p>
          <a:p>
            <a:pPr>
              <a:lnSpc>
                <a:spcPct val="120000"/>
              </a:lnSpc>
            </a:pPr>
            <a:r>
              <a:rPr lang="en-US" sz="2200" dirty="0"/>
              <a:t>Societal Impact</a:t>
            </a:r>
          </a:p>
          <a:p>
            <a:pPr>
              <a:lnSpc>
                <a:spcPct val="120000"/>
              </a:lnSpc>
            </a:pPr>
            <a:r>
              <a:rPr lang="en-US" sz="2200" dirty="0"/>
              <a:t>Project TimeLine</a:t>
            </a:r>
          </a:p>
          <a:p>
            <a:pPr>
              <a:lnSpc>
                <a:spcPct val="120000"/>
              </a:lnSpc>
            </a:pPr>
            <a:r>
              <a:rPr lang="en-US" sz="2200" dirty="0"/>
              <a:t>References</a:t>
            </a:r>
            <a:endParaRPr lang="en-IN" sz="2200" dirty="0"/>
          </a:p>
        </p:txBody>
      </p:sp>
      <p:sp>
        <p:nvSpPr>
          <p:cNvPr id="1048600" name="Footer Placeholder 1"/>
          <p:cNvSpPr>
            <a:spLocks noGrp="1"/>
          </p:cNvSpPr>
          <p:nvPr>
            <p:ph type="ftr" sz="quarter" idx="11"/>
          </p:nvPr>
        </p:nvSpPr>
        <p:spPr/>
        <p:txBody>
          <a:bodyPr/>
          <a:lstStyle/>
          <a:p>
            <a:r>
              <a:rPr lang="en-US" dirty="0"/>
              <a:t>Department of Information Technology, BVRIT HYDERABAD</a:t>
            </a:r>
            <a:endParaRPr lang="en-IN" dirty="0"/>
          </a:p>
        </p:txBody>
      </p:sp>
      <p:pic>
        <p:nvPicPr>
          <p:cNvPr id="2097154" name="image3.jpeg"/>
          <p:cNvPicPr>
            <a:picLocks noChangeAspect="1"/>
          </p:cNvPicPr>
          <p:nvPr/>
        </p:nvPicPr>
        <p:blipFill>
          <a:blip r:embed="rId2" cstate="print"/>
          <a:stretch>
            <a:fillRect/>
          </a:stretch>
        </p:blipFill>
        <p:spPr>
          <a:xfrm>
            <a:off x="361629" y="269814"/>
            <a:ext cx="957580" cy="920750"/>
          </a:xfrm>
          <a:prstGeom prst="rect">
            <a:avLst/>
          </a:prstGeom>
        </p:spPr>
      </p:pic>
      <p:pic>
        <p:nvPicPr>
          <p:cNvPr id="2097155" name="image2.jpeg"/>
          <p:cNvPicPr>
            <a:picLocks noChangeAspect="1"/>
          </p:cNvPicPr>
          <p:nvPr/>
        </p:nvPicPr>
        <p:blipFill>
          <a:blip r:embed="rId3" cstate="print"/>
          <a:stretch>
            <a:fillRect/>
          </a:stretch>
        </p:blipFill>
        <p:spPr>
          <a:xfrm>
            <a:off x="10927438" y="269814"/>
            <a:ext cx="795020" cy="989965"/>
          </a:xfrm>
          <a:prstGeom prst="rect">
            <a:avLst/>
          </a:prstGeom>
        </p:spPr>
      </p:pic>
      <p:sp>
        <p:nvSpPr>
          <p:cNvPr id="2" name="Date Placeholder 1">
            <a:extLst>
              <a:ext uri="{FF2B5EF4-FFF2-40B4-BE49-F238E27FC236}">
                <a16:creationId xmlns:a16="http://schemas.microsoft.com/office/drawing/2014/main" id="{40909E0B-636C-9DD8-E733-71D99D9F8586}"/>
              </a:ext>
            </a:extLst>
          </p:cNvPr>
          <p:cNvSpPr>
            <a:spLocks noGrp="1"/>
          </p:cNvSpPr>
          <p:nvPr>
            <p:ph type="dt" sz="half" idx="10"/>
          </p:nvPr>
        </p:nvSpPr>
        <p:spPr/>
        <p:txBody>
          <a:bodyPr/>
          <a:lstStyle/>
          <a:p>
            <a:fld id="{4FAD82E2-0023-41F0-B045-1715615476FC}" type="datetime1">
              <a:rPr lang="en-IN" smtClean="0"/>
              <a:t>12-06-2023</a:t>
            </a:fld>
            <a:endParaRPr lang="en-IN" dirty="0"/>
          </a:p>
        </p:txBody>
      </p:sp>
      <p:sp>
        <p:nvSpPr>
          <p:cNvPr id="3" name="Slide Number Placeholder 2">
            <a:extLst>
              <a:ext uri="{FF2B5EF4-FFF2-40B4-BE49-F238E27FC236}">
                <a16:creationId xmlns:a16="http://schemas.microsoft.com/office/drawing/2014/main" id="{C8ED35D9-83DF-00E9-3E66-83E7734A94B9}"/>
              </a:ext>
            </a:extLst>
          </p:cNvPr>
          <p:cNvSpPr>
            <a:spLocks noGrp="1"/>
          </p:cNvSpPr>
          <p:nvPr>
            <p:ph type="sldNum" sz="quarter" idx="12"/>
          </p:nvPr>
        </p:nvSpPr>
        <p:spPr/>
        <p:txBody>
          <a:bodyPr/>
          <a:lstStyle/>
          <a:p>
            <a:fld id="{82DF5421-386F-4CE5-905F-B82F8FFFFD08}" type="slidenum">
              <a:rPr lang="en-IN" smtClean="0"/>
              <a:t>2</a:t>
            </a:fld>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4"/>
          <p:cNvSpPr>
            <a:spLocks noGrp="1"/>
          </p:cNvSpPr>
          <p:nvPr>
            <p:ph type="title"/>
          </p:nvPr>
        </p:nvSpPr>
        <p:spPr/>
        <p:txBody>
          <a:bodyPr>
            <a:normAutofit/>
          </a:bodyPr>
          <a:lstStyle/>
          <a:p>
            <a:pPr algn="ctr"/>
            <a:r>
              <a:rPr lang="en-US" dirty="0">
                <a:latin typeface="Calibri" panose="020F0502020204030204" pitchFamily="34" charset="0"/>
                <a:cs typeface="Calibri" panose="020F0502020204030204" pitchFamily="34" charset="0"/>
              </a:rPr>
              <a:t>Introduction</a:t>
            </a:r>
            <a:endParaRPr lang="en-IN" dirty="0">
              <a:latin typeface="Calibri" panose="020F0502020204030204" pitchFamily="34" charset="0"/>
              <a:cs typeface="Calibri" panose="020F0502020204030204" pitchFamily="34" charset="0"/>
            </a:endParaRPr>
          </a:p>
        </p:txBody>
      </p:sp>
      <p:sp>
        <p:nvSpPr>
          <p:cNvPr id="1048605" name="Content Placeholder 5"/>
          <p:cNvSpPr>
            <a:spLocks noGrp="1"/>
          </p:cNvSpPr>
          <p:nvPr>
            <p:ph idx="1"/>
          </p:nvPr>
        </p:nvSpPr>
        <p:spPr>
          <a:xfrm>
            <a:off x="1198178" y="1416941"/>
            <a:ext cx="10065787" cy="4646508"/>
          </a:xfrm>
        </p:spPr>
        <p:txBody>
          <a:bodyPr/>
          <a:lstStyle/>
          <a:p>
            <a:endParaRPr lang="en-US" sz="2300" spc="-15" dirty="0">
              <a:latin typeface="Calibri"/>
              <a:cs typeface="Calibri"/>
            </a:endParaRPr>
          </a:p>
          <a:p>
            <a:pPr marL="0" indent="0" algn="just">
              <a:lnSpc>
                <a:spcPct val="150000"/>
              </a:lnSpc>
              <a:buNone/>
            </a:pPr>
            <a:endParaRPr lang="en-US" sz="2300" dirty="0"/>
          </a:p>
          <a:p>
            <a:pPr algn="just">
              <a:lnSpc>
                <a:spcPct val="150000"/>
              </a:lnSpc>
            </a:pPr>
            <a:endParaRPr lang="en-US" sz="2800" dirty="0">
              <a:latin typeface="Calibri"/>
              <a:cs typeface="Calibri"/>
            </a:endParaRPr>
          </a:p>
          <a:p>
            <a:endParaRPr lang="en-IN" dirty="0"/>
          </a:p>
        </p:txBody>
      </p:sp>
      <p:sp>
        <p:nvSpPr>
          <p:cNvPr id="1048606" name="Footer Placeholder 1"/>
          <p:cNvSpPr>
            <a:spLocks noGrp="1"/>
          </p:cNvSpPr>
          <p:nvPr>
            <p:ph type="ftr" sz="quarter" idx="11"/>
          </p:nvPr>
        </p:nvSpPr>
        <p:spPr/>
        <p:txBody>
          <a:bodyPr/>
          <a:lstStyle/>
          <a:p>
            <a:r>
              <a:rPr lang="en-US" dirty="0"/>
              <a:t>Department of Information Technology, BVRIT HYDERABAD</a:t>
            </a:r>
            <a:endParaRPr lang="en-IN" dirty="0"/>
          </a:p>
        </p:txBody>
      </p:sp>
      <p:pic>
        <p:nvPicPr>
          <p:cNvPr id="2097158" name="image3.jpeg"/>
          <p:cNvPicPr>
            <a:picLocks noChangeAspect="1"/>
          </p:cNvPicPr>
          <p:nvPr/>
        </p:nvPicPr>
        <p:blipFill>
          <a:blip r:embed="rId2" cstate="print"/>
          <a:stretch>
            <a:fillRect/>
          </a:stretch>
        </p:blipFill>
        <p:spPr>
          <a:xfrm>
            <a:off x="361629" y="269814"/>
            <a:ext cx="957580" cy="920750"/>
          </a:xfrm>
          <a:prstGeom prst="rect">
            <a:avLst/>
          </a:prstGeom>
        </p:spPr>
      </p:pic>
      <p:pic>
        <p:nvPicPr>
          <p:cNvPr id="2097159" name="image2.jpeg"/>
          <p:cNvPicPr>
            <a:picLocks noChangeAspect="1"/>
          </p:cNvPicPr>
          <p:nvPr/>
        </p:nvPicPr>
        <p:blipFill>
          <a:blip r:embed="rId3" cstate="print"/>
          <a:stretch>
            <a:fillRect/>
          </a:stretch>
        </p:blipFill>
        <p:spPr>
          <a:xfrm>
            <a:off x="10927438" y="269814"/>
            <a:ext cx="795020" cy="989965"/>
          </a:xfrm>
          <a:prstGeom prst="rect">
            <a:avLst/>
          </a:prstGeom>
        </p:spPr>
      </p:pic>
      <p:sp>
        <p:nvSpPr>
          <p:cNvPr id="3" name="TextBox 2">
            <a:extLst>
              <a:ext uri="{FF2B5EF4-FFF2-40B4-BE49-F238E27FC236}">
                <a16:creationId xmlns:a16="http://schemas.microsoft.com/office/drawing/2014/main" id="{569B06ED-3936-258B-1703-1924948722A7}"/>
              </a:ext>
            </a:extLst>
          </p:cNvPr>
          <p:cNvSpPr txBox="1"/>
          <p:nvPr/>
        </p:nvSpPr>
        <p:spPr>
          <a:xfrm>
            <a:off x="1380192" y="1486156"/>
            <a:ext cx="9944756" cy="3685624"/>
          </a:xfrm>
          <a:prstGeom prst="rect">
            <a:avLst/>
          </a:prstGeom>
          <a:noFill/>
        </p:spPr>
        <p:txBody>
          <a:bodyPr wrap="square">
            <a:spAutoFit/>
          </a:bodyPr>
          <a:lstStyle/>
          <a:p>
            <a:pPr marL="342900" indent="-342900">
              <a:spcBef>
                <a:spcPts val="1500"/>
              </a:spcBef>
              <a:spcAft>
                <a:spcPts val="750"/>
              </a:spcAft>
              <a:buFont typeface="Arial" panose="020B0604020202020204" pitchFamily="34" charset="0"/>
              <a:buChar char="•"/>
            </a:pPr>
            <a:r>
              <a:rPr lang="en-US" sz="2200" dirty="0">
                <a:solidFill>
                  <a:srgbClr val="000000"/>
                </a:solidFill>
                <a:effectLst/>
                <a:ea typeface="Calibri" panose="020F0502020204030204" pitchFamily="34" charset="0"/>
                <a:cs typeface="Times New Roman" panose="02020603050405020304" pitchFamily="18" charset="0"/>
              </a:rPr>
              <a:t>The Device will assist the visually impaired individuals by monitoring and detecting the level and the temperature of the liquid </a:t>
            </a:r>
            <a:r>
              <a:rPr lang="en-IN" sz="2200" dirty="0">
                <a:solidFill>
                  <a:srgbClr val="000000"/>
                </a:solidFill>
                <a:effectLst/>
                <a:ea typeface="Calibri" panose="020F0502020204030204" pitchFamily="34" charset="0"/>
                <a:cs typeface="Times New Roman" panose="02020603050405020304" pitchFamily="18" charset="0"/>
              </a:rPr>
              <a:t>in a container.</a:t>
            </a:r>
          </a:p>
          <a:p>
            <a:pPr marL="342900" indent="-342900">
              <a:spcBef>
                <a:spcPts val="1500"/>
              </a:spcBef>
              <a:spcAft>
                <a:spcPts val="750"/>
              </a:spcAft>
              <a:buFont typeface="Arial" panose="020B0604020202020204" pitchFamily="34" charset="0"/>
              <a:buChar char="•"/>
            </a:pPr>
            <a:r>
              <a:rPr lang="en-IN" sz="2200" dirty="0">
                <a:solidFill>
                  <a:srgbClr val="000000"/>
                </a:solidFill>
                <a:ea typeface="Calibri" panose="020F0502020204030204" pitchFamily="34" charset="0"/>
                <a:cs typeface="Times New Roman" panose="02020603050405020304" pitchFamily="18" charset="0"/>
              </a:rPr>
              <a:t>A trained speaker is used to</a:t>
            </a:r>
            <a:r>
              <a:rPr lang="en-IN" sz="2200" dirty="0">
                <a:solidFill>
                  <a:srgbClr val="000000"/>
                </a:solidFill>
                <a:effectLst/>
                <a:ea typeface="Calibri" panose="020F0502020204030204" pitchFamily="34" charset="0"/>
                <a:cs typeface="Times New Roman" panose="02020603050405020304" pitchFamily="18" charset="0"/>
              </a:rPr>
              <a:t> instruct them through voice command whenever the container is full or nearly full or whether the liquid is hot, mild, or cold</a:t>
            </a:r>
            <a:r>
              <a:rPr lang="en-US" sz="2200" dirty="0">
                <a:solidFill>
                  <a:srgbClr val="000000"/>
                </a:solidFill>
                <a:effectLst/>
                <a:ea typeface="Calibri" panose="020F0502020204030204" pitchFamily="34" charset="0"/>
                <a:cs typeface="Times New Roman" panose="02020603050405020304" pitchFamily="18" charset="0"/>
              </a:rPr>
              <a:t>.</a:t>
            </a:r>
            <a:endParaRPr lang="en-IN" sz="2200" dirty="0">
              <a:solidFill>
                <a:srgbClr val="000000"/>
              </a:solidFill>
              <a:effectLst/>
              <a:ea typeface="Times New Roman" panose="02020603050405020304" pitchFamily="18" charset="0"/>
            </a:endParaRPr>
          </a:p>
          <a:p>
            <a:pPr marL="342900" indent="-342900">
              <a:spcBef>
                <a:spcPts val="1500"/>
              </a:spcBef>
              <a:spcAft>
                <a:spcPts val="750"/>
              </a:spcAft>
              <a:buFont typeface="Arial" panose="020B0604020202020204" pitchFamily="34" charset="0"/>
              <a:buChar char="•"/>
            </a:pPr>
            <a:r>
              <a:rPr lang="en-IN" sz="2200" dirty="0">
                <a:solidFill>
                  <a:srgbClr val="000000"/>
                </a:solidFill>
                <a:effectLst/>
                <a:latin typeface="Calibri "/>
                <a:ea typeface="Times New Roman" panose="02020603050405020304" pitchFamily="18" charset="0"/>
              </a:rPr>
              <a:t>The system consist of level sensor, a microcontroller, an LCD screen to display liquid levels, a Wi-Fi modem for transmitting data and Temperature sensor is </a:t>
            </a:r>
            <a:r>
              <a:rPr lang="en-IN" sz="2200" dirty="0">
                <a:solidFill>
                  <a:srgbClr val="000000"/>
                </a:solidFill>
                <a:effectLst/>
                <a:latin typeface="Calibri "/>
                <a:ea typeface="Calibri" panose="020F0502020204030204" pitchFamily="34" charset="0"/>
                <a:cs typeface="Times New Roman" panose="02020603050405020304" pitchFamily="18" charset="0"/>
              </a:rPr>
              <a:t>used to detect the temperature of the liquid.</a:t>
            </a:r>
            <a:endParaRPr lang="en-IN" sz="2200" dirty="0">
              <a:latin typeface="Calibri "/>
              <a:ea typeface="Calibri" panose="020F0502020204030204" pitchFamily="34" charset="0"/>
              <a:cs typeface="Times New Roman" panose="02020603050405020304" pitchFamily="18" charset="0"/>
            </a:endParaRPr>
          </a:p>
          <a:p>
            <a:pPr marL="342900" indent="-342900">
              <a:spcBef>
                <a:spcPts val="1500"/>
              </a:spcBef>
              <a:spcAft>
                <a:spcPts val="750"/>
              </a:spcAft>
              <a:buFont typeface="Arial" panose="020B0604020202020204" pitchFamily="34" charset="0"/>
              <a:buChar char="•"/>
            </a:pPr>
            <a:r>
              <a:rPr lang="en-US" sz="2200" dirty="0">
                <a:solidFill>
                  <a:srgbClr val="000000"/>
                </a:solidFill>
                <a:effectLst/>
                <a:ea typeface="Times New Roman" panose="02020603050405020304" pitchFamily="18" charset="0"/>
              </a:rPr>
              <a:t>It provides them with the required information in real-time.</a:t>
            </a:r>
            <a:endParaRPr lang="en-IN" sz="2200" dirty="0">
              <a:effectLst/>
              <a:ea typeface="Times New Roman" panose="02020603050405020304" pitchFamily="18" charset="0"/>
            </a:endParaRPr>
          </a:p>
        </p:txBody>
      </p:sp>
      <p:sp>
        <p:nvSpPr>
          <p:cNvPr id="2" name="Date Placeholder 1">
            <a:extLst>
              <a:ext uri="{FF2B5EF4-FFF2-40B4-BE49-F238E27FC236}">
                <a16:creationId xmlns:a16="http://schemas.microsoft.com/office/drawing/2014/main" id="{B8F86F6F-1FEC-9497-4492-82AAD9F5D856}"/>
              </a:ext>
            </a:extLst>
          </p:cNvPr>
          <p:cNvSpPr>
            <a:spLocks noGrp="1"/>
          </p:cNvSpPr>
          <p:nvPr>
            <p:ph type="dt" sz="half" idx="10"/>
          </p:nvPr>
        </p:nvSpPr>
        <p:spPr/>
        <p:txBody>
          <a:bodyPr/>
          <a:lstStyle/>
          <a:p>
            <a:fld id="{9C86816D-BE6E-4F86-8905-B58312C4E507}" type="datetime1">
              <a:rPr lang="en-IN" smtClean="0"/>
              <a:t>12-06-2023</a:t>
            </a:fld>
            <a:endParaRPr lang="en-IN" dirty="0"/>
          </a:p>
        </p:txBody>
      </p:sp>
      <p:sp>
        <p:nvSpPr>
          <p:cNvPr id="4" name="Slide Number Placeholder 3">
            <a:extLst>
              <a:ext uri="{FF2B5EF4-FFF2-40B4-BE49-F238E27FC236}">
                <a16:creationId xmlns:a16="http://schemas.microsoft.com/office/drawing/2014/main" id="{D3E5525B-42D3-AEC4-74EF-B31BA57288E5}"/>
              </a:ext>
            </a:extLst>
          </p:cNvPr>
          <p:cNvSpPr>
            <a:spLocks noGrp="1"/>
          </p:cNvSpPr>
          <p:nvPr>
            <p:ph type="sldNum" sz="quarter" idx="12"/>
          </p:nvPr>
        </p:nvSpPr>
        <p:spPr/>
        <p:txBody>
          <a:bodyPr/>
          <a:lstStyle/>
          <a:p>
            <a:fld id="{82DF5421-386F-4CE5-905F-B82F8FFFFD08}" type="slidenum">
              <a:rPr lang="en-IN" smtClean="0"/>
              <a:t>3</a:t>
            </a:fld>
            <a:endParaRPr lang="en-IN" dirty="0"/>
          </a:p>
        </p:txBody>
      </p:sp>
    </p:spTree>
    <p:extLst>
      <p:ext uri="{BB962C8B-B14F-4D97-AF65-F5344CB8AC3E}">
        <p14:creationId xmlns:p14="http://schemas.microsoft.com/office/powerpoint/2010/main" val="1758358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4"/>
          <p:cNvSpPr>
            <a:spLocks noGrp="1"/>
          </p:cNvSpPr>
          <p:nvPr>
            <p:ph type="title"/>
          </p:nvPr>
        </p:nvSpPr>
        <p:spPr>
          <a:xfrm>
            <a:off x="2393322" y="527782"/>
            <a:ext cx="7588878" cy="1325563"/>
          </a:xfrm>
        </p:spPr>
        <p:txBody>
          <a:bodyPr>
            <a:normAutofit/>
          </a:bodyPr>
          <a:lstStyle/>
          <a:p>
            <a:pPr algn="ctr"/>
            <a:r>
              <a:rPr lang="en-US" dirty="0">
                <a:latin typeface="Calibri" panose="020F0502020204030204" pitchFamily="34" charset="0"/>
                <a:cs typeface="Calibri" panose="020F0502020204030204" pitchFamily="34" charset="0"/>
              </a:rPr>
              <a:t>Existing System</a:t>
            </a:r>
            <a:endParaRPr lang="en-IN" dirty="0">
              <a:latin typeface="Calibri" panose="020F0502020204030204" pitchFamily="34" charset="0"/>
              <a:cs typeface="Calibri" panose="020F0502020204030204" pitchFamily="34" charset="0"/>
            </a:endParaRPr>
          </a:p>
        </p:txBody>
      </p:sp>
      <p:sp>
        <p:nvSpPr>
          <p:cNvPr id="1048612" name="Footer Placeholder 1"/>
          <p:cNvSpPr>
            <a:spLocks noGrp="1"/>
          </p:cNvSpPr>
          <p:nvPr>
            <p:ph type="ftr" sz="quarter" idx="11"/>
          </p:nvPr>
        </p:nvSpPr>
        <p:spPr/>
        <p:txBody>
          <a:bodyPr/>
          <a:lstStyle/>
          <a:p>
            <a:r>
              <a:rPr lang="en-US" dirty="0"/>
              <a:t>Department of Information Technology, BVRIT HYDERABAD</a:t>
            </a:r>
            <a:endParaRPr lang="en-IN" dirty="0"/>
          </a:p>
        </p:txBody>
      </p:sp>
      <p:pic>
        <p:nvPicPr>
          <p:cNvPr id="2097162" name="image3.jpeg"/>
          <p:cNvPicPr>
            <a:picLocks noChangeAspect="1"/>
          </p:cNvPicPr>
          <p:nvPr/>
        </p:nvPicPr>
        <p:blipFill>
          <a:blip r:embed="rId2" cstate="print"/>
          <a:stretch>
            <a:fillRect/>
          </a:stretch>
        </p:blipFill>
        <p:spPr>
          <a:xfrm>
            <a:off x="361629" y="269814"/>
            <a:ext cx="957580" cy="920750"/>
          </a:xfrm>
          <a:prstGeom prst="rect">
            <a:avLst/>
          </a:prstGeom>
        </p:spPr>
      </p:pic>
      <p:pic>
        <p:nvPicPr>
          <p:cNvPr id="2097163" name="image2.jpeg"/>
          <p:cNvPicPr>
            <a:picLocks noChangeAspect="1"/>
          </p:cNvPicPr>
          <p:nvPr/>
        </p:nvPicPr>
        <p:blipFill>
          <a:blip r:embed="rId3" cstate="print"/>
          <a:stretch>
            <a:fillRect/>
          </a:stretch>
        </p:blipFill>
        <p:spPr>
          <a:xfrm>
            <a:off x="10927438" y="269814"/>
            <a:ext cx="795020" cy="989965"/>
          </a:xfrm>
          <a:prstGeom prst="rect">
            <a:avLst/>
          </a:prstGeom>
        </p:spPr>
      </p:pic>
      <p:sp>
        <p:nvSpPr>
          <p:cNvPr id="7" name="TextBox 6">
            <a:extLst>
              <a:ext uri="{FF2B5EF4-FFF2-40B4-BE49-F238E27FC236}">
                <a16:creationId xmlns:a16="http://schemas.microsoft.com/office/drawing/2014/main" id="{6688981B-466C-338B-3B86-0ABBA8FF5958}"/>
              </a:ext>
            </a:extLst>
          </p:cNvPr>
          <p:cNvSpPr txBox="1"/>
          <p:nvPr/>
        </p:nvSpPr>
        <p:spPr>
          <a:xfrm>
            <a:off x="1616990" y="2111463"/>
            <a:ext cx="8958020" cy="1107996"/>
          </a:xfrm>
          <a:prstGeom prst="rect">
            <a:avLst/>
          </a:prstGeom>
          <a:noFill/>
        </p:spPr>
        <p:txBody>
          <a:bodyPr wrap="square">
            <a:spAutoFit/>
          </a:bodyPr>
          <a:lstStyle/>
          <a:p>
            <a:pPr marL="342900" indent="-342900" algn="just">
              <a:buFont typeface="Arial" panose="020B0604020202020204" pitchFamily="34" charset="0"/>
              <a:buChar char="•"/>
            </a:pPr>
            <a:r>
              <a:rPr lang="en-US" sz="2200" dirty="0"/>
              <a:t>When the sensor starts getting wet, the buzzer will start beeping every few seconds. And when the module becomes completely wet, the buzzer warns with louder sound and will continue beeping nonstop.</a:t>
            </a:r>
            <a:endParaRPr lang="en-IN" sz="2200" dirty="0"/>
          </a:p>
        </p:txBody>
      </p:sp>
      <p:sp>
        <p:nvSpPr>
          <p:cNvPr id="2" name="Date Placeholder 1">
            <a:extLst>
              <a:ext uri="{FF2B5EF4-FFF2-40B4-BE49-F238E27FC236}">
                <a16:creationId xmlns:a16="http://schemas.microsoft.com/office/drawing/2014/main" id="{A3542FF9-26EA-1A4E-3D30-20A61F44D651}"/>
              </a:ext>
            </a:extLst>
          </p:cNvPr>
          <p:cNvSpPr>
            <a:spLocks noGrp="1"/>
          </p:cNvSpPr>
          <p:nvPr>
            <p:ph type="dt" sz="half" idx="10"/>
          </p:nvPr>
        </p:nvSpPr>
        <p:spPr/>
        <p:txBody>
          <a:bodyPr/>
          <a:lstStyle/>
          <a:p>
            <a:fld id="{37A77649-C547-4E43-A36D-3DB34CF3C9DD}" type="datetime1">
              <a:rPr lang="en-IN" smtClean="0"/>
              <a:t>12-06-2023</a:t>
            </a:fld>
            <a:endParaRPr lang="en-IN" dirty="0"/>
          </a:p>
        </p:txBody>
      </p:sp>
      <p:sp>
        <p:nvSpPr>
          <p:cNvPr id="3" name="Slide Number Placeholder 2">
            <a:extLst>
              <a:ext uri="{FF2B5EF4-FFF2-40B4-BE49-F238E27FC236}">
                <a16:creationId xmlns:a16="http://schemas.microsoft.com/office/drawing/2014/main" id="{C385A61D-978C-EE4B-CE8B-A625EF70CECB}"/>
              </a:ext>
            </a:extLst>
          </p:cNvPr>
          <p:cNvSpPr>
            <a:spLocks noGrp="1"/>
          </p:cNvSpPr>
          <p:nvPr>
            <p:ph type="sldNum" sz="quarter" idx="12"/>
          </p:nvPr>
        </p:nvSpPr>
        <p:spPr/>
        <p:txBody>
          <a:bodyPr/>
          <a:lstStyle/>
          <a:p>
            <a:fld id="{82DF5421-386F-4CE5-905F-B82F8FFFFD08}" type="slidenum">
              <a:rPr lang="en-IN" smtClean="0"/>
              <a:t>4</a:t>
            </a:fld>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13"/>
          <p:cNvSpPr>
            <a:spLocks noGrp="1"/>
          </p:cNvSpPr>
          <p:nvPr>
            <p:ph type="title"/>
          </p:nvPr>
        </p:nvSpPr>
        <p:spPr>
          <a:xfrm>
            <a:off x="2448745" y="527782"/>
            <a:ext cx="7349156" cy="1325563"/>
          </a:xfrm>
        </p:spPr>
        <p:txBody>
          <a:bodyPr>
            <a:normAutofit/>
          </a:bodyPr>
          <a:lstStyle/>
          <a:p>
            <a:pPr algn="ctr"/>
            <a:r>
              <a:rPr lang="en-US" dirty="0">
                <a:latin typeface="Calibri" panose="020F0502020204030204" pitchFamily="34" charset="0"/>
                <a:cs typeface="Calibri" panose="020F0502020204030204" pitchFamily="34" charset="0"/>
              </a:rPr>
              <a:t>Problem Definition</a:t>
            </a:r>
            <a:endParaRPr lang="en-IN" dirty="0">
              <a:latin typeface="Calibri" panose="020F0502020204030204" pitchFamily="34" charset="0"/>
              <a:cs typeface="Calibri" panose="020F0502020204030204" pitchFamily="34" charset="0"/>
            </a:endParaRPr>
          </a:p>
        </p:txBody>
      </p:sp>
      <p:sp>
        <p:nvSpPr>
          <p:cNvPr id="1048609" name="Footer Placeholder 1"/>
          <p:cNvSpPr>
            <a:spLocks noGrp="1"/>
          </p:cNvSpPr>
          <p:nvPr>
            <p:ph type="ftr" sz="quarter" idx="11"/>
          </p:nvPr>
        </p:nvSpPr>
        <p:spPr/>
        <p:txBody>
          <a:bodyPr/>
          <a:lstStyle/>
          <a:p>
            <a:r>
              <a:rPr lang="en-US" dirty="0"/>
              <a:t>Department of Information Technology, BVRIT HYDERABAD</a:t>
            </a:r>
            <a:endParaRPr lang="en-IN" dirty="0"/>
          </a:p>
        </p:txBody>
      </p:sp>
      <p:pic>
        <p:nvPicPr>
          <p:cNvPr id="2097160" name="image3.jpeg"/>
          <p:cNvPicPr>
            <a:picLocks noChangeAspect="1"/>
          </p:cNvPicPr>
          <p:nvPr/>
        </p:nvPicPr>
        <p:blipFill>
          <a:blip r:embed="rId2" cstate="print"/>
          <a:stretch>
            <a:fillRect/>
          </a:stretch>
        </p:blipFill>
        <p:spPr>
          <a:xfrm>
            <a:off x="361629" y="269814"/>
            <a:ext cx="957580" cy="920750"/>
          </a:xfrm>
          <a:prstGeom prst="rect">
            <a:avLst/>
          </a:prstGeom>
        </p:spPr>
      </p:pic>
      <p:pic>
        <p:nvPicPr>
          <p:cNvPr id="2097161" name="image2.jpeg"/>
          <p:cNvPicPr>
            <a:picLocks noChangeAspect="1"/>
          </p:cNvPicPr>
          <p:nvPr/>
        </p:nvPicPr>
        <p:blipFill>
          <a:blip r:embed="rId3" cstate="print"/>
          <a:stretch>
            <a:fillRect/>
          </a:stretch>
        </p:blipFill>
        <p:spPr>
          <a:xfrm>
            <a:off x="10927438" y="269814"/>
            <a:ext cx="795020" cy="989965"/>
          </a:xfrm>
          <a:prstGeom prst="rect">
            <a:avLst/>
          </a:prstGeom>
        </p:spPr>
      </p:pic>
      <p:sp>
        <p:nvSpPr>
          <p:cNvPr id="2" name="TextBox 1">
            <a:extLst>
              <a:ext uri="{FF2B5EF4-FFF2-40B4-BE49-F238E27FC236}">
                <a16:creationId xmlns:a16="http://schemas.microsoft.com/office/drawing/2014/main" id="{F842DF59-1B56-7513-D4A1-FC4F6BE628D0}"/>
              </a:ext>
            </a:extLst>
          </p:cNvPr>
          <p:cNvSpPr txBox="1"/>
          <p:nvPr/>
        </p:nvSpPr>
        <p:spPr>
          <a:xfrm>
            <a:off x="1766806" y="2247254"/>
            <a:ext cx="8880529" cy="1446550"/>
          </a:xfrm>
          <a:prstGeom prst="rect">
            <a:avLst/>
          </a:prstGeom>
          <a:noFill/>
        </p:spPr>
        <p:txBody>
          <a:bodyPr wrap="square" rtlCol="0">
            <a:spAutoFit/>
          </a:bodyPr>
          <a:lstStyle/>
          <a:p>
            <a:pPr marL="342900" indent="-342900" algn="just">
              <a:buFont typeface="Arial" panose="020B0604020202020204" pitchFamily="34" charset="0"/>
              <a:buChar char="•"/>
            </a:pPr>
            <a:r>
              <a:rPr lang="en-US" sz="2200" dirty="0"/>
              <a:t>In order to assist the blind people we are going to develop a prototype which will monitor and detect the level and temperature of the liquid and assisting them through a voice command. So, that he/she can avoid unnecessary spilling or overflowing of liquid.</a:t>
            </a:r>
            <a:endParaRPr lang="en-IN" sz="2200" dirty="0"/>
          </a:p>
        </p:txBody>
      </p:sp>
      <p:sp>
        <p:nvSpPr>
          <p:cNvPr id="3" name="Date Placeholder 2">
            <a:extLst>
              <a:ext uri="{FF2B5EF4-FFF2-40B4-BE49-F238E27FC236}">
                <a16:creationId xmlns:a16="http://schemas.microsoft.com/office/drawing/2014/main" id="{F19112BF-714F-913D-12A1-197822CB9AB6}"/>
              </a:ext>
            </a:extLst>
          </p:cNvPr>
          <p:cNvSpPr>
            <a:spLocks noGrp="1"/>
          </p:cNvSpPr>
          <p:nvPr>
            <p:ph type="dt" sz="half" idx="10"/>
          </p:nvPr>
        </p:nvSpPr>
        <p:spPr/>
        <p:txBody>
          <a:bodyPr/>
          <a:lstStyle/>
          <a:p>
            <a:fld id="{C715539C-E144-4589-878B-45391D51AA6B}" type="datetime1">
              <a:rPr lang="en-IN" smtClean="0"/>
              <a:t>12-06-2023</a:t>
            </a:fld>
            <a:endParaRPr lang="en-IN" dirty="0"/>
          </a:p>
        </p:txBody>
      </p:sp>
      <p:sp>
        <p:nvSpPr>
          <p:cNvPr id="4" name="Slide Number Placeholder 3">
            <a:extLst>
              <a:ext uri="{FF2B5EF4-FFF2-40B4-BE49-F238E27FC236}">
                <a16:creationId xmlns:a16="http://schemas.microsoft.com/office/drawing/2014/main" id="{8F40F3D0-6323-915D-8168-0E9ECD137F84}"/>
              </a:ext>
            </a:extLst>
          </p:cNvPr>
          <p:cNvSpPr>
            <a:spLocks noGrp="1"/>
          </p:cNvSpPr>
          <p:nvPr>
            <p:ph type="sldNum" sz="quarter" idx="12"/>
          </p:nvPr>
        </p:nvSpPr>
        <p:spPr/>
        <p:txBody>
          <a:bodyPr/>
          <a:lstStyle/>
          <a:p>
            <a:fld id="{82DF5421-386F-4CE5-905F-B82F8FFFFD08}" type="slidenum">
              <a:rPr lang="en-IN" smtClean="0"/>
              <a:t>5</a:t>
            </a:fld>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13"/>
          <p:cNvSpPr>
            <a:spLocks noGrp="1"/>
          </p:cNvSpPr>
          <p:nvPr>
            <p:ph type="title"/>
          </p:nvPr>
        </p:nvSpPr>
        <p:spPr>
          <a:xfrm>
            <a:off x="2392519" y="687023"/>
            <a:ext cx="7349156" cy="920751"/>
          </a:xfrm>
        </p:spPr>
        <p:txBody>
          <a:bodyPr>
            <a:normAutofit/>
          </a:bodyPr>
          <a:lstStyle/>
          <a:p>
            <a:pPr algn="ctr"/>
            <a:r>
              <a:rPr lang="en-US" sz="4400" dirty="0">
                <a:latin typeface="+mn-lt"/>
              </a:rPr>
              <a:t>Literature Survey</a:t>
            </a:r>
            <a:endParaRPr lang="en-IN" dirty="0">
              <a:latin typeface="+mn-lt"/>
              <a:cs typeface="Calibri" panose="020F0502020204030204" pitchFamily="34" charset="0"/>
            </a:endParaRPr>
          </a:p>
        </p:txBody>
      </p:sp>
      <p:sp>
        <p:nvSpPr>
          <p:cNvPr id="1048609" name="Footer Placeholder 1"/>
          <p:cNvSpPr>
            <a:spLocks noGrp="1"/>
          </p:cNvSpPr>
          <p:nvPr>
            <p:ph type="ftr" sz="quarter" idx="11"/>
          </p:nvPr>
        </p:nvSpPr>
        <p:spPr/>
        <p:txBody>
          <a:bodyPr/>
          <a:lstStyle/>
          <a:p>
            <a:r>
              <a:rPr lang="en-US" dirty="0"/>
              <a:t>Department of Information Technology, BVRIT HYDERABAD</a:t>
            </a:r>
            <a:endParaRPr lang="en-IN" dirty="0"/>
          </a:p>
        </p:txBody>
      </p:sp>
      <p:pic>
        <p:nvPicPr>
          <p:cNvPr id="2097160" name="image3.jpeg"/>
          <p:cNvPicPr>
            <a:picLocks noChangeAspect="1"/>
          </p:cNvPicPr>
          <p:nvPr/>
        </p:nvPicPr>
        <p:blipFill>
          <a:blip r:embed="rId2" cstate="print"/>
          <a:stretch>
            <a:fillRect/>
          </a:stretch>
        </p:blipFill>
        <p:spPr>
          <a:xfrm>
            <a:off x="361629" y="269814"/>
            <a:ext cx="957580" cy="920750"/>
          </a:xfrm>
          <a:prstGeom prst="rect">
            <a:avLst/>
          </a:prstGeom>
        </p:spPr>
      </p:pic>
      <p:pic>
        <p:nvPicPr>
          <p:cNvPr id="2097161" name="image2.jpeg"/>
          <p:cNvPicPr>
            <a:picLocks noChangeAspect="1"/>
          </p:cNvPicPr>
          <p:nvPr/>
        </p:nvPicPr>
        <p:blipFill>
          <a:blip r:embed="rId3" cstate="print"/>
          <a:stretch>
            <a:fillRect/>
          </a:stretch>
        </p:blipFill>
        <p:spPr>
          <a:xfrm>
            <a:off x="10927438" y="269814"/>
            <a:ext cx="795020" cy="989965"/>
          </a:xfrm>
          <a:prstGeom prst="rect">
            <a:avLst/>
          </a:prstGeom>
        </p:spPr>
      </p:pic>
      <p:sp>
        <p:nvSpPr>
          <p:cNvPr id="3" name="Date Placeholder 2">
            <a:extLst>
              <a:ext uri="{FF2B5EF4-FFF2-40B4-BE49-F238E27FC236}">
                <a16:creationId xmlns:a16="http://schemas.microsoft.com/office/drawing/2014/main" id="{F19112BF-714F-913D-12A1-197822CB9AB6}"/>
              </a:ext>
            </a:extLst>
          </p:cNvPr>
          <p:cNvSpPr>
            <a:spLocks noGrp="1"/>
          </p:cNvSpPr>
          <p:nvPr>
            <p:ph type="dt" sz="half" idx="10"/>
          </p:nvPr>
        </p:nvSpPr>
        <p:spPr/>
        <p:txBody>
          <a:bodyPr/>
          <a:lstStyle/>
          <a:p>
            <a:fld id="{C715539C-E144-4589-878B-45391D51AA6B}" type="datetime1">
              <a:rPr lang="en-IN" smtClean="0"/>
              <a:t>12-06-2023</a:t>
            </a:fld>
            <a:endParaRPr lang="en-IN" dirty="0"/>
          </a:p>
        </p:txBody>
      </p:sp>
      <p:sp>
        <p:nvSpPr>
          <p:cNvPr id="4" name="Slide Number Placeholder 3">
            <a:extLst>
              <a:ext uri="{FF2B5EF4-FFF2-40B4-BE49-F238E27FC236}">
                <a16:creationId xmlns:a16="http://schemas.microsoft.com/office/drawing/2014/main" id="{8F40F3D0-6323-915D-8168-0E9ECD137F84}"/>
              </a:ext>
            </a:extLst>
          </p:cNvPr>
          <p:cNvSpPr>
            <a:spLocks noGrp="1"/>
          </p:cNvSpPr>
          <p:nvPr>
            <p:ph type="sldNum" sz="quarter" idx="12"/>
          </p:nvPr>
        </p:nvSpPr>
        <p:spPr/>
        <p:txBody>
          <a:bodyPr/>
          <a:lstStyle/>
          <a:p>
            <a:fld id="{82DF5421-386F-4CE5-905F-B82F8FFFFD08}" type="slidenum">
              <a:rPr lang="en-IN" smtClean="0"/>
              <a:t>6</a:t>
            </a:fld>
            <a:endParaRPr lang="en-IN" dirty="0"/>
          </a:p>
        </p:txBody>
      </p:sp>
      <p:graphicFrame>
        <p:nvGraphicFramePr>
          <p:cNvPr id="2" name="Table 5">
            <a:extLst>
              <a:ext uri="{FF2B5EF4-FFF2-40B4-BE49-F238E27FC236}">
                <a16:creationId xmlns:a16="http://schemas.microsoft.com/office/drawing/2014/main" id="{B1D1DF80-4F6C-7F19-B64C-8EC5B9E4095A}"/>
              </a:ext>
            </a:extLst>
          </p:cNvPr>
          <p:cNvGraphicFramePr>
            <a:graphicFrameLocks noGrp="1"/>
          </p:cNvGraphicFramePr>
          <p:nvPr>
            <p:extLst>
              <p:ext uri="{D42A27DB-BD31-4B8C-83A1-F6EECF244321}">
                <p14:modId xmlns:p14="http://schemas.microsoft.com/office/powerpoint/2010/main" val="783165379"/>
              </p:ext>
            </p:extLst>
          </p:nvPr>
        </p:nvGraphicFramePr>
        <p:xfrm>
          <a:off x="809297" y="2024984"/>
          <a:ext cx="10515600" cy="3566160"/>
        </p:xfrm>
        <a:graphic>
          <a:graphicData uri="http://schemas.openxmlformats.org/drawingml/2006/table">
            <a:tbl>
              <a:tblPr firstRow="1" bandRow="1">
                <a:tableStyleId>{00A15C55-8517-42AA-B614-E9B94910E393}</a:tableStyleId>
              </a:tblPr>
              <a:tblGrid>
                <a:gridCol w="1083288">
                  <a:extLst>
                    <a:ext uri="{9D8B030D-6E8A-4147-A177-3AD203B41FA5}">
                      <a16:colId xmlns:a16="http://schemas.microsoft.com/office/drawing/2014/main" val="131365508"/>
                    </a:ext>
                  </a:extLst>
                </a:gridCol>
                <a:gridCol w="1925298">
                  <a:extLst>
                    <a:ext uri="{9D8B030D-6E8A-4147-A177-3AD203B41FA5}">
                      <a16:colId xmlns:a16="http://schemas.microsoft.com/office/drawing/2014/main" val="2465441209"/>
                    </a:ext>
                  </a:extLst>
                </a:gridCol>
                <a:gridCol w="2443655">
                  <a:extLst>
                    <a:ext uri="{9D8B030D-6E8A-4147-A177-3AD203B41FA5}">
                      <a16:colId xmlns:a16="http://schemas.microsoft.com/office/drawing/2014/main" val="3684984166"/>
                    </a:ext>
                  </a:extLst>
                </a:gridCol>
                <a:gridCol w="1576552">
                  <a:extLst>
                    <a:ext uri="{9D8B030D-6E8A-4147-A177-3AD203B41FA5}">
                      <a16:colId xmlns:a16="http://schemas.microsoft.com/office/drawing/2014/main" val="3800077686"/>
                    </a:ext>
                  </a:extLst>
                </a:gridCol>
                <a:gridCol w="3486807">
                  <a:extLst>
                    <a:ext uri="{9D8B030D-6E8A-4147-A177-3AD203B41FA5}">
                      <a16:colId xmlns:a16="http://schemas.microsoft.com/office/drawing/2014/main" val="706262701"/>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S. No</a:t>
                      </a:r>
                      <a:endParaRPr lang="en-IN" sz="18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AURTHOR</a:t>
                      </a:r>
                      <a:endParaRPr lang="en-IN" sz="1800" dirty="0"/>
                    </a:p>
                    <a:p>
                      <a:endParaRPr lang="en-IN"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PAPER</a:t>
                      </a:r>
                      <a:endParaRPr lang="en-IN" sz="1800" dirty="0"/>
                    </a:p>
                  </a:txBody>
                  <a:tcPr anchor="ctr"/>
                </a:tc>
                <a:tc>
                  <a:txBody>
                    <a:bodyPr/>
                    <a:lstStyle/>
                    <a:p>
                      <a:pPr algn="ctr"/>
                      <a:r>
                        <a:rPr lang="en-US" dirty="0"/>
                        <a:t>YEAR</a:t>
                      </a:r>
                      <a:endParaRPr lang="en-IN"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DESCRIPTION</a:t>
                      </a:r>
                      <a:endParaRPr lang="en-IN" sz="1800" dirty="0"/>
                    </a:p>
                  </a:txBody>
                  <a:tcPr anchor="ctr"/>
                </a:tc>
                <a:extLst>
                  <a:ext uri="{0D108BD9-81ED-4DB2-BD59-A6C34878D82A}">
                    <a16:rowId xmlns:a16="http://schemas.microsoft.com/office/drawing/2014/main" val="2378115371"/>
                  </a:ext>
                </a:extLst>
              </a:tr>
              <a:tr h="370840">
                <a:tc>
                  <a:txBody>
                    <a:bodyPr/>
                    <a:lstStyle/>
                    <a:p>
                      <a:pPr algn="ctr"/>
                      <a:r>
                        <a:rPr lang="en-US" dirty="0"/>
                        <a:t>1.</a:t>
                      </a:r>
                      <a:endParaRPr lang="en-IN" dirty="0"/>
                    </a:p>
                  </a:txBody>
                  <a:tcPr anchor="ctr"/>
                </a:tc>
                <a:tc>
                  <a:txBody>
                    <a:bodyPr/>
                    <a:lstStyle/>
                    <a:p>
                      <a:pPr algn="ctr"/>
                      <a:r>
                        <a:rPr lang="en-IN" dirty="0"/>
                        <a:t>N Vijaykumar, R Ramya</a:t>
                      </a:r>
                    </a:p>
                  </a:txBody>
                  <a:tcPr anchor="ctr"/>
                </a:tc>
                <a:tc>
                  <a:txBody>
                    <a:bodyPr/>
                    <a:lstStyle/>
                    <a:p>
                      <a:pPr algn="ctr"/>
                      <a:r>
                        <a:rPr lang="en-US" dirty="0"/>
                        <a:t>“The real time monitoring of water quality in IoT environment”</a:t>
                      </a:r>
                      <a:endParaRPr lang="en-IN" dirty="0"/>
                    </a:p>
                  </a:txBody>
                  <a:tcPr anchor="ctr"/>
                </a:tc>
                <a:tc>
                  <a:txBody>
                    <a:bodyPr/>
                    <a:lstStyle/>
                    <a:p>
                      <a:pPr algn="ctr"/>
                      <a:r>
                        <a:rPr lang="en-US" dirty="0"/>
                        <a:t>2019</a:t>
                      </a:r>
                      <a:endParaRPr lang="en-IN"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The system consist of several sensors is used to measure the level of the liquid and Temperature </a:t>
                      </a:r>
                      <a:r>
                        <a:rPr lang="en-US" sz="1800" dirty="0"/>
                        <a:t>.</a:t>
                      </a:r>
                      <a:endParaRPr lang="en-IN" sz="1800" dirty="0"/>
                    </a:p>
                    <a:p>
                      <a:endParaRPr lang="en-IN" dirty="0"/>
                    </a:p>
                  </a:txBody>
                  <a:tcPr anchor="ctr"/>
                </a:tc>
                <a:extLst>
                  <a:ext uri="{0D108BD9-81ED-4DB2-BD59-A6C34878D82A}">
                    <a16:rowId xmlns:a16="http://schemas.microsoft.com/office/drawing/2014/main" val="2127239077"/>
                  </a:ext>
                </a:extLst>
              </a:tr>
              <a:tr h="370840">
                <a:tc>
                  <a:txBody>
                    <a:bodyPr/>
                    <a:lstStyle/>
                    <a:p>
                      <a:pPr algn="ctr"/>
                      <a:r>
                        <a:rPr lang="en-US" dirty="0"/>
                        <a:t>2.</a:t>
                      </a:r>
                      <a:endParaRPr lang="en-IN"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dirty="0"/>
                        <a:t>Priya J, Sailusha Chekuri </a:t>
                      </a:r>
                    </a:p>
                    <a:p>
                      <a:endParaRPr lang="en-IN"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“Water level monitoring system using IOT” </a:t>
                      </a:r>
                      <a:endParaRPr lang="en-IN" sz="1800" dirty="0"/>
                    </a:p>
                    <a:p>
                      <a:endParaRPr lang="en-IN" dirty="0"/>
                    </a:p>
                  </a:txBody>
                  <a:tcPr anchor="ctr"/>
                </a:tc>
                <a:tc>
                  <a:txBody>
                    <a:bodyPr/>
                    <a:lstStyle/>
                    <a:p>
                      <a:pPr algn="ctr"/>
                      <a:r>
                        <a:rPr lang="en-US" dirty="0"/>
                        <a:t>2018</a:t>
                      </a:r>
                      <a:endParaRPr lang="en-IN"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 Arduino UNO microcontroller to control the indication LEDs and the buzzer.</a:t>
                      </a:r>
                      <a:endParaRPr lang="en-IN" sz="1800" dirty="0"/>
                    </a:p>
                    <a:p>
                      <a:endParaRPr lang="en-IN" dirty="0"/>
                    </a:p>
                  </a:txBody>
                  <a:tcPr anchor="ctr"/>
                </a:tc>
                <a:extLst>
                  <a:ext uri="{0D108BD9-81ED-4DB2-BD59-A6C34878D82A}">
                    <a16:rowId xmlns:a16="http://schemas.microsoft.com/office/drawing/2014/main" val="3172973824"/>
                  </a:ext>
                </a:extLst>
              </a:tr>
            </a:tbl>
          </a:graphicData>
        </a:graphic>
      </p:graphicFrame>
    </p:spTree>
    <p:extLst>
      <p:ext uri="{BB962C8B-B14F-4D97-AF65-F5344CB8AC3E}">
        <p14:creationId xmlns:p14="http://schemas.microsoft.com/office/powerpoint/2010/main" val="3919483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4"/>
          <p:cNvSpPr>
            <a:spLocks noGrp="1"/>
          </p:cNvSpPr>
          <p:nvPr>
            <p:ph type="title"/>
          </p:nvPr>
        </p:nvSpPr>
        <p:spPr/>
        <p:txBody>
          <a:bodyPr>
            <a:normAutofit/>
          </a:bodyPr>
          <a:lstStyle/>
          <a:p>
            <a:pPr algn="ctr"/>
            <a:r>
              <a:rPr lang="en-US" dirty="0">
                <a:latin typeface="Calibri" panose="020F0502020204030204" pitchFamily="34" charset="0"/>
                <a:cs typeface="Calibri" panose="020F0502020204030204" pitchFamily="34" charset="0"/>
              </a:rPr>
              <a:t>Proposed System</a:t>
            </a:r>
            <a:endParaRPr lang="en-IN" dirty="0">
              <a:latin typeface="Calibri" panose="020F0502020204030204" pitchFamily="34" charset="0"/>
              <a:cs typeface="Calibri" panose="020F0502020204030204" pitchFamily="34" charset="0"/>
            </a:endParaRPr>
          </a:p>
        </p:txBody>
      </p:sp>
      <p:sp>
        <p:nvSpPr>
          <p:cNvPr id="1048612" name="Footer Placeholder 1"/>
          <p:cNvSpPr>
            <a:spLocks noGrp="1"/>
          </p:cNvSpPr>
          <p:nvPr>
            <p:ph type="ftr" sz="quarter" idx="11"/>
          </p:nvPr>
        </p:nvSpPr>
        <p:spPr/>
        <p:txBody>
          <a:bodyPr/>
          <a:lstStyle/>
          <a:p>
            <a:r>
              <a:rPr lang="en-US" dirty="0"/>
              <a:t>Department of Information Technology, BVRIT HYDERABAD</a:t>
            </a:r>
            <a:endParaRPr lang="en-IN" dirty="0"/>
          </a:p>
        </p:txBody>
      </p:sp>
      <p:pic>
        <p:nvPicPr>
          <p:cNvPr id="2097162" name="image3.jpeg"/>
          <p:cNvPicPr>
            <a:picLocks noChangeAspect="1"/>
          </p:cNvPicPr>
          <p:nvPr/>
        </p:nvPicPr>
        <p:blipFill>
          <a:blip r:embed="rId2" cstate="print"/>
          <a:stretch>
            <a:fillRect/>
          </a:stretch>
        </p:blipFill>
        <p:spPr>
          <a:xfrm>
            <a:off x="361629" y="269814"/>
            <a:ext cx="957580" cy="920750"/>
          </a:xfrm>
          <a:prstGeom prst="rect">
            <a:avLst/>
          </a:prstGeom>
        </p:spPr>
      </p:pic>
      <p:pic>
        <p:nvPicPr>
          <p:cNvPr id="2097163" name="image2.jpeg"/>
          <p:cNvPicPr>
            <a:picLocks noChangeAspect="1"/>
          </p:cNvPicPr>
          <p:nvPr/>
        </p:nvPicPr>
        <p:blipFill>
          <a:blip r:embed="rId3" cstate="print"/>
          <a:stretch>
            <a:fillRect/>
          </a:stretch>
        </p:blipFill>
        <p:spPr>
          <a:xfrm>
            <a:off x="10927438" y="269814"/>
            <a:ext cx="795020" cy="989965"/>
          </a:xfrm>
          <a:prstGeom prst="rect">
            <a:avLst/>
          </a:prstGeom>
        </p:spPr>
      </p:pic>
      <p:sp>
        <p:nvSpPr>
          <p:cNvPr id="3" name="TextBox 2">
            <a:extLst>
              <a:ext uri="{FF2B5EF4-FFF2-40B4-BE49-F238E27FC236}">
                <a16:creationId xmlns:a16="http://schemas.microsoft.com/office/drawing/2014/main" id="{26E21974-8768-CBD3-96B6-63D223C11CD5}"/>
              </a:ext>
            </a:extLst>
          </p:cNvPr>
          <p:cNvSpPr txBox="1"/>
          <p:nvPr/>
        </p:nvSpPr>
        <p:spPr>
          <a:xfrm>
            <a:off x="1056291" y="1982450"/>
            <a:ext cx="9479974" cy="2462213"/>
          </a:xfrm>
          <a:prstGeom prst="rect">
            <a:avLst/>
          </a:prstGeom>
          <a:noFill/>
        </p:spPr>
        <p:txBody>
          <a:bodyPr wrap="square">
            <a:spAutoFit/>
          </a:bodyPr>
          <a:lstStyle/>
          <a:p>
            <a:pPr marL="342900" indent="-342900" algn="just">
              <a:buFont typeface="Arial" panose="020B0604020202020204" pitchFamily="34" charset="0"/>
              <a:buChar char="•"/>
            </a:pPr>
            <a:r>
              <a:rPr lang="en-IN" sz="2200" dirty="0"/>
              <a:t>This project proposes a simple liquid level monitoring system with different levels indicated by using level sensor. It also signifies when the water level is below and above the requirement. And the temperature sensor is used to know whether the temperature of the liquid is hot, mild, or cold. So that the blind people can notify through a voice command by using trained speaker module that they can avoid spilling or overflowing of the liquid and </a:t>
            </a:r>
            <a:r>
              <a:rPr lang="en-US" sz="2200" dirty="0"/>
              <a:t>The LCD screen is used to display the output .</a:t>
            </a:r>
            <a:endParaRPr lang="en-IN" sz="2200" dirty="0"/>
          </a:p>
        </p:txBody>
      </p:sp>
      <p:sp>
        <p:nvSpPr>
          <p:cNvPr id="2" name="Date Placeholder 1">
            <a:extLst>
              <a:ext uri="{FF2B5EF4-FFF2-40B4-BE49-F238E27FC236}">
                <a16:creationId xmlns:a16="http://schemas.microsoft.com/office/drawing/2014/main" id="{DDF23A8A-D414-07EB-F141-4EAA788AE921}"/>
              </a:ext>
            </a:extLst>
          </p:cNvPr>
          <p:cNvSpPr>
            <a:spLocks noGrp="1"/>
          </p:cNvSpPr>
          <p:nvPr>
            <p:ph type="dt" sz="half" idx="10"/>
          </p:nvPr>
        </p:nvSpPr>
        <p:spPr/>
        <p:txBody>
          <a:bodyPr/>
          <a:lstStyle/>
          <a:p>
            <a:fld id="{C12E9316-ACA9-4BBC-8A5D-CCA37FB256B9}" type="datetime1">
              <a:rPr lang="en-IN" smtClean="0"/>
              <a:t>12-06-2023</a:t>
            </a:fld>
            <a:endParaRPr lang="en-IN" dirty="0"/>
          </a:p>
        </p:txBody>
      </p:sp>
      <p:sp>
        <p:nvSpPr>
          <p:cNvPr id="4" name="Slide Number Placeholder 3">
            <a:extLst>
              <a:ext uri="{FF2B5EF4-FFF2-40B4-BE49-F238E27FC236}">
                <a16:creationId xmlns:a16="http://schemas.microsoft.com/office/drawing/2014/main" id="{2C4F3933-9E2C-7142-0ABA-CCD55C4258DF}"/>
              </a:ext>
            </a:extLst>
          </p:cNvPr>
          <p:cNvSpPr>
            <a:spLocks noGrp="1"/>
          </p:cNvSpPr>
          <p:nvPr>
            <p:ph type="sldNum" sz="quarter" idx="12"/>
          </p:nvPr>
        </p:nvSpPr>
        <p:spPr/>
        <p:txBody>
          <a:bodyPr/>
          <a:lstStyle/>
          <a:p>
            <a:fld id="{82DF5421-386F-4CE5-905F-B82F8FFFFD08}" type="slidenum">
              <a:rPr lang="en-IN" smtClean="0"/>
              <a:t>7</a:t>
            </a:fld>
            <a:endParaRPr lang="en-IN" dirty="0"/>
          </a:p>
        </p:txBody>
      </p:sp>
    </p:spTree>
    <p:extLst>
      <p:ext uri="{BB962C8B-B14F-4D97-AF65-F5344CB8AC3E}">
        <p14:creationId xmlns:p14="http://schemas.microsoft.com/office/powerpoint/2010/main" val="1654915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4"/>
          <p:cNvSpPr>
            <a:spLocks noGrp="1"/>
          </p:cNvSpPr>
          <p:nvPr>
            <p:ph type="title"/>
          </p:nvPr>
        </p:nvSpPr>
        <p:spPr>
          <a:xfrm>
            <a:off x="2001149" y="321323"/>
            <a:ext cx="8244349" cy="1325563"/>
          </a:xfrm>
        </p:spPr>
        <p:txBody>
          <a:bodyPr>
            <a:normAutofit/>
          </a:bodyPr>
          <a:lstStyle/>
          <a:p>
            <a:pPr algn="ctr"/>
            <a:r>
              <a:rPr lang="en-US" dirty="0">
                <a:latin typeface="Calibri" panose="020F0502020204030204" pitchFamily="34" charset="0"/>
                <a:cs typeface="Calibri" panose="020F0502020204030204" pitchFamily="34" charset="0"/>
              </a:rPr>
              <a:t>Tools and Technologies</a:t>
            </a:r>
            <a:endParaRPr lang="en-IN" dirty="0">
              <a:latin typeface="Calibri" panose="020F0502020204030204" pitchFamily="34" charset="0"/>
              <a:cs typeface="Calibri" panose="020F0502020204030204" pitchFamily="34" charset="0"/>
            </a:endParaRPr>
          </a:p>
        </p:txBody>
      </p:sp>
      <p:sp>
        <p:nvSpPr>
          <p:cNvPr id="1048612" name="Footer Placeholder 1"/>
          <p:cNvSpPr>
            <a:spLocks noGrp="1"/>
          </p:cNvSpPr>
          <p:nvPr>
            <p:ph type="ftr" sz="quarter" idx="11"/>
          </p:nvPr>
        </p:nvSpPr>
        <p:spPr/>
        <p:txBody>
          <a:bodyPr/>
          <a:lstStyle/>
          <a:p>
            <a:r>
              <a:rPr lang="en-US" dirty="0"/>
              <a:t>Department of Information Technology, BVRIT HYDERABAD</a:t>
            </a:r>
            <a:endParaRPr lang="en-IN" dirty="0"/>
          </a:p>
        </p:txBody>
      </p:sp>
      <p:pic>
        <p:nvPicPr>
          <p:cNvPr id="2097162" name="image3.jpeg"/>
          <p:cNvPicPr>
            <a:picLocks noChangeAspect="1"/>
          </p:cNvPicPr>
          <p:nvPr/>
        </p:nvPicPr>
        <p:blipFill>
          <a:blip r:embed="rId2" cstate="print"/>
          <a:stretch>
            <a:fillRect/>
          </a:stretch>
        </p:blipFill>
        <p:spPr>
          <a:xfrm>
            <a:off x="361629" y="269814"/>
            <a:ext cx="957580" cy="920750"/>
          </a:xfrm>
          <a:prstGeom prst="rect">
            <a:avLst/>
          </a:prstGeom>
        </p:spPr>
      </p:pic>
      <p:pic>
        <p:nvPicPr>
          <p:cNvPr id="2097163" name="image2.jpeg"/>
          <p:cNvPicPr>
            <a:picLocks noChangeAspect="1"/>
          </p:cNvPicPr>
          <p:nvPr/>
        </p:nvPicPr>
        <p:blipFill>
          <a:blip r:embed="rId3" cstate="print"/>
          <a:stretch>
            <a:fillRect/>
          </a:stretch>
        </p:blipFill>
        <p:spPr>
          <a:xfrm>
            <a:off x="10927438" y="269814"/>
            <a:ext cx="795020" cy="989965"/>
          </a:xfrm>
          <a:prstGeom prst="rect">
            <a:avLst/>
          </a:prstGeom>
        </p:spPr>
      </p:pic>
      <p:sp>
        <p:nvSpPr>
          <p:cNvPr id="3" name="TextBox 2">
            <a:extLst>
              <a:ext uri="{FF2B5EF4-FFF2-40B4-BE49-F238E27FC236}">
                <a16:creationId xmlns:a16="http://schemas.microsoft.com/office/drawing/2014/main" id="{26E21974-8768-CBD3-96B6-63D223C11CD5}"/>
              </a:ext>
            </a:extLst>
          </p:cNvPr>
          <p:cNvSpPr txBox="1"/>
          <p:nvPr/>
        </p:nvSpPr>
        <p:spPr>
          <a:xfrm>
            <a:off x="1655735" y="1982450"/>
            <a:ext cx="8880529" cy="369332"/>
          </a:xfrm>
          <a:prstGeom prst="rect">
            <a:avLst/>
          </a:prstGeom>
          <a:noFill/>
        </p:spPr>
        <p:txBody>
          <a:bodyPr wrap="square">
            <a:spAutoFit/>
          </a:bodyPr>
          <a:lstStyle/>
          <a:p>
            <a:pPr algn="just"/>
            <a:r>
              <a:rPr lang="en-IN" dirty="0"/>
              <a:t> </a:t>
            </a:r>
            <a:endParaRPr lang="en-US" sz="2200" dirty="0"/>
          </a:p>
        </p:txBody>
      </p:sp>
      <p:graphicFrame>
        <p:nvGraphicFramePr>
          <p:cNvPr id="6" name="Table 6">
            <a:extLst>
              <a:ext uri="{FF2B5EF4-FFF2-40B4-BE49-F238E27FC236}">
                <a16:creationId xmlns:a16="http://schemas.microsoft.com/office/drawing/2014/main" id="{765AAB72-3786-D747-0FA1-D1CA1717C664}"/>
              </a:ext>
            </a:extLst>
          </p:cNvPr>
          <p:cNvGraphicFramePr>
            <a:graphicFrameLocks noGrp="1"/>
          </p:cNvGraphicFramePr>
          <p:nvPr>
            <p:extLst>
              <p:ext uri="{D42A27DB-BD31-4B8C-83A1-F6EECF244321}">
                <p14:modId xmlns:p14="http://schemas.microsoft.com/office/powerpoint/2010/main" val="2790789336"/>
              </p:ext>
            </p:extLst>
          </p:nvPr>
        </p:nvGraphicFramePr>
        <p:xfrm>
          <a:off x="2059323" y="1982450"/>
          <a:ext cx="8128000" cy="3962400"/>
        </p:xfrm>
        <a:graphic>
          <a:graphicData uri="http://schemas.openxmlformats.org/drawingml/2006/table">
            <a:tbl>
              <a:tblPr firstRow="1" bandRow="1">
                <a:tableStyleId>{00A15C55-8517-42AA-B614-E9B94910E393}</a:tableStyleId>
              </a:tblPr>
              <a:tblGrid>
                <a:gridCol w="4030407">
                  <a:extLst>
                    <a:ext uri="{9D8B030D-6E8A-4147-A177-3AD203B41FA5}">
                      <a16:colId xmlns:a16="http://schemas.microsoft.com/office/drawing/2014/main" val="2129626037"/>
                    </a:ext>
                  </a:extLst>
                </a:gridCol>
                <a:gridCol w="4097593">
                  <a:extLst>
                    <a:ext uri="{9D8B030D-6E8A-4147-A177-3AD203B41FA5}">
                      <a16:colId xmlns:a16="http://schemas.microsoft.com/office/drawing/2014/main" val="3935225090"/>
                    </a:ext>
                  </a:extLst>
                </a:gridCol>
              </a:tblGrid>
              <a:tr h="1041867">
                <a:tc>
                  <a:txBody>
                    <a:bodyPr/>
                    <a:lstStyle/>
                    <a:p>
                      <a:pPr algn="ctr" rtl="0"/>
                      <a:r>
                        <a:rPr lang="en-IN" sz="2200" b="0" kern="1200" dirty="0">
                          <a:solidFill>
                            <a:schemeClr val="lt1"/>
                          </a:solidFill>
                          <a:effectLst/>
                        </a:rPr>
                        <a:t>ENVIRONMENT</a:t>
                      </a:r>
                      <a:endParaRPr lang="en-IN" sz="2200" b="0" dirty="0">
                        <a:effectLst/>
                      </a:endParaRPr>
                    </a:p>
                    <a:p>
                      <a:pPr algn="ctr"/>
                      <a:br>
                        <a:rPr lang="en-IN" sz="2200" b="0" kern="1200" dirty="0">
                          <a:solidFill>
                            <a:schemeClr val="lt1"/>
                          </a:solidFill>
                          <a:effectLst/>
                        </a:rPr>
                      </a:br>
                      <a:endParaRPr lang="en-IN" sz="2200" dirty="0"/>
                    </a:p>
                  </a:txBody>
                  <a:tcPr anchor="ctr"/>
                </a:tc>
                <a:tc>
                  <a:txBody>
                    <a:bodyPr/>
                    <a:lstStyle/>
                    <a:p>
                      <a:pPr algn="ctr"/>
                      <a:r>
                        <a:rPr lang="en-IN" sz="2200" b="0" kern="1200" dirty="0">
                          <a:solidFill>
                            <a:schemeClr val="lt1"/>
                          </a:solidFill>
                          <a:effectLst/>
                        </a:rPr>
                        <a:t>SPECIFICA TIONS</a:t>
                      </a:r>
                      <a:br>
                        <a:rPr lang="en-IN" sz="2200" dirty="0"/>
                      </a:br>
                      <a:r>
                        <a:rPr lang="en-IN" sz="2200" b="0" kern="1200" dirty="0">
                          <a:solidFill>
                            <a:schemeClr val="lt1"/>
                          </a:solidFill>
                          <a:effectLst/>
                        </a:rPr>
                        <a:t>HARDWARE</a:t>
                      </a:r>
                      <a:br>
                        <a:rPr lang="en-IN" sz="2200" dirty="0"/>
                      </a:br>
                      <a:endParaRPr lang="en-IN" sz="2200" dirty="0"/>
                    </a:p>
                  </a:txBody>
                  <a:tcPr anchor="ctr"/>
                </a:tc>
                <a:extLst>
                  <a:ext uri="{0D108BD9-81ED-4DB2-BD59-A6C34878D82A}">
                    <a16:rowId xmlns:a16="http://schemas.microsoft.com/office/drawing/2014/main" val="1909203674"/>
                  </a:ext>
                </a:extLst>
              </a:tr>
              <a:tr h="1332356">
                <a:tc>
                  <a:txBody>
                    <a:bodyPr/>
                    <a:lstStyle/>
                    <a:p>
                      <a:pPr algn="ctr"/>
                      <a:r>
                        <a:rPr lang="en-IN" sz="2200" dirty="0"/>
                        <a:t>HARDWARE</a:t>
                      </a:r>
                    </a:p>
                  </a:txBody>
                  <a:tcPr anchor="ctr"/>
                </a:tc>
                <a:tc>
                  <a:txBody>
                    <a:bodyPr/>
                    <a:lstStyle/>
                    <a:p>
                      <a:pPr algn="ctr" rtl="0"/>
                      <a:r>
                        <a:rPr lang="en-US" sz="2200" kern="1200" dirty="0">
                          <a:solidFill>
                            <a:schemeClr val="tx1"/>
                          </a:solidFill>
                          <a:effectLst/>
                        </a:rPr>
                        <a:t>Processor – Intel Core i5</a:t>
                      </a:r>
                      <a:br>
                        <a:rPr lang="en-US" sz="2200" dirty="0">
                          <a:solidFill>
                            <a:schemeClr val="tx1"/>
                          </a:solidFill>
                          <a:effectLst/>
                        </a:rPr>
                      </a:br>
                      <a:r>
                        <a:rPr lang="en-US" sz="2200" kern="1200" dirty="0">
                          <a:solidFill>
                            <a:schemeClr val="tx1"/>
                          </a:solidFill>
                          <a:effectLst/>
                        </a:rPr>
                        <a:t>Memory(RAM) – 8 GB</a:t>
                      </a:r>
                      <a:br>
                        <a:rPr lang="en-US" sz="2200" dirty="0">
                          <a:solidFill>
                            <a:schemeClr val="tx1"/>
                          </a:solidFill>
                          <a:effectLst/>
                        </a:rPr>
                      </a:br>
                      <a:r>
                        <a:rPr lang="en-US" sz="2200" kern="1200" dirty="0">
                          <a:solidFill>
                            <a:schemeClr val="tx1"/>
                          </a:solidFill>
                          <a:effectLst/>
                        </a:rPr>
                        <a:t>Storage – I TB</a:t>
                      </a:r>
                    </a:p>
                    <a:p>
                      <a:pPr algn="ctr" rtl="0"/>
                      <a:r>
                        <a:rPr lang="en-US" sz="2200" kern="1200" dirty="0">
                          <a:solidFill>
                            <a:schemeClr val="tx1"/>
                          </a:solidFill>
                          <a:effectLst/>
                        </a:rPr>
                        <a:t>Level Sensor, Temperature Sensor, Arduino UNO</a:t>
                      </a:r>
                      <a:endParaRPr lang="en-IN" sz="2200" dirty="0">
                        <a:solidFill>
                          <a:schemeClr val="tx1"/>
                        </a:solidFill>
                      </a:endParaRPr>
                    </a:p>
                  </a:txBody>
                  <a:tcPr anchor="ctr"/>
                </a:tc>
                <a:extLst>
                  <a:ext uri="{0D108BD9-81ED-4DB2-BD59-A6C34878D82A}">
                    <a16:rowId xmlns:a16="http://schemas.microsoft.com/office/drawing/2014/main" val="3467006722"/>
                  </a:ext>
                </a:extLst>
              </a:tr>
              <a:tr h="887922">
                <a:tc>
                  <a:txBody>
                    <a:bodyPr/>
                    <a:lstStyle/>
                    <a:p>
                      <a:pPr algn="ctr"/>
                      <a:r>
                        <a:rPr lang="en-US" sz="2200" dirty="0"/>
                        <a:t>SOFTWARE</a:t>
                      </a:r>
                      <a:endParaRPr lang="en-IN"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kern="1200" dirty="0">
                          <a:solidFill>
                            <a:schemeClr val="dk1"/>
                          </a:solidFill>
                          <a:effectLst/>
                        </a:rPr>
                        <a:t>Arduino IDE Complier</a:t>
                      </a:r>
                      <a:br>
                        <a:rPr lang="en-US" sz="2200" dirty="0">
                          <a:effectLst/>
                        </a:rPr>
                      </a:br>
                      <a:r>
                        <a:rPr lang="en-US" sz="2200" kern="1200" dirty="0">
                          <a:solidFill>
                            <a:schemeClr val="dk1"/>
                          </a:solidFill>
                          <a:effectLst/>
                        </a:rPr>
                        <a:t>Embedded C</a:t>
                      </a:r>
                      <a:endParaRPr lang="en-US" sz="2200" dirty="0">
                        <a:effectLst/>
                      </a:endParaRPr>
                    </a:p>
                    <a:p>
                      <a:pPr algn="ctr"/>
                      <a:endParaRPr lang="en-IN" sz="2200" dirty="0"/>
                    </a:p>
                  </a:txBody>
                  <a:tcPr anchor="ctr"/>
                </a:tc>
                <a:extLst>
                  <a:ext uri="{0D108BD9-81ED-4DB2-BD59-A6C34878D82A}">
                    <a16:rowId xmlns:a16="http://schemas.microsoft.com/office/drawing/2014/main" val="1703022235"/>
                  </a:ext>
                </a:extLst>
              </a:tr>
            </a:tbl>
          </a:graphicData>
        </a:graphic>
      </p:graphicFrame>
      <p:sp>
        <p:nvSpPr>
          <p:cNvPr id="2" name="Date Placeholder 1">
            <a:extLst>
              <a:ext uri="{FF2B5EF4-FFF2-40B4-BE49-F238E27FC236}">
                <a16:creationId xmlns:a16="http://schemas.microsoft.com/office/drawing/2014/main" id="{50CBE902-5647-E376-18D7-D91814041109}"/>
              </a:ext>
            </a:extLst>
          </p:cNvPr>
          <p:cNvSpPr>
            <a:spLocks noGrp="1"/>
          </p:cNvSpPr>
          <p:nvPr>
            <p:ph type="dt" sz="half" idx="10"/>
          </p:nvPr>
        </p:nvSpPr>
        <p:spPr/>
        <p:txBody>
          <a:bodyPr/>
          <a:lstStyle/>
          <a:p>
            <a:fld id="{DE061472-B57C-4716-86A7-56AFD4425C9F}" type="datetime1">
              <a:rPr lang="en-IN" smtClean="0"/>
              <a:t>12-06-2023</a:t>
            </a:fld>
            <a:endParaRPr lang="en-IN" dirty="0"/>
          </a:p>
        </p:txBody>
      </p:sp>
      <p:sp>
        <p:nvSpPr>
          <p:cNvPr id="4" name="Slide Number Placeholder 3">
            <a:extLst>
              <a:ext uri="{FF2B5EF4-FFF2-40B4-BE49-F238E27FC236}">
                <a16:creationId xmlns:a16="http://schemas.microsoft.com/office/drawing/2014/main" id="{1187DB17-9F85-FA7D-30B4-05F3D9392843}"/>
              </a:ext>
            </a:extLst>
          </p:cNvPr>
          <p:cNvSpPr>
            <a:spLocks noGrp="1"/>
          </p:cNvSpPr>
          <p:nvPr>
            <p:ph type="sldNum" sz="quarter" idx="12"/>
          </p:nvPr>
        </p:nvSpPr>
        <p:spPr/>
        <p:txBody>
          <a:bodyPr/>
          <a:lstStyle/>
          <a:p>
            <a:fld id="{82DF5421-386F-4CE5-905F-B82F8FFFFD08}" type="slidenum">
              <a:rPr lang="en-IN" smtClean="0"/>
              <a:t>8</a:t>
            </a:fld>
            <a:endParaRPr lang="en-IN" dirty="0"/>
          </a:p>
        </p:txBody>
      </p:sp>
    </p:spTree>
    <p:extLst>
      <p:ext uri="{BB962C8B-B14F-4D97-AF65-F5344CB8AC3E}">
        <p14:creationId xmlns:p14="http://schemas.microsoft.com/office/powerpoint/2010/main" val="1573364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13"/>
          <p:cNvSpPr>
            <a:spLocks noGrp="1"/>
          </p:cNvSpPr>
          <p:nvPr>
            <p:ph type="title"/>
          </p:nvPr>
        </p:nvSpPr>
        <p:spPr>
          <a:xfrm>
            <a:off x="2448745" y="527782"/>
            <a:ext cx="7349156" cy="920751"/>
          </a:xfrm>
        </p:spPr>
        <p:txBody>
          <a:bodyPr>
            <a:normAutofit/>
          </a:bodyPr>
          <a:lstStyle/>
          <a:p>
            <a:pPr algn="ctr"/>
            <a:r>
              <a:rPr lang="en-US" sz="4900" dirty="0">
                <a:latin typeface="+mn-lt"/>
              </a:rPr>
              <a:t>Feasibility Study</a:t>
            </a:r>
            <a:endParaRPr lang="en-IN" dirty="0">
              <a:latin typeface="+mn-lt"/>
              <a:cs typeface="Calibri" panose="020F0502020204030204" pitchFamily="34" charset="0"/>
            </a:endParaRPr>
          </a:p>
        </p:txBody>
      </p:sp>
      <p:sp>
        <p:nvSpPr>
          <p:cNvPr id="1048609" name="Footer Placeholder 1"/>
          <p:cNvSpPr>
            <a:spLocks noGrp="1"/>
          </p:cNvSpPr>
          <p:nvPr>
            <p:ph type="ftr" sz="quarter" idx="11"/>
          </p:nvPr>
        </p:nvSpPr>
        <p:spPr/>
        <p:txBody>
          <a:bodyPr/>
          <a:lstStyle/>
          <a:p>
            <a:r>
              <a:rPr lang="en-US" dirty="0"/>
              <a:t>Department of Information Technology, BVRIT HYDERABAD</a:t>
            </a:r>
            <a:endParaRPr lang="en-IN" dirty="0"/>
          </a:p>
        </p:txBody>
      </p:sp>
      <p:pic>
        <p:nvPicPr>
          <p:cNvPr id="2097160" name="image3.jpeg"/>
          <p:cNvPicPr>
            <a:picLocks noChangeAspect="1"/>
          </p:cNvPicPr>
          <p:nvPr/>
        </p:nvPicPr>
        <p:blipFill>
          <a:blip r:embed="rId2" cstate="print"/>
          <a:stretch>
            <a:fillRect/>
          </a:stretch>
        </p:blipFill>
        <p:spPr>
          <a:xfrm>
            <a:off x="361629" y="269814"/>
            <a:ext cx="957580" cy="920750"/>
          </a:xfrm>
          <a:prstGeom prst="rect">
            <a:avLst/>
          </a:prstGeom>
        </p:spPr>
      </p:pic>
      <p:pic>
        <p:nvPicPr>
          <p:cNvPr id="2097161" name="image2.jpeg"/>
          <p:cNvPicPr>
            <a:picLocks noChangeAspect="1"/>
          </p:cNvPicPr>
          <p:nvPr/>
        </p:nvPicPr>
        <p:blipFill>
          <a:blip r:embed="rId3" cstate="print"/>
          <a:stretch>
            <a:fillRect/>
          </a:stretch>
        </p:blipFill>
        <p:spPr>
          <a:xfrm>
            <a:off x="10927438" y="269814"/>
            <a:ext cx="795020" cy="989965"/>
          </a:xfrm>
          <a:prstGeom prst="rect">
            <a:avLst/>
          </a:prstGeom>
        </p:spPr>
      </p:pic>
      <p:sp>
        <p:nvSpPr>
          <p:cNvPr id="3" name="Date Placeholder 2">
            <a:extLst>
              <a:ext uri="{FF2B5EF4-FFF2-40B4-BE49-F238E27FC236}">
                <a16:creationId xmlns:a16="http://schemas.microsoft.com/office/drawing/2014/main" id="{F19112BF-714F-913D-12A1-197822CB9AB6}"/>
              </a:ext>
            </a:extLst>
          </p:cNvPr>
          <p:cNvSpPr>
            <a:spLocks noGrp="1"/>
          </p:cNvSpPr>
          <p:nvPr>
            <p:ph type="dt" sz="half" idx="10"/>
          </p:nvPr>
        </p:nvSpPr>
        <p:spPr/>
        <p:txBody>
          <a:bodyPr/>
          <a:lstStyle/>
          <a:p>
            <a:fld id="{C715539C-E144-4589-878B-45391D51AA6B}" type="datetime1">
              <a:rPr lang="en-IN" smtClean="0"/>
              <a:t>12-06-2023</a:t>
            </a:fld>
            <a:endParaRPr lang="en-IN" dirty="0"/>
          </a:p>
        </p:txBody>
      </p:sp>
      <p:sp>
        <p:nvSpPr>
          <p:cNvPr id="4" name="Slide Number Placeholder 3">
            <a:extLst>
              <a:ext uri="{FF2B5EF4-FFF2-40B4-BE49-F238E27FC236}">
                <a16:creationId xmlns:a16="http://schemas.microsoft.com/office/drawing/2014/main" id="{8F40F3D0-6323-915D-8168-0E9ECD137F84}"/>
              </a:ext>
            </a:extLst>
          </p:cNvPr>
          <p:cNvSpPr>
            <a:spLocks noGrp="1"/>
          </p:cNvSpPr>
          <p:nvPr>
            <p:ph type="sldNum" sz="quarter" idx="12"/>
          </p:nvPr>
        </p:nvSpPr>
        <p:spPr/>
        <p:txBody>
          <a:bodyPr/>
          <a:lstStyle/>
          <a:p>
            <a:fld id="{82DF5421-386F-4CE5-905F-B82F8FFFFD08}" type="slidenum">
              <a:rPr lang="en-IN" smtClean="0"/>
              <a:t>9</a:t>
            </a:fld>
            <a:endParaRPr lang="en-IN" dirty="0"/>
          </a:p>
        </p:txBody>
      </p:sp>
      <p:sp>
        <p:nvSpPr>
          <p:cNvPr id="2" name="TextBox 1">
            <a:extLst>
              <a:ext uri="{FF2B5EF4-FFF2-40B4-BE49-F238E27FC236}">
                <a16:creationId xmlns:a16="http://schemas.microsoft.com/office/drawing/2014/main" id="{5FA893B9-6D26-9E1C-59B0-6F1607F37C05}"/>
              </a:ext>
            </a:extLst>
          </p:cNvPr>
          <p:cNvSpPr txBox="1"/>
          <p:nvPr/>
        </p:nvSpPr>
        <p:spPr>
          <a:xfrm>
            <a:off x="1954925" y="1912167"/>
            <a:ext cx="8655269" cy="1938992"/>
          </a:xfrm>
          <a:prstGeom prst="rect">
            <a:avLst/>
          </a:prstGeom>
          <a:noFill/>
        </p:spPr>
        <p:txBody>
          <a:bodyPr wrap="square" rtlCol="0">
            <a:spAutoFit/>
          </a:bodyPr>
          <a:lstStyle/>
          <a:p>
            <a:r>
              <a:rPr lang="en-US" sz="2400" dirty="0"/>
              <a:t> </a:t>
            </a:r>
            <a:r>
              <a:rPr lang="en-US" sz="2400" dirty="0">
                <a:effectLst/>
                <a:ea typeface="Calibri" panose="020F0502020204030204" pitchFamily="34" charset="0"/>
                <a:cs typeface="Times New Roman" panose="02020603050405020304" pitchFamily="18" charset="0"/>
              </a:rPr>
              <a:t>The key considerations involved in the feasibility analysis are</a:t>
            </a:r>
            <a:endParaRPr lang="en-IN" sz="2400" dirty="0">
              <a:effectLst/>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US" sz="2400" b="1" dirty="0">
                <a:ea typeface="Calibri" panose="020F0502020204030204" pitchFamily="34" charset="0"/>
                <a:cs typeface="Times New Roman" panose="02020603050405020304" pitchFamily="18" charset="0"/>
              </a:rPr>
              <a:t>ECONOMICAL </a:t>
            </a:r>
            <a:r>
              <a:rPr lang="en-US" sz="2400" b="1" dirty="0">
                <a:effectLst/>
                <a:ea typeface="Calibri" panose="020F0502020204030204" pitchFamily="34" charset="0"/>
                <a:cs typeface="Times New Roman" panose="02020603050405020304" pitchFamily="18" charset="0"/>
              </a:rPr>
              <a:t>FEASIBILITY: </a:t>
            </a:r>
            <a:r>
              <a:rPr lang="en-US" sz="2400" dirty="0">
                <a:effectLst/>
                <a:ea typeface="Calibri" panose="020F0502020204030204" pitchFamily="34" charset="0"/>
                <a:cs typeface="Times New Roman" panose="02020603050405020304" pitchFamily="18" charset="0"/>
              </a:rPr>
              <a:t>Cost effective ,</a:t>
            </a:r>
            <a:r>
              <a:rPr lang="en-US" sz="2400" dirty="0"/>
              <a:t> Easy to use, portable &amp; rechargeable.</a:t>
            </a:r>
          </a:p>
          <a:p>
            <a:pPr marL="342900" indent="-342900">
              <a:buFont typeface="Arial" panose="020B0604020202020204" pitchFamily="34" charset="0"/>
              <a:buChar char="•"/>
            </a:pPr>
            <a:r>
              <a:rPr lang="en-US" sz="2400" b="1" dirty="0">
                <a:ea typeface="Calibri" panose="020F0502020204030204" pitchFamily="34" charset="0"/>
                <a:cs typeface="Times New Roman" panose="02020603050405020304" pitchFamily="18" charset="0"/>
              </a:rPr>
              <a:t>OPERATIONAL </a:t>
            </a:r>
            <a:r>
              <a:rPr lang="en-US" sz="2400" b="1" dirty="0">
                <a:effectLst/>
                <a:ea typeface="Calibri" panose="020F0502020204030204" pitchFamily="34" charset="0"/>
                <a:cs typeface="Times New Roman" panose="02020603050405020304" pitchFamily="18" charset="0"/>
              </a:rPr>
              <a:t>FEASIBILITY: </a:t>
            </a:r>
            <a:r>
              <a:rPr lang="en-US" sz="2400" dirty="0"/>
              <a:t>Assists the level &amp; temperature of Liquid, spill prevention.</a:t>
            </a:r>
          </a:p>
        </p:txBody>
      </p:sp>
    </p:spTree>
    <p:extLst>
      <p:ext uri="{BB962C8B-B14F-4D97-AF65-F5344CB8AC3E}">
        <p14:creationId xmlns:p14="http://schemas.microsoft.com/office/powerpoint/2010/main" val="25195399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1013</TotalTime>
  <Words>893</Words>
  <Application>Microsoft Office PowerPoint</Application>
  <PresentationFormat>Widescreen</PresentationFormat>
  <Paragraphs>135</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vt:lpstr>
      <vt:lpstr>Calibri Light</vt:lpstr>
      <vt:lpstr>Carlito</vt:lpstr>
      <vt:lpstr>Times New Roman</vt:lpstr>
      <vt:lpstr>Office Theme</vt:lpstr>
      <vt:lpstr>Department of Information Technology </vt:lpstr>
      <vt:lpstr>Contents</vt:lpstr>
      <vt:lpstr>Introduction</vt:lpstr>
      <vt:lpstr>Existing System</vt:lpstr>
      <vt:lpstr>Problem Definition</vt:lpstr>
      <vt:lpstr>Literature Survey</vt:lpstr>
      <vt:lpstr>Proposed System</vt:lpstr>
      <vt:lpstr>Tools and Technologies</vt:lpstr>
      <vt:lpstr>Feasibility Study</vt:lpstr>
      <vt:lpstr>Societal Impact</vt:lpstr>
      <vt:lpstr>Project TimeLine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keesaradeekshita@gmail.com</dc:creator>
  <cp:lastModifiedBy>Revathi Pakarapu</cp:lastModifiedBy>
  <cp:revision>26</cp:revision>
  <dcterms:created xsi:type="dcterms:W3CDTF">2022-09-25T01:50:42Z</dcterms:created>
  <dcterms:modified xsi:type="dcterms:W3CDTF">2023-06-12T15:40:50Z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303df12b2bbc4837b2cea2f594ad8ba6</vt:lpwstr>
  </property>
  <property fmtid="{D5CDD505-2E9C-101B-9397-08002B2CF9AE}" pid="3" name="MSIP_Label_defa4170-0d19-0005-0004-bc88714345d2_Enabled">
    <vt:lpwstr>true</vt:lpwstr>
  </property>
  <property fmtid="{D5CDD505-2E9C-101B-9397-08002B2CF9AE}" pid="4" name="MSIP_Label_defa4170-0d19-0005-0004-bc88714345d2_SetDate">
    <vt:lpwstr>2022-11-23T13:31:59Z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0762a42a-0f55-417a-9e37-2b552ce0704e</vt:lpwstr>
  </property>
  <property fmtid="{D5CDD505-2E9C-101B-9397-08002B2CF9AE}" pid="8" name="MSIP_Label_defa4170-0d19-0005-0004-bc88714345d2_ActionId">
    <vt:lpwstr>140584e7-e2b0-43d7-9358-833e2bd9786c</vt:lpwstr>
  </property>
  <property fmtid="{D5CDD505-2E9C-101B-9397-08002B2CF9AE}" pid="9" name="MSIP_Label_defa4170-0d19-0005-0004-bc88714345d2_ContentBits">
    <vt:lpwstr>0</vt:lpwstr>
  </property>
</Properties>
</file>