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67" r:id="rId4"/>
    <p:sldId id="262" r:id="rId5"/>
    <p:sldId id="261" r:id="rId6"/>
    <p:sldId id="271" r:id="rId7"/>
    <p:sldId id="266" r:id="rId8"/>
    <p:sldId id="269" r:id="rId9"/>
    <p:sldId id="272" r:id="rId10"/>
    <p:sldId id="268" r:id="rId11"/>
    <p:sldId id="280" r:id="rId12"/>
    <p:sldId id="273" r:id="rId13"/>
    <p:sldId id="274" r:id="rId14"/>
    <p:sldId id="275" r:id="rId15"/>
    <p:sldId id="276" r:id="rId16"/>
    <p:sldId id="279" r:id="rId17"/>
    <p:sldId id="277" r:id="rId18"/>
    <p:sldId id="284" r:id="rId19"/>
    <p:sldId id="270" r:id="rId20"/>
    <p:sldId id="28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3634" autoAdjust="0"/>
  </p:normalViewPr>
  <p:slideViewPr>
    <p:cSldViewPr snapToGrid="0">
      <p:cViewPr varScale="1">
        <p:scale>
          <a:sx n="59" d="100"/>
          <a:sy n="59" d="100"/>
        </p:scale>
        <p:origin x="10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09C36-AD74-4A22-B6F1-F496712457CE}" type="datetimeFigureOut">
              <a:rPr lang="en-IN" smtClean="0"/>
              <a:t>12-06-2023</a:t>
            </a:fld>
            <a:endParaRPr lang="en-IN" dirty="0"/>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5546D-7F1A-48F0-A27F-5C544A8E78A7}"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55546D-7F1A-48F0-A27F-5C544A8E78A7}" type="slidenum">
              <a:rPr lang="en-IN" smtClean="0"/>
              <a:t>6</a:t>
            </a:fld>
            <a:endParaRPr lang="en-IN" dirty="0"/>
          </a:p>
        </p:txBody>
      </p:sp>
    </p:spTree>
    <p:extLst>
      <p:ext uri="{BB962C8B-B14F-4D97-AF65-F5344CB8AC3E}">
        <p14:creationId xmlns:p14="http://schemas.microsoft.com/office/powerpoint/2010/main" val="111608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lstStyle/>
          <a:p>
            <a:fld id="{CE45B0E2-2EAC-4AE3-B45A-0D37BE206246}" type="datetime1">
              <a:rPr lang="en-IN" smtClean="0"/>
              <a:t>12-06-2023</a:t>
            </a:fld>
            <a:endParaRPr lang="en-IN" dirty="0"/>
          </a:p>
        </p:txBody>
      </p:sp>
      <p:sp>
        <p:nvSpPr>
          <p:cNvPr id="1048584" name="Footer Placeholder 4"/>
          <p:cNvSpPr>
            <a:spLocks noGrp="1"/>
          </p:cNvSpPr>
          <p:nvPr>
            <p:ph type="ftr" sz="quarter" idx="11"/>
          </p:nvPr>
        </p:nvSpPr>
        <p:spPr/>
        <p:txBody>
          <a:bodyPr/>
          <a:lstStyle/>
          <a:p>
            <a:r>
              <a:rPr lang="en-US" dirty="0"/>
              <a:t>Department of Information Technology, BVRIT HYDERABAD</a:t>
            </a:r>
            <a:endParaRPr lang="en-IN" dirty="0"/>
          </a:p>
        </p:txBody>
      </p:sp>
      <p:sp>
        <p:nvSpPr>
          <p:cNvPr id="1048585" name="Slide Number Placeholder 5"/>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a:t>Click to edit Master title style</a:t>
            </a:r>
            <a:endParaRPr lang="en-IN"/>
          </a:p>
        </p:txBody>
      </p:sp>
      <p:sp>
        <p:nvSpPr>
          <p:cNvPr id="104863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9" name="Date Placeholder 3"/>
          <p:cNvSpPr>
            <a:spLocks noGrp="1"/>
          </p:cNvSpPr>
          <p:nvPr>
            <p:ph type="dt" sz="half" idx="10"/>
          </p:nvPr>
        </p:nvSpPr>
        <p:spPr/>
        <p:txBody>
          <a:bodyPr/>
          <a:lstStyle/>
          <a:p>
            <a:fld id="{44B40580-7205-4EAE-9039-FC6CCD8B2F33}" type="datetime1">
              <a:rPr lang="en-IN" smtClean="0"/>
              <a:t>12-06-2023</a:t>
            </a:fld>
            <a:endParaRPr lang="en-IN" dirty="0"/>
          </a:p>
        </p:txBody>
      </p:sp>
      <p:sp>
        <p:nvSpPr>
          <p:cNvPr id="1048640" name="Footer Placeholder 4"/>
          <p:cNvSpPr>
            <a:spLocks noGrp="1"/>
          </p:cNvSpPr>
          <p:nvPr>
            <p:ph type="ftr" sz="quarter" idx="11"/>
          </p:nvPr>
        </p:nvSpPr>
        <p:spPr/>
        <p:txBody>
          <a:bodyPr/>
          <a:lstStyle/>
          <a:p>
            <a:r>
              <a:rPr lang="en-US" dirty="0"/>
              <a:t>Department of Information Technology, BVRIT HYDERABAD</a:t>
            </a:r>
            <a:endParaRPr lang="en-IN" dirty="0"/>
          </a:p>
        </p:txBody>
      </p:sp>
      <p:sp>
        <p:nvSpPr>
          <p:cNvPr id="1048641" name="Slide Number Placeholder 5"/>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6"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27"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8" name="Date Placeholder 3"/>
          <p:cNvSpPr>
            <a:spLocks noGrp="1"/>
          </p:cNvSpPr>
          <p:nvPr>
            <p:ph type="dt" sz="half" idx="10"/>
          </p:nvPr>
        </p:nvSpPr>
        <p:spPr/>
        <p:txBody>
          <a:bodyPr/>
          <a:lstStyle/>
          <a:p>
            <a:fld id="{F7FA23B9-E3E5-4952-8A46-065349169B62}" type="datetime1">
              <a:rPr lang="en-IN" smtClean="0"/>
              <a:t>12-06-2023</a:t>
            </a:fld>
            <a:endParaRPr lang="en-IN" dirty="0"/>
          </a:p>
        </p:txBody>
      </p:sp>
      <p:sp>
        <p:nvSpPr>
          <p:cNvPr id="1048629" name="Footer Placeholder 4"/>
          <p:cNvSpPr>
            <a:spLocks noGrp="1"/>
          </p:cNvSpPr>
          <p:nvPr>
            <p:ph type="ftr" sz="quarter" idx="11"/>
          </p:nvPr>
        </p:nvSpPr>
        <p:spPr/>
        <p:txBody>
          <a:bodyPr/>
          <a:lstStyle/>
          <a:p>
            <a:r>
              <a:rPr lang="en-US" dirty="0"/>
              <a:t>Department of Information Technology, BVRIT HYDERABAD</a:t>
            </a:r>
            <a:endParaRPr lang="en-IN" dirty="0"/>
          </a:p>
        </p:txBody>
      </p:sp>
      <p:sp>
        <p:nvSpPr>
          <p:cNvPr id="1048630" name="Slide Number Placeholder 5"/>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a:t>Click to edit Master title style</a:t>
            </a:r>
            <a:endParaRPr lang="en-IN"/>
          </a:p>
        </p:txBody>
      </p:sp>
      <p:sp>
        <p:nvSpPr>
          <p:cNvPr id="104859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5" name="Date Placeholder 3"/>
          <p:cNvSpPr>
            <a:spLocks noGrp="1"/>
          </p:cNvSpPr>
          <p:nvPr>
            <p:ph type="dt" sz="half" idx="10"/>
          </p:nvPr>
        </p:nvSpPr>
        <p:spPr/>
        <p:txBody>
          <a:bodyPr/>
          <a:lstStyle/>
          <a:p>
            <a:fld id="{2880F959-5649-4E18-9EDF-D6E56DADAECA}" type="datetime1">
              <a:rPr lang="en-IN" smtClean="0"/>
              <a:t>12-06-2023</a:t>
            </a:fld>
            <a:endParaRPr lang="en-IN" dirty="0"/>
          </a:p>
        </p:txBody>
      </p:sp>
      <p:sp>
        <p:nvSpPr>
          <p:cNvPr id="1048596" name="Footer Placeholder 4"/>
          <p:cNvSpPr>
            <a:spLocks noGrp="1"/>
          </p:cNvSpPr>
          <p:nvPr>
            <p:ph type="ftr" sz="quarter" idx="11"/>
          </p:nvPr>
        </p:nvSpPr>
        <p:spPr/>
        <p:txBody>
          <a:bodyPr/>
          <a:lstStyle/>
          <a:p>
            <a:r>
              <a:rPr lang="en-US" dirty="0"/>
              <a:t>Department of Information Technology, BVRIT HYDERABAD</a:t>
            </a:r>
            <a:endParaRPr lang="en-IN" dirty="0"/>
          </a:p>
        </p:txBody>
      </p:sp>
      <p:sp>
        <p:nvSpPr>
          <p:cNvPr id="1048597" name="Slide Number Placeholder 5"/>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4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4" name="Date Placeholder 3"/>
          <p:cNvSpPr>
            <a:spLocks noGrp="1"/>
          </p:cNvSpPr>
          <p:nvPr>
            <p:ph type="dt" sz="half" idx="10"/>
          </p:nvPr>
        </p:nvSpPr>
        <p:spPr/>
        <p:txBody>
          <a:bodyPr/>
          <a:lstStyle/>
          <a:p>
            <a:fld id="{8A3D5D30-9FCA-4AFB-806E-272377F2DE98}" type="datetime1">
              <a:rPr lang="en-IN" smtClean="0"/>
              <a:t>12-06-2023</a:t>
            </a:fld>
            <a:endParaRPr lang="en-IN" dirty="0"/>
          </a:p>
        </p:txBody>
      </p:sp>
      <p:sp>
        <p:nvSpPr>
          <p:cNvPr id="1048645" name="Footer Placeholder 4"/>
          <p:cNvSpPr>
            <a:spLocks noGrp="1"/>
          </p:cNvSpPr>
          <p:nvPr>
            <p:ph type="ftr" sz="quarter" idx="11"/>
          </p:nvPr>
        </p:nvSpPr>
        <p:spPr/>
        <p:txBody>
          <a:bodyPr/>
          <a:lstStyle/>
          <a:p>
            <a:r>
              <a:rPr lang="en-US" dirty="0"/>
              <a:t>Department of Information Technology, BVRIT HYDERABAD</a:t>
            </a:r>
            <a:endParaRPr lang="en-IN" dirty="0"/>
          </a:p>
        </p:txBody>
      </p:sp>
      <p:sp>
        <p:nvSpPr>
          <p:cNvPr id="1048646" name="Slide Number Placeholder 5"/>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r>
              <a:rPr lang="en-US"/>
              <a:t>Click to edit Master title style</a:t>
            </a:r>
            <a:endParaRPr lang="en-IN"/>
          </a:p>
        </p:txBody>
      </p:sp>
      <p:sp>
        <p:nvSpPr>
          <p:cNvPr id="1048648"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9"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Date Placeholder 4"/>
          <p:cNvSpPr>
            <a:spLocks noGrp="1"/>
          </p:cNvSpPr>
          <p:nvPr>
            <p:ph type="dt" sz="half" idx="10"/>
          </p:nvPr>
        </p:nvSpPr>
        <p:spPr/>
        <p:txBody>
          <a:bodyPr/>
          <a:lstStyle/>
          <a:p>
            <a:fld id="{3B60ADAB-87F1-497D-92E0-93DDD6717FF9}" type="datetime1">
              <a:rPr lang="en-IN" smtClean="0"/>
              <a:t>12-06-2023</a:t>
            </a:fld>
            <a:endParaRPr lang="en-IN" dirty="0"/>
          </a:p>
        </p:txBody>
      </p:sp>
      <p:sp>
        <p:nvSpPr>
          <p:cNvPr id="1048651" name="Footer Placeholder 5"/>
          <p:cNvSpPr>
            <a:spLocks noGrp="1"/>
          </p:cNvSpPr>
          <p:nvPr>
            <p:ph type="ftr" sz="quarter" idx="11"/>
          </p:nvPr>
        </p:nvSpPr>
        <p:spPr/>
        <p:txBody>
          <a:bodyPr/>
          <a:lstStyle/>
          <a:p>
            <a:r>
              <a:rPr lang="en-US" dirty="0"/>
              <a:t>Department of Information Technology, BVRIT HYDERABAD</a:t>
            </a:r>
            <a:endParaRPr lang="en-IN" dirty="0"/>
          </a:p>
        </p:txBody>
      </p:sp>
      <p:sp>
        <p:nvSpPr>
          <p:cNvPr id="1048652" name="Slide Number Placeholder 6"/>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3"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5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5"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8" name="Date Placeholder 6"/>
          <p:cNvSpPr>
            <a:spLocks noGrp="1"/>
          </p:cNvSpPr>
          <p:nvPr>
            <p:ph type="dt" sz="half" idx="10"/>
          </p:nvPr>
        </p:nvSpPr>
        <p:spPr/>
        <p:txBody>
          <a:bodyPr/>
          <a:lstStyle/>
          <a:p>
            <a:fld id="{5A686B5F-3A39-4284-B991-00A055924328}" type="datetime1">
              <a:rPr lang="en-IN" smtClean="0"/>
              <a:t>12-06-2023</a:t>
            </a:fld>
            <a:endParaRPr lang="en-IN" dirty="0"/>
          </a:p>
        </p:txBody>
      </p:sp>
      <p:sp>
        <p:nvSpPr>
          <p:cNvPr id="1048659" name="Footer Placeholder 7"/>
          <p:cNvSpPr>
            <a:spLocks noGrp="1"/>
          </p:cNvSpPr>
          <p:nvPr>
            <p:ph type="ftr" sz="quarter" idx="11"/>
          </p:nvPr>
        </p:nvSpPr>
        <p:spPr/>
        <p:txBody>
          <a:bodyPr/>
          <a:lstStyle/>
          <a:p>
            <a:r>
              <a:rPr lang="en-US" dirty="0"/>
              <a:t>Department of Information Technology, BVRIT HYDERABAD</a:t>
            </a:r>
            <a:endParaRPr lang="en-IN" dirty="0"/>
          </a:p>
        </p:txBody>
      </p:sp>
      <p:sp>
        <p:nvSpPr>
          <p:cNvPr id="1048660" name="Slide Number Placeholder 8"/>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a:t>Click to edit Master title style</a:t>
            </a:r>
            <a:endParaRPr lang="en-IN"/>
          </a:p>
        </p:txBody>
      </p:sp>
      <p:sp>
        <p:nvSpPr>
          <p:cNvPr id="1048623" name="Date Placeholder 2"/>
          <p:cNvSpPr>
            <a:spLocks noGrp="1"/>
          </p:cNvSpPr>
          <p:nvPr>
            <p:ph type="dt" sz="half" idx="10"/>
          </p:nvPr>
        </p:nvSpPr>
        <p:spPr/>
        <p:txBody>
          <a:bodyPr/>
          <a:lstStyle/>
          <a:p>
            <a:fld id="{5ECCE746-0CD7-4A33-B7AA-6932F27D1292}" type="datetime1">
              <a:rPr lang="en-IN" smtClean="0"/>
              <a:t>12-06-2023</a:t>
            </a:fld>
            <a:endParaRPr lang="en-IN" dirty="0"/>
          </a:p>
        </p:txBody>
      </p:sp>
      <p:sp>
        <p:nvSpPr>
          <p:cNvPr id="1048624" name="Footer Placeholder 3"/>
          <p:cNvSpPr>
            <a:spLocks noGrp="1"/>
          </p:cNvSpPr>
          <p:nvPr>
            <p:ph type="ftr" sz="quarter" idx="11"/>
          </p:nvPr>
        </p:nvSpPr>
        <p:spPr/>
        <p:txBody>
          <a:bodyPr/>
          <a:lstStyle/>
          <a:p>
            <a:r>
              <a:rPr lang="en-US" dirty="0"/>
              <a:t>Department of Information Technology, BVRIT HYDERABAD</a:t>
            </a:r>
            <a:endParaRPr lang="en-IN" dirty="0"/>
          </a:p>
        </p:txBody>
      </p:sp>
      <p:sp>
        <p:nvSpPr>
          <p:cNvPr id="1048625" name="Slide Number Placeholder 4"/>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8" name="Date Placeholder 1"/>
          <p:cNvSpPr>
            <a:spLocks noGrp="1"/>
          </p:cNvSpPr>
          <p:nvPr>
            <p:ph type="dt" sz="half" idx="10"/>
          </p:nvPr>
        </p:nvSpPr>
        <p:spPr/>
        <p:txBody>
          <a:bodyPr/>
          <a:lstStyle/>
          <a:p>
            <a:fld id="{54299DD8-ED12-462D-B552-1FC172081138}" type="datetime1">
              <a:rPr lang="en-IN" smtClean="0"/>
              <a:t>12-06-2023</a:t>
            </a:fld>
            <a:endParaRPr lang="en-IN" dirty="0"/>
          </a:p>
        </p:txBody>
      </p:sp>
      <p:sp>
        <p:nvSpPr>
          <p:cNvPr id="1048619" name="Footer Placeholder 2"/>
          <p:cNvSpPr>
            <a:spLocks noGrp="1"/>
          </p:cNvSpPr>
          <p:nvPr>
            <p:ph type="ftr" sz="quarter" idx="11"/>
          </p:nvPr>
        </p:nvSpPr>
        <p:spPr/>
        <p:txBody>
          <a:bodyPr/>
          <a:lstStyle/>
          <a:p>
            <a:r>
              <a:rPr lang="en-US" dirty="0"/>
              <a:t>Department of Information Technology, BVRIT HYDERABAD</a:t>
            </a:r>
            <a:endParaRPr lang="en-IN" dirty="0"/>
          </a:p>
        </p:txBody>
      </p:sp>
      <p:sp>
        <p:nvSpPr>
          <p:cNvPr id="1048620" name="Slide Number Placeholder 3"/>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4" name="Date Placeholder 4"/>
          <p:cNvSpPr>
            <a:spLocks noGrp="1"/>
          </p:cNvSpPr>
          <p:nvPr>
            <p:ph type="dt" sz="half" idx="10"/>
          </p:nvPr>
        </p:nvSpPr>
        <p:spPr/>
        <p:txBody>
          <a:bodyPr/>
          <a:lstStyle/>
          <a:p>
            <a:fld id="{FD54B85A-8AC9-4CBE-BCF7-F07BE77204E5}" type="datetime1">
              <a:rPr lang="en-IN" smtClean="0"/>
              <a:t>12-06-2023</a:t>
            </a:fld>
            <a:endParaRPr lang="en-IN" dirty="0"/>
          </a:p>
        </p:txBody>
      </p:sp>
      <p:sp>
        <p:nvSpPr>
          <p:cNvPr id="1048665" name="Footer Placeholder 5"/>
          <p:cNvSpPr>
            <a:spLocks noGrp="1"/>
          </p:cNvSpPr>
          <p:nvPr>
            <p:ph type="ftr" sz="quarter" idx="11"/>
          </p:nvPr>
        </p:nvSpPr>
        <p:spPr/>
        <p:txBody>
          <a:bodyPr/>
          <a:lstStyle/>
          <a:p>
            <a:r>
              <a:rPr lang="en-US" dirty="0"/>
              <a:t>Department of Information Technology, BVRIT HYDERABAD</a:t>
            </a:r>
            <a:endParaRPr lang="en-IN" dirty="0"/>
          </a:p>
        </p:txBody>
      </p:sp>
      <p:sp>
        <p:nvSpPr>
          <p:cNvPr id="1048666" name="Slide Number Placeholder 6"/>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3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104863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4" name="Date Placeholder 4"/>
          <p:cNvSpPr>
            <a:spLocks noGrp="1"/>
          </p:cNvSpPr>
          <p:nvPr>
            <p:ph type="dt" sz="half" idx="10"/>
          </p:nvPr>
        </p:nvSpPr>
        <p:spPr/>
        <p:txBody>
          <a:bodyPr/>
          <a:lstStyle/>
          <a:p>
            <a:fld id="{05329FB0-C34E-4B2D-AEED-2CD58E377B02}" type="datetime1">
              <a:rPr lang="en-IN" smtClean="0"/>
              <a:t>12-06-2023</a:t>
            </a:fld>
            <a:endParaRPr lang="en-IN" dirty="0"/>
          </a:p>
        </p:txBody>
      </p:sp>
      <p:sp>
        <p:nvSpPr>
          <p:cNvPr id="1048635" name="Footer Placeholder 5"/>
          <p:cNvSpPr>
            <a:spLocks noGrp="1"/>
          </p:cNvSpPr>
          <p:nvPr>
            <p:ph type="ftr" sz="quarter" idx="11"/>
          </p:nvPr>
        </p:nvSpPr>
        <p:spPr/>
        <p:txBody>
          <a:bodyPr/>
          <a:lstStyle/>
          <a:p>
            <a:r>
              <a:rPr lang="en-US" dirty="0"/>
              <a:t>Department of Information Technology, BVRIT HYDERABAD</a:t>
            </a:r>
            <a:endParaRPr lang="en-IN" dirty="0"/>
          </a:p>
        </p:txBody>
      </p:sp>
      <p:sp>
        <p:nvSpPr>
          <p:cNvPr id="1048636" name="Slide Number Placeholder 6"/>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E4085-7B93-4DE4-B6A6-74EC23C93BBC}" type="datetime1">
              <a:rPr lang="en-IN" smtClean="0"/>
              <a:t>12-06-2023</a:t>
            </a:fld>
            <a:endParaRPr lang="en-IN" dirty="0"/>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Department of Information Technology, BVRIT HYDERABAD</a:t>
            </a:r>
            <a:endParaRPr lang="en-IN" dirty="0"/>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F5421-386F-4CE5-905F-B82F8FFFFD08}"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image1.jpeg"/>
          <p:cNvPicPr>
            <a:picLocks noChangeAspect="1" noChangeArrowheads="1"/>
          </p:cNvPicPr>
          <p:nvPr/>
        </p:nvPicPr>
        <p:blipFill>
          <a:blip r:embed="rId2"/>
          <a:srcRect/>
          <a:stretch>
            <a:fillRect/>
          </a:stretch>
        </p:blipFill>
        <p:spPr bwMode="auto">
          <a:xfrm>
            <a:off x="627253" y="228600"/>
            <a:ext cx="709613" cy="854075"/>
          </a:xfrm>
          <a:prstGeom prst="rect">
            <a:avLst/>
          </a:prstGeom>
          <a:noFill/>
        </p:spPr>
      </p:pic>
      <p:pic>
        <p:nvPicPr>
          <p:cNvPr id="2097153" name="image2.jpeg"/>
          <p:cNvPicPr>
            <a:picLocks noChangeAspect="1" noChangeArrowheads="1"/>
          </p:cNvPicPr>
          <p:nvPr/>
        </p:nvPicPr>
        <p:blipFill>
          <a:blip r:embed="rId3"/>
          <a:srcRect/>
          <a:stretch>
            <a:fillRect/>
          </a:stretch>
        </p:blipFill>
        <p:spPr bwMode="auto">
          <a:xfrm>
            <a:off x="11092562" y="218412"/>
            <a:ext cx="795337" cy="990600"/>
          </a:xfrm>
          <a:prstGeom prst="rect">
            <a:avLst/>
          </a:prstGeom>
          <a:noFill/>
        </p:spPr>
      </p:pic>
      <p:sp>
        <p:nvSpPr>
          <p:cNvPr id="1048586" name="Rectangle 3"/>
          <p:cNvSpPr>
            <a:spLocks noChangeArrowheads="1"/>
          </p:cNvSpPr>
          <p:nvPr/>
        </p:nvSpPr>
        <p:spPr bwMode="auto">
          <a:xfrm>
            <a:off x="0" y="0"/>
            <a:ext cx="12192000" cy="45720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1048587" name="Rectangle 4"/>
          <p:cNvSpPr>
            <a:spLocks noChangeArrowheads="1"/>
          </p:cNvSpPr>
          <p:nvPr/>
        </p:nvSpPr>
        <p:spPr bwMode="auto">
          <a:xfrm>
            <a:off x="2768215" y="458690"/>
            <a:ext cx="6950972" cy="70104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BVRIT HYDERABAD College of Engineering for Women</a:t>
            </a:r>
            <a:endParaRPr lang="en-IN" sz="3600" dirty="0">
              <a:effectLst/>
              <a:latin typeface="Times New Roman" panose="02020603050405020304" pitchFamily="18"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lang="en-US" altLang="en-US" sz="2000" b="1" dirty="0">
              <a:latin typeface="Arial" panose="020B0604020202020204" pitchFamily="34" charset="0"/>
            </a:endParaRPr>
          </a:p>
        </p:txBody>
      </p:sp>
      <p:sp>
        <p:nvSpPr>
          <p:cNvPr id="1048588" name="Title 3"/>
          <p:cNvSpPr>
            <a:spLocks noGrp="1"/>
          </p:cNvSpPr>
          <p:nvPr>
            <p:ph type="ctrTitle"/>
          </p:nvPr>
        </p:nvSpPr>
        <p:spPr>
          <a:xfrm>
            <a:off x="3292794" y="1159803"/>
            <a:ext cx="5901814" cy="457201"/>
          </a:xfrm>
        </p:spPr>
        <p:txBody>
          <a:bodyPr>
            <a:normAutofit fontScale="90000"/>
          </a:bodyPr>
          <a:lstStyle/>
          <a:p>
            <a:r>
              <a:rPr lang="en-US" sz="2000" b="1" dirty="0">
                <a:effectLst/>
                <a:latin typeface="Carlito"/>
                <a:ea typeface="Times New Roman" panose="02020603050405020304" pitchFamily="18" charset="0"/>
              </a:rPr>
              <a:t>Department of Information Technology</a:t>
            </a:r>
            <a:br>
              <a:rPr lang="en-IN" sz="1800" dirty="0">
                <a:effectLst/>
                <a:latin typeface="Times New Roman" panose="02020603050405020304" pitchFamily="18" charset="0"/>
                <a:ea typeface="Times New Roman" panose="02020603050405020304" pitchFamily="18" charset="0"/>
              </a:rPr>
            </a:br>
            <a:endParaRPr lang="en-IN" sz="1800" dirty="0">
              <a:latin typeface="Carlito"/>
            </a:endParaRPr>
          </a:p>
        </p:txBody>
      </p:sp>
      <p:sp>
        <p:nvSpPr>
          <p:cNvPr id="1048589" name="Subtitle 4"/>
          <p:cNvSpPr>
            <a:spLocks noGrp="1"/>
          </p:cNvSpPr>
          <p:nvPr>
            <p:ph type="subTitle" idx="1"/>
          </p:nvPr>
        </p:nvSpPr>
        <p:spPr>
          <a:xfrm>
            <a:off x="1524000" y="1764337"/>
            <a:ext cx="9144000" cy="1319629"/>
          </a:xfrm>
        </p:spPr>
        <p:txBody>
          <a:bodyPr>
            <a:normAutofit fontScale="25000" lnSpcReduction="20000"/>
          </a:bodyPr>
          <a:lstStyle/>
          <a:p>
            <a:r>
              <a:rPr lang="en-US" sz="17600" dirty="0">
                <a:ea typeface="Times New Roman" panose="02020603050405020304" pitchFamily="18" charset="0"/>
                <a:cs typeface="Times New Roman" panose="02020603050405020304" pitchFamily="18" charset="0"/>
              </a:rPr>
              <a:t>Liquid Level Monitoring And Overflow Prevention System Using IoT For Visually Impaired</a:t>
            </a:r>
            <a:endParaRPr lang="en-IN" sz="17600" dirty="0">
              <a:effectLst/>
              <a:ea typeface="Times New Roman" panose="02020603050405020304" pitchFamily="18" charset="0"/>
              <a:cs typeface="Times New Roman" panose="02020603050405020304" pitchFamily="18" charset="0"/>
            </a:endParaRPr>
          </a:p>
          <a:p>
            <a:endParaRPr lang="en-IN" dirty="0"/>
          </a:p>
        </p:txBody>
      </p:sp>
      <p:sp>
        <p:nvSpPr>
          <p:cNvPr id="1048590" name="TextBox 8"/>
          <p:cNvSpPr txBox="1"/>
          <p:nvPr/>
        </p:nvSpPr>
        <p:spPr>
          <a:xfrm>
            <a:off x="710213" y="3709441"/>
            <a:ext cx="3497804" cy="1744067"/>
          </a:xfrm>
          <a:prstGeom prst="rect">
            <a:avLst/>
          </a:prstGeom>
          <a:noFill/>
        </p:spPr>
        <p:txBody>
          <a:bodyPr wrap="square" rtlCol="0">
            <a:spAutoFit/>
          </a:bodyPr>
          <a:lstStyle/>
          <a:p>
            <a:pPr marL="426085" marR="190500">
              <a:lnSpc>
                <a:spcPct val="150000"/>
              </a:lnSpc>
              <a:spcBef>
                <a:spcPts val="455"/>
              </a:spcBef>
              <a:spcAft>
                <a:spcPts val="0"/>
              </a:spcAft>
            </a:pPr>
            <a:r>
              <a:rPr lang="en-US" dirty="0">
                <a:effectLst/>
                <a:latin typeface="Arial" panose="020B0604020202020204" pitchFamily="34" charset="0"/>
                <a:ea typeface="Times New Roman" panose="02020603050405020304" pitchFamily="18" charset="0"/>
                <a:cs typeface="Times New Roman" panose="02020603050405020304" pitchFamily="18" charset="0"/>
              </a:rPr>
              <a:t>Under the Guidance of </a:t>
            </a:r>
            <a:endParaRPr lang="en-IN" dirty="0">
              <a:effectLst/>
              <a:latin typeface="Times New Roman" panose="02020603050405020304" pitchFamily="18" charset="0"/>
              <a:ea typeface="Times New Roman" panose="02020603050405020304" pitchFamily="18" charset="0"/>
            </a:endParaRPr>
          </a:p>
          <a:p>
            <a:pPr marL="426085" marR="190500">
              <a:lnSpc>
                <a:spcPct val="150000"/>
              </a:lnSpc>
              <a:spcBef>
                <a:spcPts val="455"/>
              </a:spcBef>
              <a:spcAft>
                <a:spcPts val="0"/>
              </a:spcAft>
            </a:pPr>
            <a:r>
              <a:rPr lang="en-US" dirty="0">
                <a:latin typeface="Arial" panose="020B0604020202020204" pitchFamily="34" charset="0"/>
                <a:ea typeface="Times New Roman" panose="02020603050405020304" pitchFamily="18" charset="0"/>
                <a:cs typeface="Times New Roman" panose="02020603050405020304" pitchFamily="18" charset="0"/>
              </a:rPr>
              <a:t>Ms. Ch. Sai Lalitha Bala</a:t>
            </a:r>
            <a:endParaRPr lang="en-IN" dirty="0">
              <a:effectLst/>
              <a:latin typeface="Times New Roman" panose="02020603050405020304" pitchFamily="18" charset="0"/>
              <a:ea typeface="Times New Roman" panose="02020603050405020304" pitchFamily="18" charset="0"/>
            </a:endParaRPr>
          </a:p>
          <a:p>
            <a:pPr marL="426085">
              <a:lnSpc>
                <a:spcPct val="150000"/>
              </a:lnSpc>
              <a:spcBef>
                <a:spcPts val="470"/>
              </a:spcBef>
              <a:spcAft>
                <a:spcPts val="0"/>
              </a:spcAft>
            </a:pPr>
            <a:r>
              <a:rPr lang="en-US" dirty="0">
                <a:latin typeface="Arial" panose="020B0604020202020204" pitchFamily="34" charset="0"/>
                <a:ea typeface="Times New Roman" panose="02020603050405020304" pitchFamily="18" charset="0"/>
                <a:cs typeface="Times New Roman" panose="02020603050405020304" pitchFamily="18" charset="0"/>
              </a:rPr>
              <a:t>Assistant Professor</a:t>
            </a:r>
            <a:endParaRPr lang="en-IN" dirty="0">
              <a:effectLst/>
              <a:latin typeface="Times New Roman" panose="02020603050405020304" pitchFamily="18" charset="0"/>
              <a:ea typeface="Times New Roman" panose="02020603050405020304" pitchFamily="18" charset="0"/>
            </a:endParaRPr>
          </a:p>
          <a:p>
            <a:endParaRPr lang="en-IN" dirty="0"/>
          </a:p>
        </p:txBody>
      </p:sp>
      <p:sp>
        <p:nvSpPr>
          <p:cNvPr id="1048591" name="Footer Placeholder 9"/>
          <p:cNvSpPr>
            <a:spLocks noGrp="1"/>
          </p:cNvSpPr>
          <p:nvPr>
            <p:ph type="ftr" sz="quarter" idx="11"/>
          </p:nvPr>
        </p:nvSpPr>
        <p:spPr/>
        <p:txBody>
          <a:bodyPr/>
          <a:lstStyle/>
          <a:p>
            <a:r>
              <a:rPr lang="en-US" dirty="0"/>
              <a:t>Department of Information Technology, BVRIT HYDERABAD</a:t>
            </a:r>
            <a:endParaRPr lang="en-IN" dirty="0"/>
          </a:p>
        </p:txBody>
      </p:sp>
      <p:sp>
        <p:nvSpPr>
          <p:cNvPr id="1048592" name="TextBox 10"/>
          <p:cNvSpPr txBox="1"/>
          <p:nvPr/>
        </p:nvSpPr>
        <p:spPr>
          <a:xfrm>
            <a:off x="8916141" y="3429000"/>
            <a:ext cx="2565646" cy="2125390"/>
          </a:xfrm>
          <a:prstGeom prst="rect">
            <a:avLst/>
          </a:prstGeom>
          <a:noFill/>
        </p:spPr>
        <p:txBody>
          <a:bodyPr wrap="square" rtlCol="0">
            <a:spAutoFit/>
          </a:bodyPr>
          <a:lstStyle/>
          <a:p>
            <a:pPr>
              <a:lnSpc>
                <a:spcPct val="150000"/>
              </a:lnSpc>
            </a:pPr>
            <a:r>
              <a:rPr lang="en-US" sz="1800" dirty="0">
                <a:effectLst/>
                <a:latin typeface="Times New Roman" panose="02020603050405020304" pitchFamily="18" charset="0"/>
                <a:ea typeface="Times New Roman" panose="02020603050405020304" pitchFamily="18" charset="0"/>
              </a:rPr>
              <a:t>Team- 15</a:t>
            </a:r>
          </a:p>
          <a:p>
            <a:pPr>
              <a:lnSpc>
                <a:spcPct val="150000"/>
              </a:lnSpc>
            </a:pPr>
            <a:r>
              <a:rPr lang="en-US" dirty="0">
                <a:latin typeface="Times New Roman" panose="02020603050405020304" pitchFamily="18" charset="0"/>
              </a:rPr>
              <a:t>V. Bhargavi(1271)</a:t>
            </a:r>
          </a:p>
          <a:p>
            <a:pPr>
              <a:lnSpc>
                <a:spcPct val="150000"/>
              </a:lnSpc>
            </a:pPr>
            <a:r>
              <a:rPr lang="en-US" dirty="0">
                <a:latin typeface="Times New Roman" panose="02020603050405020304" pitchFamily="18" charset="0"/>
              </a:rPr>
              <a:t>P. Revathi(1274)</a:t>
            </a:r>
          </a:p>
          <a:p>
            <a:pPr>
              <a:lnSpc>
                <a:spcPct val="150000"/>
              </a:lnSpc>
            </a:pPr>
            <a:r>
              <a:rPr lang="en-US" dirty="0">
                <a:latin typeface="Times New Roman" panose="02020603050405020304" pitchFamily="18" charset="0"/>
              </a:rPr>
              <a:t>V. Madhuri(LE-1209)</a:t>
            </a:r>
          </a:p>
          <a:p>
            <a:pPr>
              <a:lnSpc>
                <a:spcPct val="150000"/>
              </a:lnSpc>
            </a:pPr>
            <a:r>
              <a:rPr lang="en-US" dirty="0">
                <a:latin typeface="Times New Roman" panose="02020603050405020304" pitchFamily="18" charset="0"/>
              </a:rPr>
              <a:t>P. Meghana(LE-1212)</a:t>
            </a:r>
            <a:endParaRPr lang="en-IN" dirty="0"/>
          </a:p>
        </p:txBody>
      </p:sp>
      <p:sp>
        <p:nvSpPr>
          <p:cNvPr id="2" name="Date Placeholder 1">
            <a:extLst>
              <a:ext uri="{FF2B5EF4-FFF2-40B4-BE49-F238E27FC236}">
                <a16:creationId xmlns:a16="http://schemas.microsoft.com/office/drawing/2014/main" id="{EFA8A100-44E0-B7E1-C114-D3529C1EBD54}"/>
              </a:ext>
            </a:extLst>
          </p:cNvPr>
          <p:cNvSpPr>
            <a:spLocks noGrp="1"/>
          </p:cNvSpPr>
          <p:nvPr>
            <p:ph type="dt" sz="half" idx="10"/>
          </p:nvPr>
        </p:nvSpPr>
        <p:spPr/>
        <p:txBody>
          <a:bodyPr/>
          <a:lstStyle/>
          <a:p>
            <a:fld id="{FFADB6FC-2B6E-4330-8E4A-C80F58381C48}" type="datetime1">
              <a:rPr lang="en-IN" smtClean="0"/>
              <a:t>12-06-2023</a:t>
            </a:fld>
            <a:endParaRPr lang="en-IN" dirty="0"/>
          </a:p>
        </p:txBody>
      </p:sp>
      <p:sp>
        <p:nvSpPr>
          <p:cNvPr id="3" name="Slide Number Placeholder 2">
            <a:extLst>
              <a:ext uri="{FF2B5EF4-FFF2-40B4-BE49-F238E27FC236}">
                <a16:creationId xmlns:a16="http://schemas.microsoft.com/office/drawing/2014/main" id="{025CE145-4D89-D7A1-3368-0EC1FB6B4BA6}"/>
              </a:ext>
            </a:extLst>
          </p:cNvPr>
          <p:cNvSpPr>
            <a:spLocks noGrp="1"/>
          </p:cNvSpPr>
          <p:nvPr>
            <p:ph type="sldNum" sz="quarter" idx="12"/>
          </p:nvPr>
        </p:nvSpPr>
        <p:spPr/>
        <p:txBody>
          <a:bodyPr/>
          <a:lstStyle/>
          <a:p>
            <a:fld id="{82DF5421-386F-4CE5-905F-B82F8FFFFD08}" type="slidenum">
              <a:rPr lang="en-IN" smtClean="0"/>
              <a:t>1</a:t>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a:xfrm>
            <a:off x="2020528" y="365125"/>
            <a:ext cx="8244349" cy="1325563"/>
          </a:xfrm>
        </p:spPr>
        <p:txBody>
          <a:bodyPr>
            <a:normAutofit/>
          </a:bodyPr>
          <a:lstStyle/>
          <a:p>
            <a:pPr algn="ctr"/>
            <a:r>
              <a:rPr lang="en-US" dirty="0">
                <a:latin typeface="Calibri" panose="020F0502020204030204" pitchFamily="34" charset="0"/>
                <a:cs typeface="Calibri" panose="020F0502020204030204" pitchFamily="34" charset="0"/>
              </a:rPr>
              <a:t>Societal Impact</a:t>
            </a:r>
            <a:endParaRPr lang="en-IN" dirty="0">
              <a:latin typeface="Calibri" panose="020F0502020204030204" pitchFamily="34" charset="0"/>
              <a:cs typeface="Calibri" panose="020F0502020204030204" pitchFamily="34" charset="0"/>
            </a:endParaRPr>
          </a:p>
        </p:txBody>
      </p:sp>
      <p:sp>
        <p:nvSpPr>
          <p:cNvPr id="1048612"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2"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3"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4" name="TextBox 3">
            <a:extLst>
              <a:ext uri="{FF2B5EF4-FFF2-40B4-BE49-F238E27FC236}">
                <a16:creationId xmlns:a16="http://schemas.microsoft.com/office/drawing/2014/main" id="{B7D0442A-78F6-664F-6F02-D58D669118BB}"/>
              </a:ext>
            </a:extLst>
          </p:cNvPr>
          <p:cNvSpPr txBox="1"/>
          <p:nvPr/>
        </p:nvSpPr>
        <p:spPr>
          <a:xfrm flipH="1">
            <a:off x="1272507" y="1861401"/>
            <a:ext cx="9646986" cy="1446550"/>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t>Our system helps the blind people in the society without touching the hot substance in the cups and help them to confidently fill the cup with water or any liquid substance without spilling out anything as it monitors the liquid level and detects the temperature of the liquid.</a:t>
            </a:r>
          </a:p>
        </p:txBody>
      </p:sp>
      <p:sp>
        <p:nvSpPr>
          <p:cNvPr id="2" name="Date Placeholder 1">
            <a:extLst>
              <a:ext uri="{FF2B5EF4-FFF2-40B4-BE49-F238E27FC236}">
                <a16:creationId xmlns:a16="http://schemas.microsoft.com/office/drawing/2014/main" id="{08BE1A68-2D1C-6C90-ACB6-AD212F614B15}"/>
              </a:ext>
            </a:extLst>
          </p:cNvPr>
          <p:cNvSpPr>
            <a:spLocks noGrp="1"/>
          </p:cNvSpPr>
          <p:nvPr>
            <p:ph type="dt" sz="half" idx="10"/>
          </p:nvPr>
        </p:nvSpPr>
        <p:spPr/>
        <p:txBody>
          <a:bodyPr/>
          <a:lstStyle/>
          <a:p>
            <a:fld id="{3E582D2A-AD66-43DB-B7B6-83B386680D7C}" type="datetime1">
              <a:rPr lang="en-IN" smtClean="0"/>
              <a:t>12-06-2023</a:t>
            </a:fld>
            <a:endParaRPr lang="en-IN" dirty="0"/>
          </a:p>
        </p:txBody>
      </p:sp>
      <p:sp>
        <p:nvSpPr>
          <p:cNvPr id="5" name="Slide Number Placeholder 4">
            <a:extLst>
              <a:ext uri="{FF2B5EF4-FFF2-40B4-BE49-F238E27FC236}">
                <a16:creationId xmlns:a16="http://schemas.microsoft.com/office/drawing/2014/main" id="{00304E8B-8ACD-B67B-C8A0-4E9EDF3200B5}"/>
              </a:ext>
            </a:extLst>
          </p:cNvPr>
          <p:cNvSpPr>
            <a:spLocks noGrp="1"/>
          </p:cNvSpPr>
          <p:nvPr>
            <p:ph type="sldNum" sz="quarter" idx="12"/>
          </p:nvPr>
        </p:nvSpPr>
        <p:spPr/>
        <p:txBody>
          <a:bodyPr/>
          <a:lstStyle/>
          <a:p>
            <a:fld id="{82DF5421-386F-4CE5-905F-B82F8FFFFD08}" type="slidenum">
              <a:rPr lang="en-IN" smtClean="0"/>
              <a:t>10</a:t>
            </a:fld>
            <a:endParaRPr lang="en-IN" dirty="0"/>
          </a:p>
        </p:txBody>
      </p:sp>
    </p:spTree>
    <p:extLst>
      <p:ext uri="{BB962C8B-B14F-4D97-AF65-F5344CB8AC3E}">
        <p14:creationId xmlns:p14="http://schemas.microsoft.com/office/powerpoint/2010/main" val="3515377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a:xfrm>
            <a:off x="3213209" y="599370"/>
            <a:ext cx="5820228" cy="506371"/>
          </a:xfrm>
        </p:spPr>
        <p:txBody>
          <a:bodyPr>
            <a:normAutofit fontScale="90000"/>
          </a:bodyPr>
          <a:lstStyle/>
          <a:p>
            <a:pPr algn="ctr"/>
            <a:r>
              <a:rPr lang="en-US" dirty="0">
                <a:latin typeface="Calibri" panose="020F0502020204030204" pitchFamily="34" charset="0"/>
                <a:cs typeface="Calibri" panose="020F0502020204030204" pitchFamily="34" charset="0"/>
              </a:rPr>
              <a:t>TimeLine</a:t>
            </a:r>
            <a:endParaRPr lang="en-IN" dirty="0">
              <a:latin typeface="Calibri" panose="020F0502020204030204" pitchFamily="34" charset="0"/>
              <a:cs typeface="Calibri" panose="020F0502020204030204" pitchFamily="34" charset="0"/>
            </a:endParaRPr>
          </a:p>
        </p:txBody>
      </p:sp>
      <p:sp>
        <p:nvSpPr>
          <p:cNvPr id="1048612"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2"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3"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2" name="Date Placeholder 1">
            <a:extLst>
              <a:ext uri="{FF2B5EF4-FFF2-40B4-BE49-F238E27FC236}">
                <a16:creationId xmlns:a16="http://schemas.microsoft.com/office/drawing/2014/main" id="{08BE1A68-2D1C-6C90-ACB6-AD212F614B15}"/>
              </a:ext>
            </a:extLst>
          </p:cNvPr>
          <p:cNvSpPr>
            <a:spLocks noGrp="1"/>
          </p:cNvSpPr>
          <p:nvPr>
            <p:ph type="dt" sz="half" idx="10"/>
          </p:nvPr>
        </p:nvSpPr>
        <p:spPr/>
        <p:txBody>
          <a:bodyPr/>
          <a:lstStyle/>
          <a:p>
            <a:fld id="{3E582D2A-AD66-43DB-B7B6-83B386680D7C}" type="datetime1">
              <a:rPr lang="en-IN" smtClean="0"/>
              <a:t>12-06-2023</a:t>
            </a:fld>
            <a:endParaRPr lang="en-IN" dirty="0"/>
          </a:p>
        </p:txBody>
      </p:sp>
      <p:sp>
        <p:nvSpPr>
          <p:cNvPr id="5" name="Slide Number Placeholder 4">
            <a:extLst>
              <a:ext uri="{FF2B5EF4-FFF2-40B4-BE49-F238E27FC236}">
                <a16:creationId xmlns:a16="http://schemas.microsoft.com/office/drawing/2014/main" id="{00304E8B-8ACD-B67B-C8A0-4E9EDF3200B5}"/>
              </a:ext>
            </a:extLst>
          </p:cNvPr>
          <p:cNvSpPr>
            <a:spLocks noGrp="1"/>
          </p:cNvSpPr>
          <p:nvPr>
            <p:ph type="sldNum" sz="quarter" idx="12"/>
          </p:nvPr>
        </p:nvSpPr>
        <p:spPr/>
        <p:txBody>
          <a:bodyPr/>
          <a:lstStyle/>
          <a:p>
            <a:fld id="{82DF5421-386F-4CE5-905F-B82F8FFFFD08}" type="slidenum">
              <a:rPr lang="en-IN" smtClean="0"/>
              <a:t>11</a:t>
            </a:fld>
            <a:endParaRPr lang="en-IN" dirty="0"/>
          </a:p>
        </p:txBody>
      </p:sp>
      <p:graphicFrame>
        <p:nvGraphicFramePr>
          <p:cNvPr id="6" name="Table 5">
            <a:extLst>
              <a:ext uri="{FF2B5EF4-FFF2-40B4-BE49-F238E27FC236}">
                <a16:creationId xmlns:a16="http://schemas.microsoft.com/office/drawing/2014/main" id="{1B1FA45B-9699-CF3D-43B8-D306F668E656}"/>
              </a:ext>
            </a:extLst>
          </p:cNvPr>
          <p:cNvGraphicFramePr>
            <a:graphicFrameLocks noGrp="1"/>
          </p:cNvGraphicFramePr>
          <p:nvPr>
            <p:extLst>
              <p:ext uri="{D42A27DB-BD31-4B8C-83A1-F6EECF244321}">
                <p14:modId xmlns:p14="http://schemas.microsoft.com/office/powerpoint/2010/main" val="3752082099"/>
              </p:ext>
            </p:extLst>
          </p:nvPr>
        </p:nvGraphicFramePr>
        <p:xfrm>
          <a:off x="2281084" y="1752053"/>
          <a:ext cx="8127999" cy="3931920"/>
        </p:xfrm>
        <a:graphic>
          <a:graphicData uri="http://schemas.openxmlformats.org/drawingml/2006/table">
            <a:tbl>
              <a:tblPr firstRow="1" bandRow="1">
                <a:tableStyleId>{00A15C55-8517-42AA-B614-E9B94910E393}</a:tableStyleId>
              </a:tblPr>
              <a:tblGrid>
                <a:gridCol w="2709333">
                  <a:extLst>
                    <a:ext uri="{9D8B030D-6E8A-4147-A177-3AD203B41FA5}">
                      <a16:colId xmlns:a16="http://schemas.microsoft.com/office/drawing/2014/main" val="620852829"/>
                    </a:ext>
                  </a:extLst>
                </a:gridCol>
                <a:gridCol w="2709333">
                  <a:extLst>
                    <a:ext uri="{9D8B030D-6E8A-4147-A177-3AD203B41FA5}">
                      <a16:colId xmlns:a16="http://schemas.microsoft.com/office/drawing/2014/main" val="479344494"/>
                    </a:ext>
                  </a:extLst>
                </a:gridCol>
                <a:gridCol w="2709333">
                  <a:extLst>
                    <a:ext uri="{9D8B030D-6E8A-4147-A177-3AD203B41FA5}">
                      <a16:colId xmlns:a16="http://schemas.microsoft.com/office/drawing/2014/main" val="2973402427"/>
                    </a:ext>
                  </a:extLst>
                </a:gridCol>
              </a:tblGrid>
              <a:tr h="338715">
                <a:tc>
                  <a:txBody>
                    <a:bodyPr/>
                    <a:lstStyle/>
                    <a:p>
                      <a:pPr algn="ctr"/>
                      <a:r>
                        <a:rPr lang="en-US" dirty="0"/>
                        <a:t>DATE</a:t>
                      </a:r>
                      <a:endParaRPr lang="en-IN" dirty="0"/>
                    </a:p>
                  </a:txBody>
                  <a:tcPr anchor="ctr"/>
                </a:tc>
                <a:tc>
                  <a:txBody>
                    <a:bodyPr/>
                    <a:lstStyle/>
                    <a:p>
                      <a:pPr algn="ctr"/>
                      <a:r>
                        <a:rPr lang="en-US" dirty="0"/>
                        <a:t>DURATION</a:t>
                      </a:r>
                      <a:endParaRPr lang="en-IN" dirty="0"/>
                    </a:p>
                  </a:txBody>
                  <a:tcPr anchor="ctr"/>
                </a:tc>
                <a:tc>
                  <a:txBody>
                    <a:bodyPr/>
                    <a:lstStyle/>
                    <a:p>
                      <a:pPr algn="ctr"/>
                      <a:r>
                        <a:rPr lang="en-US" dirty="0"/>
                        <a:t>TASK</a:t>
                      </a:r>
                      <a:endParaRPr lang="en-IN" dirty="0"/>
                    </a:p>
                  </a:txBody>
                  <a:tcPr anchor="ctr"/>
                </a:tc>
                <a:extLst>
                  <a:ext uri="{0D108BD9-81ED-4DB2-BD59-A6C34878D82A}">
                    <a16:rowId xmlns:a16="http://schemas.microsoft.com/office/drawing/2014/main" val="236028519"/>
                  </a:ext>
                </a:extLst>
              </a:tr>
              <a:tr h="584631">
                <a:tc>
                  <a:txBody>
                    <a:bodyPr/>
                    <a:lstStyle/>
                    <a:p>
                      <a:r>
                        <a:rPr lang="en-US" dirty="0"/>
                        <a:t>1/10/22 to 27/10/22</a:t>
                      </a:r>
                      <a:endParaRPr lang="en-IN" dirty="0"/>
                    </a:p>
                  </a:txBody>
                  <a:tcPr/>
                </a:tc>
                <a:tc>
                  <a:txBody>
                    <a:bodyPr/>
                    <a:lstStyle/>
                    <a:p>
                      <a:r>
                        <a:rPr lang="en-US" dirty="0"/>
                        <a:t>1 month</a:t>
                      </a:r>
                      <a:endParaRPr lang="en-IN" dirty="0"/>
                    </a:p>
                  </a:txBody>
                  <a:tcPr/>
                </a:tc>
                <a:tc>
                  <a:txBody>
                    <a:bodyPr/>
                    <a:lstStyle/>
                    <a:p>
                      <a:r>
                        <a:rPr lang="en-US" dirty="0"/>
                        <a:t>Abstract preparation and title finalization</a:t>
                      </a:r>
                      <a:endParaRPr lang="en-IN" dirty="0"/>
                    </a:p>
                  </a:txBody>
                  <a:tcPr/>
                </a:tc>
                <a:extLst>
                  <a:ext uri="{0D108BD9-81ED-4DB2-BD59-A6C34878D82A}">
                    <a16:rowId xmlns:a16="http://schemas.microsoft.com/office/drawing/2014/main" val="3714592152"/>
                  </a:ext>
                </a:extLst>
              </a:tr>
              <a:tr h="584631">
                <a:tc>
                  <a:txBody>
                    <a:bodyPr/>
                    <a:lstStyle/>
                    <a:p>
                      <a:r>
                        <a:rPr lang="en-US" dirty="0"/>
                        <a:t>28/10/22 to 29/11/22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month</a:t>
                      </a:r>
                      <a:endParaRPr lang="en-IN" dirty="0"/>
                    </a:p>
                    <a:p>
                      <a:endParaRPr lang="en-IN" dirty="0"/>
                    </a:p>
                  </a:txBody>
                  <a:tcPr/>
                </a:tc>
                <a:tc>
                  <a:txBody>
                    <a:bodyPr/>
                    <a:lstStyle/>
                    <a:p>
                      <a:r>
                        <a:rPr lang="en-US" dirty="0"/>
                        <a:t>Literature Survey Research</a:t>
                      </a:r>
                      <a:endParaRPr lang="en-IN" dirty="0"/>
                    </a:p>
                  </a:txBody>
                  <a:tcPr/>
                </a:tc>
                <a:extLst>
                  <a:ext uri="{0D108BD9-81ED-4DB2-BD59-A6C34878D82A}">
                    <a16:rowId xmlns:a16="http://schemas.microsoft.com/office/drawing/2014/main" val="2800646848"/>
                  </a:ext>
                </a:extLst>
              </a:tr>
              <a:tr h="338715">
                <a:tc>
                  <a:txBody>
                    <a:bodyPr/>
                    <a:lstStyle/>
                    <a:p>
                      <a:r>
                        <a:rPr lang="en-US" dirty="0"/>
                        <a:t>30/11/22 to 17/12/22</a:t>
                      </a:r>
                      <a:endParaRPr lang="en-IN" dirty="0"/>
                    </a:p>
                  </a:txBody>
                  <a:tcPr/>
                </a:tc>
                <a:tc>
                  <a:txBody>
                    <a:bodyPr/>
                    <a:lstStyle/>
                    <a:p>
                      <a:r>
                        <a:rPr lang="en-US" dirty="0"/>
                        <a:t>17 days</a:t>
                      </a:r>
                      <a:endParaRPr lang="en-IN" dirty="0"/>
                    </a:p>
                  </a:txBody>
                  <a:tcPr/>
                </a:tc>
                <a:tc>
                  <a:txBody>
                    <a:bodyPr/>
                    <a:lstStyle/>
                    <a:p>
                      <a:r>
                        <a:rPr lang="en-US" dirty="0"/>
                        <a:t>Design and development</a:t>
                      </a:r>
                      <a:endParaRPr lang="en-IN" dirty="0"/>
                    </a:p>
                  </a:txBody>
                  <a:tcPr/>
                </a:tc>
                <a:extLst>
                  <a:ext uri="{0D108BD9-81ED-4DB2-BD59-A6C34878D82A}">
                    <a16:rowId xmlns:a16="http://schemas.microsoft.com/office/drawing/2014/main" val="2396774670"/>
                  </a:ext>
                </a:extLst>
              </a:tr>
              <a:tr h="584631">
                <a:tc>
                  <a:txBody>
                    <a:bodyPr/>
                    <a:lstStyle/>
                    <a:p>
                      <a:r>
                        <a:rPr lang="en-US" dirty="0"/>
                        <a:t>30/12/22 to 15/02/22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½ month</a:t>
                      </a:r>
                      <a:endParaRPr lang="en-IN" dirty="0"/>
                    </a:p>
                    <a:p>
                      <a:endParaRPr lang="en-IN" dirty="0"/>
                    </a:p>
                  </a:txBody>
                  <a:tcPr/>
                </a:tc>
                <a:tc>
                  <a:txBody>
                    <a:bodyPr/>
                    <a:lstStyle/>
                    <a:p>
                      <a:r>
                        <a:rPr lang="en-US" dirty="0"/>
                        <a:t>Development of webpage</a:t>
                      </a:r>
                      <a:endParaRPr lang="en-IN" dirty="0"/>
                    </a:p>
                  </a:txBody>
                  <a:tcPr/>
                </a:tc>
                <a:extLst>
                  <a:ext uri="{0D108BD9-81ED-4DB2-BD59-A6C34878D82A}">
                    <a16:rowId xmlns:a16="http://schemas.microsoft.com/office/drawing/2014/main" val="1563493918"/>
                  </a:ext>
                </a:extLst>
              </a:tr>
              <a:tr h="584631">
                <a:tc>
                  <a:txBody>
                    <a:bodyPr/>
                    <a:lstStyle/>
                    <a:p>
                      <a:r>
                        <a:rPr lang="en-US" dirty="0"/>
                        <a:t>16/02/23 to 16/03/23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month</a:t>
                      </a:r>
                      <a:endParaRPr lang="en-IN" dirty="0"/>
                    </a:p>
                    <a:p>
                      <a:endParaRPr lang="en-IN" dirty="0"/>
                    </a:p>
                  </a:txBody>
                  <a:tcPr/>
                </a:tc>
                <a:tc>
                  <a:txBody>
                    <a:bodyPr/>
                    <a:lstStyle/>
                    <a:p>
                      <a:r>
                        <a:rPr lang="en-US" dirty="0"/>
                        <a:t>Training the speaker module</a:t>
                      </a:r>
                      <a:endParaRPr lang="en-IN" dirty="0"/>
                    </a:p>
                  </a:txBody>
                  <a:tcPr/>
                </a:tc>
                <a:extLst>
                  <a:ext uri="{0D108BD9-81ED-4DB2-BD59-A6C34878D82A}">
                    <a16:rowId xmlns:a16="http://schemas.microsoft.com/office/drawing/2014/main" val="3400677888"/>
                  </a:ext>
                </a:extLst>
              </a:tr>
              <a:tr h="584631">
                <a:tc>
                  <a:txBody>
                    <a:bodyPr/>
                    <a:lstStyle/>
                    <a:p>
                      <a:r>
                        <a:rPr lang="en-US" dirty="0"/>
                        <a:t>17/03/23 to 27/04/23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½  month</a:t>
                      </a:r>
                      <a:endParaRPr lang="en-IN" dirty="0"/>
                    </a:p>
                    <a:p>
                      <a:endParaRPr lang="en-IN" dirty="0"/>
                    </a:p>
                  </a:txBody>
                  <a:tcPr/>
                </a:tc>
                <a:tc>
                  <a:txBody>
                    <a:bodyPr/>
                    <a:lstStyle/>
                    <a:p>
                      <a:r>
                        <a:rPr lang="en-US" dirty="0"/>
                        <a:t>Testing the application</a:t>
                      </a:r>
                      <a:endParaRPr lang="en-IN" dirty="0"/>
                    </a:p>
                  </a:txBody>
                  <a:tcPr/>
                </a:tc>
                <a:extLst>
                  <a:ext uri="{0D108BD9-81ED-4DB2-BD59-A6C34878D82A}">
                    <a16:rowId xmlns:a16="http://schemas.microsoft.com/office/drawing/2014/main" val="2608758122"/>
                  </a:ext>
                </a:extLst>
              </a:tr>
            </a:tbl>
          </a:graphicData>
        </a:graphic>
      </p:graphicFrame>
    </p:spTree>
    <p:extLst>
      <p:ext uri="{BB962C8B-B14F-4D97-AF65-F5344CB8AC3E}">
        <p14:creationId xmlns:p14="http://schemas.microsoft.com/office/powerpoint/2010/main" val="3387561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3"/>
          <p:cNvSpPr>
            <a:spLocks noGrp="1"/>
          </p:cNvSpPr>
          <p:nvPr>
            <p:ph type="title"/>
          </p:nvPr>
        </p:nvSpPr>
        <p:spPr>
          <a:xfrm>
            <a:off x="4065923" y="223499"/>
            <a:ext cx="4114801" cy="920751"/>
          </a:xfrm>
        </p:spPr>
        <p:txBody>
          <a:bodyPr>
            <a:normAutofit/>
          </a:bodyPr>
          <a:lstStyle/>
          <a:p>
            <a:pPr algn="ctr"/>
            <a:r>
              <a:rPr lang="en-US" sz="4400" dirty="0">
                <a:latin typeface="+mn-lt"/>
                <a:ea typeface="Calibri" panose="020F0502020204030204" pitchFamily="34" charset="0"/>
                <a:cs typeface="Times New Roman" panose="02020603050405020304" pitchFamily="18" charset="0"/>
              </a:rPr>
              <a:t>A</a:t>
            </a:r>
            <a:r>
              <a:rPr lang="en-IN" sz="4400" dirty="0">
                <a:latin typeface="+mn-lt"/>
                <a:ea typeface="Calibri" panose="020F0502020204030204" pitchFamily="34" charset="0"/>
                <a:cs typeface="Times New Roman" panose="02020603050405020304" pitchFamily="18" charset="0"/>
              </a:rPr>
              <a:t>rchitecture</a:t>
            </a:r>
            <a:endParaRPr lang="en-IN" dirty="0">
              <a:latin typeface="+mn-lt"/>
              <a:cs typeface="Calibri" panose="020F0502020204030204" pitchFamily="34" charset="0"/>
            </a:endParaRPr>
          </a:p>
        </p:txBody>
      </p:sp>
      <p:sp>
        <p:nvSpPr>
          <p:cNvPr id="1048609"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0"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1"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3" name="Date Placeholder 2">
            <a:extLst>
              <a:ext uri="{FF2B5EF4-FFF2-40B4-BE49-F238E27FC236}">
                <a16:creationId xmlns:a16="http://schemas.microsoft.com/office/drawing/2014/main" id="{F19112BF-714F-913D-12A1-197822CB9AB6}"/>
              </a:ext>
            </a:extLst>
          </p:cNvPr>
          <p:cNvSpPr>
            <a:spLocks noGrp="1"/>
          </p:cNvSpPr>
          <p:nvPr>
            <p:ph type="dt" sz="half" idx="10"/>
          </p:nvPr>
        </p:nvSpPr>
        <p:spPr/>
        <p:txBody>
          <a:bodyPr/>
          <a:lstStyle/>
          <a:p>
            <a:fld id="{C715539C-E144-4589-878B-45391D51AA6B}" type="datetime1">
              <a:rPr lang="en-IN" smtClean="0"/>
              <a:t>12-06-2023</a:t>
            </a:fld>
            <a:endParaRPr lang="en-IN" dirty="0"/>
          </a:p>
        </p:txBody>
      </p:sp>
      <p:sp>
        <p:nvSpPr>
          <p:cNvPr id="4" name="Slide Number Placeholder 3">
            <a:extLst>
              <a:ext uri="{FF2B5EF4-FFF2-40B4-BE49-F238E27FC236}">
                <a16:creationId xmlns:a16="http://schemas.microsoft.com/office/drawing/2014/main" id="{8F40F3D0-6323-915D-8168-0E9ECD137F84}"/>
              </a:ext>
            </a:extLst>
          </p:cNvPr>
          <p:cNvSpPr>
            <a:spLocks noGrp="1"/>
          </p:cNvSpPr>
          <p:nvPr>
            <p:ph type="sldNum" sz="quarter" idx="12"/>
          </p:nvPr>
        </p:nvSpPr>
        <p:spPr/>
        <p:txBody>
          <a:bodyPr/>
          <a:lstStyle/>
          <a:p>
            <a:fld id="{82DF5421-386F-4CE5-905F-B82F8FFFFD08}" type="slidenum">
              <a:rPr lang="en-IN" smtClean="0"/>
              <a:t>12</a:t>
            </a:fld>
            <a:endParaRPr lang="en-IN" dirty="0"/>
          </a:p>
        </p:txBody>
      </p:sp>
      <p:sp>
        <p:nvSpPr>
          <p:cNvPr id="2" name="Rectangle 1">
            <a:extLst>
              <a:ext uri="{FF2B5EF4-FFF2-40B4-BE49-F238E27FC236}">
                <a16:creationId xmlns:a16="http://schemas.microsoft.com/office/drawing/2014/main" id="{31DF1E10-30C5-29AB-5720-A43AB19706B9}"/>
              </a:ext>
            </a:extLst>
          </p:cNvPr>
          <p:cNvSpPr/>
          <p:nvPr/>
        </p:nvSpPr>
        <p:spPr>
          <a:xfrm>
            <a:off x="5035876" y="1702676"/>
            <a:ext cx="1970690" cy="38310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t>Arduino -UNO</a:t>
            </a:r>
            <a:endParaRPr lang="en-IN" sz="2200" dirty="0"/>
          </a:p>
        </p:txBody>
      </p:sp>
      <p:sp>
        <p:nvSpPr>
          <p:cNvPr id="5" name="Rectangle 4">
            <a:extLst>
              <a:ext uri="{FF2B5EF4-FFF2-40B4-BE49-F238E27FC236}">
                <a16:creationId xmlns:a16="http://schemas.microsoft.com/office/drawing/2014/main" id="{46606815-A652-9865-6228-12B0B69D8308}"/>
              </a:ext>
            </a:extLst>
          </p:cNvPr>
          <p:cNvSpPr/>
          <p:nvPr/>
        </p:nvSpPr>
        <p:spPr>
          <a:xfrm>
            <a:off x="2900854" y="2033752"/>
            <a:ext cx="1067511" cy="6306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t>battery</a:t>
            </a:r>
            <a:endParaRPr lang="en-IN" sz="2200" dirty="0"/>
          </a:p>
        </p:txBody>
      </p:sp>
      <p:sp>
        <p:nvSpPr>
          <p:cNvPr id="6" name="Rectangle 5">
            <a:extLst>
              <a:ext uri="{FF2B5EF4-FFF2-40B4-BE49-F238E27FC236}">
                <a16:creationId xmlns:a16="http://schemas.microsoft.com/office/drawing/2014/main" id="{347F1C13-63AA-F9F4-4022-D360B80DC684}"/>
              </a:ext>
            </a:extLst>
          </p:cNvPr>
          <p:cNvSpPr/>
          <p:nvPr/>
        </p:nvSpPr>
        <p:spPr>
          <a:xfrm>
            <a:off x="7990703" y="1702676"/>
            <a:ext cx="1783917" cy="6306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t>LCD display</a:t>
            </a:r>
            <a:endParaRPr lang="en-IN" sz="2200" dirty="0"/>
          </a:p>
        </p:txBody>
      </p:sp>
      <p:sp>
        <p:nvSpPr>
          <p:cNvPr id="7" name="Rectangle 6">
            <a:extLst>
              <a:ext uri="{FF2B5EF4-FFF2-40B4-BE49-F238E27FC236}">
                <a16:creationId xmlns:a16="http://schemas.microsoft.com/office/drawing/2014/main" id="{77BFC9A3-68F3-9DFC-4887-E576698B3144}"/>
              </a:ext>
            </a:extLst>
          </p:cNvPr>
          <p:cNvSpPr/>
          <p:nvPr/>
        </p:nvSpPr>
        <p:spPr>
          <a:xfrm>
            <a:off x="2159876" y="3263136"/>
            <a:ext cx="1655379" cy="6180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t>IOT Module</a:t>
            </a:r>
            <a:endParaRPr lang="en-IN" sz="2200" dirty="0"/>
          </a:p>
        </p:txBody>
      </p:sp>
      <p:sp>
        <p:nvSpPr>
          <p:cNvPr id="8" name="Rectangle 7">
            <a:extLst>
              <a:ext uri="{FF2B5EF4-FFF2-40B4-BE49-F238E27FC236}">
                <a16:creationId xmlns:a16="http://schemas.microsoft.com/office/drawing/2014/main" id="{71681F8F-F88A-C280-0A6F-5AC0D4A9C778}"/>
              </a:ext>
            </a:extLst>
          </p:cNvPr>
          <p:cNvSpPr/>
          <p:nvPr/>
        </p:nvSpPr>
        <p:spPr>
          <a:xfrm>
            <a:off x="1319210" y="4521494"/>
            <a:ext cx="2496046" cy="6180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t>Temperature Sensor</a:t>
            </a:r>
            <a:endParaRPr lang="en-IN" sz="2200" dirty="0"/>
          </a:p>
        </p:txBody>
      </p:sp>
      <p:sp>
        <p:nvSpPr>
          <p:cNvPr id="9" name="Rectangle 8">
            <a:extLst>
              <a:ext uri="{FF2B5EF4-FFF2-40B4-BE49-F238E27FC236}">
                <a16:creationId xmlns:a16="http://schemas.microsoft.com/office/drawing/2014/main" id="{3303D398-BC8F-5B6A-1745-2206E7C04F8A}"/>
              </a:ext>
            </a:extLst>
          </p:cNvPr>
          <p:cNvSpPr/>
          <p:nvPr/>
        </p:nvSpPr>
        <p:spPr>
          <a:xfrm>
            <a:off x="7990703" y="4508900"/>
            <a:ext cx="1970690" cy="6306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t>Level Sensor</a:t>
            </a:r>
            <a:endParaRPr lang="en-IN" sz="2200" dirty="0"/>
          </a:p>
        </p:txBody>
      </p:sp>
      <p:sp>
        <p:nvSpPr>
          <p:cNvPr id="10" name="Rectangle 9">
            <a:extLst>
              <a:ext uri="{FF2B5EF4-FFF2-40B4-BE49-F238E27FC236}">
                <a16:creationId xmlns:a16="http://schemas.microsoft.com/office/drawing/2014/main" id="{C0BBA26C-106E-AE73-DBBD-3B5CEB597168}"/>
              </a:ext>
            </a:extLst>
          </p:cNvPr>
          <p:cNvSpPr/>
          <p:nvPr/>
        </p:nvSpPr>
        <p:spPr>
          <a:xfrm>
            <a:off x="7990703" y="3316969"/>
            <a:ext cx="1200591" cy="6306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t>Voice Module</a:t>
            </a:r>
            <a:endParaRPr lang="en-IN" sz="2200" dirty="0"/>
          </a:p>
        </p:txBody>
      </p:sp>
      <p:sp>
        <p:nvSpPr>
          <p:cNvPr id="11" name="Rectangle 10">
            <a:extLst>
              <a:ext uri="{FF2B5EF4-FFF2-40B4-BE49-F238E27FC236}">
                <a16:creationId xmlns:a16="http://schemas.microsoft.com/office/drawing/2014/main" id="{56E91851-5257-ADBD-5CA3-7BCF56D9E7EC}"/>
              </a:ext>
            </a:extLst>
          </p:cNvPr>
          <p:cNvSpPr/>
          <p:nvPr/>
        </p:nvSpPr>
        <p:spPr>
          <a:xfrm>
            <a:off x="9979572" y="3302875"/>
            <a:ext cx="1200590" cy="6306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t>Speaker</a:t>
            </a:r>
            <a:endParaRPr lang="en-IN" sz="2200" dirty="0"/>
          </a:p>
        </p:txBody>
      </p:sp>
      <p:sp>
        <p:nvSpPr>
          <p:cNvPr id="12" name="Rectangle 11">
            <a:extLst>
              <a:ext uri="{FF2B5EF4-FFF2-40B4-BE49-F238E27FC236}">
                <a16:creationId xmlns:a16="http://schemas.microsoft.com/office/drawing/2014/main" id="{A7BB2EC7-5EAB-03E5-4B8B-15767939F537}"/>
              </a:ext>
            </a:extLst>
          </p:cNvPr>
          <p:cNvSpPr/>
          <p:nvPr/>
        </p:nvSpPr>
        <p:spPr>
          <a:xfrm>
            <a:off x="1175456" y="1888687"/>
            <a:ext cx="822220" cy="9207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t>Solar panel</a:t>
            </a:r>
            <a:endParaRPr lang="en-IN" sz="2200" dirty="0"/>
          </a:p>
        </p:txBody>
      </p:sp>
      <p:cxnSp>
        <p:nvCxnSpPr>
          <p:cNvPr id="15" name="Straight Arrow Connector 14">
            <a:extLst>
              <a:ext uri="{FF2B5EF4-FFF2-40B4-BE49-F238E27FC236}">
                <a16:creationId xmlns:a16="http://schemas.microsoft.com/office/drawing/2014/main" id="{82732E03-354E-6212-4576-7BCA523E10C5}"/>
              </a:ext>
            </a:extLst>
          </p:cNvPr>
          <p:cNvCxnSpPr>
            <a:cxnSpLocks/>
            <a:stCxn id="12" idx="3"/>
            <a:endCxn id="5" idx="1"/>
          </p:cNvCxnSpPr>
          <p:nvPr/>
        </p:nvCxnSpPr>
        <p:spPr>
          <a:xfrm>
            <a:off x="1997676" y="2349062"/>
            <a:ext cx="9031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4ABBB79-461C-63D5-91A0-DADCDF4251F1}"/>
              </a:ext>
            </a:extLst>
          </p:cNvPr>
          <p:cNvCxnSpPr>
            <a:cxnSpLocks/>
            <a:stCxn id="5" idx="3"/>
          </p:cNvCxnSpPr>
          <p:nvPr/>
        </p:nvCxnSpPr>
        <p:spPr>
          <a:xfrm>
            <a:off x="3968365" y="2349062"/>
            <a:ext cx="10675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AB4FEFB-8EFC-246D-4C61-F3222BD17185}"/>
              </a:ext>
            </a:extLst>
          </p:cNvPr>
          <p:cNvCxnSpPr>
            <a:stCxn id="7" idx="3"/>
          </p:cNvCxnSpPr>
          <p:nvPr/>
        </p:nvCxnSpPr>
        <p:spPr>
          <a:xfrm>
            <a:off x="3815255" y="3572159"/>
            <a:ext cx="122062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FA77A82-F3A4-9482-80EC-559B0D596857}"/>
              </a:ext>
            </a:extLst>
          </p:cNvPr>
          <p:cNvCxnSpPr>
            <a:cxnSpLocks/>
            <a:stCxn id="8" idx="3"/>
          </p:cNvCxnSpPr>
          <p:nvPr/>
        </p:nvCxnSpPr>
        <p:spPr>
          <a:xfrm flipV="1">
            <a:off x="3815256" y="4824210"/>
            <a:ext cx="1220620" cy="6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0090504-017B-BF65-7E49-C285DBA47DB3}"/>
              </a:ext>
            </a:extLst>
          </p:cNvPr>
          <p:cNvCxnSpPr>
            <a:cxnSpLocks/>
            <a:endCxn id="6" idx="1"/>
          </p:cNvCxnSpPr>
          <p:nvPr/>
        </p:nvCxnSpPr>
        <p:spPr>
          <a:xfrm flipV="1">
            <a:off x="7006566" y="2017987"/>
            <a:ext cx="984137" cy="157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69C9846-68EB-1B9E-B0AF-96A6F8D60004}"/>
              </a:ext>
            </a:extLst>
          </p:cNvPr>
          <p:cNvCxnSpPr>
            <a:cxnSpLocks/>
          </p:cNvCxnSpPr>
          <p:nvPr/>
        </p:nvCxnSpPr>
        <p:spPr>
          <a:xfrm flipV="1">
            <a:off x="7006566" y="3616514"/>
            <a:ext cx="98413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25D0F95-BE5C-03C5-9E51-D82B1E296F0D}"/>
              </a:ext>
            </a:extLst>
          </p:cNvPr>
          <p:cNvCxnSpPr>
            <a:stCxn id="10" idx="3"/>
          </p:cNvCxnSpPr>
          <p:nvPr/>
        </p:nvCxnSpPr>
        <p:spPr>
          <a:xfrm flipV="1">
            <a:off x="9191294" y="3632279"/>
            <a:ext cx="78827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8577" name="Straight Arrow Connector 1048576">
            <a:extLst>
              <a:ext uri="{FF2B5EF4-FFF2-40B4-BE49-F238E27FC236}">
                <a16:creationId xmlns:a16="http://schemas.microsoft.com/office/drawing/2014/main" id="{B5443EEE-FDFC-BD06-3DE5-5C6BA60CD7D8}"/>
              </a:ext>
            </a:extLst>
          </p:cNvPr>
          <p:cNvCxnSpPr>
            <a:cxnSpLocks/>
            <a:stCxn id="9" idx="1"/>
          </p:cNvCxnSpPr>
          <p:nvPr/>
        </p:nvCxnSpPr>
        <p:spPr>
          <a:xfrm flipH="1">
            <a:off x="7006566" y="4824211"/>
            <a:ext cx="9841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835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3"/>
          <p:cNvSpPr>
            <a:spLocks noGrp="1"/>
          </p:cNvSpPr>
          <p:nvPr>
            <p:ph type="title"/>
          </p:nvPr>
        </p:nvSpPr>
        <p:spPr>
          <a:xfrm>
            <a:off x="4112386" y="269813"/>
            <a:ext cx="4114801" cy="920751"/>
          </a:xfrm>
        </p:spPr>
        <p:txBody>
          <a:bodyPr>
            <a:normAutofit/>
          </a:bodyPr>
          <a:lstStyle/>
          <a:p>
            <a:pPr algn="ctr"/>
            <a:r>
              <a:rPr lang="en-US" dirty="0">
                <a:latin typeface="+mn-lt"/>
                <a:cs typeface="Calibri" panose="020F0502020204030204" pitchFamily="34" charset="0"/>
              </a:rPr>
              <a:t>Modules</a:t>
            </a:r>
            <a:endParaRPr lang="en-IN" dirty="0">
              <a:latin typeface="+mn-lt"/>
              <a:cs typeface="Calibri" panose="020F0502020204030204" pitchFamily="34" charset="0"/>
            </a:endParaRPr>
          </a:p>
        </p:txBody>
      </p:sp>
      <p:sp>
        <p:nvSpPr>
          <p:cNvPr id="1048609"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0" name="image3.jpeg"/>
          <p:cNvPicPr>
            <a:picLocks noChangeAspect="1"/>
          </p:cNvPicPr>
          <p:nvPr/>
        </p:nvPicPr>
        <p:blipFill>
          <a:blip r:embed="rId2" cstate="print"/>
          <a:stretch>
            <a:fillRect/>
          </a:stretch>
        </p:blipFill>
        <p:spPr>
          <a:xfrm>
            <a:off x="361629" y="204499"/>
            <a:ext cx="957580" cy="920750"/>
          </a:xfrm>
          <a:prstGeom prst="rect">
            <a:avLst/>
          </a:prstGeom>
        </p:spPr>
      </p:pic>
      <p:pic>
        <p:nvPicPr>
          <p:cNvPr id="2097161" name="image2.jpeg"/>
          <p:cNvPicPr>
            <a:picLocks noChangeAspect="1"/>
          </p:cNvPicPr>
          <p:nvPr/>
        </p:nvPicPr>
        <p:blipFill>
          <a:blip r:embed="rId3" cstate="print"/>
          <a:stretch>
            <a:fillRect/>
          </a:stretch>
        </p:blipFill>
        <p:spPr>
          <a:xfrm>
            <a:off x="10927438" y="204500"/>
            <a:ext cx="795020" cy="989965"/>
          </a:xfrm>
          <a:prstGeom prst="rect">
            <a:avLst/>
          </a:prstGeom>
        </p:spPr>
      </p:pic>
      <p:sp>
        <p:nvSpPr>
          <p:cNvPr id="3" name="Date Placeholder 2">
            <a:extLst>
              <a:ext uri="{FF2B5EF4-FFF2-40B4-BE49-F238E27FC236}">
                <a16:creationId xmlns:a16="http://schemas.microsoft.com/office/drawing/2014/main" id="{F19112BF-714F-913D-12A1-197822CB9AB6}"/>
              </a:ext>
            </a:extLst>
          </p:cNvPr>
          <p:cNvSpPr>
            <a:spLocks noGrp="1"/>
          </p:cNvSpPr>
          <p:nvPr>
            <p:ph type="dt" sz="half" idx="10"/>
          </p:nvPr>
        </p:nvSpPr>
        <p:spPr/>
        <p:txBody>
          <a:bodyPr/>
          <a:lstStyle/>
          <a:p>
            <a:fld id="{C715539C-E144-4589-878B-45391D51AA6B}" type="datetime1">
              <a:rPr lang="en-IN" smtClean="0"/>
              <a:t>12-06-2023</a:t>
            </a:fld>
            <a:endParaRPr lang="en-IN" dirty="0"/>
          </a:p>
        </p:txBody>
      </p:sp>
      <p:sp>
        <p:nvSpPr>
          <p:cNvPr id="4" name="Slide Number Placeholder 3">
            <a:extLst>
              <a:ext uri="{FF2B5EF4-FFF2-40B4-BE49-F238E27FC236}">
                <a16:creationId xmlns:a16="http://schemas.microsoft.com/office/drawing/2014/main" id="{8F40F3D0-6323-915D-8168-0E9ECD137F84}"/>
              </a:ext>
            </a:extLst>
          </p:cNvPr>
          <p:cNvSpPr>
            <a:spLocks noGrp="1"/>
          </p:cNvSpPr>
          <p:nvPr>
            <p:ph type="sldNum" sz="quarter" idx="12"/>
          </p:nvPr>
        </p:nvSpPr>
        <p:spPr/>
        <p:txBody>
          <a:bodyPr/>
          <a:lstStyle/>
          <a:p>
            <a:fld id="{82DF5421-386F-4CE5-905F-B82F8FFFFD08}" type="slidenum">
              <a:rPr lang="en-IN" smtClean="0"/>
              <a:t>13</a:t>
            </a:fld>
            <a:endParaRPr lang="en-IN" dirty="0"/>
          </a:p>
        </p:txBody>
      </p:sp>
      <p:sp>
        <p:nvSpPr>
          <p:cNvPr id="2" name="TextBox 1">
            <a:extLst>
              <a:ext uri="{FF2B5EF4-FFF2-40B4-BE49-F238E27FC236}">
                <a16:creationId xmlns:a16="http://schemas.microsoft.com/office/drawing/2014/main" id="{7C5FFFE9-5C04-26CA-AA77-19BA6C9787A3}"/>
              </a:ext>
            </a:extLst>
          </p:cNvPr>
          <p:cNvSpPr txBox="1"/>
          <p:nvPr/>
        </p:nvSpPr>
        <p:spPr>
          <a:xfrm>
            <a:off x="2412124" y="1844566"/>
            <a:ext cx="3683876"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Sensing Modules</a:t>
            </a:r>
          </a:p>
          <a:p>
            <a:pPr marL="342900" indent="-342900">
              <a:buFont typeface="Arial" panose="020B0604020202020204" pitchFamily="34" charset="0"/>
              <a:buChar char="•"/>
            </a:pPr>
            <a:r>
              <a:rPr lang="en-US" sz="2400" dirty="0"/>
              <a:t>Voice Module</a:t>
            </a:r>
          </a:p>
          <a:p>
            <a:pPr marL="342900" indent="-342900">
              <a:buFont typeface="Arial" panose="020B0604020202020204" pitchFamily="34" charset="0"/>
              <a:buChar char="•"/>
            </a:pPr>
            <a:r>
              <a:rPr lang="en-US" sz="2400" dirty="0"/>
              <a:t>Power Module</a:t>
            </a:r>
          </a:p>
        </p:txBody>
      </p:sp>
    </p:spTree>
    <p:extLst>
      <p:ext uri="{BB962C8B-B14F-4D97-AF65-F5344CB8AC3E}">
        <p14:creationId xmlns:p14="http://schemas.microsoft.com/office/powerpoint/2010/main" val="1437001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5E1BCD4-13C2-3485-8872-60495E8C2869}"/>
              </a:ext>
            </a:extLst>
          </p:cNvPr>
          <p:cNvSpPr/>
          <p:nvPr/>
        </p:nvSpPr>
        <p:spPr>
          <a:xfrm rot="10800000" flipH="1" flipV="1">
            <a:off x="1219197" y="1603790"/>
            <a:ext cx="1135117" cy="4649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IN" dirty="0"/>
          </a:p>
        </p:txBody>
      </p:sp>
      <p:sp>
        <p:nvSpPr>
          <p:cNvPr id="5" name="Rectangle 4">
            <a:extLst>
              <a:ext uri="{FF2B5EF4-FFF2-40B4-BE49-F238E27FC236}">
                <a16:creationId xmlns:a16="http://schemas.microsoft.com/office/drawing/2014/main" id="{41EB10BC-063C-9525-33DA-EE87E119D0BA}"/>
              </a:ext>
            </a:extLst>
          </p:cNvPr>
          <p:cNvSpPr/>
          <p:nvPr/>
        </p:nvSpPr>
        <p:spPr>
          <a:xfrm>
            <a:off x="1127234" y="2632049"/>
            <a:ext cx="1319047" cy="748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Temp</a:t>
            </a:r>
            <a:endParaRPr lang="en-IN" dirty="0"/>
          </a:p>
        </p:txBody>
      </p:sp>
      <p:sp>
        <p:nvSpPr>
          <p:cNvPr id="6" name="Rectangle 5">
            <a:extLst>
              <a:ext uri="{FF2B5EF4-FFF2-40B4-BE49-F238E27FC236}">
                <a16:creationId xmlns:a16="http://schemas.microsoft.com/office/drawing/2014/main" id="{1FB118A3-725B-94BB-A0B2-129212AB2861}"/>
              </a:ext>
            </a:extLst>
          </p:cNvPr>
          <p:cNvSpPr/>
          <p:nvPr/>
        </p:nvSpPr>
        <p:spPr>
          <a:xfrm>
            <a:off x="1127233" y="3864910"/>
            <a:ext cx="1319047" cy="748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a:t>
            </a:r>
          </a:p>
          <a:p>
            <a:pPr algn="ctr"/>
            <a:r>
              <a:rPr lang="en-US" dirty="0"/>
              <a:t>Temp</a:t>
            </a:r>
            <a:endParaRPr lang="en-IN" dirty="0"/>
          </a:p>
        </p:txBody>
      </p:sp>
      <p:sp>
        <p:nvSpPr>
          <p:cNvPr id="7" name="Flowchart: Decision 6">
            <a:extLst>
              <a:ext uri="{FF2B5EF4-FFF2-40B4-BE49-F238E27FC236}">
                <a16:creationId xmlns:a16="http://schemas.microsoft.com/office/drawing/2014/main" id="{9CBE47BA-FCA9-BE7A-CC13-1317C86C29AE}"/>
              </a:ext>
            </a:extLst>
          </p:cNvPr>
          <p:cNvSpPr/>
          <p:nvPr/>
        </p:nvSpPr>
        <p:spPr>
          <a:xfrm>
            <a:off x="3105803" y="3778605"/>
            <a:ext cx="2827069" cy="92075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temp &gt;=Threshold</a:t>
            </a:r>
            <a:endParaRPr lang="en-IN" dirty="0"/>
          </a:p>
        </p:txBody>
      </p:sp>
      <p:sp>
        <p:nvSpPr>
          <p:cNvPr id="8" name="Rectangle 7">
            <a:extLst>
              <a:ext uri="{FF2B5EF4-FFF2-40B4-BE49-F238E27FC236}">
                <a16:creationId xmlns:a16="http://schemas.microsoft.com/office/drawing/2014/main" id="{67870354-02E8-5657-8510-8B50C765E696}"/>
              </a:ext>
            </a:extLst>
          </p:cNvPr>
          <p:cNvSpPr/>
          <p:nvPr/>
        </p:nvSpPr>
        <p:spPr>
          <a:xfrm>
            <a:off x="5215601" y="3018610"/>
            <a:ext cx="1376795" cy="65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Hot</a:t>
            </a:r>
            <a:endParaRPr lang="en-IN" dirty="0"/>
          </a:p>
        </p:txBody>
      </p:sp>
      <p:sp>
        <p:nvSpPr>
          <p:cNvPr id="9" name="Rectangle 8">
            <a:extLst>
              <a:ext uri="{FF2B5EF4-FFF2-40B4-BE49-F238E27FC236}">
                <a16:creationId xmlns:a16="http://schemas.microsoft.com/office/drawing/2014/main" id="{CBAB1D3D-7116-5381-1C89-4284A6941178}"/>
              </a:ext>
            </a:extLst>
          </p:cNvPr>
          <p:cNvSpPr/>
          <p:nvPr/>
        </p:nvSpPr>
        <p:spPr>
          <a:xfrm>
            <a:off x="5873452" y="5165813"/>
            <a:ext cx="1671145" cy="873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Voice output as liquid is hot and warm</a:t>
            </a:r>
            <a:endParaRPr lang="en-IN" dirty="0"/>
          </a:p>
        </p:txBody>
      </p:sp>
      <p:sp>
        <p:nvSpPr>
          <p:cNvPr id="10" name="Rectangle 9">
            <a:extLst>
              <a:ext uri="{FF2B5EF4-FFF2-40B4-BE49-F238E27FC236}">
                <a16:creationId xmlns:a16="http://schemas.microsoft.com/office/drawing/2014/main" id="{0FA29B2E-5161-1475-DF06-D1EB76E8A2D2}"/>
              </a:ext>
            </a:extLst>
          </p:cNvPr>
          <p:cNvSpPr/>
          <p:nvPr/>
        </p:nvSpPr>
        <p:spPr>
          <a:xfrm>
            <a:off x="3828236" y="5252751"/>
            <a:ext cx="1387365" cy="748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warm</a:t>
            </a:r>
            <a:endParaRPr lang="en-IN" dirty="0"/>
          </a:p>
        </p:txBody>
      </p:sp>
      <p:cxnSp>
        <p:nvCxnSpPr>
          <p:cNvPr id="12" name="Straight Arrow Connector 11">
            <a:extLst>
              <a:ext uri="{FF2B5EF4-FFF2-40B4-BE49-F238E27FC236}">
                <a16:creationId xmlns:a16="http://schemas.microsoft.com/office/drawing/2014/main" id="{4E69F62C-BB66-CF62-4B38-DD30D8A112FF}"/>
              </a:ext>
            </a:extLst>
          </p:cNvPr>
          <p:cNvCxnSpPr>
            <a:stCxn id="2" idx="4"/>
            <a:endCxn id="5" idx="0"/>
          </p:cNvCxnSpPr>
          <p:nvPr/>
        </p:nvCxnSpPr>
        <p:spPr>
          <a:xfrm>
            <a:off x="1786756" y="2068760"/>
            <a:ext cx="2" cy="563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7F41677-FC35-BBE6-2CD0-8C052F7B9FEB}"/>
              </a:ext>
            </a:extLst>
          </p:cNvPr>
          <p:cNvCxnSpPr>
            <a:cxnSpLocks/>
            <a:stCxn id="5" idx="2"/>
            <a:endCxn id="6" idx="0"/>
          </p:cNvCxnSpPr>
          <p:nvPr/>
        </p:nvCxnSpPr>
        <p:spPr>
          <a:xfrm flipH="1">
            <a:off x="1786757" y="3380187"/>
            <a:ext cx="1" cy="484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1AFE45-0146-75C2-B619-DC2364060D0C}"/>
              </a:ext>
            </a:extLst>
          </p:cNvPr>
          <p:cNvCxnSpPr>
            <a:cxnSpLocks/>
            <a:stCxn id="6" idx="3"/>
            <a:endCxn id="7" idx="1"/>
          </p:cNvCxnSpPr>
          <p:nvPr/>
        </p:nvCxnSpPr>
        <p:spPr>
          <a:xfrm>
            <a:off x="2446280" y="4238980"/>
            <a:ext cx="65952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98E3D23-D7CD-8149-C177-722FEA84109C}"/>
              </a:ext>
            </a:extLst>
          </p:cNvPr>
          <p:cNvCxnSpPr>
            <a:cxnSpLocks/>
          </p:cNvCxnSpPr>
          <p:nvPr/>
        </p:nvCxnSpPr>
        <p:spPr>
          <a:xfrm flipV="1">
            <a:off x="4519338" y="3346761"/>
            <a:ext cx="0" cy="442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32F7664-220C-D031-6F32-78D5F8AC94C1}"/>
              </a:ext>
            </a:extLst>
          </p:cNvPr>
          <p:cNvCxnSpPr>
            <a:cxnSpLocks/>
            <a:endCxn id="8" idx="1"/>
          </p:cNvCxnSpPr>
          <p:nvPr/>
        </p:nvCxnSpPr>
        <p:spPr>
          <a:xfrm>
            <a:off x="4519338" y="3346761"/>
            <a:ext cx="696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3254794-00B6-334D-4989-E1F8F99CF4C7}"/>
              </a:ext>
            </a:extLst>
          </p:cNvPr>
          <p:cNvCxnSpPr>
            <a:stCxn id="7" idx="2"/>
            <a:endCxn id="10" idx="0"/>
          </p:cNvCxnSpPr>
          <p:nvPr/>
        </p:nvCxnSpPr>
        <p:spPr>
          <a:xfrm>
            <a:off x="4519338" y="4699356"/>
            <a:ext cx="2581" cy="553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8576" name="Straight Connector 1048575">
            <a:extLst>
              <a:ext uri="{FF2B5EF4-FFF2-40B4-BE49-F238E27FC236}">
                <a16:creationId xmlns:a16="http://schemas.microsoft.com/office/drawing/2014/main" id="{4A5D1D1F-A7EB-5234-854E-CE055DED0379}"/>
              </a:ext>
            </a:extLst>
          </p:cNvPr>
          <p:cNvCxnSpPr>
            <a:cxnSpLocks/>
            <a:stCxn id="7" idx="3"/>
          </p:cNvCxnSpPr>
          <p:nvPr/>
        </p:nvCxnSpPr>
        <p:spPr>
          <a:xfrm flipV="1">
            <a:off x="5932872" y="4238980"/>
            <a:ext cx="7761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8578" name="Straight Arrow Connector 1048577">
            <a:extLst>
              <a:ext uri="{FF2B5EF4-FFF2-40B4-BE49-F238E27FC236}">
                <a16:creationId xmlns:a16="http://schemas.microsoft.com/office/drawing/2014/main" id="{BBA84E0D-FB6E-F568-4B54-E731777CAB51}"/>
              </a:ext>
            </a:extLst>
          </p:cNvPr>
          <p:cNvCxnSpPr>
            <a:cxnSpLocks/>
            <a:endCxn id="9" idx="0"/>
          </p:cNvCxnSpPr>
          <p:nvPr/>
        </p:nvCxnSpPr>
        <p:spPr>
          <a:xfrm>
            <a:off x="6709024" y="4239377"/>
            <a:ext cx="1" cy="926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584" name="TextBox 1048583">
            <a:extLst>
              <a:ext uri="{FF2B5EF4-FFF2-40B4-BE49-F238E27FC236}">
                <a16:creationId xmlns:a16="http://schemas.microsoft.com/office/drawing/2014/main" id="{18F86943-24C7-3229-067D-BFE4E7F8D0E1}"/>
              </a:ext>
            </a:extLst>
          </p:cNvPr>
          <p:cNvSpPr txBox="1"/>
          <p:nvPr/>
        </p:nvSpPr>
        <p:spPr>
          <a:xfrm flipH="1">
            <a:off x="4621133" y="2925583"/>
            <a:ext cx="594468" cy="369332"/>
          </a:xfrm>
          <a:prstGeom prst="rect">
            <a:avLst/>
          </a:prstGeom>
          <a:noFill/>
        </p:spPr>
        <p:txBody>
          <a:bodyPr wrap="square" rtlCol="0">
            <a:spAutoFit/>
          </a:bodyPr>
          <a:lstStyle/>
          <a:p>
            <a:r>
              <a:rPr lang="en-US" dirty="0"/>
              <a:t>yes</a:t>
            </a:r>
            <a:endParaRPr lang="en-IN" dirty="0"/>
          </a:p>
        </p:txBody>
      </p:sp>
      <p:sp>
        <p:nvSpPr>
          <p:cNvPr id="1048585" name="TextBox 1048584">
            <a:extLst>
              <a:ext uri="{FF2B5EF4-FFF2-40B4-BE49-F238E27FC236}">
                <a16:creationId xmlns:a16="http://schemas.microsoft.com/office/drawing/2014/main" id="{E4BDBABD-194A-1544-2BC0-CD0A267E322F}"/>
              </a:ext>
            </a:extLst>
          </p:cNvPr>
          <p:cNvSpPr txBox="1"/>
          <p:nvPr/>
        </p:nvSpPr>
        <p:spPr>
          <a:xfrm flipH="1">
            <a:off x="4678969" y="4739975"/>
            <a:ext cx="435233" cy="369332"/>
          </a:xfrm>
          <a:prstGeom prst="rect">
            <a:avLst/>
          </a:prstGeom>
          <a:noFill/>
        </p:spPr>
        <p:txBody>
          <a:bodyPr wrap="square" rtlCol="0">
            <a:spAutoFit/>
          </a:bodyPr>
          <a:lstStyle/>
          <a:p>
            <a:r>
              <a:rPr lang="en-US" dirty="0"/>
              <a:t>no</a:t>
            </a:r>
            <a:endParaRPr lang="en-IN" dirty="0"/>
          </a:p>
        </p:txBody>
      </p:sp>
      <p:sp>
        <p:nvSpPr>
          <p:cNvPr id="18" name="Rectangle 17">
            <a:extLst>
              <a:ext uri="{FF2B5EF4-FFF2-40B4-BE49-F238E27FC236}">
                <a16:creationId xmlns:a16="http://schemas.microsoft.com/office/drawing/2014/main" id="{DCD28522-35AD-71FC-5C23-83812E842BA7}"/>
              </a:ext>
            </a:extLst>
          </p:cNvPr>
          <p:cNvSpPr/>
          <p:nvPr/>
        </p:nvSpPr>
        <p:spPr>
          <a:xfrm>
            <a:off x="3341070" y="1541896"/>
            <a:ext cx="1448655" cy="633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Detect Level of the liquid</a:t>
            </a:r>
          </a:p>
        </p:txBody>
      </p:sp>
      <p:sp>
        <p:nvSpPr>
          <p:cNvPr id="36" name="Diamond 35">
            <a:extLst>
              <a:ext uri="{FF2B5EF4-FFF2-40B4-BE49-F238E27FC236}">
                <a16:creationId xmlns:a16="http://schemas.microsoft.com/office/drawing/2014/main" id="{363621B3-39F7-5609-0A57-8D099CC7981F}"/>
              </a:ext>
            </a:extLst>
          </p:cNvPr>
          <p:cNvSpPr/>
          <p:nvPr/>
        </p:nvSpPr>
        <p:spPr>
          <a:xfrm>
            <a:off x="6169786" y="1271724"/>
            <a:ext cx="3256730" cy="124472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If liquid level is reached to our requirement</a:t>
            </a:r>
          </a:p>
        </p:txBody>
      </p:sp>
      <p:sp>
        <p:nvSpPr>
          <p:cNvPr id="38" name="Rectangle 37">
            <a:extLst>
              <a:ext uri="{FF2B5EF4-FFF2-40B4-BE49-F238E27FC236}">
                <a16:creationId xmlns:a16="http://schemas.microsoft.com/office/drawing/2014/main" id="{9E483A06-E14C-4623-5C5A-6DE176B0591D}"/>
              </a:ext>
            </a:extLst>
          </p:cNvPr>
          <p:cNvSpPr/>
          <p:nvPr/>
        </p:nvSpPr>
        <p:spPr>
          <a:xfrm>
            <a:off x="8281572" y="4794653"/>
            <a:ext cx="2218024" cy="1244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Voice output as liquid is 50% filled,75% filled, and overflowing </a:t>
            </a:r>
          </a:p>
        </p:txBody>
      </p:sp>
      <p:sp>
        <p:nvSpPr>
          <p:cNvPr id="40" name="Rectangle 39">
            <a:extLst>
              <a:ext uri="{FF2B5EF4-FFF2-40B4-BE49-F238E27FC236}">
                <a16:creationId xmlns:a16="http://schemas.microsoft.com/office/drawing/2014/main" id="{F8590AC1-67F4-E638-744C-F22BD505F1CA}"/>
              </a:ext>
            </a:extLst>
          </p:cNvPr>
          <p:cNvSpPr/>
          <p:nvPr/>
        </p:nvSpPr>
        <p:spPr>
          <a:xfrm>
            <a:off x="7412804" y="3132770"/>
            <a:ext cx="740596" cy="65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r>
              <a:rPr lang="en-IN" dirty="0"/>
              <a:t>0% filled</a:t>
            </a:r>
          </a:p>
        </p:txBody>
      </p:sp>
      <p:sp>
        <p:nvSpPr>
          <p:cNvPr id="41" name="Rectangle 40">
            <a:extLst>
              <a:ext uri="{FF2B5EF4-FFF2-40B4-BE49-F238E27FC236}">
                <a16:creationId xmlns:a16="http://schemas.microsoft.com/office/drawing/2014/main" id="{31354C55-41C8-C68F-E3A2-DDC2085B66BD}"/>
              </a:ext>
            </a:extLst>
          </p:cNvPr>
          <p:cNvSpPr/>
          <p:nvPr/>
        </p:nvSpPr>
        <p:spPr>
          <a:xfrm>
            <a:off x="8681902" y="3150930"/>
            <a:ext cx="1214031" cy="65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r>
              <a:rPr lang="en-IN" dirty="0"/>
              <a:t>5%filled</a:t>
            </a:r>
          </a:p>
        </p:txBody>
      </p:sp>
      <p:sp>
        <p:nvSpPr>
          <p:cNvPr id="42" name="Rectangle 41">
            <a:extLst>
              <a:ext uri="{FF2B5EF4-FFF2-40B4-BE49-F238E27FC236}">
                <a16:creationId xmlns:a16="http://schemas.microsoft.com/office/drawing/2014/main" id="{5F03EB4C-D73F-EDBF-D747-9300016F7719}"/>
              </a:ext>
            </a:extLst>
          </p:cNvPr>
          <p:cNvSpPr/>
          <p:nvPr/>
        </p:nvSpPr>
        <p:spPr>
          <a:xfrm>
            <a:off x="10242906" y="3153713"/>
            <a:ext cx="740596" cy="65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r>
              <a:rPr lang="en-IN" dirty="0"/>
              <a:t>00%filled</a:t>
            </a:r>
          </a:p>
        </p:txBody>
      </p:sp>
      <p:cxnSp>
        <p:nvCxnSpPr>
          <p:cNvPr id="51" name="Straight Connector 50">
            <a:extLst>
              <a:ext uri="{FF2B5EF4-FFF2-40B4-BE49-F238E27FC236}">
                <a16:creationId xmlns:a16="http://schemas.microsoft.com/office/drawing/2014/main" id="{BF4A9FCF-A055-516D-E5B5-605C250527B4}"/>
              </a:ext>
            </a:extLst>
          </p:cNvPr>
          <p:cNvCxnSpPr>
            <a:cxnSpLocks/>
            <a:stCxn id="36" idx="0"/>
            <a:endCxn id="36" idx="0"/>
          </p:cNvCxnSpPr>
          <p:nvPr/>
        </p:nvCxnSpPr>
        <p:spPr>
          <a:xfrm>
            <a:off x="7798151" y="127172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01DBEB7-B8DC-E180-5C5E-B7EBEE14E887}"/>
              </a:ext>
            </a:extLst>
          </p:cNvPr>
          <p:cNvCxnSpPr>
            <a:cxnSpLocks/>
          </p:cNvCxnSpPr>
          <p:nvPr/>
        </p:nvCxnSpPr>
        <p:spPr>
          <a:xfrm>
            <a:off x="7798151" y="1275273"/>
            <a:ext cx="2815053" cy="81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7177" name="Straight Arrow Connector 2097176">
            <a:extLst>
              <a:ext uri="{FF2B5EF4-FFF2-40B4-BE49-F238E27FC236}">
                <a16:creationId xmlns:a16="http://schemas.microsoft.com/office/drawing/2014/main" id="{C1205E49-3CF0-7194-E362-2A38AA6569D9}"/>
              </a:ext>
            </a:extLst>
          </p:cNvPr>
          <p:cNvCxnSpPr>
            <a:cxnSpLocks/>
            <a:endCxn id="18" idx="1"/>
          </p:cNvCxnSpPr>
          <p:nvPr/>
        </p:nvCxnSpPr>
        <p:spPr>
          <a:xfrm>
            <a:off x="2359379" y="1836499"/>
            <a:ext cx="981691" cy="2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7180" name="Straight Arrow Connector 2097179">
            <a:extLst>
              <a:ext uri="{FF2B5EF4-FFF2-40B4-BE49-F238E27FC236}">
                <a16:creationId xmlns:a16="http://schemas.microsoft.com/office/drawing/2014/main" id="{F8C16F07-5AD1-63A7-ED73-5526F5D77441}"/>
              </a:ext>
            </a:extLst>
          </p:cNvPr>
          <p:cNvCxnSpPr>
            <a:stCxn id="18" idx="3"/>
            <a:endCxn id="36" idx="1"/>
          </p:cNvCxnSpPr>
          <p:nvPr/>
        </p:nvCxnSpPr>
        <p:spPr>
          <a:xfrm>
            <a:off x="4789725" y="1858680"/>
            <a:ext cx="1380061" cy="35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7182" name="Straight Arrow Connector 2097181">
            <a:extLst>
              <a:ext uri="{FF2B5EF4-FFF2-40B4-BE49-F238E27FC236}">
                <a16:creationId xmlns:a16="http://schemas.microsoft.com/office/drawing/2014/main" id="{B29B5D60-6228-995A-C1A8-40C21D078BCB}"/>
              </a:ext>
            </a:extLst>
          </p:cNvPr>
          <p:cNvCxnSpPr>
            <a:cxnSpLocks/>
            <a:endCxn id="40" idx="0"/>
          </p:cNvCxnSpPr>
          <p:nvPr/>
        </p:nvCxnSpPr>
        <p:spPr>
          <a:xfrm>
            <a:off x="7775140" y="2514600"/>
            <a:ext cx="7962" cy="618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7185" name="Straight Arrow Connector 2097184">
            <a:extLst>
              <a:ext uri="{FF2B5EF4-FFF2-40B4-BE49-F238E27FC236}">
                <a16:creationId xmlns:a16="http://schemas.microsoft.com/office/drawing/2014/main" id="{18B6F81C-F1EF-19A4-0C9A-DA38519C825C}"/>
              </a:ext>
            </a:extLst>
          </p:cNvPr>
          <p:cNvCxnSpPr>
            <a:endCxn id="42" idx="0"/>
          </p:cNvCxnSpPr>
          <p:nvPr/>
        </p:nvCxnSpPr>
        <p:spPr>
          <a:xfrm>
            <a:off x="10613204" y="1356433"/>
            <a:ext cx="0" cy="1797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7187" name="Straight Arrow Connector 2097186">
            <a:extLst>
              <a:ext uri="{FF2B5EF4-FFF2-40B4-BE49-F238E27FC236}">
                <a16:creationId xmlns:a16="http://schemas.microsoft.com/office/drawing/2014/main" id="{3F29E0DE-C071-ACF8-D7C6-1DD9FCAB3BB6}"/>
              </a:ext>
            </a:extLst>
          </p:cNvPr>
          <p:cNvCxnSpPr>
            <a:cxnSpLocks/>
            <a:stCxn id="36" idx="3"/>
          </p:cNvCxnSpPr>
          <p:nvPr/>
        </p:nvCxnSpPr>
        <p:spPr>
          <a:xfrm flipH="1">
            <a:off x="9422498" y="1894087"/>
            <a:ext cx="4018" cy="1254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7189" name="Straight Arrow Connector 2097188">
            <a:extLst>
              <a:ext uri="{FF2B5EF4-FFF2-40B4-BE49-F238E27FC236}">
                <a16:creationId xmlns:a16="http://schemas.microsoft.com/office/drawing/2014/main" id="{08F0831F-B4E0-F47A-4CCF-62CF6F24EF07}"/>
              </a:ext>
            </a:extLst>
          </p:cNvPr>
          <p:cNvCxnSpPr>
            <a:cxnSpLocks/>
            <a:stCxn id="40" idx="2"/>
            <a:endCxn id="38" idx="0"/>
          </p:cNvCxnSpPr>
          <p:nvPr/>
        </p:nvCxnSpPr>
        <p:spPr>
          <a:xfrm>
            <a:off x="7783102" y="3789072"/>
            <a:ext cx="1607482" cy="100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7191" name="Straight Arrow Connector 2097190">
            <a:extLst>
              <a:ext uri="{FF2B5EF4-FFF2-40B4-BE49-F238E27FC236}">
                <a16:creationId xmlns:a16="http://schemas.microsoft.com/office/drawing/2014/main" id="{66673EF2-9B5F-F844-5426-35C91F2CE5CD}"/>
              </a:ext>
            </a:extLst>
          </p:cNvPr>
          <p:cNvCxnSpPr>
            <a:cxnSpLocks/>
            <a:stCxn id="41" idx="2"/>
            <a:endCxn id="38" idx="0"/>
          </p:cNvCxnSpPr>
          <p:nvPr/>
        </p:nvCxnSpPr>
        <p:spPr>
          <a:xfrm>
            <a:off x="9288918" y="3807232"/>
            <a:ext cx="101666" cy="987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7193" name="Straight Arrow Connector 2097192">
            <a:extLst>
              <a:ext uri="{FF2B5EF4-FFF2-40B4-BE49-F238E27FC236}">
                <a16:creationId xmlns:a16="http://schemas.microsoft.com/office/drawing/2014/main" id="{875F5CC5-F34A-4276-0BBD-3D11D5BF25A4}"/>
              </a:ext>
            </a:extLst>
          </p:cNvPr>
          <p:cNvCxnSpPr>
            <a:cxnSpLocks/>
            <a:stCxn id="42" idx="2"/>
            <a:endCxn id="38" idx="0"/>
          </p:cNvCxnSpPr>
          <p:nvPr/>
        </p:nvCxnSpPr>
        <p:spPr>
          <a:xfrm flipH="1">
            <a:off x="9390584" y="3810015"/>
            <a:ext cx="1222620" cy="984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C13EE62-9676-3EF5-C669-3551DB81F564}"/>
              </a:ext>
            </a:extLst>
          </p:cNvPr>
          <p:cNvSpPr txBox="1"/>
          <p:nvPr/>
        </p:nvSpPr>
        <p:spPr>
          <a:xfrm>
            <a:off x="4519337" y="358839"/>
            <a:ext cx="3135883" cy="769441"/>
          </a:xfrm>
          <a:prstGeom prst="rect">
            <a:avLst/>
          </a:prstGeom>
          <a:noFill/>
        </p:spPr>
        <p:txBody>
          <a:bodyPr wrap="square" rtlCol="0">
            <a:spAutoFit/>
          </a:bodyPr>
          <a:lstStyle/>
          <a:p>
            <a:pPr algn="ctr"/>
            <a:r>
              <a:rPr lang="en-US" sz="4400" dirty="0"/>
              <a:t>Flow Chart</a:t>
            </a:r>
            <a:endParaRPr lang="en-IN" sz="4400" dirty="0"/>
          </a:p>
        </p:txBody>
      </p:sp>
      <p:pic>
        <p:nvPicPr>
          <p:cNvPr id="4" name="Picture 3">
            <a:extLst>
              <a:ext uri="{FF2B5EF4-FFF2-40B4-BE49-F238E27FC236}">
                <a16:creationId xmlns:a16="http://schemas.microsoft.com/office/drawing/2014/main" id="{C38FE2D5-7C1D-D045-A8F7-B8C48A82B776}"/>
              </a:ext>
            </a:extLst>
          </p:cNvPr>
          <p:cNvPicPr>
            <a:picLocks noChangeAspect="1"/>
          </p:cNvPicPr>
          <p:nvPr/>
        </p:nvPicPr>
        <p:blipFill>
          <a:blip r:embed="rId2"/>
          <a:stretch>
            <a:fillRect/>
          </a:stretch>
        </p:blipFill>
        <p:spPr>
          <a:xfrm>
            <a:off x="392279" y="207704"/>
            <a:ext cx="957155" cy="920576"/>
          </a:xfrm>
          <a:prstGeom prst="rect">
            <a:avLst/>
          </a:prstGeom>
        </p:spPr>
      </p:pic>
      <p:pic>
        <p:nvPicPr>
          <p:cNvPr id="11" name="Picture 10">
            <a:extLst>
              <a:ext uri="{FF2B5EF4-FFF2-40B4-BE49-F238E27FC236}">
                <a16:creationId xmlns:a16="http://schemas.microsoft.com/office/drawing/2014/main" id="{7E4D2A24-7DD5-8B19-AE05-0133D18F1FE6}"/>
              </a:ext>
            </a:extLst>
          </p:cNvPr>
          <p:cNvPicPr>
            <a:picLocks noChangeAspect="1"/>
          </p:cNvPicPr>
          <p:nvPr/>
        </p:nvPicPr>
        <p:blipFill>
          <a:blip r:embed="rId3"/>
          <a:stretch>
            <a:fillRect/>
          </a:stretch>
        </p:blipFill>
        <p:spPr>
          <a:xfrm>
            <a:off x="10993872" y="148071"/>
            <a:ext cx="792549" cy="987638"/>
          </a:xfrm>
          <a:prstGeom prst="rect">
            <a:avLst/>
          </a:prstGeom>
        </p:spPr>
      </p:pic>
      <p:pic>
        <p:nvPicPr>
          <p:cNvPr id="13" name="Picture 12">
            <a:extLst>
              <a:ext uri="{FF2B5EF4-FFF2-40B4-BE49-F238E27FC236}">
                <a16:creationId xmlns:a16="http://schemas.microsoft.com/office/drawing/2014/main" id="{E255A283-D94A-7A27-2DE5-F9124D269F2C}"/>
              </a:ext>
            </a:extLst>
          </p:cNvPr>
          <p:cNvPicPr>
            <a:picLocks noChangeAspect="1"/>
          </p:cNvPicPr>
          <p:nvPr/>
        </p:nvPicPr>
        <p:blipFill>
          <a:blip r:embed="rId4"/>
          <a:stretch>
            <a:fillRect/>
          </a:stretch>
        </p:blipFill>
        <p:spPr>
          <a:xfrm>
            <a:off x="591536" y="6202518"/>
            <a:ext cx="2749534" cy="365792"/>
          </a:xfrm>
          <a:prstGeom prst="rect">
            <a:avLst/>
          </a:prstGeom>
        </p:spPr>
      </p:pic>
      <p:sp>
        <p:nvSpPr>
          <p:cNvPr id="16" name="TextBox 15">
            <a:extLst>
              <a:ext uri="{FF2B5EF4-FFF2-40B4-BE49-F238E27FC236}">
                <a16:creationId xmlns:a16="http://schemas.microsoft.com/office/drawing/2014/main" id="{60B04993-1072-2AA7-B188-BE4D39B55597}"/>
              </a:ext>
            </a:extLst>
          </p:cNvPr>
          <p:cNvSpPr txBox="1"/>
          <p:nvPr/>
        </p:nvSpPr>
        <p:spPr>
          <a:xfrm>
            <a:off x="3243751" y="6260160"/>
            <a:ext cx="6096000" cy="276999"/>
          </a:xfrm>
          <a:prstGeom prst="rect">
            <a:avLst/>
          </a:prstGeom>
          <a:noFill/>
        </p:spPr>
        <p:txBody>
          <a:bodyPr wrap="square">
            <a:spAutoFit/>
          </a:bodyPr>
          <a:lstStyle/>
          <a:p>
            <a:pPr algn="ctr"/>
            <a:r>
              <a:rPr lang="en-US" sz="1200" dirty="0">
                <a:solidFill>
                  <a:schemeClr val="bg1">
                    <a:lumMod val="65000"/>
                  </a:schemeClr>
                </a:solidFill>
              </a:rPr>
              <a:t>Department of Information Technology, BVRIT HYDERABAD</a:t>
            </a:r>
            <a:endParaRPr lang="en-IN" sz="1200" dirty="0">
              <a:solidFill>
                <a:schemeClr val="bg1">
                  <a:lumMod val="65000"/>
                </a:schemeClr>
              </a:solidFill>
            </a:endParaRPr>
          </a:p>
        </p:txBody>
      </p:sp>
      <p:sp>
        <p:nvSpPr>
          <p:cNvPr id="20" name="TextBox 19">
            <a:extLst>
              <a:ext uri="{FF2B5EF4-FFF2-40B4-BE49-F238E27FC236}">
                <a16:creationId xmlns:a16="http://schemas.microsoft.com/office/drawing/2014/main" id="{C5AA9098-9F3C-6932-9FBF-5F275DC944A8}"/>
              </a:ext>
            </a:extLst>
          </p:cNvPr>
          <p:cNvSpPr txBox="1"/>
          <p:nvPr/>
        </p:nvSpPr>
        <p:spPr>
          <a:xfrm>
            <a:off x="11152064" y="6202518"/>
            <a:ext cx="476164" cy="276999"/>
          </a:xfrm>
          <a:prstGeom prst="rect">
            <a:avLst/>
          </a:prstGeom>
          <a:noFill/>
        </p:spPr>
        <p:txBody>
          <a:bodyPr wrap="square">
            <a:spAutoFit/>
          </a:bodyPr>
          <a:lstStyle/>
          <a:p>
            <a:pPr algn="ctr"/>
            <a:fld id="{82DF5421-386F-4CE5-905F-B82F8FFFFD08}" type="slidenum">
              <a:rPr lang="en-IN" sz="1200" smtClean="0">
                <a:solidFill>
                  <a:schemeClr val="bg1">
                    <a:lumMod val="65000"/>
                  </a:schemeClr>
                </a:solidFill>
              </a:rPr>
              <a:pPr algn="ctr"/>
              <a:t>14</a:t>
            </a:fld>
            <a:endParaRPr lang="en-IN" sz="1200" dirty="0">
              <a:solidFill>
                <a:schemeClr val="bg1">
                  <a:lumMod val="65000"/>
                </a:schemeClr>
              </a:solidFill>
            </a:endParaRPr>
          </a:p>
        </p:txBody>
      </p:sp>
    </p:spTree>
    <p:extLst>
      <p:ext uri="{BB962C8B-B14F-4D97-AF65-F5344CB8AC3E}">
        <p14:creationId xmlns:p14="http://schemas.microsoft.com/office/powerpoint/2010/main" val="331462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3"/>
          <p:cNvSpPr>
            <a:spLocks noGrp="1"/>
          </p:cNvSpPr>
          <p:nvPr>
            <p:ph type="title"/>
          </p:nvPr>
        </p:nvSpPr>
        <p:spPr>
          <a:xfrm>
            <a:off x="3209040" y="269813"/>
            <a:ext cx="5773919" cy="920751"/>
          </a:xfrm>
        </p:spPr>
        <p:txBody>
          <a:bodyPr>
            <a:normAutofit/>
          </a:bodyPr>
          <a:lstStyle/>
          <a:p>
            <a:pPr algn="ctr"/>
            <a:r>
              <a:rPr lang="en-US" sz="4400" dirty="0">
                <a:latin typeface="+mn-lt"/>
              </a:rPr>
              <a:t>Partial Implementation</a:t>
            </a:r>
            <a:endParaRPr lang="en-IN" dirty="0">
              <a:latin typeface="+mn-lt"/>
              <a:cs typeface="Calibri" panose="020F0502020204030204" pitchFamily="34" charset="0"/>
            </a:endParaRPr>
          </a:p>
        </p:txBody>
      </p:sp>
      <p:sp>
        <p:nvSpPr>
          <p:cNvPr id="1048609"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0"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1"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3" name="Date Placeholder 2">
            <a:extLst>
              <a:ext uri="{FF2B5EF4-FFF2-40B4-BE49-F238E27FC236}">
                <a16:creationId xmlns:a16="http://schemas.microsoft.com/office/drawing/2014/main" id="{F19112BF-714F-913D-12A1-197822CB9AB6}"/>
              </a:ext>
            </a:extLst>
          </p:cNvPr>
          <p:cNvSpPr>
            <a:spLocks noGrp="1"/>
          </p:cNvSpPr>
          <p:nvPr>
            <p:ph type="dt" sz="half" idx="10"/>
          </p:nvPr>
        </p:nvSpPr>
        <p:spPr/>
        <p:txBody>
          <a:bodyPr/>
          <a:lstStyle/>
          <a:p>
            <a:fld id="{C715539C-E144-4589-878B-45391D51AA6B}" type="datetime1">
              <a:rPr lang="en-IN" smtClean="0"/>
              <a:t>12-06-2023</a:t>
            </a:fld>
            <a:endParaRPr lang="en-IN" dirty="0"/>
          </a:p>
        </p:txBody>
      </p:sp>
      <p:sp>
        <p:nvSpPr>
          <p:cNvPr id="4" name="Slide Number Placeholder 3">
            <a:extLst>
              <a:ext uri="{FF2B5EF4-FFF2-40B4-BE49-F238E27FC236}">
                <a16:creationId xmlns:a16="http://schemas.microsoft.com/office/drawing/2014/main" id="{8F40F3D0-6323-915D-8168-0E9ECD137F84}"/>
              </a:ext>
            </a:extLst>
          </p:cNvPr>
          <p:cNvSpPr>
            <a:spLocks noGrp="1"/>
          </p:cNvSpPr>
          <p:nvPr>
            <p:ph type="sldNum" sz="quarter" idx="12"/>
          </p:nvPr>
        </p:nvSpPr>
        <p:spPr/>
        <p:txBody>
          <a:bodyPr/>
          <a:lstStyle/>
          <a:p>
            <a:fld id="{82DF5421-386F-4CE5-905F-B82F8FFFFD08}" type="slidenum">
              <a:rPr lang="en-IN" smtClean="0"/>
              <a:t>15</a:t>
            </a:fld>
            <a:endParaRPr lang="en-IN" dirty="0"/>
          </a:p>
        </p:txBody>
      </p:sp>
      <p:pic>
        <p:nvPicPr>
          <p:cNvPr id="5" name="Picture 4">
            <a:extLst>
              <a:ext uri="{FF2B5EF4-FFF2-40B4-BE49-F238E27FC236}">
                <a16:creationId xmlns:a16="http://schemas.microsoft.com/office/drawing/2014/main" id="{2D456472-D60A-DFD6-C3A1-AAFCB0B468B0}"/>
              </a:ext>
            </a:extLst>
          </p:cNvPr>
          <p:cNvPicPr>
            <a:picLocks noChangeAspect="1"/>
          </p:cNvPicPr>
          <p:nvPr/>
        </p:nvPicPr>
        <p:blipFill rotWithShape="1">
          <a:blip r:embed="rId4">
            <a:extLst>
              <a:ext uri="{28A0092B-C50C-407E-A947-70E740481C1C}">
                <a14:useLocalDpi xmlns:a14="http://schemas.microsoft.com/office/drawing/2010/main" val="0"/>
              </a:ext>
            </a:extLst>
          </a:blip>
          <a:srcRect b="7790"/>
          <a:stretch/>
        </p:blipFill>
        <p:spPr>
          <a:xfrm>
            <a:off x="2313638" y="1423663"/>
            <a:ext cx="7019047" cy="4699587"/>
          </a:xfrm>
          <a:prstGeom prst="rect">
            <a:avLst/>
          </a:prstGeom>
        </p:spPr>
      </p:pic>
    </p:spTree>
    <p:extLst>
      <p:ext uri="{BB962C8B-B14F-4D97-AF65-F5344CB8AC3E}">
        <p14:creationId xmlns:p14="http://schemas.microsoft.com/office/powerpoint/2010/main" val="2190382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3"/>
          <p:cNvSpPr>
            <a:spLocks noGrp="1"/>
          </p:cNvSpPr>
          <p:nvPr>
            <p:ph type="title"/>
          </p:nvPr>
        </p:nvSpPr>
        <p:spPr>
          <a:xfrm>
            <a:off x="3209040" y="269813"/>
            <a:ext cx="5773919" cy="920751"/>
          </a:xfrm>
        </p:spPr>
        <p:txBody>
          <a:bodyPr>
            <a:normAutofit/>
          </a:bodyPr>
          <a:lstStyle/>
          <a:p>
            <a:pPr algn="ctr"/>
            <a:r>
              <a:rPr lang="en-US" sz="4400" dirty="0">
                <a:latin typeface="+mn-lt"/>
              </a:rPr>
              <a:t>Partial Implementation</a:t>
            </a:r>
            <a:endParaRPr lang="en-IN" dirty="0">
              <a:latin typeface="+mn-lt"/>
              <a:cs typeface="Calibri" panose="020F0502020204030204" pitchFamily="34" charset="0"/>
            </a:endParaRPr>
          </a:p>
        </p:txBody>
      </p:sp>
      <p:sp>
        <p:nvSpPr>
          <p:cNvPr id="1048609"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0"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1"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3" name="Date Placeholder 2">
            <a:extLst>
              <a:ext uri="{FF2B5EF4-FFF2-40B4-BE49-F238E27FC236}">
                <a16:creationId xmlns:a16="http://schemas.microsoft.com/office/drawing/2014/main" id="{F19112BF-714F-913D-12A1-197822CB9AB6}"/>
              </a:ext>
            </a:extLst>
          </p:cNvPr>
          <p:cNvSpPr>
            <a:spLocks noGrp="1"/>
          </p:cNvSpPr>
          <p:nvPr>
            <p:ph type="dt" sz="half" idx="10"/>
          </p:nvPr>
        </p:nvSpPr>
        <p:spPr/>
        <p:txBody>
          <a:bodyPr/>
          <a:lstStyle/>
          <a:p>
            <a:fld id="{C715539C-E144-4589-878B-45391D51AA6B}" type="datetime1">
              <a:rPr lang="en-IN" smtClean="0"/>
              <a:t>12-06-2023</a:t>
            </a:fld>
            <a:endParaRPr lang="en-IN" dirty="0"/>
          </a:p>
        </p:txBody>
      </p:sp>
      <p:sp>
        <p:nvSpPr>
          <p:cNvPr id="4" name="Slide Number Placeholder 3">
            <a:extLst>
              <a:ext uri="{FF2B5EF4-FFF2-40B4-BE49-F238E27FC236}">
                <a16:creationId xmlns:a16="http://schemas.microsoft.com/office/drawing/2014/main" id="{8F40F3D0-6323-915D-8168-0E9ECD137F84}"/>
              </a:ext>
            </a:extLst>
          </p:cNvPr>
          <p:cNvSpPr>
            <a:spLocks noGrp="1"/>
          </p:cNvSpPr>
          <p:nvPr>
            <p:ph type="sldNum" sz="quarter" idx="12"/>
          </p:nvPr>
        </p:nvSpPr>
        <p:spPr/>
        <p:txBody>
          <a:bodyPr/>
          <a:lstStyle/>
          <a:p>
            <a:fld id="{82DF5421-386F-4CE5-905F-B82F8FFFFD08}" type="slidenum">
              <a:rPr lang="en-IN" smtClean="0"/>
              <a:t>16</a:t>
            </a:fld>
            <a:endParaRPr lang="en-IN" dirty="0"/>
          </a:p>
        </p:txBody>
      </p:sp>
      <p:pic>
        <p:nvPicPr>
          <p:cNvPr id="6" name="Picture 5">
            <a:extLst>
              <a:ext uri="{FF2B5EF4-FFF2-40B4-BE49-F238E27FC236}">
                <a16:creationId xmlns:a16="http://schemas.microsoft.com/office/drawing/2014/main" id="{091851E5-7191-C711-67A8-0626FF23FDA9}"/>
              </a:ext>
            </a:extLst>
          </p:cNvPr>
          <p:cNvPicPr>
            <a:picLocks noChangeAspect="1"/>
          </p:cNvPicPr>
          <p:nvPr/>
        </p:nvPicPr>
        <p:blipFill rotWithShape="1">
          <a:blip r:embed="rId4">
            <a:extLst>
              <a:ext uri="{28A0092B-C50C-407E-A947-70E740481C1C}">
                <a14:useLocalDpi xmlns:a14="http://schemas.microsoft.com/office/drawing/2010/main" val="0"/>
              </a:ext>
            </a:extLst>
          </a:blip>
          <a:srcRect b="5813"/>
          <a:stretch/>
        </p:blipFill>
        <p:spPr>
          <a:xfrm>
            <a:off x="1540893" y="1190563"/>
            <a:ext cx="9164861" cy="4800334"/>
          </a:xfrm>
          <a:prstGeom prst="rect">
            <a:avLst/>
          </a:prstGeom>
        </p:spPr>
      </p:pic>
    </p:spTree>
    <p:extLst>
      <p:ext uri="{BB962C8B-B14F-4D97-AF65-F5344CB8AC3E}">
        <p14:creationId xmlns:p14="http://schemas.microsoft.com/office/powerpoint/2010/main" val="106605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3"/>
          <p:cNvSpPr>
            <a:spLocks noGrp="1"/>
          </p:cNvSpPr>
          <p:nvPr>
            <p:ph type="title"/>
          </p:nvPr>
        </p:nvSpPr>
        <p:spPr>
          <a:xfrm>
            <a:off x="3209040" y="269813"/>
            <a:ext cx="5773919" cy="920751"/>
          </a:xfrm>
        </p:spPr>
        <p:txBody>
          <a:bodyPr>
            <a:normAutofit/>
          </a:bodyPr>
          <a:lstStyle/>
          <a:p>
            <a:pPr algn="ctr"/>
            <a:r>
              <a:rPr lang="en-US" dirty="0">
                <a:latin typeface="+mn-lt"/>
                <a:cs typeface="Calibri" panose="020F0502020204030204" pitchFamily="34" charset="0"/>
              </a:rPr>
              <a:t>Result</a:t>
            </a:r>
            <a:endParaRPr lang="en-IN" dirty="0">
              <a:latin typeface="+mn-lt"/>
              <a:cs typeface="Calibri" panose="020F0502020204030204" pitchFamily="34" charset="0"/>
            </a:endParaRPr>
          </a:p>
        </p:txBody>
      </p:sp>
      <p:sp>
        <p:nvSpPr>
          <p:cNvPr id="1048609"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0"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1"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3" name="Date Placeholder 2">
            <a:extLst>
              <a:ext uri="{FF2B5EF4-FFF2-40B4-BE49-F238E27FC236}">
                <a16:creationId xmlns:a16="http://schemas.microsoft.com/office/drawing/2014/main" id="{F19112BF-714F-913D-12A1-197822CB9AB6}"/>
              </a:ext>
            </a:extLst>
          </p:cNvPr>
          <p:cNvSpPr>
            <a:spLocks noGrp="1"/>
          </p:cNvSpPr>
          <p:nvPr>
            <p:ph type="dt" sz="half" idx="10"/>
          </p:nvPr>
        </p:nvSpPr>
        <p:spPr/>
        <p:txBody>
          <a:bodyPr/>
          <a:lstStyle/>
          <a:p>
            <a:fld id="{C715539C-E144-4589-878B-45391D51AA6B}" type="datetime1">
              <a:rPr lang="en-IN" smtClean="0"/>
              <a:t>12-06-2023</a:t>
            </a:fld>
            <a:endParaRPr lang="en-IN" dirty="0"/>
          </a:p>
        </p:txBody>
      </p:sp>
      <p:sp>
        <p:nvSpPr>
          <p:cNvPr id="4" name="Slide Number Placeholder 3">
            <a:extLst>
              <a:ext uri="{FF2B5EF4-FFF2-40B4-BE49-F238E27FC236}">
                <a16:creationId xmlns:a16="http://schemas.microsoft.com/office/drawing/2014/main" id="{8F40F3D0-6323-915D-8168-0E9ECD137F84}"/>
              </a:ext>
            </a:extLst>
          </p:cNvPr>
          <p:cNvSpPr>
            <a:spLocks noGrp="1"/>
          </p:cNvSpPr>
          <p:nvPr>
            <p:ph type="sldNum" sz="quarter" idx="12"/>
          </p:nvPr>
        </p:nvSpPr>
        <p:spPr/>
        <p:txBody>
          <a:bodyPr/>
          <a:lstStyle/>
          <a:p>
            <a:fld id="{82DF5421-386F-4CE5-905F-B82F8FFFFD08}" type="slidenum">
              <a:rPr lang="en-IN" smtClean="0"/>
              <a:t>17</a:t>
            </a:fld>
            <a:endParaRPr lang="en-IN" dirty="0"/>
          </a:p>
        </p:txBody>
      </p:sp>
      <p:pic>
        <p:nvPicPr>
          <p:cNvPr id="5" name="Picture 4">
            <a:extLst>
              <a:ext uri="{FF2B5EF4-FFF2-40B4-BE49-F238E27FC236}">
                <a16:creationId xmlns:a16="http://schemas.microsoft.com/office/drawing/2014/main" id="{C01EC3F8-EADE-5722-C5F1-5036B7DEC5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2055861" y="780393"/>
            <a:ext cx="3287559" cy="5297214"/>
          </a:xfrm>
          <a:prstGeom prst="rect">
            <a:avLst/>
          </a:prstGeom>
        </p:spPr>
      </p:pic>
      <p:pic>
        <p:nvPicPr>
          <p:cNvPr id="7" name="Picture 6">
            <a:extLst>
              <a:ext uri="{FF2B5EF4-FFF2-40B4-BE49-F238E27FC236}">
                <a16:creationId xmlns:a16="http://schemas.microsoft.com/office/drawing/2014/main" id="{69D4D772-DDCC-6A59-EB5B-5A3E41E431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7517317" y="823727"/>
            <a:ext cx="3200891" cy="5297214"/>
          </a:xfrm>
          <a:prstGeom prst="rect">
            <a:avLst/>
          </a:prstGeom>
        </p:spPr>
      </p:pic>
    </p:spTree>
    <p:extLst>
      <p:ext uri="{BB962C8B-B14F-4D97-AF65-F5344CB8AC3E}">
        <p14:creationId xmlns:p14="http://schemas.microsoft.com/office/powerpoint/2010/main" val="167714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3"/>
          <p:cNvSpPr>
            <a:spLocks noGrp="1"/>
          </p:cNvSpPr>
          <p:nvPr>
            <p:ph type="title"/>
          </p:nvPr>
        </p:nvSpPr>
        <p:spPr>
          <a:xfrm>
            <a:off x="1054976" y="1631761"/>
            <a:ext cx="10082048" cy="3899940"/>
          </a:xfrm>
        </p:spPr>
        <p:txBody>
          <a:bodyPr>
            <a:noAutofit/>
          </a:bodyPr>
          <a:lstStyle/>
          <a:p>
            <a:pPr marL="457200" algn="just">
              <a:lnSpc>
                <a:spcPct val="115000"/>
              </a:lnSpc>
              <a:spcAft>
                <a:spcPts val="1000"/>
              </a:spcAft>
            </a:pPr>
            <a:r>
              <a:rPr lang="en-IN" sz="2400" dirty="0">
                <a:effectLst/>
                <a:latin typeface="+mn-lt"/>
                <a:ea typeface="Calibri" panose="020F0502020204030204" pitchFamily="34" charset="0"/>
              </a:rPr>
              <a:t>Liquid level monitoring system with different levels indicated by using water level sensor. It also signifies when the water level is below and above the requirement. And the temperature sensor is used to know whether the temperature of the liquid is hot, warm, or cold. So that the blind people can notify through a voice assistant by using Multi-Channel Voice module</a:t>
            </a:r>
            <a:r>
              <a:rPr lang="en-IN" sz="2400" dirty="0">
                <a:effectLst/>
                <a:latin typeface="+mn-lt"/>
                <a:ea typeface="Calibri" panose="020F0502020204030204" pitchFamily="34" charset="0"/>
                <a:cs typeface="Times New Roman" panose="02020603050405020304" pitchFamily="18" charset="0"/>
              </a:rPr>
              <a:t>, by using this module we can get more </a:t>
            </a:r>
            <a:r>
              <a:rPr lang="en-IN" sz="2400" dirty="0" err="1">
                <a:effectLst/>
                <a:latin typeface="+mn-lt"/>
                <a:ea typeface="Calibri" panose="020F0502020204030204" pitchFamily="34" charset="0"/>
                <a:cs typeface="Times New Roman" panose="02020603050405020304" pitchFamily="18" charset="0"/>
              </a:rPr>
              <a:t>no.of</a:t>
            </a:r>
            <a:r>
              <a:rPr lang="en-IN" sz="2400" dirty="0">
                <a:effectLst/>
                <a:latin typeface="+mn-lt"/>
                <a:ea typeface="Calibri" panose="020F0502020204030204" pitchFamily="34" charset="0"/>
                <a:cs typeface="Times New Roman" panose="02020603050405020304" pitchFamily="18" charset="0"/>
              </a:rPr>
              <a:t> voices,</a:t>
            </a:r>
            <a:r>
              <a:rPr lang="en-IN" sz="2400" dirty="0">
                <a:effectLst/>
                <a:latin typeface="+mn-lt"/>
                <a:ea typeface="Calibri" panose="020F0502020204030204" pitchFamily="34" charset="0"/>
              </a:rPr>
              <a:t> that they can avoid spilling or overflowing of the liquid and </a:t>
            </a:r>
            <a:r>
              <a:rPr lang="en-US" sz="2400" dirty="0">
                <a:effectLst/>
                <a:latin typeface="+mn-lt"/>
                <a:ea typeface="Calibri" panose="020F0502020204030204" pitchFamily="34" charset="0"/>
              </a:rPr>
              <a:t>The LCD screen is used to display the output.</a:t>
            </a:r>
            <a:r>
              <a:rPr lang="en-US" sz="2400" dirty="0">
                <a:effectLst/>
                <a:latin typeface="+mn-lt"/>
                <a:ea typeface="Calibri" panose="020F0502020204030204" pitchFamily="34" charset="0"/>
                <a:cs typeface="Times New Roman" panose="02020603050405020304" pitchFamily="18" charset="0"/>
              </a:rPr>
              <a:t> </a:t>
            </a:r>
            <a:r>
              <a:rPr lang="en-IN" sz="2400" dirty="0">
                <a:effectLst/>
                <a:latin typeface="+mn-lt"/>
                <a:ea typeface="Calibri" panose="020F0502020204030204" pitchFamily="34" charset="0"/>
                <a:cs typeface="Times New Roman" panose="02020603050405020304" pitchFamily="18" charset="0"/>
              </a:rPr>
              <a:t>And b</a:t>
            </a:r>
            <a:r>
              <a:rPr lang="en-IN" sz="2400" dirty="0">
                <a:effectLst/>
                <a:latin typeface="+mn-lt"/>
                <a:ea typeface="Calibri" panose="020F0502020204030204" pitchFamily="34" charset="0"/>
              </a:rPr>
              <a:t>y designing our own IC we can make the device more compactible and handier.</a:t>
            </a:r>
            <a:endParaRPr lang="en-IN" sz="2400" dirty="0">
              <a:latin typeface="+mn-lt"/>
              <a:cs typeface="Calibri" panose="020F0502020204030204" pitchFamily="34" charset="0"/>
            </a:endParaRPr>
          </a:p>
        </p:txBody>
      </p:sp>
      <p:sp>
        <p:nvSpPr>
          <p:cNvPr id="1048609"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0"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1"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3" name="Date Placeholder 2">
            <a:extLst>
              <a:ext uri="{FF2B5EF4-FFF2-40B4-BE49-F238E27FC236}">
                <a16:creationId xmlns:a16="http://schemas.microsoft.com/office/drawing/2014/main" id="{F19112BF-714F-913D-12A1-197822CB9AB6}"/>
              </a:ext>
            </a:extLst>
          </p:cNvPr>
          <p:cNvSpPr>
            <a:spLocks noGrp="1"/>
          </p:cNvSpPr>
          <p:nvPr>
            <p:ph type="dt" sz="half" idx="10"/>
          </p:nvPr>
        </p:nvSpPr>
        <p:spPr/>
        <p:txBody>
          <a:bodyPr/>
          <a:lstStyle/>
          <a:p>
            <a:fld id="{C715539C-E144-4589-878B-45391D51AA6B}" type="datetime1">
              <a:rPr lang="en-IN" smtClean="0"/>
              <a:t>12-06-2023</a:t>
            </a:fld>
            <a:endParaRPr lang="en-IN" dirty="0"/>
          </a:p>
        </p:txBody>
      </p:sp>
      <p:sp>
        <p:nvSpPr>
          <p:cNvPr id="4" name="Slide Number Placeholder 3">
            <a:extLst>
              <a:ext uri="{FF2B5EF4-FFF2-40B4-BE49-F238E27FC236}">
                <a16:creationId xmlns:a16="http://schemas.microsoft.com/office/drawing/2014/main" id="{8F40F3D0-6323-915D-8168-0E9ECD137F84}"/>
              </a:ext>
            </a:extLst>
          </p:cNvPr>
          <p:cNvSpPr>
            <a:spLocks noGrp="1"/>
          </p:cNvSpPr>
          <p:nvPr>
            <p:ph type="sldNum" sz="quarter" idx="12"/>
          </p:nvPr>
        </p:nvSpPr>
        <p:spPr/>
        <p:txBody>
          <a:bodyPr/>
          <a:lstStyle/>
          <a:p>
            <a:fld id="{82DF5421-386F-4CE5-905F-B82F8FFFFD08}" type="slidenum">
              <a:rPr lang="en-IN" smtClean="0"/>
              <a:t>18</a:t>
            </a:fld>
            <a:endParaRPr lang="en-IN" dirty="0"/>
          </a:p>
        </p:txBody>
      </p:sp>
      <p:sp>
        <p:nvSpPr>
          <p:cNvPr id="5" name="TextBox 4">
            <a:extLst>
              <a:ext uri="{FF2B5EF4-FFF2-40B4-BE49-F238E27FC236}">
                <a16:creationId xmlns:a16="http://schemas.microsoft.com/office/drawing/2014/main" id="{A87773CC-B8A9-CB36-EBD4-A38E05118973}"/>
              </a:ext>
            </a:extLst>
          </p:cNvPr>
          <p:cNvSpPr txBox="1"/>
          <p:nvPr/>
        </p:nvSpPr>
        <p:spPr>
          <a:xfrm>
            <a:off x="2242457" y="730189"/>
            <a:ext cx="7053943" cy="769441"/>
          </a:xfrm>
          <a:prstGeom prst="rect">
            <a:avLst/>
          </a:prstGeom>
          <a:noFill/>
        </p:spPr>
        <p:txBody>
          <a:bodyPr wrap="square">
            <a:spAutoFit/>
          </a:bodyPr>
          <a:lstStyle/>
          <a:p>
            <a:pPr algn="ctr"/>
            <a:r>
              <a:rPr lang="en-IN" sz="4400" dirty="0"/>
              <a:t>Conclusion and Future Scope</a:t>
            </a:r>
          </a:p>
        </p:txBody>
      </p:sp>
    </p:spTree>
    <p:extLst>
      <p:ext uri="{BB962C8B-B14F-4D97-AF65-F5344CB8AC3E}">
        <p14:creationId xmlns:p14="http://schemas.microsoft.com/office/powerpoint/2010/main" val="3073296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a:xfrm>
            <a:off x="2020528" y="365125"/>
            <a:ext cx="8244349" cy="549275"/>
          </a:xfrm>
        </p:spPr>
        <p:txBody>
          <a:bodyPr>
            <a:normAutofit fontScale="90000"/>
          </a:bodyPr>
          <a:lstStyle/>
          <a:p>
            <a:pPr algn="ctr"/>
            <a:r>
              <a:rPr lang="en-US" dirty="0">
                <a:latin typeface="Calibri" panose="020F0502020204030204" pitchFamily="34" charset="0"/>
                <a:cs typeface="Calibri" panose="020F0502020204030204" pitchFamily="34" charset="0"/>
              </a:rPr>
              <a:t>References</a:t>
            </a:r>
            <a:endParaRPr lang="en-IN" dirty="0">
              <a:latin typeface="Calibri" panose="020F0502020204030204" pitchFamily="34" charset="0"/>
              <a:cs typeface="Calibri" panose="020F0502020204030204" pitchFamily="34" charset="0"/>
            </a:endParaRPr>
          </a:p>
        </p:txBody>
      </p:sp>
      <p:sp>
        <p:nvSpPr>
          <p:cNvPr id="1048612"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2" name="image3.jpeg"/>
          <p:cNvPicPr>
            <a:picLocks noChangeAspect="1"/>
          </p:cNvPicPr>
          <p:nvPr/>
        </p:nvPicPr>
        <p:blipFill>
          <a:blip r:embed="rId2" cstate="print"/>
          <a:stretch>
            <a:fillRect/>
          </a:stretch>
        </p:blipFill>
        <p:spPr>
          <a:xfrm>
            <a:off x="359410" y="85246"/>
            <a:ext cx="957580" cy="920750"/>
          </a:xfrm>
          <a:prstGeom prst="rect">
            <a:avLst/>
          </a:prstGeom>
        </p:spPr>
      </p:pic>
      <p:pic>
        <p:nvPicPr>
          <p:cNvPr id="2097163" name="image2.jpeg"/>
          <p:cNvPicPr>
            <a:picLocks noChangeAspect="1"/>
          </p:cNvPicPr>
          <p:nvPr/>
        </p:nvPicPr>
        <p:blipFill>
          <a:blip r:embed="rId3" cstate="print"/>
          <a:stretch>
            <a:fillRect/>
          </a:stretch>
        </p:blipFill>
        <p:spPr>
          <a:xfrm>
            <a:off x="10947378" y="107627"/>
            <a:ext cx="795020" cy="989965"/>
          </a:xfrm>
          <a:prstGeom prst="rect">
            <a:avLst/>
          </a:prstGeom>
        </p:spPr>
      </p:pic>
      <p:sp>
        <p:nvSpPr>
          <p:cNvPr id="3" name="TextBox 2">
            <a:extLst>
              <a:ext uri="{FF2B5EF4-FFF2-40B4-BE49-F238E27FC236}">
                <a16:creationId xmlns:a16="http://schemas.microsoft.com/office/drawing/2014/main" id="{26E21974-8768-CBD3-96B6-63D223C11CD5}"/>
              </a:ext>
            </a:extLst>
          </p:cNvPr>
          <p:cNvSpPr txBox="1"/>
          <p:nvPr/>
        </p:nvSpPr>
        <p:spPr>
          <a:xfrm>
            <a:off x="1655735" y="1982450"/>
            <a:ext cx="8880529" cy="369332"/>
          </a:xfrm>
          <a:prstGeom prst="rect">
            <a:avLst/>
          </a:prstGeom>
          <a:noFill/>
        </p:spPr>
        <p:txBody>
          <a:bodyPr wrap="square">
            <a:spAutoFit/>
          </a:bodyPr>
          <a:lstStyle/>
          <a:p>
            <a:pPr algn="just"/>
            <a:r>
              <a:rPr lang="en-IN" dirty="0"/>
              <a:t> </a:t>
            </a:r>
            <a:endParaRPr lang="en-US" sz="2200" dirty="0"/>
          </a:p>
        </p:txBody>
      </p:sp>
      <p:sp>
        <p:nvSpPr>
          <p:cNvPr id="5" name="TextBox 4">
            <a:extLst>
              <a:ext uri="{FF2B5EF4-FFF2-40B4-BE49-F238E27FC236}">
                <a16:creationId xmlns:a16="http://schemas.microsoft.com/office/drawing/2014/main" id="{B5790A77-BF88-C32E-0AFA-D56A58D5016D}"/>
              </a:ext>
            </a:extLst>
          </p:cNvPr>
          <p:cNvSpPr txBox="1"/>
          <p:nvPr/>
        </p:nvSpPr>
        <p:spPr>
          <a:xfrm>
            <a:off x="1061738" y="1097592"/>
            <a:ext cx="10087896" cy="4662815"/>
          </a:xfrm>
          <a:prstGeom prst="rect">
            <a:avLst/>
          </a:prstGeom>
          <a:noFill/>
        </p:spPr>
        <p:txBody>
          <a:bodyPr wrap="square">
            <a:spAutoFit/>
          </a:bodyPr>
          <a:lstStyle/>
          <a:p>
            <a:pPr marR="63500" algn="just">
              <a:lnSpc>
                <a:spcPct val="150000"/>
              </a:lnSpc>
              <a:tabLst>
                <a:tab pos="292735" algn="l"/>
              </a:tabLst>
            </a:pPr>
            <a:r>
              <a:rPr lang="en-US" sz="1800" dirty="0">
                <a:effectLst/>
                <a:latin typeface="Times New Roman" panose="02020603050405020304" pitchFamily="18" charset="0"/>
                <a:ea typeface="Times New Roman" panose="02020603050405020304" pitchFamily="18" charset="0"/>
              </a:rPr>
              <a:t>[1] </a:t>
            </a:r>
            <a:r>
              <a:rPr lang="en-IN" sz="1800" dirty="0" err="1">
                <a:effectLst/>
                <a:latin typeface="Times New Roman" panose="02020603050405020304" pitchFamily="18" charset="0"/>
                <a:ea typeface="Times New Roman" panose="02020603050405020304" pitchFamily="18" charset="0"/>
              </a:rPr>
              <a:t>Manjul</a:t>
            </a:r>
            <a:r>
              <a:rPr lang="en-IN" sz="1800" dirty="0">
                <a:effectLst/>
                <a:latin typeface="Times New Roman" panose="02020603050405020304" pitchFamily="18" charset="0"/>
                <a:ea typeface="Times New Roman" panose="02020603050405020304" pitchFamily="18" charset="0"/>
              </a:rPr>
              <a:t> De, Siddhi Sawant</a:t>
            </a:r>
            <a:r>
              <a:rPr lang="en-US" sz="180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Water Overflow Detection System”, </a:t>
            </a:r>
            <a:r>
              <a:rPr lang="en-US" sz="1800" dirty="0">
                <a:effectLst/>
                <a:latin typeface="Times New Roman" panose="02020603050405020304" pitchFamily="18" charset="0"/>
                <a:ea typeface="Times New Roman" panose="02020603050405020304" pitchFamily="18" charset="0"/>
              </a:rPr>
              <a:t>International Journal of Creative Research Thoughts (IJCRT) , Volume 9, 2021.</a:t>
            </a:r>
            <a:endParaRPr lang="en-IN" sz="1800" dirty="0">
              <a:effectLst/>
              <a:latin typeface="Times New Roman" panose="02020603050405020304" pitchFamily="18" charset="0"/>
              <a:ea typeface="Times New Roman" panose="02020603050405020304" pitchFamily="18" charset="0"/>
            </a:endParaRPr>
          </a:p>
          <a:p>
            <a:pPr marR="63500" algn="just">
              <a:lnSpc>
                <a:spcPct val="150000"/>
              </a:lnSpc>
              <a:tabLst>
                <a:tab pos="292735" algn="l"/>
              </a:tabLst>
            </a:pPr>
            <a:r>
              <a:rPr lang="en-US" sz="1800" dirty="0">
                <a:effectLst/>
                <a:latin typeface="Times New Roman" panose="02020603050405020304" pitchFamily="18" charset="0"/>
                <a:ea typeface="Times New Roman" panose="02020603050405020304" pitchFamily="18" charset="0"/>
              </a:rPr>
              <a:t>[2] </a:t>
            </a:r>
            <a:r>
              <a:rPr lang="en-US" sz="1800" dirty="0" err="1">
                <a:effectLst/>
                <a:latin typeface="Times New Roman" panose="02020603050405020304" pitchFamily="18" charset="0"/>
                <a:ea typeface="Times New Roman" panose="02020603050405020304" pitchFamily="18" charset="0"/>
              </a:rPr>
              <a:t>Javed</a:t>
            </a:r>
            <a:r>
              <a:rPr lang="en-US" sz="1800" dirty="0">
                <a:effectLst/>
                <a:latin typeface="Times New Roman" panose="02020603050405020304" pitchFamily="18" charset="0"/>
                <a:ea typeface="Times New Roman" panose="02020603050405020304" pitchFamily="18" charset="0"/>
              </a:rPr>
              <a:t> Dhillon, </a:t>
            </a:r>
            <a:r>
              <a:rPr lang="en-US" sz="1800" dirty="0" err="1">
                <a:effectLst/>
                <a:latin typeface="Times New Roman" panose="02020603050405020304" pitchFamily="18" charset="0"/>
                <a:ea typeface="Times New Roman" panose="02020603050405020304" pitchFamily="18" charset="0"/>
              </a:rPr>
              <a:t>Sourov</a:t>
            </a:r>
            <a:r>
              <a:rPr lang="en-US" sz="1800" dirty="0">
                <a:effectLst/>
                <a:latin typeface="Times New Roman" panose="02020603050405020304" pitchFamily="18" charset="0"/>
                <a:ea typeface="Times New Roman" panose="02020603050405020304" pitchFamily="18" charset="0"/>
              </a:rPr>
              <a:t> Das, </a:t>
            </a:r>
            <a:r>
              <a:rPr lang="en-US" sz="1800" dirty="0" err="1">
                <a:effectLst/>
                <a:latin typeface="Times New Roman" panose="02020603050405020304" pitchFamily="18" charset="0"/>
                <a:ea typeface="Times New Roman" panose="02020603050405020304" pitchFamily="18" charset="0"/>
              </a:rPr>
              <a:t>Nerob</a:t>
            </a:r>
            <a:r>
              <a:rPr lang="en-US" sz="1800" dirty="0">
                <a:effectLst/>
                <a:latin typeface="Times New Roman" panose="02020603050405020304" pitchFamily="18" charset="0"/>
                <a:ea typeface="Times New Roman" panose="02020603050405020304" pitchFamily="18" charset="0"/>
              </a:rPr>
              <a:t> Kumar </a:t>
            </a:r>
            <a:r>
              <a:rPr lang="en-US" sz="1800" dirty="0" err="1">
                <a:effectLst/>
                <a:latin typeface="Times New Roman" panose="02020603050405020304" pitchFamily="18" charset="0"/>
                <a:ea typeface="Times New Roman" panose="02020603050405020304" pitchFamily="18" charset="0"/>
              </a:rPr>
              <a:t>Mohonto</a:t>
            </a:r>
            <a:r>
              <a:rPr lang="en-US" sz="1800" dirty="0">
                <a:effectLst/>
                <a:latin typeface="Times New Roman" panose="02020603050405020304" pitchFamily="18" charset="0"/>
                <a:ea typeface="Times New Roman" panose="02020603050405020304" pitchFamily="18" charset="0"/>
              </a:rPr>
              <a:t>, Mehedi Hasan, </a:t>
            </a:r>
            <a:r>
              <a:rPr lang="en-US" sz="1800" dirty="0" err="1">
                <a:effectLst/>
                <a:latin typeface="Times New Roman" panose="02020603050405020304" pitchFamily="18" charset="0"/>
                <a:ea typeface="Times New Roman" panose="02020603050405020304" pitchFamily="18" charset="0"/>
              </a:rPr>
              <a:t>Sajib</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ahmed</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Sajal</a:t>
            </a:r>
            <a:r>
              <a:rPr lang="en-US" sz="1800" dirty="0">
                <a:effectLst/>
                <a:latin typeface="Times New Roman" panose="02020603050405020304" pitchFamily="18" charset="0"/>
                <a:ea typeface="Times New Roman" panose="02020603050405020304" pitchFamily="18" charset="0"/>
              </a:rPr>
              <a:t>   Chandra Das proposed an “IoT based Water Level Monitoring and Motor Control System” 4</a:t>
            </a:r>
            <a:r>
              <a:rPr lang="en-US" sz="1800" baseline="30000" dirty="0">
                <a:effectLst/>
                <a:latin typeface="Times New Roman" panose="02020603050405020304" pitchFamily="18" charset="0"/>
                <a:ea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rPr>
              <a:t> International Conference on Recent Development in control, Automation &amp; Power Engineering (RDCAPE) 2021.</a:t>
            </a:r>
            <a:endParaRPr lang="en-IN" dirty="0">
              <a:latin typeface="Times New Roman" panose="02020603050405020304" pitchFamily="18" charset="0"/>
              <a:ea typeface="Times New Roman" panose="02020603050405020304" pitchFamily="18" charset="0"/>
            </a:endParaRPr>
          </a:p>
          <a:p>
            <a:pPr marR="63500" algn="just">
              <a:lnSpc>
                <a:spcPct val="150000"/>
              </a:lnSpc>
              <a:tabLst>
                <a:tab pos="292735" algn="l"/>
              </a:tabLst>
            </a:pPr>
            <a:r>
              <a:rPr lang="en-IN" sz="1800" dirty="0">
                <a:effectLst/>
                <a:latin typeface="Times New Roman" panose="02020603050405020304" pitchFamily="18" charset="0"/>
                <a:ea typeface="Times New Roman" panose="02020603050405020304" pitchFamily="18" charset="0"/>
              </a:rPr>
              <a:t>[3] Priya J, </a:t>
            </a:r>
            <a:r>
              <a:rPr lang="en-IN" sz="1800" dirty="0" err="1">
                <a:effectLst/>
                <a:latin typeface="Times New Roman" panose="02020603050405020304" pitchFamily="18" charset="0"/>
                <a:ea typeface="Times New Roman" panose="02020603050405020304" pitchFamily="18" charset="0"/>
              </a:rPr>
              <a:t>Sailusha</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Chekuri</a:t>
            </a: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Water level monitoring system using IOT”, IRJET pp:347-353,2018.</a:t>
            </a:r>
            <a:endParaRPr lang="en-IN" dirty="0">
              <a:latin typeface="Times New Roman" panose="02020603050405020304" pitchFamily="18" charset="0"/>
              <a:ea typeface="Times New Roman" panose="02020603050405020304" pitchFamily="18" charset="0"/>
            </a:endParaRPr>
          </a:p>
          <a:p>
            <a:pPr marR="63500" algn="just">
              <a:lnSpc>
                <a:spcPct val="150000"/>
              </a:lnSpc>
              <a:tabLst>
                <a:tab pos="292735" algn="l"/>
              </a:tabLst>
            </a:pPr>
            <a:r>
              <a:rPr lang="en-US" sz="1800" dirty="0">
                <a:effectLst/>
                <a:latin typeface="Times New Roman" panose="02020603050405020304" pitchFamily="18" charset="0"/>
                <a:ea typeface="Times New Roman" panose="02020603050405020304" pitchFamily="18" charset="0"/>
              </a:rPr>
              <a:t>[4] S. Jadhav, S. V. Patil, T. C. Tanuja, M. P. </a:t>
            </a:r>
            <a:r>
              <a:rPr lang="en-US" sz="1800" dirty="0" err="1">
                <a:effectLst/>
                <a:latin typeface="Times New Roman" panose="02020603050405020304" pitchFamily="18" charset="0"/>
                <a:ea typeface="Times New Roman" panose="02020603050405020304" pitchFamily="18" charset="0"/>
              </a:rPr>
              <a:t>Shivu</a:t>
            </a:r>
            <a:r>
              <a:rPr lang="en-US" sz="1800" dirty="0">
                <a:effectLst/>
                <a:latin typeface="Times New Roman" panose="02020603050405020304" pitchFamily="18" charset="0"/>
                <a:ea typeface="Times New Roman" panose="02020603050405020304" pitchFamily="18" charset="0"/>
              </a:rPr>
              <a:t> and G. Shankar, "Monitoring of Industrial Water Usage by using Internet of Things", </a:t>
            </a:r>
            <a:r>
              <a:rPr lang="en-US" sz="1800" i="1" dirty="0">
                <a:effectLst/>
                <a:latin typeface="Times New Roman" panose="02020603050405020304" pitchFamily="18" charset="0"/>
                <a:ea typeface="Times New Roman" panose="02020603050405020304" pitchFamily="18" charset="0"/>
              </a:rPr>
              <a:t>2018 International Conference on Information Communication Engineering and Technology (ICICET)</a:t>
            </a:r>
            <a:r>
              <a:rPr lang="en-US" sz="1800" dirty="0">
                <a:effectLst/>
                <a:latin typeface="Times New Roman" panose="02020603050405020304" pitchFamily="18" charset="0"/>
                <a:ea typeface="Times New Roman" panose="02020603050405020304" pitchFamily="18" charset="0"/>
              </a:rPr>
              <a:t>, pp. 1-4, 2018.</a:t>
            </a:r>
            <a:endParaRPr lang="en-IN" sz="1800" dirty="0">
              <a:effectLst/>
              <a:latin typeface="Times New Roman" panose="02020603050405020304" pitchFamily="18" charset="0"/>
              <a:ea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rPr>
              <a:t>[5] Charles A, </a:t>
            </a:r>
            <a:r>
              <a:rPr lang="en-IN" sz="1800" dirty="0" err="1">
                <a:effectLst/>
                <a:latin typeface="Times New Roman" panose="02020603050405020304" pitchFamily="18" charset="0"/>
                <a:ea typeface="Times New Roman" panose="02020603050405020304" pitchFamily="18" charset="0"/>
              </a:rPr>
              <a:t>Ayylusamy</a:t>
            </a:r>
            <a:r>
              <a:rPr lang="en-IN" sz="1800" dirty="0">
                <a:effectLst/>
                <a:latin typeface="Times New Roman" panose="02020603050405020304" pitchFamily="18" charset="0"/>
                <a:ea typeface="Times New Roman" panose="02020603050405020304" pitchFamily="18" charset="0"/>
              </a:rPr>
              <a:t> C, Deepak Raj J, Keerthi Kumar, </a:t>
            </a:r>
            <a:r>
              <a:rPr lang="en-IN" sz="1800" dirty="0" err="1">
                <a:effectLst/>
                <a:latin typeface="Times New Roman" panose="02020603050405020304" pitchFamily="18" charset="0"/>
                <a:ea typeface="Times New Roman" panose="02020603050405020304" pitchFamily="18" charset="0"/>
              </a:rPr>
              <a:t>Thiruvarasan</a:t>
            </a:r>
            <a:r>
              <a:rPr lang="en-IN" sz="1800" dirty="0">
                <a:effectLst/>
                <a:latin typeface="Times New Roman" panose="02020603050405020304" pitchFamily="18" charset="0"/>
                <a:ea typeface="Times New Roman" panose="02020603050405020304" pitchFamily="18" charset="0"/>
              </a:rPr>
              <a:t> KE, “IOT BASED WATER LEVEL MONITORING SYSTEM USING LABVIEW”, International Journal of Pure and Applied Mathematics, Volume 118, No. 20, 2018, pp 9-14.</a:t>
            </a:r>
            <a:endParaRPr lang="en-IN" sz="2200" dirty="0"/>
          </a:p>
        </p:txBody>
      </p:sp>
      <p:sp>
        <p:nvSpPr>
          <p:cNvPr id="2" name="Date Placeholder 1">
            <a:extLst>
              <a:ext uri="{FF2B5EF4-FFF2-40B4-BE49-F238E27FC236}">
                <a16:creationId xmlns:a16="http://schemas.microsoft.com/office/drawing/2014/main" id="{3BDA106C-7683-6CD2-987C-915C87F766FB}"/>
              </a:ext>
            </a:extLst>
          </p:cNvPr>
          <p:cNvSpPr>
            <a:spLocks noGrp="1"/>
          </p:cNvSpPr>
          <p:nvPr>
            <p:ph type="dt" sz="half" idx="10"/>
          </p:nvPr>
        </p:nvSpPr>
        <p:spPr/>
        <p:txBody>
          <a:bodyPr/>
          <a:lstStyle/>
          <a:p>
            <a:fld id="{69E7EB3D-6F4E-44BE-AD36-BD3131473CF0}" type="datetime1">
              <a:rPr lang="en-IN" smtClean="0"/>
              <a:t>12-06-2023</a:t>
            </a:fld>
            <a:endParaRPr lang="en-IN" dirty="0"/>
          </a:p>
        </p:txBody>
      </p:sp>
      <p:sp>
        <p:nvSpPr>
          <p:cNvPr id="4" name="Slide Number Placeholder 3">
            <a:extLst>
              <a:ext uri="{FF2B5EF4-FFF2-40B4-BE49-F238E27FC236}">
                <a16:creationId xmlns:a16="http://schemas.microsoft.com/office/drawing/2014/main" id="{13F397D5-E085-A785-7223-5FCEAD4030DA}"/>
              </a:ext>
            </a:extLst>
          </p:cNvPr>
          <p:cNvSpPr>
            <a:spLocks noGrp="1"/>
          </p:cNvSpPr>
          <p:nvPr>
            <p:ph type="sldNum" sz="quarter" idx="12"/>
          </p:nvPr>
        </p:nvSpPr>
        <p:spPr/>
        <p:txBody>
          <a:bodyPr/>
          <a:lstStyle/>
          <a:p>
            <a:fld id="{82DF5421-386F-4CE5-905F-B82F8FFFFD08}" type="slidenum">
              <a:rPr lang="en-IN" smtClean="0"/>
              <a:t>19</a:t>
            </a:fld>
            <a:endParaRPr lang="en-IN" dirty="0"/>
          </a:p>
        </p:txBody>
      </p:sp>
    </p:spTree>
    <p:extLst>
      <p:ext uri="{BB962C8B-B14F-4D97-AF65-F5344CB8AC3E}">
        <p14:creationId xmlns:p14="http://schemas.microsoft.com/office/powerpoint/2010/main" val="6661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title"/>
          </p:nvPr>
        </p:nvSpPr>
        <p:spPr>
          <a:xfrm>
            <a:off x="3065205" y="275980"/>
            <a:ext cx="5648634" cy="802579"/>
          </a:xfrm>
        </p:spPr>
        <p:txBody>
          <a:bodyPr>
            <a:normAutofit/>
          </a:bodyPr>
          <a:lstStyle/>
          <a:p>
            <a:pPr algn="ctr"/>
            <a:r>
              <a:rPr lang="en-US" dirty="0">
                <a:effectLst/>
                <a:latin typeface="Carlito"/>
                <a:ea typeface="Times New Roman" panose="02020603050405020304" pitchFamily="18" charset="0"/>
                <a:cs typeface="Times New Roman" panose="02020603050405020304" pitchFamily="18" charset="0"/>
              </a:rPr>
              <a:t>Contents</a:t>
            </a:r>
            <a:endParaRPr lang="en-IN" dirty="0"/>
          </a:p>
        </p:txBody>
      </p:sp>
      <p:sp>
        <p:nvSpPr>
          <p:cNvPr id="1048599" name="Content Placeholder 5"/>
          <p:cNvSpPr>
            <a:spLocks noGrp="1"/>
          </p:cNvSpPr>
          <p:nvPr>
            <p:ph idx="1"/>
          </p:nvPr>
        </p:nvSpPr>
        <p:spPr>
          <a:xfrm>
            <a:off x="1632452" y="1591839"/>
            <a:ext cx="3586319" cy="4363236"/>
          </a:xfrm>
        </p:spPr>
        <p:txBody>
          <a:bodyPr>
            <a:noAutofit/>
          </a:bodyPr>
          <a:lstStyle/>
          <a:p>
            <a:pPr marL="342900" lvl="0" indent="-342900" algn="just">
              <a:spcAft>
                <a:spcPts val="800"/>
              </a:spcAft>
              <a:buFont typeface="Arial" panose="020B0604020202020204" pitchFamily="34" charset="0"/>
              <a:buChar char="•"/>
              <a:tabLst>
                <a:tab pos="457200" algn="l"/>
              </a:tabLst>
            </a:pPr>
            <a:r>
              <a:rPr lang="en-IN" sz="2200" dirty="0">
                <a:effectLst/>
                <a:latin typeface="Calibri (Body)"/>
                <a:ea typeface="Calibri" panose="020F0502020204030204" pitchFamily="34" charset="0"/>
                <a:cs typeface="Times New Roman" panose="02020603050405020304" pitchFamily="18" charset="0"/>
              </a:rPr>
              <a:t>Introduction</a:t>
            </a:r>
          </a:p>
          <a:p>
            <a:pPr marL="342900" lvl="0" indent="-342900" algn="just">
              <a:spcAft>
                <a:spcPts val="800"/>
              </a:spcAft>
              <a:buFont typeface="Arial" panose="020B0604020202020204" pitchFamily="34" charset="0"/>
              <a:buChar char="•"/>
              <a:tabLst>
                <a:tab pos="457200" algn="l"/>
              </a:tabLst>
            </a:pPr>
            <a:r>
              <a:rPr lang="en-IN" sz="2200" dirty="0">
                <a:latin typeface="Calibri (Body)"/>
                <a:ea typeface="Calibri" panose="020F0502020204030204" pitchFamily="34" charset="0"/>
                <a:cs typeface="Times New Roman" panose="02020603050405020304" pitchFamily="18" charset="0"/>
              </a:rPr>
              <a:t>Existing System</a:t>
            </a:r>
          </a:p>
          <a:p>
            <a:pPr marL="342900" lvl="0" indent="-342900" algn="just">
              <a:spcAft>
                <a:spcPts val="800"/>
              </a:spcAft>
              <a:buFont typeface="Arial" panose="020B0604020202020204" pitchFamily="34" charset="0"/>
              <a:buChar char="•"/>
              <a:tabLst>
                <a:tab pos="457200" algn="l"/>
              </a:tabLst>
            </a:pPr>
            <a:r>
              <a:rPr lang="en-IN" sz="2200" dirty="0">
                <a:effectLst/>
                <a:latin typeface="Calibri (Body)"/>
                <a:ea typeface="Calibri" panose="020F0502020204030204" pitchFamily="34" charset="0"/>
                <a:cs typeface="Times New Roman" panose="02020603050405020304" pitchFamily="18" charset="0"/>
              </a:rPr>
              <a:t>Problem Statement</a:t>
            </a:r>
          </a:p>
          <a:p>
            <a:pPr marL="342900" lvl="0" indent="-342900" algn="just">
              <a:spcAft>
                <a:spcPts val="800"/>
              </a:spcAft>
              <a:buFont typeface="Arial" panose="020B0604020202020204" pitchFamily="34" charset="0"/>
              <a:buChar char="•"/>
              <a:tabLst>
                <a:tab pos="457200" algn="l"/>
              </a:tabLst>
            </a:pPr>
            <a:r>
              <a:rPr lang="en-IN" sz="2200" dirty="0">
                <a:latin typeface="Calibri (Body)"/>
                <a:ea typeface="Calibri" panose="020F0502020204030204" pitchFamily="34" charset="0"/>
                <a:cs typeface="Times New Roman" panose="02020603050405020304" pitchFamily="18" charset="0"/>
              </a:rPr>
              <a:t>Literature Survey</a:t>
            </a:r>
            <a:r>
              <a:rPr lang="en-US" sz="2200" dirty="0">
                <a:latin typeface="Calibri (Body)"/>
              </a:rPr>
              <a:t> </a:t>
            </a:r>
          </a:p>
          <a:p>
            <a:pPr marL="342900" lvl="0" indent="-342900" algn="just">
              <a:spcAft>
                <a:spcPts val="800"/>
              </a:spcAft>
              <a:buFont typeface="Arial" panose="020B0604020202020204" pitchFamily="34" charset="0"/>
              <a:buChar char="•"/>
              <a:tabLst>
                <a:tab pos="457200" algn="l"/>
              </a:tabLst>
            </a:pPr>
            <a:r>
              <a:rPr lang="en-IN" sz="2200" dirty="0">
                <a:effectLst/>
                <a:latin typeface="Calibri (Body)"/>
                <a:ea typeface="Calibri" panose="020F0502020204030204" pitchFamily="34" charset="0"/>
                <a:cs typeface="Times New Roman" panose="02020603050405020304" pitchFamily="18" charset="0"/>
              </a:rPr>
              <a:t>Proposed System</a:t>
            </a:r>
            <a:endParaRPr lang="en-IN" sz="2200" dirty="0">
              <a:latin typeface="Calibri (Body)"/>
              <a:ea typeface="Calibri" panose="020F0502020204030204" pitchFamily="34" charset="0"/>
              <a:cs typeface="Times New Roman" panose="02020603050405020304" pitchFamily="18" charset="0"/>
            </a:endParaRPr>
          </a:p>
          <a:p>
            <a:pPr marL="342900" indent="-342900" algn="just">
              <a:spcAft>
                <a:spcPts val="800"/>
              </a:spcAft>
              <a:buFont typeface="Arial" panose="020B0604020202020204" pitchFamily="34" charset="0"/>
              <a:buChar char="•"/>
              <a:tabLst>
                <a:tab pos="457200" algn="l"/>
              </a:tabLst>
            </a:pPr>
            <a:r>
              <a:rPr lang="en-IN" sz="2200" dirty="0">
                <a:latin typeface="Calibri (Body)"/>
                <a:ea typeface="Calibri" panose="020F0502020204030204" pitchFamily="34" charset="0"/>
                <a:cs typeface="Times New Roman" panose="02020603050405020304" pitchFamily="18" charset="0"/>
              </a:rPr>
              <a:t>Tools and Technology</a:t>
            </a:r>
          </a:p>
          <a:p>
            <a:pPr marL="342900" indent="-342900" algn="just">
              <a:spcAft>
                <a:spcPts val="800"/>
              </a:spcAft>
              <a:buFont typeface="Arial" panose="020B0604020202020204" pitchFamily="34" charset="0"/>
              <a:buChar char="•"/>
              <a:tabLst>
                <a:tab pos="457200" algn="l"/>
              </a:tabLst>
            </a:pPr>
            <a:r>
              <a:rPr lang="en-IN" sz="2200" dirty="0">
                <a:latin typeface="Calibri (Body)"/>
                <a:ea typeface="Calibri" panose="020F0502020204030204" pitchFamily="34" charset="0"/>
                <a:cs typeface="Times New Roman" panose="02020603050405020304" pitchFamily="18" charset="0"/>
              </a:rPr>
              <a:t>Feasibility Study</a:t>
            </a:r>
          </a:p>
          <a:p>
            <a:pPr marL="342900" indent="-342900" algn="just">
              <a:spcAft>
                <a:spcPts val="800"/>
              </a:spcAft>
              <a:buFont typeface="Arial" panose="020B0604020202020204" pitchFamily="34" charset="0"/>
              <a:buChar char="•"/>
              <a:tabLst>
                <a:tab pos="457200" algn="l"/>
              </a:tabLst>
            </a:pPr>
            <a:r>
              <a:rPr lang="en-IN" sz="2200" dirty="0">
                <a:latin typeface="Calibri (Body)"/>
                <a:cs typeface="Times New Roman" panose="02020603050405020304" pitchFamily="18" charset="0"/>
              </a:rPr>
              <a:t>Societal Impact</a:t>
            </a:r>
            <a:endParaRPr lang="en-US" sz="2200" dirty="0">
              <a:latin typeface="Calibri (Body)"/>
            </a:endParaRPr>
          </a:p>
        </p:txBody>
      </p:sp>
      <p:sp>
        <p:nvSpPr>
          <p:cNvPr id="1048600"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54"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55"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2" name="Date Placeholder 1">
            <a:extLst>
              <a:ext uri="{FF2B5EF4-FFF2-40B4-BE49-F238E27FC236}">
                <a16:creationId xmlns:a16="http://schemas.microsoft.com/office/drawing/2014/main" id="{40909E0B-636C-9DD8-E733-71D99D9F8586}"/>
              </a:ext>
            </a:extLst>
          </p:cNvPr>
          <p:cNvSpPr>
            <a:spLocks noGrp="1"/>
          </p:cNvSpPr>
          <p:nvPr>
            <p:ph type="dt" sz="half" idx="10"/>
          </p:nvPr>
        </p:nvSpPr>
        <p:spPr/>
        <p:txBody>
          <a:bodyPr/>
          <a:lstStyle/>
          <a:p>
            <a:fld id="{4FAD82E2-0023-41F0-B045-1715615476FC}" type="datetime1">
              <a:rPr lang="en-IN" smtClean="0"/>
              <a:t>12-06-2023</a:t>
            </a:fld>
            <a:endParaRPr lang="en-IN" dirty="0"/>
          </a:p>
        </p:txBody>
      </p:sp>
      <p:sp>
        <p:nvSpPr>
          <p:cNvPr id="3" name="Slide Number Placeholder 2">
            <a:extLst>
              <a:ext uri="{FF2B5EF4-FFF2-40B4-BE49-F238E27FC236}">
                <a16:creationId xmlns:a16="http://schemas.microsoft.com/office/drawing/2014/main" id="{C8ED35D9-83DF-00E9-3E66-83E7734A94B9}"/>
              </a:ext>
            </a:extLst>
          </p:cNvPr>
          <p:cNvSpPr>
            <a:spLocks noGrp="1"/>
          </p:cNvSpPr>
          <p:nvPr>
            <p:ph type="sldNum" sz="quarter" idx="12"/>
          </p:nvPr>
        </p:nvSpPr>
        <p:spPr/>
        <p:txBody>
          <a:bodyPr/>
          <a:lstStyle/>
          <a:p>
            <a:fld id="{82DF5421-386F-4CE5-905F-B82F8FFFFD08}" type="slidenum">
              <a:rPr lang="en-IN" smtClean="0"/>
              <a:t>2</a:t>
            </a:fld>
            <a:endParaRPr lang="en-IN" dirty="0"/>
          </a:p>
        </p:txBody>
      </p:sp>
      <p:sp>
        <p:nvSpPr>
          <p:cNvPr id="4" name="TextBox 3">
            <a:extLst>
              <a:ext uri="{FF2B5EF4-FFF2-40B4-BE49-F238E27FC236}">
                <a16:creationId xmlns:a16="http://schemas.microsoft.com/office/drawing/2014/main" id="{3C2F0122-4788-30AF-A40B-4C96EFDA04E6}"/>
              </a:ext>
            </a:extLst>
          </p:cNvPr>
          <p:cNvSpPr txBox="1"/>
          <p:nvPr/>
        </p:nvSpPr>
        <p:spPr>
          <a:xfrm>
            <a:off x="6781800" y="1591839"/>
            <a:ext cx="3777748" cy="2636619"/>
          </a:xfrm>
          <a:prstGeom prst="rect">
            <a:avLst/>
          </a:prstGeom>
          <a:noFill/>
        </p:spPr>
        <p:txBody>
          <a:bodyPr wrap="square" rtlCol="0">
            <a:spAutoFit/>
          </a:bodyPr>
          <a:lstStyle/>
          <a:p>
            <a:pPr marL="342900" lvl="0" indent="-342900">
              <a:spcAft>
                <a:spcPts val="800"/>
              </a:spcAft>
              <a:buFont typeface="Arial" panose="020B0604020202020204" pitchFamily="34" charset="0"/>
              <a:buChar char="•"/>
              <a:tabLst>
                <a:tab pos="457200" algn="l"/>
              </a:tabLst>
            </a:pPr>
            <a:r>
              <a:rPr lang="en-IN" sz="2200" dirty="0">
                <a:ea typeface="Calibri" panose="020F0502020204030204" pitchFamily="34" charset="0"/>
                <a:cs typeface="Times New Roman" panose="02020603050405020304" pitchFamily="18" charset="0"/>
              </a:rPr>
              <a:t>Architecture</a:t>
            </a:r>
          </a:p>
          <a:p>
            <a:pPr marL="342900" lvl="0" indent="-342900">
              <a:spcAft>
                <a:spcPts val="800"/>
              </a:spcAft>
              <a:buFont typeface="Arial" panose="020B0604020202020204" pitchFamily="34" charset="0"/>
              <a:buChar char="•"/>
              <a:tabLst>
                <a:tab pos="457200" algn="l"/>
              </a:tabLst>
            </a:pPr>
            <a:r>
              <a:rPr lang="en-IN" sz="2200" dirty="0">
                <a:ea typeface="Calibri" panose="020F0502020204030204" pitchFamily="34" charset="0"/>
                <a:cs typeface="Times New Roman" panose="02020603050405020304" pitchFamily="18" charset="0"/>
              </a:rPr>
              <a:t>Modules</a:t>
            </a:r>
          </a:p>
          <a:p>
            <a:pPr marL="342900" lvl="0" indent="-342900">
              <a:spcAft>
                <a:spcPts val="800"/>
              </a:spcAft>
              <a:buFont typeface="Arial" panose="020B0604020202020204" pitchFamily="34" charset="0"/>
              <a:buChar char="•"/>
              <a:tabLst>
                <a:tab pos="457200" algn="l"/>
              </a:tabLst>
            </a:pPr>
            <a:r>
              <a:rPr lang="en-IN" sz="2200" dirty="0">
                <a:ea typeface="Calibri" panose="020F0502020204030204" pitchFamily="34" charset="0"/>
                <a:cs typeface="Times New Roman" panose="02020603050405020304" pitchFamily="18" charset="0"/>
              </a:rPr>
              <a:t>Flow Chart</a:t>
            </a:r>
          </a:p>
          <a:p>
            <a:pPr marL="342900" lvl="0" indent="-342900">
              <a:spcAft>
                <a:spcPts val="800"/>
              </a:spcAft>
              <a:buFont typeface="Arial" panose="020B0604020202020204" pitchFamily="34" charset="0"/>
              <a:buChar char="•"/>
              <a:tabLst>
                <a:tab pos="457200" algn="l"/>
              </a:tabLst>
            </a:pPr>
            <a:r>
              <a:rPr lang="en-IN" sz="2200" dirty="0">
                <a:ea typeface="Calibri" panose="020F0502020204030204" pitchFamily="34" charset="0"/>
                <a:cs typeface="Times New Roman" panose="02020603050405020304" pitchFamily="18" charset="0"/>
              </a:rPr>
              <a:t>Partial Implementation</a:t>
            </a:r>
          </a:p>
          <a:p>
            <a:pPr marL="342900" lvl="0" indent="-342900">
              <a:spcAft>
                <a:spcPts val="800"/>
              </a:spcAft>
              <a:buFont typeface="Arial" panose="020B0604020202020204" pitchFamily="34" charset="0"/>
              <a:buChar char="•"/>
              <a:tabLst>
                <a:tab pos="457200" algn="l"/>
              </a:tabLst>
            </a:pPr>
            <a:r>
              <a:rPr lang="en-IN" sz="2200" dirty="0">
                <a:ea typeface="Calibri" panose="020F0502020204030204" pitchFamily="34" charset="0"/>
                <a:cs typeface="Times New Roman" panose="02020603050405020304" pitchFamily="18" charset="0"/>
              </a:rPr>
              <a:t>Conclusion</a:t>
            </a:r>
            <a:endParaRPr lang="en-IN" sz="2200" dirty="0">
              <a:effectLst/>
              <a:ea typeface="Calibri" panose="020F0502020204030204" pitchFamily="34" charset="0"/>
              <a:cs typeface="Times New Roman" panose="02020603050405020304" pitchFamily="18" charset="0"/>
            </a:endParaRPr>
          </a:p>
          <a:p>
            <a:pPr marL="342900" lvl="0" indent="-342900">
              <a:spcAft>
                <a:spcPts val="800"/>
              </a:spcAft>
              <a:buFont typeface="Arial" panose="020B0604020202020204" pitchFamily="34" charset="0"/>
              <a:buChar char="•"/>
              <a:tabLst>
                <a:tab pos="457200" algn="l"/>
              </a:tabLst>
            </a:pPr>
            <a:r>
              <a:rPr lang="en-IN" sz="2200" dirty="0">
                <a:ea typeface="Calibri" panose="020F0502020204030204" pitchFamily="34" charset="0"/>
                <a:cs typeface="Times New Roman" panose="02020603050405020304" pitchFamily="18" charset="0"/>
              </a:rPr>
              <a:t>References</a:t>
            </a:r>
            <a:endParaRPr lang="en-IN" sz="22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9" name="Picture 2"/>
          <p:cNvPicPr>
            <a:picLocks noGrp="1" noChangeAspect="1" noChangeArrowheads="1"/>
          </p:cNvPicPr>
          <p:nvPr>
            <p:ph idx="4294967295"/>
          </p:nvPr>
        </p:nvPicPr>
        <p:blipFill>
          <a:blip r:embed="rId2"/>
          <a:srcRect/>
          <a:stretch>
            <a:fillRect/>
          </a:stretch>
        </p:blipFill>
        <p:spPr bwMode="auto">
          <a:xfrm>
            <a:off x="1206858" y="2078408"/>
            <a:ext cx="10515600" cy="3313112"/>
          </a:xfrm>
          <a:prstGeom prst="rect">
            <a:avLst/>
          </a:prstGeom>
          <a:noFill/>
        </p:spPr>
      </p:pic>
      <p:pic>
        <p:nvPicPr>
          <p:cNvPr id="2097170" name="image3.jpeg"/>
          <p:cNvPicPr>
            <a:picLocks noChangeAspect="1"/>
          </p:cNvPicPr>
          <p:nvPr/>
        </p:nvPicPr>
        <p:blipFill>
          <a:blip r:embed="rId3" cstate="print"/>
          <a:stretch>
            <a:fillRect/>
          </a:stretch>
        </p:blipFill>
        <p:spPr>
          <a:xfrm>
            <a:off x="361629" y="269814"/>
            <a:ext cx="957580" cy="920750"/>
          </a:xfrm>
          <a:prstGeom prst="rect">
            <a:avLst/>
          </a:prstGeom>
        </p:spPr>
      </p:pic>
      <p:pic>
        <p:nvPicPr>
          <p:cNvPr id="2097171" name="image2.jpeg"/>
          <p:cNvPicPr>
            <a:picLocks noChangeAspect="1"/>
          </p:cNvPicPr>
          <p:nvPr/>
        </p:nvPicPr>
        <p:blipFill>
          <a:blip r:embed="rId4" cstate="print"/>
          <a:stretch>
            <a:fillRect/>
          </a:stretch>
        </p:blipFill>
        <p:spPr>
          <a:xfrm>
            <a:off x="10927438" y="269814"/>
            <a:ext cx="795020" cy="989965"/>
          </a:xfrm>
          <a:prstGeom prst="rect">
            <a:avLst/>
          </a:prstGeom>
        </p:spPr>
      </p:pic>
      <p:sp>
        <p:nvSpPr>
          <p:cNvPr id="2" name="Date Placeholder 1">
            <a:extLst>
              <a:ext uri="{FF2B5EF4-FFF2-40B4-BE49-F238E27FC236}">
                <a16:creationId xmlns:a16="http://schemas.microsoft.com/office/drawing/2014/main" id="{42AF99D0-F42B-6B0B-C432-0C5F2EF1E3BC}"/>
              </a:ext>
            </a:extLst>
          </p:cNvPr>
          <p:cNvSpPr>
            <a:spLocks noGrp="1"/>
          </p:cNvSpPr>
          <p:nvPr>
            <p:ph type="dt" sz="half" idx="10"/>
          </p:nvPr>
        </p:nvSpPr>
        <p:spPr/>
        <p:txBody>
          <a:bodyPr/>
          <a:lstStyle/>
          <a:p>
            <a:fld id="{47369267-4400-4341-AF8D-BC24523E5B56}" type="datetime1">
              <a:rPr lang="en-IN" smtClean="0"/>
              <a:t>12-06-2023</a:t>
            </a:fld>
            <a:endParaRPr lang="en-IN" dirty="0"/>
          </a:p>
        </p:txBody>
      </p:sp>
      <p:sp>
        <p:nvSpPr>
          <p:cNvPr id="3" name="Slide Number Placeholder 2">
            <a:extLst>
              <a:ext uri="{FF2B5EF4-FFF2-40B4-BE49-F238E27FC236}">
                <a16:creationId xmlns:a16="http://schemas.microsoft.com/office/drawing/2014/main" id="{B6E4B899-CDE8-D74A-C94B-8FF3C035545A}"/>
              </a:ext>
            </a:extLst>
          </p:cNvPr>
          <p:cNvSpPr>
            <a:spLocks noGrp="1"/>
          </p:cNvSpPr>
          <p:nvPr>
            <p:ph type="sldNum" sz="quarter" idx="12"/>
          </p:nvPr>
        </p:nvSpPr>
        <p:spPr/>
        <p:txBody>
          <a:bodyPr/>
          <a:lstStyle/>
          <a:p>
            <a:fld id="{82DF5421-386F-4CE5-905F-B82F8FFFFD08}" type="slidenum">
              <a:rPr lang="en-IN" smtClean="0"/>
              <a:t>20</a:t>
            </a:fld>
            <a:endParaRPr lang="en-IN" dirty="0"/>
          </a:p>
        </p:txBody>
      </p:sp>
    </p:spTree>
    <p:extLst>
      <p:ext uri="{BB962C8B-B14F-4D97-AF65-F5344CB8AC3E}">
        <p14:creationId xmlns:p14="http://schemas.microsoft.com/office/powerpoint/2010/main" val="105301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p:txBody>
          <a:bodyPr>
            <a:normAutofit/>
          </a:bodyPr>
          <a:lstStyle/>
          <a:p>
            <a:pPr algn="ctr"/>
            <a:r>
              <a:rPr lang="en-US" dirty="0">
                <a:latin typeface="Calibri" panose="020F0502020204030204" pitchFamily="34" charset="0"/>
                <a:cs typeface="Calibri" panose="020F0502020204030204" pitchFamily="34" charset="0"/>
              </a:rPr>
              <a:t>Introduction</a:t>
            </a:r>
            <a:endParaRPr lang="en-IN" dirty="0">
              <a:latin typeface="Calibri" panose="020F0502020204030204" pitchFamily="34" charset="0"/>
              <a:cs typeface="Calibri" panose="020F0502020204030204" pitchFamily="34" charset="0"/>
            </a:endParaRPr>
          </a:p>
        </p:txBody>
      </p:sp>
      <p:sp>
        <p:nvSpPr>
          <p:cNvPr id="1048605" name="Content Placeholder 5"/>
          <p:cNvSpPr>
            <a:spLocks noGrp="1"/>
          </p:cNvSpPr>
          <p:nvPr>
            <p:ph idx="1"/>
          </p:nvPr>
        </p:nvSpPr>
        <p:spPr>
          <a:xfrm>
            <a:off x="1198178" y="1416941"/>
            <a:ext cx="10065787" cy="4646508"/>
          </a:xfrm>
        </p:spPr>
        <p:txBody>
          <a:bodyPr/>
          <a:lstStyle/>
          <a:p>
            <a:endParaRPr lang="en-US" sz="2300" spc="-15" dirty="0">
              <a:latin typeface="Calibri"/>
              <a:cs typeface="Calibri"/>
            </a:endParaRPr>
          </a:p>
          <a:p>
            <a:pPr marL="0" indent="0" algn="just">
              <a:lnSpc>
                <a:spcPct val="150000"/>
              </a:lnSpc>
              <a:buNone/>
            </a:pPr>
            <a:endParaRPr lang="en-US" sz="2300" dirty="0"/>
          </a:p>
          <a:p>
            <a:pPr algn="just">
              <a:lnSpc>
                <a:spcPct val="150000"/>
              </a:lnSpc>
            </a:pPr>
            <a:endParaRPr lang="en-US" sz="2800" dirty="0">
              <a:latin typeface="Calibri"/>
              <a:cs typeface="Calibri"/>
            </a:endParaRPr>
          </a:p>
          <a:p>
            <a:endParaRPr lang="en-IN" dirty="0"/>
          </a:p>
        </p:txBody>
      </p:sp>
      <p:sp>
        <p:nvSpPr>
          <p:cNvPr id="1048606"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58"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59"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3" name="TextBox 2">
            <a:extLst>
              <a:ext uri="{FF2B5EF4-FFF2-40B4-BE49-F238E27FC236}">
                <a16:creationId xmlns:a16="http://schemas.microsoft.com/office/drawing/2014/main" id="{569B06ED-3936-258B-1703-1924948722A7}"/>
              </a:ext>
            </a:extLst>
          </p:cNvPr>
          <p:cNvSpPr txBox="1"/>
          <p:nvPr/>
        </p:nvSpPr>
        <p:spPr>
          <a:xfrm>
            <a:off x="1380192" y="1486156"/>
            <a:ext cx="9944756" cy="3685624"/>
          </a:xfrm>
          <a:prstGeom prst="rect">
            <a:avLst/>
          </a:prstGeom>
          <a:noFill/>
        </p:spPr>
        <p:txBody>
          <a:bodyPr wrap="square">
            <a:spAutoFit/>
          </a:bodyPr>
          <a:lstStyle/>
          <a:p>
            <a:pPr marL="342900" indent="-342900">
              <a:spcBef>
                <a:spcPts val="1500"/>
              </a:spcBef>
              <a:spcAft>
                <a:spcPts val="750"/>
              </a:spcAft>
              <a:buFont typeface="Arial" panose="020B0604020202020204" pitchFamily="34" charset="0"/>
              <a:buChar char="•"/>
            </a:pPr>
            <a:r>
              <a:rPr lang="en-US" sz="2200" dirty="0">
                <a:solidFill>
                  <a:srgbClr val="000000"/>
                </a:solidFill>
                <a:effectLst/>
                <a:ea typeface="Calibri" panose="020F0502020204030204" pitchFamily="34" charset="0"/>
                <a:cs typeface="Times New Roman" panose="02020603050405020304" pitchFamily="18" charset="0"/>
              </a:rPr>
              <a:t>The Device will assist the visually impaired individuals by monitoring and detecting the level and the temperature of the liquid </a:t>
            </a:r>
            <a:r>
              <a:rPr lang="en-IN" sz="2200" dirty="0">
                <a:solidFill>
                  <a:srgbClr val="000000"/>
                </a:solidFill>
                <a:effectLst/>
                <a:ea typeface="Calibri" panose="020F0502020204030204" pitchFamily="34" charset="0"/>
                <a:cs typeface="Times New Roman" panose="02020603050405020304" pitchFamily="18" charset="0"/>
              </a:rPr>
              <a:t>in a container.</a:t>
            </a:r>
          </a:p>
          <a:p>
            <a:pPr marL="342900" indent="-342900">
              <a:spcBef>
                <a:spcPts val="1500"/>
              </a:spcBef>
              <a:spcAft>
                <a:spcPts val="750"/>
              </a:spcAft>
              <a:buFont typeface="Arial" panose="020B0604020202020204" pitchFamily="34" charset="0"/>
              <a:buChar char="•"/>
            </a:pPr>
            <a:r>
              <a:rPr lang="en-IN" sz="2200" dirty="0">
                <a:solidFill>
                  <a:srgbClr val="000000"/>
                </a:solidFill>
                <a:ea typeface="Calibri" panose="020F0502020204030204" pitchFamily="34" charset="0"/>
                <a:cs typeface="Times New Roman" panose="02020603050405020304" pitchFamily="18" charset="0"/>
              </a:rPr>
              <a:t>A trained speaker is used to</a:t>
            </a:r>
            <a:r>
              <a:rPr lang="en-IN" sz="2200" dirty="0">
                <a:solidFill>
                  <a:srgbClr val="000000"/>
                </a:solidFill>
                <a:effectLst/>
                <a:ea typeface="Calibri" panose="020F0502020204030204" pitchFamily="34" charset="0"/>
                <a:cs typeface="Times New Roman" panose="02020603050405020304" pitchFamily="18" charset="0"/>
              </a:rPr>
              <a:t> instruct them through voice command whenever the container is full or nearly full or whether the liquid is hot, mild, or cold</a:t>
            </a:r>
            <a:r>
              <a:rPr lang="en-US" sz="2200" dirty="0">
                <a:solidFill>
                  <a:srgbClr val="000000"/>
                </a:solidFill>
                <a:effectLst/>
                <a:ea typeface="Calibri" panose="020F0502020204030204" pitchFamily="34" charset="0"/>
                <a:cs typeface="Times New Roman" panose="02020603050405020304" pitchFamily="18" charset="0"/>
              </a:rPr>
              <a:t>.</a:t>
            </a:r>
            <a:endParaRPr lang="en-IN" sz="2200" dirty="0">
              <a:solidFill>
                <a:srgbClr val="000000"/>
              </a:solidFill>
              <a:effectLst/>
              <a:ea typeface="Times New Roman" panose="02020603050405020304" pitchFamily="18" charset="0"/>
            </a:endParaRPr>
          </a:p>
          <a:p>
            <a:pPr marL="342900" indent="-342900">
              <a:spcBef>
                <a:spcPts val="1500"/>
              </a:spcBef>
              <a:spcAft>
                <a:spcPts val="750"/>
              </a:spcAft>
              <a:buFont typeface="Arial" panose="020B0604020202020204" pitchFamily="34" charset="0"/>
              <a:buChar char="•"/>
            </a:pPr>
            <a:r>
              <a:rPr lang="en-IN" sz="2200" dirty="0">
                <a:solidFill>
                  <a:srgbClr val="000000"/>
                </a:solidFill>
                <a:effectLst/>
                <a:latin typeface="Calibri "/>
                <a:ea typeface="Times New Roman" panose="02020603050405020304" pitchFamily="18" charset="0"/>
              </a:rPr>
              <a:t>The system consist of level sensor, a microcontroller, an LCD screen to display liquid levels, a Wi-Fi modem for transmitting data and Temperature sensor is </a:t>
            </a:r>
            <a:r>
              <a:rPr lang="en-IN" sz="2200" dirty="0">
                <a:solidFill>
                  <a:srgbClr val="000000"/>
                </a:solidFill>
                <a:effectLst/>
                <a:latin typeface="Calibri "/>
                <a:ea typeface="Calibri" panose="020F0502020204030204" pitchFamily="34" charset="0"/>
                <a:cs typeface="Times New Roman" panose="02020603050405020304" pitchFamily="18" charset="0"/>
              </a:rPr>
              <a:t>used to detect the temperature of the liquid.</a:t>
            </a:r>
            <a:endParaRPr lang="en-IN" sz="2200" dirty="0">
              <a:latin typeface="Calibri "/>
              <a:ea typeface="Calibri" panose="020F0502020204030204" pitchFamily="34" charset="0"/>
              <a:cs typeface="Times New Roman" panose="02020603050405020304" pitchFamily="18" charset="0"/>
            </a:endParaRPr>
          </a:p>
          <a:p>
            <a:pPr marL="342900" indent="-342900">
              <a:spcBef>
                <a:spcPts val="1500"/>
              </a:spcBef>
              <a:spcAft>
                <a:spcPts val="750"/>
              </a:spcAft>
              <a:buFont typeface="Arial" panose="020B0604020202020204" pitchFamily="34" charset="0"/>
              <a:buChar char="•"/>
            </a:pPr>
            <a:r>
              <a:rPr lang="en-US" sz="2200" dirty="0">
                <a:solidFill>
                  <a:srgbClr val="000000"/>
                </a:solidFill>
                <a:effectLst/>
                <a:ea typeface="Times New Roman" panose="02020603050405020304" pitchFamily="18" charset="0"/>
              </a:rPr>
              <a:t>It provides them with the required information in real-time.</a:t>
            </a:r>
            <a:endParaRPr lang="en-IN" sz="2200" dirty="0">
              <a:effectLst/>
              <a:ea typeface="Times New Roman" panose="02020603050405020304" pitchFamily="18" charset="0"/>
            </a:endParaRPr>
          </a:p>
        </p:txBody>
      </p:sp>
      <p:sp>
        <p:nvSpPr>
          <p:cNvPr id="2" name="Date Placeholder 1">
            <a:extLst>
              <a:ext uri="{FF2B5EF4-FFF2-40B4-BE49-F238E27FC236}">
                <a16:creationId xmlns:a16="http://schemas.microsoft.com/office/drawing/2014/main" id="{B8F86F6F-1FEC-9497-4492-82AAD9F5D856}"/>
              </a:ext>
            </a:extLst>
          </p:cNvPr>
          <p:cNvSpPr>
            <a:spLocks noGrp="1"/>
          </p:cNvSpPr>
          <p:nvPr>
            <p:ph type="dt" sz="half" idx="10"/>
          </p:nvPr>
        </p:nvSpPr>
        <p:spPr/>
        <p:txBody>
          <a:bodyPr/>
          <a:lstStyle/>
          <a:p>
            <a:fld id="{9C86816D-BE6E-4F86-8905-B58312C4E507}" type="datetime1">
              <a:rPr lang="en-IN" smtClean="0"/>
              <a:t>12-06-2023</a:t>
            </a:fld>
            <a:endParaRPr lang="en-IN" dirty="0"/>
          </a:p>
        </p:txBody>
      </p:sp>
      <p:sp>
        <p:nvSpPr>
          <p:cNvPr id="4" name="Slide Number Placeholder 3">
            <a:extLst>
              <a:ext uri="{FF2B5EF4-FFF2-40B4-BE49-F238E27FC236}">
                <a16:creationId xmlns:a16="http://schemas.microsoft.com/office/drawing/2014/main" id="{D3E5525B-42D3-AEC4-74EF-B31BA57288E5}"/>
              </a:ext>
            </a:extLst>
          </p:cNvPr>
          <p:cNvSpPr>
            <a:spLocks noGrp="1"/>
          </p:cNvSpPr>
          <p:nvPr>
            <p:ph type="sldNum" sz="quarter" idx="12"/>
          </p:nvPr>
        </p:nvSpPr>
        <p:spPr/>
        <p:txBody>
          <a:bodyPr/>
          <a:lstStyle/>
          <a:p>
            <a:fld id="{82DF5421-386F-4CE5-905F-B82F8FFFFD08}" type="slidenum">
              <a:rPr lang="en-IN" smtClean="0"/>
              <a:t>3</a:t>
            </a:fld>
            <a:endParaRPr lang="en-IN" dirty="0"/>
          </a:p>
        </p:txBody>
      </p:sp>
    </p:spTree>
    <p:extLst>
      <p:ext uri="{BB962C8B-B14F-4D97-AF65-F5344CB8AC3E}">
        <p14:creationId xmlns:p14="http://schemas.microsoft.com/office/powerpoint/2010/main" val="1758358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a:xfrm>
            <a:off x="2393322" y="527782"/>
            <a:ext cx="7588878" cy="1325563"/>
          </a:xfrm>
        </p:spPr>
        <p:txBody>
          <a:bodyPr>
            <a:normAutofit/>
          </a:bodyPr>
          <a:lstStyle/>
          <a:p>
            <a:pPr algn="ctr"/>
            <a:r>
              <a:rPr lang="en-US" dirty="0">
                <a:latin typeface="Calibri" panose="020F0502020204030204" pitchFamily="34" charset="0"/>
                <a:cs typeface="Calibri" panose="020F0502020204030204" pitchFamily="34" charset="0"/>
              </a:rPr>
              <a:t>Existing System</a:t>
            </a:r>
            <a:endParaRPr lang="en-IN" dirty="0">
              <a:latin typeface="Calibri" panose="020F0502020204030204" pitchFamily="34" charset="0"/>
              <a:cs typeface="Calibri" panose="020F0502020204030204" pitchFamily="34" charset="0"/>
            </a:endParaRPr>
          </a:p>
        </p:txBody>
      </p:sp>
      <p:sp>
        <p:nvSpPr>
          <p:cNvPr id="1048612"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2"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3"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7" name="TextBox 6">
            <a:extLst>
              <a:ext uri="{FF2B5EF4-FFF2-40B4-BE49-F238E27FC236}">
                <a16:creationId xmlns:a16="http://schemas.microsoft.com/office/drawing/2014/main" id="{6688981B-466C-338B-3B86-0ABBA8FF5958}"/>
              </a:ext>
            </a:extLst>
          </p:cNvPr>
          <p:cNvSpPr txBox="1"/>
          <p:nvPr/>
        </p:nvSpPr>
        <p:spPr>
          <a:xfrm>
            <a:off x="1616990" y="2111463"/>
            <a:ext cx="8958020" cy="1107996"/>
          </a:xfrm>
          <a:prstGeom prst="rect">
            <a:avLst/>
          </a:prstGeom>
          <a:noFill/>
        </p:spPr>
        <p:txBody>
          <a:bodyPr wrap="square">
            <a:spAutoFit/>
          </a:bodyPr>
          <a:lstStyle/>
          <a:p>
            <a:pPr marL="342900" indent="-342900" algn="just">
              <a:buFont typeface="Arial" panose="020B0604020202020204" pitchFamily="34" charset="0"/>
              <a:buChar char="•"/>
            </a:pPr>
            <a:r>
              <a:rPr lang="en-US" sz="2200" dirty="0"/>
              <a:t>When the sensor starts getting wet, the buzzer will start beeping every few seconds. And when the module becomes completely wet, the buzzer warns with louder sound and will continue beeping nonstop.</a:t>
            </a:r>
            <a:endParaRPr lang="en-IN" sz="2200" dirty="0"/>
          </a:p>
        </p:txBody>
      </p:sp>
      <p:sp>
        <p:nvSpPr>
          <p:cNvPr id="2" name="Date Placeholder 1">
            <a:extLst>
              <a:ext uri="{FF2B5EF4-FFF2-40B4-BE49-F238E27FC236}">
                <a16:creationId xmlns:a16="http://schemas.microsoft.com/office/drawing/2014/main" id="{A3542FF9-26EA-1A4E-3D30-20A61F44D651}"/>
              </a:ext>
            </a:extLst>
          </p:cNvPr>
          <p:cNvSpPr>
            <a:spLocks noGrp="1"/>
          </p:cNvSpPr>
          <p:nvPr>
            <p:ph type="dt" sz="half" idx="10"/>
          </p:nvPr>
        </p:nvSpPr>
        <p:spPr/>
        <p:txBody>
          <a:bodyPr/>
          <a:lstStyle/>
          <a:p>
            <a:fld id="{37A77649-C547-4E43-A36D-3DB34CF3C9DD}" type="datetime1">
              <a:rPr lang="en-IN" smtClean="0"/>
              <a:t>12-06-2023</a:t>
            </a:fld>
            <a:endParaRPr lang="en-IN" dirty="0"/>
          </a:p>
        </p:txBody>
      </p:sp>
      <p:sp>
        <p:nvSpPr>
          <p:cNvPr id="3" name="Slide Number Placeholder 2">
            <a:extLst>
              <a:ext uri="{FF2B5EF4-FFF2-40B4-BE49-F238E27FC236}">
                <a16:creationId xmlns:a16="http://schemas.microsoft.com/office/drawing/2014/main" id="{C385A61D-978C-EE4B-CE8B-A625EF70CECB}"/>
              </a:ext>
            </a:extLst>
          </p:cNvPr>
          <p:cNvSpPr>
            <a:spLocks noGrp="1"/>
          </p:cNvSpPr>
          <p:nvPr>
            <p:ph type="sldNum" sz="quarter" idx="12"/>
          </p:nvPr>
        </p:nvSpPr>
        <p:spPr/>
        <p:txBody>
          <a:bodyPr/>
          <a:lstStyle/>
          <a:p>
            <a:fld id="{82DF5421-386F-4CE5-905F-B82F8FFFFD08}" type="slidenum">
              <a:rPr lang="en-IN" smtClean="0"/>
              <a:t>4</a:t>
            </a:fld>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3"/>
          <p:cNvSpPr>
            <a:spLocks noGrp="1"/>
          </p:cNvSpPr>
          <p:nvPr>
            <p:ph type="title"/>
          </p:nvPr>
        </p:nvSpPr>
        <p:spPr>
          <a:xfrm>
            <a:off x="2448745" y="527782"/>
            <a:ext cx="7349156" cy="1325563"/>
          </a:xfrm>
        </p:spPr>
        <p:txBody>
          <a:bodyPr>
            <a:normAutofit/>
          </a:bodyPr>
          <a:lstStyle/>
          <a:p>
            <a:pPr algn="ctr"/>
            <a:r>
              <a:rPr lang="en-US" dirty="0">
                <a:latin typeface="Calibri" panose="020F0502020204030204" pitchFamily="34" charset="0"/>
                <a:cs typeface="Calibri" panose="020F0502020204030204" pitchFamily="34" charset="0"/>
              </a:rPr>
              <a:t>Problem Definition</a:t>
            </a:r>
            <a:endParaRPr lang="en-IN" dirty="0">
              <a:latin typeface="Calibri" panose="020F0502020204030204" pitchFamily="34" charset="0"/>
              <a:cs typeface="Calibri" panose="020F0502020204030204" pitchFamily="34" charset="0"/>
            </a:endParaRPr>
          </a:p>
        </p:txBody>
      </p:sp>
      <p:sp>
        <p:nvSpPr>
          <p:cNvPr id="1048609"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0"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1"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2" name="TextBox 1">
            <a:extLst>
              <a:ext uri="{FF2B5EF4-FFF2-40B4-BE49-F238E27FC236}">
                <a16:creationId xmlns:a16="http://schemas.microsoft.com/office/drawing/2014/main" id="{F842DF59-1B56-7513-D4A1-FC4F6BE628D0}"/>
              </a:ext>
            </a:extLst>
          </p:cNvPr>
          <p:cNvSpPr txBox="1"/>
          <p:nvPr/>
        </p:nvSpPr>
        <p:spPr>
          <a:xfrm>
            <a:off x="1766806" y="2247254"/>
            <a:ext cx="8880529" cy="1446550"/>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t>In order to assist the blind people we are going to develop a prototype which will monitor and detect the level and temperature of the liquid and assisting them through a voice command. So, that he/she can avoid unnecessary spilling or overflowing of liquid.</a:t>
            </a:r>
            <a:endParaRPr lang="en-IN" sz="2200" dirty="0"/>
          </a:p>
        </p:txBody>
      </p:sp>
      <p:sp>
        <p:nvSpPr>
          <p:cNvPr id="3" name="Date Placeholder 2">
            <a:extLst>
              <a:ext uri="{FF2B5EF4-FFF2-40B4-BE49-F238E27FC236}">
                <a16:creationId xmlns:a16="http://schemas.microsoft.com/office/drawing/2014/main" id="{F19112BF-714F-913D-12A1-197822CB9AB6}"/>
              </a:ext>
            </a:extLst>
          </p:cNvPr>
          <p:cNvSpPr>
            <a:spLocks noGrp="1"/>
          </p:cNvSpPr>
          <p:nvPr>
            <p:ph type="dt" sz="half" idx="10"/>
          </p:nvPr>
        </p:nvSpPr>
        <p:spPr/>
        <p:txBody>
          <a:bodyPr/>
          <a:lstStyle/>
          <a:p>
            <a:fld id="{C715539C-E144-4589-878B-45391D51AA6B}" type="datetime1">
              <a:rPr lang="en-IN" smtClean="0"/>
              <a:t>12-06-2023</a:t>
            </a:fld>
            <a:endParaRPr lang="en-IN" dirty="0"/>
          </a:p>
        </p:txBody>
      </p:sp>
      <p:sp>
        <p:nvSpPr>
          <p:cNvPr id="4" name="Slide Number Placeholder 3">
            <a:extLst>
              <a:ext uri="{FF2B5EF4-FFF2-40B4-BE49-F238E27FC236}">
                <a16:creationId xmlns:a16="http://schemas.microsoft.com/office/drawing/2014/main" id="{8F40F3D0-6323-915D-8168-0E9ECD137F84}"/>
              </a:ext>
            </a:extLst>
          </p:cNvPr>
          <p:cNvSpPr>
            <a:spLocks noGrp="1"/>
          </p:cNvSpPr>
          <p:nvPr>
            <p:ph type="sldNum" sz="quarter" idx="12"/>
          </p:nvPr>
        </p:nvSpPr>
        <p:spPr/>
        <p:txBody>
          <a:bodyPr/>
          <a:lstStyle/>
          <a:p>
            <a:fld id="{82DF5421-386F-4CE5-905F-B82F8FFFFD08}" type="slidenum">
              <a:rPr lang="en-IN" smtClean="0"/>
              <a:t>5</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3"/>
          <p:cNvSpPr>
            <a:spLocks noGrp="1"/>
          </p:cNvSpPr>
          <p:nvPr>
            <p:ph type="title"/>
          </p:nvPr>
        </p:nvSpPr>
        <p:spPr>
          <a:xfrm>
            <a:off x="2392519" y="687023"/>
            <a:ext cx="7349156" cy="920751"/>
          </a:xfrm>
        </p:spPr>
        <p:txBody>
          <a:bodyPr>
            <a:normAutofit/>
          </a:bodyPr>
          <a:lstStyle/>
          <a:p>
            <a:pPr algn="ctr"/>
            <a:r>
              <a:rPr lang="en-US" sz="4400" dirty="0">
                <a:latin typeface="+mn-lt"/>
              </a:rPr>
              <a:t>Literature Survey</a:t>
            </a:r>
            <a:endParaRPr lang="en-IN" dirty="0">
              <a:latin typeface="+mn-lt"/>
              <a:cs typeface="Calibri" panose="020F0502020204030204" pitchFamily="34" charset="0"/>
            </a:endParaRPr>
          </a:p>
        </p:txBody>
      </p:sp>
      <p:sp>
        <p:nvSpPr>
          <p:cNvPr id="1048609"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0" name="image3.jpeg"/>
          <p:cNvPicPr>
            <a:picLocks noChangeAspect="1"/>
          </p:cNvPicPr>
          <p:nvPr/>
        </p:nvPicPr>
        <p:blipFill>
          <a:blip r:embed="rId3" cstate="print"/>
          <a:stretch>
            <a:fillRect/>
          </a:stretch>
        </p:blipFill>
        <p:spPr>
          <a:xfrm>
            <a:off x="361629" y="269814"/>
            <a:ext cx="957580" cy="920750"/>
          </a:xfrm>
          <a:prstGeom prst="rect">
            <a:avLst/>
          </a:prstGeom>
        </p:spPr>
      </p:pic>
      <p:pic>
        <p:nvPicPr>
          <p:cNvPr id="2097161" name="image2.jpeg"/>
          <p:cNvPicPr>
            <a:picLocks noChangeAspect="1"/>
          </p:cNvPicPr>
          <p:nvPr/>
        </p:nvPicPr>
        <p:blipFill>
          <a:blip r:embed="rId4" cstate="print"/>
          <a:stretch>
            <a:fillRect/>
          </a:stretch>
        </p:blipFill>
        <p:spPr>
          <a:xfrm>
            <a:off x="10927438" y="269814"/>
            <a:ext cx="795020" cy="989965"/>
          </a:xfrm>
          <a:prstGeom prst="rect">
            <a:avLst/>
          </a:prstGeom>
        </p:spPr>
      </p:pic>
      <p:sp>
        <p:nvSpPr>
          <p:cNvPr id="3" name="Date Placeholder 2">
            <a:extLst>
              <a:ext uri="{FF2B5EF4-FFF2-40B4-BE49-F238E27FC236}">
                <a16:creationId xmlns:a16="http://schemas.microsoft.com/office/drawing/2014/main" id="{F19112BF-714F-913D-12A1-197822CB9AB6}"/>
              </a:ext>
            </a:extLst>
          </p:cNvPr>
          <p:cNvSpPr>
            <a:spLocks noGrp="1"/>
          </p:cNvSpPr>
          <p:nvPr>
            <p:ph type="dt" sz="half" idx="10"/>
          </p:nvPr>
        </p:nvSpPr>
        <p:spPr/>
        <p:txBody>
          <a:bodyPr/>
          <a:lstStyle/>
          <a:p>
            <a:fld id="{C715539C-E144-4589-878B-45391D51AA6B}" type="datetime1">
              <a:rPr lang="en-IN" smtClean="0"/>
              <a:t>12-06-2023</a:t>
            </a:fld>
            <a:endParaRPr lang="en-IN" dirty="0"/>
          </a:p>
        </p:txBody>
      </p:sp>
      <p:sp>
        <p:nvSpPr>
          <p:cNvPr id="4" name="Slide Number Placeholder 3">
            <a:extLst>
              <a:ext uri="{FF2B5EF4-FFF2-40B4-BE49-F238E27FC236}">
                <a16:creationId xmlns:a16="http://schemas.microsoft.com/office/drawing/2014/main" id="{8F40F3D0-6323-915D-8168-0E9ECD137F84}"/>
              </a:ext>
            </a:extLst>
          </p:cNvPr>
          <p:cNvSpPr>
            <a:spLocks noGrp="1"/>
          </p:cNvSpPr>
          <p:nvPr>
            <p:ph type="sldNum" sz="quarter" idx="12"/>
          </p:nvPr>
        </p:nvSpPr>
        <p:spPr/>
        <p:txBody>
          <a:bodyPr/>
          <a:lstStyle/>
          <a:p>
            <a:fld id="{82DF5421-386F-4CE5-905F-B82F8FFFFD08}" type="slidenum">
              <a:rPr lang="en-IN" smtClean="0"/>
              <a:t>6</a:t>
            </a:fld>
            <a:endParaRPr lang="en-IN" dirty="0"/>
          </a:p>
        </p:txBody>
      </p:sp>
      <p:graphicFrame>
        <p:nvGraphicFramePr>
          <p:cNvPr id="2" name="Table 5">
            <a:extLst>
              <a:ext uri="{FF2B5EF4-FFF2-40B4-BE49-F238E27FC236}">
                <a16:creationId xmlns:a16="http://schemas.microsoft.com/office/drawing/2014/main" id="{B1D1DF80-4F6C-7F19-B64C-8EC5B9E4095A}"/>
              </a:ext>
            </a:extLst>
          </p:cNvPr>
          <p:cNvGraphicFramePr>
            <a:graphicFrameLocks noGrp="1"/>
          </p:cNvGraphicFramePr>
          <p:nvPr>
            <p:extLst>
              <p:ext uri="{D42A27DB-BD31-4B8C-83A1-F6EECF244321}">
                <p14:modId xmlns:p14="http://schemas.microsoft.com/office/powerpoint/2010/main" val="1613351859"/>
              </p:ext>
            </p:extLst>
          </p:nvPr>
        </p:nvGraphicFramePr>
        <p:xfrm>
          <a:off x="838200" y="1750664"/>
          <a:ext cx="10515600" cy="4114800"/>
        </p:xfrm>
        <a:graphic>
          <a:graphicData uri="http://schemas.openxmlformats.org/drawingml/2006/table">
            <a:tbl>
              <a:tblPr firstRow="1" bandRow="1">
                <a:tableStyleId>{00A15C55-8517-42AA-B614-E9B94910E393}</a:tableStyleId>
              </a:tblPr>
              <a:tblGrid>
                <a:gridCol w="1083288">
                  <a:extLst>
                    <a:ext uri="{9D8B030D-6E8A-4147-A177-3AD203B41FA5}">
                      <a16:colId xmlns:a16="http://schemas.microsoft.com/office/drawing/2014/main" val="131365508"/>
                    </a:ext>
                  </a:extLst>
                </a:gridCol>
                <a:gridCol w="1925298">
                  <a:extLst>
                    <a:ext uri="{9D8B030D-6E8A-4147-A177-3AD203B41FA5}">
                      <a16:colId xmlns:a16="http://schemas.microsoft.com/office/drawing/2014/main" val="2465441209"/>
                    </a:ext>
                  </a:extLst>
                </a:gridCol>
                <a:gridCol w="2443655">
                  <a:extLst>
                    <a:ext uri="{9D8B030D-6E8A-4147-A177-3AD203B41FA5}">
                      <a16:colId xmlns:a16="http://schemas.microsoft.com/office/drawing/2014/main" val="3684984166"/>
                    </a:ext>
                  </a:extLst>
                </a:gridCol>
                <a:gridCol w="1576552">
                  <a:extLst>
                    <a:ext uri="{9D8B030D-6E8A-4147-A177-3AD203B41FA5}">
                      <a16:colId xmlns:a16="http://schemas.microsoft.com/office/drawing/2014/main" val="3800077686"/>
                    </a:ext>
                  </a:extLst>
                </a:gridCol>
                <a:gridCol w="3486807">
                  <a:extLst>
                    <a:ext uri="{9D8B030D-6E8A-4147-A177-3AD203B41FA5}">
                      <a16:colId xmlns:a16="http://schemas.microsoft.com/office/drawing/2014/main" val="70626270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S. No</a:t>
                      </a:r>
                      <a:endParaRPr lang="en-IN"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AURTHOR</a:t>
                      </a:r>
                      <a:endParaRPr lang="en-IN" sz="1800" dirty="0"/>
                    </a:p>
                    <a:p>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PAPER</a:t>
                      </a:r>
                      <a:endParaRPr lang="en-IN" sz="1800" dirty="0"/>
                    </a:p>
                  </a:txBody>
                  <a:tcPr anchor="ctr"/>
                </a:tc>
                <a:tc>
                  <a:txBody>
                    <a:bodyPr/>
                    <a:lstStyle/>
                    <a:p>
                      <a:pPr algn="ctr"/>
                      <a:r>
                        <a:rPr lang="en-US" dirty="0"/>
                        <a:t>YEAR</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DESCRIPTION</a:t>
                      </a:r>
                      <a:endParaRPr lang="en-IN" sz="1800" dirty="0"/>
                    </a:p>
                  </a:txBody>
                  <a:tcPr anchor="ctr"/>
                </a:tc>
                <a:extLst>
                  <a:ext uri="{0D108BD9-81ED-4DB2-BD59-A6C34878D82A}">
                    <a16:rowId xmlns:a16="http://schemas.microsoft.com/office/drawing/2014/main" val="2378115371"/>
                  </a:ext>
                </a:extLst>
              </a:tr>
              <a:tr h="370840">
                <a:tc>
                  <a:txBody>
                    <a:bodyPr/>
                    <a:lstStyle/>
                    <a:p>
                      <a:pPr algn="ctr"/>
                      <a:r>
                        <a:rPr lang="en-US" dirty="0"/>
                        <a:t>1.</a:t>
                      </a:r>
                      <a:endParaRPr lang="en-IN" dirty="0"/>
                    </a:p>
                  </a:txBody>
                  <a:tcPr anchor="ctr"/>
                </a:tc>
                <a:tc>
                  <a:txBody>
                    <a:bodyPr/>
                    <a:lstStyle/>
                    <a:p>
                      <a:pPr algn="ctr"/>
                      <a:r>
                        <a:rPr lang="en-IN" dirty="0"/>
                        <a:t>Manjul De, Siddhi Sawant</a:t>
                      </a:r>
                    </a:p>
                  </a:txBody>
                  <a:tcPr anchor="ctr"/>
                </a:tc>
                <a:tc>
                  <a:txBody>
                    <a:bodyPr/>
                    <a:lstStyle/>
                    <a:p>
                      <a:pPr algn="ctr"/>
                      <a:r>
                        <a:rPr lang="en-US" dirty="0"/>
                        <a:t>“</a:t>
                      </a:r>
                      <a:r>
                        <a:rPr lang="en-IN" dirty="0"/>
                        <a:t>WATER OVERFLOW DETECTION SYSTEM</a:t>
                      </a:r>
                      <a:r>
                        <a:rPr lang="en-US" dirty="0"/>
                        <a:t>”</a:t>
                      </a:r>
                      <a:endParaRPr lang="en-IN" dirty="0"/>
                    </a:p>
                  </a:txBody>
                  <a:tcPr anchor="ctr"/>
                </a:tc>
                <a:tc>
                  <a:txBody>
                    <a:bodyPr/>
                    <a:lstStyle/>
                    <a:p>
                      <a:pPr algn="ctr"/>
                      <a:r>
                        <a:rPr lang="en-US" dirty="0"/>
                        <a:t>2021</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Water Overflow Detector  controlled by Arduino is a system where the water level in the upper and lower tanks is monitored and according to that the water pump is turned ON or OFF automatically</a:t>
                      </a:r>
                      <a:r>
                        <a:rPr lang="en-US" sz="1800" dirty="0"/>
                        <a:t>.</a:t>
                      </a:r>
                      <a:endParaRPr lang="en-IN" sz="1800" dirty="0"/>
                    </a:p>
                    <a:p>
                      <a:endParaRPr lang="en-IN" dirty="0"/>
                    </a:p>
                  </a:txBody>
                  <a:tcPr anchor="ctr"/>
                </a:tc>
                <a:extLst>
                  <a:ext uri="{0D108BD9-81ED-4DB2-BD59-A6C34878D82A}">
                    <a16:rowId xmlns:a16="http://schemas.microsoft.com/office/drawing/2014/main" val="2127239077"/>
                  </a:ext>
                </a:extLst>
              </a:tr>
              <a:tr h="370840">
                <a:tc>
                  <a:txBody>
                    <a:bodyPr/>
                    <a:lstStyle/>
                    <a:p>
                      <a:pPr algn="ctr"/>
                      <a:r>
                        <a:rPr lang="en-US" dirty="0"/>
                        <a:t>2.</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t>Priya J, Sailusha Chekuri </a:t>
                      </a:r>
                    </a:p>
                    <a:p>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“Water level monitoring system using IOT” </a:t>
                      </a:r>
                      <a:endParaRPr lang="en-IN" sz="1800" dirty="0"/>
                    </a:p>
                    <a:p>
                      <a:endParaRPr lang="en-IN" dirty="0"/>
                    </a:p>
                  </a:txBody>
                  <a:tcPr anchor="ctr"/>
                </a:tc>
                <a:tc>
                  <a:txBody>
                    <a:bodyPr/>
                    <a:lstStyle/>
                    <a:p>
                      <a:pPr algn="ctr"/>
                      <a:r>
                        <a:rPr lang="en-US" dirty="0"/>
                        <a:t>2018</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Arduino UNO microcontroller to control the indication LEDs and the buzzer.</a:t>
                      </a:r>
                      <a:endParaRPr lang="en-IN" sz="1800" dirty="0"/>
                    </a:p>
                    <a:p>
                      <a:endParaRPr lang="en-IN" dirty="0"/>
                    </a:p>
                  </a:txBody>
                  <a:tcPr anchor="ctr"/>
                </a:tc>
                <a:extLst>
                  <a:ext uri="{0D108BD9-81ED-4DB2-BD59-A6C34878D82A}">
                    <a16:rowId xmlns:a16="http://schemas.microsoft.com/office/drawing/2014/main" val="3172973824"/>
                  </a:ext>
                </a:extLst>
              </a:tr>
            </a:tbl>
          </a:graphicData>
        </a:graphic>
      </p:graphicFrame>
    </p:spTree>
    <p:extLst>
      <p:ext uri="{BB962C8B-B14F-4D97-AF65-F5344CB8AC3E}">
        <p14:creationId xmlns:p14="http://schemas.microsoft.com/office/powerpoint/2010/main" val="391948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a:bodyPr>
          <a:lstStyle/>
          <a:p>
            <a:pPr algn="ctr"/>
            <a:r>
              <a:rPr lang="en-US" dirty="0">
                <a:latin typeface="+mn-lt"/>
                <a:cs typeface="Calibri" panose="020F0502020204030204" pitchFamily="34" charset="0"/>
              </a:rPr>
              <a:t>Proposed System</a:t>
            </a:r>
            <a:endParaRPr lang="en-IN" dirty="0">
              <a:latin typeface="+mn-lt"/>
              <a:cs typeface="Calibri" panose="020F0502020204030204" pitchFamily="34" charset="0"/>
            </a:endParaRPr>
          </a:p>
        </p:txBody>
      </p:sp>
      <p:sp>
        <p:nvSpPr>
          <p:cNvPr id="1048612"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2"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3"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3" name="TextBox 2">
            <a:extLst>
              <a:ext uri="{FF2B5EF4-FFF2-40B4-BE49-F238E27FC236}">
                <a16:creationId xmlns:a16="http://schemas.microsoft.com/office/drawing/2014/main" id="{26E21974-8768-CBD3-96B6-63D223C11CD5}"/>
              </a:ext>
            </a:extLst>
          </p:cNvPr>
          <p:cNvSpPr txBox="1"/>
          <p:nvPr/>
        </p:nvSpPr>
        <p:spPr>
          <a:xfrm>
            <a:off x="1056291" y="1982450"/>
            <a:ext cx="9479974" cy="2462213"/>
          </a:xfrm>
          <a:prstGeom prst="rect">
            <a:avLst/>
          </a:prstGeom>
          <a:noFill/>
        </p:spPr>
        <p:txBody>
          <a:bodyPr wrap="square">
            <a:spAutoFit/>
          </a:bodyPr>
          <a:lstStyle/>
          <a:p>
            <a:pPr marL="342900" indent="-342900" algn="just">
              <a:buFont typeface="Arial" panose="020B0604020202020204" pitchFamily="34" charset="0"/>
              <a:buChar char="•"/>
            </a:pPr>
            <a:r>
              <a:rPr lang="en-IN" sz="2200" dirty="0"/>
              <a:t>This project proposes a simple liquid level monitoring system with different levels indicated by using level sensor. It also signifies when the water level is below and above the requirement. And the temperature sensor is used to know whether the temperature of the liquid is hot, mild, or cold. So that the blind people can notify through a voice command by using trained speaker module that they can avoid spilling or overflowing of the liquid and </a:t>
            </a:r>
            <a:r>
              <a:rPr lang="en-US" sz="2200" dirty="0"/>
              <a:t>The LCD screen is used to display the output .</a:t>
            </a:r>
            <a:endParaRPr lang="en-IN" sz="2200" dirty="0"/>
          </a:p>
        </p:txBody>
      </p:sp>
      <p:sp>
        <p:nvSpPr>
          <p:cNvPr id="2" name="Date Placeholder 1">
            <a:extLst>
              <a:ext uri="{FF2B5EF4-FFF2-40B4-BE49-F238E27FC236}">
                <a16:creationId xmlns:a16="http://schemas.microsoft.com/office/drawing/2014/main" id="{DDF23A8A-D414-07EB-F141-4EAA788AE921}"/>
              </a:ext>
            </a:extLst>
          </p:cNvPr>
          <p:cNvSpPr>
            <a:spLocks noGrp="1"/>
          </p:cNvSpPr>
          <p:nvPr>
            <p:ph type="dt" sz="half" idx="10"/>
          </p:nvPr>
        </p:nvSpPr>
        <p:spPr/>
        <p:txBody>
          <a:bodyPr/>
          <a:lstStyle/>
          <a:p>
            <a:fld id="{C12E9316-ACA9-4BBC-8A5D-CCA37FB256B9}" type="datetime1">
              <a:rPr lang="en-IN" smtClean="0"/>
              <a:t>12-06-2023</a:t>
            </a:fld>
            <a:endParaRPr lang="en-IN" dirty="0"/>
          </a:p>
        </p:txBody>
      </p:sp>
      <p:sp>
        <p:nvSpPr>
          <p:cNvPr id="4" name="Slide Number Placeholder 3">
            <a:extLst>
              <a:ext uri="{FF2B5EF4-FFF2-40B4-BE49-F238E27FC236}">
                <a16:creationId xmlns:a16="http://schemas.microsoft.com/office/drawing/2014/main" id="{2C4F3933-9E2C-7142-0ABA-CCD55C4258DF}"/>
              </a:ext>
            </a:extLst>
          </p:cNvPr>
          <p:cNvSpPr>
            <a:spLocks noGrp="1"/>
          </p:cNvSpPr>
          <p:nvPr>
            <p:ph type="sldNum" sz="quarter" idx="12"/>
          </p:nvPr>
        </p:nvSpPr>
        <p:spPr/>
        <p:txBody>
          <a:bodyPr/>
          <a:lstStyle/>
          <a:p>
            <a:fld id="{82DF5421-386F-4CE5-905F-B82F8FFFFD08}" type="slidenum">
              <a:rPr lang="en-IN" smtClean="0"/>
              <a:t>7</a:t>
            </a:fld>
            <a:endParaRPr lang="en-IN" dirty="0"/>
          </a:p>
        </p:txBody>
      </p:sp>
    </p:spTree>
    <p:extLst>
      <p:ext uri="{BB962C8B-B14F-4D97-AF65-F5344CB8AC3E}">
        <p14:creationId xmlns:p14="http://schemas.microsoft.com/office/powerpoint/2010/main" val="1654915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a:xfrm>
            <a:off x="2001149" y="321323"/>
            <a:ext cx="8244349" cy="1325563"/>
          </a:xfrm>
        </p:spPr>
        <p:txBody>
          <a:bodyPr>
            <a:normAutofit/>
          </a:bodyPr>
          <a:lstStyle/>
          <a:p>
            <a:pPr algn="ctr"/>
            <a:r>
              <a:rPr lang="en-US" dirty="0">
                <a:latin typeface="Calibri" panose="020F0502020204030204" pitchFamily="34" charset="0"/>
                <a:cs typeface="Calibri" panose="020F0502020204030204" pitchFamily="34" charset="0"/>
              </a:rPr>
              <a:t>Tools and Technologies</a:t>
            </a:r>
            <a:endParaRPr lang="en-IN" dirty="0">
              <a:latin typeface="Calibri" panose="020F0502020204030204" pitchFamily="34" charset="0"/>
              <a:cs typeface="Calibri" panose="020F0502020204030204" pitchFamily="34" charset="0"/>
            </a:endParaRPr>
          </a:p>
        </p:txBody>
      </p:sp>
      <p:sp>
        <p:nvSpPr>
          <p:cNvPr id="1048612"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2"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3"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3" name="TextBox 2">
            <a:extLst>
              <a:ext uri="{FF2B5EF4-FFF2-40B4-BE49-F238E27FC236}">
                <a16:creationId xmlns:a16="http://schemas.microsoft.com/office/drawing/2014/main" id="{26E21974-8768-CBD3-96B6-63D223C11CD5}"/>
              </a:ext>
            </a:extLst>
          </p:cNvPr>
          <p:cNvSpPr txBox="1"/>
          <p:nvPr/>
        </p:nvSpPr>
        <p:spPr>
          <a:xfrm>
            <a:off x="1655735" y="1982450"/>
            <a:ext cx="8880529" cy="369332"/>
          </a:xfrm>
          <a:prstGeom prst="rect">
            <a:avLst/>
          </a:prstGeom>
          <a:noFill/>
        </p:spPr>
        <p:txBody>
          <a:bodyPr wrap="square">
            <a:spAutoFit/>
          </a:bodyPr>
          <a:lstStyle/>
          <a:p>
            <a:pPr algn="just"/>
            <a:r>
              <a:rPr lang="en-IN" dirty="0"/>
              <a:t> </a:t>
            </a:r>
            <a:endParaRPr lang="en-US" sz="2200" dirty="0"/>
          </a:p>
        </p:txBody>
      </p:sp>
      <p:graphicFrame>
        <p:nvGraphicFramePr>
          <p:cNvPr id="6" name="Table 6">
            <a:extLst>
              <a:ext uri="{FF2B5EF4-FFF2-40B4-BE49-F238E27FC236}">
                <a16:creationId xmlns:a16="http://schemas.microsoft.com/office/drawing/2014/main" id="{765AAB72-3786-D747-0FA1-D1CA1717C664}"/>
              </a:ext>
            </a:extLst>
          </p:cNvPr>
          <p:cNvGraphicFramePr>
            <a:graphicFrameLocks noGrp="1"/>
          </p:cNvGraphicFramePr>
          <p:nvPr>
            <p:extLst>
              <p:ext uri="{D42A27DB-BD31-4B8C-83A1-F6EECF244321}">
                <p14:modId xmlns:p14="http://schemas.microsoft.com/office/powerpoint/2010/main" val="1747371904"/>
              </p:ext>
            </p:extLst>
          </p:nvPr>
        </p:nvGraphicFramePr>
        <p:xfrm>
          <a:off x="2062851" y="1646886"/>
          <a:ext cx="8128000" cy="3962400"/>
        </p:xfrm>
        <a:graphic>
          <a:graphicData uri="http://schemas.openxmlformats.org/drawingml/2006/table">
            <a:tbl>
              <a:tblPr firstRow="1" bandRow="1">
                <a:tableStyleId>{00A15C55-8517-42AA-B614-E9B94910E393}</a:tableStyleId>
              </a:tblPr>
              <a:tblGrid>
                <a:gridCol w="4030407">
                  <a:extLst>
                    <a:ext uri="{9D8B030D-6E8A-4147-A177-3AD203B41FA5}">
                      <a16:colId xmlns:a16="http://schemas.microsoft.com/office/drawing/2014/main" val="2129626037"/>
                    </a:ext>
                  </a:extLst>
                </a:gridCol>
                <a:gridCol w="4097593">
                  <a:extLst>
                    <a:ext uri="{9D8B030D-6E8A-4147-A177-3AD203B41FA5}">
                      <a16:colId xmlns:a16="http://schemas.microsoft.com/office/drawing/2014/main" val="3935225090"/>
                    </a:ext>
                  </a:extLst>
                </a:gridCol>
              </a:tblGrid>
              <a:tr h="1041867">
                <a:tc>
                  <a:txBody>
                    <a:bodyPr/>
                    <a:lstStyle/>
                    <a:p>
                      <a:pPr algn="ctr" rtl="0"/>
                      <a:r>
                        <a:rPr lang="en-IN" sz="2200" b="0" kern="1200" dirty="0">
                          <a:solidFill>
                            <a:schemeClr val="lt1"/>
                          </a:solidFill>
                          <a:effectLst/>
                        </a:rPr>
                        <a:t>ENVIRONMENT</a:t>
                      </a:r>
                      <a:endParaRPr lang="en-IN" sz="2200" b="0" dirty="0">
                        <a:effectLst/>
                      </a:endParaRPr>
                    </a:p>
                    <a:p>
                      <a:pPr algn="ctr"/>
                      <a:br>
                        <a:rPr lang="en-IN" sz="2200" b="0" kern="1200" dirty="0">
                          <a:solidFill>
                            <a:schemeClr val="lt1"/>
                          </a:solidFill>
                          <a:effectLst/>
                        </a:rPr>
                      </a:br>
                      <a:endParaRPr lang="en-IN" sz="2200" dirty="0"/>
                    </a:p>
                  </a:txBody>
                  <a:tcPr anchor="ctr"/>
                </a:tc>
                <a:tc>
                  <a:txBody>
                    <a:bodyPr/>
                    <a:lstStyle/>
                    <a:p>
                      <a:pPr algn="ctr"/>
                      <a:r>
                        <a:rPr lang="en-IN" sz="2200" b="0" kern="1200" dirty="0">
                          <a:solidFill>
                            <a:schemeClr val="lt1"/>
                          </a:solidFill>
                          <a:effectLst/>
                        </a:rPr>
                        <a:t>SPECIFICA TIONS</a:t>
                      </a:r>
                      <a:br>
                        <a:rPr lang="en-IN" sz="2200" dirty="0"/>
                      </a:br>
                      <a:r>
                        <a:rPr lang="en-IN" sz="2200" b="0" kern="1200" dirty="0">
                          <a:solidFill>
                            <a:schemeClr val="lt1"/>
                          </a:solidFill>
                          <a:effectLst/>
                        </a:rPr>
                        <a:t>HARDWARE</a:t>
                      </a:r>
                      <a:br>
                        <a:rPr lang="en-IN" sz="2200" dirty="0"/>
                      </a:br>
                      <a:endParaRPr lang="en-IN" sz="2200" dirty="0"/>
                    </a:p>
                  </a:txBody>
                  <a:tcPr anchor="ctr"/>
                </a:tc>
                <a:extLst>
                  <a:ext uri="{0D108BD9-81ED-4DB2-BD59-A6C34878D82A}">
                    <a16:rowId xmlns:a16="http://schemas.microsoft.com/office/drawing/2014/main" val="1909203674"/>
                  </a:ext>
                </a:extLst>
              </a:tr>
              <a:tr h="1332356">
                <a:tc>
                  <a:txBody>
                    <a:bodyPr/>
                    <a:lstStyle/>
                    <a:p>
                      <a:pPr algn="ctr"/>
                      <a:r>
                        <a:rPr lang="en-IN" sz="2200" dirty="0"/>
                        <a:t>HARDWARE</a:t>
                      </a:r>
                    </a:p>
                  </a:txBody>
                  <a:tcPr anchor="ctr"/>
                </a:tc>
                <a:tc>
                  <a:txBody>
                    <a:bodyPr/>
                    <a:lstStyle/>
                    <a:p>
                      <a:pPr algn="ctr" rtl="0"/>
                      <a:r>
                        <a:rPr lang="en-US" sz="2200" kern="1200" dirty="0">
                          <a:solidFill>
                            <a:schemeClr val="tx1"/>
                          </a:solidFill>
                          <a:effectLst/>
                        </a:rPr>
                        <a:t>Processor – Intel Core i5</a:t>
                      </a:r>
                      <a:br>
                        <a:rPr lang="en-US" sz="2200" dirty="0">
                          <a:solidFill>
                            <a:schemeClr val="tx1"/>
                          </a:solidFill>
                          <a:effectLst/>
                        </a:rPr>
                      </a:br>
                      <a:r>
                        <a:rPr lang="en-US" sz="2200" kern="1200" dirty="0">
                          <a:solidFill>
                            <a:schemeClr val="tx1"/>
                          </a:solidFill>
                          <a:effectLst/>
                        </a:rPr>
                        <a:t>Memory(RAM) – 8 GB</a:t>
                      </a:r>
                      <a:br>
                        <a:rPr lang="en-US" sz="2200" dirty="0">
                          <a:solidFill>
                            <a:schemeClr val="tx1"/>
                          </a:solidFill>
                          <a:effectLst/>
                        </a:rPr>
                      </a:br>
                      <a:r>
                        <a:rPr lang="en-US" sz="2200" kern="1200" dirty="0">
                          <a:solidFill>
                            <a:schemeClr val="tx1"/>
                          </a:solidFill>
                          <a:effectLst/>
                        </a:rPr>
                        <a:t>Storage – I TB</a:t>
                      </a:r>
                    </a:p>
                    <a:p>
                      <a:pPr algn="ctr" rtl="0"/>
                      <a:r>
                        <a:rPr lang="en-US" sz="2200" kern="1200" dirty="0">
                          <a:solidFill>
                            <a:schemeClr val="tx1"/>
                          </a:solidFill>
                          <a:effectLst/>
                        </a:rPr>
                        <a:t>Level Sensor, Temperature Sensor, Arduino UNO</a:t>
                      </a:r>
                      <a:endParaRPr lang="en-IN" sz="2200" dirty="0">
                        <a:solidFill>
                          <a:schemeClr val="tx1"/>
                        </a:solidFill>
                      </a:endParaRPr>
                    </a:p>
                  </a:txBody>
                  <a:tcPr anchor="ctr"/>
                </a:tc>
                <a:extLst>
                  <a:ext uri="{0D108BD9-81ED-4DB2-BD59-A6C34878D82A}">
                    <a16:rowId xmlns:a16="http://schemas.microsoft.com/office/drawing/2014/main" val="3467006722"/>
                  </a:ext>
                </a:extLst>
              </a:tr>
              <a:tr h="887922">
                <a:tc>
                  <a:txBody>
                    <a:bodyPr/>
                    <a:lstStyle/>
                    <a:p>
                      <a:pPr algn="ctr"/>
                      <a:r>
                        <a:rPr lang="en-US" sz="2200" dirty="0"/>
                        <a:t>SOFTWARE</a:t>
                      </a:r>
                      <a:endParaRPr lang="en-IN"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kern="1200" dirty="0">
                          <a:solidFill>
                            <a:schemeClr val="dk1"/>
                          </a:solidFill>
                          <a:effectLst/>
                        </a:rPr>
                        <a:t>Arduino IDE Complier</a:t>
                      </a:r>
                      <a:br>
                        <a:rPr lang="en-US" sz="2200" dirty="0">
                          <a:effectLst/>
                        </a:rPr>
                      </a:br>
                      <a:r>
                        <a:rPr lang="en-US" sz="2200" kern="1200" dirty="0">
                          <a:solidFill>
                            <a:schemeClr val="dk1"/>
                          </a:solidFill>
                          <a:effectLst/>
                        </a:rPr>
                        <a:t>Embedded C</a:t>
                      </a:r>
                      <a:endParaRPr lang="en-US" sz="2200" dirty="0">
                        <a:effectLst/>
                      </a:endParaRPr>
                    </a:p>
                    <a:p>
                      <a:pPr algn="ctr"/>
                      <a:endParaRPr lang="en-IN" sz="2200" dirty="0"/>
                    </a:p>
                  </a:txBody>
                  <a:tcPr anchor="ctr"/>
                </a:tc>
                <a:extLst>
                  <a:ext uri="{0D108BD9-81ED-4DB2-BD59-A6C34878D82A}">
                    <a16:rowId xmlns:a16="http://schemas.microsoft.com/office/drawing/2014/main" val="1703022235"/>
                  </a:ext>
                </a:extLst>
              </a:tr>
            </a:tbl>
          </a:graphicData>
        </a:graphic>
      </p:graphicFrame>
      <p:sp>
        <p:nvSpPr>
          <p:cNvPr id="2" name="Date Placeholder 1">
            <a:extLst>
              <a:ext uri="{FF2B5EF4-FFF2-40B4-BE49-F238E27FC236}">
                <a16:creationId xmlns:a16="http://schemas.microsoft.com/office/drawing/2014/main" id="{50CBE902-5647-E376-18D7-D91814041109}"/>
              </a:ext>
            </a:extLst>
          </p:cNvPr>
          <p:cNvSpPr>
            <a:spLocks noGrp="1"/>
          </p:cNvSpPr>
          <p:nvPr>
            <p:ph type="dt" sz="half" idx="10"/>
          </p:nvPr>
        </p:nvSpPr>
        <p:spPr/>
        <p:txBody>
          <a:bodyPr/>
          <a:lstStyle/>
          <a:p>
            <a:fld id="{DE061472-B57C-4716-86A7-56AFD4425C9F}" type="datetime1">
              <a:rPr lang="en-IN" smtClean="0"/>
              <a:t>12-06-2023</a:t>
            </a:fld>
            <a:endParaRPr lang="en-IN" dirty="0"/>
          </a:p>
        </p:txBody>
      </p:sp>
      <p:sp>
        <p:nvSpPr>
          <p:cNvPr id="4" name="Slide Number Placeholder 3">
            <a:extLst>
              <a:ext uri="{FF2B5EF4-FFF2-40B4-BE49-F238E27FC236}">
                <a16:creationId xmlns:a16="http://schemas.microsoft.com/office/drawing/2014/main" id="{1187DB17-9F85-FA7D-30B4-05F3D9392843}"/>
              </a:ext>
            </a:extLst>
          </p:cNvPr>
          <p:cNvSpPr>
            <a:spLocks noGrp="1"/>
          </p:cNvSpPr>
          <p:nvPr>
            <p:ph type="sldNum" sz="quarter" idx="12"/>
          </p:nvPr>
        </p:nvSpPr>
        <p:spPr/>
        <p:txBody>
          <a:bodyPr/>
          <a:lstStyle/>
          <a:p>
            <a:fld id="{82DF5421-386F-4CE5-905F-B82F8FFFFD08}" type="slidenum">
              <a:rPr lang="en-IN" smtClean="0"/>
              <a:t>8</a:t>
            </a:fld>
            <a:endParaRPr lang="en-IN" dirty="0"/>
          </a:p>
        </p:txBody>
      </p:sp>
    </p:spTree>
    <p:extLst>
      <p:ext uri="{BB962C8B-B14F-4D97-AF65-F5344CB8AC3E}">
        <p14:creationId xmlns:p14="http://schemas.microsoft.com/office/powerpoint/2010/main" val="157336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3"/>
          <p:cNvSpPr>
            <a:spLocks noGrp="1"/>
          </p:cNvSpPr>
          <p:nvPr>
            <p:ph type="title"/>
          </p:nvPr>
        </p:nvSpPr>
        <p:spPr>
          <a:xfrm>
            <a:off x="2448745" y="527782"/>
            <a:ext cx="7349156" cy="920751"/>
          </a:xfrm>
        </p:spPr>
        <p:txBody>
          <a:bodyPr>
            <a:normAutofit/>
          </a:bodyPr>
          <a:lstStyle/>
          <a:p>
            <a:pPr algn="ctr"/>
            <a:r>
              <a:rPr lang="en-US" dirty="0">
                <a:latin typeface="+mn-lt"/>
              </a:rPr>
              <a:t>Feasibility Study</a:t>
            </a:r>
            <a:endParaRPr lang="en-IN" dirty="0">
              <a:latin typeface="+mn-lt"/>
              <a:cs typeface="Calibri" panose="020F0502020204030204" pitchFamily="34" charset="0"/>
            </a:endParaRPr>
          </a:p>
        </p:txBody>
      </p:sp>
      <p:sp>
        <p:nvSpPr>
          <p:cNvPr id="1048609"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0"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1"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3" name="Date Placeholder 2">
            <a:extLst>
              <a:ext uri="{FF2B5EF4-FFF2-40B4-BE49-F238E27FC236}">
                <a16:creationId xmlns:a16="http://schemas.microsoft.com/office/drawing/2014/main" id="{F19112BF-714F-913D-12A1-197822CB9AB6}"/>
              </a:ext>
            </a:extLst>
          </p:cNvPr>
          <p:cNvSpPr>
            <a:spLocks noGrp="1"/>
          </p:cNvSpPr>
          <p:nvPr>
            <p:ph type="dt" sz="half" idx="10"/>
          </p:nvPr>
        </p:nvSpPr>
        <p:spPr/>
        <p:txBody>
          <a:bodyPr/>
          <a:lstStyle/>
          <a:p>
            <a:fld id="{C715539C-E144-4589-878B-45391D51AA6B}" type="datetime1">
              <a:rPr lang="en-IN" smtClean="0"/>
              <a:t>12-06-2023</a:t>
            </a:fld>
            <a:endParaRPr lang="en-IN" dirty="0"/>
          </a:p>
        </p:txBody>
      </p:sp>
      <p:sp>
        <p:nvSpPr>
          <p:cNvPr id="4" name="Slide Number Placeholder 3">
            <a:extLst>
              <a:ext uri="{FF2B5EF4-FFF2-40B4-BE49-F238E27FC236}">
                <a16:creationId xmlns:a16="http://schemas.microsoft.com/office/drawing/2014/main" id="{8F40F3D0-6323-915D-8168-0E9ECD137F84}"/>
              </a:ext>
            </a:extLst>
          </p:cNvPr>
          <p:cNvSpPr>
            <a:spLocks noGrp="1"/>
          </p:cNvSpPr>
          <p:nvPr>
            <p:ph type="sldNum" sz="quarter" idx="12"/>
          </p:nvPr>
        </p:nvSpPr>
        <p:spPr/>
        <p:txBody>
          <a:bodyPr/>
          <a:lstStyle/>
          <a:p>
            <a:fld id="{82DF5421-386F-4CE5-905F-B82F8FFFFD08}" type="slidenum">
              <a:rPr lang="en-IN" smtClean="0"/>
              <a:t>9</a:t>
            </a:fld>
            <a:endParaRPr lang="en-IN" dirty="0"/>
          </a:p>
        </p:txBody>
      </p:sp>
      <p:sp>
        <p:nvSpPr>
          <p:cNvPr id="2" name="TextBox 1">
            <a:extLst>
              <a:ext uri="{FF2B5EF4-FFF2-40B4-BE49-F238E27FC236}">
                <a16:creationId xmlns:a16="http://schemas.microsoft.com/office/drawing/2014/main" id="{5FA893B9-6D26-9E1C-59B0-6F1607F37C05}"/>
              </a:ext>
            </a:extLst>
          </p:cNvPr>
          <p:cNvSpPr txBox="1"/>
          <p:nvPr/>
        </p:nvSpPr>
        <p:spPr>
          <a:xfrm>
            <a:off x="1954925" y="1912167"/>
            <a:ext cx="9222827" cy="2251065"/>
          </a:xfrm>
          <a:prstGeom prst="rect">
            <a:avLst/>
          </a:prstGeom>
          <a:noFill/>
        </p:spPr>
        <p:txBody>
          <a:bodyPr wrap="square" rtlCol="0">
            <a:spAutoFit/>
          </a:bodyPr>
          <a:lstStyle/>
          <a:p>
            <a:pPr algn="just">
              <a:lnSpc>
                <a:spcPct val="150000"/>
              </a:lnSpc>
            </a:pPr>
            <a:r>
              <a:rPr lang="en-US" sz="2400" dirty="0"/>
              <a:t> </a:t>
            </a:r>
            <a:r>
              <a:rPr lang="en-US" sz="2400" dirty="0">
                <a:effectLst/>
                <a:ea typeface="Calibri" panose="020F0502020204030204" pitchFamily="34" charset="0"/>
                <a:cs typeface="Times New Roman" panose="02020603050405020304" pitchFamily="18" charset="0"/>
              </a:rPr>
              <a:t>The key considerations involved in the feasibility analysis are</a:t>
            </a:r>
            <a:endParaRPr lang="en-IN" sz="2400" dirty="0">
              <a:effectLst/>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1" dirty="0">
                <a:ea typeface="Calibri" panose="020F0502020204030204" pitchFamily="34" charset="0"/>
                <a:cs typeface="Times New Roman" panose="02020603050405020304" pitchFamily="18" charset="0"/>
              </a:rPr>
              <a:t>ECONOMICAL </a:t>
            </a:r>
            <a:r>
              <a:rPr lang="en-US" sz="2400" b="1" dirty="0">
                <a:effectLst/>
                <a:ea typeface="Calibri" panose="020F0502020204030204" pitchFamily="34" charset="0"/>
                <a:cs typeface="Times New Roman" panose="02020603050405020304" pitchFamily="18" charset="0"/>
              </a:rPr>
              <a:t>FEASIBILITY: </a:t>
            </a:r>
            <a:r>
              <a:rPr lang="en-US" sz="2400" dirty="0">
                <a:effectLst/>
                <a:ea typeface="Calibri" panose="020F0502020204030204" pitchFamily="34" charset="0"/>
                <a:cs typeface="Times New Roman" panose="02020603050405020304" pitchFamily="18" charset="0"/>
              </a:rPr>
              <a:t>Cost effective,</a:t>
            </a:r>
            <a:r>
              <a:rPr lang="en-US" sz="2400" dirty="0"/>
              <a:t> Easy to use &amp; rechargeable.</a:t>
            </a:r>
          </a:p>
          <a:p>
            <a:pPr marL="342900" indent="-342900" algn="just">
              <a:lnSpc>
                <a:spcPct val="150000"/>
              </a:lnSpc>
              <a:buFont typeface="Arial" panose="020B0604020202020204" pitchFamily="34" charset="0"/>
              <a:buChar char="•"/>
            </a:pPr>
            <a:r>
              <a:rPr lang="en-US" sz="2400" b="1" dirty="0">
                <a:ea typeface="Calibri" panose="020F0502020204030204" pitchFamily="34" charset="0"/>
                <a:cs typeface="Times New Roman" panose="02020603050405020304" pitchFamily="18" charset="0"/>
              </a:rPr>
              <a:t>OPERATIONAL </a:t>
            </a:r>
            <a:r>
              <a:rPr lang="en-US" sz="2400" b="1" dirty="0">
                <a:effectLst/>
                <a:ea typeface="Calibri" panose="020F0502020204030204" pitchFamily="34" charset="0"/>
                <a:cs typeface="Times New Roman" panose="02020603050405020304" pitchFamily="18" charset="0"/>
              </a:rPr>
              <a:t>FEASIBILITY: </a:t>
            </a:r>
            <a:r>
              <a:rPr lang="en-US" sz="2400" dirty="0"/>
              <a:t>Assists the level &amp; temperature of Liquid and spill prevention.</a:t>
            </a:r>
          </a:p>
        </p:txBody>
      </p:sp>
    </p:spTree>
    <p:extLst>
      <p:ext uri="{BB962C8B-B14F-4D97-AF65-F5344CB8AC3E}">
        <p14:creationId xmlns:p14="http://schemas.microsoft.com/office/powerpoint/2010/main" val="2519539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1705</TotalTime>
  <Words>1261</Words>
  <Application>Microsoft Office PowerPoint</Application>
  <PresentationFormat>Widescreen</PresentationFormat>
  <Paragraphs>197</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vt:lpstr>
      <vt:lpstr>Calibri (Body)</vt:lpstr>
      <vt:lpstr>Calibri Light</vt:lpstr>
      <vt:lpstr>Carlito</vt:lpstr>
      <vt:lpstr>Times New Roman</vt:lpstr>
      <vt:lpstr>Office Theme</vt:lpstr>
      <vt:lpstr>Department of Information Technology </vt:lpstr>
      <vt:lpstr>Contents</vt:lpstr>
      <vt:lpstr>Introduction</vt:lpstr>
      <vt:lpstr>Existing System</vt:lpstr>
      <vt:lpstr>Problem Definition</vt:lpstr>
      <vt:lpstr>Literature Survey</vt:lpstr>
      <vt:lpstr>Proposed System</vt:lpstr>
      <vt:lpstr>Tools and Technologies</vt:lpstr>
      <vt:lpstr>Feasibility Study</vt:lpstr>
      <vt:lpstr>Societal Impact</vt:lpstr>
      <vt:lpstr>TimeLine</vt:lpstr>
      <vt:lpstr>Architecture</vt:lpstr>
      <vt:lpstr>Modules</vt:lpstr>
      <vt:lpstr>PowerPoint Presentation</vt:lpstr>
      <vt:lpstr>Partial Implementation</vt:lpstr>
      <vt:lpstr>Partial Implementation</vt:lpstr>
      <vt:lpstr>Result</vt:lpstr>
      <vt:lpstr>Liquid level monitoring system with different levels indicated by using water level sensor. It also signifies when the water level is below and above the requirement. And the temperature sensor is used to know whether the temperature of the liquid is hot, warm, or cold. So that the blind people can notify through a voice assistant by using Multi-Channel Voice module, by using this module we can get more no.of voices, that they can avoid spilling or overflowing of the liquid and The LCD screen is used to display the output. And by designing our own IC we can make the device more compactible and handier.</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keesaradeekshita@gmail.com</dc:creator>
  <cp:lastModifiedBy>Revathi Pakarapu</cp:lastModifiedBy>
  <cp:revision>54</cp:revision>
  <dcterms:created xsi:type="dcterms:W3CDTF">2022-09-25T01:50:42Z</dcterms:created>
  <dcterms:modified xsi:type="dcterms:W3CDTF">2023-06-12T15:52:02Z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303df12b2bbc4837b2cea2f594ad8ba6</vt:lpwstr>
  </property>
  <property fmtid="{D5CDD505-2E9C-101B-9397-08002B2CF9AE}" pid="3" name="MSIP_Label_defa4170-0d19-0005-0004-bc88714345d2_Enabled">
    <vt:lpwstr>true</vt:lpwstr>
  </property>
  <property fmtid="{D5CDD505-2E9C-101B-9397-08002B2CF9AE}" pid="4" name="MSIP_Label_defa4170-0d19-0005-0004-bc88714345d2_SetDate">
    <vt:lpwstr>2022-11-23T13:31:59Z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0762a42a-0f55-417a-9e37-2b552ce0704e</vt:lpwstr>
  </property>
  <property fmtid="{D5CDD505-2E9C-101B-9397-08002B2CF9AE}" pid="8" name="MSIP_Label_defa4170-0d19-0005-0004-bc88714345d2_ActionId">
    <vt:lpwstr>140584e7-e2b0-43d7-9358-833e2bd9786c</vt:lpwstr>
  </property>
  <property fmtid="{D5CDD505-2E9C-101B-9397-08002B2CF9AE}" pid="9" name="MSIP_Label_defa4170-0d19-0005-0004-bc88714345d2_ContentBits">
    <vt:lpwstr>0</vt:lpwstr>
  </property>
</Properties>
</file>