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7" r:id="rId6"/>
    <p:sldId id="261" r:id="rId7"/>
    <p:sldId id="268"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09C36-AD74-4A22-B6F1-F496712457CE}" type="datetimeFigureOut">
              <a:rPr lang="en-IN" smtClean="0"/>
              <a:t>12-06-2023</a:t>
            </a:fld>
            <a:endParaRPr lang="en-IN" dirty="0"/>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5546D-7F1A-48F0-A27F-5C544A8E78A7}"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10BDB372-6F46-4723-88A8-7EBEF27C649E}" type="datetime1">
              <a:rPr lang="en-IN" smtClean="0"/>
              <a:t>12-06-2023</a:t>
            </a:fld>
            <a:endParaRPr lang="en-IN" dirty="0"/>
          </a:p>
        </p:txBody>
      </p:sp>
      <p:sp>
        <p:nvSpPr>
          <p:cNvPr id="1048584" name="Footer Placeholder 4"/>
          <p:cNvSpPr>
            <a:spLocks noGrp="1"/>
          </p:cNvSpPr>
          <p:nvPr>
            <p:ph type="ftr" sz="quarter" idx="11"/>
          </p:nvPr>
        </p:nvSpPr>
        <p:spPr/>
        <p:txBody>
          <a:bodyPr/>
          <a:lstStyle/>
          <a:p>
            <a:endParaRPr lang="en-IN" dirty="0"/>
          </a:p>
        </p:txBody>
      </p:sp>
      <p:sp>
        <p:nvSpPr>
          <p:cNvPr id="1048585"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IN"/>
          </a:p>
        </p:txBody>
      </p:sp>
      <p:sp>
        <p:nvSpPr>
          <p:cNvPr id="104863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Date Placeholder 3"/>
          <p:cNvSpPr>
            <a:spLocks noGrp="1"/>
          </p:cNvSpPr>
          <p:nvPr>
            <p:ph type="dt" sz="half" idx="10"/>
          </p:nvPr>
        </p:nvSpPr>
        <p:spPr/>
        <p:txBody>
          <a:bodyPr/>
          <a:lstStyle/>
          <a:p>
            <a:fld id="{C9E1A604-072E-4B1D-8559-2239A0CE7514}" type="datetime1">
              <a:rPr lang="en-IN" smtClean="0"/>
              <a:t>12-06-2023</a:t>
            </a:fld>
            <a:endParaRPr lang="en-IN" dirty="0"/>
          </a:p>
        </p:txBody>
      </p:sp>
      <p:sp>
        <p:nvSpPr>
          <p:cNvPr id="1048640" name="Footer Placeholder 4"/>
          <p:cNvSpPr>
            <a:spLocks noGrp="1"/>
          </p:cNvSpPr>
          <p:nvPr>
            <p:ph type="ftr" sz="quarter" idx="11"/>
          </p:nvPr>
        </p:nvSpPr>
        <p:spPr/>
        <p:txBody>
          <a:bodyPr/>
          <a:lstStyle/>
          <a:p>
            <a:endParaRPr lang="en-IN" dirty="0"/>
          </a:p>
        </p:txBody>
      </p:sp>
      <p:sp>
        <p:nvSpPr>
          <p:cNvPr id="1048641"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8" name="Date Placeholder 3"/>
          <p:cNvSpPr>
            <a:spLocks noGrp="1"/>
          </p:cNvSpPr>
          <p:nvPr>
            <p:ph type="dt" sz="half" idx="10"/>
          </p:nvPr>
        </p:nvSpPr>
        <p:spPr/>
        <p:txBody>
          <a:bodyPr/>
          <a:lstStyle/>
          <a:p>
            <a:fld id="{309557D6-0E5E-4FE7-91B7-AE8D3AD691B5}" type="datetime1">
              <a:rPr lang="en-IN" smtClean="0"/>
              <a:t>12-06-2023</a:t>
            </a:fld>
            <a:endParaRPr lang="en-IN" dirty="0"/>
          </a:p>
        </p:txBody>
      </p:sp>
      <p:sp>
        <p:nvSpPr>
          <p:cNvPr id="1048629" name="Footer Placeholder 4"/>
          <p:cNvSpPr>
            <a:spLocks noGrp="1"/>
          </p:cNvSpPr>
          <p:nvPr>
            <p:ph type="ftr" sz="quarter" idx="11"/>
          </p:nvPr>
        </p:nvSpPr>
        <p:spPr/>
        <p:txBody>
          <a:bodyPr/>
          <a:lstStyle/>
          <a:p>
            <a:endParaRPr lang="en-IN" dirty="0"/>
          </a:p>
        </p:txBody>
      </p:sp>
      <p:sp>
        <p:nvSpPr>
          <p:cNvPr id="1048630"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IN"/>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10"/>
          </p:nvPr>
        </p:nvSpPr>
        <p:spPr/>
        <p:txBody>
          <a:bodyPr/>
          <a:lstStyle/>
          <a:p>
            <a:fld id="{46471B93-CF7F-40A7-98B5-919E8D3F9545}" type="datetime1">
              <a:rPr lang="en-IN" smtClean="0"/>
              <a:t>12-06-2023</a:t>
            </a:fld>
            <a:endParaRPr lang="en-IN" dirty="0"/>
          </a:p>
        </p:txBody>
      </p:sp>
      <p:sp>
        <p:nvSpPr>
          <p:cNvPr id="1048596" name="Footer Placeholder 4"/>
          <p:cNvSpPr>
            <a:spLocks noGrp="1"/>
          </p:cNvSpPr>
          <p:nvPr>
            <p:ph type="ftr" sz="quarter" idx="11"/>
          </p:nvPr>
        </p:nvSpPr>
        <p:spPr/>
        <p:txBody>
          <a:bodyPr/>
          <a:lstStyle/>
          <a:p>
            <a:endParaRPr lang="en-IN" dirty="0"/>
          </a:p>
        </p:txBody>
      </p:sp>
      <p:sp>
        <p:nvSpPr>
          <p:cNvPr id="1048597"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lstStyle/>
          <a:p>
            <a:fld id="{1EF4AF51-BF75-4723-AF6B-FE13C15C0AFD}" type="datetime1">
              <a:rPr lang="en-IN" smtClean="0"/>
              <a:t>12-06-2023</a:t>
            </a:fld>
            <a:endParaRPr lang="en-IN" dirty="0"/>
          </a:p>
        </p:txBody>
      </p:sp>
      <p:sp>
        <p:nvSpPr>
          <p:cNvPr id="1048645" name="Footer Placeholder 4"/>
          <p:cNvSpPr>
            <a:spLocks noGrp="1"/>
          </p:cNvSpPr>
          <p:nvPr>
            <p:ph type="ftr" sz="quarter" idx="11"/>
          </p:nvPr>
        </p:nvSpPr>
        <p:spPr/>
        <p:txBody>
          <a:bodyPr/>
          <a:lstStyle/>
          <a:p>
            <a:endParaRPr lang="en-IN" dirty="0"/>
          </a:p>
        </p:txBody>
      </p:sp>
      <p:sp>
        <p:nvSpPr>
          <p:cNvPr id="1048646" name="Slide Number Placeholder 5"/>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endParaRPr lang="en-IN"/>
          </a:p>
        </p:txBody>
      </p:sp>
      <p:sp>
        <p:nvSpPr>
          <p:cNvPr id="104864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4"/>
          <p:cNvSpPr>
            <a:spLocks noGrp="1"/>
          </p:cNvSpPr>
          <p:nvPr>
            <p:ph type="dt" sz="half" idx="10"/>
          </p:nvPr>
        </p:nvSpPr>
        <p:spPr/>
        <p:txBody>
          <a:bodyPr/>
          <a:lstStyle/>
          <a:p>
            <a:fld id="{EDF68210-2B75-4AB7-A86D-022C91EBA44C}" type="datetime1">
              <a:rPr lang="en-IN" smtClean="0"/>
              <a:t>12-06-2023</a:t>
            </a:fld>
            <a:endParaRPr lang="en-IN" dirty="0"/>
          </a:p>
        </p:txBody>
      </p:sp>
      <p:sp>
        <p:nvSpPr>
          <p:cNvPr id="1048651" name="Footer Placeholder 5"/>
          <p:cNvSpPr>
            <a:spLocks noGrp="1"/>
          </p:cNvSpPr>
          <p:nvPr>
            <p:ph type="ftr" sz="quarter" idx="11"/>
          </p:nvPr>
        </p:nvSpPr>
        <p:spPr/>
        <p:txBody>
          <a:bodyPr/>
          <a:lstStyle/>
          <a:p>
            <a:endParaRPr lang="en-IN" dirty="0"/>
          </a:p>
        </p:txBody>
      </p:sp>
      <p:sp>
        <p:nvSpPr>
          <p:cNvPr id="1048652"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Date Placeholder 6"/>
          <p:cNvSpPr>
            <a:spLocks noGrp="1"/>
          </p:cNvSpPr>
          <p:nvPr>
            <p:ph type="dt" sz="half" idx="10"/>
          </p:nvPr>
        </p:nvSpPr>
        <p:spPr/>
        <p:txBody>
          <a:bodyPr/>
          <a:lstStyle/>
          <a:p>
            <a:fld id="{9F2329FB-E8AF-40DE-9661-846B1C2BF10A}" type="datetime1">
              <a:rPr lang="en-IN" smtClean="0"/>
              <a:t>12-06-2023</a:t>
            </a:fld>
            <a:endParaRPr lang="en-IN" dirty="0"/>
          </a:p>
        </p:txBody>
      </p:sp>
      <p:sp>
        <p:nvSpPr>
          <p:cNvPr id="1048659" name="Footer Placeholder 7"/>
          <p:cNvSpPr>
            <a:spLocks noGrp="1"/>
          </p:cNvSpPr>
          <p:nvPr>
            <p:ph type="ftr" sz="quarter" idx="11"/>
          </p:nvPr>
        </p:nvSpPr>
        <p:spPr/>
        <p:txBody>
          <a:bodyPr/>
          <a:lstStyle/>
          <a:p>
            <a:endParaRPr lang="en-IN" dirty="0"/>
          </a:p>
        </p:txBody>
      </p:sp>
      <p:sp>
        <p:nvSpPr>
          <p:cNvPr id="1048660" name="Slide Number Placeholder 8"/>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IN"/>
          </a:p>
        </p:txBody>
      </p:sp>
      <p:sp>
        <p:nvSpPr>
          <p:cNvPr id="1048623" name="Date Placeholder 2"/>
          <p:cNvSpPr>
            <a:spLocks noGrp="1"/>
          </p:cNvSpPr>
          <p:nvPr>
            <p:ph type="dt" sz="half" idx="10"/>
          </p:nvPr>
        </p:nvSpPr>
        <p:spPr/>
        <p:txBody>
          <a:bodyPr/>
          <a:lstStyle/>
          <a:p>
            <a:fld id="{FCCC19DD-55C0-471E-A42D-D93D71C11BEF}" type="datetime1">
              <a:rPr lang="en-IN" smtClean="0"/>
              <a:t>12-06-2023</a:t>
            </a:fld>
            <a:endParaRPr lang="en-IN" dirty="0"/>
          </a:p>
        </p:txBody>
      </p:sp>
      <p:sp>
        <p:nvSpPr>
          <p:cNvPr id="1048624" name="Footer Placeholder 3"/>
          <p:cNvSpPr>
            <a:spLocks noGrp="1"/>
          </p:cNvSpPr>
          <p:nvPr>
            <p:ph type="ftr" sz="quarter" idx="11"/>
          </p:nvPr>
        </p:nvSpPr>
        <p:spPr/>
        <p:txBody>
          <a:bodyPr/>
          <a:lstStyle/>
          <a:p>
            <a:endParaRPr lang="en-IN" dirty="0"/>
          </a:p>
        </p:txBody>
      </p:sp>
      <p:sp>
        <p:nvSpPr>
          <p:cNvPr id="1048625" name="Slide Number Placeholder 4"/>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8" name="Date Placeholder 1"/>
          <p:cNvSpPr>
            <a:spLocks noGrp="1"/>
          </p:cNvSpPr>
          <p:nvPr>
            <p:ph type="dt" sz="half" idx="10"/>
          </p:nvPr>
        </p:nvSpPr>
        <p:spPr/>
        <p:txBody>
          <a:bodyPr/>
          <a:lstStyle/>
          <a:p>
            <a:fld id="{B232FBEE-916F-4595-995B-1C576CF3CCE1}" type="datetime1">
              <a:rPr lang="en-IN" smtClean="0"/>
              <a:t>12-06-2023</a:t>
            </a:fld>
            <a:endParaRPr lang="en-IN" dirty="0"/>
          </a:p>
        </p:txBody>
      </p:sp>
      <p:sp>
        <p:nvSpPr>
          <p:cNvPr id="1048619" name="Footer Placeholder 2"/>
          <p:cNvSpPr>
            <a:spLocks noGrp="1"/>
          </p:cNvSpPr>
          <p:nvPr>
            <p:ph type="ftr" sz="quarter" idx="11"/>
          </p:nvPr>
        </p:nvSpPr>
        <p:spPr/>
        <p:txBody>
          <a:bodyPr/>
          <a:lstStyle/>
          <a:p>
            <a:endParaRPr lang="en-IN" dirty="0"/>
          </a:p>
        </p:txBody>
      </p:sp>
      <p:sp>
        <p:nvSpPr>
          <p:cNvPr id="1048620" name="Slide Number Placeholder 3"/>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lstStyle/>
          <a:p>
            <a:fld id="{462B4E90-2EE6-423F-8837-931A75F44EC4}" type="datetime1">
              <a:rPr lang="en-IN" smtClean="0"/>
              <a:t>12-06-2023</a:t>
            </a:fld>
            <a:endParaRPr lang="en-IN" dirty="0"/>
          </a:p>
        </p:txBody>
      </p:sp>
      <p:sp>
        <p:nvSpPr>
          <p:cNvPr id="1048665" name="Footer Placeholder 5"/>
          <p:cNvSpPr>
            <a:spLocks noGrp="1"/>
          </p:cNvSpPr>
          <p:nvPr>
            <p:ph type="ftr" sz="quarter" idx="11"/>
          </p:nvPr>
        </p:nvSpPr>
        <p:spPr/>
        <p:txBody>
          <a:bodyPr/>
          <a:lstStyle/>
          <a:p>
            <a:endParaRPr lang="en-IN" dirty="0"/>
          </a:p>
        </p:txBody>
      </p:sp>
      <p:sp>
        <p:nvSpPr>
          <p:cNvPr id="1048666"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63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lstStyle/>
          <a:p>
            <a:fld id="{31E5F636-255A-412E-82AD-4D8F93A1DC32}" type="datetime1">
              <a:rPr lang="en-IN" smtClean="0"/>
              <a:t>12-06-2023</a:t>
            </a:fld>
            <a:endParaRPr lang="en-IN" dirty="0"/>
          </a:p>
        </p:txBody>
      </p:sp>
      <p:sp>
        <p:nvSpPr>
          <p:cNvPr id="1048635" name="Footer Placeholder 5"/>
          <p:cNvSpPr>
            <a:spLocks noGrp="1"/>
          </p:cNvSpPr>
          <p:nvPr>
            <p:ph type="ftr" sz="quarter" idx="11"/>
          </p:nvPr>
        </p:nvSpPr>
        <p:spPr/>
        <p:txBody>
          <a:bodyPr/>
          <a:lstStyle/>
          <a:p>
            <a:endParaRPr lang="en-IN" dirty="0"/>
          </a:p>
        </p:txBody>
      </p:sp>
      <p:sp>
        <p:nvSpPr>
          <p:cNvPr id="1048636" name="Slide Number Placeholder 6"/>
          <p:cNvSpPr>
            <a:spLocks noGrp="1"/>
          </p:cNvSpPr>
          <p:nvPr>
            <p:ph type="sldNum" sz="quarter" idx="12"/>
          </p:nvPr>
        </p:nvSpPr>
        <p:spPr/>
        <p:txBody>
          <a:bodyPr/>
          <a:lstStyle/>
          <a:p>
            <a:fld id="{82DF5421-386F-4CE5-905F-B82F8FFFFD08}"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4A99F-270C-4A78-AEB0-68725DB61DEE}" type="datetime1">
              <a:rPr lang="en-IN" smtClean="0"/>
              <a:t>12-06-2023</a:t>
            </a:fld>
            <a:endParaRPr lang="en-IN"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F5421-386F-4CE5-905F-B82F8FFFFD0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image1.jpeg"/>
          <p:cNvPicPr>
            <a:picLocks noChangeAspect="1" noChangeArrowheads="1"/>
          </p:cNvPicPr>
          <p:nvPr/>
        </p:nvPicPr>
        <p:blipFill>
          <a:blip r:embed="rId2"/>
          <a:srcRect/>
          <a:stretch>
            <a:fillRect/>
          </a:stretch>
        </p:blipFill>
        <p:spPr bwMode="auto">
          <a:xfrm>
            <a:off x="627253" y="228600"/>
            <a:ext cx="709613" cy="854075"/>
          </a:xfrm>
          <a:prstGeom prst="rect">
            <a:avLst/>
          </a:prstGeom>
          <a:noFill/>
        </p:spPr>
      </p:pic>
      <p:pic>
        <p:nvPicPr>
          <p:cNvPr id="2097153" name="image2.jpeg"/>
          <p:cNvPicPr>
            <a:picLocks noChangeAspect="1" noChangeArrowheads="1"/>
          </p:cNvPicPr>
          <p:nvPr/>
        </p:nvPicPr>
        <p:blipFill>
          <a:blip r:embed="rId3"/>
          <a:srcRect/>
          <a:stretch>
            <a:fillRect/>
          </a:stretch>
        </p:blipFill>
        <p:spPr bwMode="auto">
          <a:xfrm>
            <a:off x="11092562" y="218412"/>
            <a:ext cx="795337" cy="990600"/>
          </a:xfrm>
          <a:prstGeom prst="rect">
            <a:avLst/>
          </a:prstGeom>
          <a:noFill/>
        </p:spPr>
      </p:pic>
      <p:sp>
        <p:nvSpPr>
          <p:cNvPr id="1048586" name="Rectangle 3"/>
          <p:cNvSpPr>
            <a:spLocks noChangeArrowheads="1"/>
          </p:cNvSpPr>
          <p:nvPr/>
        </p:nvSpPr>
        <p:spPr bwMode="auto">
          <a:xfrm>
            <a:off x="0" y="0"/>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048587" name="Rectangle 4"/>
          <p:cNvSpPr>
            <a:spLocks noChangeArrowheads="1"/>
          </p:cNvSpPr>
          <p:nvPr/>
        </p:nvSpPr>
        <p:spPr bwMode="auto">
          <a:xfrm>
            <a:off x="2768215" y="458690"/>
            <a:ext cx="6278880" cy="7010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BVRIT HYDERABAD College of Engineering for Women</a:t>
            </a:r>
            <a:endParaRPr lang="en-IN" sz="3600" dirty="0">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2000" b="1" dirty="0">
              <a:latin typeface="Arial" panose="020B0604020202020204" pitchFamily="34" charset="0"/>
            </a:endParaRPr>
          </a:p>
        </p:txBody>
      </p:sp>
      <p:sp>
        <p:nvSpPr>
          <p:cNvPr id="1048588" name="Title 3"/>
          <p:cNvSpPr>
            <a:spLocks noGrp="1"/>
          </p:cNvSpPr>
          <p:nvPr>
            <p:ph type="ctrTitle"/>
          </p:nvPr>
        </p:nvSpPr>
        <p:spPr>
          <a:xfrm>
            <a:off x="1524000" y="910535"/>
            <a:ext cx="9144000" cy="707886"/>
          </a:xfrm>
        </p:spPr>
        <p:txBody>
          <a:bodyPr>
            <a:normAutofit/>
          </a:bodyPr>
          <a:lstStyle/>
          <a:p>
            <a:r>
              <a:rPr lang="en-US" sz="1800" b="1" dirty="0">
                <a:effectLst/>
                <a:latin typeface="Carlito"/>
                <a:ea typeface="Times New Roman" panose="02020603050405020304" pitchFamily="18" charset="0"/>
              </a:rPr>
              <a:t>Department of Information Technology</a:t>
            </a:r>
            <a:br>
              <a:rPr lang="en-IN" sz="1800" dirty="0">
                <a:effectLst/>
                <a:latin typeface="Times New Roman" panose="02020603050405020304" pitchFamily="18" charset="0"/>
                <a:ea typeface="Times New Roman" panose="02020603050405020304" pitchFamily="18" charset="0"/>
              </a:rPr>
            </a:br>
            <a:endParaRPr lang="en-IN" sz="1800" dirty="0">
              <a:latin typeface="Carlito"/>
            </a:endParaRPr>
          </a:p>
        </p:txBody>
      </p:sp>
      <p:sp>
        <p:nvSpPr>
          <p:cNvPr id="1048589" name="Subtitle 4"/>
          <p:cNvSpPr>
            <a:spLocks noGrp="1"/>
          </p:cNvSpPr>
          <p:nvPr>
            <p:ph type="subTitle" idx="1"/>
          </p:nvPr>
        </p:nvSpPr>
        <p:spPr>
          <a:xfrm>
            <a:off x="1104900" y="1618422"/>
            <a:ext cx="9987662" cy="1632328"/>
          </a:xfrm>
        </p:spPr>
        <p:txBody>
          <a:bodyPr>
            <a:normAutofit fontScale="92500" lnSpcReduction="20000"/>
          </a:bodyPr>
          <a:lstStyle/>
          <a:p>
            <a:r>
              <a:rPr lang="en-US" sz="4800" b="1" dirty="0">
                <a:effectLst/>
                <a:ea typeface="Times New Roman" panose="02020603050405020304" pitchFamily="18" charset="0"/>
                <a:cs typeface="Times New Roman" panose="02020603050405020304" pitchFamily="18" charset="0"/>
              </a:rPr>
              <a:t>LIQUID LEVEL MONITORING AND OVERFLOW PREVENTION SYSTEM USING IoT FOR VISUALLY IMPAIRED</a:t>
            </a:r>
            <a:endParaRPr lang="en-IN" sz="4800" b="1" dirty="0">
              <a:effectLst/>
              <a:ea typeface="Times New Roman" panose="02020603050405020304" pitchFamily="18" charset="0"/>
              <a:cs typeface="Times New Roman" panose="02020603050405020304" pitchFamily="18" charset="0"/>
            </a:endParaRPr>
          </a:p>
          <a:p>
            <a:endParaRPr lang="en-IN" dirty="0"/>
          </a:p>
        </p:txBody>
      </p:sp>
      <p:sp>
        <p:nvSpPr>
          <p:cNvPr id="1048590" name="TextBox 8"/>
          <p:cNvSpPr txBox="1"/>
          <p:nvPr/>
        </p:nvSpPr>
        <p:spPr>
          <a:xfrm>
            <a:off x="710213" y="4033291"/>
            <a:ext cx="3497804" cy="1744067"/>
          </a:xfrm>
          <a:prstGeom prst="rect">
            <a:avLst/>
          </a:prstGeom>
          <a:noFill/>
        </p:spPr>
        <p:txBody>
          <a:bodyPr wrap="square" rtlCol="0">
            <a:spAutoFit/>
          </a:bodyPr>
          <a:lstStyle/>
          <a:p>
            <a:pPr marL="426085" marR="190500">
              <a:lnSpc>
                <a:spcPct val="150000"/>
              </a:lnSpc>
              <a:spcBef>
                <a:spcPts val="455"/>
              </a:spcBef>
              <a:spcAft>
                <a:spcPts val="0"/>
              </a:spcAft>
            </a:pPr>
            <a:r>
              <a:rPr lang="en-US" dirty="0">
                <a:effectLst/>
                <a:latin typeface="Arial" panose="020B0604020202020204" pitchFamily="34" charset="0"/>
                <a:ea typeface="Times New Roman" panose="02020603050405020304" pitchFamily="18" charset="0"/>
                <a:cs typeface="Times New Roman" panose="02020603050405020304" pitchFamily="18" charset="0"/>
              </a:rPr>
              <a:t>Under the Guidance of </a:t>
            </a:r>
            <a:endParaRPr lang="en-IN" dirty="0">
              <a:effectLst/>
              <a:latin typeface="Times New Roman" panose="02020603050405020304" pitchFamily="18" charset="0"/>
              <a:ea typeface="Times New Roman" panose="02020603050405020304" pitchFamily="18" charset="0"/>
            </a:endParaRPr>
          </a:p>
          <a:p>
            <a:pPr marL="426085" marR="190500">
              <a:lnSpc>
                <a:spcPct val="150000"/>
              </a:lnSpc>
              <a:spcBef>
                <a:spcPts val="455"/>
              </a:spcBef>
              <a:spcAft>
                <a:spcPts val="0"/>
              </a:spcAft>
            </a:pPr>
            <a:r>
              <a:rPr lang="en-US" dirty="0">
                <a:latin typeface="Arial" panose="020B0604020202020204" pitchFamily="34" charset="0"/>
                <a:ea typeface="Times New Roman" panose="02020603050405020304" pitchFamily="18" charset="0"/>
                <a:cs typeface="Times New Roman" panose="02020603050405020304" pitchFamily="18" charset="0"/>
              </a:rPr>
              <a:t>Ms. Ch. Sai Lalitha Bala</a:t>
            </a:r>
            <a:endParaRPr lang="en-IN" dirty="0">
              <a:effectLst/>
              <a:latin typeface="Times New Roman" panose="02020603050405020304" pitchFamily="18" charset="0"/>
              <a:ea typeface="Times New Roman" panose="02020603050405020304" pitchFamily="18" charset="0"/>
            </a:endParaRPr>
          </a:p>
          <a:p>
            <a:pPr marL="426085">
              <a:lnSpc>
                <a:spcPct val="150000"/>
              </a:lnSpc>
              <a:spcBef>
                <a:spcPts val="470"/>
              </a:spcBef>
              <a:spcAft>
                <a:spcPts val="0"/>
              </a:spcAft>
            </a:pPr>
            <a:r>
              <a:rPr lang="en-US" dirty="0">
                <a:latin typeface="Arial" panose="020B0604020202020204" pitchFamily="34" charset="0"/>
                <a:ea typeface="Times New Roman" panose="02020603050405020304" pitchFamily="18" charset="0"/>
                <a:cs typeface="Times New Roman" panose="02020603050405020304" pitchFamily="18" charset="0"/>
              </a:rPr>
              <a:t>Assistant Professor</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1048591" name="Footer Placeholder 9"/>
          <p:cNvSpPr>
            <a:spLocks noGrp="1"/>
          </p:cNvSpPr>
          <p:nvPr>
            <p:ph type="ftr" sz="quarter" idx="11"/>
          </p:nvPr>
        </p:nvSpPr>
        <p:spPr/>
        <p:txBody>
          <a:bodyPr/>
          <a:lstStyle/>
          <a:p>
            <a:r>
              <a:rPr lang="en-US" dirty="0"/>
              <a:t>Department of Information Technology, BVRIT HYDERABAD</a:t>
            </a:r>
            <a:endParaRPr lang="en-IN" dirty="0"/>
          </a:p>
        </p:txBody>
      </p:sp>
      <p:sp>
        <p:nvSpPr>
          <p:cNvPr id="1048592" name="TextBox 10"/>
          <p:cNvSpPr txBox="1"/>
          <p:nvPr/>
        </p:nvSpPr>
        <p:spPr>
          <a:xfrm>
            <a:off x="8924584" y="3740854"/>
            <a:ext cx="2565646" cy="2125390"/>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Team- 15</a:t>
            </a:r>
          </a:p>
          <a:p>
            <a:pPr>
              <a:lnSpc>
                <a:spcPct val="150000"/>
              </a:lnSpc>
            </a:pPr>
            <a:r>
              <a:rPr lang="en-US" dirty="0">
                <a:latin typeface="Times New Roman" panose="02020603050405020304" pitchFamily="18" charset="0"/>
              </a:rPr>
              <a:t>V. Bhargavi(1271)</a:t>
            </a:r>
          </a:p>
          <a:p>
            <a:pPr>
              <a:lnSpc>
                <a:spcPct val="150000"/>
              </a:lnSpc>
            </a:pPr>
            <a:r>
              <a:rPr lang="en-US" dirty="0">
                <a:latin typeface="Times New Roman" panose="02020603050405020304" pitchFamily="18" charset="0"/>
              </a:rPr>
              <a:t>P. Revathi(1274)</a:t>
            </a:r>
          </a:p>
          <a:p>
            <a:pPr>
              <a:lnSpc>
                <a:spcPct val="150000"/>
              </a:lnSpc>
            </a:pPr>
            <a:r>
              <a:rPr lang="en-US" dirty="0">
                <a:latin typeface="Times New Roman" panose="02020603050405020304" pitchFamily="18" charset="0"/>
              </a:rPr>
              <a:t>V. Madhuri(LE-1209)</a:t>
            </a:r>
          </a:p>
          <a:p>
            <a:pPr>
              <a:lnSpc>
                <a:spcPct val="150000"/>
              </a:lnSpc>
            </a:pPr>
            <a:r>
              <a:rPr lang="en-US" dirty="0">
                <a:latin typeface="Times New Roman" panose="02020603050405020304" pitchFamily="18" charset="0"/>
              </a:rPr>
              <a:t>P. Meghana(LE-1212)</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a:bodyPr>
          <a:lstStyle/>
          <a:p>
            <a:pPr algn="ctr"/>
            <a:r>
              <a:rPr lang="en-US" dirty="0">
                <a:effectLst/>
                <a:latin typeface="Carlito"/>
                <a:ea typeface="Times New Roman" panose="02020603050405020304" pitchFamily="18" charset="0"/>
                <a:cs typeface="Times New Roman" panose="02020603050405020304" pitchFamily="18" charset="0"/>
              </a:rPr>
              <a:t>Contents</a:t>
            </a:r>
            <a:endParaRPr lang="en-IN" dirty="0"/>
          </a:p>
        </p:txBody>
      </p:sp>
      <p:sp>
        <p:nvSpPr>
          <p:cNvPr id="1048599" name="Content Placeholder 5"/>
          <p:cNvSpPr>
            <a:spLocks noGrp="1"/>
          </p:cNvSpPr>
          <p:nvPr>
            <p:ph idx="1"/>
          </p:nvPr>
        </p:nvSpPr>
        <p:spPr>
          <a:xfrm>
            <a:off x="838200" y="1825625"/>
            <a:ext cx="8239125" cy="2803525"/>
          </a:xfrm>
        </p:spPr>
        <p:txBody>
          <a:bodyPr/>
          <a:lstStyle/>
          <a:p>
            <a:r>
              <a:rPr lang="en-US" dirty="0"/>
              <a:t>Summary of Stage-1</a:t>
            </a:r>
          </a:p>
          <a:p>
            <a:r>
              <a:rPr lang="en-US" dirty="0"/>
              <a:t>Implementation</a:t>
            </a:r>
          </a:p>
          <a:p>
            <a:r>
              <a:rPr lang="en-US" dirty="0"/>
              <a:t>Modules</a:t>
            </a:r>
          </a:p>
          <a:p>
            <a:r>
              <a:rPr lang="en-IN" dirty="0">
                <a:latin typeface="Calibri" panose="020F0502020204030204" pitchFamily="34" charset="0"/>
                <a:cs typeface="Calibri" panose="020F0502020204030204" pitchFamily="34" charset="0"/>
              </a:rPr>
              <a:t>Functionality</a:t>
            </a:r>
          </a:p>
          <a:p>
            <a:r>
              <a:rPr lang="en-US" dirty="0"/>
              <a:t>Conclusion (Work pending)</a:t>
            </a:r>
          </a:p>
          <a:p>
            <a:pPr marL="0" indent="0">
              <a:buNone/>
            </a:pPr>
            <a:endParaRPr lang="en-US" dirty="0"/>
          </a:p>
        </p:txBody>
      </p:sp>
      <p:sp>
        <p:nvSpPr>
          <p:cNvPr id="1048600"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4"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5" name="image2.jpeg"/>
          <p:cNvPicPr>
            <a:picLocks noChangeAspect="1"/>
          </p:cNvPicPr>
          <p:nvPr/>
        </p:nvPicPr>
        <p:blipFill>
          <a:blip r:embed="rId3" cstate="print"/>
          <a:stretch>
            <a:fillRect/>
          </a:stretch>
        </p:blipFill>
        <p:spPr>
          <a:xfrm>
            <a:off x="10927438" y="269814"/>
            <a:ext cx="795020" cy="989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p:txBody>
          <a:bodyPr>
            <a:normAutofit/>
          </a:bodyPr>
          <a:lstStyle/>
          <a:p>
            <a:pPr algn="ctr"/>
            <a:r>
              <a:rPr lang="en-US" dirty="0">
                <a:latin typeface="+mn-lt"/>
              </a:rPr>
              <a:t>Summary of Stage-1</a:t>
            </a:r>
            <a:endParaRPr lang="en-IN" dirty="0">
              <a:latin typeface="+mn-lt"/>
            </a:endParaRPr>
          </a:p>
        </p:txBody>
      </p:sp>
      <p:sp>
        <p:nvSpPr>
          <p:cNvPr id="2" name="Content Placeholder 1">
            <a:extLst>
              <a:ext uri="{FF2B5EF4-FFF2-40B4-BE49-F238E27FC236}">
                <a16:creationId xmlns:a16="http://schemas.microsoft.com/office/drawing/2014/main" id="{7A812E1E-F146-2157-AF60-3C1C865991C7}"/>
              </a:ext>
            </a:extLst>
          </p:cNvPr>
          <p:cNvSpPr>
            <a:spLocks noGrp="1"/>
          </p:cNvSpPr>
          <p:nvPr>
            <p:ph idx="1"/>
          </p:nvPr>
        </p:nvSpPr>
        <p:spPr/>
        <p:txBody>
          <a:bodyPr>
            <a:normAutofit fontScale="92500"/>
          </a:bodyPr>
          <a:lstStyle/>
          <a:p>
            <a:pPr algn="just">
              <a:lnSpc>
                <a:spcPct val="150000"/>
              </a:lnSpc>
            </a:pPr>
            <a:r>
              <a:rPr lang="en-IN" dirty="0"/>
              <a:t>The main aim of the project is to assist the visually impaired individuals by monitoring and detecting the level and temperature of the liquid in a container with a </a:t>
            </a:r>
            <a:r>
              <a:rPr lang="en-IN"/>
              <a:t>voice assistance.</a:t>
            </a:r>
            <a:endParaRPr lang="en-IN" dirty="0"/>
          </a:p>
          <a:p>
            <a:pPr algn="just">
              <a:lnSpc>
                <a:spcPct val="150000"/>
              </a:lnSpc>
            </a:pPr>
            <a:r>
              <a:rPr lang="en-IN" dirty="0"/>
              <a:t>So in stage 1 we are done with detecting temperature and displaying it on the LCD screen provided.</a:t>
            </a:r>
          </a:p>
          <a:p>
            <a:pPr algn="just">
              <a:lnSpc>
                <a:spcPct val="150000"/>
              </a:lnSpc>
            </a:pPr>
            <a:r>
              <a:rPr lang="en-US" dirty="0">
                <a:latin typeface="Times New Roman" panose="02020603050405020304" pitchFamily="18" charset="0"/>
                <a:ea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rPr>
              <a:t>t gives the </a:t>
            </a:r>
            <a:r>
              <a:rPr lang="en-US" dirty="0">
                <a:latin typeface="Times New Roman" panose="02020603050405020304" pitchFamily="18" charset="0"/>
                <a:ea typeface="Times New Roman" panose="02020603050405020304" pitchFamily="18" charset="0"/>
              </a:rPr>
              <a:t>assistance </a:t>
            </a:r>
            <a:r>
              <a:rPr lang="en-US" dirty="0">
                <a:effectLst/>
                <a:latin typeface="Times New Roman" panose="02020603050405020304" pitchFamily="18" charset="0"/>
                <a:ea typeface="Times New Roman" panose="02020603050405020304" pitchFamily="18" charset="0"/>
              </a:rPr>
              <a:t>through speaker whether the liquid is hot or cold.</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1048603"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6"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7" name="image2.jpeg"/>
          <p:cNvPicPr>
            <a:picLocks noChangeAspect="1"/>
          </p:cNvPicPr>
          <p:nvPr/>
        </p:nvPicPr>
        <p:blipFill>
          <a:blip r:embed="rId3" cstate="print"/>
          <a:stretch>
            <a:fillRect/>
          </a:stretch>
        </p:blipFill>
        <p:spPr>
          <a:xfrm>
            <a:off x="10927438" y="269814"/>
            <a:ext cx="795020" cy="989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pPr algn="ctr"/>
            <a:r>
              <a:rPr lang="en-IN" dirty="0">
                <a:latin typeface="Calibri" panose="020F0502020204030204" pitchFamily="34" charset="0"/>
                <a:cs typeface="Calibri" panose="020F0502020204030204" pitchFamily="34" charset="0"/>
              </a:rPr>
              <a:t>Implementation</a:t>
            </a:r>
          </a:p>
        </p:txBody>
      </p:sp>
      <p:sp>
        <p:nvSpPr>
          <p:cNvPr id="1048605" name="Content Placeholder 5"/>
          <p:cNvSpPr>
            <a:spLocks noGrp="1"/>
          </p:cNvSpPr>
          <p:nvPr>
            <p:ph idx="1"/>
          </p:nvPr>
        </p:nvSpPr>
        <p:spPr/>
        <p:txBody>
          <a:bodyPr/>
          <a:lstStyle/>
          <a:p>
            <a:r>
              <a:rPr lang="en-US" sz="2300" spc="-15" dirty="0">
                <a:latin typeface="Calibri"/>
                <a:cs typeface="Calibri"/>
              </a:rPr>
              <a:t>System Architecture</a:t>
            </a:r>
          </a:p>
          <a:p>
            <a:endParaRPr lang="en-US" sz="2300" spc="-15" dirty="0">
              <a:latin typeface="Calibri"/>
              <a:cs typeface="Calibri"/>
            </a:endParaRPr>
          </a:p>
        </p:txBody>
      </p:sp>
      <p:sp>
        <p:nvSpPr>
          <p:cNvPr id="1048606"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8"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9" name="image2.jpeg"/>
          <p:cNvPicPr>
            <a:picLocks noChangeAspect="1"/>
          </p:cNvPicPr>
          <p:nvPr/>
        </p:nvPicPr>
        <p:blipFill>
          <a:blip r:embed="rId3" cstate="print"/>
          <a:stretch>
            <a:fillRect/>
          </a:stretch>
        </p:blipFill>
        <p:spPr>
          <a:xfrm>
            <a:off x="10927438" y="269814"/>
            <a:ext cx="795020" cy="989965"/>
          </a:xfrm>
          <a:prstGeom prst="rect">
            <a:avLst/>
          </a:prstGeom>
        </p:spPr>
      </p:pic>
      <p:pic>
        <p:nvPicPr>
          <p:cNvPr id="3" name="Picture 2">
            <a:extLst>
              <a:ext uri="{FF2B5EF4-FFF2-40B4-BE49-F238E27FC236}">
                <a16:creationId xmlns:a16="http://schemas.microsoft.com/office/drawing/2014/main" id="{F21CC4A4-7696-774A-59B9-9A07D4009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950" y="2324417"/>
            <a:ext cx="7305675" cy="37049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pPr algn="ctr"/>
            <a:r>
              <a:rPr lang="en-IN" dirty="0">
                <a:latin typeface="Calibri" panose="020F0502020204030204" pitchFamily="34" charset="0"/>
                <a:cs typeface="Calibri" panose="020F0502020204030204" pitchFamily="34" charset="0"/>
              </a:rPr>
              <a:t>Modules</a:t>
            </a:r>
          </a:p>
        </p:txBody>
      </p:sp>
      <p:sp>
        <p:nvSpPr>
          <p:cNvPr id="1048606"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58"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59" name="image2.jpeg"/>
          <p:cNvPicPr>
            <a:picLocks noChangeAspect="1"/>
          </p:cNvPicPr>
          <p:nvPr/>
        </p:nvPicPr>
        <p:blipFill>
          <a:blip r:embed="rId3" cstate="print"/>
          <a:stretch>
            <a:fillRect/>
          </a:stretch>
        </p:blipFill>
        <p:spPr>
          <a:xfrm>
            <a:off x="10927438" y="269814"/>
            <a:ext cx="795020" cy="989965"/>
          </a:xfrm>
          <a:prstGeom prst="rect">
            <a:avLst/>
          </a:prstGeom>
        </p:spPr>
      </p:pic>
      <p:sp>
        <p:nvSpPr>
          <p:cNvPr id="32" name="Freeform: Shape 31">
            <a:extLst>
              <a:ext uri="{FF2B5EF4-FFF2-40B4-BE49-F238E27FC236}">
                <a16:creationId xmlns:a16="http://schemas.microsoft.com/office/drawing/2014/main" id="{7E6C171F-6B1A-0DA5-EEC9-42400870B4D3}"/>
              </a:ext>
            </a:extLst>
          </p:cNvPr>
          <p:cNvSpPr/>
          <p:nvPr/>
        </p:nvSpPr>
        <p:spPr>
          <a:xfrm>
            <a:off x="4133852" y="1592263"/>
            <a:ext cx="3543300" cy="791505"/>
          </a:xfrm>
          <a:custGeom>
            <a:avLst/>
            <a:gdLst>
              <a:gd name="connsiteX0" fmla="*/ 0 w 7915275"/>
              <a:gd name="connsiteY0" fmla="*/ 131920 h 791505"/>
              <a:gd name="connsiteX1" fmla="*/ 131920 w 7915275"/>
              <a:gd name="connsiteY1" fmla="*/ 0 h 791505"/>
              <a:gd name="connsiteX2" fmla="*/ 7783355 w 7915275"/>
              <a:gd name="connsiteY2" fmla="*/ 0 h 791505"/>
              <a:gd name="connsiteX3" fmla="*/ 7915275 w 7915275"/>
              <a:gd name="connsiteY3" fmla="*/ 131920 h 791505"/>
              <a:gd name="connsiteX4" fmla="*/ 7915275 w 7915275"/>
              <a:gd name="connsiteY4" fmla="*/ 659585 h 791505"/>
              <a:gd name="connsiteX5" fmla="*/ 7783355 w 7915275"/>
              <a:gd name="connsiteY5" fmla="*/ 791505 h 791505"/>
              <a:gd name="connsiteX6" fmla="*/ 131920 w 7915275"/>
              <a:gd name="connsiteY6" fmla="*/ 791505 h 791505"/>
              <a:gd name="connsiteX7" fmla="*/ 0 w 7915275"/>
              <a:gd name="connsiteY7" fmla="*/ 659585 h 791505"/>
              <a:gd name="connsiteX8" fmla="*/ 0 w 7915275"/>
              <a:gd name="connsiteY8" fmla="*/ 131920 h 79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15275" h="791505">
                <a:moveTo>
                  <a:pt x="0" y="131920"/>
                </a:moveTo>
                <a:cubicBezTo>
                  <a:pt x="0" y="59063"/>
                  <a:pt x="59063" y="0"/>
                  <a:pt x="131920" y="0"/>
                </a:cubicBezTo>
                <a:lnTo>
                  <a:pt x="7783355" y="0"/>
                </a:lnTo>
                <a:cubicBezTo>
                  <a:pt x="7856212" y="0"/>
                  <a:pt x="7915275" y="59063"/>
                  <a:pt x="7915275" y="131920"/>
                </a:cubicBezTo>
                <a:lnTo>
                  <a:pt x="7915275" y="659585"/>
                </a:lnTo>
                <a:cubicBezTo>
                  <a:pt x="7915275" y="732442"/>
                  <a:pt x="7856212" y="791505"/>
                  <a:pt x="7783355" y="791505"/>
                </a:cubicBezTo>
                <a:lnTo>
                  <a:pt x="131920" y="791505"/>
                </a:lnTo>
                <a:cubicBezTo>
                  <a:pt x="59063" y="791505"/>
                  <a:pt x="0" y="732442"/>
                  <a:pt x="0" y="659585"/>
                </a:cubicBezTo>
                <a:lnTo>
                  <a:pt x="0" y="1319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368" tIns="164368" rIns="164368" bIns="164368" numCol="1" spcCol="1270" anchor="ctr" anchorCtr="0">
            <a:noAutofit/>
          </a:bodyPr>
          <a:lstStyle/>
          <a:p>
            <a:pPr marL="0" lvl="0" indent="0" algn="l" defTabSz="1466850">
              <a:lnSpc>
                <a:spcPct val="90000"/>
              </a:lnSpc>
              <a:spcBef>
                <a:spcPct val="0"/>
              </a:spcBef>
              <a:spcAft>
                <a:spcPct val="35000"/>
              </a:spcAft>
              <a:buNone/>
            </a:pPr>
            <a:r>
              <a:rPr lang="en-IN" sz="3300" kern="1200" dirty="0"/>
              <a:t>SENSING MODULE</a:t>
            </a:r>
          </a:p>
        </p:txBody>
      </p:sp>
      <p:sp>
        <p:nvSpPr>
          <p:cNvPr id="33" name="Freeform: Shape 32">
            <a:extLst>
              <a:ext uri="{FF2B5EF4-FFF2-40B4-BE49-F238E27FC236}">
                <a16:creationId xmlns:a16="http://schemas.microsoft.com/office/drawing/2014/main" id="{C5860A86-69BA-D093-2AE3-960621ABDD87}"/>
              </a:ext>
            </a:extLst>
          </p:cNvPr>
          <p:cNvSpPr/>
          <p:nvPr/>
        </p:nvSpPr>
        <p:spPr>
          <a:xfrm>
            <a:off x="4038600" y="2525349"/>
            <a:ext cx="3809999" cy="905107"/>
          </a:xfrm>
          <a:custGeom>
            <a:avLst/>
            <a:gdLst>
              <a:gd name="connsiteX0" fmla="*/ 0 w 7915275"/>
              <a:gd name="connsiteY0" fmla="*/ 0 h 905107"/>
              <a:gd name="connsiteX1" fmla="*/ 7915275 w 7915275"/>
              <a:gd name="connsiteY1" fmla="*/ 0 h 905107"/>
              <a:gd name="connsiteX2" fmla="*/ 7915275 w 7915275"/>
              <a:gd name="connsiteY2" fmla="*/ 905107 h 905107"/>
              <a:gd name="connsiteX3" fmla="*/ 0 w 7915275"/>
              <a:gd name="connsiteY3" fmla="*/ 905107 h 905107"/>
              <a:gd name="connsiteX4" fmla="*/ 0 w 7915275"/>
              <a:gd name="connsiteY4" fmla="*/ 0 h 905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5275" h="905107">
                <a:moveTo>
                  <a:pt x="0" y="0"/>
                </a:moveTo>
                <a:lnTo>
                  <a:pt x="7915275" y="0"/>
                </a:lnTo>
                <a:lnTo>
                  <a:pt x="7915275" y="905107"/>
                </a:lnTo>
                <a:lnTo>
                  <a:pt x="0" y="9051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1310" tIns="41910" rIns="234696" bIns="41910" numCol="1" spcCol="1270" anchor="t" anchorCtr="0">
            <a:noAutofit/>
          </a:bodyPr>
          <a:lstStyle/>
          <a:p>
            <a:pPr indent="-457200" defTabSz="1155700">
              <a:lnSpc>
                <a:spcPct val="90000"/>
              </a:lnSpc>
              <a:spcBef>
                <a:spcPct val="0"/>
              </a:spcBef>
              <a:spcAft>
                <a:spcPct val="20000"/>
              </a:spcAft>
              <a:buChar char="•"/>
            </a:pPr>
            <a:r>
              <a:rPr lang="en-IN" sz="2600" kern="1200" dirty="0"/>
              <a:t>Level Sensor</a:t>
            </a:r>
          </a:p>
          <a:p>
            <a:pPr marL="228600" lvl="1" indent="-228600" algn="l" defTabSz="1155700">
              <a:lnSpc>
                <a:spcPct val="90000"/>
              </a:lnSpc>
              <a:spcBef>
                <a:spcPct val="0"/>
              </a:spcBef>
              <a:spcAft>
                <a:spcPct val="20000"/>
              </a:spcAft>
              <a:buChar char="•"/>
            </a:pPr>
            <a:r>
              <a:rPr lang="en-IN" sz="2600" kern="1200" dirty="0"/>
              <a:t>   Temperature Sensor</a:t>
            </a:r>
          </a:p>
        </p:txBody>
      </p:sp>
      <p:sp>
        <p:nvSpPr>
          <p:cNvPr id="34" name="Freeform: Shape 33">
            <a:extLst>
              <a:ext uri="{FF2B5EF4-FFF2-40B4-BE49-F238E27FC236}">
                <a16:creationId xmlns:a16="http://schemas.microsoft.com/office/drawing/2014/main" id="{F468F6DC-C18E-ED74-E6A0-74CAA6575EDE}"/>
              </a:ext>
            </a:extLst>
          </p:cNvPr>
          <p:cNvSpPr/>
          <p:nvPr/>
        </p:nvSpPr>
        <p:spPr>
          <a:xfrm>
            <a:off x="4133849" y="4567074"/>
            <a:ext cx="3543301" cy="791505"/>
          </a:xfrm>
          <a:custGeom>
            <a:avLst/>
            <a:gdLst>
              <a:gd name="connsiteX0" fmla="*/ 0 w 7915275"/>
              <a:gd name="connsiteY0" fmla="*/ 131920 h 791505"/>
              <a:gd name="connsiteX1" fmla="*/ 131920 w 7915275"/>
              <a:gd name="connsiteY1" fmla="*/ 0 h 791505"/>
              <a:gd name="connsiteX2" fmla="*/ 7783355 w 7915275"/>
              <a:gd name="connsiteY2" fmla="*/ 0 h 791505"/>
              <a:gd name="connsiteX3" fmla="*/ 7915275 w 7915275"/>
              <a:gd name="connsiteY3" fmla="*/ 131920 h 791505"/>
              <a:gd name="connsiteX4" fmla="*/ 7915275 w 7915275"/>
              <a:gd name="connsiteY4" fmla="*/ 659585 h 791505"/>
              <a:gd name="connsiteX5" fmla="*/ 7783355 w 7915275"/>
              <a:gd name="connsiteY5" fmla="*/ 791505 h 791505"/>
              <a:gd name="connsiteX6" fmla="*/ 131920 w 7915275"/>
              <a:gd name="connsiteY6" fmla="*/ 791505 h 791505"/>
              <a:gd name="connsiteX7" fmla="*/ 0 w 7915275"/>
              <a:gd name="connsiteY7" fmla="*/ 659585 h 791505"/>
              <a:gd name="connsiteX8" fmla="*/ 0 w 7915275"/>
              <a:gd name="connsiteY8" fmla="*/ 131920 h 79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15275" h="791505">
                <a:moveTo>
                  <a:pt x="0" y="131920"/>
                </a:moveTo>
                <a:cubicBezTo>
                  <a:pt x="0" y="59063"/>
                  <a:pt x="59063" y="0"/>
                  <a:pt x="131920" y="0"/>
                </a:cubicBezTo>
                <a:lnTo>
                  <a:pt x="7783355" y="0"/>
                </a:lnTo>
                <a:cubicBezTo>
                  <a:pt x="7856212" y="0"/>
                  <a:pt x="7915275" y="59063"/>
                  <a:pt x="7915275" y="131920"/>
                </a:cubicBezTo>
                <a:lnTo>
                  <a:pt x="7915275" y="659585"/>
                </a:lnTo>
                <a:cubicBezTo>
                  <a:pt x="7915275" y="732442"/>
                  <a:pt x="7856212" y="791505"/>
                  <a:pt x="7783355" y="791505"/>
                </a:cubicBezTo>
                <a:lnTo>
                  <a:pt x="131920" y="791505"/>
                </a:lnTo>
                <a:cubicBezTo>
                  <a:pt x="59063" y="791505"/>
                  <a:pt x="0" y="732442"/>
                  <a:pt x="0" y="659585"/>
                </a:cubicBezTo>
                <a:lnTo>
                  <a:pt x="0" y="1319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368" tIns="164368" rIns="164368" bIns="164368" numCol="1" spcCol="1270" anchor="ctr" anchorCtr="0">
            <a:noAutofit/>
          </a:bodyPr>
          <a:lstStyle/>
          <a:p>
            <a:pPr marL="0" lvl="0" indent="0" algn="l" defTabSz="1466850">
              <a:lnSpc>
                <a:spcPct val="90000"/>
              </a:lnSpc>
              <a:spcBef>
                <a:spcPct val="0"/>
              </a:spcBef>
              <a:spcAft>
                <a:spcPct val="35000"/>
              </a:spcAft>
              <a:buNone/>
            </a:pPr>
            <a:r>
              <a:rPr lang="en-IN" sz="3300" kern="1200" dirty="0"/>
              <a:t>POWER MODULE</a:t>
            </a:r>
          </a:p>
        </p:txBody>
      </p:sp>
      <p:sp>
        <p:nvSpPr>
          <p:cNvPr id="36" name="Freeform: Shape 35">
            <a:extLst>
              <a:ext uri="{FF2B5EF4-FFF2-40B4-BE49-F238E27FC236}">
                <a16:creationId xmlns:a16="http://schemas.microsoft.com/office/drawing/2014/main" id="{C64904D0-9F08-B0E7-9379-C79489407802}"/>
              </a:ext>
            </a:extLst>
          </p:cNvPr>
          <p:cNvSpPr/>
          <p:nvPr/>
        </p:nvSpPr>
        <p:spPr>
          <a:xfrm>
            <a:off x="4133849" y="3522794"/>
            <a:ext cx="3543301" cy="791505"/>
          </a:xfrm>
          <a:custGeom>
            <a:avLst/>
            <a:gdLst>
              <a:gd name="connsiteX0" fmla="*/ 0 w 7915275"/>
              <a:gd name="connsiteY0" fmla="*/ 131920 h 791505"/>
              <a:gd name="connsiteX1" fmla="*/ 131920 w 7915275"/>
              <a:gd name="connsiteY1" fmla="*/ 0 h 791505"/>
              <a:gd name="connsiteX2" fmla="*/ 7783355 w 7915275"/>
              <a:gd name="connsiteY2" fmla="*/ 0 h 791505"/>
              <a:gd name="connsiteX3" fmla="*/ 7915275 w 7915275"/>
              <a:gd name="connsiteY3" fmla="*/ 131920 h 791505"/>
              <a:gd name="connsiteX4" fmla="*/ 7915275 w 7915275"/>
              <a:gd name="connsiteY4" fmla="*/ 659585 h 791505"/>
              <a:gd name="connsiteX5" fmla="*/ 7783355 w 7915275"/>
              <a:gd name="connsiteY5" fmla="*/ 791505 h 791505"/>
              <a:gd name="connsiteX6" fmla="*/ 131920 w 7915275"/>
              <a:gd name="connsiteY6" fmla="*/ 791505 h 791505"/>
              <a:gd name="connsiteX7" fmla="*/ 0 w 7915275"/>
              <a:gd name="connsiteY7" fmla="*/ 659585 h 791505"/>
              <a:gd name="connsiteX8" fmla="*/ 0 w 7915275"/>
              <a:gd name="connsiteY8" fmla="*/ 131920 h 79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15275" h="791505">
                <a:moveTo>
                  <a:pt x="0" y="131920"/>
                </a:moveTo>
                <a:cubicBezTo>
                  <a:pt x="0" y="59063"/>
                  <a:pt x="59063" y="0"/>
                  <a:pt x="131920" y="0"/>
                </a:cubicBezTo>
                <a:lnTo>
                  <a:pt x="7783355" y="0"/>
                </a:lnTo>
                <a:cubicBezTo>
                  <a:pt x="7856212" y="0"/>
                  <a:pt x="7915275" y="59063"/>
                  <a:pt x="7915275" y="131920"/>
                </a:cubicBezTo>
                <a:lnTo>
                  <a:pt x="7915275" y="659585"/>
                </a:lnTo>
                <a:cubicBezTo>
                  <a:pt x="7915275" y="732442"/>
                  <a:pt x="7856212" y="791505"/>
                  <a:pt x="7783355" y="791505"/>
                </a:cubicBezTo>
                <a:lnTo>
                  <a:pt x="131920" y="791505"/>
                </a:lnTo>
                <a:cubicBezTo>
                  <a:pt x="59063" y="791505"/>
                  <a:pt x="0" y="732442"/>
                  <a:pt x="0" y="659585"/>
                </a:cubicBezTo>
                <a:lnTo>
                  <a:pt x="0" y="1319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368" tIns="164368" rIns="164368" bIns="164368" numCol="1" spcCol="1270" anchor="ctr" anchorCtr="0">
            <a:noAutofit/>
          </a:bodyPr>
          <a:lstStyle/>
          <a:p>
            <a:pPr marL="0" lvl="0" indent="0" algn="l" defTabSz="1466850">
              <a:lnSpc>
                <a:spcPct val="90000"/>
              </a:lnSpc>
              <a:spcBef>
                <a:spcPct val="0"/>
              </a:spcBef>
              <a:spcAft>
                <a:spcPct val="35000"/>
              </a:spcAft>
              <a:buNone/>
            </a:pPr>
            <a:r>
              <a:rPr lang="en-IN" sz="3300" kern="1200" dirty="0"/>
              <a:t>VOICE MODULE</a:t>
            </a:r>
          </a:p>
        </p:txBody>
      </p:sp>
    </p:spTree>
    <p:extLst>
      <p:ext uri="{BB962C8B-B14F-4D97-AF65-F5344CB8AC3E}">
        <p14:creationId xmlns:p14="http://schemas.microsoft.com/office/powerpoint/2010/main" val="351174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p:txBody>
          <a:bodyPr>
            <a:normAutofit/>
          </a:bodyPr>
          <a:lstStyle/>
          <a:p>
            <a:pPr algn="ctr"/>
            <a:r>
              <a:rPr lang="en-IN" dirty="0">
                <a:latin typeface="Calibri" panose="020F0502020204030204" pitchFamily="34" charset="0"/>
                <a:cs typeface="Calibri" panose="020F0502020204030204" pitchFamily="34" charset="0"/>
              </a:rPr>
              <a:t>Functionality</a:t>
            </a:r>
          </a:p>
        </p:txBody>
      </p:sp>
      <p:sp>
        <p:nvSpPr>
          <p:cNvPr id="2" name="Content Placeholder 1">
            <a:extLst>
              <a:ext uri="{FF2B5EF4-FFF2-40B4-BE49-F238E27FC236}">
                <a16:creationId xmlns:a16="http://schemas.microsoft.com/office/drawing/2014/main" id="{B7802615-0E35-716D-009B-CC23E63285D9}"/>
              </a:ext>
            </a:extLst>
          </p:cNvPr>
          <p:cNvSpPr>
            <a:spLocks noGrp="1"/>
          </p:cNvSpPr>
          <p:nvPr>
            <p:ph idx="1"/>
          </p:nvPr>
        </p:nvSpPr>
        <p:spPr/>
        <p:txBody>
          <a:bodyPr/>
          <a:lstStyle/>
          <a:p>
            <a:pPr marL="0" indent="0">
              <a:buNone/>
            </a:pPr>
            <a:r>
              <a:rPr lang="en-IN" dirty="0"/>
              <a:t>Sensing module</a:t>
            </a:r>
          </a:p>
          <a:p>
            <a:pPr marL="514350" indent="-514350">
              <a:buFont typeface="+mj-lt"/>
              <a:buAutoNum type="arabicPeriod"/>
            </a:pPr>
            <a:r>
              <a:rPr lang="en-IN" dirty="0"/>
              <a:t>Temperature sensor</a:t>
            </a: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pic>
        <p:nvPicPr>
          <p:cNvPr id="4" name="Picture 3">
            <a:extLst>
              <a:ext uri="{FF2B5EF4-FFF2-40B4-BE49-F238E27FC236}">
                <a16:creationId xmlns:a16="http://schemas.microsoft.com/office/drawing/2014/main" id="{577AD629-9B50-A84E-E673-FF49677BFB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2438400" y="1709737"/>
            <a:ext cx="2514601" cy="54959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3"/>
          <p:cNvSpPr>
            <a:spLocks noGrp="1"/>
          </p:cNvSpPr>
          <p:nvPr>
            <p:ph type="title"/>
          </p:nvPr>
        </p:nvSpPr>
        <p:spPr/>
        <p:txBody>
          <a:bodyPr>
            <a:normAutofit/>
          </a:bodyPr>
          <a:lstStyle/>
          <a:p>
            <a:pPr algn="ctr"/>
            <a:r>
              <a:rPr lang="en-IN" dirty="0">
                <a:latin typeface="Calibri" panose="020F0502020204030204" pitchFamily="34" charset="0"/>
                <a:cs typeface="Calibri" panose="020F0502020204030204" pitchFamily="34" charset="0"/>
              </a:rPr>
              <a:t>Functionality</a:t>
            </a:r>
          </a:p>
        </p:txBody>
      </p:sp>
      <p:sp>
        <p:nvSpPr>
          <p:cNvPr id="2" name="Content Placeholder 1">
            <a:extLst>
              <a:ext uri="{FF2B5EF4-FFF2-40B4-BE49-F238E27FC236}">
                <a16:creationId xmlns:a16="http://schemas.microsoft.com/office/drawing/2014/main" id="{B7802615-0E35-716D-009B-CC23E63285D9}"/>
              </a:ext>
            </a:extLst>
          </p:cNvPr>
          <p:cNvSpPr>
            <a:spLocks noGrp="1"/>
          </p:cNvSpPr>
          <p:nvPr>
            <p:ph idx="1"/>
          </p:nvPr>
        </p:nvSpPr>
        <p:spPr/>
        <p:txBody>
          <a:bodyPr/>
          <a:lstStyle/>
          <a:p>
            <a:pPr marL="0" indent="0">
              <a:buNone/>
            </a:pPr>
            <a:r>
              <a:rPr lang="en-IN" dirty="0"/>
              <a:t> 2.  Level sensor</a:t>
            </a:r>
          </a:p>
        </p:txBody>
      </p:sp>
      <p:sp>
        <p:nvSpPr>
          <p:cNvPr id="1048609"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0"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1" name="image2.jpeg"/>
          <p:cNvPicPr>
            <a:picLocks noChangeAspect="1"/>
          </p:cNvPicPr>
          <p:nvPr/>
        </p:nvPicPr>
        <p:blipFill>
          <a:blip r:embed="rId3" cstate="print"/>
          <a:stretch>
            <a:fillRect/>
          </a:stretch>
        </p:blipFill>
        <p:spPr>
          <a:xfrm>
            <a:off x="10927438" y="269814"/>
            <a:ext cx="795020" cy="989965"/>
          </a:xfrm>
          <a:prstGeom prst="rect">
            <a:avLst/>
          </a:prstGeom>
        </p:spPr>
      </p:pic>
      <p:pic>
        <p:nvPicPr>
          <p:cNvPr id="7" name="Picture 6">
            <a:extLst>
              <a:ext uri="{FF2B5EF4-FFF2-40B4-BE49-F238E27FC236}">
                <a16:creationId xmlns:a16="http://schemas.microsoft.com/office/drawing/2014/main" id="{B7DFE81A-18B4-5A54-EDB1-6BC0A39647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2738437" y="1161258"/>
            <a:ext cx="2457447" cy="5295900"/>
          </a:xfrm>
          <a:prstGeom prst="rect">
            <a:avLst/>
          </a:prstGeom>
        </p:spPr>
      </p:pic>
    </p:spTree>
    <p:extLst>
      <p:ext uri="{BB962C8B-B14F-4D97-AF65-F5344CB8AC3E}">
        <p14:creationId xmlns:p14="http://schemas.microsoft.com/office/powerpoint/2010/main" val="263388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pPr algn="ctr"/>
            <a:r>
              <a:rPr lang="en-IN" dirty="0">
                <a:latin typeface="Calibri" panose="020F0502020204030204" pitchFamily="34" charset="0"/>
                <a:cs typeface="Calibri" panose="020F0502020204030204" pitchFamily="34" charset="0"/>
              </a:rPr>
              <a:t>Conclusion-(Work pending)</a:t>
            </a:r>
          </a:p>
        </p:txBody>
      </p:sp>
      <p:sp>
        <p:nvSpPr>
          <p:cNvPr id="2" name="Content Placeholder 1">
            <a:extLst>
              <a:ext uri="{FF2B5EF4-FFF2-40B4-BE49-F238E27FC236}">
                <a16:creationId xmlns:a16="http://schemas.microsoft.com/office/drawing/2014/main" id="{DB546369-D572-FD35-9C9B-E373B3674596}"/>
              </a:ext>
            </a:extLst>
          </p:cNvPr>
          <p:cNvSpPr>
            <a:spLocks noGrp="1"/>
          </p:cNvSpPr>
          <p:nvPr>
            <p:ph idx="1"/>
          </p:nvPr>
        </p:nvSpPr>
        <p:spPr>
          <a:xfrm>
            <a:off x="838200" y="1825625"/>
            <a:ext cx="10515600" cy="2003425"/>
          </a:xfrm>
        </p:spPr>
        <p:txBody>
          <a:bodyPr/>
          <a:lstStyle/>
          <a:p>
            <a:pPr algn="just"/>
            <a:r>
              <a:rPr lang="en-IN" dirty="0"/>
              <a:t>Our project is based on the detection of temperature and the level of liquid in order to assist the visually impaired through voice. We summarized the project and we are working on the battery.</a:t>
            </a:r>
          </a:p>
        </p:txBody>
      </p:sp>
      <p:sp>
        <p:nvSpPr>
          <p:cNvPr id="1048612"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2" name="image3.jpeg"/>
          <p:cNvPicPr>
            <a:picLocks noChangeAspect="1"/>
          </p:cNvPicPr>
          <p:nvPr/>
        </p:nvPicPr>
        <p:blipFill>
          <a:blip r:embed="rId2" cstate="print"/>
          <a:stretch>
            <a:fillRect/>
          </a:stretch>
        </p:blipFill>
        <p:spPr>
          <a:xfrm>
            <a:off x="361629" y="269814"/>
            <a:ext cx="957580" cy="920750"/>
          </a:xfrm>
          <a:prstGeom prst="rect">
            <a:avLst/>
          </a:prstGeom>
        </p:spPr>
      </p:pic>
      <p:pic>
        <p:nvPicPr>
          <p:cNvPr id="2097163" name="image2.jpeg"/>
          <p:cNvPicPr>
            <a:picLocks noChangeAspect="1"/>
          </p:cNvPicPr>
          <p:nvPr/>
        </p:nvPicPr>
        <p:blipFill>
          <a:blip r:embed="rId3" cstate="print"/>
          <a:stretch>
            <a:fillRect/>
          </a:stretch>
        </p:blipFill>
        <p:spPr>
          <a:xfrm>
            <a:off x="10927438" y="269814"/>
            <a:ext cx="795020" cy="989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Footer Placeholder 1"/>
          <p:cNvSpPr>
            <a:spLocks noGrp="1"/>
          </p:cNvSpPr>
          <p:nvPr>
            <p:ph type="ftr" sz="quarter" idx="11"/>
          </p:nvPr>
        </p:nvSpPr>
        <p:spPr/>
        <p:txBody>
          <a:bodyPr/>
          <a:lstStyle/>
          <a:p>
            <a:r>
              <a:rPr lang="en-US" dirty="0"/>
              <a:t>Department of Information Technology, BVRIT HYDERABAD</a:t>
            </a:r>
            <a:endParaRPr lang="en-IN" dirty="0"/>
          </a:p>
        </p:txBody>
      </p:sp>
      <p:pic>
        <p:nvPicPr>
          <p:cNvPr id="2097169" name="Picture 2"/>
          <p:cNvPicPr>
            <a:picLocks noGrp="1" noChangeAspect="1" noChangeArrowheads="1"/>
          </p:cNvPicPr>
          <p:nvPr>
            <p:ph idx="4294967295"/>
          </p:nvPr>
        </p:nvPicPr>
        <p:blipFill>
          <a:blip r:embed="rId2"/>
          <a:srcRect/>
          <a:stretch>
            <a:fillRect/>
          </a:stretch>
        </p:blipFill>
        <p:spPr bwMode="auto">
          <a:xfrm>
            <a:off x="1206858" y="2078408"/>
            <a:ext cx="10515600" cy="3313112"/>
          </a:xfrm>
          <a:prstGeom prst="rect">
            <a:avLst/>
          </a:prstGeom>
          <a:noFill/>
        </p:spPr>
      </p:pic>
      <p:pic>
        <p:nvPicPr>
          <p:cNvPr id="2097170" name="image3.jpeg"/>
          <p:cNvPicPr>
            <a:picLocks noChangeAspect="1"/>
          </p:cNvPicPr>
          <p:nvPr/>
        </p:nvPicPr>
        <p:blipFill>
          <a:blip r:embed="rId3" cstate="print"/>
          <a:stretch>
            <a:fillRect/>
          </a:stretch>
        </p:blipFill>
        <p:spPr>
          <a:xfrm>
            <a:off x="361629" y="269814"/>
            <a:ext cx="957580" cy="920750"/>
          </a:xfrm>
          <a:prstGeom prst="rect">
            <a:avLst/>
          </a:prstGeom>
        </p:spPr>
      </p:pic>
      <p:pic>
        <p:nvPicPr>
          <p:cNvPr id="2097171" name="image2.jpeg"/>
          <p:cNvPicPr>
            <a:picLocks noChangeAspect="1"/>
          </p:cNvPicPr>
          <p:nvPr/>
        </p:nvPicPr>
        <p:blipFill>
          <a:blip r:embed="rId4" cstate="print"/>
          <a:stretch>
            <a:fillRect/>
          </a:stretch>
        </p:blipFill>
        <p:spPr>
          <a:xfrm>
            <a:off x="10927438" y="269814"/>
            <a:ext cx="795020" cy="989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273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Carlito</vt:lpstr>
      <vt:lpstr>Times New Roman</vt:lpstr>
      <vt:lpstr>Office Theme</vt:lpstr>
      <vt:lpstr>Department of Information Technology </vt:lpstr>
      <vt:lpstr>Contents</vt:lpstr>
      <vt:lpstr>Summary of Stage-1</vt:lpstr>
      <vt:lpstr>Implementation</vt:lpstr>
      <vt:lpstr>Modules</vt:lpstr>
      <vt:lpstr>Functionality</vt:lpstr>
      <vt:lpstr>Functionality</vt:lpstr>
      <vt:lpstr>Conclusion-(Work pending)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keesaradeekshita@gmail.com</dc:creator>
  <cp:lastModifiedBy>Revathi Pakarapu</cp:lastModifiedBy>
  <cp:revision>8</cp:revision>
  <dcterms:created xsi:type="dcterms:W3CDTF">2022-09-25T01:50:42Z</dcterms:created>
  <dcterms:modified xsi:type="dcterms:W3CDTF">2023-06-12T15:55:49Z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303df12b2bbc4837b2cea2f594ad8ba6</vt:lpwstr>
  </property>
  <property fmtid="{D5CDD505-2E9C-101B-9397-08002B2CF9AE}" pid="3" name="MSIP_Label_defa4170-0d19-0005-0004-bc88714345d2_Enabled">
    <vt:lpwstr>true</vt:lpwstr>
  </property>
  <property fmtid="{D5CDD505-2E9C-101B-9397-08002B2CF9AE}" pid="4" name="MSIP_Label_defa4170-0d19-0005-0004-bc88714345d2_SetDate">
    <vt:lpwstr>2022-11-23T13:31:59Z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0762a42a-0f55-417a-9e37-2b552ce0704e</vt:lpwstr>
  </property>
  <property fmtid="{D5CDD505-2E9C-101B-9397-08002B2CF9AE}" pid="8" name="MSIP_Label_defa4170-0d19-0005-0004-bc88714345d2_ActionId">
    <vt:lpwstr>140584e7-e2b0-43d7-9358-833e2bd9786c</vt:lpwstr>
  </property>
  <property fmtid="{D5CDD505-2E9C-101B-9397-08002B2CF9AE}" pid="9" name="MSIP_Label_defa4170-0d19-0005-0004-bc88714345d2_ContentBits">
    <vt:lpwstr>0</vt:lpwstr>
  </property>
</Properties>
</file>