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323" r:id="rId2"/>
    <p:sldId id="256" r:id="rId3"/>
    <p:sldId id="257" r:id="rId4"/>
    <p:sldId id="258" r:id="rId5"/>
    <p:sldId id="260" r:id="rId6"/>
    <p:sldId id="261" r:id="rId7"/>
    <p:sldId id="262" r:id="rId8"/>
    <p:sldId id="263" r:id="rId9"/>
    <p:sldId id="264" r:id="rId10"/>
    <p:sldId id="266" r:id="rId11"/>
    <p:sldId id="265"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99" r:id="rId25"/>
    <p:sldId id="301" r:id="rId26"/>
    <p:sldId id="302" r:id="rId27"/>
    <p:sldId id="304" r:id="rId28"/>
    <p:sldId id="305" r:id="rId29"/>
    <p:sldId id="307" r:id="rId30"/>
    <p:sldId id="308" r:id="rId31"/>
    <p:sldId id="310" r:id="rId32"/>
    <p:sldId id="312" r:id="rId33"/>
    <p:sldId id="313" r:id="rId34"/>
    <p:sldId id="315" r:id="rId35"/>
    <p:sldId id="316" r:id="rId36"/>
    <p:sldId id="318" r:id="rId37"/>
    <p:sldId id="319" r:id="rId38"/>
    <p:sldId id="320" r:id="rId39"/>
    <p:sldId id="321" r:id="rId40"/>
    <p:sldId id="281" r:id="rId41"/>
    <p:sldId id="282" r:id="rId42"/>
    <p:sldId id="283" r:id="rId43"/>
    <p:sldId id="284" r:id="rId44"/>
    <p:sldId id="285" r:id="rId45"/>
    <p:sldId id="286" r:id="rId46"/>
    <p:sldId id="289" r:id="rId47"/>
    <p:sldId id="290" r:id="rId48"/>
    <p:sldId id="291" r:id="rId49"/>
    <p:sldId id="292" r:id="rId50"/>
    <p:sldId id="293" r:id="rId51"/>
    <p:sldId id="296" r:id="rId52"/>
    <p:sldId id="297" r:id="rId53"/>
    <p:sldId id="324" r:id="rId54"/>
    <p:sldId id="32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90" autoAdjust="0"/>
    <p:restoredTop sz="94660"/>
  </p:normalViewPr>
  <p:slideViewPr>
    <p:cSldViewPr>
      <p:cViewPr varScale="1">
        <p:scale>
          <a:sx n="68" d="100"/>
          <a:sy n="68" d="100"/>
        </p:scale>
        <p:origin x="-14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90E97-7F42-47F4-9FBB-59A32E8FCF7A}" type="datetimeFigureOut">
              <a:rPr lang="en-US" smtClean="0"/>
              <a:pPr/>
              <a:t>8/28/2020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3E9DC-C8EB-4DEC-8028-C9DB7ADDB606}" type="slidenum">
              <a:rPr lang="en-US" smtClean="0"/>
              <a:pPr/>
              <a:t>‹#›</a:t>
            </a:fld>
            <a:endParaRPr lang="en-US"/>
          </a:p>
        </p:txBody>
      </p:sp>
    </p:spTree>
    <p:extLst>
      <p:ext uri="{BB962C8B-B14F-4D97-AF65-F5344CB8AC3E}">
        <p14:creationId xmlns="" xmlns:p14="http://schemas.microsoft.com/office/powerpoint/2010/main" val="1164109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3D6B764-9657-4DA4-A5EC-5EA8BC16F715}" type="slidenum">
              <a:rPr lang="en-US" smtClean="0"/>
              <a:pPr/>
              <a:t>1</a:t>
            </a:fld>
            <a:endParaRPr lang="en-US"/>
          </a:p>
        </p:txBody>
      </p:sp>
      <p:sp>
        <p:nvSpPr>
          <p:cNvPr id="6" name="Date Placeholder 5"/>
          <p:cNvSpPr>
            <a:spLocks noGrp="1"/>
          </p:cNvSpPr>
          <p:nvPr>
            <p:ph type="dt" idx="12"/>
          </p:nvPr>
        </p:nvSpPr>
        <p:spPr/>
        <p:txBody>
          <a:bodyPr/>
          <a:lstStyle/>
          <a:p>
            <a:fld id="{BC0A807E-B2CB-4EC9-930B-CE98C413907C}" type="datetime1">
              <a:rPr lang="en-US" smtClean="0"/>
              <a:pPr/>
              <a:t>8/28/2020</a:t>
            </a:fld>
            <a:endParaRPr lang="en-US"/>
          </a:p>
        </p:txBody>
      </p:sp>
    </p:spTree>
    <p:extLst>
      <p:ext uri="{BB962C8B-B14F-4D97-AF65-F5344CB8AC3E}">
        <p14:creationId xmlns="" xmlns:p14="http://schemas.microsoft.com/office/powerpoint/2010/main" val="210013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CA20C9-C262-4F05-A75D-A34855916B22}" type="datetime1">
              <a:rPr lang="en-US" smtClean="0"/>
              <a:t>8/28/2020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284771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E733FF-4F89-4048-8BC9-71F394323049}" type="datetime1">
              <a:rPr lang="en-US" smtClean="0"/>
              <a:t>8/28/2020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813516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440F8C-AF24-4D0B-9038-DC614AF40337}" type="datetime1">
              <a:rPr lang="en-US" smtClean="0"/>
              <a:t>8/28/2020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3E276259-71A5-47E5-B6AC-F674AC2D98F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4025525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4EEA1F-80D2-4AA2-BB44-3775AD0DD225}" type="datetime1">
              <a:rPr lang="en-US" smtClean="0"/>
              <a:t>8/28/2020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3794261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035B6A-08B7-408D-9EB3-EC218530E2F8}" type="datetime1">
              <a:rPr lang="en-US" smtClean="0"/>
              <a:t>8/28/2020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3E276259-71A5-47E5-B6AC-F674AC2D98F2}"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15989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253409-4C7D-4E0E-B8E1-C97BB8AD16B9}" type="datetime1">
              <a:rPr lang="en-US" smtClean="0"/>
              <a:t>8/28/2020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1949616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B09FDC-AA27-49B3-A765-0F545FCBD926}" type="datetime1">
              <a:rPr lang="en-US" smtClean="0"/>
              <a:t>8/28/2020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2114391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15CE2F-CD11-4DFC-A71B-814D8083CDC3}" type="datetime1">
              <a:rPr lang="en-US" smtClean="0"/>
              <a:t>8/28/2020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224287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B3A40A-E093-4708-81D8-FFB5B7F4B057}" type="datetime1">
              <a:rPr lang="en-US" smtClean="0"/>
              <a:t>8/28/2020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3668636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F41F1-7316-4EF3-AA9E-BC9204C71904}" type="datetime1">
              <a:rPr lang="en-US" smtClean="0"/>
              <a:t>8/28/2020</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
        <p:nvSpPr>
          <p:cNvPr id="6" name="Slide Number Placeholder 5"/>
          <p:cNvSpPr>
            <a:spLocks noGrp="1"/>
          </p:cNvSpPr>
          <p:nvPr>
            <p:ph type="sldNum" sz="quarter" idx="12"/>
          </p:nvPr>
        </p:nvSpPr>
        <p:spPr/>
        <p:txBody>
          <a:body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2068143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5F2CDB-FB24-4BDD-A65A-7ABFEA598BFE}" type="datetime1">
              <a:rPr lang="en-US" smtClean="0"/>
              <a:t>8/28/2020</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
        <p:nvSpPr>
          <p:cNvPr id="7" name="Slide Number Placeholder 6"/>
          <p:cNvSpPr>
            <a:spLocks noGrp="1"/>
          </p:cNvSpPr>
          <p:nvPr>
            <p:ph type="sldNum" sz="quarter" idx="12"/>
          </p:nvPr>
        </p:nvSpPr>
        <p:spPr/>
        <p:txBody>
          <a:body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135262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AD332B-7938-4A35-B601-CA558C5B1911}" type="datetime1">
              <a:rPr lang="en-US" smtClean="0"/>
              <a:t>8/28/2020</a:t>
            </a:fld>
            <a:endParaRPr lang="en-US"/>
          </a:p>
        </p:txBody>
      </p:sp>
      <p:sp>
        <p:nvSpPr>
          <p:cNvPr id="8" name="Footer Placeholder 7"/>
          <p:cNvSpPr>
            <a:spLocks noGrp="1"/>
          </p:cNvSpPr>
          <p:nvPr>
            <p:ph type="ftr" sz="quarter" idx="11"/>
          </p:nvPr>
        </p:nvSpPr>
        <p:spPr/>
        <p:txBody>
          <a:bodyPr/>
          <a:lstStyle/>
          <a:p>
            <a:r>
              <a:rPr lang="en-US" smtClean="0"/>
              <a:t>Data structures T.anil kumar</a:t>
            </a:r>
            <a:endParaRPr lang="en-US"/>
          </a:p>
        </p:txBody>
      </p:sp>
      <p:sp>
        <p:nvSpPr>
          <p:cNvPr id="9" name="Slide Number Placeholder 8"/>
          <p:cNvSpPr>
            <a:spLocks noGrp="1"/>
          </p:cNvSpPr>
          <p:nvPr>
            <p:ph type="sldNum" sz="quarter" idx="12"/>
          </p:nvPr>
        </p:nvSpPr>
        <p:spPr/>
        <p:txBody>
          <a:body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193432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86BD98-AE97-40F4-9C43-6E79259C2586}" type="datetime1">
              <a:rPr lang="en-US" smtClean="0"/>
              <a:t>8/28/2020</a:t>
            </a:fld>
            <a:endParaRPr lang="en-US"/>
          </a:p>
        </p:txBody>
      </p:sp>
      <p:sp>
        <p:nvSpPr>
          <p:cNvPr id="4" name="Footer Placeholder 3"/>
          <p:cNvSpPr>
            <a:spLocks noGrp="1"/>
          </p:cNvSpPr>
          <p:nvPr>
            <p:ph type="ftr" sz="quarter" idx="11"/>
          </p:nvPr>
        </p:nvSpPr>
        <p:spPr/>
        <p:txBody>
          <a:bodyPr/>
          <a:lstStyle/>
          <a:p>
            <a:r>
              <a:rPr lang="en-US" smtClean="0"/>
              <a:t>Data structures T.anil kumar</a:t>
            </a:r>
            <a:endParaRPr lang="en-US"/>
          </a:p>
        </p:txBody>
      </p:sp>
      <p:sp>
        <p:nvSpPr>
          <p:cNvPr id="5" name="Slide Number Placeholder 4"/>
          <p:cNvSpPr>
            <a:spLocks noGrp="1"/>
          </p:cNvSpPr>
          <p:nvPr>
            <p:ph type="sldNum" sz="quarter" idx="12"/>
          </p:nvPr>
        </p:nvSpPr>
        <p:spPr/>
        <p:txBody>
          <a:body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46258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E44A8-425E-4FA4-8394-CAAD4110DA6F}" type="datetime1">
              <a:rPr lang="en-US" smtClean="0"/>
              <a:t>8/28/2020</a:t>
            </a:fld>
            <a:endParaRPr lang="en-US"/>
          </a:p>
        </p:txBody>
      </p:sp>
      <p:sp>
        <p:nvSpPr>
          <p:cNvPr id="3" name="Footer Placeholder 2"/>
          <p:cNvSpPr>
            <a:spLocks noGrp="1"/>
          </p:cNvSpPr>
          <p:nvPr>
            <p:ph type="ftr" sz="quarter" idx="11"/>
          </p:nvPr>
        </p:nvSpPr>
        <p:spPr/>
        <p:txBody>
          <a:bodyPr/>
          <a:lstStyle/>
          <a:p>
            <a:r>
              <a:rPr lang="en-US" smtClean="0"/>
              <a:t>Data structures T.anil kumar</a:t>
            </a:r>
            <a:endParaRPr lang="en-US"/>
          </a:p>
        </p:txBody>
      </p:sp>
      <p:sp>
        <p:nvSpPr>
          <p:cNvPr id="4" name="Slide Number Placeholder 3"/>
          <p:cNvSpPr>
            <a:spLocks noGrp="1"/>
          </p:cNvSpPr>
          <p:nvPr>
            <p:ph type="sldNum" sz="quarter" idx="12"/>
          </p:nvPr>
        </p:nvSpPr>
        <p:spPr/>
        <p:txBody>
          <a:body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343143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24466-DD53-497A-9CAF-EABFDDDB2CE1}" type="datetime1">
              <a:rPr lang="en-US" smtClean="0"/>
              <a:t>8/28/2020</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
        <p:nvSpPr>
          <p:cNvPr id="7" name="Slide Number Placeholder 6"/>
          <p:cNvSpPr>
            <a:spLocks noGrp="1"/>
          </p:cNvSpPr>
          <p:nvPr>
            <p:ph type="sldNum" sz="quarter" idx="12"/>
          </p:nvPr>
        </p:nvSpPr>
        <p:spPr/>
        <p:txBody>
          <a:body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268722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0961EF-D9D7-4B2D-8E85-2183A8E2A612}" type="datetime1">
              <a:rPr lang="en-US" smtClean="0"/>
              <a:t>8/28/2020</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
        <p:nvSpPr>
          <p:cNvPr id="7" name="Slide Number Placeholder 6"/>
          <p:cNvSpPr>
            <a:spLocks noGrp="1"/>
          </p:cNvSpPr>
          <p:nvPr>
            <p:ph type="sldNum" sz="quarter" idx="12"/>
          </p:nvPr>
        </p:nvSpPr>
        <p:spPr/>
        <p:txBody>
          <a:body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54858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563EBA-A958-4283-AC59-3DC05BD6340E}" type="datetime1">
              <a:rPr lang="en-US" smtClean="0"/>
              <a:t>8/28/2020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Data structures T.anil kumar</a:t>
            </a: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E276259-71A5-47E5-B6AC-F674AC2D98F2}" type="slidenum">
              <a:rPr lang="en-US" smtClean="0"/>
              <a:pPr/>
              <a:t>‹#›</a:t>
            </a:fld>
            <a:endParaRPr lang="en-US"/>
          </a:p>
        </p:txBody>
      </p:sp>
    </p:spTree>
    <p:extLst>
      <p:ext uri="{BB962C8B-B14F-4D97-AF65-F5344CB8AC3E}">
        <p14:creationId xmlns="" xmlns:p14="http://schemas.microsoft.com/office/powerpoint/2010/main" val="2426490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53948" y="1403463"/>
            <a:ext cx="5262086" cy="1200329"/>
          </a:xfrm>
          <a:prstGeom prst="rect">
            <a:avLst/>
          </a:prstGeom>
          <a:noFill/>
        </p:spPr>
        <p:txBody>
          <a:bodyPr wrap="square" rtlCol="0">
            <a:spAutoFit/>
          </a:bodyPr>
          <a:lstStyle/>
          <a:p>
            <a:pPr algn="ctr"/>
            <a:r>
              <a:rPr lang="en-US" sz="3600" b="1" dirty="0" smtClean="0">
                <a:solidFill>
                  <a:srgbClr val="0069B8"/>
                </a:solidFill>
                <a:latin typeface="+mj-lt"/>
              </a:rPr>
              <a:t>Data </a:t>
            </a:r>
            <a:r>
              <a:rPr lang="en-US" sz="3600" b="1" dirty="0" smtClean="0">
                <a:solidFill>
                  <a:srgbClr val="0069B8"/>
                </a:solidFill>
                <a:latin typeface="+mj-lt"/>
              </a:rPr>
              <a:t>Structures</a:t>
            </a:r>
          </a:p>
          <a:p>
            <a:pPr algn="ctr"/>
            <a:r>
              <a:rPr lang="en-US" sz="3600" b="1" dirty="0" smtClean="0">
                <a:solidFill>
                  <a:srgbClr val="0069B8"/>
                </a:solidFill>
                <a:latin typeface="+mj-lt"/>
              </a:rPr>
              <a:t>Unit-1</a:t>
            </a:r>
            <a:endParaRPr lang="en-US" sz="3600" b="1" dirty="0">
              <a:solidFill>
                <a:srgbClr val="0069B8"/>
              </a:solidFill>
              <a:latin typeface="+mj-lt"/>
            </a:endParaRPr>
          </a:p>
        </p:txBody>
      </p:sp>
      <p:sp>
        <p:nvSpPr>
          <p:cNvPr id="7" name="TextBox 6"/>
          <p:cNvSpPr txBox="1"/>
          <p:nvPr/>
        </p:nvSpPr>
        <p:spPr>
          <a:xfrm>
            <a:off x="453980" y="2867638"/>
            <a:ext cx="7418231" cy="1546577"/>
          </a:xfrm>
          <a:prstGeom prst="rect">
            <a:avLst/>
          </a:prstGeom>
          <a:noFill/>
        </p:spPr>
        <p:txBody>
          <a:bodyPr wrap="square" rtlCol="0">
            <a:spAutoFit/>
          </a:bodyPr>
          <a:lstStyle/>
          <a:p>
            <a:pPr algn="ctr"/>
            <a:r>
              <a:rPr lang="en-US" sz="2100" dirty="0"/>
              <a:t>	</a:t>
            </a:r>
            <a:r>
              <a:rPr lang="en-US" sz="2700" b="1" dirty="0" err="1" smtClean="0">
                <a:latin typeface="+mj-lt"/>
              </a:rPr>
              <a:t>T.Anil</a:t>
            </a:r>
            <a:r>
              <a:rPr lang="en-US" sz="2700" b="1" dirty="0" smtClean="0">
                <a:latin typeface="+mj-lt"/>
              </a:rPr>
              <a:t> </a:t>
            </a:r>
            <a:r>
              <a:rPr lang="en-US" sz="2700" b="1" dirty="0" err="1" smtClean="0">
                <a:latin typeface="+mj-lt"/>
              </a:rPr>
              <a:t>kumar</a:t>
            </a:r>
            <a:endParaRPr lang="en-US" sz="2700" b="1" dirty="0" smtClean="0">
              <a:latin typeface="+mj-lt"/>
            </a:endParaRPr>
          </a:p>
          <a:p>
            <a:pPr algn="ctr"/>
            <a:r>
              <a:rPr lang="en-US" dirty="0" smtClean="0">
                <a:latin typeface="+mj-lt"/>
              </a:rPr>
              <a:t>                     Assistant professor,</a:t>
            </a:r>
            <a:endParaRPr lang="en-US" dirty="0">
              <a:latin typeface="+mj-lt"/>
            </a:endParaRPr>
          </a:p>
          <a:p>
            <a:pPr algn="ctr"/>
            <a:r>
              <a:rPr lang="en-US" dirty="0"/>
              <a:t>                Dept. of CSE,</a:t>
            </a:r>
          </a:p>
          <a:p>
            <a:pPr algn="ctr"/>
            <a:r>
              <a:rPr lang="en-US" dirty="0"/>
              <a:t>              RGUKT IIIT Srikakulam</a:t>
            </a:r>
          </a:p>
          <a:p>
            <a:pPr algn="just"/>
            <a:r>
              <a:rPr lang="en-US" sz="1350" dirty="0"/>
              <a:t>                </a:t>
            </a:r>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18422" y="965571"/>
            <a:ext cx="935762" cy="1475779"/>
          </a:xfrm>
          <a:prstGeom prst="rect">
            <a:avLst/>
          </a:prstGeom>
        </p:spPr>
      </p:pic>
      <p:sp>
        <p:nvSpPr>
          <p:cNvPr id="5" name="Slide Number Placeholder 4"/>
          <p:cNvSpPr>
            <a:spLocks noGrp="1"/>
          </p:cNvSpPr>
          <p:nvPr>
            <p:ph type="sldNum" sz="quarter" idx="12"/>
          </p:nvPr>
        </p:nvSpPr>
        <p:spPr/>
        <p:txBody>
          <a:bodyPr/>
          <a:lstStyle/>
          <a:p>
            <a:fld id="{3E276259-71A5-47E5-B6AC-F674AC2D98F2}"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3516475916"/>
      </p:ext>
    </p:extLst>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mwcwre09s12vqa3gvl7a.jpg"/>
          <p:cNvPicPr>
            <a:picLocks noGrp="1" noChangeAspect="1"/>
          </p:cNvPicPr>
          <p:nvPr>
            <p:ph idx="1"/>
          </p:nvPr>
        </p:nvPicPr>
        <p:blipFill>
          <a:blip r:embed="rId2"/>
          <a:stretch>
            <a:fillRect/>
          </a:stretch>
        </p:blipFill>
        <p:spPr>
          <a:xfrm>
            <a:off x="2133600" y="2743200"/>
            <a:ext cx="5111750" cy="3839205"/>
          </a:xfrm>
        </p:spPr>
      </p:pic>
      <p:sp>
        <p:nvSpPr>
          <p:cNvPr id="10" name="Text Placeholder 9"/>
          <p:cNvSpPr>
            <a:spLocks noGrp="1"/>
          </p:cNvSpPr>
          <p:nvPr>
            <p:ph type="body" sz="half" idx="2"/>
          </p:nvPr>
        </p:nvSpPr>
        <p:spPr>
          <a:xfrm>
            <a:off x="685800" y="990601"/>
            <a:ext cx="6858000" cy="1676399"/>
          </a:xfrm>
        </p:spPr>
        <p:txBody>
          <a:bodyPr>
            <a:noAutofit/>
          </a:bodyPr>
          <a:lstStyle/>
          <a:p>
            <a:pPr>
              <a:buFont typeface="Wingdings" pitchFamily="2" charset="2"/>
              <a:buChar char="Ø"/>
            </a:pPr>
            <a:r>
              <a:rPr lang="en-US" sz="2400" dirty="0" smtClean="0"/>
              <a:t>A data structure which follows the principle either      </a:t>
            </a:r>
            <a:r>
              <a:rPr lang="en-US" sz="2400" b="1" dirty="0" smtClean="0">
                <a:solidFill>
                  <a:srgbClr val="FF0000"/>
                </a:solidFill>
              </a:rPr>
              <a:t>First In Last Out</a:t>
            </a:r>
            <a:r>
              <a:rPr lang="en-US" sz="2400" dirty="0" smtClean="0">
                <a:solidFill>
                  <a:srgbClr val="FF0000"/>
                </a:solidFill>
              </a:rPr>
              <a:t> </a:t>
            </a:r>
            <a:r>
              <a:rPr lang="en-US" sz="2400" dirty="0" smtClean="0"/>
              <a:t>or </a:t>
            </a:r>
            <a:r>
              <a:rPr lang="en-US" sz="2400" b="1" dirty="0" smtClean="0">
                <a:solidFill>
                  <a:srgbClr val="FF0000"/>
                </a:solidFill>
              </a:rPr>
              <a:t>Last In First Out</a:t>
            </a:r>
            <a:r>
              <a:rPr lang="en-US" sz="2400" b="1" dirty="0" smtClean="0"/>
              <a:t>.</a:t>
            </a:r>
          </a:p>
          <a:p>
            <a:pPr>
              <a:buFont typeface="Wingdings" pitchFamily="2" charset="2"/>
              <a:buChar char="Ø"/>
            </a:pPr>
            <a:r>
              <a:rPr lang="en-US" sz="2400" dirty="0" smtClean="0"/>
              <a:t>Operations that can be performed on stacks are </a:t>
            </a:r>
            <a:r>
              <a:rPr lang="en-US" sz="2400" b="1" dirty="0" smtClean="0">
                <a:solidFill>
                  <a:srgbClr val="00B050"/>
                </a:solidFill>
              </a:rPr>
              <a:t>Push ,Pop , Peek</a:t>
            </a:r>
          </a:p>
          <a:p>
            <a:endParaRPr lang="en-US" sz="2400" b="1" dirty="0" smtClean="0"/>
          </a:p>
          <a:p>
            <a:endParaRPr lang="en-US" sz="2400" dirty="0"/>
          </a:p>
        </p:txBody>
      </p:sp>
      <p:sp>
        <p:nvSpPr>
          <p:cNvPr id="5" name="Title 1"/>
          <p:cNvSpPr txBox="1">
            <a:spLocks/>
          </p:cNvSpPr>
          <p:nvPr/>
        </p:nvSpPr>
        <p:spPr>
          <a:xfrm>
            <a:off x="-15422" y="107764"/>
            <a:ext cx="9159422" cy="743590"/>
          </a:xfrm>
          <a:prstGeom prst="rect">
            <a:avLst/>
          </a:prstGeom>
          <a:solidFill>
            <a:srgbClr val="0069B8"/>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FFFFFF"/>
                </a:solidFill>
              </a:rPr>
              <a:t>STACKS</a:t>
            </a:r>
            <a:endParaRPr lang="en-US" sz="3200" b="1" dirty="0">
              <a:solidFill>
                <a:srgbClr val="FFFFFF"/>
              </a:solidFill>
            </a:endParaRPr>
          </a:p>
        </p:txBody>
      </p:sp>
      <p:sp>
        <p:nvSpPr>
          <p:cNvPr id="3" name="Slide Number Placeholder 2"/>
          <p:cNvSpPr>
            <a:spLocks noGrp="1"/>
          </p:cNvSpPr>
          <p:nvPr>
            <p:ph type="sldNum" sz="quarter" idx="12"/>
          </p:nvPr>
        </p:nvSpPr>
        <p:spPr/>
        <p:txBody>
          <a:bodyPr/>
          <a:lstStyle/>
          <a:p>
            <a:fld id="{3E276259-71A5-47E5-B6AC-F674AC2D98F2}"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 6Mq-ogES1TuIFxlC7bMcXw.png"/>
          <p:cNvPicPr>
            <a:picLocks noGrp="1" noChangeAspect="1"/>
          </p:cNvPicPr>
          <p:nvPr>
            <p:ph idx="1"/>
          </p:nvPr>
        </p:nvPicPr>
        <p:blipFill>
          <a:blip r:embed="rId2"/>
          <a:stretch>
            <a:fillRect/>
          </a:stretch>
        </p:blipFill>
        <p:spPr>
          <a:xfrm>
            <a:off x="1827179" y="4446973"/>
            <a:ext cx="5090160" cy="2438400"/>
          </a:xfrm>
        </p:spPr>
      </p:pic>
      <p:sp>
        <p:nvSpPr>
          <p:cNvPr id="5" name="Text Placeholder 4"/>
          <p:cNvSpPr>
            <a:spLocks noGrp="1"/>
          </p:cNvSpPr>
          <p:nvPr>
            <p:ph type="body" sz="half" idx="2"/>
          </p:nvPr>
        </p:nvSpPr>
        <p:spPr>
          <a:xfrm>
            <a:off x="609600" y="990600"/>
            <a:ext cx="7543800" cy="2819399"/>
          </a:xfrm>
        </p:spPr>
        <p:txBody>
          <a:bodyPr>
            <a:noAutofit/>
          </a:bodyPr>
          <a:lstStyle/>
          <a:p>
            <a:pPr>
              <a:buFont typeface="Wingdings" pitchFamily="2" charset="2"/>
              <a:buChar char="Ø"/>
            </a:pPr>
            <a:r>
              <a:rPr lang="en-US" sz="2400" dirty="0" smtClean="0"/>
              <a:t>A Data Structure which follows the principle either </a:t>
            </a:r>
            <a:r>
              <a:rPr lang="en-US" sz="2400" b="1" dirty="0" smtClean="0">
                <a:solidFill>
                  <a:srgbClr val="FF0000"/>
                </a:solidFill>
              </a:rPr>
              <a:t>First In First Out </a:t>
            </a:r>
            <a:r>
              <a:rPr lang="en-US" sz="2400" dirty="0" smtClean="0"/>
              <a:t>or </a:t>
            </a:r>
            <a:r>
              <a:rPr lang="en-US" sz="2400" b="1" dirty="0" smtClean="0">
                <a:solidFill>
                  <a:srgbClr val="FF0000"/>
                </a:solidFill>
              </a:rPr>
              <a:t>Last In Last Out</a:t>
            </a:r>
          </a:p>
          <a:p>
            <a:pPr>
              <a:buFont typeface="Wingdings" pitchFamily="2" charset="2"/>
              <a:buChar char="Ø"/>
            </a:pPr>
            <a:r>
              <a:rPr lang="en-US" sz="2400" dirty="0" smtClean="0"/>
              <a:t>Operations that can be performed on queues are : Insertion from </a:t>
            </a:r>
            <a:r>
              <a:rPr lang="en-US" sz="2400" b="1" dirty="0" smtClean="0">
                <a:solidFill>
                  <a:srgbClr val="00B050"/>
                </a:solidFill>
              </a:rPr>
              <a:t>REAR END </a:t>
            </a:r>
            <a:r>
              <a:rPr lang="en-US" sz="2400" dirty="0" smtClean="0"/>
              <a:t>and Deletion from </a:t>
            </a:r>
            <a:r>
              <a:rPr lang="en-US" sz="2400" b="1" dirty="0" smtClean="0">
                <a:solidFill>
                  <a:srgbClr val="00B050"/>
                </a:solidFill>
              </a:rPr>
              <a:t>FRONT END</a:t>
            </a:r>
          </a:p>
          <a:p>
            <a:pPr>
              <a:buFont typeface="Wingdings" pitchFamily="2" charset="2"/>
              <a:buChar char="Ø"/>
            </a:pPr>
            <a:r>
              <a:rPr lang="en-US" sz="2400" dirty="0" smtClean="0"/>
              <a:t>Types of Queues : 1.Dequeue</a:t>
            </a:r>
          </a:p>
          <a:p>
            <a:r>
              <a:rPr lang="en-US" sz="2400" dirty="0" smtClean="0"/>
              <a:t>		          2.Circular Queue</a:t>
            </a:r>
          </a:p>
          <a:p>
            <a:r>
              <a:rPr lang="en-US" sz="2400" dirty="0" smtClean="0"/>
              <a:t>		          3.Priority Queue</a:t>
            </a:r>
          </a:p>
          <a:p>
            <a:pPr>
              <a:buFont typeface="Wingdings" pitchFamily="2" charset="2"/>
              <a:buChar char="Ø"/>
            </a:pPr>
            <a:endParaRPr lang="en-US" sz="2400" b="1" dirty="0">
              <a:solidFill>
                <a:srgbClr val="00B050"/>
              </a:solidFill>
            </a:endParaRPr>
          </a:p>
        </p:txBody>
      </p:sp>
      <p:sp>
        <p:nvSpPr>
          <p:cNvPr id="6" name="TextBox 5"/>
          <p:cNvSpPr txBox="1"/>
          <p:nvPr/>
        </p:nvSpPr>
        <p:spPr>
          <a:xfrm rot="19132548">
            <a:off x="1035280" y="5010438"/>
            <a:ext cx="1240083" cy="369332"/>
          </a:xfrm>
          <a:prstGeom prst="rect">
            <a:avLst/>
          </a:prstGeom>
          <a:noFill/>
        </p:spPr>
        <p:txBody>
          <a:bodyPr wrap="square" rtlCol="0">
            <a:spAutoFit/>
          </a:bodyPr>
          <a:lstStyle/>
          <a:p>
            <a:r>
              <a:rPr lang="en-US" dirty="0" smtClean="0"/>
              <a:t>Rear End</a:t>
            </a:r>
            <a:endParaRPr lang="en-US" dirty="0"/>
          </a:p>
        </p:txBody>
      </p:sp>
      <p:sp>
        <p:nvSpPr>
          <p:cNvPr id="8" name="TextBox 7"/>
          <p:cNvSpPr txBox="1"/>
          <p:nvPr/>
        </p:nvSpPr>
        <p:spPr>
          <a:xfrm rot="2048373">
            <a:off x="6486361" y="5228199"/>
            <a:ext cx="1094146" cy="369332"/>
          </a:xfrm>
          <a:prstGeom prst="rect">
            <a:avLst/>
          </a:prstGeom>
          <a:noFill/>
        </p:spPr>
        <p:txBody>
          <a:bodyPr wrap="none" rtlCol="0">
            <a:spAutoFit/>
          </a:bodyPr>
          <a:lstStyle/>
          <a:p>
            <a:r>
              <a:rPr lang="en-US" dirty="0" smtClean="0"/>
              <a:t>Front End</a:t>
            </a:r>
            <a:endParaRPr lang="en-US" dirty="0"/>
          </a:p>
        </p:txBody>
      </p:sp>
      <p:sp>
        <p:nvSpPr>
          <p:cNvPr id="9" name="Title 1"/>
          <p:cNvSpPr txBox="1">
            <a:spLocks/>
          </p:cNvSpPr>
          <p:nvPr/>
        </p:nvSpPr>
        <p:spPr>
          <a:xfrm>
            <a:off x="0" y="151659"/>
            <a:ext cx="9159422" cy="743590"/>
          </a:xfrm>
          <a:prstGeom prst="rect">
            <a:avLst/>
          </a:prstGeom>
          <a:solidFill>
            <a:srgbClr val="0069B8"/>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FFFFFF"/>
                </a:solidFill>
              </a:rPr>
              <a:t>QUEUES</a:t>
            </a:r>
            <a:endParaRPr lang="en-US" sz="3200" b="1" dirty="0">
              <a:solidFill>
                <a:srgbClr val="FFFFFF"/>
              </a:solidFill>
            </a:endParaRPr>
          </a:p>
        </p:txBody>
      </p:sp>
      <p:sp>
        <p:nvSpPr>
          <p:cNvPr id="3" name="Slide Number Placeholder 2"/>
          <p:cNvSpPr>
            <a:spLocks noGrp="1"/>
          </p:cNvSpPr>
          <p:nvPr>
            <p:ph type="sldNum" sz="quarter" idx="12"/>
          </p:nvPr>
        </p:nvSpPr>
        <p:spPr/>
        <p:txBody>
          <a:bodyPr/>
          <a:lstStyle/>
          <a:p>
            <a:fld id="{3E276259-71A5-47E5-B6AC-F674AC2D98F2}" type="slidenum">
              <a:rPr lang="en-US" smtClean="0"/>
              <a:pPr/>
              <a:t>11</a:t>
            </a:fld>
            <a:endParaRPr lang="en-US"/>
          </a:p>
        </p:txBody>
      </p:sp>
      <p:sp>
        <p:nvSpPr>
          <p:cNvPr id="10" name="Footer Placeholder 9"/>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26).png"/>
          <p:cNvPicPr>
            <a:picLocks noGrp="1" noChangeAspect="1"/>
          </p:cNvPicPr>
          <p:nvPr>
            <p:ph idx="1"/>
          </p:nvPr>
        </p:nvPicPr>
        <p:blipFill>
          <a:blip r:embed="rId2" cstate="print"/>
          <a:stretch>
            <a:fillRect/>
          </a:stretch>
        </p:blipFill>
        <p:spPr>
          <a:xfrm>
            <a:off x="3571875" y="2341184"/>
            <a:ext cx="3386138" cy="1874007"/>
          </a:xfrm>
        </p:spPr>
      </p:pic>
      <p:sp>
        <p:nvSpPr>
          <p:cNvPr id="8" name="Text Placeholder 7"/>
          <p:cNvSpPr>
            <a:spLocks noGrp="1"/>
          </p:cNvSpPr>
          <p:nvPr>
            <p:ph type="body" sz="half" idx="2"/>
          </p:nvPr>
        </p:nvSpPr>
        <p:spPr>
          <a:xfrm>
            <a:off x="457200" y="1219200"/>
            <a:ext cx="3886200" cy="4906963"/>
          </a:xfrm>
        </p:spPr>
        <p:txBody>
          <a:bodyPr>
            <a:normAutofit fontScale="92500" lnSpcReduction="20000"/>
          </a:bodyPr>
          <a:lstStyle/>
          <a:p>
            <a:pPr>
              <a:buFont typeface="Wingdings" pitchFamily="2" charset="2"/>
              <a:buChar char="Ø"/>
            </a:pPr>
            <a:r>
              <a:rPr lang="en-US" sz="2000" dirty="0" smtClean="0"/>
              <a:t>A non-sequential collection of data items.</a:t>
            </a:r>
          </a:p>
          <a:p>
            <a:pPr>
              <a:buFont typeface="Wingdings" pitchFamily="2" charset="2"/>
              <a:buChar char="Ø"/>
            </a:pPr>
            <a:r>
              <a:rPr lang="en-US" sz="2000" dirty="0" smtClean="0"/>
              <a:t>For  every data item in the linked list there is an associated pointer that would give the memory allocation of the next data item.</a:t>
            </a:r>
          </a:p>
          <a:p>
            <a:pPr>
              <a:buFont typeface="Wingdings" pitchFamily="2" charset="2"/>
              <a:buChar char="Ø"/>
            </a:pPr>
            <a:r>
              <a:rPr lang="en-US" sz="2000" dirty="0" smtClean="0"/>
              <a:t>The data items are not in consecutive</a:t>
            </a:r>
          </a:p>
          <a:p>
            <a:endParaRPr lang="en-US" sz="1800" dirty="0" smtClean="0"/>
          </a:p>
          <a:p>
            <a:pPr>
              <a:buFont typeface="Wingdings" pitchFamily="2" charset="2"/>
              <a:buChar char="Ø"/>
            </a:pPr>
            <a:r>
              <a:rPr lang="en-US" sz="2400" b="1" dirty="0" smtClean="0"/>
              <a:t>Types of Linked List :</a:t>
            </a:r>
          </a:p>
          <a:p>
            <a:pPr lvl="1">
              <a:buFont typeface="Wingdings" pitchFamily="2" charset="2"/>
              <a:buChar char="Ø"/>
            </a:pPr>
            <a:r>
              <a:rPr lang="en-US" sz="2000" dirty="0" smtClean="0"/>
              <a:t>Single Linked List </a:t>
            </a:r>
          </a:p>
          <a:p>
            <a:pPr lvl="1">
              <a:buFont typeface="Wingdings" pitchFamily="2" charset="2"/>
              <a:buChar char="Ø"/>
            </a:pPr>
            <a:r>
              <a:rPr lang="en-US" sz="2000" dirty="0" smtClean="0"/>
              <a:t>Circular Linked List</a:t>
            </a:r>
          </a:p>
          <a:p>
            <a:pPr lvl="1">
              <a:buFont typeface="Wingdings" pitchFamily="2" charset="2"/>
              <a:buChar char="Ø"/>
            </a:pPr>
            <a:r>
              <a:rPr lang="en-US" sz="2000" dirty="0" smtClean="0"/>
              <a:t>Double Linked List</a:t>
            </a:r>
          </a:p>
          <a:p>
            <a:pPr lvl="1">
              <a:buFont typeface="Wingdings" pitchFamily="2" charset="2"/>
              <a:buChar char="Ø"/>
            </a:pPr>
            <a:r>
              <a:rPr lang="en-US" sz="2000" dirty="0" smtClean="0"/>
              <a:t>Circular Double Linked List</a:t>
            </a:r>
          </a:p>
        </p:txBody>
      </p:sp>
      <p:sp>
        <p:nvSpPr>
          <p:cNvPr id="5" name="Title 1"/>
          <p:cNvSpPr txBox="1">
            <a:spLocks/>
          </p:cNvSpPr>
          <p:nvPr/>
        </p:nvSpPr>
        <p:spPr>
          <a:xfrm>
            <a:off x="4439" y="194022"/>
            <a:ext cx="9159422" cy="743590"/>
          </a:xfrm>
          <a:prstGeom prst="rect">
            <a:avLst/>
          </a:prstGeom>
          <a:solidFill>
            <a:srgbClr val="0069B8"/>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FFFFFF"/>
                </a:solidFill>
              </a:rPr>
              <a:t>Linked List</a:t>
            </a:r>
            <a:endParaRPr lang="en-US" sz="3200" b="1" dirty="0">
              <a:solidFill>
                <a:srgbClr val="FFFFFF"/>
              </a:solidFill>
            </a:endParaRPr>
          </a:p>
        </p:txBody>
      </p:sp>
      <p:sp>
        <p:nvSpPr>
          <p:cNvPr id="3" name="Slide Number Placeholder 2"/>
          <p:cNvSpPr>
            <a:spLocks noGrp="1"/>
          </p:cNvSpPr>
          <p:nvPr>
            <p:ph type="sldNum" sz="quarter" idx="12"/>
          </p:nvPr>
        </p:nvSpPr>
        <p:spPr/>
        <p:txBody>
          <a:bodyPr/>
          <a:lstStyle/>
          <a:p>
            <a:fld id="{3E276259-71A5-47E5-B6AC-F674AC2D98F2}"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Non-Linear Data Structures</a:t>
            </a:r>
            <a:endParaRPr lang="en-US" dirty="0"/>
          </a:p>
        </p:txBody>
      </p:sp>
      <p:sp>
        <p:nvSpPr>
          <p:cNvPr id="10" name="Content Placeholder 9"/>
          <p:cNvSpPr>
            <a:spLocks noGrp="1"/>
          </p:cNvSpPr>
          <p:nvPr>
            <p:ph idx="1"/>
          </p:nvPr>
        </p:nvSpPr>
        <p:spPr/>
        <p:txBody>
          <a:bodyPr/>
          <a:lstStyle/>
          <a:p>
            <a:r>
              <a:rPr lang="en-US" dirty="0" smtClean="0"/>
              <a:t>A Data Structure in which the data items are not arranged in a sequence.</a:t>
            </a:r>
          </a:p>
          <a:p>
            <a:r>
              <a:rPr lang="en-US" dirty="0" smtClean="0"/>
              <a:t>Examples of Non-Linear Data Structures are : Trees and Graphs</a:t>
            </a:r>
          </a:p>
        </p:txBody>
      </p:sp>
      <p:sp>
        <p:nvSpPr>
          <p:cNvPr id="3" name="Slide Number Placeholder 2"/>
          <p:cNvSpPr>
            <a:spLocks noGrp="1"/>
          </p:cNvSpPr>
          <p:nvPr>
            <p:ph type="sldNum" sz="quarter" idx="12"/>
          </p:nvPr>
        </p:nvSpPr>
        <p:spPr/>
        <p:txBody>
          <a:bodyPr/>
          <a:lstStyle/>
          <a:p>
            <a:fld id="{3E276259-71A5-47E5-B6AC-F674AC2D98F2}"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jpg"/>
          <p:cNvPicPr>
            <a:picLocks noGrp="1" noChangeAspect="1"/>
          </p:cNvPicPr>
          <p:nvPr>
            <p:ph idx="1"/>
          </p:nvPr>
        </p:nvPicPr>
        <p:blipFill>
          <a:blip r:embed="rId2" cstate="print"/>
          <a:stretch>
            <a:fillRect/>
          </a:stretch>
        </p:blipFill>
        <p:spPr>
          <a:xfrm>
            <a:off x="2057400" y="2362200"/>
            <a:ext cx="5111750" cy="3828486"/>
          </a:xfrm>
        </p:spPr>
      </p:pic>
      <p:sp>
        <p:nvSpPr>
          <p:cNvPr id="5" name="Text Placeholder 4"/>
          <p:cNvSpPr>
            <a:spLocks noGrp="1"/>
          </p:cNvSpPr>
          <p:nvPr>
            <p:ph type="body" sz="half" idx="2"/>
          </p:nvPr>
        </p:nvSpPr>
        <p:spPr>
          <a:xfrm>
            <a:off x="1066800" y="990601"/>
            <a:ext cx="7086600" cy="1371600"/>
          </a:xfrm>
        </p:spPr>
        <p:txBody>
          <a:bodyPr>
            <a:normAutofit lnSpcReduction="10000"/>
          </a:bodyPr>
          <a:lstStyle/>
          <a:p>
            <a:pPr>
              <a:buFont typeface="Wingdings" pitchFamily="2" charset="2"/>
              <a:buChar char="Ø"/>
            </a:pPr>
            <a:r>
              <a:rPr lang="en-US" sz="1800" dirty="0" smtClean="0"/>
              <a:t>A non-linear data structure with collection of one or more nodes among all the nodes, one is root node.</a:t>
            </a:r>
          </a:p>
          <a:p>
            <a:pPr>
              <a:buFont typeface="Wingdings" pitchFamily="2" charset="2"/>
              <a:buChar char="Ø"/>
            </a:pPr>
            <a:r>
              <a:rPr lang="en-US" sz="1800" dirty="0" smtClean="0"/>
              <a:t>Follows hierarchical order.</a:t>
            </a:r>
          </a:p>
          <a:p>
            <a:pPr>
              <a:buFont typeface="Wingdings" pitchFamily="2" charset="2"/>
              <a:buChar char="Ø"/>
            </a:pPr>
            <a:r>
              <a:rPr lang="en-US" sz="1800" dirty="0" smtClean="0"/>
              <a:t>Also known as Inverted Tree.</a:t>
            </a:r>
            <a:endParaRPr lang="en-US" sz="1800" dirty="0"/>
          </a:p>
        </p:txBody>
      </p:sp>
      <p:sp>
        <p:nvSpPr>
          <p:cNvPr id="6" name="Title 1"/>
          <p:cNvSpPr txBox="1">
            <a:spLocks/>
          </p:cNvSpPr>
          <p:nvPr/>
        </p:nvSpPr>
        <p:spPr>
          <a:xfrm>
            <a:off x="0" y="129218"/>
            <a:ext cx="9159422" cy="743590"/>
          </a:xfrm>
          <a:prstGeom prst="rect">
            <a:avLst/>
          </a:prstGeom>
          <a:solidFill>
            <a:srgbClr val="0069B8"/>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FFFFFF"/>
                </a:solidFill>
              </a:rPr>
              <a:t>TREES</a:t>
            </a:r>
            <a:endParaRPr lang="en-US" sz="3200" b="1" dirty="0">
              <a:solidFill>
                <a:srgbClr val="FFFFFF"/>
              </a:solidFill>
            </a:endParaRPr>
          </a:p>
        </p:txBody>
      </p:sp>
      <p:sp>
        <p:nvSpPr>
          <p:cNvPr id="3" name="Slide Number Placeholder 2"/>
          <p:cNvSpPr>
            <a:spLocks noGrp="1"/>
          </p:cNvSpPr>
          <p:nvPr>
            <p:ph type="sldNum" sz="quarter" idx="12"/>
          </p:nvPr>
        </p:nvSpPr>
        <p:spPr/>
        <p:txBody>
          <a:bodyPr/>
          <a:lstStyle/>
          <a:p>
            <a:fld id="{3E276259-71A5-47E5-B6AC-F674AC2D98F2}"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6.png"/>
          <p:cNvPicPr>
            <a:picLocks noGrp="1" noChangeAspect="1"/>
          </p:cNvPicPr>
          <p:nvPr>
            <p:ph idx="1"/>
          </p:nvPr>
        </p:nvPicPr>
        <p:blipFill>
          <a:blip r:embed="rId2"/>
          <a:stretch>
            <a:fillRect/>
          </a:stretch>
        </p:blipFill>
        <p:spPr>
          <a:xfrm>
            <a:off x="3571875" y="2054938"/>
            <a:ext cx="3386138" cy="2446499"/>
          </a:xfrm>
        </p:spPr>
      </p:pic>
      <p:sp>
        <p:nvSpPr>
          <p:cNvPr id="6" name="Text Placeholder 5"/>
          <p:cNvSpPr>
            <a:spLocks noGrp="1"/>
          </p:cNvSpPr>
          <p:nvPr>
            <p:ph type="body" sz="half" idx="2"/>
          </p:nvPr>
        </p:nvSpPr>
        <p:spPr>
          <a:xfrm>
            <a:off x="457200" y="1371600"/>
            <a:ext cx="3352800" cy="4754563"/>
          </a:xfrm>
        </p:spPr>
        <p:txBody>
          <a:bodyPr>
            <a:normAutofit fontScale="92500" lnSpcReduction="10000"/>
          </a:bodyPr>
          <a:lstStyle/>
          <a:p>
            <a:pPr>
              <a:buFont typeface="Wingdings" pitchFamily="2" charset="2"/>
              <a:buChar char="Ø"/>
            </a:pPr>
            <a:r>
              <a:rPr lang="en-US" sz="2000" dirty="0" smtClean="0"/>
              <a:t>A collection of nodes(information) and connecting edges(logical relation) between  nodes.</a:t>
            </a:r>
          </a:p>
          <a:p>
            <a:endParaRPr lang="en-US" sz="2000" dirty="0" smtClean="0"/>
          </a:p>
          <a:p>
            <a:pPr>
              <a:buFont typeface="Wingdings" pitchFamily="2" charset="2"/>
              <a:buChar char="Ø"/>
            </a:pPr>
            <a:r>
              <a:rPr lang="en-US" sz="2000" dirty="0" smtClean="0"/>
              <a:t>Graphs have many types :</a:t>
            </a:r>
          </a:p>
          <a:p>
            <a:pPr lvl="1">
              <a:buFont typeface="Wingdings" pitchFamily="2" charset="2"/>
              <a:buChar char="ü"/>
            </a:pPr>
            <a:r>
              <a:rPr lang="en-US" sz="2000" dirty="0" smtClean="0"/>
              <a:t>Directed Graph</a:t>
            </a:r>
          </a:p>
          <a:p>
            <a:pPr lvl="1">
              <a:buFont typeface="Wingdings" pitchFamily="2" charset="2"/>
              <a:buChar char="ü"/>
            </a:pPr>
            <a:r>
              <a:rPr lang="en-US" sz="2000" dirty="0" smtClean="0"/>
              <a:t>Undirected Graph</a:t>
            </a:r>
          </a:p>
          <a:p>
            <a:pPr lvl="1">
              <a:buFont typeface="Wingdings" pitchFamily="2" charset="2"/>
              <a:buChar char="ü"/>
            </a:pPr>
            <a:r>
              <a:rPr lang="en-US" sz="2000" dirty="0" smtClean="0"/>
              <a:t>Mixed Graph</a:t>
            </a:r>
          </a:p>
          <a:p>
            <a:pPr lvl="1">
              <a:buFont typeface="Wingdings" pitchFamily="2" charset="2"/>
              <a:buChar char="ü"/>
            </a:pPr>
            <a:r>
              <a:rPr lang="en-US" sz="2000" dirty="0" smtClean="0"/>
              <a:t>Null Graph</a:t>
            </a:r>
          </a:p>
          <a:p>
            <a:pPr lvl="1">
              <a:buFont typeface="Wingdings" pitchFamily="2" charset="2"/>
              <a:buChar char="ü"/>
            </a:pPr>
            <a:r>
              <a:rPr lang="en-US" sz="2000" dirty="0" smtClean="0"/>
              <a:t>Simple Graph</a:t>
            </a:r>
          </a:p>
          <a:p>
            <a:pPr lvl="1">
              <a:buFont typeface="Wingdings" pitchFamily="2" charset="2"/>
              <a:buChar char="ü"/>
            </a:pPr>
            <a:r>
              <a:rPr lang="en-US" sz="2000" dirty="0" smtClean="0"/>
              <a:t>Multi Graph</a:t>
            </a:r>
          </a:p>
          <a:p>
            <a:pPr lvl="1">
              <a:buFont typeface="Wingdings" pitchFamily="2" charset="2"/>
              <a:buChar char="ü"/>
            </a:pPr>
            <a:r>
              <a:rPr lang="en-US" sz="2000" dirty="0" smtClean="0"/>
              <a:t>Weighted Graph</a:t>
            </a:r>
          </a:p>
          <a:p>
            <a:endParaRPr lang="en-US" dirty="0"/>
          </a:p>
        </p:txBody>
      </p:sp>
      <p:sp>
        <p:nvSpPr>
          <p:cNvPr id="7" name="Title 1"/>
          <p:cNvSpPr txBox="1">
            <a:spLocks/>
          </p:cNvSpPr>
          <p:nvPr/>
        </p:nvSpPr>
        <p:spPr>
          <a:xfrm>
            <a:off x="-26519" y="232129"/>
            <a:ext cx="9159422" cy="743590"/>
          </a:xfrm>
          <a:prstGeom prst="rect">
            <a:avLst/>
          </a:prstGeom>
          <a:solidFill>
            <a:srgbClr val="0069B8"/>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FFFFFF"/>
                </a:solidFill>
              </a:rPr>
              <a:t>GRAPHS</a:t>
            </a:r>
            <a:endParaRPr lang="en-US" sz="3200" b="1" dirty="0">
              <a:solidFill>
                <a:srgbClr val="FFFFFF"/>
              </a:solidFill>
            </a:endParaRPr>
          </a:p>
        </p:txBody>
      </p:sp>
      <p:sp>
        <p:nvSpPr>
          <p:cNvPr id="3" name="Slide Number Placeholder 2"/>
          <p:cNvSpPr>
            <a:spLocks noGrp="1"/>
          </p:cNvSpPr>
          <p:nvPr>
            <p:ph type="sldNum" sz="quarter" idx="12"/>
          </p:nvPr>
        </p:nvSpPr>
        <p:spPr/>
        <p:txBody>
          <a:bodyPr/>
          <a:lstStyle/>
          <a:p>
            <a:fld id="{3E276259-71A5-47E5-B6AC-F674AC2D98F2}" type="slidenum">
              <a:rPr lang="en-US" smtClean="0"/>
              <a:pPr/>
              <a:t>15</a:t>
            </a:fld>
            <a:endParaRPr lang="en-US"/>
          </a:p>
        </p:txBody>
      </p:sp>
      <p:sp>
        <p:nvSpPr>
          <p:cNvPr id="8" name="Footer Placeholder 7"/>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599" y="609600"/>
            <a:ext cx="6347713" cy="838200"/>
          </a:xfrm>
        </p:spPr>
        <p:txBody>
          <a:bodyPr/>
          <a:lstStyle/>
          <a:p>
            <a:r>
              <a:rPr lang="en-US" dirty="0" smtClean="0"/>
              <a:t>Operation on Data Structures</a:t>
            </a:r>
            <a:endParaRPr lang="en-US" dirty="0"/>
          </a:p>
        </p:txBody>
      </p:sp>
      <p:sp>
        <p:nvSpPr>
          <p:cNvPr id="6" name="Content Placeholder 5"/>
          <p:cNvSpPr>
            <a:spLocks noGrp="1"/>
          </p:cNvSpPr>
          <p:nvPr>
            <p:ph idx="1"/>
          </p:nvPr>
        </p:nvSpPr>
        <p:spPr>
          <a:xfrm>
            <a:off x="685800" y="1600200"/>
            <a:ext cx="6347714" cy="3880773"/>
          </a:xfrm>
        </p:spPr>
        <p:txBody>
          <a:bodyPr>
            <a:normAutofit fontScale="85000" lnSpcReduction="20000"/>
          </a:bodyPr>
          <a:lstStyle/>
          <a:p>
            <a:pPr>
              <a:buFont typeface="Wingdings" pitchFamily="2" charset="2"/>
              <a:buChar char="§"/>
            </a:pPr>
            <a:r>
              <a:rPr lang="en-US" sz="2400" b="1" dirty="0" smtClean="0"/>
              <a:t>Creation :</a:t>
            </a:r>
            <a:r>
              <a:rPr lang="en-US" sz="2400" dirty="0" smtClean="0"/>
              <a:t> It results in reserving memory for program </a:t>
            </a:r>
            <a:r>
              <a:rPr lang="en-US" sz="2400" dirty="0" err="1" smtClean="0"/>
              <a:t>elements.</a:t>
            </a:r>
            <a:r>
              <a:rPr lang="en-US" sz="2400" b="1" dirty="0" err="1" smtClean="0"/>
              <a:t>malloc</a:t>
            </a:r>
            <a:r>
              <a:rPr lang="en-US" sz="2400" b="1" dirty="0" smtClean="0"/>
              <a:t>() </a:t>
            </a:r>
            <a:r>
              <a:rPr lang="en-US" sz="2400" dirty="0" smtClean="0"/>
              <a:t>function of ‘C’ is used to create. </a:t>
            </a:r>
          </a:p>
          <a:p>
            <a:pPr>
              <a:buFont typeface="Wingdings" pitchFamily="2" charset="2"/>
              <a:buChar char="§"/>
            </a:pPr>
            <a:r>
              <a:rPr lang="en-US" sz="2400" b="1" dirty="0" smtClean="0"/>
              <a:t>Deletion</a:t>
            </a:r>
            <a:r>
              <a:rPr lang="en-US" sz="2400" dirty="0" smtClean="0"/>
              <a:t> </a:t>
            </a:r>
            <a:r>
              <a:rPr lang="en-US" sz="2400" b="1" dirty="0" smtClean="0"/>
              <a:t>:</a:t>
            </a:r>
            <a:r>
              <a:rPr lang="en-US" sz="2400" dirty="0" smtClean="0"/>
              <a:t> It destroys memory allocated for data </a:t>
            </a:r>
            <a:r>
              <a:rPr lang="en-US" sz="2400" dirty="0" err="1" smtClean="0"/>
              <a:t>structure.</a:t>
            </a:r>
            <a:r>
              <a:rPr lang="en-US" sz="2400" b="1" dirty="0" err="1" smtClean="0"/>
              <a:t>free</a:t>
            </a:r>
            <a:r>
              <a:rPr lang="en-US" sz="2400" b="1" dirty="0" smtClean="0"/>
              <a:t>() </a:t>
            </a:r>
            <a:r>
              <a:rPr lang="en-US" sz="2400" dirty="0" smtClean="0"/>
              <a:t>function of ‘C’ is used to delete.</a:t>
            </a:r>
          </a:p>
          <a:p>
            <a:pPr>
              <a:buFont typeface="Wingdings" pitchFamily="2" charset="2"/>
              <a:buChar char="§"/>
            </a:pPr>
            <a:r>
              <a:rPr lang="en-US" sz="2400" b="1" dirty="0" smtClean="0"/>
              <a:t>Search : </a:t>
            </a:r>
            <a:r>
              <a:rPr lang="en-US" sz="2400" dirty="0" smtClean="0"/>
              <a:t>It finds the presence of desired data item in the list of data elements.</a:t>
            </a:r>
          </a:p>
          <a:p>
            <a:pPr>
              <a:buFont typeface="Wingdings" pitchFamily="2" charset="2"/>
              <a:buChar char="§"/>
            </a:pPr>
            <a:r>
              <a:rPr lang="en-US" sz="2400" b="1" dirty="0" smtClean="0"/>
              <a:t>Sorting : </a:t>
            </a:r>
            <a:r>
              <a:rPr lang="en-US" sz="2400" dirty="0" smtClean="0"/>
              <a:t>A process of arranging all data items in a particular order either ascending or descending order.</a:t>
            </a:r>
          </a:p>
          <a:p>
            <a:pPr>
              <a:buFont typeface="Wingdings" pitchFamily="2" charset="2"/>
              <a:buChar char="§"/>
            </a:pPr>
            <a:r>
              <a:rPr lang="en-US" sz="2400" b="1" dirty="0" smtClean="0"/>
              <a:t>Traversing : </a:t>
            </a:r>
            <a:r>
              <a:rPr lang="en-US" sz="2400" dirty="0" smtClean="0"/>
              <a:t>A process of visiting each and every node in a systematic manner.</a:t>
            </a:r>
            <a:endParaRPr lang="en-US" sz="2400" dirty="0"/>
          </a:p>
        </p:txBody>
      </p:sp>
      <p:sp>
        <p:nvSpPr>
          <p:cNvPr id="3" name="Slide Number Placeholder 2"/>
          <p:cNvSpPr>
            <a:spLocks noGrp="1"/>
          </p:cNvSpPr>
          <p:nvPr>
            <p:ph type="sldNum" sz="quarter" idx="12"/>
          </p:nvPr>
        </p:nvSpPr>
        <p:spPr/>
        <p:txBody>
          <a:bodyPr/>
          <a:lstStyle/>
          <a:p>
            <a:fld id="{3E276259-71A5-47E5-B6AC-F674AC2D98F2}"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Applications of Data Structures</a:t>
            </a:r>
            <a:endParaRPr lang="en-US" dirty="0"/>
          </a:p>
        </p:txBody>
      </p:sp>
      <p:sp>
        <p:nvSpPr>
          <p:cNvPr id="3" name="Content Placeholder 2"/>
          <p:cNvSpPr>
            <a:spLocks noGrp="1"/>
          </p:cNvSpPr>
          <p:nvPr>
            <p:ph idx="1"/>
          </p:nvPr>
        </p:nvSpPr>
        <p:spPr>
          <a:xfrm>
            <a:off x="457200" y="990600"/>
            <a:ext cx="8229600" cy="5562600"/>
          </a:xfrm>
        </p:spPr>
        <p:txBody>
          <a:bodyPr>
            <a:normAutofit/>
          </a:bodyPr>
          <a:lstStyle/>
          <a:p>
            <a:r>
              <a:rPr lang="en-US" dirty="0" smtClean="0"/>
              <a:t>Applications of Arrays</a:t>
            </a:r>
          </a:p>
          <a:p>
            <a:pPr lvl="3"/>
            <a:r>
              <a:rPr lang="en-US" dirty="0" smtClean="0"/>
              <a:t>To implement Searching and Sorting Algorithms</a:t>
            </a:r>
          </a:p>
          <a:p>
            <a:pPr lvl="3"/>
            <a:r>
              <a:rPr lang="en-US" dirty="0" smtClean="0"/>
              <a:t>Matrix Multiplication</a:t>
            </a:r>
          </a:p>
          <a:p>
            <a:r>
              <a:rPr lang="en-US" dirty="0" smtClean="0"/>
              <a:t>Applications of Stack </a:t>
            </a:r>
          </a:p>
          <a:p>
            <a:pPr lvl="3"/>
            <a:r>
              <a:rPr lang="en-US" dirty="0" smtClean="0"/>
              <a:t>Recursion</a:t>
            </a:r>
          </a:p>
          <a:p>
            <a:pPr lvl="3"/>
            <a:r>
              <a:rPr lang="en-US" dirty="0" smtClean="0"/>
              <a:t>Reversing Characters</a:t>
            </a:r>
          </a:p>
          <a:p>
            <a:pPr lvl="3"/>
            <a:r>
              <a:rPr lang="en-US" dirty="0" smtClean="0"/>
              <a:t>Expression Evaluations</a:t>
            </a:r>
          </a:p>
          <a:p>
            <a:pPr lvl="3"/>
            <a:r>
              <a:rPr lang="en-US" dirty="0" smtClean="0"/>
              <a:t>Servicing Hardware Interrupts</a:t>
            </a:r>
          </a:p>
          <a:p>
            <a:r>
              <a:rPr lang="en-US" dirty="0" smtClean="0"/>
              <a:t>Applications of Queues</a:t>
            </a:r>
          </a:p>
          <a:p>
            <a:pPr lvl="3"/>
            <a:r>
              <a:rPr lang="en-US" dirty="0" smtClean="0"/>
              <a:t>CPU Scheduling</a:t>
            </a:r>
          </a:p>
          <a:p>
            <a:pPr lvl="3"/>
            <a:r>
              <a:rPr lang="en-US" dirty="0" smtClean="0"/>
              <a:t>Device Management</a:t>
            </a:r>
          </a:p>
          <a:p>
            <a:pPr lvl="3"/>
            <a:endParaRPr lang="en-US" dirty="0" smtClean="0"/>
          </a:p>
          <a:p>
            <a:endParaRPr lang="en-US" dirty="0" smtClean="0"/>
          </a:p>
          <a:p>
            <a:endParaRPr lang="en-US" dirty="0" smtClean="0"/>
          </a:p>
          <a:p>
            <a:endParaRPr lang="en-US" dirty="0" smtClean="0"/>
          </a:p>
          <a:p>
            <a:pPr lvl="3"/>
            <a:endParaRPr lang="en-US" dirty="0" smtClean="0"/>
          </a:p>
          <a:p>
            <a:pPr lvl="3">
              <a:buNone/>
            </a:pPr>
            <a:endParaRPr lang="en-US" dirty="0" smtClean="0"/>
          </a:p>
        </p:txBody>
      </p:sp>
      <p:sp>
        <p:nvSpPr>
          <p:cNvPr id="5" name="Slide Number Placeholder 4"/>
          <p:cNvSpPr>
            <a:spLocks noGrp="1"/>
          </p:cNvSpPr>
          <p:nvPr>
            <p:ph type="sldNum" sz="quarter" idx="12"/>
          </p:nvPr>
        </p:nvSpPr>
        <p:spPr/>
        <p:txBody>
          <a:bodyPr/>
          <a:lstStyle/>
          <a:p>
            <a:fld id="{3E276259-71A5-47E5-B6AC-F674AC2D98F2}"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Applications of Linked List</a:t>
            </a:r>
          </a:p>
          <a:p>
            <a:pPr lvl="3"/>
            <a:r>
              <a:rPr lang="en-US" dirty="0" smtClean="0"/>
              <a:t>Implementation of Stacks and Queues</a:t>
            </a:r>
          </a:p>
          <a:p>
            <a:pPr lvl="3"/>
            <a:r>
              <a:rPr lang="en-US" dirty="0" smtClean="0"/>
              <a:t>Implementation of Graphs</a:t>
            </a:r>
          </a:p>
          <a:p>
            <a:pPr lvl="3"/>
            <a:r>
              <a:rPr lang="en-US" dirty="0" smtClean="0"/>
              <a:t>Maintaining directory of names</a:t>
            </a:r>
          </a:p>
          <a:p>
            <a:r>
              <a:rPr lang="en-US" dirty="0" smtClean="0"/>
              <a:t>Applications of Trees</a:t>
            </a:r>
          </a:p>
          <a:p>
            <a:pPr lvl="3"/>
            <a:r>
              <a:rPr lang="en-US" dirty="0" smtClean="0"/>
              <a:t>File System</a:t>
            </a:r>
          </a:p>
          <a:p>
            <a:pPr lvl="3"/>
            <a:r>
              <a:rPr lang="en-US" dirty="0" smtClean="0"/>
              <a:t>Syntax Trees(Used in Compilers)</a:t>
            </a:r>
          </a:p>
          <a:p>
            <a:pPr lvl="3"/>
            <a:r>
              <a:rPr lang="en-US" dirty="0" err="1" smtClean="0"/>
              <a:t>Trie</a:t>
            </a:r>
            <a:r>
              <a:rPr lang="en-US" dirty="0" smtClean="0"/>
              <a:t>(Used to implement a dictionaries with prefix lookup</a:t>
            </a:r>
          </a:p>
          <a:p>
            <a:pPr lvl="3"/>
            <a:r>
              <a:rPr lang="en-US" dirty="0" smtClean="0"/>
              <a:t>Suffix Tree(For quick pattern searching)</a:t>
            </a:r>
          </a:p>
          <a:p>
            <a:r>
              <a:rPr lang="en-US" dirty="0" smtClean="0"/>
              <a:t>Applications of Graphs</a:t>
            </a:r>
          </a:p>
          <a:p>
            <a:pPr lvl="3"/>
            <a:r>
              <a:rPr lang="en-US" dirty="0" smtClean="0"/>
              <a:t>Electronic Circuits</a:t>
            </a:r>
          </a:p>
          <a:p>
            <a:pPr lvl="3"/>
            <a:r>
              <a:rPr lang="en-US" dirty="0" smtClean="0"/>
              <a:t>Computer Networks</a:t>
            </a:r>
          </a:p>
          <a:p>
            <a:pPr lvl="3"/>
            <a:r>
              <a:rPr lang="en-US" dirty="0" smtClean="0"/>
              <a:t>Databases</a:t>
            </a:r>
          </a:p>
          <a:p>
            <a:pPr lvl="3"/>
            <a:r>
              <a:rPr lang="en-US" dirty="0" smtClean="0"/>
              <a:t>Transportation Network</a:t>
            </a:r>
          </a:p>
        </p:txBody>
      </p:sp>
      <p:sp>
        <p:nvSpPr>
          <p:cNvPr id="5" name="Slide Number Placeholder 4"/>
          <p:cNvSpPr>
            <a:spLocks noGrp="1"/>
          </p:cNvSpPr>
          <p:nvPr>
            <p:ph type="sldNum" sz="quarter" idx="12"/>
          </p:nvPr>
        </p:nvSpPr>
        <p:spPr/>
        <p:txBody>
          <a:bodyPr/>
          <a:lstStyle/>
          <a:p>
            <a:fld id="{3E276259-71A5-47E5-B6AC-F674AC2D98F2}"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514600"/>
            <a:ext cx="7576457" cy="813164"/>
          </a:xfrm>
        </p:spPr>
        <p:txBody>
          <a:bodyPr>
            <a:normAutofit fontScale="90000"/>
          </a:bodyPr>
          <a:lstStyle/>
          <a:p>
            <a:r>
              <a:rPr lang="en-US" b="1" i="1" dirty="0">
                <a:latin typeface="Algerian" panose="04020705040A02060702" pitchFamily="82" charset="0"/>
              </a:rPr>
              <a:t>          LINKED LISTS</a:t>
            </a:r>
          </a:p>
        </p:txBody>
      </p:sp>
      <p:sp>
        <p:nvSpPr>
          <p:cNvPr id="4" name="Slide Number Placeholder 3"/>
          <p:cNvSpPr>
            <a:spLocks noGrp="1"/>
          </p:cNvSpPr>
          <p:nvPr>
            <p:ph type="sldNum" sz="quarter" idx="12"/>
          </p:nvPr>
        </p:nvSpPr>
        <p:spPr/>
        <p:txBody>
          <a:bodyPr/>
          <a:lstStyle/>
          <a:p>
            <a:fld id="{3E276259-71A5-47E5-B6AC-F674AC2D98F2}" type="slidenum">
              <a:rPr lang="en-US" smtClean="0"/>
              <a:pPr/>
              <a:t>19</a:t>
            </a:fld>
            <a:endParaRPr lang="en-US"/>
          </a:p>
        </p:txBody>
      </p:sp>
      <p:sp>
        <p:nvSpPr>
          <p:cNvPr id="7" name="TextBox 6"/>
          <p:cNvSpPr txBox="1"/>
          <p:nvPr/>
        </p:nvSpPr>
        <p:spPr>
          <a:xfrm>
            <a:off x="914400" y="4191000"/>
            <a:ext cx="5780750" cy="646331"/>
          </a:xfrm>
          <a:prstGeom prst="rect">
            <a:avLst/>
          </a:prstGeom>
          <a:noFill/>
        </p:spPr>
        <p:txBody>
          <a:bodyPr wrap="none" rtlCol="0">
            <a:spAutoFit/>
          </a:bodyPr>
          <a:lstStyle/>
          <a:p>
            <a:r>
              <a:rPr lang="en-US" dirty="0" smtClean="0"/>
              <a:t>Note: Please </a:t>
            </a:r>
            <a:r>
              <a:rPr lang="en-US" dirty="0"/>
              <a:t>check the class notes for the </a:t>
            </a:r>
            <a:r>
              <a:rPr lang="en-US" dirty="0" smtClean="0"/>
              <a:t>algorithms.</a:t>
            </a:r>
            <a:endParaRPr lang="en-US" dirty="0"/>
          </a:p>
          <a:p>
            <a:endParaRPr lang="en-US" dirty="0"/>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2745755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3" name="Content Placeholder 2"/>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740"/>
            <a:ext cx="9144000" cy="6934940"/>
          </a:xfrm>
        </p:spPr>
      </p:pic>
      <p:sp>
        <p:nvSpPr>
          <p:cNvPr id="5" name="Slide Number Placeholder 4"/>
          <p:cNvSpPr>
            <a:spLocks noGrp="1"/>
          </p:cNvSpPr>
          <p:nvPr>
            <p:ph type="sldNum" sz="quarter" idx="12"/>
          </p:nvPr>
        </p:nvSpPr>
        <p:spPr/>
        <p:txBody>
          <a:bodyPr/>
          <a:lstStyle/>
          <a:p>
            <a:fld id="{3E276259-71A5-47E5-B6AC-F674AC2D98F2}"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anose="04020705040A02060702" pitchFamily="82" charset="0"/>
              </a:rPr>
              <a:t>Arrays vs linked lists</a:t>
            </a:r>
            <a:endParaRPr lang="en-US" b="1" dirty="0">
              <a:latin typeface="Algerian" panose="04020705040A02060702" pitchFamily="82" charset="0"/>
            </a:endParaRPr>
          </a:p>
        </p:txBody>
      </p:sp>
      <p:pic>
        <p:nvPicPr>
          <p:cNvPr id="7" name="Content Placeholder 6"/>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39828" y="2228850"/>
            <a:ext cx="3861118" cy="1755053"/>
          </a:xfrm>
          <a:prstGeom prst="rect">
            <a:avLst/>
          </a:prstGeom>
          <a:ln>
            <a:noFill/>
          </a:ln>
          <a:effectLst>
            <a:softEdge rad="112500"/>
          </a:effectLst>
        </p:spPr>
      </p:pic>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276600" y="4228944"/>
            <a:ext cx="4889813" cy="12344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p:cNvSpPr>
            <a:spLocks noGrp="1"/>
          </p:cNvSpPr>
          <p:nvPr>
            <p:ph type="sldNum" sz="quarter" idx="12"/>
          </p:nvPr>
        </p:nvSpPr>
        <p:spPr/>
        <p:txBody>
          <a:bodyPr/>
          <a:lstStyle/>
          <a:p>
            <a:fld id="{3E276259-71A5-47E5-B6AC-F674AC2D98F2}" type="slidenum">
              <a:rPr lang="en-US" smtClean="0"/>
              <a:pPr/>
              <a:t>20</a:t>
            </a:fld>
            <a:endParaRPr lang="en-US"/>
          </a:p>
        </p:txBody>
      </p:sp>
      <p:sp>
        <p:nvSpPr>
          <p:cNvPr id="9" name="Footer Placeholder 8"/>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1012253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842" y="1356904"/>
            <a:ext cx="8327572" cy="4496888"/>
          </a:xfrm>
          <a:ln>
            <a:noFill/>
          </a:ln>
          <a:effectLst/>
          <a:scene3d>
            <a:camera prst="orthographicFront">
              <a:rot lat="0" lon="0" rev="0"/>
            </a:camera>
            <a:lightRig rig="glow" dir="t">
              <a:rot lat="0" lon="0" rev="14100000"/>
            </a:lightRig>
          </a:scene3d>
          <a:sp3d prstMaterial="softEdge">
            <a:bevelT w="127000" prst="artDeco"/>
          </a:sp3d>
        </p:spPr>
        <p:txBody>
          <a:bodyPr>
            <a:normAutofit/>
          </a:bodyPr>
          <a:lstStyle/>
          <a:p>
            <a:pPr marL="0" indent="0">
              <a:buNone/>
            </a:pPr>
            <a:r>
              <a:rPr lang="en-US" b="1" dirty="0"/>
              <a:t>ARRAYS : </a:t>
            </a:r>
          </a:p>
          <a:p>
            <a:pPr>
              <a:buFont typeface="Wingdings" panose="05000000000000000000" pitchFamily="2" charset="2"/>
              <a:buChar char="Ø"/>
            </a:pPr>
            <a:r>
              <a:rPr lang="en-US" dirty="0"/>
              <a:t>Linear Data structures</a:t>
            </a:r>
          </a:p>
          <a:p>
            <a:pPr>
              <a:buFont typeface="Wingdings" panose="05000000000000000000" pitchFamily="2" charset="2"/>
              <a:buChar char="Ø"/>
            </a:pPr>
            <a:r>
              <a:rPr lang="en-US" dirty="0"/>
              <a:t>Static allocation of memory and stores homogenous data</a:t>
            </a:r>
          </a:p>
          <a:p>
            <a:pPr>
              <a:buFont typeface="Wingdings" panose="05000000000000000000" pitchFamily="2" charset="2"/>
              <a:buChar char="Ø"/>
            </a:pPr>
            <a:r>
              <a:rPr lang="en-US" dirty="0"/>
              <a:t>Insertions and Deletions are inefficient  and modifications are easy</a:t>
            </a:r>
          </a:p>
          <a:p>
            <a:pPr>
              <a:buFont typeface="Wingdings" panose="05000000000000000000" pitchFamily="2" charset="2"/>
              <a:buChar char="Ø"/>
            </a:pPr>
            <a:r>
              <a:rPr lang="en-US" dirty="0"/>
              <a:t>Random access of </a:t>
            </a:r>
            <a:r>
              <a:rPr lang="en-US" dirty="0" smtClean="0"/>
              <a:t>elements</a:t>
            </a:r>
          </a:p>
          <a:p>
            <a:pPr marL="0" indent="0">
              <a:buNone/>
            </a:pPr>
            <a:r>
              <a:rPr lang="en-US" b="1" dirty="0" smtClean="0"/>
              <a:t>LINKED LISTS:</a:t>
            </a:r>
          </a:p>
          <a:p>
            <a:pPr>
              <a:buFont typeface="Wingdings" panose="05000000000000000000" pitchFamily="2" charset="2"/>
              <a:buChar char="Ø"/>
            </a:pPr>
            <a:r>
              <a:rPr lang="en-US" dirty="0" smtClean="0"/>
              <a:t>  Both </a:t>
            </a:r>
            <a:r>
              <a:rPr lang="en-US" dirty="0"/>
              <a:t>linear(for accessing) and non linear (storing</a:t>
            </a:r>
            <a:r>
              <a:rPr lang="en-US" dirty="0" smtClean="0"/>
              <a:t>).</a:t>
            </a:r>
            <a:endParaRPr lang="en-US" dirty="0"/>
          </a:p>
          <a:p>
            <a:pPr>
              <a:buFont typeface="Wingdings" panose="05000000000000000000" pitchFamily="2" charset="2"/>
              <a:buChar char="Ø"/>
            </a:pPr>
            <a:r>
              <a:rPr lang="en-US" dirty="0" smtClean="0"/>
              <a:t>Dynamic </a:t>
            </a:r>
            <a:r>
              <a:rPr lang="en-US" dirty="0"/>
              <a:t>allocation and have pointers to next </a:t>
            </a:r>
            <a:r>
              <a:rPr lang="en-US" dirty="0" smtClean="0"/>
              <a:t>node.</a:t>
            </a:r>
            <a:endParaRPr lang="en-US" dirty="0"/>
          </a:p>
          <a:p>
            <a:pPr>
              <a:buFont typeface="Wingdings" panose="05000000000000000000" pitchFamily="2" charset="2"/>
              <a:buChar char="Ø"/>
            </a:pPr>
            <a:r>
              <a:rPr lang="en-US" dirty="0" smtClean="0"/>
              <a:t>Insertions </a:t>
            </a:r>
            <a:r>
              <a:rPr lang="en-US" dirty="0"/>
              <a:t>and Deletions are efficient and </a:t>
            </a:r>
            <a:r>
              <a:rPr lang="en-US" dirty="0" smtClean="0"/>
              <a:t>complex. </a:t>
            </a:r>
            <a:r>
              <a:rPr lang="en-US" dirty="0"/>
              <a:t>				        </a:t>
            </a:r>
            <a:r>
              <a:rPr lang="en-US" dirty="0" smtClean="0"/>
              <a:t>         </a:t>
            </a:r>
          </a:p>
          <a:p>
            <a:pPr>
              <a:buFont typeface="Wingdings" panose="05000000000000000000" pitchFamily="2" charset="2"/>
              <a:buChar char="Ø"/>
            </a:pPr>
            <a:r>
              <a:rPr lang="en-US" dirty="0" smtClean="0"/>
              <a:t>No </a:t>
            </a:r>
            <a:r>
              <a:rPr lang="en-US" dirty="0"/>
              <a:t>random access of </a:t>
            </a:r>
            <a:r>
              <a:rPr lang="en-US" dirty="0" smtClean="0"/>
              <a:t>elements.</a:t>
            </a:r>
            <a:endParaRPr lang="en-US" dirty="0"/>
          </a:p>
          <a:p>
            <a:pPr marL="0" indent="0">
              <a:buNone/>
            </a:pPr>
            <a:endParaRPr lang="en-US" sz="2400" b="1" dirty="0">
              <a:latin typeface="Arial Narrow" panose="020B0606020202030204" pitchFamily="34" charset="0"/>
            </a:endParaRPr>
          </a:p>
        </p:txBody>
      </p:sp>
      <p:sp>
        <p:nvSpPr>
          <p:cNvPr id="4" name="Slide Number Placeholder 3"/>
          <p:cNvSpPr>
            <a:spLocks noGrp="1"/>
          </p:cNvSpPr>
          <p:nvPr>
            <p:ph type="sldNum" sz="quarter" idx="12"/>
          </p:nvPr>
        </p:nvSpPr>
        <p:spPr/>
        <p:txBody>
          <a:bodyPr/>
          <a:lstStyle/>
          <a:p>
            <a:fld id="{3E276259-71A5-47E5-B6AC-F674AC2D98F2}"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1444870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981200" y="838200"/>
            <a:ext cx="5334000" cy="1058091"/>
          </a:xfrm>
        </p:spPr>
        <p:txBody>
          <a:bodyPr>
            <a:normAutofit fontScale="90000"/>
          </a:bodyPr>
          <a:lstStyle/>
          <a:p>
            <a:r>
              <a:rPr lang="en-US" b="1" dirty="0">
                <a:latin typeface="Algerian" panose="04020705040A02060702" pitchFamily="82" charset="0"/>
              </a:rPr>
              <a:t>Some </a:t>
            </a:r>
            <a:r>
              <a:rPr lang="en-US" b="1" dirty="0" smtClean="0">
                <a:latin typeface="Algerian" panose="04020705040A02060702" pitchFamily="82" charset="0"/>
              </a:rPr>
              <a:t>other </a:t>
            </a:r>
            <a:r>
              <a:rPr lang="en-US" b="1" dirty="0">
                <a:latin typeface="Algerian" panose="04020705040A02060702" pitchFamily="82" charset="0"/>
              </a:rPr>
              <a:t>differences</a:t>
            </a:r>
            <a:endParaRPr lang="en-US" dirty="0"/>
          </a:p>
        </p:txBody>
      </p:sp>
      <p:graphicFrame>
        <p:nvGraphicFramePr>
          <p:cNvPr id="8" name="Content Placeholder 7"/>
          <p:cNvGraphicFramePr>
            <a:graphicFrameLocks noGrp="1"/>
          </p:cNvGraphicFramePr>
          <p:nvPr>
            <p:ph idx="1"/>
            <p:extLst/>
          </p:nvPr>
        </p:nvGraphicFramePr>
        <p:xfrm>
          <a:off x="411480" y="2111285"/>
          <a:ext cx="8218203" cy="3278511"/>
        </p:xfrm>
        <a:graphic>
          <a:graphicData uri="http://schemas.openxmlformats.org/drawingml/2006/table">
            <a:tbl>
              <a:tblPr firstRow="1" bandRow="1">
                <a:tableStyleId>{5C22544A-7EE6-4342-B048-85BDC9FD1C3A}</a:tableStyleId>
              </a:tblPr>
              <a:tblGrid>
                <a:gridCol w="2739401">
                  <a:extLst>
                    <a:ext uri="{9D8B030D-6E8A-4147-A177-3AD203B41FA5}">
                      <a16:colId xmlns:a16="http://schemas.microsoft.com/office/drawing/2014/main" xmlns="" val="3771973486"/>
                    </a:ext>
                  </a:extLst>
                </a:gridCol>
                <a:gridCol w="2739401">
                  <a:extLst>
                    <a:ext uri="{9D8B030D-6E8A-4147-A177-3AD203B41FA5}">
                      <a16:colId xmlns:a16="http://schemas.microsoft.com/office/drawing/2014/main" xmlns="" val="1091240552"/>
                    </a:ext>
                  </a:extLst>
                </a:gridCol>
                <a:gridCol w="2739401">
                  <a:extLst>
                    <a:ext uri="{9D8B030D-6E8A-4147-A177-3AD203B41FA5}">
                      <a16:colId xmlns:a16="http://schemas.microsoft.com/office/drawing/2014/main" xmlns="" val="1526751703"/>
                    </a:ext>
                  </a:extLst>
                </a:gridCol>
              </a:tblGrid>
              <a:tr h="342900">
                <a:tc>
                  <a:txBody>
                    <a:bodyPr/>
                    <a:lstStyle/>
                    <a:p>
                      <a:pPr algn="ctr"/>
                      <a:r>
                        <a:rPr lang="en-US" sz="1800" b="1" dirty="0" smtClean="0">
                          <a:effectLst/>
                          <a:latin typeface="Algerian" panose="04020705040A02060702" pitchFamily="82" charset="0"/>
                        </a:rPr>
                        <a:t>ASPECT</a:t>
                      </a:r>
                      <a:endParaRPr lang="en-US" sz="1800" b="1" dirty="0">
                        <a:effectLst/>
                        <a:latin typeface="Algerian" panose="04020705040A02060702" pitchFamily="82" charset="0"/>
                      </a:endParaRPr>
                    </a:p>
                  </a:txBody>
                  <a:tcPr marL="68691" marR="68691" marT="34290" marB="34290"/>
                </a:tc>
                <a:tc>
                  <a:txBody>
                    <a:bodyPr/>
                    <a:lstStyle/>
                    <a:p>
                      <a:pPr algn="ctr"/>
                      <a:r>
                        <a:rPr lang="en-US" sz="1800" b="1" dirty="0" smtClean="0">
                          <a:effectLst/>
                          <a:latin typeface="Algerian" panose="04020705040A02060702" pitchFamily="82" charset="0"/>
                        </a:rPr>
                        <a:t>ARRAY</a:t>
                      </a:r>
                      <a:endParaRPr lang="en-US" sz="1800" b="1" dirty="0">
                        <a:effectLst/>
                        <a:latin typeface="Algerian" panose="04020705040A02060702" pitchFamily="82" charset="0"/>
                      </a:endParaRPr>
                    </a:p>
                  </a:txBody>
                  <a:tcPr marL="68691" marR="68691" marT="34290" marB="34290"/>
                </a:tc>
                <a:tc>
                  <a:txBody>
                    <a:bodyPr/>
                    <a:lstStyle/>
                    <a:p>
                      <a:pPr algn="ctr"/>
                      <a:r>
                        <a:rPr lang="en-US" sz="1800" b="1" dirty="0" smtClean="0">
                          <a:effectLst/>
                          <a:latin typeface="Algerian" panose="04020705040A02060702" pitchFamily="82" charset="0"/>
                        </a:rPr>
                        <a:t>LINKED LIST</a:t>
                      </a:r>
                      <a:endParaRPr lang="en-US" sz="1800" b="1" dirty="0">
                        <a:effectLst/>
                        <a:latin typeface="Algerian" panose="04020705040A02060702" pitchFamily="82" charset="0"/>
                      </a:endParaRPr>
                    </a:p>
                  </a:txBody>
                  <a:tcPr marL="68691" marR="68691" marT="34290" marB="34290"/>
                </a:tc>
                <a:extLst>
                  <a:ext uri="{0D108BD9-81ED-4DB2-BD59-A6C34878D82A}">
                    <a16:rowId xmlns:a16="http://schemas.microsoft.com/office/drawing/2014/main" xmlns="" val="3937043433"/>
                  </a:ext>
                </a:extLst>
              </a:tr>
              <a:tr h="555386">
                <a:tc>
                  <a:txBody>
                    <a:bodyPr/>
                    <a:lstStyle/>
                    <a:p>
                      <a:r>
                        <a:rPr lang="en-US" sz="1400" i="1" dirty="0" smtClean="0"/>
                        <a:t>Searching </a:t>
                      </a:r>
                      <a:endParaRPr lang="en-US" sz="1400" i="1" dirty="0"/>
                    </a:p>
                  </a:txBody>
                  <a:tcPr marL="68691" marR="68691" marT="34290" marB="34290"/>
                </a:tc>
                <a:tc>
                  <a:txBody>
                    <a:bodyPr/>
                    <a:lstStyle/>
                    <a:p>
                      <a:r>
                        <a:rPr lang="en-US" sz="1400" i="1" dirty="0" smtClean="0"/>
                        <a:t>Binary</a:t>
                      </a:r>
                      <a:r>
                        <a:rPr lang="en-US" sz="1400" i="1" baseline="0" dirty="0" smtClean="0"/>
                        <a:t> search and Linear search</a:t>
                      </a:r>
                      <a:endParaRPr lang="en-US" sz="1400" i="1" dirty="0"/>
                    </a:p>
                  </a:txBody>
                  <a:tcPr marL="68691" marR="68691" marT="34290" marB="34290"/>
                </a:tc>
                <a:tc>
                  <a:txBody>
                    <a:bodyPr/>
                    <a:lstStyle/>
                    <a:p>
                      <a:r>
                        <a:rPr lang="en-US" sz="1400" i="1" dirty="0" smtClean="0"/>
                        <a:t>Only linear search</a:t>
                      </a:r>
                      <a:endParaRPr lang="en-US" sz="1400" i="1" dirty="0"/>
                    </a:p>
                  </a:txBody>
                  <a:tcPr marL="68691" marR="68691" marT="34290" marB="34290"/>
                </a:tc>
                <a:extLst>
                  <a:ext uri="{0D108BD9-81ED-4DB2-BD59-A6C34878D82A}">
                    <a16:rowId xmlns:a16="http://schemas.microsoft.com/office/drawing/2014/main" xmlns="" val="3756018747"/>
                  </a:ext>
                </a:extLst>
              </a:tr>
              <a:tr h="1031431">
                <a:tc>
                  <a:txBody>
                    <a:bodyPr/>
                    <a:lstStyle/>
                    <a:p>
                      <a:r>
                        <a:rPr lang="en-US" sz="1400" i="1" dirty="0" smtClean="0"/>
                        <a:t>Usage</a:t>
                      </a:r>
                      <a:endParaRPr lang="en-US" sz="1400" i="1" dirty="0"/>
                    </a:p>
                  </a:txBody>
                  <a:tcPr marL="68691" marR="68691" marT="34290" marB="34290"/>
                </a:tc>
                <a:tc>
                  <a:txBody>
                    <a:bodyPr/>
                    <a:lstStyle/>
                    <a:p>
                      <a:r>
                        <a:rPr lang="en-US" sz="1400" i="1" dirty="0" smtClean="0"/>
                        <a:t>Array</a:t>
                      </a:r>
                      <a:r>
                        <a:rPr lang="en-US" sz="1400" i="1" baseline="0" dirty="0" smtClean="0"/>
                        <a:t> is not used as a stack or queue</a:t>
                      </a:r>
                      <a:endParaRPr lang="en-US" sz="1400" i="1" dirty="0"/>
                    </a:p>
                  </a:txBody>
                  <a:tcPr marL="68691" marR="68691" marT="34290" marB="34290"/>
                </a:tc>
                <a:tc>
                  <a:txBody>
                    <a:bodyPr/>
                    <a:lstStyle/>
                    <a:p>
                      <a:r>
                        <a:rPr lang="en-US" sz="1400" i="1" dirty="0" smtClean="0"/>
                        <a:t>Once</a:t>
                      </a:r>
                      <a:r>
                        <a:rPr lang="en-US" sz="1400" i="1" baseline="0" dirty="0" smtClean="0"/>
                        <a:t> linked list is defined the we can use it as arrays , stacks , queues ,Singly linked list etc.</a:t>
                      </a:r>
                      <a:endParaRPr lang="en-US" sz="1400" i="1" dirty="0"/>
                    </a:p>
                  </a:txBody>
                  <a:tcPr marL="68691" marR="68691" marT="34290" marB="34290"/>
                </a:tc>
                <a:extLst>
                  <a:ext uri="{0D108BD9-81ED-4DB2-BD59-A6C34878D82A}">
                    <a16:rowId xmlns:a16="http://schemas.microsoft.com/office/drawing/2014/main" xmlns="" val="3742974632"/>
                  </a:ext>
                </a:extLst>
              </a:tr>
              <a:tr h="555386">
                <a:tc>
                  <a:txBody>
                    <a:bodyPr/>
                    <a:lstStyle/>
                    <a:p>
                      <a:r>
                        <a:rPr lang="en-US" sz="1400" i="1" dirty="0" smtClean="0"/>
                        <a:t>Retrieval</a:t>
                      </a:r>
                      <a:endParaRPr lang="en-US" sz="1400" i="1" dirty="0"/>
                    </a:p>
                  </a:txBody>
                  <a:tcPr marL="68691" marR="68691" marT="34290" marB="34290"/>
                </a:tc>
                <a:tc>
                  <a:txBody>
                    <a:bodyPr/>
                    <a:lstStyle/>
                    <a:p>
                      <a:r>
                        <a:rPr lang="en-US" sz="1400" i="1" dirty="0" smtClean="0"/>
                        <a:t>It</a:t>
                      </a:r>
                      <a:r>
                        <a:rPr lang="en-US" sz="1400" i="1" baseline="0" dirty="0" smtClean="0"/>
                        <a:t> take time complexity of inserting or deleting of O(n)</a:t>
                      </a:r>
                      <a:endParaRPr lang="en-US" sz="1400" i="1" dirty="0"/>
                    </a:p>
                  </a:txBody>
                  <a:tcPr marL="68691" marR="68691" marT="34290" marB="34290"/>
                </a:tc>
                <a:tc>
                  <a:txBody>
                    <a:bodyPr/>
                    <a:lstStyle/>
                    <a:p>
                      <a:r>
                        <a:rPr lang="en-US" sz="1400" i="1" dirty="0" smtClean="0"/>
                        <a:t>It take It</a:t>
                      </a:r>
                      <a:r>
                        <a:rPr lang="en-US" sz="1400" i="1" baseline="0" dirty="0" smtClean="0"/>
                        <a:t> take time complexity of inserting or deleting of O(1)</a:t>
                      </a:r>
                      <a:endParaRPr lang="en-US" sz="1400" i="1" dirty="0"/>
                    </a:p>
                  </a:txBody>
                  <a:tcPr marL="68691" marR="68691" marT="34290" marB="34290"/>
                </a:tc>
                <a:extLst>
                  <a:ext uri="{0D108BD9-81ED-4DB2-BD59-A6C34878D82A}">
                    <a16:rowId xmlns:a16="http://schemas.microsoft.com/office/drawing/2014/main" xmlns="" val="3831482616"/>
                  </a:ext>
                </a:extLst>
              </a:tr>
              <a:tr h="793408">
                <a:tc>
                  <a:txBody>
                    <a:bodyPr/>
                    <a:lstStyle/>
                    <a:p>
                      <a:r>
                        <a:rPr lang="en-US" sz="1400" i="1" dirty="0" smtClean="0"/>
                        <a:t>Memory consumption</a:t>
                      </a:r>
                      <a:endParaRPr lang="en-US" sz="1400" i="1" dirty="0"/>
                    </a:p>
                  </a:txBody>
                  <a:tcPr marL="68691" marR="68691" marT="34290" marB="34290"/>
                </a:tc>
                <a:tc>
                  <a:txBody>
                    <a:bodyPr/>
                    <a:lstStyle/>
                    <a:p>
                      <a:r>
                        <a:rPr lang="en-US" sz="1400" i="1" dirty="0" smtClean="0"/>
                        <a:t>Least</a:t>
                      </a:r>
                      <a:r>
                        <a:rPr lang="en-US" sz="1400" i="1" baseline="0" dirty="0" smtClean="0"/>
                        <a:t> memory consumption</a:t>
                      </a:r>
                      <a:endParaRPr lang="en-US" sz="1400" i="1" dirty="0"/>
                    </a:p>
                  </a:txBody>
                  <a:tcPr marL="68691" marR="68691" marT="34290" marB="34290"/>
                </a:tc>
                <a:tc>
                  <a:txBody>
                    <a:bodyPr/>
                    <a:lstStyle/>
                    <a:p>
                      <a:r>
                        <a:rPr lang="en-US" sz="1400" i="1" dirty="0" smtClean="0"/>
                        <a:t>More</a:t>
                      </a:r>
                      <a:r>
                        <a:rPr lang="en-US" sz="1400" i="1" baseline="0" dirty="0" smtClean="0"/>
                        <a:t> memory consumption(extra memory for pointers)</a:t>
                      </a:r>
                      <a:endParaRPr lang="en-US" sz="1400" i="1" dirty="0"/>
                    </a:p>
                  </a:txBody>
                  <a:tcPr marL="68691" marR="68691" marT="34290" marB="34290"/>
                </a:tc>
                <a:extLst>
                  <a:ext uri="{0D108BD9-81ED-4DB2-BD59-A6C34878D82A}">
                    <a16:rowId xmlns:a16="http://schemas.microsoft.com/office/drawing/2014/main" xmlns="" val="3923883343"/>
                  </a:ext>
                </a:extLst>
              </a:tr>
            </a:tbl>
          </a:graphicData>
        </a:graphic>
      </p:graphicFrame>
      <p:sp>
        <p:nvSpPr>
          <p:cNvPr id="3" name="Slide Number Placeholder 2"/>
          <p:cNvSpPr>
            <a:spLocks noGrp="1"/>
          </p:cNvSpPr>
          <p:nvPr>
            <p:ph type="sldNum" sz="quarter" idx="12"/>
          </p:nvPr>
        </p:nvSpPr>
        <p:spPr/>
        <p:txBody>
          <a:bodyPr/>
          <a:lstStyle/>
          <a:p>
            <a:fld id="{3E276259-71A5-47E5-B6AC-F674AC2D98F2}"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3230335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anose="04020705040A02060702" pitchFamily="82" charset="0"/>
              </a:rPr>
              <a:t>Single linked lists</a:t>
            </a:r>
            <a:endParaRPr lang="en-US" b="1" dirty="0">
              <a:latin typeface="Algerian" panose="04020705040A02060702" pitchFamily="82" charset="0"/>
            </a:endParaRPr>
          </a:p>
        </p:txBody>
      </p:sp>
      <p:sp>
        <p:nvSpPr>
          <p:cNvPr id="3" name="Content Placeholder 2"/>
          <p:cNvSpPr>
            <a:spLocks noGrp="1"/>
          </p:cNvSpPr>
          <p:nvPr>
            <p:ph idx="1"/>
          </p:nvPr>
        </p:nvSpPr>
        <p:spPr>
          <a:xfrm>
            <a:off x="345281" y="1580032"/>
            <a:ext cx="8100605" cy="3449747"/>
          </a:xfrm>
        </p:spPr>
        <p:txBody>
          <a:bodyPr>
            <a:normAutofit/>
          </a:bodyPr>
          <a:lstStyle/>
          <a:p>
            <a:pPr>
              <a:buFont typeface="Wingdings" panose="05000000000000000000" pitchFamily="2" charset="2"/>
              <a:buChar char="Ø"/>
            </a:pPr>
            <a:r>
              <a:rPr lang="en-US" dirty="0"/>
              <a:t>A linked list, in simple terms, is a linear collection of data elements(nodes).</a:t>
            </a:r>
          </a:p>
          <a:p>
            <a:pPr>
              <a:buFont typeface="Wingdings" panose="05000000000000000000" pitchFamily="2" charset="2"/>
              <a:buChar char="Ø"/>
            </a:pPr>
            <a:r>
              <a:rPr lang="en-US" dirty="0"/>
              <a:t>A data structure that removes the restrictions on the maximum number of elements and the storage condition to write efficient programs.</a:t>
            </a:r>
          </a:p>
          <a:p>
            <a:pPr>
              <a:buFont typeface="Wingdings" panose="05000000000000000000" pitchFamily="2" charset="2"/>
              <a:buChar char="Ø"/>
            </a:pPr>
            <a:r>
              <a:rPr lang="en-US" dirty="0"/>
              <a:t>Linked list is a data structure that is free from the aforementioned restrictions.</a:t>
            </a:r>
          </a:p>
          <a:p>
            <a:pPr>
              <a:buFont typeface="Wingdings" panose="05000000000000000000" pitchFamily="2" charset="2"/>
              <a:buChar char="Ø"/>
            </a:pPr>
            <a:r>
              <a:rPr lang="en-US" dirty="0"/>
              <a:t>Elements in a linked list can be accessed only in a sequential manner. </a:t>
            </a:r>
          </a:p>
          <a:p>
            <a:pPr marL="0" indent="0">
              <a:buNone/>
            </a:pPr>
            <a:endParaRPr lang="en-US" sz="2100" dirty="0">
              <a:latin typeface="Agency FB" panose="020B0503020202020204" pitchFamily="34" charset="0"/>
            </a:endParaRPr>
          </a:p>
        </p:txBody>
      </p:sp>
      <p:sp>
        <p:nvSpPr>
          <p:cNvPr id="8" name="AutoShape 4" descr="Image result for singly linked list"/>
          <p:cNvSpPr>
            <a:spLocks noChangeAspect="1" noChangeArrowheads="1"/>
          </p:cNvSpPr>
          <p:nvPr/>
        </p:nvSpPr>
        <p:spPr bwMode="auto">
          <a:xfrm>
            <a:off x="116681" y="857250"/>
            <a:ext cx="228600" cy="2286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10" name="Picture 9"/>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24000" y="4397469"/>
            <a:ext cx="4937021" cy="1264620"/>
          </a:xfrm>
          <a:prstGeom prst="rect">
            <a:avLst/>
          </a:prstGeom>
        </p:spPr>
      </p:pic>
      <p:sp>
        <p:nvSpPr>
          <p:cNvPr id="5" name="Slide Number Placeholder 4"/>
          <p:cNvSpPr>
            <a:spLocks noGrp="1"/>
          </p:cNvSpPr>
          <p:nvPr>
            <p:ph type="sldNum" sz="quarter" idx="12"/>
          </p:nvPr>
        </p:nvSpPr>
        <p:spPr/>
        <p:txBody>
          <a:bodyPr/>
          <a:lstStyle/>
          <a:p>
            <a:fld id="{3E276259-71A5-47E5-B6AC-F674AC2D98F2}" type="slidenum">
              <a:rPr lang="en-US" smtClean="0"/>
              <a:pPr/>
              <a:t>23</a:t>
            </a:fld>
            <a:endParaRPr lang="en-US"/>
          </a:p>
        </p:txBody>
      </p:sp>
      <p:sp>
        <p:nvSpPr>
          <p:cNvPr id="9" name="Footer Placeholder 8"/>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15478653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599" y="1371600"/>
            <a:ext cx="6347713" cy="685800"/>
          </a:xfrm>
        </p:spPr>
        <p:txBody>
          <a:bodyPr/>
          <a:lstStyle/>
          <a:p>
            <a:r>
              <a:rPr lang="en-US" dirty="0" smtClean="0"/>
              <a:t>Insertion</a:t>
            </a:r>
            <a:endParaRPr lang="en-US" dirty="0"/>
          </a:p>
        </p:txBody>
      </p:sp>
      <p:sp>
        <p:nvSpPr>
          <p:cNvPr id="21507" name="Rectangle 3"/>
          <p:cNvSpPr>
            <a:spLocks noGrp="1" noChangeArrowheads="1"/>
          </p:cNvSpPr>
          <p:nvPr>
            <p:ph type="body" idx="1"/>
          </p:nvPr>
        </p:nvSpPr>
        <p:spPr>
          <a:xfrm>
            <a:off x="609599" y="2160591"/>
            <a:ext cx="6347714" cy="1420810"/>
          </a:xfrm>
        </p:spPr>
        <p:txBody>
          <a:bodyPr/>
          <a:lstStyle/>
          <a:p>
            <a:r>
              <a:rPr lang="en-US" dirty="0"/>
              <a:t>Insertion at the </a:t>
            </a:r>
            <a:r>
              <a:rPr lang="en-US" dirty="0" smtClean="0"/>
              <a:t>start </a:t>
            </a:r>
            <a:r>
              <a:rPr lang="en-US" dirty="0"/>
              <a:t>of the list</a:t>
            </a:r>
          </a:p>
          <a:p>
            <a:r>
              <a:rPr lang="en-US" dirty="0"/>
              <a:t>Insertion at the end of the list</a:t>
            </a:r>
          </a:p>
          <a:p>
            <a:r>
              <a:rPr lang="en-US" dirty="0"/>
              <a:t>Insertion in the middle of the list</a:t>
            </a:r>
          </a:p>
        </p:txBody>
      </p:sp>
      <p:sp>
        <p:nvSpPr>
          <p:cNvPr id="4" name="Rectangle 3"/>
          <p:cNvSpPr txBox="1">
            <a:spLocks noChangeArrowheads="1"/>
          </p:cNvSpPr>
          <p:nvPr/>
        </p:nvSpPr>
        <p:spPr>
          <a:xfrm>
            <a:off x="381000" y="558004"/>
            <a:ext cx="6781800" cy="14208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            We can perform any kind of operation in any linked list like insertion, deletion , search etc.,</a:t>
            </a:r>
            <a:endParaRPr lang="en-US" dirty="0"/>
          </a:p>
        </p:txBody>
      </p:sp>
      <p:sp>
        <p:nvSpPr>
          <p:cNvPr id="3" name="Slide Number Placeholder 2"/>
          <p:cNvSpPr>
            <a:spLocks noGrp="1"/>
          </p:cNvSpPr>
          <p:nvPr>
            <p:ph type="sldNum" sz="quarter" idx="12"/>
          </p:nvPr>
        </p:nvSpPr>
        <p:spPr/>
        <p:txBody>
          <a:bodyPr/>
          <a:lstStyle/>
          <a:p>
            <a:fld id="{3E276259-71A5-47E5-B6AC-F674AC2D98F2}"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3970776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Insertion at the </a:t>
            </a:r>
            <a:r>
              <a:rPr lang="en-US" dirty="0" smtClean="0"/>
              <a:t>starting</a:t>
            </a:r>
            <a:endParaRPr lang="en-US" dirty="0"/>
          </a:p>
        </p:txBody>
      </p:sp>
      <p:sp>
        <p:nvSpPr>
          <p:cNvPr id="22531" name="Rectangle 3"/>
          <p:cNvSpPr>
            <a:spLocks noGrp="1" noChangeArrowheads="1"/>
          </p:cNvSpPr>
          <p:nvPr>
            <p:ph type="body" idx="1"/>
          </p:nvPr>
        </p:nvSpPr>
        <p:spPr/>
        <p:txBody>
          <a:bodyPr/>
          <a:lstStyle/>
          <a:p>
            <a:pPr>
              <a:buFontTx/>
              <a:buNone/>
            </a:pPr>
            <a:r>
              <a:rPr lang="en-US" dirty="0"/>
              <a:t>Steps:</a:t>
            </a:r>
          </a:p>
          <a:p>
            <a:r>
              <a:rPr lang="en-US" dirty="0"/>
              <a:t>Create a Node</a:t>
            </a:r>
          </a:p>
          <a:p>
            <a:r>
              <a:rPr lang="en-US" dirty="0"/>
              <a:t>Set the node data Values</a:t>
            </a:r>
          </a:p>
          <a:p>
            <a:r>
              <a:rPr lang="en-US" dirty="0"/>
              <a:t>Connect the pointers</a:t>
            </a:r>
          </a:p>
        </p:txBody>
      </p:sp>
      <p:sp>
        <p:nvSpPr>
          <p:cNvPr id="3" name="Slide Number Placeholder 2"/>
          <p:cNvSpPr>
            <a:spLocks noGrp="1"/>
          </p:cNvSpPr>
          <p:nvPr>
            <p:ph type="sldNum" sz="quarter" idx="12"/>
          </p:nvPr>
        </p:nvSpPr>
        <p:spPr/>
        <p:txBody>
          <a:bodyPr/>
          <a:lstStyle/>
          <a:p>
            <a:fld id="{3E276259-71A5-47E5-B6AC-F674AC2D98F2}"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2585085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Insertion Description</a:t>
            </a:r>
          </a:p>
        </p:txBody>
      </p:sp>
      <p:sp>
        <p:nvSpPr>
          <p:cNvPr id="24580" name="Rectangle 4"/>
          <p:cNvSpPr>
            <a:spLocks noGrp="1" noChangeArrowheads="1"/>
          </p:cNvSpPr>
          <p:nvPr>
            <p:ph type="body" idx="1"/>
          </p:nvPr>
        </p:nvSpPr>
        <p:spPr>
          <a:xfrm>
            <a:off x="609600" y="2590800"/>
            <a:ext cx="8229600" cy="685800"/>
          </a:xfrm>
        </p:spPr>
        <p:txBody>
          <a:bodyPr/>
          <a:lstStyle/>
          <a:p>
            <a:r>
              <a:rPr lang="en-US" dirty="0"/>
              <a:t>Follow the previous steps and we get</a:t>
            </a:r>
          </a:p>
        </p:txBody>
      </p:sp>
      <p:grpSp>
        <p:nvGrpSpPr>
          <p:cNvPr id="24581" name="Group 5"/>
          <p:cNvGrpSpPr>
            <a:grpSpLocks/>
          </p:cNvGrpSpPr>
          <p:nvPr/>
        </p:nvGrpSpPr>
        <p:grpSpPr bwMode="auto">
          <a:xfrm>
            <a:off x="838200" y="1524000"/>
            <a:ext cx="6410325" cy="587375"/>
            <a:chOff x="572" y="3248"/>
            <a:chExt cx="4038" cy="370"/>
          </a:xfrm>
        </p:grpSpPr>
        <p:grpSp>
          <p:nvGrpSpPr>
            <p:cNvPr id="24582" name="Group 6"/>
            <p:cNvGrpSpPr>
              <a:grpSpLocks/>
            </p:cNvGrpSpPr>
            <p:nvPr/>
          </p:nvGrpSpPr>
          <p:grpSpPr bwMode="auto">
            <a:xfrm>
              <a:off x="1480" y="3248"/>
              <a:ext cx="928" cy="366"/>
              <a:chOff x="600" y="1356"/>
              <a:chExt cx="1099" cy="444"/>
            </a:xfrm>
          </p:grpSpPr>
          <p:grpSp>
            <p:nvGrpSpPr>
              <p:cNvPr id="24583" name="Group 7"/>
              <p:cNvGrpSpPr>
                <a:grpSpLocks/>
              </p:cNvGrpSpPr>
              <p:nvPr/>
            </p:nvGrpSpPr>
            <p:grpSpPr bwMode="auto">
              <a:xfrm>
                <a:off x="600" y="1356"/>
                <a:ext cx="818" cy="444"/>
                <a:chOff x="600" y="1356"/>
                <a:chExt cx="818" cy="444"/>
              </a:xfrm>
            </p:grpSpPr>
            <p:sp>
              <p:nvSpPr>
                <p:cNvPr id="24584" name="Rectangle 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Line 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586" name="Line 1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587" name="Group 11"/>
            <p:cNvGrpSpPr>
              <a:grpSpLocks/>
            </p:cNvGrpSpPr>
            <p:nvPr/>
          </p:nvGrpSpPr>
          <p:grpSpPr bwMode="auto">
            <a:xfrm>
              <a:off x="2442" y="3248"/>
              <a:ext cx="928" cy="366"/>
              <a:chOff x="600" y="1356"/>
              <a:chExt cx="1099" cy="444"/>
            </a:xfrm>
          </p:grpSpPr>
          <p:grpSp>
            <p:nvGrpSpPr>
              <p:cNvPr id="24588" name="Group 12"/>
              <p:cNvGrpSpPr>
                <a:grpSpLocks/>
              </p:cNvGrpSpPr>
              <p:nvPr/>
            </p:nvGrpSpPr>
            <p:grpSpPr bwMode="auto">
              <a:xfrm>
                <a:off x="600" y="1356"/>
                <a:ext cx="818" cy="444"/>
                <a:chOff x="600" y="1356"/>
                <a:chExt cx="818" cy="444"/>
              </a:xfrm>
            </p:grpSpPr>
            <p:sp>
              <p:nvSpPr>
                <p:cNvPr id="24589" name="Rectangle 13"/>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Line 14"/>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591" name="Line 15"/>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592" name="Group 16"/>
            <p:cNvGrpSpPr>
              <a:grpSpLocks/>
            </p:cNvGrpSpPr>
            <p:nvPr/>
          </p:nvGrpSpPr>
          <p:grpSpPr bwMode="auto">
            <a:xfrm>
              <a:off x="3405" y="3248"/>
              <a:ext cx="691" cy="366"/>
              <a:chOff x="600" y="1356"/>
              <a:chExt cx="818" cy="444"/>
            </a:xfrm>
          </p:grpSpPr>
          <p:sp>
            <p:nvSpPr>
              <p:cNvPr id="24593" name="Rectangle 17"/>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Line 18"/>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595" name="Text Box 19"/>
            <p:cNvSpPr txBox="1">
              <a:spLocks noChangeArrowheads="1"/>
            </p:cNvSpPr>
            <p:nvPr/>
          </p:nvSpPr>
          <p:spPr bwMode="auto">
            <a:xfrm>
              <a:off x="1625" y="3287"/>
              <a:ext cx="33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dirty="0"/>
                <a:t>48</a:t>
              </a:r>
              <a:endParaRPr lang="en-US" dirty="0"/>
            </a:p>
          </p:txBody>
        </p:sp>
        <p:sp>
          <p:nvSpPr>
            <p:cNvPr id="24596" name="Text Box 20"/>
            <p:cNvSpPr txBox="1">
              <a:spLocks noChangeArrowheads="1"/>
            </p:cNvSpPr>
            <p:nvPr/>
          </p:nvSpPr>
          <p:spPr bwMode="auto">
            <a:xfrm>
              <a:off x="2530" y="3287"/>
              <a:ext cx="33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24597" name="Rectangle 21"/>
            <p:cNvSpPr>
              <a:spLocks noChangeArrowheads="1"/>
            </p:cNvSpPr>
            <p:nvPr/>
          </p:nvSpPr>
          <p:spPr bwMode="auto">
            <a:xfrm>
              <a:off x="3462" y="3287"/>
              <a:ext cx="43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142</a:t>
              </a:r>
            </a:p>
          </p:txBody>
        </p:sp>
        <p:sp>
          <p:nvSpPr>
            <p:cNvPr id="24598" name="Rectangle 22"/>
            <p:cNvSpPr>
              <a:spLocks noChangeArrowheads="1"/>
            </p:cNvSpPr>
            <p:nvPr/>
          </p:nvSpPr>
          <p:spPr bwMode="auto">
            <a:xfrm>
              <a:off x="572" y="3275"/>
              <a:ext cx="56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p>
          </p:txBody>
        </p:sp>
        <p:sp>
          <p:nvSpPr>
            <p:cNvPr id="24599" name="Line 23"/>
            <p:cNvSpPr>
              <a:spLocks noChangeShapeType="1"/>
            </p:cNvSpPr>
            <p:nvPr/>
          </p:nvSpPr>
          <p:spPr bwMode="auto">
            <a:xfrm>
              <a:off x="1196" y="3447"/>
              <a:ext cx="28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0" name="Line 24"/>
            <p:cNvSpPr>
              <a:spLocks noChangeShapeType="1"/>
            </p:cNvSpPr>
            <p:nvPr/>
          </p:nvSpPr>
          <p:spPr bwMode="auto">
            <a:xfrm>
              <a:off x="4005" y="3438"/>
              <a:ext cx="329"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Text Box 25"/>
            <p:cNvSpPr txBox="1">
              <a:spLocks noChangeArrowheads="1"/>
            </p:cNvSpPr>
            <p:nvPr/>
          </p:nvSpPr>
          <p:spPr bwMode="auto">
            <a:xfrm>
              <a:off x="4352" y="3253"/>
              <a:ext cx="258"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200" b="1"/>
                <a:t>//</a:t>
              </a:r>
            </a:p>
          </p:txBody>
        </p:sp>
      </p:grpSp>
      <p:grpSp>
        <p:nvGrpSpPr>
          <p:cNvPr id="24602" name="Group 26"/>
          <p:cNvGrpSpPr>
            <a:grpSpLocks/>
          </p:cNvGrpSpPr>
          <p:nvPr/>
        </p:nvGrpSpPr>
        <p:grpSpPr bwMode="auto">
          <a:xfrm>
            <a:off x="482600" y="5362575"/>
            <a:ext cx="2794000" cy="581025"/>
            <a:chOff x="374" y="1181"/>
            <a:chExt cx="1760" cy="366"/>
          </a:xfrm>
        </p:grpSpPr>
        <p:sp>
          <p:nvSpPr>
            <p:cNvPr id="24603" name="Rectangle 27"/>
            <p:cNvSpPr>
              <a:spLocks noChangeArrowheads="1"/>
            </p:cNvSpPr>
            <p:nvPr/>
          </p:nvSpPr>
          <p:spPr bwMode="auto">
            <a:xfrm>
              <a:off x="374" y="1197"/>
              <a:ext cx="564" cy="288"/>
            </a:xfrm>
            <a:prstGeom prst="rect">
              <a:avLst/>
            </a:prstGeom>
            <a:solidFill>
              <a:schemeClr val="bg1"/>
            </a:solidFill>
            <a:ln>
              <a:noFill/>
            </a:ln>
            <a:effectLst/>
            <a:extLs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p>
          </p:txBody>
        </p:sp>
        <p:grpSp>
          <p:nvGrpSpPr>
            <p:cNvPr id="24604" name="Group 28"/>
            <p:cNvGrpSpPr>
              <a:grpSpLocks/>
            </p:cNvGrpSpPr>
            <p:nvPr/>
          </p:nvGrpSpPr>
          <p:grpSpPr bwMode="auto">
            <a:xfrm>
              <a:off x="923" y="1181"/>
              <a:ext cx="1211" cy="366"/>
              <a:chOff x="923" y="1181"/>
              <a:chExt cx="1211" cy="366"/>
            </a:xfrm>
          </p:grpSpPr>
          <p:grpSp>
            <p:nvGrpSpPr>
              <p:cNvPr id="24605" name="Group 29"/>
              <p:cNvGrpSpPr>
                <a:grpSpLocks/>
              </p:cNvGrpSpPr>
              <p:nvPr/>
            </p:nvGrpSpPr>
            <p:grpSpPr bwMode="auto">
              <a:xfrm>
                <a:off x="1206" y="1181"/>
                <a:ext cx="928" cy="366"/>
                <a:chOff x="1641" y="1653"/>
                <a:chExt cx="928" cy="366"/>
              </a:xfrm>
            </p:grpSpPr>
            <p:grpSp>
              <p:nvGrpSpPr>
                <p:cNvPr id="24606" name="Group 30"/>
                <p:cNvGrpSpPr>
                  <a:grpSpLocks/>
                </p:cNvGrpSpPr>
                <p:nvPr/>
              </p:nvGrpSpPr>
              <p:grpSpPr bwMode="auto">
                <a:xfrm>
                  <a:off x="1641" y="1653"/>
                  <a:ext cx="928" cy="366"/>
                  <a:chOff x="600" y="1356"/>
                  <a:chExt cx="1099" cy="444"/>
                </a:xfrm>
              </p:grpSpPr>
              <p:grpSp>
                <p:nvGrpSpPr>
                  <p:cNvPr id="24607" name="Group 31"/>
                  <p:cNvGrpSpPr>
                    <a:grpSpLocks/>
                  </p:cNvGrpSpPr>
                  <p:nvPr/>
                </p:nvGrpSpPr>
                <p:grpSpPr bwMode="auto">
                  <a:xfrm>
                    <a:off x="600" y="1356"/>
                    <a:ext cx="818" cy="444"/>
                    <a:chOff x="600" y="1356"/>
                    <a:chExt cx="818" cy="444"/>
                  </a:xfrm>
                </p:grpSpPr>
                <p:sp>
                  <p:nvSpPr>
                    <p:cNvPr id="24608" name="Rectangle 32"/>
                    <p:cNvSpPr>
                      <a:spLocks noChangeArrowheads="1"/>
                    </p:cNvSpPr>
                    <p:nvPr/>
                  </p:nvSpPr>
                  <p:spPr bwMode="auto">
                    <a:xfrm>
                      <a:off x="600" y="1356"/>
                      <a:ext cx="818" cy="444"/>
                    </a:xfrm>
                    <a:prstGeom prst="rect">
                      <a:avLst/>
                    </a:prstGeom>
                    <a:solidFill>
                      <a:schemeClr val="bg1"/>
                    </a:solidFill>
                    <a:ln w="381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9" name="Line 33"/>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10" name="Line 34"/>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11" name="Text Box 35"/>
                <p:cNvSpPr txBox="1">
                  <a:spLocks noChangeArrowheads="1"/>
                </p:cNvSpPr>
                <p:nvPr/>
              </p:nvSpPr>
              <p:spPr bwMode="auto">
                <a:xfrm>
                  <a:off x="1786" y="1692"/>
                  <a:ext cx="330" cy="2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93</a:t>
                  </a:r>
                  <a:endParaRPr lang="en-US"/>
                </a:p>
              </p:txBody>
            </p:sp>
          </p:grpSp>
          <p:sp>
            <p:nvSpPr>
              <p:cNvPr id="24612" name="Line 36"/>
              <p:cNvSpPr>
                <a:spLocks noChangeShapeType="1"/>
              </p:cNvSpPr>
              <p:nvPr/>
            </p:nvSpPr>
            <p:spPr bwMode="auto">
              <a:xfrm>
                <a:off x="923" y="1360"/>
                <a:ext cx="298" cy="1"/>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4635" name="Group 59"/>
          <p:cNvGrpSpPr>
            <a:grpSpLocks/>
          </p:cNvGrpSpPr>
          <p:nvPr/>
        </p:nvGrpSpPr>
        <p:grpSpPr bwMode="auto">
          <a:xfrm>
            <a:off x="990600" y="3886200"/>
            <a:ext cx="1473200" cy="581025"/>
            <a:chOff x="600" y="1356"/>
            <a:chExt cx="1099" cy="444"/>
          </a:xfrm>
        </p:grpSpPr>
        <p:grpSp>
          <p:nvGrpSpPr>
            <p:cNvPr id="24636" name="Group 60"/>
            <p:cNvGrpSpPr>
              <a:grpSpLocks/>
            </p:cNvGrpSpPr>
            <p:nvPr/>
          </p:nvGrpSpPr>
          <p:grpSpPr bwMode="auto">
            <a:xfrm>
              <a:off x="600" y="1356"/>
              <a:ext cx="818" cy="444"/>
              <a:chOff x="600" y="1356"/>
              <a:chExt cx="818" cy="444"/>
            </a:xfrm>
          </p:grpSpPr>
          <p:sp>
            <p:nvSpPr>
              <p:cNvPr id="24637" name="Rectangle 61"/>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8" name="Line 62"/>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39" name="Line 63"/>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40" name="Text Box 64"/>
          <p:cNvSpPr txBox="1">
            <a:spLocks noChangeArrowheads="1"/>
          </p:cNvSpPr>
          <p:nvPr/>
        </p:nvSpPr>
        <p:spPr bwMode="auto">
          <a:xfrm>
            <a:off x="1127125" y="3389313"/>
            <a:ext cx="8445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Step 1</a:t>
            </a:r>
          </a:p>
        </p:txBody>
      </p:sp>
      <p:sp>
        <p:nvSpPr>
          <p:cNvPr id="24641" name="Text Box 65"/>
          <p:cNvSpPr txBox="1">
            <a:spLocks noChangeArrowheads="1"/>
          </p:cNvSpPr>
          <p:nvPr/>
        </p:nvSpPr>
        <p:spPr bwMode="auto">
          <a:xfrm>
            <a:off x="3336925" y="3443288"/>
            <a:ext cx="8445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Step 2</a:t>
            </a:r>
          </a:p>
        </p:txBody>
      </p:sp>
      <p:pic>
        <p:nvPicPr>
          <p:cNvPr id="24642" name="Picture 66"/>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00400" y="3886200"/>
            <a:ext cx="1533525" cy="628650"/>
          </a:xfrm>
          <a:prstGeom prst="rect">
            <a:avLst/>
          </a:prstGeom>
          <a:noFill/>
          <a:extLst>
            <a:ext uri="{909E8E84-426E-40DD-AFC4-6F175D3DCCD1}">
              <a14:hiddenFill xmlns="" xmlns:a14="http://schemas.microsoft.com/office/drawing/2010/main">
                <a:solidFill>
                  <a:srgbClr val="FFFFFF"/>
                </a:solidFill>
              </a14:hiddenFill>
            </a:ext>
          </a:extLst>
        </p:spPr>
      </p:pic>
      <p:sp>
        <p:nvSpPr>
          <p:cNvPr id="24643" name="Text Box 67"/>
          <p:cNvSpPr txBox="1">
            <a:spLocks noChangeArrowheads="1"/>
          </p:cNvSpPr>
          <p:nvPr/>
        </p:nvSpPr>
        <p:spPr bwMode="auto">
          <a:xfrm>
            <a:off x="4419600" y="4738688"/>
            <a:ext cx="8445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Step 3</a:t>
            </a:r>
          </a:p>
        </p:txBody>
      </p:sp>
      <p:pic>
        <p:nvPicPr>
          <p:cNvPr id="24645" name="Picture 69"/>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76600" y="5334000"/>
            <a:ext cx="5667375" cy="63817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3E276259-71A5-47E5-B6AC-F674AC2D98F2}" type="slidenum">
              <a:rPr lang="en-US" smtClean="0"/>
              <a:pPr/>
              <a:t>26</a:t>
            </a:fld>
            <a:endParaRPr lang="en-US"/>
          </a:p>
        </p:txBody>
      </p:sp>
      <p:sp>
        <p:nvSpPr>
          <p:cNvPr id="48" name="Footer Placeholder 47"/>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615624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4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Insertion at the end</a:t>
            </a:r>
          </a:p>
        </p:txBody>
      </p:sp>
      <p:sp>
        <p:nvSpPr>
          <p:cNvPr id="26627" name="Rectangle 3"/>
          <p:cNvSpPr>
            <a:spLocks noGrp="1" noChangeArrowheads="1"/>
          </p:cNvSpPr>
          <p:nvPr>
            <p:ph type="body" idx="1"/>
          </p:nvPr>
        </p:nvSpPr>
        <p:spPr/>
        <p:txBody>
          <a:bodyPr/>
          <a:lstStyle/>
          <a:p>
            <a:pPr>
              <a:buFontTx/>
              <a:buNone/>
            </a:pPr>
            <a:r>
              <a:rPr lang="en-US"/>
              <a:t>Steps:</a:t>
            </a:r>
          </a:p>
          <a:p>
            <a:r>
              <a:rPr lang="en-US"/>
              <a:t>Create a Node</a:t>
            </a:r>
          </a:p>
          <a:p>
            <a:r>
              <a:rPr lang="en-US"/>
              <a:t>Set the node data Values</a:t>
            </a:r>
          </a:p>
          <a:p>
            <a:r>
              <a:rPr lang="en-US"/>
              <a:t>Connect the pointers</a:t>
            </a:r>
          </a:p>
        </p:txBody>
      </p:sp>
      <p:sp>
        <p:nvSpPr>
          <p:cNvPr id="3" name="Slide Number Placeholder 2"/>
          <p:cNvSpPr>
            <a:spLocks noGrp="1"/>
          </p:cNvSpPr>
          <p:nvPr>
            <p:ph type="sldNum" sz="quarter" idx="12"/>
          </p:nvPr>
        </p:nvSpPr>
        <p:spPr/>
        <p:txBody>
          <a:bodyPr/>
          <a:lstStyle/>
          <a:p>
            <a:fld id="{3E276259-71A5-47E5-B6AC-F674AC2D98F2}"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37405777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Insertion Description</a:t>
            </a:r>
          </a:p>
        </p:txBody>
      </p:sp>
      <p:sp>
        <p:nvSpPr>
          <p:cNvPr id="27651" name="Rectangle 3"/>
          <p:cNvSpPr>
            <a:spLocks noGrp="1" noChangeArrowheads="1"/>
          </p:cNvSpPr>
          <p:nvPr>
            <p:ph type="body" idx="1"/>
          </p:nvPr>
        </p:nvSpPr>
        <p:spPr>
          <a:xfrm>
            <a:off x="609600" y="2590800"/>
            <a:ext cx="8229600" cy="685800"/>
          </a:xfrm>
        </p:spPr>
        <p:txBody>
          <a:bodyPr/>
          <a:lstStyle/>
          <a:p>
            <a:r>
              <a:rPr lang="en-US"/>
              <a:t>Follow the previous steps and we get</a:t>
            </a:r>
          </a:p>
        </p:txBody>
      </p:sp>
      <p:grpSp>
        <p:nvGrpSpPr>
          <p:cNvPr id="27652" name="Group 4"/>
          <p:cNvGrpSpPr>
            <a:grpSpLocks/>
          </p:cNvGrpSpPr>
          <p:nvPr/>
        </p:nvGrpSpPr>
        <p:grpSpPr bwMode="auto">
          <a:xfrm>
            <a:off x="838200" y="1524000"/>
            <a:ext cx="6410325" cy="587375"/>
            <a:chOff x="572" y="3248"/>
            <a:chExt cx="4038" cy="370"/>
          </a:xfrm>
        </p:grpSpPr>
        <p:grpSp>
          <p:nvGrpSpPr>
            <p:cNvPr id="27653" name="Group 5"/>
            <p:cNvGrpSpPr>
              <a:grpSpLocks/>
            </p:cNvGrpSpPr>
            <p:nvPr/>
          </p:nvGrpSpPr>
          <p:grpSpPr bwMode="auto">
            <a:xfrm>
              <a:off x="1480" y="3248"/>
              <a:ext cx="928" cy="366"/>
              <a:chOff x="600" y="1356"/>
              <a:chExt cx="1099" cy="444"/>
            </a:xfrm>
          </p:grpSpPr>
          <p:grpSp>
            <p:nvGrpSpPr>
              <p:cNvPr id="27654" name="Group 6"/>
              <p:cNvGrpSpPr>
                <a:grpSpLocks/>
              </p:cNvGrpSpPr>
              <p:nvPr/>
            </p:nvGrpSpPr>
            <p:grpSpPr bwMode="auto">
              <a:xfrm>
                <a:off x="600" y="1356"/>
                <a:ext cx="818" cy="444"/>
                <a:chOff x="600" y="1356"/>
                <a:chExt cx="818" cy="444"/>
              </a:xfrm>
            </p:grpSpPr>
            <p:sp>
              <p:nvSpPr>
                <p:cNvPr id="27655" name="Rectangle 7"/>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Line 8"/>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57" name="Line 9"/>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58" name="Group 10"/>
            <p:cNvGrpSpPr>
              <a:grpSpLocks/>
            </p:cNvGrpSpPr>
            <p:nvPr/>
          </p:nvGrpSpPr>
          <p:grpSpPr bwMode="auto">
            <a:xfrm>
              <a:off x="2442" y="3248"/>
              <a:ext cx="928" cy="366"/>
              <a:chOff x="600" y="1356"/>
              <a:chExt cx="1099" cy="444"/>
            </a:xfrm>
          </p:grpSpPr>
          <p:grpSp>
            <p:nvGrpSpPr>
              <p:cNvPr id="27659" name="Group 11"/>
              <p:cNvGrpSpPr>
                <a:grpSpLocks/>
              </p:cNvGrpSpPr>
              <p:nvPr/>
            </p:nvGrpSpPr>
            <p:grpSpPr bwMode="auto">
              <a:xfrm>
                <a:off x="600" y="1356"/>
                <a:ext cx="818" cy="444"/>
                <a:chOff x="600" y="1356"/>
                <a:chExt cx="818" cy="444"/>
              </a:xfrm>
            </p:grpSpPr>
            <p:sp>
              <p:nvSpPr>
                <p:cNvPr id="27660" name="Rectangle 12"/>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1" name="Line 13"/>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62" name="Line 14"/>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63" name="Group 15"/>
            <p:cNvGrpSpPr>
              <a:grpSpLocks/>
            </p:cNvGrpSpPr>
            <p:nvPr/>
          </p:nvGrpSpPr>
          <p:grpSpPr bwMode="auto">
            <a:xfrm>
              <a:off x="3405" y="3248"/>
              <a:ext cx="691" cy="366"/>
              <a:chOff x="600" y="1356"/>
              <a:chExt cx="818" cy="444"/>
            </a:xfrm>
          </p:grpSpPr>
          <p:sp>
            <p:nvSpPr>
              <p:cNvPr id="27664" name="Rectangle 16"/>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5" name="Line 17"/>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66" name="Text Box 18"/>
            <p:cNvSpPr txBox="1">
              <a:spLocks noChangeArrowheads="1"/>
            </p:cNvSpPr>
            <p:nvPr/>
          </p:nvSpPr>
          <p:spPr bwMode="auto">
            <a:xfrm>
              <a:off x="1625" y="3287"/>
              <a:ext cx="33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48</a:t>
              </a:r>
              <a:endParaRPr lang="en-US"/>
            </a:p>
          </p:txBody>
        </p:sp>
        <p:sp>
          <p:nvSpPr>
            <p:cNvPr id="27667" name="Text Box 19"/>
            <p:cNvSpPr txBox="1">
              <a:spLocks noChangeArrowheads="1"/>
            </p:cNvSpPr>
            <p:nvPr/>
          </p:nvSpPr>
          <p:spPr bwMode="auto">
            <a:xfrm>
              <a:off x="2530" y="3287"/>
              <a:ext cx="33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27668" name="Rectangle 20"/>
            <p:cNvSpPr>
              <a:spLocks noChangeArrowheads="1"/>
            </p:cNvSpPr>
            <p:nvPr/>
          </p:nvSpPr>
          <p:spPr bwMode="auto">
            <a:xfrm>
              <a:off x="3462" y="3287"/>
              <a:ext cx="437"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142</a:t>
              </a:r>
            </a:p>
          </p:txBody>
        </p:sp>
        <p:sp>
          <p:nvSpPr>
            <p:cNvPr id="27669" name="Rectangle 21"/>
            <p:cNvSpPr>
              <a:spLocks noChangeArrowheads="1"/>
            </p:cNvSpPr>
            <p:nvPr/>
          </p:nvSpPr>
          <p:spPr bwMode="auto">
            <a:xfrm>
              <a:off x="572" y="3275"/>
              <a:ext cx="56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p>
          </p:txBody>
        </p:sp>
        <p:sp>
          <p:nvSpPr>
            <p:cNvPr id="27670" name="Line 22"/>
            <p:cNvSpPr>
              <a:spLocks noChangeShapeType="1"/>
            </p:cNvSpPr>
            <p:nvPr/>
          </p:nvSpPr>
          <p:spPr bwMode="auto">
            <a:xfrm>
              <a:off x="1196" y="3447"/>
              <a:ext cx="28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Line 23"/>
            <p:cNvSpPr>
              <a:spLocks noChangeShapeType="1"/>
            </p:cNvSpPr>
            <p:nvPr/>
          </p:nvSpPr>
          <p:spPr bwMode="auto">
            <a:xfrm>
              <a:off x="4005" y="3438"/>
              <a:ext cx="329"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2" name="Text Box 24"/>
            <p:cNvSpPr txBox="1">
              <a:spLocks noChangeArrowheads="1"/>
            </p:cNvSpPr>
            <p:nvPr/>
          </p:nvSpPr>
          <p:spPr bwMode="auto">
            <a:xfrm>
              <a:off x="4352" y="3253"/>
              <a:ext cx="258" cy="3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200" b="1"/>
                <a:t>//</a:t>
              </a:r>
            </a:p>
          </p:txBody>
        </p:sp>
      </p:grpSp>
      <p:grpSp>
        <p:nvGrpSpPr>
          <p:cNvPr id="27684" name="Group 36"/>
          <p:cNvGrpSpPr>
            <a:grpSpLocks/>
          </p:cNvGrpSpPr>
          <p:nvPr/>
        </p:nvGrpSpPr>
        <p:grpSpPr bwMode="auto">
          <a:xfrm>
            <a:off x="990600" y="3886200"/>
            <a:ext cx="1473200" cy="581025"/>
            <a:chOff x="600" y="1356"/>
            <a:chExt cx="1099" cy="444"/>
          </a:xfrm>
        </p:grpSpPr>
        <p:grpSp>
          <p:nvGrpSpPr>
            <p:cNvPr id="27685" name="Group 37"/>
            <p:cNvGrpSpPr>
              <a:grpSpLocks/>
            </p:cNvGrpSpPr>
            <p:nvPr/>
          </p:nvGrpSpPr>
          <p:grpSpPr bwMode="auto">
            <a:xfrm>
              <a:off x="600" y="1356"/>
              <a:ext cx="818" cy="444"/>
              <a:chOff x="600" y="1356"/>
              <a:chExt cx="818" cy="444"/>
            </a:xfrm>
          </p:grpSpPr>
          <p:sp>
            <p:nvSpPr>
              <p:cNvPr id="27686" name="Rectangle 3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7" name="Line 3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88" name="Line 4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89" name="Text Box 41"/>
          <p:cNvSpPr txBox="1">
            <a:spLocks noChangeArrowheads="1"/>
          </p:cNvSpPr>
          <p:nvPr/>
        </p:nvSpPr>
        <p:spPr bwMode="auto">
          <a:xfrm>
            <a:off x="1127125" y="3389313"/>
            <a:ext cx="8445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Step 1</a:t>
            </a:r>
          </a:p>
        </p:txBody>
      </p:sp>
      <p:sp>
        <p:nvSpPr>
          <p:cNvPr id="27690" name="Text Box 42"/>
          <p:cNvSpPr txBox="1">
            <a:spLocks noChangeArrowheads="1"/>
          </p:cNvSpPr>
          <p:nvPr/>
        </p:nvSpPr>
        <p:spPr bwMode="auto">
          <a:xfrm>
            <a:off x="3336925" y="3443288"/>
            <a:ext cx="8445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Step 2</a:t>
            </a:r>
          </a:p>
        </p:txBody>
      </p:sp>
      <p:pic>
        <p:nvPicPr>
          <p:cNvPr id="27691" name="Picture 4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00400" y="3886200"/>
            <a:ext cx="1533525" cy="628650"/>
          </a:xfrm>
          <a:prstGeom prst="rect">
            <a:avLst/>
          </a:prstGeom>
          <a:noFill/>
          <a:extLst>
            <a:ext uri="{909E8E84-426E-40DD-AFC4-6F175D3DCCD1}">
              <a14:hiddenFill xmlns="" xmlns:a14="http://schemas.microsoft.com/office/drawing/2010/main">
                <a:solidFill>
                  <a:srgbClr val="FFFFFF"/>
                </a:solidFill>
              </a14:hiddenFill>
            </a:ext>
          </a:extLst>
        </p:spPr>
      </p:pic>
      <p:sp>
        <p:nvSpPr>
          <p:cNvPr id="27692" name="Text Box 44"/>
          <p:cNvSpPr txBox="1">
            <a:spLocks noChangeArrowheads="1"/>
          </p:cNvSpPr>
          <p:nvPr/>
        </p:nvSpPr>
        <p:spPr bwMode="auto">
          <a:xfrm>
            <a:off x="4419600" y="4738688"/>
            <a:ext cx="8445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Step 3</a:t>
            </a:r>
          </a:p>
        </p:txBody>
      </p:sp>
      <p:pic>
        <p:nvPicPr>
          <p:cNvPr id="27694" name="Picture 46"/>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7200" y="5334000"/>
            <a:ext cx="5983288" cy="657225"/>
          </a:xfrm>
          <a:prstGeom prst="rect">
            <a:avLst/>
          </a:prstGeom>
          <a:noFill/>
          <a:extLst>
            <a:ext uri="{909E8E84-426E-40DD-AFC4-6F175D3DCCD1}">
              <a14:hiddenFill xmlns="" xmlns:a14="http://schemas.microsoft.com/office/drawing/2010/main">
                <a:solidFill>
                  <a:srgbClr val="FFFFFF"/>
                </a:solidFill>
              </a14:hiddenFill>
            </a:ext>
          </a:extLst>
        </p:spPr>
      </p:pic>
      <p:pic>
        <p:nvPicPr>
          <p:cNvPr id="27695" name="Picture 47"/>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400800" y="5229225"/>
            <a:ext cx="1619250" cy="866775"/>
          </a:xfrm>
          <a:prstGeom prst="rect">
            <a:avLst/>
          </a:prstGeom>
          <a:noFill/>
          <a:extLst>
            <a:ext uri="{909E8E84-426E-40DD-AFC4-6F175D3DCCD1}">
              <a14:hiddenFill xmlns="" xmlns:a14="http://schemas.microsoft.com/office/drawing/2010/main">
                <a:solidFill>
                  <a:srgbClr val="FFFFFF"/>
                </a:solidFill>
              </a14:hiddenFill>
            </a:ext>
          </a:extLst>
        </p:spPr>
      </p:pic>
      <p:pic>
        <p:nvPicPr>
          <p:cNvPr id="27696" name="Picture 48"/>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7924800" y="5467350"/>
            <a:ext cx="495300" cy="62865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3E276259-71A5-47E5-B6AC-F674AC2D98F2}" type="slidenum">
              <a:rPr lang="en-US" smtClean="0"/>
              <a:pPr/>
              <a:t>28</a:t>
            </a:fld>
            <a:endParaRPr lang="en-US"/>
          </a:p>
        </p:txBody>
      </p:sp>
      <p:sp>
        <p:nvSpPr>
          <p:cNvPr id="39" name="Footer Placeholder 38"/>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2551960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Insertion in the middle</a:t>
            </a:r>
          </a:p>
        </p:txBody>
      </p:sp>
      <p:sp>
        <p:nvSpPr>
          <p:cNvPr id="30723" name="Rectangle 3"/>
          <p:cNvSpPr>
            <a:spLocks noGrp="1" noChangeArrowheads="1"/>
          </p:cNvSpPr>
          <p:nvPr>
            <p:ph type="body" idx="1"/>
          </p:nvPr>
        </p:nvSpPr>
        <p:spPr/>
        <p:txBody>
          <a:bodyPr/>
          <a:lstStyle/>
          <a:p>
            <a:pPr>
              <a:buFontTx/>
              <a:buNone/>
            </a:pPr>
            <a:r>
              <a:rPr lang="en-US" dirty="0"/>
              <a:t>Steps:</a:t>
            </a:r>
          </a:p>
          <a:p>
            <a:r>
              <a:rPr lang="en-US" dirty="0"/>
              <a:t>Create a Node</a:t>
            </a:r>
          </a:p>
          <a:p>
            <a:r>
              <a:rPr lang="en-US" dirty="0"/>
              <a:t>Set the node data Values</a:t>
            </a:r>
          </a:p>
          <a:p>
            <a:r>
              <a:rPr lang="en-US" dirty="0"/>
              <a:t>Break pointer connection</a:t>
            </a:r>
          </a:p>
          <a:p>
            <a:r>
              <a:rPr lang="en-US" dirty="0"/>
              <a:t>Re-connect the pointers</a:t>
            </a:r>
          </a:p>
        </p:txBody>
      </p:sp>
      <p:sp>
        <p:nvSpPr>
          <p:cNvPr id="3" name="Slide Number Placeholder 2"/>
          <p:cNvSpPr>
            <a:spLocks noGrp="1"/>
          </p:cNvSpPr>
          <p:nvPr>
            <p:ph type="sldNum" sz="quarter" idx="12"/>
          </p:nvPr>
        </p:nvSpPr>
        <p:spPr/>
        <p:txBody>
          <a:bodyPr/>
          <a:lstStyle/>
          <a:p>
            <a:fld id="{3E276259-71A5-47E5-B6AC-F674AC2D98F2}"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516546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data?</a:t>
            </a:r>
          </a:p>
          <a:p>
            <a:r>
              <a:rPr lang="en-US" dirty="0" smtClean="0"/>
              <a:t>What is Data Structure?</a:t>
            </a:r>
          </a:p>
          <a:p>
            <a:r>
              <a:rPr lang="en-US" dirty="0" smtClean="0"/>
              <a:t>Why we need?</a:t>
            </a:r>
          </a:p>
          <a:p>
            <a:r>
              <a:rPr lang="en-US" dirty="0" smtClean="0"/>
              <a:t>Classification</a:t>
            </a:r>
          </a:p>
          <a:p>
            <a:r>
              <a:rPr lang="en-US" dirty="0" smtClean="0"/>
              <a:t>Operations </a:t>
            </a:r>
          </a:p>
          <a:p>
            <a:r>
              <a:rPr lang="en-US" dirty="0" smtClean="0"/>
              <a:t>Applications</a:t>
            </a:r>
            <a:endParaRPr lang="en-US" dirty="0"/>
          </a:p>
        </p:txBody>
      </p:sp>
      <p:sp>
        <p:nvSpPr>
          <p:cNvPr id="5" name="Slide Number Placeholder 4"/>
          <p:cNvSpPr>
            <a:spLocks noGrp="1"/>
          </p:cNvSpPr>
          <p:nvPr>
            <p:ph type="sldNum" sz="quarter" idx="12"/>
          </p:nvPr>
        </p:nvSpPr>
        <p:spPr/>
        <p:txBody>
          <a:bodyPr/>
          <a:lstStyle/>
          <a:p>
            <a:fld id="{3E276259-71A5-47E5-B6AC-F674AC2D98F2}"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Insertion Description</a:t>
            </a:r>
          </a:p>
        </p:txBody>
      </p:sp>
      <p:pic>
        <p:nvPicPr>
          <p:cNvPr id="31748"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0" y="1457325"/>
            <a:ext cx="7078663" cy="904875"/>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1750" name="Group 6"/>
          <p:cNvGrpSpPr>
            <a:grpSpLocks/>
          </p:cNvGrpSpPr>
          <p:nvPr/>
        </p:nvGrpSpPr>
        <p:grpSpPr bwMode="auto">
          <a:xfrm>
            <a:off x="838200" y="2935288"/>
            <a:ext cx="1473200" cy="581025"/>
            <a:chOff x="600" y="1356"/>
            <a:chExt cx="1099" cy="444"/>
          </a:xfrm>
        </p:grpSpPr>
        <p:grpSp>
          <p:nvGrpSpPr>
            <p:cNvPr id="31751" name="Group 7"/>
            <p:cNvGrpSpPr>
              <a:grpSpLocks/>
            </p:cNvGrpSpPr>
            <p:nvPr/>
          </p:nvGrpSpPr>
          <p:grpSpPr bwMode="auto">
            <a:xfrm>
              <a:off x="600" y="1356"/>
              <a:ext cx="818" cy="444"/>
              <a:chOff x="600" y="1356"/>
              <a:chExt cx="818" cy="444"/>
            </a:xfrm>
          </p:grpSpPr>
          <p:sp>
            <p:nvSpPr>
              <p:cNvPr id="31752" name="Rectangle 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Line 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4" name="Line 1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5" name="Text Box 11"/>
          <p:cNvSpPr txBox="1">
            <a:spLocks noChangeArrowheads="1"/>
          </p:cNvSpPr>
          <p:nvPr/>
        </p:nvSpPr>
        <p:spPr bwMode="auto">
          <a:xfrm>
            <a:off x="974725" y="2438400"/>
            <a:ext cx="844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Step 1</a:t>
            </a:r>
          </a:p>
        </p:txBody>
      </p:sp>
      <p:sp>
        <p:nvSpPr>
          <p:cNvPr id="31756" name="Text Box 12"/>
          <p:cNvSpPr txBox="1">
            <a:spLocks noChangeArrowheads="1"/>
          </p:cNvSpPr>
          <p:nvPr/>
        </p:nvSpPr>
        <p:spPr bwMode="auto">
          <a:xfrm>
            <a:off x="3184525" y="2492375"/>
            <a:ext cx="844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Step 2</a:t>
            </a:r>
          </a:p>
        </p:txBody>
      </p:sp>
      <p:pic>
        <p:nvPicPr>
          <p:cNvPr id="31757" name="Picture 1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48000" y="2935288"/>
            <a:ext cx="1533525" cy="628650"/>
          </a:xfrm>
          <a:prstGeom prst="rect">
            <a:avLst/>
          </a:prstGeom>
          <a:noFill/>
          <a:extLst>
            <a:ext uri="{909E8E84-426E-40DD-AFC4-6F175D3DCCD1}">
              <a14:hiddenFill xmlns="" xmlns:a14="http://schemas.microsoft.com/office/drawing/2010/main">
                <a:solidFill>
                  <a:srgbClr val="FFFFFF"/>
                </a:solidFill>
              </a14:hiddenFill>
            </a:ext>
          </a:extLst>
        </p:spPr>
      </p:pic>
      <p:sp>
        <p:nvSpPr>
          <p:cNvPr id="31758" name="Text Box 14"/>
          <p:cNvSpPr txBox="1">
            <a:spLocks noChangeArrowheads="1"/>
          </p:cNvSpPr>
          <p:nvPr/>
        </p:nvSpPr>
        <p:spPr bwMode="auto">
          <a:xfrm>
            <a:off x="838200" y="3900488"/>
            <a:ext cx="8445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Step 3</a:t>
            </a:r>
          </a:p>
        </p:txBody>
      </p:sp>
      <p:pic>
        <p:nvPicPr>
          <p:cNvPr id="31759" name="Picture 1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81050" y="4248150"/>
            <a:ext cx="4476750" cy="628650"/>
          </a:xfrm>
          <a:prstGeom prst="rect">
            <a:avLst/>
          </a:prstGeom>
          <a:noFill/>
          <a:extLst>
            <a:ext uri="{909E8E84-426E-40DD-AFC4-6F175D3DCCD1}">
              <a14:hiddenFill xmlns="" xmlns:a14="http://schemas.microsoft.com/office/drawing/2010/main">
                <a:solidFill>
                  <a:srgbClr val="FFFFFF"/>
                </a:solidFill>
              </a14:hiddenFill>
            </a:ext>
          </a:extLst>
        </p:spPr>
      </p:pic>
      <p:pic>
        <p:nvPicPr>
          <p:cNvPr id="31760" name="Picture 16"/>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257800" y="4352925"/>
            <a:ext cx="476250" cy="523875"/>
          </a:xfrm>
          <a:prstGeom prst="rect">
            <a:avLst/>
          </a:prstGeom>
          <a:noFill/>
          <a:extLst>
            <a:ext uri="{909E8E84-426E-40DD-AFC4-6F175D3DCCD1}">
              <a14:hiddenFill xmlns="" xmlns:a14="http://schemas.microsoft.com/office/drawing/2010/main">
                <a:solidFill>
                  <a:srgbClr val="FFFFFF"/>
                </a:solidFill>
              </a14:hiddenFill>
            </a:ext>
          </a:extLst>
        </p:spPr>
      </p:pic>
      <p:pic>
        <p:nvPicPr>
          <p:cNvPr id="31761" name="Picture 17"/>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010275" y="4238625"/>
            <a:ext cx="2371725" cy="638175"/>
          </a:xfrm>
          <a:prstGeom prst="rect">
            <a:avLst/>
          </a:prstGeom>
          <a:noFill/>
          <a:extLst>
            <a:ext uri="{909E8E84-426E-40DD-AFC4-6F175D3DCCD1}">
              <a14:hiddenFill xmlns="" xmlns:a14="http://schemas.microsoft.com/office/drawing/2010/main">
                <a:solidFill>
                  <a:srgbClr val="FFFFFF"/>
                </a:solidFill>
              </a14:hiddenFill>
            </a:ext>
          </a:extLst>
        </p:spPr>
      </p:pic>
      <p:sp>
        <p:nvSpPr>
          <p:cNvPr id="31762" name="Text Box 18"/>
          <p:cNvSpPr txBox="1">
            <a:spLocks noChangeArrowheads="1"/>
          </p:cNvSpPr>
          <p:nvPr/>
        </p:nvSpPr>
        <p:spPr bwMode="auto">
          <a:xfrm>
            <a:off x="822325" y="5029200"/>
            <a:ext cx="8445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t>Step 4</a:t>
            </a:r>
          </a:p>
        </p:txBody>
      </p:sp>
      <p:pic>
        <p:nvPicPr>
          <p:cNvPr id="31763" name="Picture 19"/>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33400" y="5543550"/>
            <a:ext cx="4476750" cy="628650"/>
          </a:xfrm>
          <a:prstGeom prst="rect">
            <a:avLst/>
          </a:prstGeom>
          <a:noFill/>
          <a:extLst>
            <a:ext uri="{909E8E84-426E-40DD-AFC4-6F175D3DCCD1}">
              <a14:hiddenFill xmlns="" xmlns:a14="http://schemas.microsoft.com/office/drawing/2010/main">
                <a:solidFill>
                  <a:srgbClr val="FFFFFF"/>
                </a:solidFill>
              </a14:hiddenFill>
            </a:ext>
          </a:extLst>
        </p:spPr>
      </p:pic>
      <p:pic>
        <p:nvPicPr>
          <p:cNvPr id="31764" name="Picture 20"/>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953000" y="5543550"/>
            <a:ext cx="1533525" cy="628650"/>
          </a:xfrm>
          <a:prstGeom prst="rect">
            <a:avLst/>
          </a:prstGeom>
          <a:noFill/>
          <a:extLst>
            <a:ext uri="{909E8E84-426E-40DD-AFC4-6F175D3DCCD1}">
              <a14:hiddenFill xmlns="" xmlns:a14="http://schemas.microsoft.com/office/drawing/2010/main">
                <a:solidFill>
                  <a:srgbClr val="FFFFFF"/>
                </a:solidFill>
              </a14:hiddenFill>
            </a:ext>
          </a:extLst>
        </p:spPr>
      </p:pic>
      <p:pic>
        <p:nvPicPr>
          <p:cNvPr id="31765" name="Picture 21"/>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467475" y="5534025"/>
            <a:ext cx="2371725" cy="63817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3E276259-71A5-47E5-B6AC-F674AC2D98F2}" type="slidenum">
              <a:rPr lang="en-US" smtClean="0"/>
              <a:pPr/>
              <a:t>30</a:t>
            </a:fld>
            <a:endParaRPr lang="en-US"/>
          </a:p>
        </p:txBody>
      </p:sp>
      <p:sp>
        <p:nvSpPr>
          <p:cNvPr id="22" name="Footer Placeholder 21"/>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8148729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Deletion</a:t>
            </a:r>
            <a:endParaRPr lang="en-US" dirty="0"/>
          </a:p>
        </p:txBody>
      </p:sp>
      <p:sp>
        <p:nvSpPr>
          <p:cNvPr id="33795" name="Rectangle 3"/>
          <p:cNvSpPr>
            <a:spLocks noGrp="1" noChangeArrowheads="1"/>
          </p:cNvSpPr>
          <p:nvPr>
            <p:ph type="body" idx="1"/>
          </p:nvPr>
        </p:nvSpPr>
        <p:spPr/>
        <p:txBody>
          <a:bodyPr/>
          <a:lstStyle/>
          <a:p>
            <a:r>
              <a:rPr lang="en-US" dirty="0"/>
              <a:t>Deleting from the </a:t>
            </a:r>
            <a:r>
              <a:rPr lang="en-US" dirty="0" smtClean="0"/>
              <a:t>start </a:t>
            </a:r>
            <a:r>
              <a:rPr lang="en-US" dirty="0"/>
              <a:t>of the list</a:t>
            </a:r>
          </a:p>
          <a:p>
            <a:r>
              <a:rPr lang="en-US" dirty="0"/>
              <a:t>Deleting from the end of the list</a:t>
            </a:r>
          </a:p>
          <a:p>
            <a:r>
              <a:rPr lang="en-US" dirty="0"/>
              <a:t>Deleting from the middle of the list</a:t>
            </a:r>
          </a:p>
        </p:txBody>
      </p:sp>
      <p:sp>
        <p:nvSpPr>
          <p:cNvPr id="3" name="Slide Number Placeholder 2"/>
          <p:cNvSpPr>
            <a:spLocks noGrp="1"/>
          </p:cNvSpPr>
          <p:nvPr>
            <p:ph type="sldNum" sz="quarter" idx="12"/>
          </p:nvPr>
        </p:nvSpPr>
        <p:spPr/>
        <p:txBody>
          <a:bodyPr/>
          <a:lstStyle/>
          <a:p>
            <a:fld id="{3E276259-71A5-47E5-B6AC-F674AC2D98F2}"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16850142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Deleting from the </a:t>
            </a:r>
            <a:r>
              <a:rPr lang="en-US" dirty="0" smtClean="0"/>
              <a:t>starting </a:t>
            </a:r>
            <a:endParaRPr lang="en-US" dirty="0"/>
          </a:p>
        </p:txBody>
      </p:sp>
      <p:sp>
        <p:nvSpPr>
          <p:cNvPr id="36867" name="Rectangle 3"/>
          <p:cNvSpPr>
            <a:spLocks noGrp="1" noChangeArrowheads="1"/>
          </p:cNvSpPr>
          <p:nvPr>
            <p:ph type="body" idx="1"/>
          </p:nvPr>
        </p:nvSpPr>
        <p:spPr/>
        <p:txBody>
          <a:bodyPr/>
          <a:lstStyle/>
          <a:p>
            <a:pPr>
              <a:buFontTx/>
              <a:buNone/>
            </a:pPr>
            <a:r>
              <a:rPr lang="en-US" dirty="0"/>
              <a:t>Steps</a:t>
            </a:r>
          </a:p>
          <a:p>
            <a:r>
              <a:rPr lang="en-US" dirty="0"/>
              <a:t>Break the pointer connection</a:t>
            </a:r>
          </a:p>
          <a:p>
            <a:r>
              <a:rPr lang="en-US" dirty="0"/>
              <a:t>Re-connect the nodes</a:t>
            </a:r>
          </a:p>
          <a:p>
            <a:r>
              <a:rPr lang="en-US" dirty="0"/>
              <a:t>Delete the node </a:t>
            </a:r>
          </a:p>
        </p:txBody>
      </p:sp>
      <p:sp>
        <p:nvSpPr>
          <p:cNvPr id="3" name="Slide Number Placeholder 2"/>
          <p:cNvSpPr>
            <a:spLocks noGrp="1"/>
          </p:cNvSpPr>
          <p:nvPr>
            <p:ph type="sldNum" sz="quarter" idx="12"/>
          </p:nvPr>
        </p:nvSpPr>
        <p:spPr/>
        <p:txBody>
          <a:bodyPr/>
          <a:lstStyle/>
          <a:p>
            <a:fld id="{3E276259-71A5-47E5-B6AC-F674AC2D98F2}"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2432559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Deletion Description</a:t>
            </a:r>
          </a:p>
        </p:txBody>
      </p:sp>
      <p:grpSp>
        <p:nvGrpSpPr>
          <p:cNvPr id="34820" name="Group 4"/>
          <p:cNvGrpSpPr>
            <a:grpSpLocks/>
          </p:cNvGrpSpPr>
          <p:nvPr/>
        </p:nvGrpSpPr>
        <p:grpSpPr bwMode="auto">
          <a:xfrm>
            <a:off x="3760788" y="2352675"/>
            <a:ext cx="1473200" cy="581025"/>
            <a:chOff x="600" y="1356"/>
            <a:chExt cx="1099" cy="444"/>
          </a:xfrm>
        </p:grpSpPr>
        <p:grpSp>
          <p:nvGrpSpPr>
            <p:cNvPr id="34821" name="Group 5"/>
            <p:cNvGrpSpPr>
              <a:grpSpLocks/>
            </p:cNvGrpSpPr>
            <p:nvPr/>
          </p:nvGrpSpPr>
          <p:grpSpPr bwMode="auto">
            <a:xfrm>
              <a:off x="600" y="1356"/>
              <a:ext cx="818" cy="444"/>
              <a:chOff x="600" y="1356"/>
              <a:chExt cx="818" cy="444"/>
            </a:xfrm>
          </p:grpSpPr>
          <p:sp>
            <p:nvSpPr>
              <p:cNvPr id="34822" name="Rectangle 6"/>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24" name="Line 8"/>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25" name="Group 9"/>
          <p:cNvGrpSpPr>
            <a:grpSpLocks/>
          </p:cNvGrpSpPr>
          <p:nvPr/>
        </p:nvGrpSpPr>
        <p:grpSpPr bwMode="auto">
          <a:xfrm>
            <a:off x="5287963" y="2352675"/>
            <a:ext cx="1473200" cy="581025"/>
            <a:chOff x="600" y="1356"/>
            <a:chExt cx="1099" cy="444"/>
          </a:xfrm>
        </p:grpSpPr>
        <p:grpSp>
          <p:nvGrpSpPr>
            <p:cNvPr id="34826" name="Group 10"/>
            <p:cNvGrpSpPr>
              <a:grpSpLocks/>
            </p:cNvGrpSpPr>
            <p:nvPr/>
          </p:nvGrpSpPr>
          <p:grpSpPr bwMode="auto">
            <a:xfrm>
              <a:off x="600" y="1356"/>
              <a:ext cx="818" cy="444"/>
              <a:chOff x="600" y="1356"/>
              <a:chExt cx="818" cy="444"/>
            </a:xfrm>
          </p:grpSpPr>
          <p:sp>
            <p:nvSpPr>
              <p:cNvPr id="34827" name="Rectangle 11"/>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Line 12"/>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29" name="Line 13"/>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30" name="Text Box 14"/>
          <p:cNvSpPr txBox="1">
            <a:spLocks noChangeArrowheads="1"/>
          </p:cNvSpPr>
          <p:nvPr/>
        </p:nvSpPr>
        <p:spPr bwMode="auto">
          <a:xfrm>
            <a:off x="3990975" y="2414588"/>
            <a:ext cx="3540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34831" name="Text Box 15"/>
          <p:cNvSpPr txBox="1">
            <a:spLocks noChangeArrowheads="1"/>
          </p:cNvSpPr>
          <p:nvPr/>
        </p:nvSpPr>
        <p:spPr bwMode="auto">
          <a:xfrm>
            <a:off x="5427663" y="2414588"/>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34832" name="Text Box 16"/>
          <p:cNvSpPr txBox="1">
            <a:spLocks noChangeArrowheads="1"/>
          </p:cNvSpPr>
          <p:nvPr/>
        </p:nvSpPr>
        <p:spPr bwMode="auto">
          <a:xfrm>
            <a:off x="533400" y="1600200"/>
            <a:ext cx="895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34833" name="Line 17"/>
          <p:cNvSpPr>
            <a:spLocks noChangeShapeType="1"/>
          </p:cNvSpPr>
          <p:nvPr/>
        </p:nvSpPr>
        <p:spPr bwMode="auto">
          <a:xfrm>
            <a:off x="1447800" y="1905000"/>
            <a:ext cx="762000" cy="7620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34" name="Group 18"/>
          <p:cNvGrpSpPr>
            <a:grpSpLocks/>
          </p:cNvGrpSpPr>
          <p:nvPr/>
        </p:nvGrpSpPr>
        <p:grpSpPr bwMode="auto">
          <a:xfrm>
            <a:off x="6816725" y="2346325"/>
            <a:ext cx="1612900" cy="593725"/>
            <a:chOff x="4161" y="1314"/>
            <a:chExt cx="1016" cy="374"/>
          </a:xfrm>
        </p:grpSpPr>
        <p:sp>
          <p:nvSpPr>
            <p:cNvPr id="34835" name="Line 19"/>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6" name="Rectangle 20"/>
            <p:cNvSpPr>
              <a:spLocks noChangeArrowheads="1"/>
            </p:cNvSpPr>
            <p:nvPr/>
          </p:nvSpPr>
          <p:spPr bwMode="auto">
            <a:xfrm>
              <a:off x="4218" y="1355"/>
              <a:ext cx="33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34837" name="Group 21"/>
            <p:cNvGrpSpPr>
              <a:grpSpLocks/>
            </p:cNvGrpSpPr>
            <p:nvPr/>
          </p:nvGrpSpPr>
          <p:grpSpPr bwMode="auto">
            <a:xfrm>
              <a:off x="4161" y="1314"/>
              <a:ext cx="1016" cy="366"/>
              <a:chOff x="4161" y="1314"/>
              <a:chExt cx="1016" cy="366"/>
            </a:xfrm>
          </p:grpSpPr>
          <p:sp>
            <p:nvSpPr>
              <p:cNvPr id="34838" name="Rectangle 22"/>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39" name="Group 23"/>
              <p:cNvGrpSpPr>
                <a:grpSpLocks/>
              </p:cNvGrpSpPr>
              <p:nvPr/>
            </p:nvGrpSpPr>
            <p:grpSpPr bwMode="auto">
              <a:xfrm>
                <a:off x="4760" y="1377"/>
                <a:ext cx="417" cy="257"/>
                <a:chOff x="4760" y="1377"/>
                <a:chExt cx="417" cy="257"/>
              </a:xfrm>
            </p:grpSpPr>
            <p:sp>
              <p:nvSpPr>
                <p:cNvPr id="34840" name="Line 24"/>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41" name="Group 25"/>
                <p:cNvGrpSpPr>
                  <a:grpSpLocks/>
                </p:cNvGrpSpPr>
                <p:nvPr/>
              </p:nvGrpSpPr>
              <p:grpSpPr bwMode="auto">
                <a:xfrm>
                  <a:off x="5112" y="1377"/>
                  <a:ext cx="56" cy="257"/>
                  <a:chOff x="4434" y="2159"/>
                  <a:chExt cx="56" cy="257"/>
                </a:xfrm>
              </p:grpSpPr>
              <p:sp>
                <p:nvSpPr>
                  <p:cNvPr id="34842" name="Line 26"/>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Line 27"/>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34844" name="Line 28"/>
          <p:cNvSpPr>
            <a:spLocks noChangeShapeType="1"/>
          </p:cNvSpPr>
          <p:nvPr/>
        </p:nvSpPr>
        <p:spPr bwMode="auto">
          <a:xfrm>
            <a:off x="3160713" y="2643188"/>
            <a:ext cx="574675"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45" name="Group 29"/>
          <p:cNvGrpSpPr>
            <a:grpSpLocks/>
          </p:cNvGrpSpPr>
          <p:nvPr/>
        </p:nvGrpSpPr>
        <p:grpSpPr bwMode="auto">
          <a:xfrm>
            <a:off x="2222500" y="2354263"/>
            <a:ext cx="1100138" cy="576262"/>
            <a:chOff x="1344" y="1212"/>
            <a:chExt cx="693" cy="363"/>
          </a:xfrm>
        </p:grpSpPr>
        <p:sp>
          <p:nvSpPr>
            <p:cNvPr id="34846" name="Rectangle 30"/>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anose="02020603050405020304" pitchFamily="18" charset="0"/>
              </a:endParaRPr>
            </a:p>
          </p:txBody>
        </p:sp>
        <p:sp>
          <p:nvSpPr>
            <p:cNvPr id="34847" name="Rectangle 31"/>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79" name="Group 63"/>
          <p:cNvGrpSpPr>
            <a:grpSpLocks/>
          </p:cNvGrpSpPr>
          <p:nvPr/>
        </p:nvGrpSpPr>
        <p:grpSpPr bwMode="auto">
          <a:xfrm>
            <a:off x="3836988" y="3876675"/>
            <a:ext cx="1473200" cy="581025"/>
            <a:chOff x="600" y="1356"/>
            <a:chExt cx="1099" cy="444"/>
          </a:xfrm>
        </p:grpSpPr>
        <p:grpSp>
          <p:nvGrpSpPr>
            <p:cNvPr id="34880" name="Group 64"/>
            <p:cNvGrpSpPr>
              <a:grpSpLocks/>
            </p:cNvGrpSpPr>
            <p:nvPr/>
          </p:nvGrpSpPr>
          <p:grpSpPr bwMode="auto">
            <a:xfrm>
              <a:off x="600" y="1356"/>
              <a:ext cx="818" cy="444"/>
              <a:chOff x="600" y="1356"/>
              <a:chExt cx="818" cy="444"/>
            </a:xfrm>
          </p:grpSpPr>
          <p:sp>
            <p:nvSpPr>
              <p:cNvPr id="34881" name="Rectangle 65"/>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2" name="Line 66"/>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83" name="Line 67"/>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84" name="Group 68"/>
          <p:cNvGrpSpPr>
            <a:grpSpLocks/>
          </p:cNvGrpSpPr>
          <p:nvPr/>
        </p:nvGrpSpPr>
        <p:grpSpPr bwMode="auto">
          <a:xfrm>
            <a:off x="5364163" y="3876675"/>
            <a:ext cx="1473200" cy="581025"/>
            <a:chOff x="600" y="1356"/>
            <a:chExt cx="1099" cy="444"/>
          </a:xfrm>
        </p:grpSpPr>
        <p:grpSp>
          <p:nvGrpSpPr>
            <p:cNvPr id="34885" name="Group 69"/>
            <p:cNvGrpSpPr>
              <a:grpSpLocks/>
            </p:cNvGrpSpPr>
            <p:nvPr/>
          </p:nvGrpSpPr>
          <p:grpSpPr bwMode="auto">
            <a:xfrm>
              <a:off x="600" y="1356"/>
              <a:ext cx="818" cy="444"/>
              <a:chOff x="600" y="1356"/>
              <a:chExt cx="818" cy="444"/>
            </a:xfrm>
          </p:grpSpPr>
          <p:sp>
            <p:nvSpPr>
              <p:cNvPr id="34886" name="Rectangle 70"/>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7" name="Line 71"/>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88" name="Line 72"/>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89" name="Text Box 73"/>
          <p:cNvSpPr txBox="1">
            <a:spLocks noChangeArrowheads="1"/>
          </p:cNvSpPr>
          <p:nvPr/>
        </p:nvSpPr>
        <p:spPr bwMode="auto">
          <a:xfrm>
            <a:off x="4067175" y="3938588"/>
            <a:ext cx="3540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34890" name="Text Box 74"/>
          <p:cNvSpPr txBox="1">
            <a:spLocks noChangeArrowheads="1"/>
          </p:cNvSpPr>
          <p:nvPr/>
        </p:nvSpPr>
        <p:spPr bwMode="auto">
          <a:xfrm>
            <a:off x="5503863" y="3938588"/>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34891" name="Text Box 75"/>
          <p:cNvSpPr txBox="1">
            <a:spLocks noChangeArrowheads="1"/>
          </p:cNvSpPr>
          <p:nvPr/>
        </p:nvSpPr>
        <p:spPr bwMode="auto">
          <a:xfrm>
            <a:off x="609600" y="3124200"/>
            <a:ext cx="895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34892" name="Line 76"/>
          <p:cNvSpPr>
            <a:spLocks noChangeShapeType="1"/>
          </p:cNvSpPr>
          <p:nvPr/>
        </p:nvSpPr>
        <p:spPr bwMode="auto">
          <a:xfrm>
            <a:off x="3124200" y="3276600"/>
            <a:ext cx="685800" cy="6096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93" name="Group 77"/>
          <p:cNvGrpSpPr>
            <a:grpSpLocks/>
          </p:cNvGrpSpPr>
          <p:nvPr/>
        </p:nvGrpSpPr>
        <p:grpSpPr bwMode="auto">
          <a:xfrm>
            <a:off x="6892925" y="3870325"/>
            <a:ext cx="1612900" cy="593725"/>
            <a:chOff x="4161" y="1314"/>
            <a:chExt cx="1016" cy="374"/>
          </a:xfrm>
        </p:grpSpPr>
        <p:sp>
          <p:nvSpPr>
            <p:cNvPr id="34894" name="Line 78"/>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5" name="Rectangle 79"/>
            <p:cNvSpPr>
              <a:spLocks noChangeArrowheads="1"/>
            </p:cNvSpPr>
            <p:nvPr/>
          </p:nvSpPr>
          <p:spPr bwMode="auto">
            <a:xfrm>
              <a:off x="4218" y="1355"/>
              <a:ext cx="33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34896" name="Group 80"/>
            <p:cNvGrpSpPr>
              <a:grpSpLocks/>
            </p:cNvGrpSpPr>
            <p:nvPr/>
          </p:nvGrpSpPr>
          <p:grpSpPr bwMode="auto">
            <a:xfrm>
              <a:off x="4161" y="1314"/>
              <a:ext cx="1016" cy="366"/>
              <a:chOff x="4161" y="1314"/>
              <a:chExt cx="1016" cy="366"/>
            </a:xfrm>
          </p:grpSpPr>
          <p:sp>
            <p:nvSpPr>
              <p:cNvPr id="34897" name="Rectangle 81"/>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98" name="Group 82"/>
              <p:cNvGrpSpPr>
                <a:grpSpLocks/>
              </p:cNvGrpSpPr>
              <p:nvPr/>
            </p:nvGrpSpPr>
            <p:grpSpPr bwMode="auto">
              <a:xfrm>
                <a:off x="4760" y="1377"/>
                <a:ext cx="417" cy="257"/>
                <a:chOff x="4760" y="1377"/>
                <a:chExt cx="417" cy="257"/>
              </a:xfrm>
            </p:grpSpPr>
            <p:sp>
              <p:nvSpPr>
                <p:cNvPr id="34899" name="Line 83"/>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00" name="Group 84"/>
                <p:cNvGrpSpPr>
                  <a:grpSpLocks/>
                </p:cNvGrpSpPr>
                <p:nvPr/>
              </p:nvGrpSpPr>
              <p:grpSpPr bwMode="auto">
                <a:xfrm>
                  <a:off x="5112" y="1377"/>
                  <a:ext cx="56" cy="257"/>
                  <a:chOff x="4434" y="2159"/>
                  <a:chExt cx="56" cy="257"/>
                </a:xfrm>
              </p:grpSpPr>
              <p:sp>
                <p:nvSpPr>
                  <p:cNvPr id="34901" name="Line 85"/>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2" name="Line 86"/>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34903" name="Line 87"/>
          <p:cNvSpPr>
            <a:spLocks noChangeShapeType="1"/>
          </p:cNvSpPr>
          <p:nvPr/>
        </p:nvSpPr>
        <p:spPr bwMode="auto">
          <a:xfrm>
            <a:off x="3236913" y="4167188"/>
            <a:ext cx="574675"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04" name="Group 88"/>
          <p:cNvGrpSpPr>
            <a:grpSpLocks/>
          </p:cNvGrpSpPr>
          <p:nvPr/>
        </p:nvGrpSpPr>
        <p:grpSpPr bwMode="auto">
          <a:xfrm>
            <a:off x="2298700" y="3878263"/>
            <a:ext cx="1100138" cy="576262"/>
            <a:chOff x="1344" y="1212"/>
            <a:chExt cx="693" cy="363"/>
          </a:xfrm>
        </p:grpSpPr>
        <p:sp>
          <p:nvSpPr>
            <p:cNvPr id="34905" name="Rectangle 89"/>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anose="02020603050405020304" pitchFamily="18" charset="0"/>
              </a:endParaRPr>
            </a:p>
          </p:txBody>
        </p:sp>
        <p:sp>
          <p:nvSpPr>
            <p:cNvPr id="34906" name="Rectangle 90"/>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07" name="Line 91"/>
          <p:cNvSpPr>
            <a:spLocks noChangeShapeType="1"/>
          </p:cNvSpPr>
          <p:nvPr/>
        </p:nvSpPr>
        <p:spPr bwMode="auto">
          <a:xfrm flipH="1">
            <a:off x="1538288" y="3276600"/>
            <a:ext cx="1600200" cy="0"/>
          </a:xfrm>
          <a:prstGeom prst="line">
            <a:avLst/>
          </a:prstGeom>
          <a:noFill/>
          <a:ln w="381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8" name="Line 92"/>
          <p:cNvSpPr>
            <a:spLocks noChangeShapeType="1"/>
          </p:cNvSpPr>
          <p:nvPr/>
        </p:nvSpPr>
        <p:spPr bwMode="auto">
          <a:xfrm>
            <a:off x="2057400" y="3657600"/>
            <a:ext cx="1295400" cy="1066800"/>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9" name="Line 93"/>
          <p:cNvSpPr>
            <a:spLocks noChangeShapeType="1"/>
          </p:cNvSpPr>
          <p:nvPr/>
        </p:nvSpPr>
        <p:spPr bwMode="auto">
          <a:xfrm flipH="1">
            <a:off x="2057400" y="3657600"/>
            <a:ext cx="1295400" cy="1066800"/>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910" name="Group 94"/>
          <p:cNvGrpSpPr>
            <a:grpSpLocks/>
          </p:cNvGrpSpPr>
          <p:nvPr/>
        </p:nvGrpSpPr>
        <p:grpSpPr bwMode="auto">
          <a:xfrm>
            <a:off x="2341563" y="5203825"/>
            <a:ext cx="1096962" cy="581025"/>
            <a:chOff x="600" y="1356"/>
            <a:chExt cx="818" cy="444"/>
          </a:xfrm>
        </p:grpSpPr>
        <p:sp>
          <p:nvSpPr>
            <p:cNvPr id="34911" name="Rectangle 95"/>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2" name="Line 96"/>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13" name="Line 97"/>
          <p:cNvSpPr>
            <a:spLocks noChangeShapeType="1"/>
          </p:cNvSpPr>
          <p:nvPr/>
        </p:nvSpPr>
        <p:spPr bwMode="auto">
          <a:xfrm>
            <a:off x="3332163" y="5508625"/>
            <a:ext cx="5334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14" name="Group 98"/>
          <p:cNvGrpSpPr>
            <a:grpSpLocks/>
          </p:cNvGrpSpPr>
          <p:nvPr/>
        </p:nvGrpSpPr>
        <p:grpSpPr bwMode="auto">
          <a:xfrm>
            <a:off x="3868738" y="5203825"/>
            <a:ext cx="1473200" cy="581025"/>
            <a:chOff x="600" y="1356"/>
            <a:chExt cx="1099" cy="444"/>
          </a:xfrm>
        </p:grpSpPr>
        <p:grpSp>
          <p:nvGrpSpPr>
            <p:cNvPr id="34915" name="Group 99"/>
            <p:cNvGrpSpPr>
              <a:grpSpLocks/>
            </p:cNvGrpSpPr>
            <p:nvPr/>
          </p:nvGrpSpPr>
          <p:grpSpPr bwMode="auto">
            <a:xfrm>
              <a:off x="600" y="1356"/>
              <a:ext cx="818" cy="444"/>
              <a:chOff x="600" y="1356"/>
              <a:chExt cx="818" cy="444"/>
            </a:xfrm>
          </p:grpSpPr>
          <p:sp>
            <p:nvSpPr>
              <p:cNvPr id="34916" name="Rectangle 100"/>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7" name="Line 101"/>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18" name="Line 102"/>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19" name="Text Box 103"/>
          <p:cNvSpPr txBox="1">
            <a:spLocks noChangeArrowheads="1"/>
          </p:cNvSpPr>
          <p:nvPr/>
        </p:nvSpPr>
        <p:spPr bwMode="auto">
          <a:xfrm>
            <a:off x="2571750" y="5265738"/>
            <a:ext cx="3540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34920" name="Text Box 104"/>
          <p:cNvSpPr txBox="1">
            <a:spLocks noChangeArrowheads="1"/>
          </p:cNvSpPr>
          <p:nvPr/>
        </p:nvSpPr>
        <p:spPr bwMode="auto">
          <a:xfrm>
            <a:off x="4008438" y="5265738"/>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34921" name="Text Box 105"/>
          <p:cNvSpPr txBox="1">
            <a:spLocks noChangeArrowheads="1"/>
          </p:cNvSpPr>
          <p:nvPr/>
        </p:nvSpPr>
        <p:spPr bwMode="auto">
          <a:xfrm>
            <a:off x="665163" y="4441825"/>
            <a:ext cx="895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34922" name="Line 106"/>
          <p:cNvSpPr>
            <a:spLocks noChangeShapeType="1"/>
          </p:cNvSpPr>
          <p:nvPr/>
        </p:nvSpPr>
        <p:spPr bwMode="auto">
          <a:xfrm>
            <a:off x="1579563" y="4670425"/>
            <a:ext cx="685800" cy="6096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23" name="Group 107"/>
          <p:cNvGrpSpPr>
            <a:grpSpLocks/>
          </p:cNvGrpSpPr>
          <p:nvPr/>
        </p:nvGrpSpPr>
        <p:grpSpPr bwMode="auto">
          <a:xfrm>
            <a:off x="5397500" y="5197475"/>
            <a:ext cx="1612900" cy="593725"/>
            <a:chOff x="4161" y="1314"/>
            <a:chExt cx="1016" cy="374"/>
          </a:xfrm>
        </p:grpSpPr>
        <p:sp>
          <p:nvSpPr>
            <p:cNvPr id="34924" name="Line 108"/>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 name="Rectangle 109"/>
            <p:cNvSpPr>
              <a:spLocks noChangeArrowheads="1"/>
            </p:cNvSpPr>
            <p:nvPr/>
          </p:nvSpPr>
          <p:spPr bwMode="auto">
            <a:xfrm>
              <a:off x="4218" y="1355"/>
              <a:ext cx="33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34926" name="Group 110"/>
            <p:cNvGrpSpPr>
              <a:grpSpLocks/>
            </p:cNvGrpSpPr>
            <p:nvPr/>
          </p:nvGrpSpPr>
          <p:grpSpPr bwMode="auto">
            <a:xfrm>
              <a:off x="4161" y="1314"/>
              <a:ext cx="1016" cy="366"/>
              <a:chOff x="4161" y="1314"/>
              <a:chExt cx="1016" cy="366"/>
            </a:xfrm>
          </p:grpSpPr>
          <p:sp>
            <p:nvSpPr>
              <p:cNvPr id="34927" name="Rectangle 111"/>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28" name="Group 112"/>
              <p:cNvGrpSpPr>
                <a:grpSpLocks/>
              </p:cNvGrpSpPr>
              <p:nvPr/>
            </p:nvGrpSpPr>
            <p:grpSpPr bwMode="auto">
              <a:xfrm>
                <a:off x="4760" y="1377"/>
                <a:ext cx="417" cy="257"/>
                <a:chOff x="4760" y="1377"/>
                <a:chExt cx="417" cy="257"/>
              </a:xfrm>
            </p:grpSpPr>
            <p:sp>
              <p:nvSpPr>
                <p:cNvPr id="34929" name="Line 113"/>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30" name="Group 114"/>
                <p:cNvGrpSpPr>
                  <a:grpSpLocks/>
                </p:cNvGrpSpPr>
                <p:nvPr/>
              </p:nvGrpSpPr>
              <p:grpSpPr bwMode="auto">
                <a:xfrm>
                  <a:off x="5112" y="1377"/>
                  <a:ext cx="56" cy="257"/>
                  <a:chOff x="4434" y="2159"/>
                  <a:chExt cx="56" cy="257"/>
                </a:xfrm>
              </p:grpSpPr>
              <p:sp>
                <p:nvSpPr>
                  <p:cNvPr id="34931" name="Line 115"/>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 name="Line 116"/>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3" name="Slide Number Placeholder 2"/>
          <p:cNvSpPr>
            <a:spLocks noGrp="1"/>
          </p:cNvSpPr>
          <p:nvPr>
            <p:ph type="sldNum" sz="quarter" idx="12"/>
          </p:nvPr>
        </p:nvSpPr>
        <p:spPr/>
        <p:txBody>
          <a:bodyPr/>
          <a:lstStyle/>
          <a:p>
            <a:fld id="{3E276259-71A5-47E5-B6AC-F674AC2D98F2}" type="slidenum">
              <a:rPr lang="en-US" smtClean="0"/>
              <a:pPr/>
              <a:t>33</a:t>
            </a:fld>
            <a:endParaRPr lang="en-US"/>
          </a:p>
        </p:txBody>
      </p:sp>
      <p:sp>
        <p:nvSpPr>
          <p:cNvPr id="87" name="Footer Placeholder 86"/>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9111664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Deleting from the end</a:t>
            </a:r>
          </a:p>
        </p:txBody>
      </p:sp>
      <p:sp>
        <p:nvSpPr>
          <p:cNvPr id="38915" name="Rectangle 3"/>
          <p:cNvSpPr>
            <a:spLocks noGrp="1" noChangeArrowheads="1"/>
          </p:cNvSpPr>
          <p:nvPr>
            <p:ph type="body" idx="1"/>
          </p:nvPr>
        </p:nvSpPr>
        <p:spPr/>
        <p:txBody>
          <a:bodyPr/>
          <a:lstStyle/>
          <a:p>
            <a:pPr>
              <a:buFontTx/>
              <a:buNone/>
            </a:pPr>
            <a:r>
              <a:rPr lang="en-US"/>
              <a:t>Steps</a:t>
            </a:r>
          </a:p>
          <a:p>
            <a:r>
              <a:rPr lang="en-US"/>
              <a:t>Break the pointer connection</a:t>
            </a:r>
          </a:p>
          <a:p>
            <a:r>
              <a:rPr lang="en-US"/>
              <a:t>Set previous node pointer to NULL</a:t>
            </a:r>
          </a:p>
          <a:p>
            <a:r>
              <a:rPr lang="en-US"/>
              <a:t>Delete the node </a:t>
            </a:r>
          </a:p>
        </p:txBody>
      </p:sp>
      <p:sp>
        <p:nvSpPr>
          <p:cNvPr id="3" name="Slide Number Placeholder 2"/>
          <p:cNvSpPr>
            <a:spLocks noGrp="1"/>
          </p:cNvSpPr>
          <p:nvPr>
            <p:ph type="sldNum" sz="quarter" idx="12"/>
          </p:nvPr>
        </p:nvSpPr>
        <p:spPr/>
        <p:txBody>
          <a:bodyPr/>
          <a:lstStyle/>
          <a:p>
            <a:fld id="{3E276259-71A5-47E5-B6AC-F674AC2D98F2}"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32091490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Deletion Description</a:t>
            </a:r>
          </a:p>
        </p:txBody>
      </p:sp>
      <p:grpSp>
        <p:nvGrpSpPr>
          <p:cNvPr id="39940" name="Group 4"/>
          <p:cNvGrpSpPr>
            <a:grpSpLocks/>
          </p:cNvGrpSpPr>
          <p:nvPr/>
        </p:nvGrpSpPr>
        <p:grpSpPr bwMode="auto">
          <a:xfrm>
            <a:off x="3760788" y="2352675"/>
            <a:ext cx="1473200" cy="581025"/>
            <a:chOff x="600" y="1356"/>
            <a:chExt cx="1099" cy="444"/>
          </a:xfrm>
        </p:grpSpPr>
        <p:grpSp>
          <p:nvGrpSpPr>
            <p:cNvPr id="39941" name="Group 5"/>
            <p:cNvGrpSpPr>
              <a:grpSpLocks/>
            </p:cNvGrpSpPr>
            <p:nvPr/>
          </p:nvGrpSpPr>
          <p:grpSpPr bwMode="auto">
            <a:xfrm>
              <a:off x="600" y="1356"/>
              <a:ext cx="818" cy="444"/>
              <a:chOff x="600" y="1356"/>
              <a:chExt cx="818" cy="444"/>
            </a:xfrm>
          </p:grpSpPr>
          <p:sp>
            <p:nvSpPr>
              <p:cNvPr id="39942" name="Rectangle 6"/>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3" name="Line 7"/>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44" name="Line 8"/>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945" name="Group 9"/>
          <p:cNvGrpSpPr>
            <a:grpSpLocks/>
          </p:cNvGrpSpPr>
          <p:nvPr/>
        </p:nvGrpSpPr>
        <p:grpSpPr bwMode="auto">
          <a:xfrm>
            <a:off x="5287963" y="2352675"/>
            <a:ext cx="1473200" cy="581025"/>
            <a:chOff x="600" y="1356"/>
            <a:chExt cx="1099" cy="444"/>
          </a:xfrm>
        </p:grpSpPr>
        <p:grpSp>
          <p:nvGrpSpPr>
            <p:cNvPr id="39946" name="Group 10"/>
            <p:cNvGrpSpPr>
              <a:grpSpLocks/>
            </p:cNvGrpSpPr>
            <p:nvPr/>
          </p:nvGrpSpPr>
          <p:grpSpPr bwMode="auto">
            <a:xfrm>
              <a:off x="600" y="1356"/>
              <a:ext cx="818" cy="444"/>
              <a:chOff x="600" y="1356"/>
              <a:chExt cx="818" cy="444"/>
            </a:xfrm>
          </p:grpSpPr>
          <p:sp>
            <p:nvSpPr>
              <p:cNvPr id="39947" name="Rectangle 11"/>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Line 12"/>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49" name="Line 13"/>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50" name="Text Box 14"/>
          <p:cNvSpPr txBox="1">
            <a:spLocks noChangeArrowheads="1"/>
          </p:cNvSpPr>
          <p:nvPr/>
        </p:nvSpPr>
        <p:spPr bwMode="auto">
          <a:xfrm>
            <a:off x="3990975" y="2414588"/>
            <a:ext cx="3540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39951" name="Text Box 15"/>
          <p:cNvSpPr txBox="1">
            <a:spLocks noChangeArrowheads="1"/>
          </p:cNvSpPr>
          <p:nvPr/>
        </p:nvSpPr>
        <p:spPr bwMode="auto">
          <a:xfrm>
            <a:off x="5427663" y="2414588"/>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39952" name="Text Box 16"/>
          <p:cNvSpPr txBox="1">
            <a:spLocks noChangeArrowheads="1"/>
          </p:cNvSpPr>
          <p:nvPr/>
        </p:nvSpPr>
        <p:spPr bwMode="auto">
          <a:xfrm>
            <a:off x="533400" y="1600200"/>
            <a:ext cx="895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39953" name="Line 17"/>
          <p:cNvSpPr>
            <a:spLocks noChangeShapeType="1"/>
          </p:cNvSpPr>
          <p:nvPr/>
        </p:nvSpPr>
        <p:spPr bwMode="auto">
          <a:xfrm>
            <a:off x="1447800" y="1905000"/>
            <a:ext cx="762000" cy="7620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54" name="Group 18"/>
          <p:cNvGrpSpPr>
            <a:grpSpLocks/>
          </p:cNvGrpSpPr>
          <p:nvPr/>
        </p:nvGrpSpPr>
        <p:grpSpPr bwMode="auto">
          <a:xfrm>
            <a:off x="6816725" y="2346325"/>
            <a:ext cx="1612900" cy="593725"/>
            <a:chOff x="4161" y="1314"/>
            <a:chExt cx="1016" cy="374"/>
          </a:xfrm>
        </p:grpSpPr>
        <p:sp>
          <p:nvSpPr>
            <p:cNvPr id="39955" name="Line 19"/>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Rectangle 20"/>
            <p:cNvSpPr>
              <a:spLocks noChangeArrowheads="1"/>
            </p:cNvSpPr>
            <p:nvPr/>
          </p:nvSpPr>
          <p:spPr bwMode="auto">
            <a:xfrm>
              <a:off x="4218" y="1355"/>
              <a:ext cx="33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39957" name="Group 21"/>
            <p:cNvGrpSpPr>
              <a:grpSpLocks/>
            </p:cNvGrpSpPr>
            <p:nvPr/>
          </p:nvGrpSpPr>
          <p:grpSpPr bwMode="auto">
            <a:xfrm>
              <a:off x="4161" y="1314"/>
              <a:ext cx="1016" cy="366"/>
              <a:chOff x="4161" y="1314"/>
              <a:chExt cx="1016" cy="366"/>
            </a:xfrm>
          </p:grpSpPr>
          <p:sp>
            <p:nvSpPr>
              <p:cNvPr id="39958" name="Rectangle 22"/>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59" name="Group 23"/>
              <p:cNvGrpSpPr>
                <a:grpSpLocks/>
              </p:cNvGrpSpPr>
              <p:nvPr/>
            </p:nvGrpSpPr>
            <p:grpSpPr bwMode="auto">
              <a:xfrm>
                <a:off x="4760" y="1377"/>
                <a:ext cx="417" cy="257"/>
                <a:chOff x="4760" y="1377"/>
                <a:chExt cx="417" cy="257"/>
              </a:xfrm>
            </p:grpSpPr>
            <p:sp>
              <p:nvSpPr>
                <p:cNvPr id="39960" name="Line 24"/>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61" name="Group 25"/>
                <p:cNvGrpSpPr>
                  <a:grpSpLocks/>
                </p:cNvGrpSpPr>
                <p:nvPr/>
              </p:nvGrpSpPr>
              <p:grpSpPr bwMode="auto">
                <a:xfrm>
                  <a:off x="5112" y="1377"/>
                  <a:ext cx="56" cy="257"/>
                  <a:chOff x="4434" y="2159"/>
                  <a:chExt cx="56" cy="257"/>
                </a:xfrm>
              </p:grpSpPr>
              <p:sp>
                <p:nvSpPr>
                  <p:cNvPr id="39962" name="Line 26"/>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3" name="Line 27"/>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39964" name="Line 28"/>
          <p:cNvSpPr>
            <a:spLocks noChangeShapeType="1"/>
          </p:cNvSpPr>
          <p:nvPr/>
        </p:nvSpPr>
        <p:spPr bwMode="auto">
          <a:xfrm>
            <a:off x="3160713" y="2643188"/>
            <a:ext cx="574675"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65" name="Group 29"/>
          <p:cNvGrpSpPr>
            <a:grpSpLocks/>
          </p:cNvGrpSpPr>
          <p:nvPr/>
        </p:nvGrpSpPr>
        <p:grpSpPr bwMode="auto">
          <a:xfrm>
            <a:off x="2222500" y="2354263"/>
            <a:ext cx="1100138" cy="576262"/>
            <a:chOff x="1344" y="1212"/>
            <a:chExt cx="693" cy="363"/>
          </a:xfrm>
        </p:grpSpPr>
        <p:sp>
          <p:nvSpPr>
            <p:cNvPr id="39966" name="Rectangle 30"/>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anose="02020603050405020304" pitchFamily="18" charset="0"/>
              </a:endParaRPr>
            </a:p>
          </p:txBody>
        </p:sp>
        <p:sp>
          <p:nvSpPr>
            <p:cNvPr id="39967" name="Rectangle 31"/>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97" name="Line 61"/>
          <p:cNvSpPr>
            <a:spLocks noChangeShapeType="1"/>
          </p:cNvSpPr>
          <p:nvPr/>
        </p:nvSpPr>
        <p:spPr bwMode="auto">
          <a:xfrm>
            <a:off x="6477000" y="3276600"/>
            <a:ext cx="1295400" cy="1066800"/>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8" name="Line 62"/>
          <p:cNvSpPr>
            <a:spLocks noChangeShapeType="1"/>
          </p:cNvSpPr>
          <p:nvPr/>
        </p:nvSpPr>
        <p:spPr bwMode="auto">
          <a:xfrm flipH="1">
            <a:off x="6477000" y="3298825"/>
            <a:ext cx="1295400" cy="1066800"/>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22" name="Group 86"/>
          <p:cNvGrpSpPr>
            <a:grpSpLocks/>
          </p:cNvGrpSpPr>
          <p:nvPr/>
        </p:nvGrpSpPr>
        <p:grpSpPr bwMode="auto">
          <a:xfrm>
            <a:off x="3608388" y="3495675"/>
            <a:ext cx="1473200" cy="581025"/>
            <a:chOff x="600" y="1356"/>
            <a:chExt cx="1099" cy="444"/>
          </a:xfrm>
        </p:grpSpPr>
        <p:grpSp>
          <p:nvGrpSpPr>
            <p:cNvPr id="40023" name="Group 87"/>
            <p:cNvGrpSpPr>
              <a:grpSpLocks/>
            </p:cNvGrpSpPr>
            <p:nvPr/>
          </p:nvGrpSpPr>
          <p:grpSpPr bwMode="auto">
            <a:xfrm>
              <a:off x="600" y="1356"/>
              <a:ext cx="818" cy="444"/>
              <a:chOff x="600" y="1356"/>
              <a:chExt cx="818" cy="444"/>
            </a:xfrm>
          </p:grpSpPr>
          <p:sp>
            <p:nvSpPr>
              <p:cNvPr id="40024" name="Rectangle 8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5" name="Line 8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26" name="Line 9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27" name="Group 91"/>
          <p:cNvGrpSpPr>
            <a:grpSpLocks/>
          </p:cNvGrpSpPr>
          <p:nvPr/>
        </p:nvGrpSpPr>
        <p:grpSpPr bwMode="auto">
          <a:xfrm>
            <a:off x="5135563" y="3495675"/>
            <a:ext cx="1473200" cy="581025"/>
            <a:chOff x="600" y="1356"/>
            <a:chExt cx="1099" cy="444"/>
          </a:xfrm>
        </p:grpSpPr>
        <p:grpSp>
          <p:nvGrpSpPr>
            <p:cNvPr id="40028" name="Group 92"/>
            <p:cNvGrpSpPr>
              <a:grpSpLocks/>
            </p:cNvGrpSpPr>
            <p:nvPr/>
          </p:nvGrpSpPr>
          <p:grpSpPr bwMode="auto">
            <a:xfrm>
              <a:off x="600" y="1356"/>
              <a:ext cx="818" cy="444"/>
              <a:chOff x="600" y="1356"/>
              <a:chExt cx="818" cy="444"/>
            </a:xfrm>
          </p:grpSpPr>
          <p:sp>
            <p:nvSpPr>
              <p:cNvPr id="40029" name="Rectangle 93"/>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0" name="Line 94"/>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31" name="Line 95"/>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32" name="Text Box 96"/>
          <p:cNvSpPr txBox="1">
            <a:spLocks noChangeArrowheads="1"/>
          </p:cNvSpPr>
          <p:nvPr/>
        </p:nvSpPr>
        <p:spPr bwMode="auto">
          <a:xfrm>
            <a:off x="3838575" y="3557588"/>
            <a:ext cx="3540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0033" name="Text Box 97"/>
          <p:cNvSpPr txBox="1">
            <a:spLocks noChangeArrowheads="1"/>
          </p:cNvSpPr>
          <p:nvPr/>
        </p:nvSpPr>
        <p:spPr bwMode="auto">
          <a:xfrm>
            <a:off x="5275263" y="3557588"/>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40034" name="Text Box 98"/>
          <p:cNvSpPr txBox="1">
            <a:spLocks noChangeArrowheads="1"/>
          </p:cNvSpPr>
          <p:nvPr/>
        </p:nvSpPr>
        <p:spPr bwMode="auto">
          <a:xfrm>
            <a:off x="381000" y="2743200"/>
            <a:ext cx="895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40035" name="Line 99"/>
          <p:cNvSpPr>
            <a:spLocks noChangeShapeType="1"/>
          </p:cNvSpPr>
          <p:nvPr/>
        </p:nvSpPr>
        <p:spPr bwMode="auto">
          <a:xfrm>
            <a:off x="1295400" y="3048000"/>
            <a:ext cx="762000" cy="7620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36" name="Group 100"/>
          <p:cNvGrpSpPr>
            <a:grpSpLocks/>
          </p:cNvGrpSpPr>
          <p:nvPr/>
        </p:nvGrpSpPr>
        <p:grpSpPr bwMode="auto">
          <a:xfrm>
            <a:off x="6664325" y="3489325"/>
            <a:ext cx="1612900" cy="593725"/>
            <a:chOff x="4161" y="1314"/>
            <a:chExt cx="1016" cy="374"/>
          </a:xfrm>
        </p:grpSpPr>
        <p:sp>
          <p:nvSpPr>
            <p:cNvPr id="40037" name="Line 101"/>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8" name="Rectangle 102"/>
            <p:cNvSpPr>
              <a:spLocks noChangeArrowheads="1"/>
            </p:cNvSpPr>
            <p:nvPr/>
          </p:nvSpPr>
          <p:spPr bwMode="auto">
            <a:xfrm>
              <a:off x="4218" y="1355"/>
              <a:ext cx="33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40039" name="Group 103"/>
            <p:cNvGrpSpPr>
              <a:grpSpLocks/>
            </p:cNvGrpSpPr>
            <p:nvPr/>
          </p:nvGrpSpPr>
          <p:grpSpPr bwMode="auto">
            <a:xfrm>
              <a:off x="4161" y="1314"/>
              <a:ext cx="1016" cy="366"/>
              <a:chOff x="4161" y="1314"/>
              <a:chExt cx="1016" cy="366"/>
            </a:xfrm>
          </p:grpSpPr>
          <p:sp>
            <p:nvSpPr>
              <p:cNvPr id="40040" name="Rectangle 104"/>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41" name="Group 105"/>
              <p:cNvGrpSpPr>
                <a:grpSpLocks/>
              </p:cNvGrpSpPr>
              <p:nvPr/>
            </p:nvGrpSpPr>
            <p:grpSpPr bwMode="auto">
              <a:xfrm>
                <a:off x="4760" y="1377"/>
                <a:ext cx="417" cy="257"/>
                <a:chOff x="4760" y="1377"/>
                <a:chExt cx="417" cy="257"/>
              </a:xfrm>
            </p:grpSpPr>
            <p:sp>
              <p:nvSpPr>
                <p:cNvPr id="40042" name="Line 106"/>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43" name="Group 107"/>
                <p:cNvGrpSpPr>
                  <a:grpSpLocks/>
                </p:cNvGrpSpPr>
                <p:nvPr/>
              </p:nvGrpSpPr>
              <p:grpSpPr bwMode="auto">
                <a:xfrm>
                  <a:off x="5112" y="1377"/>
                  <a:ext cx="56" cy="257"/>
                  <a:chOff x="4434" y="2159"/>
                  <a:chExt cx="56" cy="257"/>
                </a:xfrm>
              </p:grpSpPr>
              <p:sp>
                <p:nvSpPr>
                  <p:cNvPr id="40044" name="Line 108"/>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5" name="Line 109"/>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40046" name="Line 110"/>
          <p:cNvSpPr>
            <a:spLocks noChangeShapeType="1"/>
          </p:cNvSpPr>
          <p:nvPr/>
        </p:nvSpPr>
        <p:spPr bwMode="auto">
          <a:xfrm>
            <a:off x="3008313" y="3786188"/>
            <a:ext cx="574675"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47" name="Group 111"/>
          <p:cNvGrpSpPr>
            <a:grpSpLocks/>
          </p:cNvGrpSpPr>
          <p:nvPr/>
        </p:nvGrpSpPr>
        <p:grpSpPr bwMode="auto">
          <a:xfrm>
            <a:off x="2070100" y="3497263"/>
            <a:ext cx="1100138" cy="576262"/>
            <a:chOff x="1344" y="1212"/>
            <a:chExt cx="693" cy="363"/>
          </a:xfrm>
        </p:grpSpPr>
        <p:sp>
          <p:nvSpPr>
            <p:cNvPr id="40048" name="Rectangle 112"/>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anose="02020603050405020304" pitchFamily="18" charset="0"/>
              </a:endParaRPr>
            </a:p>
          </p:txBody>
        </p:sp>
        <p:sp>
          <p:nvSpPr>
            <p:cNvPr id="40049" name="Rectangle 113"/>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52" name="Group 116"/>
          <p:cNvGrpSpPr>
            <a:grpSpLocks/>
          </p:cNvGrpSpPr>
          <p:nvPr/>
        </p:nvGrpSpPr>
        <p:grpSpPr bwMode="auto">
          <a:xfrm>
            <a:off x="3532188" y="5073650"/>
            <a:ext cx="1473200" cy="581025"/>
            <a:chOff x="600" y="1356"/>
            <a:chExt cx="1099" cy="444"/>
          </a:xfrm>
        </p:grpSpPr>
        <p:grpSp>
          <p:nvGrpSpPr>
            <p:cNvPr id="40053" name="Group 117"/>
            <p:cNvGrpSpPr>
              <a:grpSpLocks/>
            </p:cNvGrpSpPr>
            <p:nvPr/>
          </p:nvGrpSpPr>
          <p:grpSpPr bwMode="auto">
            <a:xfrm>
              <a:off x="600" y="1356"/>
              <a:ext cx="818" cy="444"/>
              <a:chOff x="600" y="1356"/>
              <a:chExt cx="818" cy="444"/>
            </a:xfrm>
          </p:grpSpPr>
          <p:sp>
            <p:nvSpPr>
              <p:cNvPr id="40054" name="Rectangle 11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5" name="Line 11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56" name="Line 12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57" name="Group 121"/>
          <p:cNvGrpSpPr>
            <a:grpSpLocks/>
          </p:cNvGrpSpPr>
          <p:nvPr/>
        </p:nvGrpSpPr>
        <p:grpSpPr bwMode="auto">
          <a:xfrm>
            <a:off x="5059363" y="5073650"/>
            <a:ext cx="1473200" cy="581025"/>
            <a:chOff x="600" y="1356"/>
            <a:chExt cx="1099" cy="444"/>
          </a:xfrm>
        </p:grpSpPr>
        <p:grpSp>
          <p:nvGrpSpPr>
            <p:cNvPr id="40058" name="Group 122"/>
            <p:cNvGrpSpPr>
              <a:grpSpLocks/>
            </p:cNvGrpSpPr>
            <p:nvPr/>
          </p:nvGrpSpPr>
          <p:grpSpPr bwMode="auto">
            <a:xfrm>
              <a:off x="600" y="1356"/>
              <a:ext cx="818" cy="444"/>
              <a:chOff x="600" y="1356"/>
              <a:chExt cx="818" cy="444"/>
            </a:xfrm>
          </p:grpSpPr>
          <p:sp>
            <p:nvSpPr>
              <p:cNvPr id="40059" name="Rectangle 123"/>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0" name="Line 124"/>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61" name="Line 125"/>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62" name="Text Box 126"/>
          <p:cNvSpPr txBox="1">
            <a:spLocks noChangeArrowheads="1"/>
          </p:cNvSpPr>
          <p:nvPr/>
        </p:nvSpPr>
        <p:spPr bwMode="auto">
          <a:xfrm>
            <a:off x="3762375" y="5135563"/>
            <a:ext cx="3540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0063" name="Text Box 127"/>
          <p:cNvSpPr txBox="1">
            <a:spLocks noChangeArrowheads="1"/>
          </p:cNvSpPr>
          <p:nvPr/>
        </p:nvSpPr>
        <p:spPr bwMode="auto">
          <a:xfrm>
            <a:off x="5199063" y="513556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40064" name="Line 128"/>
          <p:cNvSpPr>
            <a:spLocks noChangeShapeType="1"/>
          </p:cNvSpPr>
          <p:nvPr/>
        </p:nvSpPr>
        <p:spPr bwMode="auto">
          <a:xfrm>
            <a:off x="1219200" y="4625975"/>
            <a:ext cx="762000" cy="7620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5" name="Line 139"/>
          <p:cNvSpPr>
            <a:spLocks noChangeShapeType="1"/>
          </p:cNvSpPr>
          <p:nvPr/>
        </p:nvSpPr>
        <p:spPr bwMode="auto">
          <a:xfrm>
            <a:off x="2932113" y="5364163"/>
            <a:ext cx="574675"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76" name="Group 140"/>
          <p:cNvGrpSpPr>
            <a:grpSpLocks/>
          </p:cNvGrpSpPr>
          <p:nvPr/>
        </p:nvGrpSpPr>
        <p:grpSpPr bwMode="auto">
          <a:xfrm>
            <a:off x="1993900" y="5075238"/>
            <a:ext cx="1100138" cy="576262"/>
            <a:chOff x="1344" y="1212"/>
            <a:chExt cx="693" cy="363"/>
          </a:xfrm>
        </p:grpSpPr>
        <p:sp>
          <p:nvSpPr>
            <p:cNvPr id="40077" name="Rectangle 141"/>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anose="02020603050405020304" pitchFamily="18" charset="0"/>
              </a:endParaRPr>
            </a:p>
          </p:txBody>
        </p:sp>
        <p:sp>
          <p:nvSpPr>
            <p:cNvPr id="40078" name="Rectangle 142"/>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79" name="Text Box 143"/>
          <p:cNvSpPr txBox="1">
            <a:spLocks noChangeArrowheads="1"/>
          </p:cNvSpPr>
          <p:nvPr/>
        </p:nvSpPr>
        <p:spPr bwMode="auto">
          <a:xfrm>
            <a:off x="381000" y="4191000"/>
            <a:ext cx="895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pic>
        <p:nvPicPr>
          <p:cNvPr id="40080" name="Picture 14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610350" y="5191125"/>
            <a:ext cx="476250" cy="52387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3E276259-71A5-47E5-B6AC-F674AC2D98F2}" type="slidenum">
              <a:rPr lang="en-US" smtClean="0"/>
              <a:pPr/>
              <a:t>35</a:t>
            </a:fld>
            <a:endParaRPr lang="en-US"/>
          </a:p>
        </p:txBody>
      </p:sp>
      <p:sp>
        <p:nvSpPr>
          <p:cNvPr id="82" name="Footer Placeholder 81"/>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1916149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Deleting from the Middle</a:t>
            </a:r>
          </a:p>
        </p:txBody>
      </p:sp>
      <p:sp>
        <p:nvSpPr>
          <p:cNvPr id="41987" name="Rectangle 3"/>
          <p:cNvSpPr>
            <a:spLocks noGrp="1" noChangeArrowheads="1"/>
          </p:cNvSpPr>
          <p:nvPr>
            <p:ph type="body" idx="1"/>
          </p:nvPr>
        </p:nvSpPr>
        <p:spPr/>
        <p:txBody>
          <a:bodyPr/>
          <a:lstStyle/>
          <a:p>
            <a:pPr>
              <a:buFontTx/>
              <a:buNone/>
            </a:pPr>
            <a:r>
              <a:rPr lang="en-US"/>
              <a:t>Steps</a:t>
            </a:r>
          </a:p>
          <a:p>
            <a:r>
              <a:rPr lang="en-US"/>
              <a:t>Set previous Node pointer to next node</a:t>
            </a:r>
          </a:p>
          <a:p>
            <a:r>
              <a:rPr lang="en-US"/>
              <a:t>Break Node pointer connection</a:t>
            </a:r>
          </a:p>
          <a:p>
            <a:r>
              <a:rPr lang="en-US"/>
              <a:t>Delete the node </a:t>
            </a:r>
          </a:p>
        </p:txBody>
      </p:sp>
      <p:sp>
        <p:nvSpPr>
          <p:cNvPr id="3" name="Slide Number Placeholder 2"/>
          <p:cNvSpPr>
            <a:spLocks noGrp="1"/>
          </p:cNvSpPr>
          <p:nvPr>
            <p:ph type="sldNum" sz="quarter" idx="12"/>
          </p:nvPr>
        </p:nvSpPr>
        <p:spPr/>
        <p:txBody>
          <a:bodyPr/>
          <a:lstStyle/>
          <a:p>
            <a:fld id="{3E276259-71A5-47E5-B6AC-F674AC2D98F2}"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850771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Deletion Description</a:t>
            </a:r>
          </a:p>
        </p:txBody>
      </p:sp>
      <p:grpSp>
        <p:nvGrpSpPr>
          <p:cNvPr id="43012" name="Group 4"/>
          <p:cNvGrpSpPr>
            <a:grpSpLocks/>
          </p:cNvGrpSpPr>
          <p:nvPr/>
        </p:nvGrpSpPr>
        <p:grpSpPr bwMode="auto">
          <a:xfrm>
            <a:off x="2209800" y="2362200"/>
            <a:ext cx="1096963" cy="581025"/>
            <a:chOff x="600" y="1356"/>
            <a:chExt cx="818" cy="444"/>
          </a:xfrm>
        </p:grpSpPr>
        <p:sp>
          <p:nvSpPr>
            <p:cNvPr id="43013" name="Rectangle 5"/>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Line 6"/>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15" name="Line 7"/>
          <p:cNvSpPr>
            <a:spLocks noChangeShapeType="1"/>
          </p:cNvSpPr>
          <p:nvPr/>
        </p:nvSpPr>
        <p:spPr bwMode="auto">
          <a:xfrm>
            <a:off x="3200400" y="2667000"/>
            <a:ext cx="5334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16" name="Group 8"/>
          <p:cNvGrpSpPr>
            <a:grpSpLocks/>
          </p:cNvGrpSpPr>
          <p:nvPr/>
        </p:nvGrpSpPr>
        <p:grpSpPr bwMode="auto">
          <a:xfrm>
            <a:off x="3736975" y="2362200"/>
            <a:ext cx="1473200" cy="581025"/>
            <a:chOff x="600" y="1356"/>
            <a:chExt cx="1099" cy="444"/>
          </a:xfrm>
        </p:grpSpPr>
        <p:grpSp>
          <p:nvGrpSpPr>
            <p:cNvPr id="43017" name="Group 9"/>
            <p:cNvGrpSpPr>
              <a:grpSpLocks/>
            </p:cNvGrpSpPr>
            <p:nvPr/>
          </p:nvGrpSpPr>
          <p:grpSpPr bwMode="auto">
            <a:xfrm>
              <a:off x="600" y="1356"/>
              <a:ext cx="818" cy="444"/>
              <a:chOff x="600" y="1356"/>
              <a:chExt cx="818" cy="444"/>
            </a:xfrm>
          </p:grpSpPr>
          <p:sp>
            <p:nvSpPr>
              <p:cNvPr id="43018" name="Rectangle 10"/>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 name="Line 11"/>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20" name="Line 12"/>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21" name="Text Box 13"/>
          <p:cNvSpPr txBox="1">
            <a:spLocks noChangeArrowheads="1"/>
          </p:cNvSpPr>
          <p:nvPr/>
        </p:nvSpPr>
        <p:spPr bwMode="auto">
          <a:xfrm>
            <a:off x="2439988" y="2424113"/>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3022" name="Text Box 14"/>
          <p:cNvSpPr txBox="1">
            <a:spLocks noChangeArrowheads="1"/>
          </p:cNvSpPr>
          <p:nvPr/>
        </p:nvSpPr>
        <p:spPr bwMode="auto">
          <a:xfrm>
            <a:off x="3876675" y="242411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43023" name="Line 15"/>
          <p:cNvSpPr>
            <a:spLocks noChangeShapeType="1"/>
          </p:cNvSpPr>
          <p:nvPr/>
        </p:nvSpPr>
        <p:spPr bwMode="auto">
          <a:xfrm>
            <a:off x="1447800" y="1828800"/>
            <a:ext cx="685800" cy="6096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24" name="Group 16"/>
          <p:cNvGrpSpPr>
            <a:grpSpLocks/>
          </p:cNvGrpSpPr>
          <p:nvPr/>
        </p:nvGrpSpPr>
        <p:grpSpPr bwMode="auto">
          <a:xfrm>
            <a:off x="5265738" y="2355850"/>
            <a:ext cx="1612900" cy="593725"/>
            <a:chOff x="4161" y="1314"/>
            <a:chExt cx="1016" cy="374"/>
          </a:xfrm>
        </p:grpSpPr>
        <p:sp>
          <p:nvSpPr>
            <p:cNvPr id="43025" name="Line 17"/>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6" name="Rectangle 18"/>
            <p:cNvSpPr>
              <a:spLocks noChangeArrowheads="1"/>
            </p:cNvSpPr>
            <p:nvPr/>
          </p:nvSpPr>
          <p:spPr bwMode="auto">
            <a:xfrm>
              <a:off x="4218" y="1355"/>
              <a:ext cx="33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43027" name="Group 19"/>
            <p:cNvGrpSpPr>
              <a:grpSpLocks/>
            </p:cNvGrpSpPr>
            <p:nvPr/>
          </p:nvGrpSpPr>
          <p:grpSpPr bwMode="auto">
            <a:xfrm>
              <a:off x="4161" y="1314"/>
              <a:ext cx="1016" cy="366"/>
              <a:chOff x="4161" y="1314"/>
              <a:chExt cx="1016" cy="366"/>
            </a:xfrm>
          </p:grpSpPr>
          <p:sp>
            <p:nvSpPr>
              <p:cNvPr id="43028" name="Rectangle 20"/>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29" name="Group 21"/>
              <p:cNvGrpSpPr>
                <a:grpSpLocks/>
              </p:cNvGrpSpPr>
              <p:nvPr/>
            </p:nvGrpSpPr>
            <p:grpSpPr bwMode="auto">
              <a:xfrm>
                <a:off x="4760" y="1377"/>
                <a:ext cx="417" cy="257"/>
                <a:chOff x="4760" y="1377"/>
                <a:chExt cx="417" cy="257"/>
              </a:xfrm>
            </p:grpSpPr>
            <p:sp>
              <p:nvSpPr>
                <p:cNvPr id="43030" name="Line 22"/>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31" name="Group 23"/>
                <p:cNvGrpSpPr>
                  <a:grpSpLocks/>
                </p:cNvGrpSpPr>
                <p:nvPr/>
              </p:nvGrpSpPr>
              <p:grpSpPr bwMode="auto">
                <a:xfrm>
                  <a:off x="5112" y="1377"/>
                  <a:ext cx="56" cy="257"/>
                  <a:chOff x="4434" y="2159"/>
                  <a:chExt cx="56" cy="257"/>
                </a:xfrm>
              </p:grpSpPr>
              <p:sp>
                <p:nvSpPr>
                  <p:cNvPr id="43032" name="Line 24"/>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3" name="Line 25"/>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43034" name="Text Box 26"/>
          <p:cNvSpPr txBox="1">
            <a:spLocks noChangeArrowheads="1"/>
          </p:cNvSpPr>
          <p:nvPr/>
        </p:nvSpPr>
        <p:spPr bwMode="auto">
          <a:xfrm>
            <a:off x="533400" y="1447800"/>
            <a:ext cx="895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grpSp>
        <p:nvGrpSpPr>
          <p:cNvPr id="43035" name="Group 27"/>
          <p:cNvGrpSpPr>
            <a:grpSpLocks/>
          </p:cNvGrpSpPr>
          <p:nvPr/>
        </p:nvGrpSpPr>
        <p:grpSpPr bwMode="auto">
          <a:xfrm>
            <a:off x="2362200" y="3975100"/>
            <a:ext cx="1096963" cy="581025"/>
            <a:chOff x="600" y="1356"/>
            <a:chExt cx="818" cy="444"/>
          </a:xfrm>
        </p:grpSpPr>
        <p:sp>
          <p:nvSpPr>
            <p:cNvPr id="43036" name="Rectangle 2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7" name="Line 2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38" name="Line 30"/>
          <p:cNvSpPr>
            <a:spLocks noChangeShapeType="1"/>
          </p:cNvSpPr>
          <p:nvPr/>
        </p:nvSpPr>
        <p:spPr bwMode="auto">
          <a:xfrm>
            <a:off x="4876800" y="3365500"/>
            <a:ext cx="573088" cy="5334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39" name="Group 31"/>
          <p:cNvGrpSpPr>
            <a:grpSpLocks/>
          </p:cNvGrpSpPr>
          <p:nvPr/>
        </p:nvGrpSpPr>
        <p:grpSpPr bwMode="auto">
          <a:xfrm>
            <a:off x="3889375" y="3975100"/>
            <a:ext cx="1473200" cy="581025"/>
            <a:chOff x="600" y="1356"/>
            <a:chExt cx="1099" cy="444"/>
          </a:xfrm>
        </p:grpSpPr>
        <p:grpSp>
          <p:nvGrpSpPr>
            <p:cNvPr id="43040" name="Group 32"/>
            <p:cNvGrpSpPr>
              <a:grpSpLocks/>
            </p:cNvGrpSpPr>
            <p:nvPr/>
          </p:nvGrpSpPr>
          <p:grpSpPr bwMode="auto">
            <a:xfrm>
              <a:off x="600" y="1356"/>
              <a:ext cx="818" cy="444"/>
              <a:chOff x="600" y="1356"/>
              <a:chExt cx="818" cy="444"/>
            </a:xfrm>
          </p:grpSpPr>
          <p:sp>
            <p:nvSpPr>
              <p:cNvPr id="43041" name="Rectangle 33"/>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2" name="Line 34"/>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43" name="Line 35"/>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44" name="Text Box 36"/>
          <p:cNvSpPr txBox="1">
            <a:spLocks noChangeArrowheads="1"/>
          </p:cNvSpPr>
          <p:nvPr/>
        </p:nvSpPr>
        <p:spPr bwMode="auto">
          <a:xfrm>
            <a:off x="2592388" y="4037013"/>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3045" name="Text Box 37"/>
          <p:cNvSpPr txBox="1">
            <a:spLocks noChangeArrowheads="1"/>
          </p:cNvSpPr>
          <p:nvPr/>
        </p:nvSpPr>
        <p:spPr bwMode="auto">
          <a:xfrm>
            <a:off x="4029075" y="4037013"/>
            <a:ext cx="5238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43046" name="Text Box 38"/>
          <p:cNvSpPr txBox="1">
            <a:spLocks noChangeArrowheads="1"/>
          </p:cNvSpPr>
          <p:nvPr/>
        </p:nvSpPr>
        <p:spPr bwMode="auto">
          <a:xfrm>
            <a:off x="685800" y="3213100"/>
            <a:ext cx="895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43047" name="Line 39"/>
          <p:cNvSpPr>
            <a:spLocks noChangeShapeType="1"/>
          </p:cNvSpPr>
          <p:nvPr/>
        </p:nvSpPr>
        <p:spPr bwMode="auto">
          <a:xfrm>
            <a:off x="1600200" y="3441700"/>
            <a:ext cx="685800" cy="6096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48" name="Group 40"/>
          <p:cNvGrpSpPr>
            <a:grpSpLocks/>
          </p:cNvGrpSpPr>
          <p:nvPr/>
        </p:nvGrpSpPr>
        <p:grpSpPr bwMode="auto">
          <a:xfrm>
            <a:off x="5418138" y="3968750"/>
            <a:ext cx="1612900" cy="593725"/>
            <a:chOff x="4161" y="1314"/>
            <a:chExt cx="1016" cy="374"/>
          </a:xfrm>
        </p:grpSpPr>
        <p:sp>
          <p:nvSpPr>
            <p:cNvPr id="43049" name="Line 41"/>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0" name="Rectangle 42"/>
            <p:cNvSpPr>
              <a:spLocks noChangeArrowheads="1"/>
            </p:cNvSpPr>
            <p:nvPr/>
          </p:nvSpPr>
          <p:spPr bwMode="auto">
            <a:xfrm>
              <a:off x="4218" y="1355"/>
              <a:ext cx="33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43051" name="Group 43"/>
            <p:cNvGrpSpPr>
              <a:grpSpLocks/>
            </p:cNvGrpSpPr>
            <p:nvPr/>
          </p:nvGrpSpPr>
          <p:grpSpPr bwMode="auto">
            <a:xfrm>
              <a:off x="4161" y="1314"/>
              <a:ext cx="1016" cy="366"/>
              <a:chOff x="4161" y="1314"/>
              <a:chExt cx="1016" cy="366"/>
            </a:xfrm>
          </p:grpSpPr>
          <p:sp>
            <p:nvSpPr>
              <p:cNvPr id="43052" name="Rectangle 44"/>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53" name="Group 45"/>
              <p:cNvGrpSpPr>
                <a:grpSpLocks/>
              </p:cNvGrpSpPr>
              <p:nvPr/>
            </p:nvGrpSpPr>
            <p:grpSpPr bwMode="auto">
              <a:xfrm>
                <a:off x="4760" y="1377"/>
                <a:ext cx="417" cy="257"/>
                <a:chOff x="4760" y="1377"/>
                <a:chExt cx="417" cy="257"/>
              </a:xfrm>
            </p:grpSpPr>
            <p:sp>
              <p:nvSpPr>
                <p:cNvPr id="43054" name="Line 46"/>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55" name="Group 47"/>
                <p:cNvGrpSpPr>
                  <a:grpSpLocks/>
                </p:cNvGrpSpPr>
                <p:nvPr/>
              </p:nvGrpSpPr>
              <p:grpSpPr bwMode="auto">
                <a:xfrm>
                  <a:off x="5112" y="1377"/>
                  <a:ext cx="56" cy="257"/>
                  <a:chOff x="4434" y="2159"/>
                  <a:chExt cx="56" cy="257"/>
                </a:xfrm>
              </p:grpSpPr>
              <p:sp>
                <p:nvSpPr>
                  <p:cNvPr id="43056" name="Line 48"/>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7" name="Line 49"/>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43058" name="Line 50"/>
          <p:cNvSpPr>
            <a:spLocks noChangeShapeType="1"/>
          </p:cNvSpPr>
          <p:nvPr/>
        </p:nvSpPr>
        <p:spPr bwMode="auto">
          <a:xfrm>
            <a:off x="3733800" y="3746500"/>
            <a:ext cx="1295400" cy="1066800"/>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9" name="Line 51"/>
          <p:cNvSpPr>
            <a:spLocks noChangeShapeType="1"/>
          </p:cNvSpPr>
          <p:nvPr/>
        </p:nvSpPr>
        <p:spPr bwMode="auto">
          <a:xfrm flipH="1">
            <a:off x="3706813" y="3756025"/>
            <a:ext cx="1295400" cy="1066800"/>
          </a:xfrm>
          <a:prstGeom prst="line">
            <a:avLst/>
          </a:prstGeom>
          <a:noFill/>
          <a:ln w="76200">
            <a:solidFill>
              <a:srgbClr val="FF0033"/>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0" name="Freeform 52"/>
          <p:cNvSpPr>
            <a:spLocks/>
          </p:cNvSpPr>
          <p:nvPr/>
        </p:nvSpPr>
        <p:spPr bwMode="auto">
          <a:xfrm>
            <a:off x="3225800" y="3200400"/>
            <a:ext cx="1651000" cy="1079500"/>
          </a:xfrm>
          <a:custGeom>
            <a:avLst/>
            <a:gdLst>
              <a:gd name="T0" fmla="*/ 80 w 1040"/>
              <a:gd name="T1" fmla="*/ 680 h 680"/>
              <a:gd name="T2" fmla="*/ 80 w 1040"/>
              <a:gd name="T3" fmla="*/ 152 h 680"/>
              <a:gd name="T4" fmla="*/ 560 w 1040"/>
              <a:gd name="T5" fmla="*/ 8 h 680"/>
              <a:gd name="T6" fmla="*/ 1040 w 1040"/>
              <a:gd name="T7" fmla="*/ 104 h 680"/>
            </a:gdLst>
            <a:ahLst/>
            <a:cxnLst>
              <a:cxn ang="0">
                <a:pos x="T0" y="T1"/>
              </a:cxn>
              <a:cxn ang="0">
                <a:pos x="T2" y="T3"/>
              </a:cxn>
              <a:cxn ang="0">
                <a:pos x="T4" y="T5"/>
              </a:cxn>
              <a:cxn ang="0">
                <a:pos x="T6" y="T7"/>
              </a:cxn>
            </a:cxnLst>
            <a:rect l="0" t="0" r="r" b="b"/>
            <a:pathLst>
              <a:path w="1040" h="680">
                <a:moveTo>
                  <a:pt x="80" y="680"/>
                </a:moveTo>
                <a:cubicBezTo>
                  <a:pt x="40" y="472"/>
                  <a:pt x="0" y="264"/>
                  <a:pt x="80" y="152"/>
                </a:cubicBezTo>
                <a:cubicBezTo>
                  <a:pt x="160" y="40"/>
                  <a:pt x="400" y="16"/>
                  <a:pt x="560" y="8"/>
                </a:cubicBezTo>
                <a:cubicBezTo>
                  <a:pt x="720" y="0"/>
                  <a:pt x="880" y="52"/>
                  <a:pt x="1040" y="104"/>
                </a:cubicBezTo>
              </a:path>
            </a:pathLst>
          </a:custGeom>
          <a:noFill/>
          <a:ln w="38100" cap="flat" cmpd="sng">
            <a:solidFill>
              <a:schemeClr val="tx1"/>
            </a:solidFill>
            <a:prstDash val="solid"/>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3061" name="Group 53"/>
          <p:cNvGrpSpPr>
            <a:grpSpLocks/>
          </p:cNvGrpSpPr>
          <p:nvPr/>
        </p:nvGrpSpPr>
        <p:grpSpPr bwMode="auto">
          <a:xfrm>
            <a:off x="2362200" y="5362575"/>
            <a:ext cx="1096963" cy="581025"/>
            <a:chOff x="600" y="1356"/>
            <a:chExt cx="818" cy="444"/>
          </a:xfrm>
        </p:grpSpPr>
        <p:sp>
          <p:nvSpPr>
            <p:cNvPr id="43062" name="Rectangle 54"/>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3" name="Line 55"/>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64" name="Text Box 56"/>
          <p:cNvSpPr txBox="1">
            <a:spLocks noChangeArrowheads="1"/>
          </p:cNvSpPr>
          <p:nvPr/>
        </p:nvSpPr>
        <p:spPr bwMode="auto">
          <a:xfrm>
            <a:off x="2592388" y="5424488"/>
            <a:ext cx="3540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3065" name="Line 57"/>
          <p:cNvSpPr>
            <a:spLocks noChangeShapeType="1"/>
          </p:cNvSpPr>
          <p:nvPr/>
        </p:nvSpPr>
        <p:spPr bwMode="auto">
          <a:xfrm>
            <a:off x="1600200" y="4829175"/>
            <a:ext cx="685800" cy="6096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6" name="Text Box 58"/>
          <p:cNvSpPr txBox="1">
            <a:spLocks noChangeArrowheads="1"/>
          </p:cNvSpPr>
          <p:nvPr/>
        </p:nvSpPr>
        <p:spPr bwMode="auto">
          <a:xfrm>
            <a:off x="685800" y="4448175"/>
            <a:ext cx="895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43067" name="Line 59"/>
          <p:cNvSpPr>
            <a:spLocks noChangeShapeType="1"/>
          </p:cNvSpPr>
          <p:nvPr/>
        </p:nvSpPr>
        <p:spPr bwMode="auto">
          <a:xfrm>
            <a:off x="3505200" y="5638800"/>
            <a:ext cx="5334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68" name="Group 60"/>
          <p:cNvGrpSpPr>
            <a:grpSpLocks/>
          </p:cNvGrpSpPr>
          <p:nvPr/>
        </p:nvGrpSpPr>
        <p:grpSpPr bwMode="auto">
          <a:xfrm>
            <a:off x="4038600" y="5349875"/>
            <a:ext cx="1612900" cy="593725"/>
            <a:chOff x="4161" y="1314"/>
            <a:chExt cx="1016" cy="374"/>
          </a:xfrm>
        </p:grpSpPr>
        <p:sp>
          <p:nvSpPr>
            <p:cNvPr id="43069" name="Line 61"/>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0" name="Rectangle 62"/>
            <p:cNvSpPr>
              <a:spLocks noChangeArrowheads="1"/>
            </p:cNvSpPr>
            <p:nvPr/>
          </p:nvSpPr>
          <p:spPr bwMode="auto">
            <a:xfrm>
              <a:off x="4218" y="1355"/>
              <a:ext cx="33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43071" name="Group 63"/>
            <p:cNvGrpSpPr>
              <a:grpSpLocks/>
            </p:cNvGrpSpPr>
            <p:nvPr/>
          </p:nvGrpSpPr>
          <p:grpSpPr bwMode="auto">
            <a:xfrm>
              <a:off x="4161" y="1314"/>
              <a:ext cx="1016" cy="366"/>
              <a:chOff x="4161" y="1314"/>
              <a:chExt cx="1016" cy="366"/>
            </a:xfrm>
          </p:grpSpPr>
          <p:sp>
            <p:nvSpPr>
              <p:cNvPr id="43072" name="Rectangle 64"/>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73" name="Group 65"/>
              <p:cNvGrpSpPr>
                <a:grpSpLocks/>
              </p:cNvGrpSpPr>
              <p:nvPr/>
            </p:nvGrpSpPr>
            <p:grpSpPr bwMode="auto">
              <a:xfrm>
                <a:off x="4760" y="1377"/>
                <a:ext cx="417" cy="257"/>
                <a:chOff x="4760" y="1377"/>
                <a:chExt cx="417" cy="257"/>
              </a:xfrm>
            </p:grpSpPr>
            <p:sp>
              <p:nvSpPr>
                <p:cNvPr id="43074" name="Line 66"/>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75" name="Group 67"/>
                <p:cNvGrpSpPr>
                  <a:grpSpLocks/>
                </p:cNvGrpSpPr>
                <p:nvPr/>
              </p:nvGrpSpPr>
              <p:grpSpPr bwMode="auto">
                <a:xfrm>
                  <a:off x="5112" y="1377"/>
                  <a:ext cx="56" cy="257"/>
                  <a:chOff x="4434" y="2159"/>
                  <a:chExt cx="56" cy="257"/>
                </a:xfrm>
              </p:grpSpPr>
              <p:sp>
                <p:nvSpPr>
                  <p:cNvPr id="43076" name="Line 68"/>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7" name="Line 69"/>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3" name="Slide Number Placeholder 2"/>
          <p:cNvSpPr>
            <a:spLocks noGrp="1"/>
          </p:cNvSpPr>
          <p:nvPr>
            <p:ph type="sldNum" sz="quarter" idx="12"/>
          </p:nvPr>
        </p:nvSpPr>
        <p:spPr/>
        <p:txBody>
          <a:bodyPr/>
          <a:lstStyle/>
          <a:p>
            <a:fld id="{3E276259-71A5-47E5-B6AC-F674AC2D98F2}" type="slidenum">
              <a:rPr lang="en-US" smtClean="0"/>
              <a:pPr/>
              <a:t>37</a:t>
            </a:fld>
            <a:endParaRPr lang="en-US"/>
          </a:p>
        </p:txBody>
      </p:sp>
      <p:sp>
        <p:nvSpPr>
          <p:cNvPr id="71" name="Footer Placeholder 70"/>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23822957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Outline</a:t>
            </a:r>
          </a:p>
        </p:txBody>
      </p:sp>
      <p:sp>
        <p:nvSpPr>
          <p:cNvPr id="44035" name="Rectangle 3"/>
          <p:cNvSpPr>
            <a:spLocks noGrp="1" noChangeArrowheads="1"/>
          </p:cNvSpPr>
          <p:nvPr>
            <p:ph type="body" idx="1"/>
          </p:nvPr>
        </p:nvSpPr>
        <p:spPr/>
        <p:txBody>
          <a:bodyPr/>
          <a:lstStyle/>
          <a:p>
            <a:r>
              <a:rPr lang="en-US"/>
              <a:t>Introduction</a:t>
            </a:r>
          </a:p>
          <a:p>
            <a:r>
              <a:rPr lang="en-US"/>
              <a:t>Insertion Description</a:t>
            </a:r>
          </a:p>
          <a:p>
            <a:r>
              <a:rPr lang="en-US"/>
              <a:t>Deletion Description</a:t>
            </a:r>
          </a:p>
          <a:p>
            <a:r>
              <a:rPr lang="en-US">
                <a:solidFill>
                  <a:srgbClr val="FF0000"/>
                </a:solidFill>
              </a:rPr>
              <a:t>Basic Node Implementation</a:t>
            </a:r>
          </a:p>
          <a:p>
            <a:r>
              <a:rPr lang="en-US"/>
              <a:t>Conclusion</a:t>
            </a:r>
          </a:p>
        </p:txBody>
      </p:sp>
      <p:sp>
        <p:nvSpPr>
          <p:cNvPr id="3" name="Slide Number Placeholder 2"/>
          <p:cNvSpPr>
            <a:spLocks noGrp="1"/>
          </p:cNvSpPr>
          <p:nvPr>
            <p:ph type="sldNum" sz="quarter" idx="12"/>
          </p:nvPr>
        </p:nvSpPr>
        <p:spPr/>
        <p:txBody>
          <a:bodyPr/>
          <a:lstStyle/>
          <a:p>
            <a:fld id="{3E276259-71A5-47E5-B6AC-F674AC2D98F2}"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17522430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Basic Node Implementation</a:t>
            </a:r>
          </a:p>
        </p:txBody>
      </p:sp>
      <p:sp>
        <p:nvSpPr>
          <p:cNvPr id="45059" name="Rectangle 3"/>
          <p:cNvSpPr>
            <a:spLocks noGrp="1" noChangeArrowheads="1"/>
          </p:cNvSpPr>
          <p:nvPr>
            <p:ph type="body" idx="1"/>
          </p:nvPr>
        </p:nvSpPr>
        <p:spPr/>
        <p:txBody>
          <a:bodyPr>
            <a:normAutofit lnSpcReduction="10000"/>
          </a:bodyPr>
          <a:lstStyle/>
          <a:p>
            <a:pPr>
              <a:buFontTx/>
              <a:buNone/>
            </a:pPr>
            <a:r>
              <a:rPr lang="en-US" sz="2400" dirty="0"/>
              <a:t>The following code is written in </a:t>
            </a:r>
            <a:r>
              <a:rPr lang="en-US" sz="2400" dirty="0" smtClean="0"/>
              <a:t>C:</a:t>
            </a:r>
            <a:endParaRPr lang="en-US" sz="2400" dirty="0"/>
          </a:p>
          <a:p>
            <a:pPr>
              <a:buFontTx/>
              <a:buNone/>
            </a:pPr>
            <a:endParaRPr lang="en-US" sz="2400" dirty="0"/>
          </a:p>
          <a:p>
            <a:pPr>
              <a:buFontTx/>
              <a:buNone/>
            </a:pPr>
            <a:r>
              <a:rPr lang="en-US" sz="2400" dirty="0" err="1"/>
              <a:t>Struct</a:t>
            </a:r>
            <a:r>
              <a:rPr lang="en-US" sz="2400" dirty="0"/>
              <a:t> Node</a:t>
            </a:r>
          </a:p>
          <a:p>
            <a:pPr>
              <a:buFontTx/>
              <a:buNone/>
            </a:pPr>
            <a:r>
              <a:rPr lang="en-US" sz="2400" dirty="0"/>
              <a:t>{</a:t>
            </a:r>
          </a:p>
          <a:p>
            <a:pPr>
              <a:buFontTx/>
              <a:buNone/>
            </a:pPr>
            <a:r>
              <a:rPr lang="en-US" sz="2400" dirty="0"/>
              <a:t>	</a:t>
            </a:r>
            <a:r>
              <a:rPr lang="en-US" sz="2400" dirty="0" err="1"/>
              <a:t>int</a:t>
            </a:r>
            <a:r>
              <a:rPr lang="en-US" sz="2400" dirty="0"/>
              <a:t> data;			</a:t>
            </a:r>
            <a:r>
              <a:rPr lang="en-US" sz="1800" dirty="0"/>
              <a:t>//any type of data could be another </a:t>
            </a:r>
            <a:r>
              <a:rPr lang="en-US" sz="1800" dirty="0" err="1"/>
              <a:t>struct</a:t>
            </a:r>
            <a:endParaRPr lang="en-US" sz="1800" dirty="0"/>
          </a:p>
          <a:p>
            <a:pPr>
              <a:buFontTx/>
              <a:buNone/>
            </a:pPr>
            <a:r>
              <a:rPr lang="en-US" sz="2400" dirty="0"/>
              <a:t>	Node *next;		</a:t>
            </a:r>
            <a:r>
              <a:rPr lang="en-US" sz="1800" dirty="0"/>
              <a:t>//this is an important piece of code “pointer”</a:t>
            </a:r>
          </a:p>
          <a:p>
            <a:pPr>
              <a:buFontTx/>
              <a:buNone/>
            </a:pPr>
            <a:r>
              <a:rPr lang="en-US" sz="2400" dirty="0"/>
              <a:t>};</a:t>
            </a:r>
          </a:p>
        </p:txBody>
      </p:sp>
      <p:sp>
        <p:nvSpPr>
          <p:cNvPr id="3" name="Slide Number Placeholder 2"/>
          <p:cNvSpPr>
            <a:spLocks noGrp="1"/>
          </p:cNvSpPr>
          <p:nvPr>
            <p:ph type="sldNum" sz="quarter" idx="12"/>
          </p:nvPr>
        </p:nvSpPr>
        <p:spPr/>
        <p:txBody>
          <a:bodyPr/>
          <a:lstStyle/>
          <a:p>
            <a:fld id="{3E276259-71A5-47E5-B6AC-F674AC2D98F2}"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2360508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a:t>
            </a:r>
            <a:endParaRPr lang="en-US" dirty="0"/>
          </a:p>
        </p:txBody>
      </p:sp>
      <p:sp>
        <p:nvSpPr>
          <p:cNvPr id="3" name="Content Placeholder 2"/>
          <p:cNvSpPr>
            <a:spLocks noGrp="1"/>
          </p:cNvSpPr>
          <p:nvPr>
            <p:ph idx="1"/>
          </p:nvPr>
        </p:nvSpPr>
        <p:spPr>
          <a:xfrm>
            <a:off x="609599" y="3733800"/>
            <a:ext cx="6347714" cy="3880773"/>
          </a:xfrm>
        </p:spPr>
        <p:txBody>
          <a:bodyPr/>
          <a:lstStyle/>
          <a:p>
            <a:r>
              <a:rPr lang="en-US" dirty="0" smtClean="0"/>
              <a:t>Data is a real fact that we collect from existing world/scenario.</a:t>
            </a:r>
          </a:p>
          <a:p>
            <a:r>
              <a:rPr lang="en-US" dirty="0" smtClean="0"/>
              <a:t>It refers to a value or set of values.</a:t>
            </a:r>
          </a:p>
          <a:p>
            <a:pPr>
              <a:buNone/>
            </a:pPr>
            <a:endParaRPr lang="en-US" dirty="0"/>
          </a:p>
        </p:txBody>
      </p:sp>
      <p:sp>
        <p:nvSpPr>
          <p:cNvPr id="4" name="Content Placeholder 2"/>
          <p:cNvSpPr txBox="1">
            <a:spLocks/>
          </p:cNvSpPr>
          <p:nvPr/>
        </p:nvSpPr>
        <p:spPr>
          <a:xfrm>
            <a:off x="597761" y="2209800"/>
            <a:ext cx="63477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mtClean="0"/>
              <a:t>It is a way of storing and manipulating data in organized form so that it can be used efficiently.</a:t>
            </a:r>
          </a:p>
          <a:p>
            <a:r>
              <a:rPr lang="en-US" smtClean="0"/>
              <a:t>We can also define it as a mathematical or logical model of a particular organization of data items.</a:t>
            </a:r>
            <a:endParaRPr lang="en-US" dirty="0"/>
          </a:p>
        </p:txBody>
      </p:sp>
      <p:sp>
        <p:nvSpPr>
          <p:cNvPr id="6" name="Slide Number Placeholder 5"/>
          <p:cNvSpPr>
            <a:spLocks noGrp="1"/>
          </p:cNvSpPr>
          <p:nvPr>
            <p:ph type="sldNum" sz="quarter" idx="12"/>
          </p:nvPr>
        </p:nvSpPr>
        <p:spPr/>
        <p:txBody>
          <a:bodyPr/>
          <a:lstStyle/>
          <a:p>
            <a:fld id="{3E276259-71A5-47E5-B6AC-F674AC2D98F2}"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066800"/>
            <a:ext cx="6918416" cy="969771"/>
          </a:xfrm>
        </p:spPr>
        <p:txBody>
          <a:bodyPr/>
          <a:lstStyle/>
          <a:p>
            <a:r>
              <a:rPr lang="en-US" sz="2925" dirty="0">
                <a:latin typeface="Algerian" panose="04020705040A02060702" pitchFamily="82" charset="0"/>
              </a:rPr>
              <a:t>Advantages of singly linked lists</a:t>
            </a:r>
            <a:endParaRPr lang="en-US" dirty="0">
              <a:latin typeface="Algerian" panose="04020705040A02060702" pitchFamily="82" charset="0"/>
            </a:endParaRPr>
          </a:p>
        </p:txBody>
      </p:sp>
      <p:sp>
        <p:nvSpPr>
          <p:cNvPr id="3" name="Content Placeholder 2"/>
          <p:cNvSpPr>
            <a:spLocks noGrp="1"/>
          </p:cNvSpPr>
          <p:nvPr>
            <p:ph idx="1"/>
          </p:nvPr>
        </p:nvSpPr>
        <p:spPr>
          <a:xfrm>
            <a:off x="381000" y="2033612"/>
            <a:ext cx="8660675" cy="3095897"/>
          </a:xfrm>
        </p:spPr>
        <p:txBody>
          <a:bodyPr>
            <a:noAutofit/>
          </a:bodyPr>
          <a:lstStyle/>
          <a:p>
            <a:pPr>
              <a:buFont typeface="Wingdings" panose="05000000000000000000" pitchFamily="2" charset="2"/>
              <a:buChar char="Ø"/>
            </a:pPr>
            <a:r>
              <a:rPr lang="en-US" dirty="0">
                <a:latin typeface="Agency FB" panose="020B0503020202020204" pitchFamily="34" charset="0"/>
              </a:rPr>
              <a:t> </a:t>
            </a:r>
            <a:r>
              <a:rPr lang="en-US" dirty="0"/>
              <a:t>SLL is dynamic data structure.</a:t>
            </a:r>
          </a:p>
          <a:p>
            <a:pPr>
              <a:buFont typeface="Wingdings" panose="05000000000000000000" pitchFamily="2" charset="2"/>
              <a:buChar char="Ø"/>
            </a:pPr>
            <a:r>
              <a:rPr lang="en-US" dirty="0"/>
              <a:t> It means user can able to make change in number of nodes.</a:t>
            </a:r>
          </a:p>
          <a:p>
            <a:pPr>
              <a:buFont typeface="Wingdings" panose="05000000000000000000" pitchFamily="2" charset="2"/>
              <a:buChar char="Ø"/>
            </a:pPr>
            <a:r>
              <a:rPr lang="en-US" dirty="0"/>
              <a:t> We can access all nodes in forward direction in SLL.</a:t>
            </a:r>
          </a:p>
          <a:p>
            <a:pPr>
              <a:buFont typeface="Wingdings" panose="05000000000000000000" pitchFamily="2" charset="2"/>
              <a:buChar char="Ø"/>
            </a:pPr>
            <a:r>
              <a:rPr lang="en-US" dirty="0"/>
              <a:t> SLL uses only one pointer variable link so the node of SLL occupied less memory space than nodes of other liked list.</a:t>
            </a:r>
          </a:p>
          <a:p>
            <a:pPr>
              <a:buFont typeface="Wingdings" panose="05000000000000000000" pitchFamily="2" charset="2"/>
              <a:buChar char="Ø"/>
            </a:pPr>
            <a:r>
              <a:rPr lang="en-US" dirty="0"/>
              <a:t> Insertions and Deletions can be done easily.</a:t>
            </a:r>
          </a:p>
          <a:p>
            <a:pPr>
              <a:buFont typeface="Wingdings" panose="05000000000000000000" pitchFamily="2" charset="2"/>
              <a:buChar char="Ø"/>
            </a:pPr>
            <a:r>
              <a:rPr lang="en-US" dirty="0"/>
              <a:t> It does not need movement of elements for insertion and deletion.</a:t>
            </a:r>
          </a:p>
          <a:p>
            <a:pPr>
              <a:buFont typeface="Wingdings" panose="05000000000000000000" pitchFamily="2" charset="2"/>
              <a:buChar char="Ø"/>
            </a:pPr>
            <a:r>
              <a:rPr lang="en-US" dirty="0"/>
              <a:t> It can be extended or reduced according to requirements.</a:t>
            </a:r>
          </a:p>
          <a:p>
            <a:pPr marL="0" indent="0">
              <a:buNone/>
            </a:pPr>
            <a:endParaRPr lang="en-US" dirty="0">
              <a:latin typeface="Agency FB" panose="020B0503020202020204" pitchFamily="34" charset="0"/>
            </a:endParaRPr>
          </a:p>
        </p:txBody>
      </p:sp>
      <p:sp>
        <p:nvSpPr>
          <p:cNvPr id="5" name="Slide Number Placeholder 4"/>
          <p:cNvSpPr>
            <a:spLocks noGrp="1"/>
          </p:cNvSpPr>
          <p:nvPr>
            <p:ph type="sldNum" sz="quarter" idx="12"/>
          </p:nvPr>
        </p:nvSpPr>
        <p:spPr/>
        <p:txBody>
          <a:bodyPr/>
          <a:lstStyle/>
          <a:p>
            <a:fld id="{3E276259-71A5-47E5-B6AC-F674AC2D98F2}"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39848675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6457950" cy="969771"/>
          </a:xfrm>
        </p:spPr>
        <p:txBody>
          <a:bodyPr/>
          <a:lstStyle/>
          <a:p>
            <a:r>
              <a:rPr lang="en-US" dirty="0" smtClean="0">
                <a:latin typeface="Algerian" panose="04020705040A02060702" pitchFamily="82" charset="0"/>
              </a:rPr>
              <a:t>DIS-Advantages of SLL</a:t>
            </a:r>
            <a:endParaRPr lang="en-US" dirty="0"/>
          </a:p>
        </p:txBody>
      </p:sp>
      <p:sp>
        <p:nvSpPr>
          <p:cNvPr id="3" name="Content Placeholder 2"/>
          <p:cNvSpPr>
            <a:spLocks noGrp="1"/>
          </p:cNvSpPr>
          <p:nvPr>
            <p:ph idx="1"/>
          </p:nvPr>
        </p:nvSpPr>
        <p:spPr>
          <a:xfrm>
            <a:off x="457200" y="1600200"/>
            <a:ext cx="8276953" cy="3301637"/>
          </a:xfrm>
        </p:spPr>
        <p:txBody>
          <a:bodyPr>
            <a:noAutofit/>
          </a:bodyPr>
          <a:lstStyle/>
          <a:p>
            <a:pPr>
              <a:buFont typeface="Wingdings" panose="05000000000000000000" pitchFamily="2" charset="2"/>
              <a:buChar char="Ø"/>
            </a:pPr>
            <a:r>
              <a:rPr lang="en-US" dirty="0"/>
              <a:t> It is very difficult to access nodes of SLL in backward direction.</a:t>
            </a:r>
          </a:p>
          <a:p>
            <a:pPr>
              <a:buFont typeface="Wingdings" panose="05000000000000000000" pitchFamily="2" charset="2"/>
              <a:buChar char="Ø"/>
            </a:pPr>
            <a:r>
              <a:rPr lang="en-US" dirty="0"/>
              <a:t> We need to use traversing operation for accessing information from SLL, it is a time consuming process.</a:t>
            </a:r>
          </a:p>
          <a:p>
            <a:pPr>
              <a:buFont typeface="Wingdings" panose="05000000000000000000" pitchFamily="2" charset="2"/>
              <a:buChar char="Ø"/>
            </a:pPr>
            <a:r>
              <a:rPr lang="en-US" dirty="0"/>
              <a:t> It is very difficult to perform insertion or deletion of a node before given location </a:t>
            </a:r>
          </a:p>
          <a:p>
            <a:pPr>
              <a:buFont typeface="Wingdings" panose="05000000000000000000" pitchFamily="2" charset="2"/>
              <a:buChar char="Ø"/>
            </a:pPr>
            <a:r>
              <a:rPr lang="en-US" dirty="0"/>
              <a:t> It requires more space as pointers are also stored with information.</a:t>
            </a:r>
          </a:p>
          <a:p>
            <a:pPr>
              <a:buFont typeface="Wingdings" panose="05000000000000000000" pitchFamily="2" charset="2"/>
              <a:buChar char="Ø"/>
            </a:pPr>
            <a:r>
              <a:rPr lang="en-US" dirty="0"/>
              <a:t> More amount of time is required to access each element. </a:t>
            </a:r>
          </a:p>
          <a:p>
            <a:pPr>
              <a:buFont typeface="Wingdings" panose="05000000000000000000" pitchFamily="2" charset="2"/>
              <a:buChar char="Ø"/>
            </a:pPr>
            <a:r>
              <a:rPr lang="en-US" dirty="0"/>
              <a:t> we can traverse only from the beginning.</a:t>
            </a:r>
          </a:p>
          <a:p>
            <a:pPr>
              <a:buFont typeface="Wingdings" panose="05000000000000000000" pitchFamily="2" charset="2"/>
              <a:buChar char="Ø"/>
            </a:pPr>
            <a:r>
              <a:rPr lang="en-US" dirty="0"/>
              <a:t>It is not easy to sort the elements stored in the linear or single linked list.</a:t>
            </a:r>
          </a:p>
        </p:txBody>
      </p:sp>
      <p:sp>
        <p:nvSpPr>
          <p:cNvPr id="5" name="Slide Number Placeholder 4"/>
          <p:cNvSpPr>
            <a:spLocks noGrp="1"/>
          </p:cNvSpPr>
          <p:nvPr>
            <p:ph type="sldNum" sz="quarter" idx="12"/>
          </p:nvPr>
        </p:nvSpPr>
        <p:spPr/>
        <p:txBody>
          <a:bodyPr/>
          <a:lstStyle/>
          <a:p>
            <a:fld id="{3E276259-71A5-47E5-B6AC-F674AC2D98F2}"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30317501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81801" cy="1320800"/>
          </a:xfrm>
        </p:spPr>
        <p:txBody>
          <a:bodyPr>
            <a:normAutofit/>
          </a:bodyPr>
          <a:lstStyle/>
          <a:p>
            <a:r>
              <a:rPr lang="en-US" dirty="0" smtClean="0"/>
              <a:t> </a:t>
            </a:r>
            <a:r>
              <a:rPr lang="en-US" sz="2400" dirty="0" smtClean="0">
                <a:solidFill>
                  <a:schemeClr val="tx1"/>
                </a:solidFill>
                <a:latin typeface="Times New Roman" panose="02020603050405020304" pitchFamily="18" charset="0"/>
                <a:cs typeface="Times New Roman" panose="02020603050405020304" pitchFamily="18" charset="0"/>
              </a:rPr>
              <a:t>we can overcome the drawback of  of single linked list using circular linked list</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24000" y="2209800"/>
            <a:ext cx="5680074" cy="2043398"/>
          </a:xfrm>
          <a:prstGeom prst="rect">
            <a:avLst/>
          </a:prstGeom>
        </p:spPr>
      </p:pic>
      <p:sp>
        <p:nvSpPr>
          <p:cNvPr id="6" name="Slide Number Placeholder 5"/>
          <p:cNvSpPr>
            <a:spLocks noGrp="1"/>
          </p:cNvSpPr>
          <p:nvPr>
            <p:ph type="sldNum" sz="quarter" idx="12"/>
          </p:nvPr>
        </p:nvSpPr>
        <p:spPr/>
        <p:txBody>
          <a:bodyPr/>
          <a:lstStyle/>
          <a:p>
            <a:fld id="{3E276259-71A5-47E5-B6AC-F674AC2D98F2}"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6303893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90600" y="381000"/>
            <a:ext cx="6324600" cy="1066800"/>
          </a:xfrm>
        </p:spPr>
        <p:txBody>
          <a:bodyPr>
            <a:noAutofit/>
          </a:bodyPr>
          <a:lstStyle/>
          <a:p>
            <a:r>
              <a:rPr lang="en-US" sz="4400" dirty="0" smtClean="0">
                <a:latin typeface="Algerian" panose="04020705040A02060702" pitchFamily="82" charset="0"/>
              </a:rPr>
              <a:t>Circular linked list</a:t>
            </a:r>
            <a:endParaRPr lang="en-US" sz="4400"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987735" y="2493373"/>
            <a:ext cx="3555373" cy="2282735"/>
          </a:xfrm>
        </p:spPr>
      </p:pic>
      <p:sp>
        <p:nvSpPr>
          <p:cNvPr id="8" name="Text Placeholder 7"/>
          <p:cNvSpPr>
            <a:spLocks noGrp="1"/>
          </p:cNvSpPr>
          <p:nvPr>
            <p:ph type="body" sz="half" idx="2"/>
          </p:nvPr>
        </p:nvSpPr>
        <p:spPr>
          <a:xfrm>
            <a:off x="304800" y="1524000"/>
            <a:ext cx="4532546" cy="2289266"/>
          </a:xfrm>
        </p:spPr>
        <p:txBody>
          <a:bodyPr>
            <a:noAutofit/>
          </a:bodyPr>
          <a:lstStyle/>
          <a:p>
            <a:pPr marL="214313" indent="-214313">
              <a:buFont typeface="Wingdings" panose="05000000000000000000" pitchFamily="2" charset="2"/>
              <a:buChar char="Ø"/>
            </a:pPr>
            <a:r>
              <a:rPr lang="en-US" sz="1800" dirty="0"/>
              <a:t>In a circular linked list, the last node contains a pointer to the first node of the list, which results in traversing continuously.</a:t>
            </a:r>
          </a:p>
          <a:p>
            <a:pPr marL="214313" indent="-214313">
              <a:buFont typeface="Wingdings" panose="05000000000000000000" pitchFamily="2" charset="2"/>
              <a:buChar char="Ø"/>
            </a:pPr>
            <a:r>
              <a:rPr lang="en-US" sz="1800" dirty="0"/>
              <a:t>If we are at a node, then we can go to any node. But in linear linked list it is not possible to go to previous node.</a:t>
            </a:r>
          </a:p>
          <a:p>
            <a:pPr marL="214313" indent="-214313">
              <a:buFont typeface="Wingdings" panose="05000000000000000000" pitchFamily="2" charset="2"/>
              <a:buChar char="Ø"/>
            </a:pPr>
            <a:r>
              <a:rPr lang="en-US" sz="1800" dirty="0"/>
              <a:t> It saves time when we have to go to the first node from the last node. It can be done in single step because there is no need to traverse the in between nodes.</a:t>
            </a:r>
          </a:p>
          <a:p>
            <a:pPr marL="214313" indent="-214313">
              <a:buFont typeface="Wingdings" panose="05000000000000000000" pitchFamily="2" charset="2"/>
              <a:buChar char="Ø"/>
            </a:pPr>
            <a:r>
              <a:rPr lang="en-US" sz="1800" dirty="0"/>
              <a:t>Going to starting node from node takes only less time where as it is difficult in single linked list</a:t>
            </a:r>
          </a:p>
        </p:txBody>
      </p:sp>
      <p:sp>
        <p:nvSpPr>
          <p:cNvPr id="3" name="Slide Number Placeholder 2"/>
          <p:cNvSpPr>
            <a:spLocks noGrp="1"/>
          </p:cNvSpPr>
          <p:nvPr>
            <p:ph type="sldNum" sz="quarter" idx="12"/>
          </p:nvPr>
        </p:nvSpPr>
        <p:spPr/>
        <p:txBody>
          <a:bodyPr/>
          <a:lstStyle/>
          <a:p>
            <a:fld id="{3E276259-71A5-47E5-B6AC-F674AC2D98F2}" type="slidenum">
              <a:rPr lang="en-US" smtClean="0"/>
              <a:pPr/>
              <a:t>43</a:t>
            </a:fld>
            <a:endParaRPr lang="en-US"/>
          </a:p>
        </p:txBody>
      </p:sp>
      <p:sp>
        <p:nvSpPr>
          <p:cNvPr id="9" name="Footer Placeholder 8"/>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29727775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36893" y="990600"/>
            <a:ext cx="6768193" cy="759132"/>
          </a:xfrm>
        </p:spPr>
        <p:txBody>
          <a:bodyPr>
            <a:normAutofit fontScale="90000"/>
          </a:bodyPr>
          <a:lstStyle/>
          <a:p>
            <a:r>
              <a:rPr lang="en-US" sz="2700" dirty="0">
                <a:latin typeface="Algerian" panose="04020705040A02060702" pitchFamily="82" charset="0"/>
              </a:rPr>
              <a:t>Dis-Advantages of circular linked lists</a:t>
            </a:r>
            <a:endParaRPr lang="en-US" sz="2700" dirty="0"/>
          </a:p>
        </p:txBody>
      </p:sp>
      <p:sp>
        <p:nvSpPr>
          <p:cNvPr id="6" name="Content Placeholder 5"/>
          <p:cNvSpPr>
            <a:spLocks noGrp="1"/>
          </p:cNvSpPr>
          <p:nvPr>
            <p:ph idx="1"/>
          </p:nvPr>
        </p:nvSpPr>
        <p:spPr>
          <a:xfrm>
            <a:off x="228600" y="1981200"/>
            <a:ext cx="8115300" cy="2076995"/>
          </a:xfrm>
        </p:spPr>
        <p:txBody>
          <a:bodyPr>
            <a:normAutofit fontScale="77500" lnSpcReduction="20000"/>
          </a:bodyPr>
          <a:lstStyle/>
          <a:p>
            <a:pPr marL="0" indent="0">
              <a:buNone/>
            </a:pPr>
            <a:r>
              <a:rPr lang="en-US" sz="1900" dirty="0"/>
              <a:t>Even though it overcome </a:t>
            </a:r>
            <a:r>
              <a:rPr lang="en-US" sz="1900" dirty="0" smtClean="0"/>
              <a:t>drawbacks of single </a:t>
            </a:r>
            <a:r>
              <a:rPr lang="en-US" sz="1900" dirty="0"/>
              <a:t>linked </a:t>
            </a:r>
            <a:r>
              <a:rPr lang="en-US" sz="1900" dirty="0" smtClean="0"/>
              <a:t>list, </a:t>
            </a:r>
            <a:r>
              <a:rPr lang="en-US" sz="1900" dirty="0"/>
              <a:t>circular linked lists also having following disadvantages:</a:t>
            </a:r>
          </a:p>
          <a:p>
            <a:pPr>
              <a:buFont typeface="Wingdings" panose="05000000000000000000" pitchFamily="2" charset="2"/>
              <a:buChar char="Ø"/>
            </a:pPr>
            <a:r>
              <a:rPr lang="en-US" sz="1900" dirty="0"/>
              <a:t> It is not easy to reverse the linked list.</a:t>
            </a:r>
          </a:p>
          <a:p>
            <a:pPr>
              <a:buFont typeface="Wingdings" panose="05000000000000000000" pitchFamily="2" charset="2"/>
              <a:buChar char="Ø"/>
            </a:pPr>
            <a:r>
              <a:rPr lang="en-US" sz="1900" dirty="0"/>
              <a:t> If proper care is not taken, then the problem of infinite loop can occur.</a:t>
            </a:r>
          </a:p>
          <a:p>
            <a:pPr>
              <a:buFont typeface="Wingdings" panose="05000000000000000000" pitchFamily="2" charset="2"/>
              <a:buChar char="Ø"/>
            </a:pPr>
            <a:r>
              <a:rPr lang="en-US" sz="1900" dirty="0"/>
              <a:t> If we at a node and go back to the previous node, then we can not do it in single step. Instead we have to complete the entire circle by going through the in between nodes and then we will reach the required node.</a:t>
            </a:r>
          </a:p>
          <a:p>
            <a:pPr>
              <a:buFont typeface="Wingdings" panose="05000000000000000000" pitchFamily="2" charset="2"/>
              <a:buChar char="Ø"/>
            </a:pPr>
            <a:r>
              <a:rPr lang="en-US" sz="1900" dirty="0"/>
              <a:t>No direct accessing of elements.</a:t>
            </a:r>
          </a:p>
          <a:p>
            <a:endParaRPr lang="en-US" dirty="0"/>
          </a:p>
        </p:txBody>
      </p:sp>
      <p:sp>
        <p:nvSpPr>
          <p:cNvPr id="3" name="Slide Number Placeholder 2"/>
          <p:cNvSpPr>
            <a:spLocks noGrp="1"/>
          </p:cNvSpPr>
          <p:nvPr>
            <p:ph type="sldNum" sz="quarter" idx="12"/>
          </p:nvPr>
        </p:nvSpPr>
        <p:spPr/>
        <p:txBody>
          <a:bodyPr/>
          <a:lstStyle/>
          <a:p>
            <a:fld id="{3E276259-71A5-47E5-B6AC-F674AC2D98F2}"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30453393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0"/>
            <a:ext cx="6337005" cy="762000"/>
          </a:xfrm>
        </p:spPr>
        <p:txBody>
          <a:bodyPr/>
          <a:lstStyle/>
          <a:p>
            <a:r>
              <a:rPr lang="en-US" sz="4400" noProof="1">
                <a:latin typeface="Algerian" panose="04020705040A02060702" pitchFamily="82" charset="0"/>
                <a:sym typeface="+mn-ea"/>
              </a:rPr>
              <a:t>DOUBLE LINKED LIST</a:t>
            </a:r>
            <a:r>
              <a:rPr lang="en-US" sz="4400" noProof="1">
                <a:latin typeface="Algerian" panose="04020705040A02060702" pitchFamily="82" charset="0"/>
              </a:rPr>
              <a:t>  </a:t>
            </a:r>
          </a:p>
        </p:txBody>
      </p:sp>
      <p:sp>
        <p:nvSpPr>
          <p:cNvPr id="6" name="TextBox 5"/>
          <p:cNvSpPr txBox="1"/>
          <p:nvPr/>
        </p:nvSpPr>
        <p:spPr>
          <a:xfrm>
            <a:off x="990601" y="1828800"/>
            <a:ext cx="6477000" cy="923330"/>
          </a:xfrm>
          <a:prstGeom prst="rect">
            <a:avLst/>
          </a:prstGeom>
          <a:noFill/>
        </p:spPr>
        <p:txBody>
          <a:bodyPr wrap="square" rtlCol="0">
            <a:spAutoFit/>
          </a:bodyPr>
          <a:lstStyle/>
          <a:p>
            <a:r>
              <a:rPr lang="en-US" dirty="0" smtClean="0"/>
              <a:t>           </a:t>
            </a:r>
            <a:r>
              <a:rPr lang="en-US" dirty="0" smtClean="0">
                <a:latin typeface="Times New Roman" panose="02020603050405020304" pitchFamily="18" charset="0"/>
                <a:cs typeface="Times New Roman" panose="02020603050405020304" pitchFamily="18" charset="0"/>
              </a:rPr>
              <a:t>To overcome the drawback of SLL and CLL , we move for DLL i.e., Going back to the previous node can not be done in a single step.</a:t>
            </a:r>
          </a:p>
        </p:txBody>
      </p:sp>
      <p:sp>
        <p:nvSpPr>
          <p:cNvPr id="7" name="Rectangle 6"/>
          <p:cNvSpPr/>
          <p:nvPr/>
        </p:nvSpPr>
        <p:spPr>
          <a:xfrm>
            <a:off x="739807" y="2895600"/>
            <a:ext cx="6691544" cy="2308324"/>
          </a:xfrm>
          <a:prstGeom prst="rect">
            <a:avLst/>
          </a:prstGeom>
        </p:spPr>
        <p:txBody>
          <a:bodyPr wrap="square">
            <a:spAutoFit/>
          </a:bodyPr>
          <a:lstStyle/>
          <a:p>
            <a:r>
              <a:rPr lang="en-US" noProof="1">
                <a:latin typeface="Times New Roman" panose="02020603050405020304" pitchFamily="18" charset="0"/>
                <a:cs typeface="Times New Roman" panose="02020603050405020304" pitchFamily="18" charset="0"/>
                <a:sym typeface="+mn-ea"/>
              </a:rPr>
              <a:t>C</a:t>
            </a:r>
            <a:r>
              <a:rPr lang="en-US" noProof="1" smtClean="0">
                <a:latin typeface="Times New Roman" panose="02020603050405020304" pitchFamily="18" charset="0"/>
                <a:cs typeface="Times New Roman" panose="02020603050405020304" pitchFamily="18" charset="0"/>
                <a:sym typeface="+mn-ea"/>
              </a:rPr>
              <a:t>oncept:</a:t>
            </a:r>
          </a:p>
          <a:p>
            <a:endParaRPr lang="en-US" noProof="1">
              <a:latin typeface="Times New Roman" panose="02020603050405020304" pitchFamily="18" charset="0"/>
              <a:cs typeface="Times New Roman" panose="02020603050405020304" pitchFamily="18" charset="0"/>
              <a:sym typeface="+mn-ea"/>
            </a:endParaRPr>
          </a:p>
          <a:p>
            <a:r>
              <a:rPr lang="en-US" noProof="1" smtClean="0">
                <a:latin typeface="Times New Roman" panose="02020603050405020304" pitchFamily="18" charset="0"/>
                <a:cs typeface="Times New Roman" panose="02020603050405020304" pitchFamily="18" charset="0"/>
                <a:sym typeface="+mn-ea"/>
              </a:rPr>
              <a:t>       In double linked list each node contains two pointers, the one pointer points to the previous node and another points to the next node in the list.</a:t>
            </a:r>
          </a:p>
          <a:p>
            <a:endParaRPr lang="en-US" noProof="1" smtClean="0">
              <a:latin typeface="Times New Roman" panose="02020603050405020304" pitchFamily="18" charset="0"/>
              <a:cs typeface="Times New Roman" panose="02020603050405020304" pitchFamily="18" charset="0"/>
            </a:endParaRPr>
          </a:p>
          <a:p>
            <a:r>
              <a:rPr lang="en-US" noProof="1" smtClean="0">
                <a:latin typeface="Times New Roman" panose="02020603050405020304" pitchFamily="18" charset="0"/>
                <a:cs typeface="Times New Roman" panose="02020603050405020304" pitchFamily="18" charset="0"/>
                <a:sym typeface="+mn-ea"/>
              </a:rPr>
              <a:t>A double linked list is a two-way list because one can move in either from left to right or from right to left</a:t>
            </a:r>
            <a:endParaRPr lang="en-US" noProof="1">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3E276259-71A5-47E5-B6AC-F674AC2D98F2}" type="slidenum">
              <a:rPr lang="en-US" smtClean="0"/>
              <a:pPr/>
              <a:t>45</a:t>
            </a:fld>
            <a:endParaRPr lang="en-US"/>
          </a:p>
        </p:txBody>
      </p:sp>
      <p:sp>
        <p:nvSpPr>
          <p:cNvPr id="10" name="Footer Placeholder 9"/>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42582637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ln w="22225">
                  <a:solidFill>
                    <a:schemeClr val="accent2"/>
                  </a:solidFill>
                  <a:prstDash val="solid"/>
                </a:ln>
                <a:solidFill>
                  <a:schemeClr val="accent2">
                    <a:lumMod val="40000"/>
                    <a:lumOff val="60000"/>
                  </a:schemeClr>
                </a:solidFill>
              </a:rPr>
              <a:t>Representation</a:t>
            </a:r>
          </a:p>
        </p:txBody>
      </p:sp>
      <p:pic>
        <p:nvPicPr>
          <p:cNvPr id="6146" name="Content Placeholder 3" descr="doubly-linked-list-3-638"/>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900113" y="1282700"/>
            <a:ext cx="6650037" cy="4992688"/>
          </a:xfrm>
        </p:spPr>
      </p:pic>
      <p:sp>
        <p:nvSpPr>
          <p:cNvPr id="4" name="Slide Number Placeholder 3"/>
          <p:cNvSpPr>
            <a:spLocks noGrp="1"/>
          </p:cNvSpPr>
          <p:nvPr>
            <p:ph type="sldNum" sz="quarter" idx="12"/>
          </p:nvPr>
        </p:nvSpPr>
        <p:spPr/>
        <p:txBody>
          <a:bodyPr/>
          <a:lstStyle/>
          <a:p>
            <a:fld id="{3E276259-71A5-47E5-B6AC-F674AC2D98F2}"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15403281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ln w="22225">
                  <a:solidFill>
                    <a:schemeClr val="accent2"/>
                  </a:solidFill>
                  <a:prstDash val="solid"/>
                </a:ln>
                <a:solidFill>
                  <a:schemeClr val="accent2">
                    <a:lumMod val="40000"/>
                    <a:lumOff val="60000"/>
                  </a:schemeClr>
                </a:solidFill>
              </a:rPr>
              <a:t>Operations on DLL</a:t>
            </a:r>
          </a:p>
        </p:txBody>
      </p:sp>
      <p:pic>
        <p:nvPicPr>
          <p:cNvPr id="7170" name="Content Placeholder 5" descr="lop"/>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179512" y="1268760"/>
            <a:ext cx="7762875" cy="4475163"/>
          </a:xfrm>
        </p:spPr>
      </p:pic>
      <p:sp>
        <p:nvSpPr>
          <p:cNvPr id="4" name="Slide Number Placeholder 3"/>
          <p:cNvSpPr>
            <a:spLocks noGrp="1"/>
          </p:cNvSpPr>
          <p:nvPr>
            <p:ph type="sldNum" sz="quarter" idx="12"/>
          </p:nvPr>
        </p:nvSpPr>
        <p:spPr/>
        <p:txBody>
          <a:bodyPr/>
          <a:lstStyle/>
          <a:p>
            <a:fld id="{3E276259-71A5-47E5-B6AC-F674AC2D98F2}"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37673296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905"/>
            <a:ext cx="8229600" cy="582613"/>
          </a:xfrm>
        </p:spPr>
        <p:txBody>
          <a:bodyPr>
            <a:normAutofit fontScale="90000"/>
          </a:bodyPr>
          <a:lstStyle/>
          <a:p>
            <a:r>
              <a:rPr lang="en-US" noProof="1">
                <a:ln w="22225">
                  <a:solidFill>
                    <a:schemeClr val="accent2"/>
                  </a:solidFill>
                  <a:prstDash val="solid"/>
                </a:ln>
                <a:solidFill>
                  <a:schemeClr val="accent2">
                    <a:lumMod val="40000"/>
                    <a:lumOff val="60000"/>
                  </a:schemeClr>
                </a:solidFill>
              </a:rPr>
              <a:t>Insert an element at begining</a:t>
            </a:r>
            <a:r>
              <a:rPr lang="en-US">
                <a:ln w="22225">
                  <a:solidFill>
                    <a:schemeClr val="accent2"/>
                  </a:solidFill>
                  <a:prstDash val="solid"/>
                </a:ln>
                <a:solidFill>
                  <a:schemeClr val="accent2">
                    <a:lumMod val="40000"/>
                    <a:lumOff val="60000"/>
                  </a:schemeClr>
                </a:solidFill>
              </a:rPr>
              <a:t/>
            </a:r>
            <a:br>
              <a:rPr lang="en-US">
                <a:ln w="22225">
                  <a:solidFill>
                    <a:schemeClr val="accent2"/>
                  </a:solidFill>
                  <a:prstDash val="solid"/>
                </a:ln>
                <a:solidFill>
                  <a:schemeClr val="accent2">
                    <a:lumMod val="40000"/>
                    <a:lumOff val="60000"/>
                  </a:schemeClr>
                </a:solidFill>
              </a:rPr>
            </a:br>
            <a:r>
              <a:rPr lang="en-US" noProof="1">
                <a:ln w="22225">
                  <a:solidFill>
                    <a:schemeClr val="accent2"/>
                  </a:solidFill>
                  <a:prstDash val="solid"/>
                </a:ln>
                <a:solidFill>
                  <a:schemeClr val="accent2">
                    <a:lumMod val="40000"/>
                    <a:lumOff val="60000"/>
                  </a:schemeClr>
                </a:solidFill>
              </a:rPr>
              <a:t>DLL</a:t>
            </a:r>
          </a:p>
        </p:txBody>
      </p:sp>
      <p:pic>
        <p:nvPicPr>
          <p:cNvPr id="8194" name="Content Placeholder 3" descr="ll"/>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683568" y="1844824"/>
            <a:ext cx="7596187" cy="3311525"/>
          </a:xfrm>
        </p:spPr>
      </p:pic>
      <p:sp>
        <p:nvSpPr>
          <p:cNvPr id="4" name="Slide Number Placeholder 3"/>
          <p:cNvSpPr>
            <a:spLocks noGrp="1"/>
          </p:cNvSpPr>
          <p:nvPr>
            <p:ph type="sldNum" sz="quarter" idx="12"/>
          </p:nvPr>
        </p:nvSpPr>
        <p:spPr/>
        <p:txBody>
          <a:bodyPr/>
          <a:lstStyle/>
          <a:p>
            <a:fld id="{3E276259-71A5-47E5-B6AC-F674AC2D98F2}"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18810844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926465"/>
          </a:xfrm>
        </p:spPr>
        <p:txBody>
          <a:bodyPr>
            <a:normAutofit fontScale="90000"/>
          </a:bodyPr>
          <a:lstStyle/>
          <a:p>
            <a:r>
              <a:rPr lang="en-US" noProof="1">
                <a:ln w="22225">
                  <a:solidFill>
                    <a:schemeClr val="accent2"/>
                  </a:solidFill>
                  <a:prstDash val="solid"/>
                </a:ln>
                <a:solidFill>
                  <a:schemeClr val="accent2">
                    <a:lumMod val="40000"/>
                    <a:lumOff val="60000"/>
                  </a:schemeClr>
                </a:solidFill>
              </a:rPr>
              <a:t>Delete an element at any place</a:t>
            </a:r>
            <a:r>
              <a:rPr lang="en-US">
                <a:ln w="22225">
                  <a:solidFill>
                    <a:schemeClr val="accent2"/>
                  </a:solidFill>
                  <a:prstDash val="solid"/>
                </a:ln>
                <a:solidFill>
                  <a:schemeClr val="accent2">
                    <a:lumMod val="40000"/>
                    <a:lumOff val="60000"/>
                  </a:schemeClr>
                </a:solidFill>
              </a:rPr>
              <a:t/>
            </a:r>
            <a:br>
              <a:rPr lang="en-US">
                <a:ln w="22225">
                  <a:solidFill>
                    <a:schemeClr val="accent2"/>
                  </a:solidFill>
                  <a:prstDash val="solid"/>
                </a:ln>
                <a:solidFill>
                  <a:schemeClr val="accent2">
                    <a:lumMod val="40000"/>
                    <a:lumOff val="60000"/>
                  </a:schemeClr>
                </a:solidFill>
              </a:rPr>
            </a:br>
            <a:r>
              <a:rPr lang="en-US" noProof="1">
                <a:ln w="22225">
                  <a:solidFill>
                    <a:schemeClr val="accent2"/>
                  </a:solidFill>
                  <a:prstDash val="solid"/>
                </a:ln>
                <a:solidFill>
                  <a:schemeClr val="accent2">
                    <a:lumMod val="40000"/>
                    <a:lumOff val="60000"/>
                  </a:schemeClr>
                </a:solidFill>
              </a:rPr>
              <a:t>DLL</a:t>
            </a:r>
          </a:p>
        </p:txBody>
      </p:sp>
      <p:pic>
        <p:nvPicPr>
          <p:cNvPr id="9218" name="Content Placeholder 3" descr="pp"/>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a:xfrm>
            <a:off x="314325" y="1522413"/>
            <a:ext cx="8515350" cy="3608387"/>
          </a:xfrm>
        </p:spPr>
      </p:pic>
      <p:sp>
        <p:nvSpPr>
          <p:cNvPr id="4" name="Slide Number Placeholder 3"/>
          <p:cNvSpPr>
            <a:spLocks noGrp="1"/>
          </p:cNvSpPr>
          <p:nvPr>
            <p:ph type="sldNum" sz="quarter" idx="12"/>
          </p:nvPr>
        </p:nvSpPr>
        <p:spPr/>
        <p:txBody>
          <a:bodyPr/>
          <a:lstStyle/>
          <a:p>
            <a:fld id="{3E276259-71A5-47E5-B6AC-F674AC2D98F2}"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1502499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Data Structures</a:t>
            </a:r>
            <a:endParaRPr lang="en-US" dirty="0"/>
          </a:p>
        </p:txBody>
      </p:sp>
      <p:sp>
        <p:nvSpPr>
          <p:cNvPr id="3" name="Content Placeholder 2"/>
          <p:cNvSpPr>
            <a:spLocks noGrp="1"/>
          </p:cNvSpPr>
          <p:nvPr>
            <p:ph idx="1"/>
          </p:nvPr>
        </p:nvSpPr>
        <p:spPr/>
        <p:txBody>
          <a:bodyPr/>
          <a:lstStyle/>
          <a:p>
            <a:r>
              <a:rPr lang="en-US" dirty="0" smtClean="0"/>
              <a:t>Computer is an electronic machine which is used for data processing and manipulation.</a:t>
            </a:r>
          </a:p>
          <a:p>
            <a:r>
              <a:rPr lang="en-US" dirty="0" smtClean="0"/>
              <a:t>In order to make computer work we need to know :</a:t>
            </a:r>
          </a:p>
          <a:p>
            <a:pPr lvl="3"/>
            <a:r>
              <a:rPr lang="en-US" dirty="0" smtClean="0"/>
              <a:t>Representation of data in computer</a:t>
            </a:r>
          </a:p>
          <a:p>
            <a:pPr lvl="3"/>
            <a:r>
              <a:rPr lang="en-US" dirty="0" smtClean="0"/>
              <a:t>Accessing of data</a:t>
            </a:r>
          </a:p>
          <a:p>
            <a:pPr lvl="3"/>
            <a:r>
              <a:rPr lang="en-US" dirty="0" smtClean="0"/>
              <a:t>How to solve problem step by step.</a:t>
            </a:r>
            <a:endParaRPr lang="en-US" sz="2400" dirty="0" smtClean="0"/>
          </a:p>
          <a:p>
            <a:pPr lvl="4">
              <a:buNone/>
            </a:pPr>
            <a:r>
              <a:rPr lang="en-US" sz="2400" b="1" dirty="0" smtClean="0"/>
              <a:t>For doing this task we use DATA STRUCTURES</a:t>
            </a:r>
          </a:p>
        </p:txBody>
      </p:sp>
      <p:sp>
        <p:nvSpPr>
          <p:cNvPr id="5" name="Slide Number Placeholder 4"/>
          <p:cNvSpPr>
            <a:spLocks noGrp="1"/>
          </p:cNvSpPr>
          <p:nvPr>
            <p:ph type="sldNum" sz="quarter" idx="12"/>
          </p:nvPr>
        </p:nvSpPr>
        <p:spPr/>
        <p:txBody>
          <a:bodyPr/>
          <a:lstStyle/>
          <a:p>
            <a:fld id="{3E276259-71A5-47E5-B6AC-F674AC2D98F2}"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solidFill>
                  <a:schemeClr val="accent1"/>
                </a:solidFill>
                <a:effectLst>
                  <a:outerShdw blurRad="38100" dist="25400" dir="5400000" algn="ctr" rotWithShape="0">
                    <a:srgbClr val="6E747A">
                      <a:alpha val="43000"/>
                    </a:srgbClr>
                  </a:outerShdw>
                </a:effectLst>
              </a:rPr>
              <a:t>Insertion</a:t>
            </a:r>
          </a:p>
        </p:txBody>
      </p:sp>
      <p:sp>
        <p:nvSpPr>
          <p:cNvPr id="10242" name="Content Placeholder 2"/>
          <p:cNvSpPr>
            <a:spLocks noGrp="1"/>
          </p:cNvSpPr>
          <p:nvPr>
            <p:ph sz="half" idx="1"/>
          </p:nvPr>
        </p:nvSpPr>
        <p:spPr>
          <a:xfrm>
            <a:off x="457200" y="1166813"/>
            <a:ext cx="8229600" cy="4960937"/>
          </a:xfrm>
        </p:spPr>
        <p:txBody>
          <a:bodyPr/>
          <a:lstStyle/>
          <a:p>
            <a:r>
              <a:rPr lang="en-US" altLang="zh-CN" noProof="1"/>
              <a:t>Adding element at front (a).During</a:t>
            </a:r>
          </a:p>
          <a:p>
            <a:pPr marL="0" indent="0">
              <a:buFontTx/>
              <a:buNone/>
            </a:pPr>
            <a:r>
              <a:rPr lang="en-US" altLang="zh-CN" noProof="1"/>
              <a:t>					 (b).After</a:t>
            </a:r>
          </a:p>
        </p:txBody>
      </p:sp>
      <p:pic>
        <p:nvPicPr>
          <p:cNvPr id="10243" name="Content Placeholder 7" descr="778"/>
          <p:cNvPicPr>
            <a:picLocks noGrp="1" noChangeAspect="1" noChangeArrowheads="1"/>
          </p:cNvPicPr>
          <p:nvPr>
            <p:ph sz="half" idx="2"/>
          </p:nvPr>
        </p:nvPicPr>
        <p:blipFill>
          <a:blip r:embed="rId2">
            <a:extLst>
              <a:ext uri="{28A0092B-C50C-407E-A947-70E740481C1C}">
                <a14:useLocalDpi xmlns="" xmlns:a14="http://schemas.microsoft.com/office/drawing/2010/main" val="0"/>
              </a:ext>
            </a:extLst>
          </a:blip>
          <a:srcRect/>
          <a:stretch>
            <a:fillRect/>
          </a:stretch>
        </p:blipFill>
        <p:spPr>
          <a:xfrm>
            <a:off x="747713" y="2614613"/>
            <a:ext cx="7648575" cy="3195637"/>
          </a:xfrm>
        </p:spPr>
      </p:pic>
      <p:sp>
        <p:nvSpPr>
          <p:cNvPr id="4" name="Slide Number Placeholder 3"/>
          <p:cNvSpPr>
            <a:spLocks noGrp="1"/>
          </p:cNvSpPr>
          <p:nvPr>
            <p:ph type="sldNum" sz="quarter" idx="12"/>
          </p:nvPr>
        </p:nvSpPr>
        <p:spPr/>
        <p:txBody>
          <a:bodyPr/>
          <a:lstStyle/>
          <a:p>
            <a:fld id="{3E276259-71A5-47E5-B6AC-F674AC2D98F2}"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35673559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noProof="1">
                <a:ln w="22225">
                  <a:solidFill>
                    <a:schemeClr val="accent2"/>
                  </a:solidFill>
                  <a:prstDash val="solid"/>
                </a:ln>
                <a:solidFill>
                  <a:schemeClr val="accent2">
                    <a:lumMod val="40000"/>
                    <a:lumOff val="60000"/>
                  </a:schemeClr>
                </a:solidFill>
              </a:rPr>
              <a:t>Advantages of DLL</a:t>
            </a:r>
          </a:p>
        </p:txBody>
      </p:sp>
      <p:sp>
        <p:nvSpPr>
          <p:cNvPr id="13314" name="Content Placeholder 2"/>
          <p:cNvSpPr>
            <a:spLocks noGrp="1" noChangeArrowheads="1"/>
          </p:cNvSpPr>
          <p:nvPr>
            <p:ph idx="1"/>
          </p:nvPr>
        </p:nvSpPr>
        <p:spPr/>
        <p:txBody>
          <a:bodyPr/>
          <a:lstStyle/>
          <a:p>
            <a:r>
              <a:rPr lang="en-US" altLang="zh-CN" smtClean="0"/>
              <a:t>1.we can traverse in both directions i.e from starting to end &amp; as well as from end to starting.</a:t>
            </a:r>
          </a:p>
          <a:p>
            <a:endParaRPr lang="en-US" altLang="zh-CN" smtClean="0"/>
          </a:p>
          <a:p>
            <a:r>
              <a:rPr lang="en-US" altLang="zh-CN" smtClean="0"/>
              <a:t>2.It is easy to reversethe linked list.</a:t>
            </a:r>
          </a:p>
          <a:p>
            <a:endParaRPr lang="en-US" altLang="zh-CN" smtClean="0"/>
          </a:p>
          <a:p>
            <a:r>
              <a:rPr lang="en-US" altLang="zh-CN" smtClean="0"/>
              <a:t>3.If we are at a node then we can we go to any node .but in linear linked list ,it is not possible to reach the previous node.</a:t>
            </a:r>
          </a:p>
        </p:txBody>
      </p:sp>
      <p:sp>
        <p:nvSpPr>
          <p:cNvPr id="4" name="Slide Number Placeholder 3"/>
          <p:cNvSpPr>
            <a:spLocks noGrp="1"/>
          </p:cNvSpPr>
          <p:nvPr>
            <p:ph type="sldNum" sz="quarter" idx="12"/>
          </p:nvPr>
        </p:nvSpPr>
        <p:spPr/>
        <p:txBody>
          <a:bodyPr/>
          <a:lstStyle/>
          <a:p>
            <a:fld id="{3E276259-71A5-47E5-B6AC-F674AC2D98F2}"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4732638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noProof="1">
                <a:ln w="22225">
                  <a:solidFill>
                    <a:schemeClr val="accent2"/>
                  </a:solidFill>
                  <a:prstDash val="solid"/>
                </a:ln>
                <a:solidFill>
                  <a:schemeClr val="accent2">
                    <a:lumMod val="40000"/>
                    <a:lumOff val="60000"/>
                  </a:schemeClr>
                </a:solidFill>
              </a:rPr>
              <a:t>Disadvantages of DLL</a:t>
            </a:r>
          </a:p>
        </p:txBody>
      </p:sp>
      <p:sp>
        <p:nvSpPr>
          <p:cNvPr id="3" name="Content Placeholder 2"/>
          <p:cNvSpPr>
            <a:spLocks noGrp="1"/>
          </p:cNvSpPr>
          <p:nvPr>
            <p:ph idx="1"/>
          </p:nvPr>
        </p:nvSpPr>
        <p:spPr/>
        <p:txBody>
          <a:bodyPr>
            <a:scene3d>
              <a:camera prst="orthographicFront"/>
              <a:lightRig rig="threePt" dir="t"/>
            </a:scene3d>
          </a:bodyPr>
          <a:lstStyle/>
          <a:p>
            <a:r>
              <a:rPr lang="en-US" noProof="1">
                <a:effectLst>
                  <a:outerShdw blurRad="38100" dist="19050" dir="2700000" algn="tl" rotWithShape="0">
                    <a:schemeClr val="dk1">
                      <a:alpha val="40000"/>
                    </a:schemeClr>
                  </a:outerShdw>
                </a:effectLst>
              </a:rPr>
              <a:t>It requires more space per node because one extra  field is required for </a:t>
            </a:r>
            <a:r>
              <a:rPr lang="en-US" noProof="1" smtClean="0">
                <a:effectLst>
                  <a:outerShdw blurRad="38100" dist="19050" dir="2700000" algn="tl" rotWithShape="0">
                    <a:schemeClr val="dk1">
                      <a:alpha val="40000"/>
                    </a:schemeClr>
                  </a:outerShdw>
                </a:effectLst>
              </a:rPr>
              <a:t>pointer </a:t>
            </a:r>
            <a:r>
              <a:rPr lang="en-US" noProof="1">
                <a:effectLst>
                  <a:outerShdw blurRad="38100" dist="19050" dir="2700000" algn="tl" rotWithShape="0">
                    <a:schemeClr val="dk1">
                      <a:alpha val="40000"/>
                    </a:schemeClr>
                  </a:outerShdw>
                </a:effectLst>
              </a:rPr>
              <a:t>to previous node</a:t>
            </a:r>
          </a:p>
          <a:p>
            <a:endParaRPr lang="en-US" noProof="1">
              <a:effectLst>
                <a:outerShdw blurRad="38100" dist="19050" dir="2700000" algn="tl" rotWithShape="0">
                  <a:schemeClr val="dk1">
                    <a:alpha val="40000"/>
                  </a:schemeClr>
                </a:outerShdw>
              </a:effectLst>
            </a:endParaRPr>
          </a:p>
          <a:p>
            <a:r>
              <a:rPr lang="en-US" noProof="1">
                <a:effectLst>
                  <a:outerShdw blurRad="38100" dist="19050" dir="2700000" algn="tl" rotWithShape="0">
                    <a:schemeClr val="dk1">
                      <a:alpha val="40000"/>
                    </a:schemeClr>
                  </a:outerShdw>
                </a:effectLst>
              </a:rPr>
              <a:t>Insertion &amp; deletion take more time than linear linked list because more pointer operations are required than  linear linked list</a:t>
            </a:r>
          </a:p>
        </p:txBody>
      </p:sp>
      <p:sp>
        <p:nvSpPr>
          <p:cNvPr id="5" name="Slide Number Placeholder 4"/>
          <p:cNvSpPr>
            <a:spLocks noGrp="1"/>
          </p:cNvSpPr>
          <p:nvPr>
            <p:ph type="sldNum" sz="quarter" idx="12"/>
          </p:nvPr>
        </p:nvSpPr>
        <p:spPr/>
        <p:txBody>
          <a:bodyPr/>
          <a:lstStyle/>
          <a:p>
            <a:fld id="{3E276259-71A5-47E5-B6AC-F674AC2D98F2}"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26570955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0"/>
            <a:ext cx="6337005" cy="762000"/>
          </a:xfrm>
        </p:spPr>
        <p:txBody>
          <a:bodyPr/>
          <a:lstStyle/>
          <a:p>
            <a:r>
              <a:rPr lang="en-US" sz="3200" noProof="1">
                <a:latin typeface="Algerian" panose="04020705040A02060702" pitchFamily="82" charset="0"/>
                <a:sym typeface="+mn-ea"/>
              </a:rPr>
              <a:t>DOUBLE </a:t>
            </a:r>
            <a:r>
              <a:rPr lang="en-US" sz="3200" noProof="1" smtClean="0">
                <a:latin typeface="Algerian" panose="04020705040A02060702" pitchFamily="82" charset="0"/>
                <a:sym typeface="+mn-ea"/>
              </a:rPr>
              <a:t>Circular linked LIST</a:t>
            </a:r>
            <a:r>
              <a:rPr lang="en-US" sz="3200" noProof="1" smtClean="0">
                <a:latin typeface="Algerian" panose="04020705040A02060702" pitchFamily="82" charset="0"/>
              </a:rPr>
              <a:t>  </a:t>
            </a:r>
            <a:endParaRPr lang="en-US" sz="3200" noProof="1">
              <a:latin typeface="Algerian" panose="04020705040A02060702" pitchFamily="82" charset="0"/>
            </a:endParaRPr>
          </a:p>
        </p:txBody>
      </p:sp>
      <p:sp>
        <p:nvSpPr>
          <p:cNvPr id="6" name="TextBox 5"/>
          <p:cNvSpPr txBox="1"/>
          <p:nvPr/>
        </p:nvSpPr>
        <p:spPr>
          <a:xfrm>
            <a:off x="990601" y="1828800"/>
            <a:ext cx="6477000" cy="369332"/>
          </a:xfrm>
          <a:prstGeom prst="rect">
            <a:avLst/>
          </a:prstGeom>
          <a:noFill/>
        </p:spPr>
        <p:txBody>
          <a:bodyPr wrap="square" rtlCol="0">
            <a:spAutoFit/>
          </a:bodyPr>
          <a:lstStyle/>
          <a:p>
            <a:r>
              <a:rPr lang="en-US" dirty="0" smtClean="0"/>
              <a:t>           </a:t>
            </a:r>
            <a:r>
              <a:rPr lang="en-US" dirty="0" smtClean="0">
                <a:latin typeface="Times New Roman" panose="02020603050405020304" pitchFamily="18" charset="0"/>
                <a:cs typeface="Times New Roman" panose="02020603050405020304" pitchFamily="18" charset="0"/>
              </a:rPr>
              <a:t>To overcome the drawback of DLL we move for DCLL.</a:t>
            </a:r>
          </a:p>
        </p:txBody>
      </p:sp>
      <p:sp>
        <p:nvSpPr>
          <p:cNvPr id="7" name="Rectangle 6"/>
          <p:cNvSpPr/>
          <p:nvPr/>
        </p:nvSpPr>
        <p:spPr>
          <a:xfrm>
            <a:off x="660930" y="2487907"/>
            <a:ext cx="6691544" cy="2031325"/>
          </a:xfrm>
          <a:prstGeom prst="rect">
            <a:avLst/>
          </a:prstGeom>
        </p:spPr>
        <p:txBody>
          <a:bodyPr wrap="square">
            <a:spAutoFit/>
          </a:bodyPr>
          <a:lstStyle/>
          <a:p>
            <a:r>
              <a:rPr lang="en-US" noProof="1">
                <a:latin typeface="Times New Roman" panose="02020603050405020304" pitchFamily="18" charset="0"/>
                <a:cs typeface="Times New Roman" panose="02020603050405020304" pitchFamily="18" charset="0"/>
                <a:sym typeface="+mn-ea"/>
              </a:rPr>
              <a:t>C</a:t>
            </a:r>
            <a:r>
              <a:rPr lang="en-US" noProof="1" smtClean="0">
                <a:latin typeface="Times New Roman" panose="02020603050405020304" pitchFamily="18" charset="0"/>
                <a:cs typeface="Times New Roman" panose="02020603050405020304" pitchFamily="18" charset="0"/>
                <a:sym typeface="+mn-ea"/>
              </a:rPr>
              <a:t>oncept:</a:t>
            </a:r>
          </a:p>
          <a:p>
            <a:endParaRPr lang="en-US" noProof="1">
              <a:latin typeface="Times New Roman" panose="02020603050405020304" pitchFamily="18" charset="0"/>
              <a:cs typeface="Times New Roman" panose="02020603050405020304" pitchFamily="18" charset="0"/>
              <a:sym typeface="+mn-ea"/>
            </a:endParaRPr>
          </a:p>
          <a:p>
            <a:r>
              <a:rPr lang="en-US" noProof="1" smtClean="0">
                <a:latin typeface="Times New Roman" panose="02020603050405020304" pitchFamily="18" charset="0"/>
                <a:cs typeface="Times New Roman" panose="02020603050405020304" pitchFamily="18" charset="0"/>
                <a:sym typeface="+mn-ea"/>
              </a:rPr>
              <a:t>       In double circular linked list each node contains two pointers, the one pointer points to the previous node and another points to the next node in the list.</a:t>
            </a:r>
          </a:p>
          <a:p>
            <a:r>
              <a:rPr lang="en-US" noProof="1" smtClean="0">
                <a:latin typeface="Times New Roman" panose="02020603050405020304" pitchFamily="18" charset="0"/>
                <a:cs typeface="Times New Roman" panose="02020603050405020304" pitchFamily="18" charset="0"/>
              </a:rPr>
              <a:t>      In DCLL, the first node of previous pointer points to last node and last node of next pointer points to first node.</a:t>
            </a:r>
          </a:p>
        </p:txBody>
      </p:sp>
      <p:sp>
        <p:nvSpPr>
          <p:cNvPr id="9" name="Slide Number Placeholder 8"/>
          <p:cNvSpPr>
            <a:spLocks noGrp="1"/>
          </p:cNvSpPr>
          <p:nvPr>
            <p:ph type="sldNum" sz="quarter" idx="12"/>
          </p:nvPr>
        </p:nvSpPr>
        <p:spPr/>
        <p:txBody>
          <a:bodyPr/>
          <a:lstStyle/>
          <a:p>
            <a:fld id="{3E276259-71A5-47E5-B6AC-F674AC2D98F2}" type="slidenum">
              <a:rPr lang="en-US" smtClean="0"/>
              <a:pPr/>
              <a:t>53</a:t>
            </a:fld>
            <a:endParaRPr lang="en-US"/>
          </a:p>
        </p:txBody>
      </p:sp>
      <p:sp>
        <p:nvSpPr>
          <p:cNvPr id="3" name="TextBox 2"/>
          <p:cNvSpPr txBox="1"/>
          <p:nvPr/>
        </p:nvSpPr>
        <p:spPr>
          <a:xfrm>
            <a:off x="1143000" y="4953000"/>
            <a:ext cx="4214039" cy="369332"/>
          </a:xfrm>
          <a:prstGeom prst="rect">
            <a:avLst/>
          </a:prstGeom>
          <a:noFill/>
        </p:spPr>
        <p:txBody>
          <a:bodyPr wrap="none" rtlCol="0">
            <a:spAutoFit/>
          </a:bodyPr>
          <a:lstStyle/>
          <a:p>
            <a:r>
              <a:rPr lang="en-US" dirty="0" smtClean="0"/>
              <a:t>For more about DCLL refer class notes.</a:t>
            </a:r>
            <a:endParaRPr lang="en-US" dirty="0"/>
          </a:p>
        </p:txBody>
      </p:sp>
      <p:sp>
        <p:nvSpPr>
          <p:cNvPr id="10" name="Footer Placeholder 9"/>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11123215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77632"/>
            <a:ext cx="7997190" cy="3581162"/>
          </a:xfrm>
        </p:spPr>
        <p:txBody>
          <a:bodyPr anchor="ctr">
            <a:normAutofit/>
          </a:bodyPr>
          <a:lstStyle/>
          <a:p>
            <a:pPr marL="0" indent="0" algn="ctr">
              <a:buNone/>
            </a:pPr>
            <a:r>
              <a:rPr lang="en-US" sz="3300" b="1" dirty="0">
                <a:solidFill>
                  <a:srgbClr val="0069B8"/>
                </a:solidFill>
              </a:rPr>
              <a:t>Queries???</a:t>
            </a:r>
          </a:p>
          <a:p>
            <a:pPr marL="0" indent="0" algn="ctr">
              <a:buNone/>
            </a:pPr>
            <a:r>
              <a:rPr lang="en-US" sz="1200" b="1" dirty="0">
                <a:solidFill>
                  <a:srgbClr val="0069B8"/>
                </a:solidFill>
              </a:rPr>
              <a:t>(</a:t>
            </a:r>
            <a:r>
              <a:rPr lang="en-US" sz="1200" b="1" dirty="0" smtClean="0">
                <a:solidFill>
                  <a:srgbClr val="0069B8"/>
                </a:solidFill>
              </a:rPr>
              <a:t>jayakrishna@rguktsklm.ac.in)</a:t>
            </a:r>
            <a:endParaRPr lang="en-US" sz="1200" b="1" dirty="0">
              <a:solidFill>
                <a:srgbClr val="0069B8"/>
              </a:solidFill>
            </a:endParaRPr>
          </a:p>
        </p:txBody>
      </p:sp>
      <p:sp>
        <p:nvSpPr>
          <p:cNvPr id="2" name="Slide Number Placeholder 1"/>
          <p:cNvSpPr>
            <a:spLocks noGrp="1"/>
          </p:cNvSpPr>
          <p:nvPr>
            <p:ph type="sldNum" sz="quarter" idx="12"/>
          </p:nvPr>
        </p:nvSpPr>
        <p:spPr/>
        <p:txBody>
          <a:bodyPr/>
          <a:lstStyle/>
          <a:p>
            <a:fld id="{3E276259-71A5-47E5-B6AC-F674AC2D98F2}"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Data structures T.anil kumar</a:t>
            </a:r>
            <a:endParaRPr lang="en-US"/>
          </a:p>
        </p:txBody>
      </p:sp>
    </p:spTree>
    <p:extLst>
      <p:ext uri="{BB962C8B-B14F-4D97-AF65-F5344CB8AC3E}">
        <p14:creationId xmlns="" xmlns:p14="http://schemas.microsoft.com/office/powerpoint/2010/main" val="150437774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Classification of Data Structure</a:t>
            </a:r>
            <a:endParaRPr lang="en-US" dirty="0"/>
          </a:p>
        </p:txBody>
      </p:sp>
      <p:pic>
        <p:nvPicPr>
          <p:cNvPr id="4" name="Content Placeholder 3" descr="classification-data-structure-msa-technosoft.jpg"/>
          <p:cNvPicPr>
            <a:picLocks noGrp="1" noChangeAspect="1"/>
          </p:cNvPicPr>
          <p:nvPr>
            <p:ph idx="1"/>
          </p:nvPr>
        </p:nvPicPr>
        <p:blipFill>
          <a:blip r:embed="rId2"/>
          <a:stretch>
            <a:fillRect/>
          </a:stretch>
        </p:blipFill>
        <p:spPr>
          <a:xfrm>
            <a:off x="266700" y="690239"/>
            <a:ext cx="8610600" cy="6172200"/>
          </a:xfrm>
        </p:spPr>
      </p:pic>
      <p:sp>
        <p:nvSpPr>
          <p:cNvPr id="5" name="Slide Number Placeholder 4"/>
          <p:cNvSpPr>
            <a:spLocks noGrp="1"/>
          </p:cNvSpPr>
          <p:nvPr>
            <p:ph type="sldNum" sz="quarter" idx="12"/>
          </p:nvPr>
        </p:nvSpPr>
        <p:spPr/>
        <p:txBody>
          <a:bodyPr/>
          <a:lstStyle/>
          <a:p>
            <a:fld id="{3E276259-71A5-47E5-B6AC-F674AC2D98F2}"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Primitive Data Structures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These are basic data structures and are directly operated upon by machine instructions.</a:t>
            </a:r>
          </a:p>
          <a:p>
            <a:r>
              <a:rPr lang="en-US" dirty="0" smtClean="0"/>
              <a:t>All primitive data types are primitive data structures.</a:t>
            </a:r>
          </a:p>
          <a:p>
            <a:r>
              <a:rPr lang="en-US" dirty="0" smtClean="0"/>
              <a:t>Integers , floats, characters are some of the examples .</a:t>
            </a:r>
          </a:p>
          <a:p>
            <a:pPr lvl="3"/>
            <a:r>
              <a:rPr lang="en-US" sz="1800" b="1" dirty="0" smtClean="0"/>
              <a:t>Integer :</a:t>
            </a:r>
            <a:r>
              <a:rPr lang="en-US" sz="1800" dirty="0" smtClean="0"/>
              <a:t> </a:t>
            </a:r>
            <a:r>
              <a:rPr lang="en-US" dirty="0" smtClean="0"/>
              <a:t>A data type which allows all values without fraction.</a:t>
            </a:r>
          </a:p>
          <a:p>
            <a:pPr lvl="3"/>
            <a:r>
              <a:rPr lang="en-US" sz="1800" b="1" dirty="0" smtClean="0"/>
              <a:t>Float :</a:t>
            </a:r>
            <a:r>
              <a:rPr lang="en-US" dirty="0" smtClean="0"/>
              <a:t>A data type which is used for storing fractional numbers.</a:t>
            </a:r>
          </a:p>
          <a:p>
            <a:pPr lvl="3"/>
            <a:r>
              <a:rPr lang="en-US" sz="1800" b="1" dirty="0" smtClean="0"/>
              <a:t>Character :</a:t>
            </a:r>
            <a:r>
              <a:rPr lang="en-US" dirty="0" smtClean="0"/>
              <a:t>A data type used for character values.</a:t>
            </a:r>
            <a:endParaRPr lang="en-US" dirty="0"/>
          </a:p>
        </p:txBody>
      </p:sp>
      <p:sp>
        <p:nvSpPr>
          <p:cNvPr id="5" name="Slide Number Placeholder 4"/>
          <p:cNvSpPr>
            <a:spLocks noGrp="1"/>
          </p:cNvSpPr>
          <p:nvPr>
            <p:ph type="sldNum" sz="quarter" idx="12"/>
          </p:nvPr>
        </p:nvSpPr>
        <p:spPr/>
        <p:txBody>
          <a:bodyPr/>
          <a:lstStyle/>
          <a:p>
            <a:fld id="{3E276259-71A5-47E5-B6AC-F674AC2D98F2}"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Non-Primitive Data Structures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Derived from primitive data structures.</a:t>
            </a:r>
          </a:p>
          <a:p>
            <a:r>
              <a:rPr lang="en-US" dirty="0" smtClean="0"/>
              <a:t>Emphasize on structuring of a group of homogenous or heterogeneous data items.</a:t>
            </a:r>
          </a:p>
          <a:p>
            <a:r>
              <a:rPr lang="en-US" dirty="0" smtClean="0"/>
              <a:t>Examples are Array , Lists , Files etc.</a:t>
            </a:r>
          </a:p>
          <a:p>
            <a:pPr lvl="3"/>
            <a:r>
              <a:rPr lang="en-US" b="1" dirty="0" smtClean="0"/>
              <a:t>Array : </a:t>
            </a:r>
            <a:r>
              <a:rPr lang="en-US" dirty="0" smtClean="0"/>
              <a:t>Fixed-size sequenced collection of elements of same data type.</a:t>
            </a:r>
          </a:p>
          <a:p>
            <a:pPr lvl="3"/>
            <a:r>
              <a:rPr lang="en-US" b="1" dirty="0" smtClean="0"/>
              <a:t>Lists : </a:t>
            </a:r>
            <a:r>
              <a:rPr lang="en-US" dirty="0" smtClean="0"/>
              <a:t>An ordered set containing variable number of elements.</a:t>
            </a:r>
          </a:p>
          <a:p>
            <a:pPr lvl="3"/>
            <a:r>
              <a:rPr lang="en-US" b="1" dirty="0" smtClean="0"/>
              <a:t>File : </a:t>
            </a:r>
            <a:r>
              <a:rPr lang="en-US" dirty="0" smtClean="0"/>
              <a:t>A collection of logically related information. 	</a:t>
            </a:r>
            <a:endParaRPr lang="en-US" dirty="0"/>
          </a:p>
          <a:p>
            <a:r>
              <a:rPr lang="en-US" dirty="0" smtClean="0"/>
              <a:t>Non-primitive again classified into linear and non-linear.</a:t>
            </a:r>
          </a:p>
        </p:txBody>
      </p:sp>
      <p:sp>
        <p:nvSpPr>
          <p:cNvPr id="5" name="Slide Number Placeholder 4"/>
          <p:cNvSpPr>
            <a:spLocks noGrp="1"/>
          </p:cNvSpPr>
          <p:nvPr>
            <p:ph type="sldNum" sz="quarter" idx="12"/>
          </p:nvPr>
        </p:nvSpPr>
        <p:spPr/>
        <p:txBody>
          <a:bodyPr/>
          <a:lstStyle/>
          <a:p>
            <a:fld id="{3E276259-71A5-47E5-B6AC-F674AC2D98F2}"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dirty="0" smtClean="0"/>
              <a:t>Linear Data Structures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A data structure is said to be linear ,if its elements are  arranged in linear fashion</a:t>
            </a:r>
          </a:p>
          <a:p>
            <a:r>
              <a:rPr lang="en-US" dirty="0" smtClean="0"/>
              <a:t>It follows the property of adjacency.</a:t>
            </a:r>
          </a:p>
          <a:p>
            <a:r>
              <a:rPr lang="en-US" dirty="0" smtClean="0"/>
              <a:t>There are to ways to represent a linear data structure in memory</a:t>
            </a:r>
          </a:p>
          <a:p>
            <a:pPr lvl="3"/>
            <a:r>
              <a:rPr lang="en-US" dirty="0" smtClean="0"/>
              <a:t>Static memory allocation</a:t>
            </a:r>
          </a:p>
          <a:p>
            <a:pPr lvl="3"/>
            <a:r>
              <a:rPr lang="en-US" dirty="0" smtClean="0"/>
              <a:t>Dynamic memory allocation</a:t>
            </a:r>
          </a:p>
          <a:p>
            <a:pPr marL="342900" lvl="3" indent="-342900">
              <a:buFont typeface="Wingdings" panose="05000000000000000000" pitchFamily="2" charset="2"/>
              <a:buChar char="Ø"/>
            </a:pPr>
            <a:r>
              <a:rPr lang="en-US" sz="1800" dirty="0"/>
              <a:t>Examples of Linear Data Structure are  Stacks , Queues , Linked List.</a:t>
            </a:r>
          </a:p>
          <a:p>
            <a:pPr>
              <a:buNone/>
            </a:pPr>
            <a:endParaRPr lang="en-US" dirty="0" smtClean="0"/>
          </a:p>
        </p:txBody>
      </p:sp>
      <p:sp>
        <p:nvSpPr>
          <p:cNvPr id="5" name="Slide Number Placeholder 4"/>
          <p:cNvSpPr>
            <a:spLocks noGrp="1"/>
          </p:cNvSpPr>
          <p:nvPr>
            <p:ph type="sldNum" sz="quarter" idx="12"/>
          </p:nvPr>
        </p:nvSpPr>
        <p:spPr/>
        <p:txBody>
          <a:bodyPr/>
          <a:lstStyle/>
          <a:p>
            <a:fld id="{3E276259-71A5-47E5-B6AC-F674AC2D98F2}"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Data structures T.anil kumar</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772</TotalTime>
  <Words>2274</Words>
  <Application>Microsoft Office PowerPoint</Application>
  <PresentationFormat>On-screen Show (4:3)</PresentationFormat>
  <Paragraphs>453</Paragraphs>
  <Slides>54</Slides>
  <Notes>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Facet</vt:lpstr>
      <vt:lpstr>Slide 1</vt:lpstr>
      <vt:lpstr>Slide 2</vt:lpstr>
      <vt:lpstr>Agenda</vt:lpstr>
      <vt:lpstr>What is Data?</vt:lpstr>
      <vt:lpstr>Why we need Data Structures</vt:lpstr>
      <vt:lpstr>Classification of Data Structure</vt:lpstr>
      <vt:lpstr>Primitive Data Structures</vt:lpstr>
      <vt:lpstr>Non-Primitive Data Structures</vt:lpstr>
      <vt:lpstr>Linear Data Structures</vt:lpstr>
      <vt:lpstr>Slide 10</vt:lpstr>
      <vt:lpstr>Slide 11</vt:lpstr>
      <vt:lpstr>Slide 12</vt:lpstr>
      <vt:lpstr>Non-Linear Data Structures</vt:lpstr>
      <vt:lpstr>Slide 14</vt:lpstr>
      <vt:lpstr>Slide 15</vt:lpstr>
      <vt:lpstr>Operation on Data Structures</vt:lpstr>
      <vt:lpstr>Applications of Data Structures</vt:lpstr>
      <vt:lpstr>Continued……</vt:lpstr>
      <vt:lpstr>          LINKED LISTS</vt:lpstr>
      <vt:lpstr>Arrays vs linked lists</vt:lpstr>
      <vt:lpstr>Slide 21</vt:lpstr>
      <vt:lpstr>Some other differences</vt:lpstr>
      <vt:lpstr>Single linked lists</vt:lpstr>
      <vt:lpstr>Insertion</vt:lpstr>
      <vt:lpstr>Insertion at the starting</vt:lpstr>
      <vt:lpstr>Insertion Description</vt:lpstr>
      <vt:lpstr>Insertion at the end</vt:lpstr>
      <vt:lpstr>Insertion Description</vt:lpstr>
      <vt:lpstr>Insertion in the middle</vt:lpstr>
      <vt:lpstr>Insertion Description</vt:lpstr>
      <vt:lpstr>Deletion</vt:lpstr>
      <vt:lpstr>Deleting from the starting </vt:lpstr>
      <vt:lpstr>Deletion Description</vt:lpstr>
      <vt:lpstr>Deleting from the end</vt:lpstr>
      <vt:lpstr>Deletion Description</vt:lpstr>
      <vt:lpstr>Deleting from the Middle</vt:lpstr>
      <vt:lpstr>Deletion Description</vt:lpstr>
      <vt:lpstr>Outline</vt:lpstr>
      <vt:lpstr>Basic Node Implementation</vt:lpstr>
      <vt:lpstr>Advantages of singly linked lists</vt:lpstr>
      <vt:lpstr>DIS-Advantages of SLL</vt:lpstr>
      <vt:lpstr> we can overcome the drawback of  of single linked list using circular linked list</vt:lpstr>
      <vt:lpstr>Circular linked list</vt:lpstr>
      <vt:lpstr>Dis-Advantages of circular linked lists</vt:lpstr>
      <vt:lpstr>DOUBLE LINKED LIST  </vt:lpstr>
      <vt:lpstr>Representation</vt:lpstr>
      <vt:lpstr>Operations on DLL</vt:lpstr>
      <vt:lpstr>Insert an element at begining DLL</vt:lpstr>
      <vt:lpstr>Delete an element at any place DLL</vt:lpstr>
      <vt:lpstr>Insertion</vt:lpstr>
      <vt:lpstr>Advantages of DLL</vt:lpstr>
      <vt:lpstr>Disadvantages of DLL</vt:lpstr>
      <vt:lpstr>DOUBLE Circular linked LIST  </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Structures</dc:title>
  <dc:creator>Priya</dc:creator>
  <cp:lastModifiedBy>Windows User</cp:lastModifiedBy>
  <cp:revision>95</cp:revision>
  <dcterms:created xsi:type="dcterms:W3CDTF">2019-04-21T04:30:21Z</dcterms:created>
  <dcterms:modified xsi:type="dcterms:W3CDTF">2020-08-28T06:06:18Z</dcterms:modified>
</cp:coreProperties>
</file>