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9" r:id="rId4"/>
    <p:sldId id="260" r:id="rId5"/>
    <p:sldId id="291" r:id="rId6"/>
    <p:sldId id="292" r:id="rId7"/>
    <p:sldId id="294" r:id="rId8"/>
    <p:sldId id="293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18825-7222-49FB-A3F2-B7ED139A337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92311-B614-4492-AC8B-A587CE0596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47331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D6B764-9657-4DA4-A5EC-5EA8BC16F71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C0A807E-B2CB-4EC9-930B-CE98C413907C}" type="datetime1">
              <a:rPr lang="en-US" smtClean="0"/>
              <a:pPr/>
              <a:t>9/7/2020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4512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C9BF5-907A-461B-860E-797DF7FB3AB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28304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C18D-04B1-4A1C-AE61-91C23A690B14}" type="datetime1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T.Anilkumar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D7D4-92E6-47BC-BF08-E78C62C483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251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97C94-AB27-47A2-8E00-096B297EE1EE}" type="datetime1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T.Anilkumar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D7D4-92E6-47BC-BF08-E78C62C483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2470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C536-F8A8-44AD-8E43-264211DBD4D3}" type="datetime1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T.Anilkumar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D7D4-92E6-47BC-BF08-E78C62C483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5415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24B4-F7E4-4178-8790-A56C42250E33}" type="datetime1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T.Anilkumar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D7D4-92E6-47BC-BF08-E78C62C483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64235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0BD0-B2BC-477E-B7E2-5C4FC412C2A9}" type="datetime1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T.Anilkumar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D7D4-92E6-47BC-BF08-E78C62C483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782637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563D-41A5-439B-AABE-27608937B66B}" type="datetime1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T.Anilkumar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D7D4-92E6-47BC-BF08-E78C62C483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46345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4441-E299-43B5-B161-91FAB467F0EE}" type="datetime1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T.Anilkumar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D7D4-92E6-47BC-BF08-E78C62C483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7507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EC6E-2587-4EB9-BB1E-59FDE85D7B56}" type="datetime1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T.Anilkumar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D7D4-92E6-47BC-BF08-E78C62C483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313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6AE2-E511-4B35-A10D-B51C13DBEFC7}" type="datetime1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T.Anilkumar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D7D4-92E6-47BC-BF08-E78C62C483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6719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2B35-70C5-4A9B-AE2D-B10D9F63E004}" type="datetime1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T.Anilkumar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D7D4-92E6-47BC-BF08-E78C62C483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035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6205-D8CF-4C4C-8802-56B9CA9DC5DC}" type="datetime1">
              <a:rPr lang="en-US" smtClean="0"/>
              <a:pPr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T.Anilkumar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D7D4-92E6-47BC-BF08-E78C62C483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063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88BF-44E9-4C3B-8C24-E3D8DC1B70A1}" type="datetime1">
              <a:rPr lang="en-US" smtClean="0"/>
              <a:pPr/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T.Anilkumar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D7D4-92E6-47BC-BF08-E78C62C483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432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F79C-2378-41CA-AD61-BF08228472D7}" type="datetime1">
              <a:rPr lang="en-US" smtClean="0"/>
              <a:pPr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T.Anilkumar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D7D4-92E6-47BC-BF08-E78C62C483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4010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0B1DB-1DE5-4C30-9AD9-2332C2C5641A}" type="datetime1">
              <a:rPr lang="en-US" smtClean="0"/>
              <a:pPr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T.Anilkumar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D7D4-92E6-47BC-BF08-E78C62C483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5986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6151-44B0-44C4-841B-850351F07EA9}" type="datetime1">
              <a:rPr lang="en-US" smtClean="0"/>
              <a:pPr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T.Anilkumar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D7D4-92E6-47BC-BF08-E78C62C483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007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D1F9-D3A1-4863-8786-62E10358DC54}" type="datetime1">
              <a:rPr lang="en-US" smtClean="0"/>
              <a:pPr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T.Anilkumar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D7D4-92E6-47BC-BF08-E78C62C483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542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F377B-74D2-4B7E-BE83-5F2F5C1C5EDF}" type="datetime1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T.Anilkumar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B2DD7D4-92E6-47BC-BF08-E78C62C483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910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77948" y="1403464"/>
            <a:ext cx="52620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69B8"/>
                </a:solidFill>
                <a:latin typeface="+mj-lt"/>
              </a:rPr>
              <a:t>Data </a:t>
            </a:r>
            <a:r>
              <a:rPr lang="en-US" sz="3600" b="1" dirty="0" smtClean="0">
                <a:solidFill>
                  <a:srgbClr val="0069B8"/>
                </a:solidFill>
                <a:latin typeface="+mj-lt"/>
              </a:rPr>
              <a:t>Structures</a:t>
            </a:r>
          </a:p>
          <a:p>
            <a:pPr algn="ctr"/>
            <a:r>
              <a:rPr lang="en-US" sz="2000" dirty="0" smtClean="0"/>
              <a:t>(CS1203)</a:t>
            </a:r>
            <a:endParaRPr lang="en-US" sz="2000" b="1" dirty="0">
              <a:solidFill>
                <a:srgbClr val="0069B8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7981" y="2867638"/>
            <a:ext cx="7418231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 smtClean="0"/>
              <a:t>        Unit-2</a:t>
            </a:r>
            <a:r>
              <a:rPr lang="en-US" sz="2100" dirty="0"/>
              <a:t>	</a:t>
            </a:r>
            <a:endParaRPr lang="en-US" sz="2100" dirty="0" smtClean="0"/>
          </a:p>
          <a:p>
            <a:pPr algn="ctr"/>
            <a:r>
              <a:rPr lang="en-US" dirty="0" smtClean="0"/>
              <a:t>      Dept</a:t>
            </a:r>
            <a:r>
              <a:rPr lang="en-US" dirty="0"/>
              <a:t>. of CSE,</a:t>
            </a:r>
          </a:p>
          <a:p>
            <a:pPr algn="ctr"/>
            <a:r>
              <a:rPr lang="en-US" dirty="0"/>
              <a:t>       </a:t>
            </a:r>
            <a:r>
              <a:rPr lang="en-US" dirty="0" smtClean="0"/>
              <a:t>RGUKT </a:t>
            </a:r>
            <a:r>
              <a:rPr lang="en-US" dirty="0"/>
              <a:t>IIIT Srikakulam</a:t>
            </a:r>
          </a:p>
          <a:p>
            <a:pPr algn="just"/>
            <a:r>
              <a:rPr lang="en-US" sz="1350" dirty="0"/>
              <a:t>              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422" y="965572"/>
            <a:ext cx="935762" cy="14757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79733" y="4808186"/>
            <a:ext cx="721000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Note: This is for reference only, for more refer class notes.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T.Anilkumar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76259-71A5-47E5-B6AC-F674AC2D98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453556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1) Reversing a list</a:t>
            </a:r>
          </a:p>
          <a:p>
            <a:pPr marL="0" indent="0">
              <a:buNone/>
            </a:pPr>
            <a:r>
              <a:rPr lang="en-US" dirty="0" smtClean="0"/>
              <a:t>2) Parenthesis checker</a:t>
            </a:r>
          </a:p>
          <a:p>
            <a:pPr marL="0" indent="0">
              <a:buNone/>
            </a:pPr>
            <a:r>
              <a:rPr lang="en-US" dirty="0" smtClean="0"/>
              <a:t>3) Conversion of an infix expression into a postfix expression</a:t>
            </a:r>
          </a:p>
          <a:p>
            <a:pPr marL="0" indent="0">
              <a:buNone/>
            </a:pPr>
            <a:r>
              <a:rPr lang="en-US" dirty="0" smtClean="0"/>
              <a:t>4) evaluation of a postfix expression</a:t>
            </a:r>
          </a:p>
          <a:p>
            <a:pPr marL="0" indent="0">
              <a:buNone/>
            </a:pPr>
            <a:r>
              <a:rPr lang="en-US" dirty="0" smtClean="0"/>
              <a:t>5) conversion of an infix expression into a prefix expression</a:t>
            </a:r>
          </a:p>
          <a:p>
            <a:pPr marL="0" indent="0">
              <a:buNone/>
            </a:pPr>
            <a:r>
              <a:rPr lang="en-US" dirty="0" smtClean="0"/>
              <a:t>6) Evaluation of a prefix expression</a:t>
            </a:r>
          </a:p>
          <a:p>
            <a:pPr marL="0" indent="0">
              <a:buNone/>
            </a:pPr>
            <a:r>
              <a:rPr lang="en-US" dirty="0" smtClean="0"/>
              <a:t>7) Recursion</a:t>
            </a:r>
          </a:p>
          <a:p>
            <a:pPr marL="0" indent="0">
              <a:buNone/>
            </a:pPr>
            <a:r>
              <a:rPr lang="en-US" dirty="0" smtClean="0"/>
              <a:t>8) Tower of Hanoi</a:t>
            </a:r>
          </a:p>
          <a:p>
            <a:pPr marL="0" indent="0">
              <a:buNone/>
            </a:pPr>
            <a:r>
              <a:rPr lang="en-US" dirty="0" smtClean="0"/>
              <a:t>         Please check the class notes for the algorithms and explanation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T.Anilkumar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D7D4-92E6-47BC-BF08-E78C62C4837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022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8E3DB5-DA22-4F25-87FE-71064B42C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971" y="2492360"/>
            <a:ext cx="2914261" cy="989045"/>
          </a:xfrm>
        </p:spPr>
        <p:txBody>
          <a:bodyPr>
            <a:normAutofit/>
          </a:bodyPr>
          <a:lstStyle/>
          <a:p>
            <a:r>
              <a:rPr lang="en-US" dirty="0"/>
              <a:t>Queues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T.Anilkumar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61C8-3DFB-4F97-8386-63C13A1E10F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5697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FDE5C3-1D07-46B1-80D5-837140E02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F7B809-57BF-41D5-8963-C454D6C63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Queues</a:t>
            </a:r>
          </a:p>
          <a:p>
            <a:r>
              <a:rPr lang="en-US" dirty="0"/>
              <a:t>Operations on Linear Queues</a:t>
            </a:r>
          </a:p>
          <a:p>
            <a:r>
              <a:rPr lang="en-US" dirty="0"/>
              <a:t>Drawbacks of linear queues</a:t>
            </a:r>
          </a:p>
          <a:p>
            <a:r>
              <a:rPr lang="en-US" dirty="0"/>
              <a:t>Circular Queue</a:t>
            </a:r>
          </a:p>
          <a:p>
            <a:r>
              <a:rPr lang="en-US" dirty="0"/>
              <a:t>Algorithm for insertion and deletion</a:t>
            </a:r>
          </a:p>
          <a:p>
            <a:r>
              <a:rPr lang="en-US" dirty="0"/>
              <a:t>Some operations on circular queue</a:t>
            </a:r>
          </a:p>
          <a:p>
            <a:r>
              <a:rPr lang="en-US" dirty="0" err="1"/>
              <a:t>DEQueues</a:t>
            </a:r>
            <a:endParaRPr lang="en-US" dirty="0"/>
          </a:p>
          <a:p>
            <a:r>
              <a:rPr lang="en-US" dirty="0"/>
              <a:t>Priority queues</a:t>
            </a:r>
          </a:p>
          <a:p>
            <a:r>
              <a:rPr lang="en-US" dirty="0"/>
              <a:t>Applications of priority queues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T.Anilkumar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61C8-3DFB-4F97-8386-63C13A1E10F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602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BC4D8B-69E4-4791-B3DA-4898A975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046" y="210104"/>
            <a:ext cx="8596668" cy="1320800"/>
          </a:xfrm>
        </p:spPr>
        <p:txBody>
          <a:bodyPr/>
          <a:lstStyle/>
          <a:p>
            <a:r>
              <a:rPr lang="en-US" dirty="0"/>
              <a:t>Linear Queues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A0D399-DCE9-43B2-A439-0EBC30AAB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046" y="962782"/>
            <a:ext cx="9487598" cy="526114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Queue is a non-primitive and </a:t>
            </a:r>
            <a:r>
              <a:rPr lang="en-US" dirty="0" smtClean="0"/>
              <a:t>linear </a:t>
            </a:r>
            <a:r>
              <a:rPr lang="en-US" dirty="0"/>
              <a:t>data structure which follows FIFO or LILO principle.</a:t>
            </a:r>
          </a:p>
          <a:p>
            <a:r>
              <a:rPr lang="en-US" dirty="0"/>
              <a:t>The Queue which permits deletion from front end and insertion from rear end.</a:t>
            </a:r>
          </a:p>
          <a:p>
            <a:r>
              <a:rPr lang="en-US" dirty="0"/>
              <a:t>Size is fixed.</a:t>
            </a:r>
          </a:p>
          <a:p>
            <a:r>
              <a:rPr lang="en-US" dirty="0"/>
              <a:t>It can be implemented by both arrays and Linked Lists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Examples:</a:t>
            </a:r>
          </a:p>
          <a:p>
            <a:pPr marL="0" indent="0">
              <a:buNone/>
            </a:pPr>
            <a:r>
              <a:rPr lang="en-US" dirty="0" smtClean="0"/>
              <a:t>1)        </a:t>
            </a:r>
            <a:r>
              <a:rPr lang="en-US" dirty="0"/>
              <a:t>A queue of people at ticket-window: The person who comes first gets the ticket first. The person who is coming last is getting the tickets in last. Therefore, it follows first-in-first-out (FIFO) strategy of queue.</a:t>
            </a:r>
          </a:p>
          <a:p>
            <a:pPr marL="0" indent="0">
              <a:buNone/>
            </a:pPr>
            <a:r>
              <a:rPr lang="en-US" dirty="0" smtClean="0"/>
              <a:t>2) </a:t>
            </a:r>
            <a:r>
              <a:rPr lang="en-US" dirty="0"/>
              <a:t> Vehicles on toll-tax bridge: The vehicle that comes first to the toll tax booth leaves the booth first. The vehicle that comes last leaves last. Therefore, it follows first-in-first-out (FIFO) strategy of queue.</a:t>
            </a:r>
          </a:p>
          <a:p>
            <a:pPr marL="0" indent="0">
              <a:buNone/>
            </a:pPr>
            <a:r>
              <a:rPr lang="en-US" dirty="0" smtClean="0"/>
              <a:t>3) Phone </a:t>
            </a:r>
            <a:r>
              <a:rPr lang="en-US" dirty="0"/>
              <a:t>answering system: The person who calls first gets a response first from the phone answering system. The person who calls last gets the response last. Therefore, it follows first-in-first-out (FIFO) strategy of queue.</a:t>
            </a:r>
          </a:p>
          <a:p>
            <a:pPr marL="0" indent="0">
              <a:buNone/>
            </a:pPr>
            <a:r>
              <a:rPr lang="en-US" dirty="0" smtClean="0"/>
              <a:t>4) Luggage </a:t>
            </a:r>
            <a:r>
              <a:rPr lang="en-US" dirty="0"/>
              <a:t>checking machine: Luggage checking machine checks the luggage first that comes first. Therefore, it follows FIFO principle of queue.</a:t>
            </a:r>
          </a:p>
          <a:p>
            <a:pPr marL="0" indent="0">
              <a:buNone/>
            </a:pPr>
            <a:r>
              <a:rPr lang="en-US" dirty="0" smtClean="0"/>
              <a:t>5) Patients </a:t>
            </a:r>
            <a:r>
              <a:rPr lang="en-US" dirty="0"/>
              <a:t>waiting outside the doctor's clinic: The patient who comes first visits the doctor first, and the patient who comes last visits the doctor last. Therefore, it follows the first-in-first-out (FIFO) strategy of queue.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T.Anilkumar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61C8-3DFB-4F97-8386-63C13A1E10F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4336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1">
            <a:extLst>
              <a:ext uri="{FF2B5EF4-FFF2-40B4-BE49-F238E27FC236}">
                <a16:creationId xmlns="" xmlns:a16="http://schemas.microsoft.com/office/drawing/2014/main" id="{DE012C58-925C-474E-B167-E5B17FC388E3}"/>
              </a:ext>
            </a:extLst>
          </p:cNvPr>
          <p:cNvSpPr txBox="1">
            <a:spLocks/>
          </p:cNvSpPr>
          <p:nvPr/>
        </p:nvSpPr>
        <p:spPr>
          <a:xfrm>
            <a:off x="118952" y="429208"/>
            <a:ext cx="10536609" cy="51892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z="2800" dirty="0"/>
              <a:t>Consider the following operations on Q having max size 3.....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82B2054A-DABC-45D5-9F0C-A9175443473A}"/>
              </a:ext>
            </a:extLst>
          </p:cNvPr>
          <p:cNvSpPr/>
          <p:nvPr/>
        </p:nvSpPr>
        <p:spPr>
          <a:xfrm>
            <a:off x="3639643" y="1396139"/>
            <a:ext cx="2700000" cy="7200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dirty="0">
              <a:ln>
                <a:noFill/>
              </a:ln>
              <a:solidFill>
                <a:schemeClr val="bg2">
                  <a:lumMod val="50000"/>
                </a:schemeClr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D1A4E26E-D764-4088-8184-D9F7F7420BE7}"/>
              </a:ext>
            </a:extLst>
          </p:cNvPr>
          <p:cNvSpPr/>
          <p:nvPr/>
        </p:nvSpPr>
        <p:spPr>
          <a:xfrm>
            <a:off x="3648009" y="2296499"/>
            <a:ext cx="2700000" cy="7200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0000" tIns="45000" rIns="90000" bIns="45000" anchor="ctr" anchorCtr="1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4                              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90E9D134-B3BD-48D6-BDB9-2C695A609210}"/>
              </a:ext>
            </a:extLst>
          </p:cNvPr>
          <p:cNvSpPr/>
          <p:nvPr/>
        </p:nvSpPr>
        <p:spPr>
          <a:xfrm>
            <a:off x="3648009" y="3232499"/>
            <a:ext cx="2700000" cy="7200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0000" tIns="45000" rIns="90000" bIns="45000" anchor="ctr" anchorCtr="1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4              3               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0FF099DC-12C1-4F53-A2C2-A5C4D9D74E98}"/>
              </a:ext>
            </a:extLst>
          </p:cNvPr>
          <p:cNvSpPr/>
          <p:nvPr/>
        </p:nvSpPr>
        <p:spPr>
          <a:xfrm>
            <a:off x="3648009" y="4168499"/>
            <a:ext cx="2700000" cy="7200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0000" tIns="45000" rIns="90000" bIns="45000" anchor="ctr" anchorCtr="1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4              3               2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12770F2F-F2C8-444A-AFC7-34ECD91481C2}"/>
              </a:ext>
            </a:extLst>
          </p:cNvPr>
          <p:cNvSpPr/>
          <p:nvPr/>
        </p:nvSpPr>
        <p:spPr>
          <a:xfrm>
            <a:off x="3648009" y="5104499"/>
            <a:ext cx="2700000" cy="7200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0000" tIns="45000" rIns="90000" bIns="45000" anchor="ctr" anchorCtr="1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               3               2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DA256413-EFAE-4C48-AFF5-DE7A531C72F1}"/>
              </a:ext>
            </a:extLst>
          </p:cNvPr>
          <p:cNvSpPr/>
          <p:nvPr/>
        </p:nvSpPr>
        <p:spPr>
          <a:xfrm>
            <a:off x="912010" y="1504499"/>
            <a:ext cx="1260000" cy="5400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Initial state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47B4F0EF-5330-4F61-82C8-1564B7149A3A}"/>
              </a:ext>
            </a:extLst>
          </p:cNvPr>
          <p:cNvSpPr/>
          <p:nvPr/>
        </p:nvSpPr>
        <p:spPr>
          <a:xfrm>
            <a:off x="912010" y="2440498"/>
            <a:ext cx="1260000" cy="5400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Push 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CE223E1D-665C-40D4-9CFB-F286562D94DE}"/>
              </a:ext>
            </a:extLst>
          </p:cNvPr>
          <p:cNvSpPr/>
          <p:nvPr/>
        </p:nvSpPr>
        <p:spPr>
          <a:xfrm>
            <a:off x="912010" y="3340498"/>
            <a:ext cx="1260000" cy="5400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Push 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294A857F-0E5F-47C3-9331-821212D7782C}"/>
              </a:ext>
            </a:extLst>
          </p:cNvPr>
          <p:cNvSpPr/>
          <p:nvPr/>
        </p:nvSpPr>
        <p:spPr>
          <a:xfrm>
            <a:off x="912010" y="4276499"/>
            <a:ext cx="1260000" cy="5400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Push 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51311867-BDC7-4BD9-A7FF-12AB4D56342B}"/>
              </a:ext>
            </a:extLst>
          </p:cNvPr>
          <p:cNvSpPr/>
          <p:nvPr/>
        </p:nvSpPr>
        <p:spPr>
          <a:xfrm>
            <a:off x="912010" y="5140499"/>
            <a:ext cx="1260000" cy="5400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Pop 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B8C560D2-5A26-4A8D-85EA-CB0D942DC54E}"/>
              </a:ext>
            </a:extLst>
          </p:cNvPr>
          <p:cNvSpPr/>
          <p:nvPr/>
        </p:nvSpPr>
        <p:spPr>
          <a:xfrm>
            <a:off x="912010" y="6004499"/>
            <a:ext cx="1260000" cy="5400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Push 9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="" xmlns:a16="http://schemas.microsoft.com/office/drawing/2014/main" id="{680543DF-88EE-4350-A89C-DAEE03B33468}"/>
              </a:ext>
            </a:extLst>
          </p:cNvPr>
          <p:cNvSpPr/>
          <p:nvPr/>
        </p:nvSpPr>
        <p:spPr>
          <a:xfrm>
            <a:off x="3639283" y="6076799"/>
            <a:ext cx="2736719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/>
            </a:pPr>
            <a:r>
              <a:rPr lang="de-DE" sz="2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Queue Overflow 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8CB7605D-7BA7-4D37-A767-362A753420BC}"/>
              </a:ext>
            </a:extLst>
          </p:cNvPr>
          <p:cNvSpPr/>
          <p:nvPr/>
        </p:nvSpPr>
        <p:spPr>
          <a:xfrm>
            <a:off x="7572010" y="1504499"/>
            <a:ext cx="1260000" cy="5400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top=0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="" xmlns:a16="http://schemas.microsoft.com/office/drawing/2014/main" id="{6D9F2C84-E95A-4D9E-92AB-AF5B557E2334}"/>
              </a:ext>
            </a:extLst>
          </p:cNvPr>
          <p:cNvSpPr/>
          <p:nvPr/>
        </p:nvSpPr>
        <p:spPr>
          <a:xfrm>
            <a:off x="7572010" y="2404499"/>
            <a:ext cx="1260000" cy="5400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R=0, F=0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BF558FD1-7288-433E-816B-705E42C73C98}"/>
              </a:ext>
            </a:extLst>
          </p:cNvPr>
          <p:cNvSpPr/>
          <p:nvPr/>
        </p:nvSpPr>
        <p:spPr>
          <a:xfrm>
            <a:off x="7572010" y="3304499"/>
            <a:ext cx="1260000" cy="5400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R=1, F=0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A1F98A61-C96A-45AD-ABAD-86103B9CA83D}"/>
              </a:ext>
            </a:extLst>
          </p:cNvPr>
          <p:cNvSpPr/>
          <p:nvPr/>
        </p:nvSpPr>
        <p:spPr>
          <a:xfrm>
            <a:off x="7572010" y="1504499"/>
            <a:ext cx="1260000" cy="5400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R=-1, F=-1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DE0FD69F-2868-41E2-8792-88778BE32827}"/>
              </a:ext>
            </a:extLst>
          </p:cNvPr>
          <p:cNvSpPr/>
          <p:nvPr/>
        </p:nvSpPr>
        <p:spPr>
          <a:xfrm>
            <a:off x="7572010" y="4204499"/>
            <a:ext cx="1260000" cy="5400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R=2, F=0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="" xmlns:a16="http://schemas.microsoft.com/office/drawing/2014/main" id="{CFCDCA94-8ACE-48D7-9EF2-DF92F9244641}"/>
              </a:ext>
            </a:extLst>
          </p:cNvPr>
          <p:cNvSpPr/>
          <p:nvPr/>
        </p:nvSpPr>
        <p:spPr>
          <a:xfrm>
            <a:off x="7572010" y="5176499"/>
            <a:ext cx="1260000" cy="5400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R=2, F=1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9FF8EA5A-8398-4824-92E2-9703D3972F9D}"/>
              </a:ext>
            </a:extLst>
          </p:cNvPr>
          <p:cNvSpPr txBox="1"/>
          <p:nvPr/>
        </p:nvSpPr>
        <p:spPr>
          <a:xfrm>
            <a:off x="1091650" y="2404139"/>
            <a:ext cx="54000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68" name="Straight Connector 67">
            <a:extLst>
              <a:ext uri="{FF2B5EF4-FFF2-40B4-BE49-F238E27FC236}">
                <a16:creationId xmlns="" xmlns:a16="http://schemas.microsoft.com/office/drawing/2014/main" id="{FF7F0672-BB11-4B43-9A90-C38633B26EC9}"/>
              </a:ext>
            </a:extLst>
          </p:cNvPr>
          <p:cNvSpPr/>
          <p:nvPr/>
        </p:nvSpPr>
        <p:spPr>
          <a:xfrm>
            <a:off x="2531650" y="1684139"/>
            <a:ext cx="72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69" name="Straight Connector 68">
            <a:extLst>
              <a:ext uri="{FF2B5EF4-FFF2-40B4-BE49-F238E27FC236}">
                <a16:creationId xmlns="" xmlns:a16="http://schemas.microsoft.com/office/drawing/2014/main" id="{92C47FFE-9D6F-4794-855A-6D334B088C35}"/>
              </a:ext>
            </a:extLst>
          </p:cNvPr>
          <p:cNvSpPr/>
          <p:nvPr/>
        </p:nvSpPr>
        <p:spPr>
          <a:xfrm>
            <a:off x="2531650" y="2764139"/>
            <a:ext cx="72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70" name="Straight Connector 69">
            <a:extLst>
              <a:ext uri="{FF2B5EF4-FFF2-40B4-BE49-F238E27FC236}">
                <a16:creationId xmlns="" xmlns:a16="http://schemas.microsoft.com/office/drawing/2014/main" id="{63F8C7F4-B4CE-463B-8686-E21A12718488}"/>
              </a:ext>
            </a:extLst>
          </p:cNvPr>
          <p:cNvSpPr/>
          <p:nvPr/>
        </p:nvSpPr>
        <p:spPr>
          <a:xfrm>
            <a:off x="2531650" y="3664139"/>
            <a:ext cx="72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71" name="Straight Connector 70">
            <a:extLst>
              <a:ext uri="{FF2B5EF4-FFF2-40B4-BE49-F238E27FC236}">
                <a16:creationId xmlns="" xmlns:a16="http://schemas.microsoft.com/office/drawing/2014/main" id="{C279284D-01B1-498F-BD9A-209504385400}"/>
              </a:ext>
            </a:extLst>
          </p:cNvPr>
          <p:cNvSpPr/>
          <p:nvPr/>
        </p:nvSpPr>
        <p:spPr>
          <a:xfrm>
            <a:off x="2531650" y="4564139"/>
            <a:ext cx="72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72" name="Straight Connector 71">
            <a:extLst>
              <a:ext uri="{FF2B5EF4-FFF2-40B4-BE49-F238E27FC236}">
                <a16:creationId xmlns="" xmlns:a16="http://schemas.microsoft.com/office/drawing/2014/main" id="{2398A54A-5BF6-458E-B929-4716D1C99B92}"/>
              </a:ext>
            </a:extLst>
          </p:cNvPr>
          <p:cNvSpPr/>
          <p:nvPr/>
        </p:nvSpPr>
        <p:spPr>
          <a:xfrm>
            <a:off x="2531650" y="5464139"/>
            <a:ext cx="72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73" name="Straight Connector 72">
            <a:extLst>
              <a:ext uri="{FF2B5EF4-FFF2-40B4-BE49-F238E27FC236}">
                <a16:creationId xmlns="" xmlns:a16="http://schemas.microsoft.com/office/drawing/2014/main" id="{764BED00-C3E6-4F27-84EF-92CA5ED1A1E7}"/>
              </a:ext>
            </a:extLst>
          </p:cNvPr>
          <p:cNvSpPr/>
          <p:nvPr/>
        </p:nvSpPr>
        <p:spPr>
          <a:xfrm>
            <a:off x="2531650" y="6364139"/>
            <a:ext cx="72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74" name="Straight Connector 73">
            <a:extLst>
              <a:ext uri="{FF2B5EF4-FFF2-40B4-BE49-F238E27FC236}">
                <a16:creationId xmlns="" xmlns:a16="http://schemas.microsoft.com/office/drawing/2014/main" id="{4A7A4118-B103-41FF-85AB-5FE7F79D2F51}"/>
              </a:ext>
            </a:extLst>
          </p:cNvPr>
          <p:cNvSpPr/>
          <p:nvPr/>
        </p:nvSpPr>
        <p:spPr>
          <a:xfrm flipH="1">
            <a:off x="6491650" y="1792139"/>
            <a:ext cx="108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75" name="Straight Connector 74">
            <a:extLst>
              <a:ext uri="{FF2B5EF4-FFF2-40B4-BE49-F238E27FC236}">
                <a16:creationId xmlns="" xmlns:a16="http://schemas.microsoft.com/office/drawing/2014/main" id="{A5389D19-B07A-4062-BC80-51519FE3E2D0}"/>
              </a:ext>
            </a:extLst>
          </p:cNvPr>
          <p:cNvSpPr/>
          <p:nvPr/>
        </p:nvSpPr>
        <p:spPr>
          <a:xfrm flipH="1">
            <a:off x="6491650" y="2656138"/>
            <a:ext cx="108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76" name="Straight Connector 75">
            <a:extLst>
              <a:ext uri="{FF2B5EF4-FFF2-40B4-BE49-F238E27FC236}">
                <a16:creationId xmlns="" xmlns:a16="http://schemas.microsoft.com/office/drawing/2014/main" id="{B91EE6EF-3F75-42C6-B832-FD492151AE40}"/>
              </a:ext>
            </a:extLst>
          </p:cNvPr>
          <p:cNvSpPr/>
          <p:nvPr/>
        </p:nvSpPr>
        <p:spPr>
          <a:xfrm flipH="1">
            <a:off x="6491650" y="3556138"/>
            <a:ext cx="108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77" name="Straight Connector 76">
            <a:extLst>
              <a:ext uri="{FF2B5EF4-FFF2-40B4-BE49-F238E27FC236}">
                <a16:creationId xmlns="" xmlns:a16="http://schemas.microsoft.com/office/drawing/2014/main" id="{B6DFF331-72F2-422F-A67D-543951721990}"/>
              </a:ext>
            </a:extLst>
          </p:cNvPr>
          <p:cNvSpPr/>
          <p:nvPr/>
        </p:nvSpPr>
        <p:spPr>
          <a:xfrm flipH="1">
            <a:off x="6491650" y="4456139"/>
            <a:ext cx="108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78" name="Straight Connector 77">
            <a:extLst>
              <a:ext uri="{FF2B5EF4-FFF2-40B4-BE49-F238E27FC236}">
                <a16:creationId xmlns="" xmlns:a16="http://schemas.microsoft.com/office/drawing/2014/main" id="{FFE2CA40-4A78-405D-A027-CE9C6EC7AEBA}"/>
              </a:ext>
            </a:extLst>
          </p:cNvPr>
          <p:cNvSpPr/>
          <p:nvPr/>
        </p:nvSpPr>
        <p:spPr>
          <a:xfrm flipH="1">
            <a:off x="6455649" y="5464139"/>
            <a:ext cx="108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D38608F9-1A7C-49CE-9A4C-240AA2621B81}"/>
              </a:ext>
            </a:extLst>
          </p:cNvPr>
          <p:cNvSpPr/>
          <p:nvPr/>
        </p:nvSpPr>
        <p:spPr>
          <a:xfrm>
            <a:off x="7572010" y="6040499"/>
            <a:ext cx="1260000" cy="5400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R=2, F=1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="" xmlns:a16="http://schemas.microsoft.com/office/drawing/2014/main" id="{AA49665C-B6BD-4BE2-BC02-92B6665FDBF5}"/>
              </a:ext>
            </a:extLst>
          </p:cNvPr>
          <p:cNvCxnSpPr/>
          <p:nvPr/>
        </p:nvCxnSpPr>
        <p:spPr>
          <a:xfrm>
            <a:off x="6311650" y="1756139"/>
            <a:ext cx="0" cy="0"/>
          </a:xfrm>
          <a:prstGeom prst="bentConnector3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sp>
        <p:nvSpPr>
          <p:cNvPr id="81" name="Straight Connector 80">
            <a:extLst>
              <a:ext uri="{FF2B5EF4-FFF2-40B4-BE49-F238E27FC236}">
                <a16:creationId xmlns="" xmlns:a16="http://schemas.microsoft.com/office/drawing/2014/main" id="{77157F88-9515-4799-8015-8340B81E9879}"/>
              </a:ext>
            </a:extLst>
          </p:cNvPr>
          <p:cNvSpPr/>
          <p:nvPr/>
        </p:nvSpPr>
        <p:spPr>
          <a:xfrm>
            <a:off x="4439650" y="2296139"/>
            <a:ext cx="0" cy="71999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82" name="Straight Connector 81">
            <a:extLst>
              <a:ext uri="{FF2B5EF4-FFF2-40B4-BE49-F238E27FC236}">
                <a16:creationId xmlns="" xmlns:a16="http://schemas.microsoft.com/office/drawing/2014/main" id="{987DA3BA-7467-4B08-B5E3-CDEAFE835DA3}"/>
              </a:ext>
            </a:extLst>
          </p:cNvPr>
          <p:cNvSpPr/>
          <p:nvPr/>
        </p:nvSpPr>
        <p:spPr>
          <a:xfrm>
            <a:off x="4439650" y="3232139"/>
            <a:ext cx="0" cy="720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83" name="Straight Connector 82">
            <a:extLst>
              <a:ext uri="{FF2B5EF4-FFF2-40B4-BE49-F238E27FC236}">
                <a16:creationId xmlns="" xmlns:a16="http://schemas.microsoft.com/office/drawing/2014/main" id="{EC5145FE-AA76-4640-8F0C-EE702CD005C2}"/>
              </a:ext>
            </a:extLst>
          </p:cNvPr>
          <p:cNvSpPr/>
          <p:nvPr/>
        </p:nvSpPr>
        <p:spPr>
          <a:xfrm>
            <a:off x="4439650" y="4168139"/>
            <a:ext cx="0" cy="720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84" name="Straight Connector 83">
            <a:extLst>
              <a:ext uri="{FF2B5EF4-FFF2-40B4-BE49-F238E27FC236}">
                <a16:creationId xmlns="" xmlns:a16="http://schemas.microsoft.com/office/drawing/2014/main" id="{93EDE3B5-239D-457E-B3D0-6ED4354E23F2}"/>
              </a:ext>
            </a:extLst>
          </p:cNvPr>
          <p:cNvSpPr/>
          <p:nvPr/>
        </p:nvSpPr>
        <p:spPr>
          <a:xfrm>
            <a:off x="4439650" y="5104139"/>
            <a:ext cx="0" cy="720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85" name="Straight Connector 84">
            <a:extLst>
              <a:ext uri="{FF2B5EF4-FFF2-40B4-BE49-F238E27FC236}">
                <a16:creationId xmlns="" xmlns:a16="http://schemas.microsoft.com/office/drawing/2014/main" id="{B35144A0-5C1E-400B-886C-A6E21688DDC0}"/>
              </a:ext>
            </a:extLst>
          </p:cNvPr>
          <p:cNvSpPr/>
          <p:nvPr/>
        </p:nvSpPr>
        <p:spPr>
          <a:xfrm>
            <a:off x="5411650" y="2296139"/>
            <a:ext cx="0" cy="71999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86" name="Straight Connector 85">
            <a:extLst>
              <a:ext uri="{FF2B5EF4-FFF2-40B4-BE49-F238E27FC236}">
                <a16:creationId xmlns="" xmlns:a16="http://schemas.microsoft.com/office/drawing/2014/main" id="{D0D71DE1-E10B-47D2-8268-C1E6BFCC3972}"/>
              </a:ext>
            </a:extLst>
          </p:cNvPr>
          <p:cNvSpPr/>
          <p:nvPr/>
        </p:nvSpPr>
        <p:spPr>
          <a:xfrm>
            <a:off x="5411650" y="3232139"/>
            <a:ext cx="0" cy="720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87" name="Straight Connector 86">
            <a:extLst>
              <a:ext uri="{FF2B5EF4-FFF2-40B4-BE49-F238E27FC236}">
                <a16:creationId xmlns="" xmlns:a16="http://schemas.microsoft.com/office/drawing/2014/main" id="{3C8D8BF9-ED15-46C2-A0F0-1BCC89CF1BCD}"/>
              </a:ext>
            </a:extLst>
          </p:cNvPr>
          <p:cNvSpPr/>
          <p:nvPr/>
        </p:nvSpPr>
        <p:spPr>
          <a:xfrm>
            <a:off x="5411650" y="4168139"/>
            <a:ext cx="0" cy="720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88" name="Straight Connector 87">
            <a:extLst>
              <a:ext uri="{FF2B5EF4-FFF2-40B4-BE49-F238E27FC236}">
                <a16:creationId xmlns="" xmlns:a16="http://schemas.microsoft.com/office/drawing/2014/main" id="{93DA83EC-0932-4C76-8C8D-3E90DDFCC37A}"/>
              </a:ext>
            </a:extLst>
          </p:cNvPr>
          <p:cNvSpPr/>
          <p:nvPr/>
        </p:nvSpPr>
        <p:spPr>
          <a:xfrm>
            <a:off x="5411650" y="5104139"/>
            <a:ext cx="0" cy="720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89" name="Straight Connector 88">
            <a:extLst>
              <a:ext uri="{FF2B5EF4-FFF2-40B4-BE49-F238E27FC236}">
                <a16:creationId xmlns="" xmlns:a16="http://schemas.microsoft.com/office/drawing/2014/main" id="{9B4AD32B-EB87-4108-A704-E74326B14A39}"/>
              </a:ext>
            </a:extLst>
          </p:cNvPr>
          <p:cNvSpPr/>
          <p:nvPr/>
        </p:nvSpPr>
        <p:spPr>
          <a:xfrm>
            <a:off x="5439643" y="1396139"/>
            <a:ext cx="0" cy="720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90" name="Straight Connector 89">
            <a:extLst>
              <a:ext uri="{FF2B5EF4-FFF2-40B4-BE49-F238E27FC236}">
                <a16:creationId xmlns="" xmlns:a16="http://schemas.microsoft.com/office/drawing/2014/main" id="{E9D8C4B6-8EC5-466D-B3B5-908B9504C31B}"/>
              </a:ext>
            </a:extLst>
          </p:cNvPr>
          <p:cNvSpPr/>
          <p:nvPr/>
        </p:nvSpPr>
        <p:spPr>
          <a:xfrm>
            <a:off x="4467643" y="1396139"/>
            <a:ext cx="0" cy="720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91" name="Straight Connector 90">
            <a:extLst>
              <a:ext uri="{FF2B5EF4-FFF2-40B4-BE49-F238E27FC236}">
                <a16:creationId xmlns="" xmlns:a16="http://schemas.microsoft.com/office/drawing/2014/main" id="{583BB5C1-7822-4A45-B846-CAA970CB4D3F}"/>
              </a:ext>
            </a:extLst>
          </p:cNvPr>
          <p:cNvSpPr/>
          <p:nvPr/>
        </p:nvSpPr>
        <p:spPr>
          <a:xfrm flipH="1">
            <a:off x="6496077" y="6325665"/>
            <a:ext cx="108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T.Anilkumar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61C8-3DFB-4F97-8386-63C13A1E10F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4238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="" xmlns:a16="http://schemas.microsoft.com/office/drawing/2014/main" id="{EF7CD211-B4AA-43BC-B56D-2F0C0220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721534" cy="1320800"/>
          </a:xfrm>
        </p:spPr>
        <p:txBody>
          <a:bodyPr/>
          <a:lstStyle/>
          <a:p>
            <a:r>
              <a:rPr lang="en-US" dirty="0"/>
              <a:t>What are the DRAWBACKS of linear Q’s..?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C1526EFD-DB18-45B4-8F70-AB3B8058F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394" y="2438400"/>
            <a:ext cx="8770938" cy="3651250"/>
          </a:xfrm>
        </p:spPr>
        <p:txBody>
          <a:bodyPr/>
          <a:lstStyle/>
          <a:p>
            <a:r>
              <a:rPr lang="x-none" dirty="0"/>
              <a:t>In linear queues once the queue is filled,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x-none" dirty="0"/>
              <a:t>it is not possible to add few more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x-none" dirty="0"/>
              <a:t>elements after deleting some elements.</a:t>
            </a:r>
            <a:endParaRPr lang="en-US" dirty="0"/>
          </a:p>
          <a:p>
            <a:r>
              <a:rPr lang="x-none" dirty="0"/>
              <a:t>Because rear </a:t>
            </a:r>
            <a:r>
              <a:rPr lang="x-none" dirty="0" smtClean="0"/>
              <a:t>is </a:t>
            </a:r>
            <a:r>
              <a:rPr lang="x-none" dirty="0"/>
              <a:t>pointed to MAX-1.</a:t>
            </a:r>
            <a:endParaRPr lang="en-US" dirty="0"/>
          </a:p>
          <a:p>
            <a:r>
              <a:rPr lang="x-none" dirty="0"/>
              <a:t>This is the condition where we get Queue overflow in Linear Queues.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T.Anilkumar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61C8-3DFB-4F97-8386-63C13A1E10F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173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2741AA-F064-444F-82AA-8134584E2BF1}"/>
              </a:ext>
            </a:extLst>
          </p:cNvPr>
          <p:cNvSpPr txBox="1">
            <a:spLocks/>
          </p:cNvSpPr>
          <p:nvPr/>
        </p:nvSpPr>
        <p:spPr>
          <a:xfrm>
            <a:off x="2920482" y="2575250"/>
            <a:ext cx="8783789" cy="15692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the alternative..?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T.Anilkumar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61C8-3DFB-4F97-8386-63C13A1E10F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2010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BB9E23-E2AF-403D-AF1D-3D8B2D43D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A9DFAB2-468A-495C-918B-83152D002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042" y="1360250"/>
            <a:ext cx="8770571" cy="4184904"/>
          </a:xfrm>
        </p:spPr>
        <p:txBody>
          <a:bodyPr>
            <a:normAutofit/>
          </a:bodyPr>
          <a:lstStyle/>
          <a:p>
            <a:pPr marL="0" indent="0">
              <a:buSzPct val="45000"/>
              <a:buNone/>
            </a:pPr>
            <a:endParaRPr lang="x-none" dirty="0"/>
          </a:p>
          <a:p>
            <a:r>
              <a:rPr lang="x-none" dirty="0"/>
              <a:t>Circualr queue, the word itself is indicating that it is not linear but circular</a:t>
            </a:r>
            <a:endParaRPr lang="en-US" dirty="0"/>
          </a:p>
          <a:p>
            <a:r>
              <a:rPr lang="x-none" dirty="0"/>
              <a:t>So circular Queue will look like a circle.</a:t>
            </a:r>
            <a:endParaRPr lang="en-US" dirty="0"/>
          </a:p>
          <a:p>
            <a:r>
              <a:rPr lang="en-US" dirty="0"/>
              <a:t>It also follows the principle FIFO or LILO.</a:t>
            </a:r>
          </a:p>
          <a:p>
            <a:r>
              <a:rPr lang="en-US" dirty="0"/>
              <a:t> Insertion is from rear and deletion </a:t>
            </a:r>
          </a:p>
          <a:p>
            <a:pPr marL="0" indent="0">
              <a:buNone/>
            </a:pPr>
            <a:r>
              <a:rPr lang="en-US" dirty="0"/>
              <a:t>       is from  end.</a:t>
            </a:r>
          </a:p>
          <a:p>
            <a:r>
              <a:rPr lang="en-US" dirty="0"/>
              <a:t>It also can be implemented by both</a:t>
            </a:r>
          </a:p>
          <a:p>
            <a:pPr marL="0" indent="0">
              <a:buNone/>
            </a:pPr>
            <a:r>
              <a:rPr lang="en-US" dirty="0"/>
              <a:t>     arrays as well as linked lists.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FABE6652-14C4-41EE-B8FE-E1AF867B7255}"/>
              </a:ext>
            </a:extLst>
          </p:cNvPr>
          <p:cNvSpPr/>
          <p:nvPr/>
        </p:nvSpPr>
        <p:spPr>
          <a:xfrm>
            <a:off x="5169155" y="2563932"/>
            <a:ext cx="3196360" cy="3249947"/>
          </a:xfrm>
          <a:custGeom>
            <a:avLst>
              <a:gd name="f0" fmla="val 6671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*/ 5419351 1 1725033"/>
              <a:gd name="f8" fmla="val 10800"/>
              <a:gd name="f9" fmla="val -2147483647"/>
              <a:gd name="f10" fmla="val 2147483647"/>
              <a:gd name="f11" fmla="*/ 10800 10800 1"/>
              <a:gd name="f12" fmla="+- 0 0 0"/>
              <a:gd name="f13" fmla="+- 0 0 360"/>
              <a:gd name="f14" fmla="*/ f4 1 21600"/>
              <a:gd name="f15" fmla="*/ f5 1 21600"/>
              <a:gd name="f16" fmla="pin 0 f0 10800"/>
              <a:gd name="f17" fmla="*/ 0 f7 1"/>
              <a:gd name="f18" fmla="*/ f12 f1 1"/>
              <a:gd name="f19" fmla="*/ f13 f1 1"/>
              <a:gd name="f20" fmla="+- 10800 0 f16"/>
              <a:gd name="f21" fmla="*/ f16 f14 1"/>
              <a:gd name="f22" fmla="*/ 10800 f15 1"/>
              <a:gd name="f23" fmla="*/ 3163 f14 1"/>
              <a:gd name="f24" fmla="*/ 18437 f14 1"/>
              <a:gd name="f25" fmla="*/ 18437 f15 1"/>
              <a:gd name="f26" fmla="*/ 3163 f15 1"/>
              <a:gd name="f27" fmla="*/ f17 1 f3"/>
              <a:gd name="f28" fmla="*/ f18 1 f3"/>
              <a:gd name="f29" fmla="*/ f19 1 f3"/>
              <a:gd name="f30" fmla="*/ 10800 f14 1"/>
              <a:gd name="f31" fmla="*/ 0 f15 1"/>
              <a:gd name="f32" fmla="*/ 0 f14 1"/>
              <a:gd name="f33" fmla="*/ 21600 f15 1"/>
              <a:gd name="f34" fmla="*/ 21600 f14 1"/>
              <a:gd name="f35" fmla="+- 0 0 f27"/>
              <a:gd name="f36" fmla="+- f28 0 f2"/>
              <a:gd name="f37" fmla="+- f29 0 f2"/>
              <a:gd name="f38" fmla="*/ f20 f20 1"/>
              <a:gd name="f39" fmla="*/ f35 f1 1"/>
              <a:gd name="f40" fmla="+- f37 0 f36"/>
              <a:gd name="f41" fmla="*/ f39 1 f7"/>
              <a:gd name="f42" fmla="+- f41 0 f2"/>
              <a:gd name="f43" fmla="cos 1 f42"/>
              <a:gd name="f44" fmla="sin 1 f42"/>
              <a:gd name="f45" fmla="+- 0 0 f43"/>
              <a:gd name="f46" fmla="+- 0 0 f44"/>
              <a:gd name="f47" fmla="*/ 10800 f45 1"/>
              <a:gd name="f48" fmla="*/ 10800 f46 1"/>
              <a:gd name="f49" fmla="*/ f20 f45 1"/>
              <a:gd name="f50" fmla="*/ f20 f46 1"/>
              <a:gd name="f51" fmla="*/ f47 f47 1"/>
              <a:gd name="f52" fmla="*/ f48 f48 1"/>
              <a:gd name="f53" fmla="*/ f49 f49 1"/>
              <a:gd name="f54" fmla="*/ f50 f50 1"/>
              <a:gd name="f55" fmla="+- f51 f52 0"/>
              <a:gd name="f56" fmla="+- f53 f54 0"/>
              <a:gd name="f57" fmla="sqrt f55"/>
              <a:gd name="f58" fmla="sqrt f56"/>
              <a:gd name="f59" fmla="*/ f11 1 f57"/>
              <a:gd name="f60" fmla="*/ f38 1 f58"/>
              <a:gd name="f61" fmla="*/ f45 f59 1"/>
              <a:gd name="f62" fmla="*/ f46 f59 1"/>
              <a:gd name="f63" fmla="*/ f45 f60 1"/>
              <a:gd name="f64" fmla="*/ f46 f60 1"/>
              <a:gd name="f65" fmla="+- 10800 0 f61"/>
              <a:gd name="f66" fmla="+- 10800 0 f62"/>
              <a:gd name="f67" fmla="+- 10800 0 f63"/>
              <a:gd name="f68" fmla="+- 10800 0 f64"/>
            </a:gdLst>
            <a:ahLst>
              <a:ahXY gdRefX="f0" minX="f6" maxX="f8" gdRefY="" minY="0" maxY="0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30" y="f31"/>
              </a:cxn>
              <a:cxn ang="f36">
                <a:pos x="f23" y="f26"/>
              </a:cxn>
              <a:cxn ang="f36">
                <a:pos x="f32" y="f22"/>
              </a:cxn>
              <a:cxn ang="f36">
                <a:pos x="f23" y="f25"/>
              </a:cxn>
              <a:cxn ang="f36">
                <a:pos x="f30" y="f33"/>
              </a:cxn>
              <a:cxn ang="f36">
                <a:pos x="f24" y="f25"/>
              </a:cxn>
              <a:cxn ang="f36">
                <a:pos x="f34" y="f22"/>
              </a:cxn>
              <a:cxn ang="f36">
                <a:pos x="f24" y="f26"/>
              </a:cxn>
            </a:cxnLst>
            <a:rect l="f23" t="f26" r="f24" b="f25"/>
            <a:pathLst>
              <a:path w="21600" h="21600">
                <a:moveTo>
                  <a:pt x="f65" y="f66"/>
                </a:moveTo>
                <a:arcTo wR="f8" hR="f8" stAng="f36" swAng="f40"/>
                <a:close/>
                <a:moveTo>
                  <a:pt x="f67" y="f68"/>
                </a:moveTo>
                <a:arcTo wR="f20" hR="f20" stAng="f36" swAng="f40"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="" xmlns:a16="http://schemas.microsoft.com/office/drawing/2014/main" id="{23B1D335-9994-4F8F-98E7-4FC66E00EAA8}"/>
              </a:ext>
            </a:extLst>
          </p:cNvPr>
          <p:cNvSpPr/>
          <p:nvPr/>
        </p:nvSpPr>
        <p:spPr>
          <a:xfrm>
            <a:off x="5770932" y="2923161"/>
            <a:ext cx="710302" cy="72221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22" name="Straight Connector 21">
            <a:extLst>
              <a:ext uri="{FF2B5EF4-FFF2-40B4-BE49-F238E27FC236}">
                <a16:creationId xmlns="" xmlns:a16="http://schemas.microsoft.com/office/drawing/2014/main" id="{C306F23F-23F9-4D18-A682-6DE02554CCA9}"/>
              </a:ext>
            </a:extLst>
          </p:cNvPr>
          <p:cNvSpPr/>
          <p:nvPr/>
        </p:nvSpPr>
        <p:spPr>
          <a:xfrm flipH="1">
            <a:off x="7083011" y="2782836"/>
            <a:ext cx="532727" cy="90276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23" name="Straight Connector 22">
            <a:extLst>
              <a:ext uri="{FF2B5EF4-FFF2-40B4-BE49-F238E27FC236}">
                <a16:creationId xmlns="" xmlns:a16="http://schemas.microsoft.com/office/drawing/2014/main" id="{76990F82-182B-4796-908C-ABB14D69C55D}"/>
              </a:ext>
            </a:extLst>
          </p:cNvPr>
          <p:cNvSpPr/>
          <p:nvPr/>
        </p:nvSpPr>
        <p:spPr>
          <a:xfrm flipH="1" flipV="1">
            <a:off x="7335091" y="4291650"/>
            <a:ext cx="994423" cy="36110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24" name="Straight Connector 23">
            <a:extLst>
              <a:ext uri="{FF2B5EF4-FFF2-40B4-BE49-F238E27FC236}">
                <a16:creationId xmlns="" xmlns:a16="http://schemas.microsoft.com/office/drawing/2014/main" id="{6F1ADBDE-2D65-49CA-9031-7312471FD09E}"/>
              </a:ext>
            </a:extLst>
          </p:cNvPr>
          <p:cNvSpPr/>
          <p:nvPr/>
        </p:nvSpPr>
        <p:spPr>
          <a:xfrm flipH="1">
            <a:off x="6749577" y="4794860"/>
            <a:ext cx="35515" cy="104720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25" name="Straight Connector 24">
            <a:extLst>
              <a:ext uri="{FF2B5EF4-FFF2-40B4-BE49-F238E27FC236}">
                <a16:creationId xmlns="" xmlns:a16="http://schemas.microsoft.com/office/drawing/2014/main" id="{3C1696A9-02DB-4E93-B16E-37058E789351}"/>
              </a:ext>
            </a:extLst>
          </p:cNvPr>
          <p:cNvSpPr/>
          <p:nvPr/>
        </p:nvSpPr>
        <p:spPr>
          <a:xfrm flipH="1">
            <a:off x="5281636" y="4295585"/>
            <a:ext cx="887878" cy="54165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FE2D5527-CC8A-4579-9F7C-C1716E7467D0}"/>
              </a:ext>
            </a:extLst>
          </p:cNvPr>
          <p:cNvSpPr/>
          <p:nvPr/>
        </p:nvSpPr>
        <p:spPr>
          <a:xfrm>
            <a:off x="4907898" y="3450341"/>
            <a:ext cx="261257" cy="235258"/>
          </a:xfrm>
          <a:prstGeom prst="rect">
            <a:avLst/>
          </a:prstGeom>
          <a:effectLst>
            <a:softEdge rad="63500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73C387D8-154E-43A1-8FA1-551D89D5E70B}"/>
              </a:ext>
            </a:extLst>
          </p:cNvPr>
          <p:cNvSpPr/>
          <p:nvPr/>
        </p:nvSpPr>
        <p:spPr>
          <a:xfrm>
            <a:off x="5442855" y="5506183"/>
            <a:ext cx="261257" cy="235258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0EF69262-6131-4375-AC53-2DF4285F61AD}"/>
              </a:ext>
            </a:extLst>
          </p:cNvPr>
          <p:cNvSpPr/>
          <p:nvPr/>
        </p:nvSpPr>
        <p:spPr>
          <a:xfrm>
            <a:off x="6702487" y="2218700"/>
            <a:ext cx="295468" cy="275690"/>
          </a:xfrm>
          <a:prstGeom prst="rect">
            <a:avLst/>
          </a:prstGeom>
          <a:effectLst>
            <a:softEdge rad="63500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BE54739C-098E-456A-B1AB-A472B592267B}"/>
              </a:ext>
            </a:extLst>
          </p:cNvPr>
          <p:cNvSpPr/>
          <p:nvPr/>
        </p:nvSpPr>
        <p:spPr>
          <a:xfrm>
            <a:off x="8363337" y="3602741"/>
            <a:ext cx="261257" cy="235258"/>
          </a:xfrm>
          <a:prstGeom prst="rect">
            <a:avLst/>
          </a:prstGeom>
          <a:effectLst>
            <a:softEdge rad="63500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B791B920-B11C-47F3-99DA-E2670EC2440C}"/>
              </a:ext>
            </a:extLst>
          </p:cNvPr>
          <p:cNvSpPr/>
          <p:nvPr/>
        </p:nvSpPr>
        <p:spPr>
          <a:xfrm>
            <a:off x="7663540" y="5636811"/>
            <a:ext cx="261257" cy="235258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6BF7DC6F-13DB-4DC3-AA58-96831B527ACA}"/>
              </a:ext>
            </a:extLst>
          </p:cNvPr>
          <p:cNvSpPr/>
          <p:nvPr/>
        </p:nvSpPr>
        <p:spPr>
          <a:xfrm>
            <a:off x="6624731" y="2899833"/>
            <a:ext cx="526508" cy="341005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9E981994-0F40-4BA6-9105-69995A1A0CAB}"/>
              </a:ext>
            </a:extLst>
          </p:cNvPr>
          <p:cNvSpPr/>
          <p:nvPr/>
        </p:nvSpPr>
        <p:spPr>
          <a:xfrm>
            <a:off x="7514250" y="3714707"/>
            <a:ext cx="526508" cy="341005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0646F74B-DE36-4B5A-84CE-54835CBC68C0}"/>
              </a:ext>
            </a:extLst>
          </p:cNvPr>
          <p:cNvSpPr/>
          <p:nvPr/>
        </p:nvSpPr>
        <p:spPr>
          <a:xfrm>
            <a:off x="5470843" y="3668051"/>
            <a:ext cx="526508" cy="341005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7D6E0CEF-7E27-4C96-9D87-550873BDCA75}"/>
              </a:ext>
            </a:extLst>
          </p:cNvPr>
          <p:cNvSpPr/>
          <p:nvPr/>
        </p:nvSpPr>
        <p:spPr>
          <a:xfrm>
            <a:off x="7113033" y="4778397"/>
            <a:ext cx="526508" cy="341005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EC1FBEAE-4EB5-4A8B-8B4B-45C96864481E}"/>
              </a:ext>
            </a:extLst>
          </p:cNvPr>
          <p:cNvSpPr/>
          <p:nvPr/>
        </p:nvSpPr>
        <p:spPr>
          <a:xfrm>
            <a:off x="5853401" y="4899692"/>
            <a:ext cx="526508" cy="341005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T.Anilkumar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61C8-3DFB-4F97-8386-63C13A1E10F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963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86264D-6E16-4464-A224-5546B99F1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482" y="559837"/>
            <a:ext cx="8783789" cy="1569224"/>
          </a:xfrm>
        </p:spPr>
        <p:txBody>
          <a:bodyPr/>
          <a:lstStyle/>
          <a:p>
            <a:r>
              <a:rPr lang="en-US" dirty="0"/>
              <a:t>What is it’s specialty..?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7E9E72-BC78-401C-8025-1A33D9DBE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x-none" sz="2400" dirty="0"/>
              <a:t>In linear queue, we will get overflow condition once rear end reached to the MAX-1 position.</a:t>
            </a:r>
          </a:p>
          <a:p>
            <a:pPr lvl="0">
              <a:buSzPct val="45000"/>
              <a:buFont typeface="StarSymbol"/>
              <a:buChar char="●"/>
            </a:pPr>
            <a:r>
              <a:rPr lang="x-none" sz="2400" dirty="0"/>
              <a:t>But in Circular queue, when the rear reached to the MAX-1 position, it will check any elements in Queue are deleted or not.</a:t>
            </a:r>
          </a:p>
          <a:p>
            <a:pPr lvl="0">
              <a:buSzPct val="45000"/>
              <a:buFont typeface="StarSymbol"/>
              <a:buChar char="●"/>
            </a:pPr>
            <a:r>
              <a:rPr lang="x-none" sz="2400" dirty="0"/>
              <a:t>If any of the elements are deleted, then it will sets rear to 0 and continues its operations.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T.Anilkumar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61C8-3DFB-4F97-8386-63C13A1E10F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998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D2D5DE-490A-4C74-B298-52FE35AC8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overflow conditions..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78B193-12E1-4340-8063-AE7004A28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784" y="2400456"/>
            <a:ext cx="8770571" cy="3651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1).When front is 0 and rear is MAX-1              2)When front is equal to rear + 1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17091C14-F502-417F-8A16-A53782910E6E}"/>
              </a:ext>
            </a:extLst>
          </p:cNvPr>
          <p:cNvSpPr/>
          <p:nvPr/>
        </p:nvSpPr>
        <p:spPr>
          <a:xfrm>
            <a:off x="5962474" y="3110027"/>
            <a:ext cx="3185592" cy="3169436"/>
          </a:xfrm>
          <a:custGeom>
            <a:avLst>
              <a:gd name="f0" fmla="val 6671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*/ 5419351 1 1725033"/>
              <a:gd name="f8" fmla="val 10800"/>
              <a:gd name="f9" fmla="val -2147483647"/>
              <a:gd name="f10" fmla="val 2147483647"/>
              <a:gd name="f11" fmla="*/ 10800 10800 1"/>
              <a:gd name="f12" fmla="+- 0 0 0"/>
              <a:gd name="f13" fmla="+- 0 0 360"/>
              <a:gd name="f14" fmla="*/ f4 1 21600"/>
              <a:gd name="f15" fmla="*/ f5 1 21600"/>
              <a:gd name="f16" fmla="pin 0 f0 10800"/>
              <a:gd name="f17" fmla="*/ 0 f7 1"/>
              <a:gd name="f18" fmla="*/ f12 f1 1"/>
              <a:gd name="f19" fmla="*/ f13 f1 1"/>
              <a:gd name="f20" fmla="+- 10800 0 f16"/>
              <a:gd name="f21" fmla="*/ f16 f14 1"/>
              <a:gd name="f22" fmla="*/ 10800 f15 1"/>
              <a:gd name="f23" fmla="*/ 3163 f14 1"/>
              <a:gd name="f24" fmla="*/ 18437 f14 1"/>
              <a:gd name="f25" fmla="*/ 18437 f15 1"/>
              <a:gd name="f26" fmla="*/ 3163 f15 1"/>
              <a:gd name="f27" fmla="*/ f17 1 f3"/>
              <a:gd name="f28" fmla="*/ f18 1 f3"/>
              <a:gd name="f29" fmla="*/ f19 1 f3"/>
              <a:gd name="f30" fmla="*/ 10800 f14 1"/>
              <a:gd name="f31" fmla="*/ 0 f15 1"/>
              <a:gd name="f32" fmla="*/ 0 f14 1"/>
              <a:gd name="f33" fmla="*/ 21600 f15 1"/>
              <a:gd name="f34" fmla="*/ 21600 f14 1"/>
              <a:gd name="f35" fmla="+- 0 0 f27"/>
              <a:gd name="f36" fmla="+- f28 0 f2"/>
              <a:gd name="f37" fmla="+- f29 0 f2"/>
              <a:gd name="f38" fmla="*/ f20 f20 1"/>
              <a:gd name="f39" fmla="*/ f35 f1 1"/>
              <a:gd name="f40" fmla="+- f37 0 f36"/>
              <a:gd name="f41" fmla="*/ f39 1 f7"/>
              <a:gd name="f42" fmla="+- f41 0 f2"/>
              <a:gd name="f43" fmla="cos 1 f42"/>
              <a:gd name="f44" fmla="sin 1 f42"/>
              <a:gd name="f45" fmla="+- 0 0 f43"/>
              <a:gd name="f46" fmla="+- 0 0 f44"/>
              <a:gd name="f47" fmla="*/ 10800 f45 1"/>
              <a:gd name="f48" fmla="*/ 10800 f46 1"/>
              <a:gd name="f49" fmla="*/ f20 f45 1"/>
              <a:gd name="f50" fmla="*/ f20 f46 1"/>
              <a:gd name="f51" fmla="*/ f47 f47 1"/>
              <a:gd name="f52" fmla="*/ f48 f48 1"/>
              <a:gd name="f53" fmla="*/ f49 f49 1"/>
              <a:gd name="f54" fmla="*/ f50 f50 1"/>
              <a:gd name="f55" fmla="+- f51 f52 0"/>
              <a:gd name="f56" fmla="+- f53 f54 0"/>
              <a:gd name="f57" fmla="sqrt f55"/>
              <a:gd name="f58" fmla="sqrt f56"/>
              <a:gd name="f59" fmla="*/ f11 1 f57"/>
              <a:gd name="f60" fmla="*/ f38 1 f58"/>
              <a:gd name="f61" fmla="*/ f45 f59 1"/>
              <a:gd name="f62" fmla="*/ f46 f59 1"/>
              <a:gd name="f63" fmla="*/ f45 f60 1"/>
              <a:gd name="f64" fmla="*/ f46 f60 1"/>
              <a:gd name="f65" fmla="+- 10800 0 f61"/>
              <a:gd name="f66" fmla="+- 10800 0 f62"/>
              <a:gd name="f67" fmla="+- 10800 0 f63"/>
              <a:gd name="f68" fmla="+- 10800 0 f64"/>
            </a:gdLst>
            <a:ahLst>
              <a:ahXY gdRefX="f0" minX="f6" maxX="f8" gdRefY="" minY="0" maxY="0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30" y="f31"/>
              </a:cxn>
              <a:cxn ang="f36">
                <a:pos x="f23" y="f26"/>
              </a:cxn>
              <a:cxn ang="f36">
                <a:pos x="f32" y="f22"/>
              </a:cxn>
              <a:cxn ang="f36">
                <a:pos x="f23" y="f25"/>
              </a:cxn>
              <a:cxn ang="f36">
                <a:pos x="f30" y="f33"/>
              </a:cxn>
              <a:cxn ang="f36">
                <a:pos x="f24" y="f25"/>
              </a:cxn>
              <a:cxn ang="f36">
                <a:pos x="f34" y="f22"/>
              </a:cxn>
              <a:cxn ang="f36">
                <a:pos x="f24" y="f26"/>
              </a:cxn>
            </a:cxnLst>
            <a:rect l="f23" t="f26" r="f24" b="f25"/>
            <a:pathLst>
              <a:path w="21600" h="21600">
                <a:moveTo>
                  <a:pt x="f65" y="f66"/>
                </a:moveTo>
                <a:arcTo wR="f8" hR="f8" stAng="f36" swAng="f40"/>
                <a:close/>
                <a:moveTo>
                  <a:pt x="f67" y="f68"/>
                </a:moveTo>
                <a:arcTo wR="f20" hR="f20" stAng="f36" swAng="f40"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="" xmlns:a16="http://schemas.microsoft.com/office/drawing/2014/main" id="{9DC0FE84-1A7E-4937-9359-0B322EBDC5CD}"/>
              </a:ext>
            </a:extLst>
          </p:cNvPr>
          <p:cNvSpPr/>
          <p:nvPr/>
        </p:nvSpPr>
        <p:spPr>
          <a:xfrm>
            <a:off x="6560063" y="3437946"/>
            <a:ext cx="707910" cy="70431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="" xmlns:a16="http://schemas.microsoft.com/office/drawing/2014/main" id="{DBCCDEEF-1412-4C41-A8F9-A182DD42741F}"/>
              </a:ext>
            </a:extLst>
          </p:cNvPr>
          <p:cNvSpPr/>
          <p:nvPr/>
        </p:nvSpPr>
        <p:spPr>
          <a:xfrm flipH="1">
            <a:off x="7871842" y="3299858"/>
            <a:ext cx="530934" cy="88039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="" xmlns:a16="http://schemas.microsoft.com/office/drawing/2014/main" id="{A775C001-EDB4-4A49-BE9F-773EA79743E6}"/>
              </a:ext>
            </a:extLst>
          </p:cNvPr>
          <p:cNvSpPr/>
          <p:nvPr/>
        </p:nvSpPr>
        <p:spPr>
          <a:xfrm flipH="1" flipV="1">
            <a:off x="8124700" y="4801961"/>
            <a:ext cx="991074" cy="35216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="" xmlns:a16="http://schemas.microsoft.com/office/drawing/2014/main" id="{4C092AD4-BF1C-431B-BA36-2B7AB536DA0D}"/>
              </a:ext>
            </a:extLst>
          </p:cNvPr>
          <p:cNvSpPr/>
          <p:nvPr/>
        </p:nvSpPr>
        <p:spPr>
          <a:xfrm flipH="1">
            <a:off x="7537571" y="5313671"/>
            <a:ext cx="35396" cy="102126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="" xmlns:a16="http://schemas.microsoft.com/office/drawing/2014/main" id="{5E4DDBC8-40A2-433E-A44D-BA25C5FA173F}"/>
              </a:ext>
            </a:extLst>
          </p:cNvPr>
          <p:cNvSpPr/>
          <p:nvPr/>
        </p:nvSpPr>
        <p:spPr>
          <a:xfrm flipH="1">
            <a:off x="6071067" y="4808133"/>
            <a:ext cx="884886" cy="52824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1CA85371-DC12-4D23-8557-1FD623D5CFEC}"/>
              </a:ext>
            </a:extLst>
          </p:cNvPr>
          <p:cNvSpPr/>
          <p:nvPr/>
        </p:nvSpPr>
        <p:spPr>
          <a:xfrm>
            <a:off x="5696274" y="3959094"/>
            <a:ext cx="260376" cy="229430"/>
          </a:xfrm>
          <a:prstGeom prst="rect">
            <a:avLst/>
          </a:prstGeom>
          <a:effectLst>
            <a:softEdge rad="63500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BE2132C8-305C-4CDE-80BA-2A18A7670B54}"/>
              </a:ext>
            </a:extLst>
          </p:cNvPr>
          <p:cNvSpPr/>
          <p:nvPr/>
        </p:nvSpPr>
        <p:spPr>
          <a:xfrm>
            <a:off x="6231231" y="6014936"/>
            <a:ext cx="260376" cy="229430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E569D57-FDDD-472B-8383-82184A896193}"/>
              </a:ext>
            </a:extLst>
          </p:cNvPr>
          <p:cNvSpPr/>
          <p:nvPr/>
        </p:nvSpPr>
        <p:spPr>
          <a:xfrm>
            <a:off x="7490920" y="2727954"/>
            <a:ext cx="294472" cy="268860"/>
          </a:xfrm>
          <a:prstGeom prst="rect">
            <a:avLst/>
          </a:prstGeom>
          <a:effectLst>
            <a:softEdge rad="63500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1083EC0C-750D-4FE8-90DA-BDC0ED98ABE5}"/>
              </a:ext>
            </a:extLst>
          </p:cNvPr>
          <p:cNvSpPr/>
          <p:nvPr/>
        </p:nvSpPr>
        <p:spPr>
          <a:xfrm>
            <a:off x="9023167" y="4724931"/>
            <a:ext cx="1245441" cy="229430"/>
          </a:xfrm>
          <a:prstGeom prst="rect">
            <a:avLst/>
          </a:prstGeom>
          <a:effectLst>
            <a:softEdge rad="63500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Front =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FCFE9365-E2D2-4361-8A20-050D190BCE89}"/>
              </a:ext>
            </a:extLst>
          </p:cNvPr>
          <p:cNvSpPr/>
          <p:nvPr/>
        </p:nvSpPr>
        <p:spPr>
          <a:xfrm>
            <a:off x="8098625" y="6077148"/>
            <a:ext cx="1297086" cy="229430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Rear =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C5A35156-86F0-401D-8A47-660A1F9D5ED5}"/>
              </a:ext>
            </a:extLst>
          </p:cNvPr>
          <p:cNvSpPr/>
          <p:nvPr/>
        </p:nvSpPr>
        <p:spPr>
          <a:xfrm>
            <a:off x="7390293" y="3452189"/>
            <a:ext cx="511562" cy="332556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FA2EE29-CCA6-448A-99A5-60883407834F}"/>
              </a:ext>
            </a:extLst>
          </p:cNvPr>
          <p:cNvSpPr/>
          <p:nvPr/>
        </p:nvSpPr>
        <p:spPr>
          <a:xfrm>
            <a:off x="8290066" y="4119170"/>
            <a:ext cx="524734" cy="332556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9B4A891-4E52-430B-BC55-DA3FE088E0F6}"/>
              </a:ext>
            </a:extLst>
          </p:cNvPr>
          <p:cNvSpPr/>
          <p:nvPr/>
        </p:nvSpPr>
        <p:spPr>
          <a:xfrm>
            <a:off x="6259665" y="4178115"/>
            <a:ext cx="524734" cy="332556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E28DCC81-8F70-431B-B98D-5544AE3CF646}"/>
              </a:ext>
            </a:extLst>
          </p:cNvPr>
          <p:cNvSpPr/>
          <p:nvPr/>
        </p:nvSpPr>
        <p:spPr>
          <a:xfrm>
            <a:off x="7901855" y="5288461"/>
            <a:ext cx="524734" cy="332556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2E456DA-13DD-4343-93F7-19F0231670FB}"/>
              </a:ext>
            </a:extLst>
          </p:cNvPr>
          <p:cNvSpPr/>
          <p:nvPr/>
        </p:nvSpPr>
        <p:spPr>
          <a:xfrm>
            <a:off x="6642223" y="5409756"/>
            <a:ext cx="524734" cy="332556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384BFF61-85FD-4FBD-BEA4-57F08E9A8845}"/>
              </a:ext>
            </a:extLst>
          </p:cNvPr>
          <p:cNvSpPr/>
          <p:nvPr/>
        </p:nvSpPr>
        <p:spPr>
          <a:xfrm>
            <a:off x="1421569" y="3262427"/>
            <a:ext cx="3185592" cy="3169436"/>
          </a:xfrm>
          <a:custGeom>
            <a:avLst>
              <a:gd name="f0" fmla="val 6671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*/ 5419351 1 1725033"/>
              <a:gd name="f8" fmla="val 10800"/>
              <a:gd name="f9" fmla="val -2147483647"/>
              <a:gd name="f10" fmla="val 2147483647"/>
              <a:gd name="f11" fmla="*/ 10800 10800 1"/>
              <a:gd name="f12" fmla="+- 0 0 0"/>
              <a:gd name="f13" fmla="+- 0 0 360"/>
              <a:gd name="f14" fmla="*/ f4 1 21600"/>
              <a:gd name="f15" fmla="*/ f5 1 21600"/>
              <a:gd name="f16" fmla="pin 0 f0 10800"/>
              <a:gd name="f17" fmla="*/ 0 f7 1"/>
              <a:gd name="f18" fmla="*/ f12 f1 1"/>
              <a:gd name="f19" fmla="*/ f13 f1 1"/>
              <a:gd name="f20" fmla="+- 10800 0 f16"/>
              <a:gd name="f21" fmla="*/ f16 f14 1"/>
              <a:gd name="f22" fmla="*/ 10800 f15 1"/>
              <a:gd name="f23" fmla="*/ 3163 f14 1"/>
              <a:gd name="f24" fmla="*/ 18437 f14 1"/>
              <a:gd name="f25" fmla="*/ 18437 f15 1"/>
              <a:gd name="f26" fmla="*/ 3163 f15 1"/>
              <a:gd name="f27" fmla="*/ f17 1 f3"/>
              <a:gd name="f28" fmla="*/ f18 1 f3"/>
              <a:gd name="f29" fmla="*/ f19 1 f3"/>
              <a:gd name="f30" fmla="*/ 10800 f14 1"/>
              <a:gd name="f31" fmla="*/ 0 f15 1"/>
              <a:gd name="f32" fmla="*/ 0 f14 1"/>
              <a:gd name="f33" fmla="*/ 21600 f15 1"/>
              <a:gd name="f34" fmla="*/ 21600 f14 1"/>
              <a:gd name="f35" fmla="+- 0 0 f27"/>
              <a:gd name="f36" fmla="+- f28 0 f2"/>
              <a:gd name="f37" fmla="+- f29 0 f2"/>
              <a:gd name="f38" fmla="*/ f20 f20 1"/>
              <a:gd name="f39" fmla="*/ f35 f1 1"/>
              <a:gd name="f40" fmla="+- f37 0 f36"/>
              <a:gd name="f41" fmla="*/ f39 1 f7"/>
              <a:gd name="f42" fmla="+- f41 0 f2"/>
              <a:gd name="f43" fmla="cos 1 f42"/>
              <a:gd name="f44" fmla="sin 1 f42"/>
              <a:gd name="f45" fmla="+- 0 0 f43"/>
              <a:gd name="f46" fmla="+- 0 0 f44"/>
              <a:gd name="f47" fmla="*/ 10800 f45 1"/>
              <a:gd name="f48" fmla="*/ 10800 f46 1"/>
              <a:gd name="f49" fmla="*/ f20 f45 1"/>
              <a:gd name="f50" fmla="*/ f20 f46 1"/>
              <a:gd name="f51" fmla="*/ f47 f47 1"/>
              <a:gd name="f52" fmla="*/ f48 f48 1"/>
              <a:gd name="f53" fmla="*/ f49 f49 1"/>
              <a:gd name="f54" fmla="*/ f50 f50 1"/>
              <a:gd name="f55" fmla="+- f51 f52 0"/>
              <a:gd name="f56" fmla="+- f53 f54 0"/>
              <a:gd name="f57" fmla="sqrt f55"/>
              <a:gd name="f58" fmla="sqrt f56"/>
              <a:gd name="f59" fmla="*/ f11 1 f57"/>
              <a:gd name="f60" fmla="*/ f38 1 f58"/>
              <a:gd name="f61" fmla="*/ f45 f59 1"/>
              <a:gd name="f62" fmla="*/ f46 f59 1"/>
              <a:gd name="f63" fmla="*/ f45 f60 1"/>
              <a:gd name="f64" fmla="*/ f46 f60 1"/>
              <a:gd name="f65" fmla="+- 10800 0 f61"/>
              <a:gd name="f66" fmla="+- 10800 0 f62"/>
              <a:gd name="f67" fmla="+- 10800 0 f63"/>
              <a:gd name="f68" fmla="+- 10800 0 f64"/>
            </a:gdLst>
            <a:ahLst>
              <a:ahXY gdRefX="f0" minX="f6" maxX="f8" gdRefY="" minY="0" maxY="0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30" y="f31"/>
              </a:cxn>
              <a:cxn ang="f36">
                <a:pos x="f23" y="f26"/>
              </a:cxn>
              <a:cxn ang="f36">
                <a:pos x="f32" y="f22"/>
              </a:cxn>
              <a:cxn ang="f36">
                <a:pos x="f23" y="f25"/>
              </a:cxn>
              <a:cxn ang="f36">
                <a:pos x="f30" y="f33"/>
              </a:cxn>
              <a:cxn ang="f36">
                <a:pos x="f24" y="f25"/>
              </a:cxn>
              <a:cxn ang="f36">
                <a:pos x="f34" y="f22"/>
              </a:cxn>
              <a:cxn ang="f36">
                <a:pos x="f24" y="f26"/>
              </a:cxn>
            </a:cxnLst>
            <a:rect l="f23" t="f26" r="f24" b="f25"/>
            <a:pathLst>
              <a:path w="21600" h="21600">
                <a:moveTo>
                  <a:pt x="f65" y="f66"/>
                </a:moveTo>
                <a:arcTo wR="f8" hR="f8" stAng="f36" swAng="f40"/>
                <a:close/>
                <a:moveTo>
                  <a:pt x="f67" y="f68"/>
                </a:moveTo>
                <a:arcTo wR="f20" hR="f20" stAng="f36" swAng="f40"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="" xmlns:a16="http://schemas.microsoft.com/office/drawing/2014/main" id="{FA2D1AEA-7D8D-4D4C-A869-7AB6A75FA714}"/>
              </a:ext>
            </a:extLst>
          </p:cNvPr>
          <p:cNvSpPr/>
          <p:nvPr/>
        </p:nvSpPr>
        <p:spPr>
          <a:xfrm>
            <a:off x="2019158" y="3590346"/>
            <a:ext cx="707910" cy="70431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22" name="Straight Connector 21">
            <a:extLst>
              <a:ext uri="{FF2B5EF4-FFF2-40B4-BE49-F238E27FC236}">
                <a16:creationId xmlns="" xmlns:a16="http://schemas.microsoft.com/office/drawing/2014/main" id="{C770A3D8-B302-44F1-B618-70DFD5AB5744}"/>
              </a:ext>
            </a:extLst>
          </p:cNvPr>
          <p:cNvSpPr/>
          <p:nvPr/>
        </p:nvSpPr>
        <p:spPr>
          <a:xfrm flipH="1">
            <a:off x="3330937" y="3452258"/>
            <a:ext cx="530934" cy="88039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23" name="Straight Connector 22">
            <a:extLst>
              <a:ext uri="{FF2B5EF4-FFF2-40B4-BE49-F238E27FC236}">
                <a16:creationId xmlns="" xmlns:a16="http://schemas.microsoft.com/office/drawing/2014/main" id="{4D889F50-4AFA-4B06-869C-BB67AAFD9312}"/>
              </a:ext>
            </a:extLst>
          </p:cNvPr>
          <p:cNvSpPr/>
          <p:nvPr/>
        </p:nvSpPr>
        <p:spPr>
          <a:xfrm flipH="1" flipV="1">
            <a:off x="3583795" y="4954361"/>
            <a:ext cx="991074" cy="35216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24" name="Straight Connector 23">
            <a:extLst>
              <a:ext uri="{FF2B5EF4-FFF2-40B4-BE49-F238E27FC236}">
                <a16:creationId xmlns="" xmlns:a16="http://schemas.microsoft.com/office/drawing/2014/main" id="{3E896A1F-CD9F-461B-B117-2976F0BB9333}"/>
              </a:ext>
            </a:extLst>
          </p:cNvPr>
          <p:cNvSpPr/>
          <p:nvPr/>
        </p:nvSpPr>
        <p:spPr>
          <a:xfrm flipH="1">
            <a:off x="2996666" y="5466071"/>
            <a:ext cx="35396" cy="102126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25" name="Straight Connector 24">
            <a:extLst>
              <a:ext uri="{FF2B5EF4-FFF2-40B4-BE49-F238E27FC236}">
                <a16:creationId xmlns="" xmlns:a16="http://schemas.microsoft.com/office/drawing/2014/main" id="{DE47CB16-D5CD-4FDF-BDEC-D84B42CCE048}"/>
              </a:ext>
            </a:extLst>
          </p:cNvPr>
          <p:cNvSpPr/>
          <p:nvPr/>
        </p:nvSpPr>
        <p:spPr>
          <a:xfrm flipH="1">
            <a:off x="1530162" y="4960533"/>
            <a:ext cx="884886" cy="52824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BD3110F8-1C7E-4B95-BB6F-A82C429CD605}"/>
              </a:ext>
            </a:extLst>
          </p:cNvPr>
          <p:cNvSpPr/>
          <p:nvPr/>
        </p:nvSpPr>
        <p:spPr>
          <a:xfrm>
            <a:off x="408447" y="4074301"/>
            <a:ext cx="1202196" cy="381829"/>
          </a:xfrm>
          <a:prstGeom prst="rect">
            <a:avLst/>
          </a:prstGeom>
          <a:effectLst>
            <a:softEdge rad="63500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Front = 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E96AD6BB-A95D-454A-956D-0757FB917289}"/>
              </a:ext>
            </a:extLst>
          </p:cNvPr>
          <p:cNvSpPr/>
          <p:nvPr/>
        </p:nvSpPr>
        <p:spPr>
          <a:xfrm>
            <a:off x="1690326" y="6167336"/>
            <a:ext cx="260376" cy="229430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D21C45AC-86D0-45F0-810B-49AB5B593338}"/>
              </a:ext>
            </a:extLst>
          </p:cNvPr>
          <p:cNvSpPr/>
          <p:nvPr/>
        </p:nvSpPr>
        <p:spPr>
          <a:xfrm>
            <a:off x="2373113" y="2996502"/>
            <a:ext cx="1048044" cy="225316"/>
          </a:xfrm>
          <a:prstGeom prst="rect">
            <a:avLst/>
          </a:prstGeom>
          <a:effectLst>
            <a:softEdge rad="63500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Rear = 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13A63005-8E3E-4090-8FA7-3AEDFBBD0837}"/>
              </a:ext>
            </a:extLst>
          </p:cNvPr>
          <p:cNvSpPr/>
          <p:nvPr/>
        </p:nvSpPr>
        <p:spPr>
          <a:xfrm>
            <a:off x="4610808" y="4263894"/>
            <a:ext cx="260376" cy="229430"/>
          </a:xfrm>
          <a:prstGeom prst="rect">
            <a:avLst/>
          </a:prstGeom>
          <a:effectLst>
            <a:softEdge rad="63500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35615CB3-4C67-47D2-AF4D-8A938A2DA470}"/>
              </a:ext>
            </a:extLst>
          </p:cNvPr>
          <p:cNvSpPr/>
          <p:nvPr/>
        </p:nvSpPr>
        <p:spPr>
          <a:xfrm>
            <a:off x="3911011" y="6297964"/>
            <a:ext cx="260376" cy="229430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B3429163-9A6F-4A15-B3D1-AB097B9863A9}"/>
              </a:ext>
            </a:extLst>
          </p:cNvPr>
          <p:cNvSpPr/>
          <p:nvPr/>
        </p:nvSpPr>
        <p:spPr>
          <a:xfrm>
            <a:off x="2872648" y="3562297"/>
            <a:ext cx="524734" cy="332556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81107282-F869-4A84-9467-3CEB43BDC6B9}"/>
              </a:ext>
            </a:extLst>
          </p:cNvPr>
          <p:cNvSpPr/>
          <p:nvPr/>
        </p:nvSpPr>
        <p:spPr>
          <a:xfrm>
            <a:off x="3762167" y="4377171"/>
            <a:ext cx="524734" cy="332556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586D8510-39CC-496D-830B-E768E6D525A9}"/>
              </a:ext>
            </a:extLst>
          </p:cNvPr>
          <p:cNvSpPr/>
          <p:nvPr/>
        </p:nvSpPr>
        <p:spPr>
          <a:xfrm>
            <a:off x="1718760" y="4330515"/>
            <a:ext cx="524734" cy="332556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0C0062F2-91EC-4F04-995D-F7D0A958ED66}"/>
              </a:ext>
            </a:extLst>
          </p:cNvPr>
          <p:cNvSpPr/>
          <p:nvPr/>
        </p:nvSpPr>
        <p:spPr>
          <a:xfrm>
            <a:off x="3360950" y="5440861"/>
            <a:ext cx="524734" cy="332556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0A9F2060-1E87-46C3-8324-07C782C8F250}"/>
              </a:ext>
            </a:extLst>
          </p:cNvPr>
          <p:cNvSpPr/>
          <p:nvPr/>
        </p:nvSpPr>
        <p:spPr>
          <a:xfrm>
            <a:off x="2101318" y="5562156"/>
            <a:ext cx="524734" cy="332556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T.Anilkumar</a:t>
            </a:r>
            <a:endParaRPr lang="en-US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61C8-3DFB-4F97-8386-63C13A1E10F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2401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8E3DB5-DA22-4F25-87FE-71064B42C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971" y="2492360"/>
            <a:ext cx="2914261" cy="989045"/>
          </a:xfrm>
        </p:spPr>
        <p:txBody>
          <a:bodyPr>
            <a:normAutofit/>
          </a:bodyPr>
          <a:lstStyle/>
          <a:p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T.Anilkumar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61C8-3DFB-4F97-8386-63C13A1E10F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71496" y="3481405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Unit-2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4030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BB7511-EDC0-4ECB-8925-58C3BC4C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A17C50-52E9-4C2C-9FC9-E5115081B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overflow condition.</a:t>
            </a:r>
          </a:p>
          <a:p>
            <a:r>
              <a:rPr lang="en-US" dirty="0"/>
              <a:t>If no overflow is occurred then check it is initial condition or not (</a:t>
            </a:r>
            <a:r>
              <a:rPr lang="en-US" dirty="0" err="1"/>
              <a:t>i.e</a:t>
            </a:r>
            <a:r>
              <a:rPr lang="en-US" dirty="0"/>
              <a:t>, f=-1 and r=-1). If it is initial condition, then set f=r=0 then push required element into queue[r].</a:t>
            </a:r>
          </a:p>
          <a:p>
            <a:r>
              <a:rPr lang="en-US" dirty="0"/>
              <a:t>If rear is MAX-1 and front is not equal to 0 then set rear to 0.</a:t>
            </a:r>
          </a:p>
          <a:p>
            <a:r>
              <a:rPr lang="en-US" dirty="0"/>
              <a:t>If all the above cases not matched, then simply increment rear and push the desired value into queue.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T.Anilkumar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61C8-3DFB-4F97-8386-63C13A1E10F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7296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F348D4-D928-4F25-990F-B7F0C9E59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Deletion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3DF7AF-4126-41B7-8BC8-80382CCB8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check for underflow condition ( front = -1). If it is, then given an error message (Queue Underflow).</a:t>
            </a:r>
          </a:p>
          <a:p>
            <a:r>
              <a:rPr lang="en-US" dirty="0"/>
              <a:t>If it is not Overflow condition then pop the value and</a:t>
            </a:r>
          </a:p>
          <a:p>
            <a:pPr lvl="2"/>
            <a:r>
              <a:rPr lang="en-US" dirty="0"/>
              <a:t>Check front equal to rear or not. If it is equal then set front and rear to -1.</a:t>
            </a:r>
          </a:p>
          <a:p>
            <a:pPr lvl="2"/>
            <a:r>
              <a:rPr lang="en-US" dirty="0"/>
              <a:t>Check front equal to MAX-1 or not. If it is, then set front to 0</a:t>
            </a:r>
          </a:p>
          <a:p>
            <a:pPr lvl="2"/>
            <a:r>
              <a:rPr lang="en-US" dirty="0"/>
              <a:t>If all the conditions failed then just increment front.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T.Anilkumar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61C8-3DFB-4F97-8386-63C13A1E10F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4799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76B716-28F8-4771-BC16-CC88A5905961}"/>
              </a:ext>
            </a:extLst>
          </p:cNvPr>
          <p:cNvSpPr txBox="1">
            <a:spLocks/>
          </p:cNvSpPr>
          <p:nvPr/>
        </p:nvSpPr>
        <p:spPr>
          <a:xfrm>
            <a:off x="122573" y="58017"/>
            <a:ext cx="11827333" cy="7192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Operations on CQ.. 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F9CB3765-E747-47D6-B6A7-BA75331FC2D5}"/>
              </a:ext>
            </a:extLst>
          </p:cNvPr>
          <p:cNvSpPr/>
          <p:nvPr/>
        </p:nvSpPr>
        <p:spPr>
          <a:xfrm>
            <a:off x="7223997" y="1188232"/>
            <a:ext cx="2060652" cy="2137199"/>
          </a:xfrm>
          <a:custGeom>
            <a:avLst>
              <a:gd name="f0" fmla="val 6671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*/ 5419351 1 1725033"/>
              <a:gd name="f8" fmla="val 10800"/>
              <a:gd name="f9" fmla="val -2147483647"/>
              <a:gd name="f10" fmla="val 2147483647"/>
              <a:gd name="f11" fmla="*/ 10800 10800 1"/>
              <a:gd name="f12" fmla="+- 0 0 0"/>
              <a:gd name="f13" fmla="+- 0 0 360"/>
              <a:gd name="f14" fmla="*/ f4 1 21600"/>
              <a:gd name="f15" fmla="*/ f5 1 21600"/>
              <a:gd name="f16" fmla="pin 0 f0 10800"/>
              <a:gd name="f17" fmla="*/ 0 f7 1"/>
              <a:gd name="f18" fmla="*/ f12 f1 1"/>
              <a:gd name="f19" fmla="*/ f13 f1 1"/>
              <a:gd name="f20" fmla="+- 10800 0 f16"/>
              <a:gd name="f21" fmla="*/ f16 f14 1"/>
              <a:gd name="f22" fmla="*/ 10800 f15 1"/>
              <a:gd name="f23" fmla="*/ 3163 f14 1"/>
              <a:gd name="f24" fmla="*/ 18437 f14 1"/>
              <a:gd name="f25" fmla="*/ 18437 f15 1"/>
              <a:gd name="f26" fmla="*/ 3163 f15 1"/>
              <a:gd name="f27" fmla="*/ f17 1 f3"/>
              <a:gd name="f28" fmla="*/ f18 1 f3"/>
              <a:gd name="f29" fmla="*/ f19 1 f3"/>
              <a:gd name="f30" fmla="*/ 10800 f14 1"/>
              <a:gd name="f31" fmla="*/ 0 f15 1"/>
              <a:gd name="f32" fmla="*/ 0 f14 1"/>
              <a:gd name="f33" fmla="*/ 21600 f15 1"/>
              <a:gd name="f34" fmla="*/ 21600 f14 1"/>
              <a:gd name="f35" fmla="+- 0 0 f27"/>
              <a:gd name="f36" fmla="+- f28 0 f2"/>
              <a:gd name="f37" fmla="+- f29 0 f2"/>
              <a:gd name="f38" fmla="*/ f20 f20 1"/>
              <a:gd name="f39" fmla="*/ f35 f1 1"/>
              <a:gd name="f40" fmla="+- f37 0 f36"/>
              <a:gd name="f41" fmla="*/ f39 1 f7"/>
              <a:gd name="f42" fmla="+- f41 0 f2"/>
              <a:gd name="f43" fmla="cos 1 f42"/>
              <a:gd name="f44" fmla="sin 1 f42"/>
              <a:gd name="f45" fmla="+- 0 0 f43"/>
              <a:gd name="f46" fmla="+- 0 0 f44"/>
              <a:gd name="f47" fmla="*/ 10800 f45 1"/>
              <a:gd name="f48" fmla="*/ 10800 f46 1"/>
              <a:gd name="f49" fmla="*/ f20 f45 1"/>
              <a:gd name="f50" fmla="*/ f20 f46 1"/>
              <a:gd name="f51" fmla="*/ f47 f47 1"/>
              <a:gd name="f52" fmla="*/ f48 f48 1"/>
              <a:gd name="f53" fmla="*/ f49 f49 1"/>
              <a:gd name="f54" fmla="*/ f50 f50 1"/>
              <a:gd name="f55" fmla="+- f51 f52 0"/>
              <a:gd name="f56" fmla="+- f53 f54 0"/>
              <a:gd name="f57" fmla="sqrt f55"/>
              <a:gd name="f58" fmla="sqrt f56"/>
              <a:gd name="f59" fmla="*/ f11 1 f57"/>
              <a:gd name="f60" fmla="*/ f38 1 f58"/>
              <a:gd name="f61" fmla="*/ f45 f59 1"/>
              <a:gd name="f62" fmla="*/ f46 f59 1"/>
              <a:gd name="f63" fmla="*/ f45 f60 1"/>
              <a:gd name="f64" fmla="*/ f46 f60 1"/>
              <a:gd name="f65" fmla="+- 10800 0 f61"/>
              <a:gd name="f66" fmla="+- 10800 0 f62"/>
              <a:gd name="f67" fmla="+- 10800 0 f63"/>
              <a:gd name="f68" fmla="+- 10800 0 f64"/>
            </a:gdLst>
            <a:ahLst>
              <a:ahXY gdRefX="f0" minX="f6" maxX="f8" gdRefY="" minY="0" maxY="0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30" y="f31"/>
              </a:cxn>
              <a:cxn ang="f36">
                <a:pos x="f23" y="f26"/>
              </a:cxn>
              <a:cxn ang="f36">
                <a:pos x="f32" y="f22"/>
              </a:cxn>
              <a:cxn ang="f36">
                <a:pos x="f23" y="f25"/>
              </a:cxn>
              <a:cxn ang="f36">
                <a:pos x="f30" y="f33"/>
              </a:cxn>
              <a:cxn ang="f36">
                <a:pos x="f24" y="f25"/>
              </a:cxn>
              <a:cxn ang="f36">
                <a:pos x="f34" y="f22"/>
              </a:cxn>
              <a:cxn ang="f36">
                <a:pos x="f24" y="f26"/>
              </a:cxn>
            </a:cxnLst>
            <a:rect l="f23" t="f26" r="f24" b="f25"/>
            <a:pathLst>
              <a:path w="21600" h="21600">
                <a:moveTo>
                  <a:pt x="f65" y="f66"/>
                </a:moveTo>
                <a:arcTo wR="f8" hR="f8" stAng="f36" swAng="f40"/>
                <a:close/>
                <a:moveTo>
                  <a:pt x="f67" y="f68"/>
                </a:moveTo>
                <a:arcTo wR="f20" hR="f20" stAng="f36" swAng="f40"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="" xmlns:a16="http://schemas.microsoft.com/office/drawing/2014/main" id="{B50DB51E-5293-49A5-9EF9-492C25FFBE88}"/>
              </a:ext>
            </a:extLst>
          </p:cNvPr>
          <p:cNvSpPr/>
          <p:nvPr/>
        </p:nvSpPr>
        <p:spPr>
          <a:xfrm>
            <a:off x="8209924" y="1197948"/>
            <a:ext cx="29790" cy="64998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45F9FC0E-4450-43DB-9EEE-E4D9B05B188D}"/>
              </a:ext>
            </a:extLst>
          </p:cNvPr>
          <p:cNvSpPr/>
          <p:nvPr/>
        </p:nvSpPr>
        <p:spPr>
          <a:xfrm>
            <a:off x="6785977" y="1355811"/>
            <a:ext cx="812077" cy="215539"/>
          </a:xfrm>
          <a:prstGeom prst="rect">
            <a:avLst/>
          </a:prstGeom>
          <a:effectLst>
            <a:softEdge rad="63500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2F1A966F-A9A3-4818-B32E-B5FF0158CD5A}"/>
              </a:ext>
            </a:extLst>
          </p:cNvPr>
          <p:cNvSpPr/>
          <p:nvPr/>
        </p:nvSpPr>
        <p:spPr>
          <a:xfrm flipH="1">
            <a:off x="6861459" y="2911614"/>
            <a:ext cx="766951" cy="264526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79CA3756-61F6-4786-8B2A-B0E4A7D04F37}"/>
              </a:ext>
            </a:extLst>
          </p:cNvPr>
          <p:cNvSpPr/>
          <p:nvPr/>
        </p:nvSpPr>
        <p:spPr>
          <a:xfrm>
            <a:off x="8726704" y="1345385"/>
            <a:ext cx="851145" cy="332556"/>
          </a:xfrm>
          <a:prstGeom prst="rect">
            <a:avLst/>
          </a:prstGeom>
          <a:effectLst>
            <a:softEdge rad="63500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285DBC22-51A2-42D7-A965-0638C59B4787}"/>
              </a:ext>
            </a:extLst>
          </p:cNvPr>
          <p:cNvSpPr/>
          <p:nvPr/>
        </p:nvSpPr>
        <p:spPr>
          <a:xfrm>
            <a:off x="8792017" y="2939606"/>
            <a:ext cx="929764" cy="379241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505793EC-0680-4707-9891-893CBDB6D05A}"/>
              </a:ext>
            </a:extLst>
          </p:cNvPr>
          <p:cNvSpPr/>
          <p:nvPr/>
        </p:nvSpPr>
        <p:spPr>
          <a:xfrm>
            <a:off x="3831180" y="988908"/>
            <a:ext cx="511562" cy="332556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Straight Connector 26">
            <a:extLst>
              <a:ext uri="{FF2B5EF4-FFF2-40B4-BE49-F238E27FC236}">
                <a16:creationId xmlns="" xmlns:a16="http://schemas.microsoft.com/office/drawing/2014/main" id="{84BD7681-0F6B-4699-B5A7-230FEBABDAB6}"/>
              </a:ext>
            </a:extLst>
          </p:cNvPr>
          <p:cNvSpPr/>
          <p:nvPr/>
        </p:nvSpPr>
        <p:spPr>
          <a:xfrm>
            <a:off x="8325000" y="2684626"/>
            <a:ext cx="29790" cy="64998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28" name="Straight Connector 27">
            <a:extLst>
              <a:ext uri="{FF2B5EF4-FFF2-40B4-BE49-F238E27FC236}">
                <a16:creationId xmlns="" xmlns:a16="http://schemas.microsoft.com/office/drawing/2014/main" id="{721563B2-F842-480A-A54E-190CE8ED7B72}"/>
              </a:ext>
            </a:extLst>
          </p:cNvPr>
          <p:cNvSpPr/>
          <p:nvPr/>
        </p:nvSpPr>
        <p:spPr>
          <a:xfrm flipH="1">
            <a:off x="8588499" y="2168476"/>
            <a:ext cx="696150" cy="3161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29" name="Straight Connector 28">
            <a:extLst>
              <a:ext uri="{FF2B5EF4-FFF2-40B4-BE49-F238E27FC236}">
                <a16:creationId xmlns="" xmlns:a16="http://schemas.microsoft.com/office/drawing/2014/main" id="{592638F3-8229-48C0-A9B3-0E2D19769DDC}"/>
              </a:ext>
            </a:extLst>
          </p:cNvPr>
          <p:cNvSpPr/>
          <p:nvPr/>
        </p:nvSpPr>
        <p:spPr>
          <a:xfrm flipH="1">
            <a:off x="7201345" y="2274221"/>
            <a:ext cx="696150" cy="3161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A7FDEB43-38BF-49FA-B3A3-E9DA06CC78C4}"/>
              </a:ext>
            </a:extLst>
          </p:cNvPr>
          <p:cNvSpPr/>
          <p:nvPr/>
        </p:nvSpPr>
        <p:spPr>
          <a:xfrm>
            <a:off x="7214668" y="4006074"/>
            <a:ext cx="2060652" cy="2137199"/>
          </a:xfrm>
          <a:custGeom>
            <a:avLst>
              <a:gd name="f0" fmla="val 6671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*/ 5419351 1 1725033"/>
              <a:gd name="f8" fmla="val 10800"/>
              <a:gd name="f9" fmla="val -2147483647"/>
              <a:gd name="f10" fmla="val 2147483647"/>
              <a:gd name="f11" fmla="*/ 10800 10800 1"/>
              <a:gd name="f12" fmla="+- 0 0 0"/>
              <a:gd name="f13" fmla="+- 0 0 360"/>
              <a:gd name="f14" fmla="*/ f4 1 21600"/>
              <a:gd name="f15" fmla="*/ f5 1 21600"/>
              <a:gd name="f16" fmla="pin 0 f0 10800"/>
              <a:gd name="f17" fmla="*/ 0 f7 1"/>
              <a:gd name="f18" fmla="*/ f12 f1 1"/>
              <a:gd name="f19" fmla="*/ f13 f1 1"/>
              <a:gd name="f20" fmla="+- 10800 0 f16"/>
              <a:gd name="f21" fmla="*/ f16 f14 1"/>
              <a:gd name="f22" fmla="*/ 10800 f15 1"/>
              <a:gd name="f23" fmla="*/ 3163 f14 1"/>
              <a:gd name="f24" fmla="*/ 18437 f14 1"/>
              <a:gd name="f25" fmla="*/ 18437 f15 1"/>
              <a:gd name="f26" fmla="*/ 3163 f15 1"/>
              <a:gd name="f27" fmla="*/ f17 1 f3"/>
              <a:gd name="f28" fmla="*/ f18 1 f3"/>
              <a:gd name="f29" fmla="*/ f19 1 f3"/>
              <a:gd name="f30" fmla="*/ 10800 f14 1"/>
              <a:gd name="f31" fmla="*/ 0 f15 1"/>
              <a:gd name="f32" fmla="*/ 0 f14 1"/>
              <a:gd name="f33" fmla="*/ 21600 f15 1"/>
              <a:gd name="f34" fmla="*/ 21600 f14 1"/>
              <a:gd name="f35" fmla="+- 0 0 f27"/>
              <a:gd name="f36" fmla="+- f28 0 f2"/>
              <a:gd name="f37" fmla="+- f29 0 f2"/>
              <a:gd name="f38" fmla="*/ f20 f20 1"/>
              <a:gd name="f39" fmla="*/ f35 f1 1"/>
              <a:gd name="f40" fmla="+- f37 0 f36"/>
              <a:gd name="f41" fmla="*/ f39 1 f7"/>
              <a:gd name="f42" fmla="+- f41 0 f2"/>
              <a:gd name="f43" fmla="cos 1 f42"/>
              <a:gd name="f44" fmla="sin 1 f42"/>
              <a:gd name="f45" fmla="+- 0 0 f43"/>
              <a:gd name="f46" fmla="+- 0 0 f44"/>
              <a:gd name="f47" fmla="*/ 10800 f45 1"/>
              <a:gd name="f48" fmla="*/ 10800 f46 1"/>
              <a:gd name="f49" fmla="*/ f20 f45 1"/>
              <a:gd name="f50" fmla="*/ f20 f46 1"/>
              <a:gd name="f51" fmla="*/ f47 f47 1"/>
              <a:gd name="f52" fmla="*/ f48 f48 1"/>
              <a:gd name="f53" fmla="*/ f49 f49 1"/>
              <a:gd name="f54" fmla="*/ f50 f50 1"/>
              <a:gd name="f55" fmla="+- f51 f52 0"/>
              <a:gd name="f56" fmla="+- f53 f54 0"/>
              <a:gd name="f57" fmla="sqrt f55"/>
              <a:gd name="f58" fmla="sqrt f56"/>
              <a:gd name="f59" fmla="*/ f11 1 f57"/>
              <a:gd name="f60" fmla="*/ f38 1 f58"/>
              <a:gd name="f61" fmla="*/ f45 f59 1"/>
              <a:gd name="f62" fmla="*/ f46 f59 1"/>
              <a:gd name="f63" fmla="*/ f45 f60 1"/>
              <a:gd name="f64" fmla="*/ f46 f60 1"/>
              <a:gd name="f65" fmla="+- 10800 0 f61"/>
              <a:gd name="f66" fmla="+- 10800 0 f62"/>
              <a:gd name="f67" fmla="+- 10800 0 f63"/>
              <a:gd name="f68" fmla="+- 10800 0 f64"/>
            </a:gdLst>
            <a:ahLst>
              <a:ahXY gdRefX="f0" minX="f6" maxX="f8" gdRefY="" minY="0" maxY="0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30" y="f31"/>
              </a:cxn>
              <a:cxn ang="f36">
                <a:pos x="f23" y="f26"/>
              </a:cxn>
              <a:cxn ang="f36">
                <a:pos x="f32" y="f22"/>
              </a:cxn>
              <a:cxn ang="f36">
                <a:pos x="f23" y="f25"/>
              </a:cxn>
              <a:cxn ang="f36">
                <a:pos x="f30" y="f33"/>
              </a:cxn>
              <a:cxn ang="f36">
                <a:pos x="f24" y="f25"/>
              </a:cxn>
              <a:cxn ang="f36">
                <a:pos x="f34" y="f22"/>
              </a:cxn>
              <a:cxn ang="f36">
                <a:pos x="f24" y="f26"/>
              </a:cxn>
            </a:cxnLst>
            <a:rect l="f23" t="f26" r="f24" b="f25"/>
            <a:pathLst>
              <a:path w="21600" h="21600">
                <a:moveTo>
                  <a:pt x="f65" y="f66"/>
                </a:moveTo>
                <a:arcTo wR="f8" hR="f8" stAng="f36" swAng="f40"/>
                <a:close/>
                <a:moveTo>
                  <a:pt x="f67" y="f68"/>
                </a:moveTo>
                <a:arcTo wR="f20" hR="f20" stAng="f36" swAng="f40"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1" name="Straight Connector 30">
            <a:extLst>
              <a:ext uri="{FF2B5EF4-FFF2-40B4-BE49-F238E27FC236}">
                <a16:creationId xmlns="" xmlns:a16="http://schemas.microsoft.com/office/drawing/2014/main" id="{D8585034-898F-47B5-A1FB-73571F932FBA}"/>
              </a:ext>
            </a:extLst>
          </p:cNvPr>
          <p:cNvSpPr/>
          <p:nvPr/>
        </p:nvSpPr>
        <p:spPr>
          <a:xfrm>
            <a:off x="8200595" y="4015790"/>
            <a:ext cx="29790" cy="64998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BF9DC2A3-4D7C-4A05-AA9F-034D3F07D800}"/>
              </a:ext>
            </a:extLst>
          </p:cNvPr>
          <p:cNvSpPr/>
          <p:nvPr/>
        </p:nvSpPr>
        <p:spPr>
          <a:xfrm>
            <a:off x="6613732" y="4041926"/>
            <a:ext cx="812077" cy="215539"/>
          </a:xfrm>
          <a:prstGeom prst="rect">
            <a:avLst/>
          </a:prstGeom>
          <a:effectLst>
            <a:softEdge rad="63500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CC68A8F2-33F1-4B18-B9C1-9A938B6AD850}"/>
              </a:ext>
            </a:extLst>
          </p:cNvPr>
          <p:cNvSpPr/>
          <p:nvPr/>
        </p:nvSpPr>
        <p:spPr>
          <a:xfrm flipH="1">
            <a:off x="6618860" y="5878747"/>
            <a:ext cx="766951" cy="264526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572FDBE4-99DE-4832-85DC-AB81AB20E856}"/>
              </a:ext>
            </a:extLst>
          </p:cNvPr>
          <p:cNvSpPr/>
          <p:nvPr/>
        </p:nvSpPr>
        <p:spPr>
          <a:xfrm>
            <a:off x="8744106" y="4085208"/>
            <a:ext cx="851145" cy="332556"/>
          </a:xfrm>
          <a:prstGeom prst="rect">
            <a:avLst/>
          </a:prstGeom>
          <a:effectLst>
            <a:softEdge rad="63500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338581FA-9181-4ECC-9525-062158EA4EC8}"/>
              </a:ext>
            </a:extLst>
          </p:cNvPr>
          <p:cNvSpPr/>
          <p:nvPr/>
        </p:nvSpPr>
        <p:spPr>
          <a:xfrm>
            <a:off x="8726704" y="5720125"/>
            <a:ext cx="929764" cy="379241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91F41859-854F-4AAC-B9F8-6A20D334B214}"/>
              </a:ext>
            </a:extLst>
          </p:cNvPr>
          <p:cNvSpPr/>
          <p:nvPr/>
        </p:nvSpPr>
        <p:spPr>
          <a:xfrm>
            <a:off x="7498966" y="1564627"/>
            <a:ext cx="511562" cy="332556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Straight Connector 36">
            <a:extLst>
              <a:ext uri="{FF2B5EF4-FFF2-40B4-BE49-F238E27FC236}">
                <a16:creationId xmlns="" xmlns:a16="http://schemas.microsoft.com/office/drawing/2014/main" id="{EF7770E2-8073-4506-BE74-AB2600B6CF37}"/>
              </a:ext>
            </a:extLst>
          </p:cNvPr>
          <p:cNvSpPr/>
          <p:nvPr/>
        </p:nvSpPr>
        <p:spPr>
          <a:xfrm flipH="1">
            <a:off x="8275845" y="5502468"/>
            <a:ext cx="11043" cy="62133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8" name="Straight Connector 37">
            <a:extLst>
              <a:ext uri="{FF2B5EF4-FFF2-40B4-BE49-F238E27FC236}">
                <a16:creationId xmlns="" xmlns:a16="http://schemas.microsoft.com/office/drawing/2014/main" id="{A35CB6D4-FE08-4AE5-8B5E-82F721F5036A}"/>
              </a:ext>
            </a:extLst>
          </p:cNvPr>
          <p:cNvSpPr/>
          <p:nvPr/>
        </p:nvSpPr>
        <p:spPr>
          <a:xfrm flipH="1">
            <a:off x="8579170" y="4986318"/>
            <a:ext cx="696150" cy="3161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9" name="Straight Connector 38">
            <a:extLst>
              <a:ext uri="{FF2B5EF4-FFF2-40B4-BE49-F238E27FC236}">
                <a16:creationId xmlns="" xmlns:a16="http://schemas.microsoft.com/office/drawing/2014/main" id="{82D6F03E-3D8B-4C8D-BFB0-83EEDEC934F4}"/>
              </a:ext>
            </a:extLst>
          </p:cNvPr>
          <p:cNvSpPr/>
          <p:nvPr/>
        </p:nvSpPr>
        <p:spPr>
          <a:xfrm flipH="1">
            <a:off x="7192016" y="5092063"/>
            <a:ext cx="696150" cy="3161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="" xmlns:a16="http://schemas.microsoft.com/office/drawing/2014/main" id="{4659BE58-C894-4590-9EC1-B14657FDFB6A}"/>
              </a:ext>
            </a:extLst>
          </p:cNvPr>
          <p:cNvSpPr/>
          <p:nvPr/>
        </p:nvSpPr>
        <p:spPr>
          <a:xfrm>
            <a:off x="2743651" y="1271547"/>
            <a:ext cx="2060652" cy="2137199"/>
          </a:xfrm>
          <a:custGeom>
            <a:avLst>
              <a:gd name="f0" fmla="val 6671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*/ 5419351 1 1725033"/>
              <a:gd name="f8" fmla="val 10800"/>
              <a:gd name="f9" fmla="val -2147483647"/>
              <a:gd name="f10" fmla="val 2147483647"/>
              <a:gd name="f11" fmla="*/ 10800 10800 1"/>
              <a:gd name="f12" fmla="+- 0 0 0"/>
              <a:gd name="f13" fmla="+- 0 0 360"/>
              <a:gd name="f14" fmla="*/ f4 1 21600"/>
              <a:gd name="f15" fmla="*/ f5 1 21600"/>
              <a:gd name="f16" fmla="pin 0 f0 10800"/>
              <a:gd name="f17" fmla="*/ 0 f7 1"/>
              <a:gd name="f18" fmla="*/ f12 f1 1"/>
              <a:gd name="f19" fmla="*/ f13 f1 1"/>
              <a:gd name="f20" fmla="+- 10800 0 f16"/>
              <a:gd name="f21" fmla="*/ f16 f14 1"/>
              <a:gd name="f22" fmla="*/ 10800 f15 1"/>
              <a:gd name="f23" fmla="*/ 3163 f14 1"/>
              <a:gd name="f24" fmla="*/ 18437 f14 1"/>
              <a:gd name="f25" fmla="*/ 18437 f15 1"/>
              <a:gd name="f26" fmla="*/ 3163 f15 1"/>
              <a:gd name="f27" fmla="*/ f17 1 f3"/>
              <a:gd name="f28" fmla="*/ f18 1 f3"/>
              <a:gd name="f29" fmla="*/ f19 1 f3"/>
              <a:gd name="f30" fmla="*/ 10800 f14 1"/>
              <a:gd name="f31" fmla="*/ 0 f15 1"/>
              <a:gd name="f32" fmla="*/ 0 f14 1"/>
              <a:gd name="f33" fmla="*/ 21600 f15 1"/>
              <a:gd name="f34" fmla="*/ 21600 f14 1"/>
              <a:gd name="f35" fmla="+- 0 0 f27"/>
              <a:gd name="f36" fmla="+- f28 0 f2"/>
              <a:gd name="f37" fmla="+- f29 0 f2"/>
              <a:gd name="f38" fmla="*/ f20 f20 1"/>
              <a:gd name="f39" fmla="*/ f35 f1 1"/>
              <a:gd name="f40" fmla="+- f37 0 f36"/>
              <a:gd name="f41" fmla="*/ f39 1 f7"/>
              <a:gd name="f42" fmla="+- f41 0 f2"/>
              <a:gd name="f43" fmla="cos 1 f42"/>
              <a:gd name="f44" fmla="sin 1 f42"/>
              <a:gd name="f45" fmla="+- 0 0 f43"/>
              <a:gd name="f46" fmla="+- 0 0 f44"/>
              <a:gd name="f47" fmla="*/ 10800 f45 1"/>
              <a:gd name="f48" fmla="*/ 10800 f46 1"/>
              <a:gd name="f49" fmla="*/ f20 f45 1"/>
              <a:gd name="f50" fmla="*/ f20 f46 1"/>
              <a:gd name="f51" fmla="*/ f47 f47 1"/>
              <a:gd name="f52" fmla="*/ f48 f48 1"/>
              <a:gd name="f53" fmla="*/ f49 f49 1"/>
              <a:gd name="f54" fmla="*/ f50 f50 1"/>
              <a:gd name="f55" fmla="+- f51 f52 0"/>
              <a:gd name="f56" fmla="+- f53 f54 0"/>
              <a:gd name="f57" fmla="sqrt f55"/>
              <a:gd name="f58" fmla="sqrt f56"/>
              <a:gd name="f59" fmla="*/ f11 1 f57"/>
              <a:gd name="f60" fmla="*/ f38 1 f58"/>
              <a:gd name="f61" fmla="*/ f45 f59 1"/>
              <a:gd name="f62" fmla="*/ f46 f59 1"/>
              <a:gd name="f63" fmla="*/ f45 f60 1"/>
              <a:gd name="f64" fmla="*/ f46 f60 1"/>
              <a:gd name="f65" fmla="+- 10800 0 f61"/>
              <a:gd name="f66" fmla="+- 10800 0 f62"/>
              <a:gd name="f67" fmla="+- 10800 0 f63"/>
              <a:gd name="f68" fmla="+- 10800 0 f64"/>
            </a:gdLst>
            <a:ahLst>
              <a:ahXY gdRefX="f0" minX="f6" maxX="f8" gdRefY="" minY="0" maxY="0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30" y="f31"/>
              </a:cxn>
              <a:cxn ang="f36">
                <a:pos x="f23" y="f26"/>
              </a:cxn>
              <a:cxn ang="f36">
                <a:pos x="f32" y="f22"/>
              </a:cxn>
              <a:cxn ang="f36">
                <a:pos x="f23" y="f25"/>
              </a:cxn>
              <a:cxn ang="f36">
                <a:pos x="f30" y="f33"/>
              </a:cxn>
              <a:cxn ang="f36">
                <a:pos x="f24" y="f25"/>
              </a:cxn>
              <a:cxn ang="f36">
                <a:pos x="f34" y="f22"/>
              </a:cxn>
              <a:cxn ang="f36">
                <a:pos x="f24" y="f26"/>
              </a:cxn>
            </a:cxnLst>
            <a:rect l="f23" t="f26" r="f24" b="f25"/>
            <a:pathLst>
              <a:path w="21600" h="21600">
                <a:moveTo>
                  <a:pt x="f65" y="f66"/>
                </a:moveTo>
                <a:arcTo wR="f8" hR="f8" stAng="f36" swAng="f40"/>
                <a:close/>
                <a:moveTo>
                  <a:pt x="f67" y="f68"/>
                </a:moveTo>
                <a:arcTo wR="f20" hR="f20" stAng="f36" swAng="f40"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dirty="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1" name="Straight Connector 40">
            <a:extLst>
              <a:ext uri="{FF2B5EF4-FFF2-40B4-BE49-F238E27FC236}">
                <a16:creationId xmlns="" xmlns:a16="http://schemas.microsoft.com/office/drawing/2014/main" id="{11E4B531-1674-4979-AD81-6A166E4E710F}"/>
              </a:ext>
            </a:extLst>
          </p:cNvPr>
          <p:cNvSpPr/>
          <p:nvPr/>
        </p:nvSpPr>
        <p:spPr>
          <a:xfrm>
            <a:off x="3729578" y="1281263"/>
            <a:ext cx="29790" cy="64998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84FF5E5A-4EDC-4127-9BBE-8EAE1BD17F7E}"/>
              </a:ext>
            </a:extLst>
          </p:cNvPr>
          <p:cNvSpPr/>
          <p:nvPr/>
        </p:nvSpPr>
        <p:spPr>
          <a:xfrm>
            <a:off x="2337612" y="1441481"/>
            <a:ext cx="812077" cy="215539"/>
          </a:xfrm>
          <a:prstGeom prst="rect">
            <a:avLst/>
          </a:prstGeom>
          <a:effectLst>
            <a:softEdge rad="63500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982EE9F3-6B1C-4179-AE58-EF8600807D67}"/>
              </a:ext>
            </a:extLst>
          </p:cNvPr>
          <p:cNvSpPr/>
          <p:nvPr/>
        </p:nvSpPr>
        <p:spPr>
          <a:xfrm flipH="1">
            <a:off x="2381113" y="2994929"/>
            <a:ext cx="766951" cy="264526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6E6C1C1B-6C66-47D1-B04C-6B128B966882}"/>
              </a:ext>
            </a:extLst>
          </p:cNvPr>
          <p:cNvSpPr/>
          <p:nvPr/>
        </p:nvSpPr>
        <p:spPr>
          <a:xfrm>
            <a:off x="4311671" y="3022831"/>
            <a:ext cx="929764" cy="379241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45" name="Straight Connector 44">
            <a:extLst>
              <a:ext uri="{FF2B5EF4-FFF2-40B4-BE49-F238E27FC236}">
                <a16:creationId xmlns="" xmlns:a16="http://schemas.microsoft.com/office/drawing/2014/main" id="{F433BE97-865F-4640-A11B-8A2F502F1BE3}"/>
              </a:ext>
            </a:extLst>
          </p:cNvPr>
          <p:cNvSpPr/>
          <p:nvPr/>
        </p:nvSpPr>
        <p:spPr>
          <a:xfrm>
            <a:off x="3844654" y="2767941"/>
            <a:ext cx="29790" cy="64998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6" name="Straight Connector 45">
            <a:extLst>
              <a:ext uri="{FF2B5EF4-FFF2-40B4-BE49-F238E27FC236}">
                <a16:creationId xmlns="" xmlns:a16="http://schemas.microsoft.com/office/drawing/2014/main" id="{C4515A0C-B25E-4287-967B-03F6BFF12191}"/>
              </a:ext>
            </a:extLst>
          </p:cNvPr>
          <p:cNvSpPr/>
          <p:nvPr/>
        </p:nvSpPr>
        <p:spPr>
          <a:xfrm flipH="1">
            <a:off x="4108153" y="2251791"/>
            <a:ext cx="696150" cy="3161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7" name="Straight Connector 46">
            <a:extLst>
              <a:ext uri="{FF2B5EF4-FFF2-40B4-BE49-F238E27FC236}">
                <a16:creationId xmlns="" xmlns:a16="http://schemas.microsoft.com/office/drawing/2014/main" id="{A99C0FA8-EB57-4204-97F9-80C3119D2219}"/>
              </a:ext>
            </a:extLst>
          </p:cNvPr>
          <p:cNvSpPr/>
          <p:nvPr/>
        </p:nvSpPr>
        <p:spPr>
          <a:xfrm flipH="1">
            <a:off x="2720999" y="2357536"/>
            <a:ext cx="696150" cy="3161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="" xmlns:a16="http://schemas.microsoft.com/office/drawing/2014/main" id="{5FBB428C-FB0C-4480-84B1-813F064C20F9}"/>
              </a:ext>
            </a:extLst>
          </p:cNvPr>
          <p:cNvSpPr/>
          <p:nvPr/>
        </p:nvSpPr>
        <p:spPr>
          <a:xfrm>
            <a:off x="2771638" y="3977429"/>
            <a:ext cx="2060652" cy="2137199"/>
          </a:xfrm>
          <a:custGeom>
            <a:avLst>
              <a:gd name="f0" fmla="val 6671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*/ 5419351 1 1725033"/>
              <a:gd name="f8" fmla="val 10800"/>
              <a:gd name="f9" fmla="val -2147483647"/>
              <a:gd name="f10" fmla="val 2147483647"/>
              <a:gd name="f11" fmla="*/ 10800 10800 1"/>
              <a:gd name="f12" fmla="+- 0 0 0"/>
              <a:gd name="f13" fmla="+- 0 0 360"/>
              <a:gd name="f14" fmla="*/ f4 1 21600"/>
              <a:gd name="f15" fmla="*/ f5 1 21600"/>
              <a:gd name="f16" fmla="pin 0 f0 10800"/>
              <a:gd name="f17" fmla="*/ 0 f7 1"/>
              <a:gd name="f18" fmla="*/ f12 f1 1"/>
              <a:gd name="f19" fmla="*/ f13 f1 1"/>
              <a:gd name="f20" fmla="+- 10800 0 f16"/>
              <a:gd name="f21" fmla="*/ f16 f14 1"/>
              <a:gd name="f22" fmla="*/ 10800 f15 1"/>
              <a:gd name="f23" fmla="*/ 3163 f14 1"/>
              <a:gd name="f24" fmla="*/ 18437 f14 1"/>
              <a:gd name="f25" fmla="*/ 18437 f15 1"/>
              <a:gd name="f26" fmla="*/ 3163 f15 1"/>
              <a:gd name="f27" fmla="*/ f17 1 f3"/>
              <a:gd name="f28" fmla="*/ f18 1 f3"/>
              <a:gd name="f29" fmla="*/ f19 1 f3"/>
              <a:gd name="f30" fmla="*/ 10800 f14 1"/>
              <a:gd name="f31" fmla="*/ 0 f15 1"/>
              <a:gd name="f32" fmla="*/ 0 f14 1"/>
              <a:gd name="f33" fmla="*/ 21600 f15 1"/>
              <a:gd name="f34" fmla="*/ 21600 f14 1"/>
              <a:gd name="f35" fmla="+- 0 0 f27"/>
              <a:gd name="f36" fmla="+- f28 0 f2"/>
              <a:gd name="f37" fmla="+- f29 0 f2"/>
              <a:gd name="f38" fmla="*/ f20 f20 1"/>
              <a:gd name="f39" fmla="*/ f35 f1 1"/>
              <a:gd name="f40" fmla="+- f37 0 f36"/>
              <a:gd name="f41" fmla="*/ f39 1 f7"/>
              <a:gd name="f42" fmla="+- f41 0 f2"/>
              <a:gd name="f43" fmla="cos 1 f42"/>
              <a:gd name="f44" fmla="sin 1 f42"/>
              <a:gd name="f45" fmla="+- 0 0 f43"/>
              <a:gd name="f46" fmla="+- 0 0 f44"/>
              <a:gd name="f47" fmla="*/ 10800 f45 1"/>
              <a:gd name="f48" fmla="*/ 10800 f46 1"/>
              <a:gd name="f49" fmla="*/ f20 f45 1"/>
              <a:gd name="f50" fmla="*/ f20 f46 1"/>
              <a:gd name="f51" fmla="*/ f47 f47 1"/>
              <a:gd name="f52" fmla="*/ f48 f48 1"/>
              <a:gd name="f53" fmla="*/ f49 f49 1"/>
              <a:gd name="f54" fmla="*/ f50 f50 1"/>
              <a:gd name="f55" fmla="+- f51 f52 0"/>
              <a:gd name="f56" fmla="+- f53 f54 0"/>
              <a:gd name="f57" fmla="sqrt f55"/>
              <a:gd name="f58" fmla="sqrt f56"/>
              <a:gd name="f59" fmla="*/ f11 1 f57"/>
              <a:gd name="f60" fmla="*/ f38 1 f58"/>
              <a:gd name="f61" fmla="*/ f45 f59 1"/>
              <a:gd name="f62" fmla="*/ f46 f59 1"/>
              <a:gd name="f63" fmla="*/ f45 f60 1"/>
              <a:gd name="f64" fmla="*/ f46 f60 1"/>
              <a:gd name="f65" fmla="+- 10800 0 f61"/>
              <a:gd name="f66" fmla="+- 10800 0 f62"/>
              <a:gd name="f67" fmla="+- 10800 0 f63"/>
              <a:gd name="f68" fmla="+- 10800 0 f64"/>
            </a:gdLst>
            <a:ahLst>
              <a:ahXY gdRefX="f0" minX="f6" maxX="f8" gdRefY="" minY="0" maxY="0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30" y="f31"/>
              </a:cxn>
              <a:cxn ang="f36">
                <a:pos x="f23" y="f26"/>
              </a:cxn>
              <a:cxn ang="f36">
                <a:pos x="f32" y="f22"/>
              </a:cxn>
              <a:cxn ang="f36">
                <a:pos x="f23" y="f25"/>
              </a:cxn>
              <a:cxn ang="f36">
                <a:pos x="f30" y="f33"/>
              </a:cxn>
              <a:cxn ang="f36">
                <a:pos x="f24" y="f25"/>
              </a:cxn>
              <a:cxn ang="f36">
                <a:pos x="f34" y="f22"/>
              </a:cxn>
              <a:cxn ang="f36">
                <a:pos x="f24" y="f26"/>
              </a:cxn>
            </a:cxnLst>
            <a:rect l="f23" t="f26" r="f24" b="f25"/>
            <a:pathLst>
              <a:path w="21600" h="21600">
                <a:moveTo>
                  <a:pt x="f65" y="f66"/>
                </a:moveTo>
                <a:arcTo wR="f8" hR="f8" stAng="f36" swAng="f40"/>
                <a:close/>
                <a:moveTo>
                  <a:pt x="f67" y="f68"/>
                </a:moveTo>
                <a:arcTo wR="f20" hR="f20" stAng="f36" swAng="f40"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dirty="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9" name="Straight Connector 48">
            <a:extLst>
              <a:ext uri="{FF2B5EF4-FFF2-40B4-BE49-F238E27FC236}">
                <a16:creationId xmlns="" xmlns:a16="http://schemas.microsoft.com/office/drawing/2014/main" id="{909F6DA6-9D7C-44CD-A25C-44EF40855B54}"/>
              </a:ext>
            </a:extLst>
          </p:cNvPr>
          <p:cNvSpPr/>
          <p:nvPr/>
        </p:nvSpPr>
        <p:spPr>
          <a:xfrm>
            <a:off x="3757565" y="3987145"/>
            <a:ext cx="29790" cy="64998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B5CF88C2-2F77-4CD4-B10A-4D3F91733CA9}"/>
              </a:ext>
            </a:extLst>
          </p:cNvPr>
          <p:cNvSpPr/>
          <p:nvPr/>
        </p:nvSpPr>
        <p:spPr>
          <a:xfrm>
            <a:off x="2256997" y="4151748"/>
            <a:ext cx="812077" cy="215539"/>
          </a:xfrm>
          <a:prstGeom prst="rect">
            <a:avLst/>
          </a:prstGeom>
          <a:effectLst>
            <a:softEdge rad="63500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129E4B37-4DB8-45BC-9CF0-43E7477054FC}"/>
              </a:ext>
            </a:extLst>
          </p:cNvPr>
          <p:cNvSpPr/>
          <p:nvPr/>
        </p:nvSpPr>
        <p:spPr>
          <a:xfrm flipH="1">
            <a:off x="2409100" y="5700811"/>
            <a:ext cx="766951" cy="264526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30C13299-0BAE-453F-BB0B-68F7A5C0E852}"/>
              </a:ext>
            </a:extLst>
          </p:cNvPr>
          <p:cNvSpPr/>
          <p:nvPr/>
        </p:nvSpPr>
        <p:spPr>
          <a:xfrm>
            <a:off x="4339658" y="5728803"/>
            <a:ext cx="929764" cy="379241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53" name="Straight Connector 52">
            <a:extLst>
              <a:ext uri="{FF2B5EF4-FFF2-40B4-BE49-F238E27FC236}">
                <a16:creationId xmlns="" xmlns:a16="http://schemas.microsoft.com/office/drawing/2014/main" id="{46983C61-765B-43BC-92C2-4B6E85D91423}"/>
              </a:ext>
            </a:extLst>
          </p:cNvPr>
          <p:cNvSpPr/>
          <p:nvPr/>
        </p:nvSpPr>
        <p:spPr>
          <a:xfrm>
            <a:off x="3872641" y="5473823"/>
            <a:ext cx="29790" cy="64998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4" name="Straight Connector 53">
            <a:extLst>
              <a:ext uri="{FF2B5EF4-FFF2-40B4-BE49-F238E27FC236}">
                <a16:creationId xmlns="" xmlns:a16="http://schemas.microsoft.com/office/drawing/2014/main" id="{F435CDA5-9889-4895-82E3-3503398F18A6}"/>
              </a:ext>
            </a:extLst>
          </p:cNvPr>
          <p:cNvSpPr/>
          <p:nvPr/>
        </p:nvSpPr>
        <p:spPr>
          <a:xfrm flipH="1">
            <a:off x="4136140" y="4957673"/>
            <a:ext cx="696150" cy="3161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5" name="Straight Connector 54">
            <a:extLst>
              <a:ext uri="{FF2B5EF4-FFF2-40B4-BE49-F238E27FC236}">
                <a16:creationId xmlns="" xmlns:a16="http://schemas.microsoft.com/office/drawing/2014/main" id="{864F768A-90A2-4233-8A39-2A2473752FA2}"/>
              </a:ext>
            </a:extLst>
          </p:cNvPr>
          <p:cNvSpPr/>
          <p:nvPr/>
        </p:nvSpPr>
        <p:spPr>
          <a:xfrm flipH="1">
            <a:off x="2748986" y="5063418"/>
            <a:ext cx="696150" cy="3161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51104F89-B593-406A-AA31-9B815B8D062A}"/>
              </a:ext>
            </a:extLst>
          </p:cNvPr>
          <p:cNvSpPr/>
          <p:nvPr/>
        </p:nvSpPr>
        <p:spPr>
          <a:xfrm>
            <a:off x="4440148" y="1385354"/>
            <a:ext cx="851145" cy="332556"/>
          </a:xfrm>
          <a:prstGeom prst="rect">
            <a:avLst/>
          </a:prstGeom>
          <a:effectLst>
            <a:softEdge rad="63500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302EC487-D5CF-43A8-9513-DB4112BFF99D}"/>
              </a:ext>
            </a:extLst>
          </p:cNvPr>
          <p:cNvSpPr/>
          <p:nvPr/>
        </p:nvSpPr>
        <p:spPr>
          <a:xfrm>
            <a:off x="4262963" y="3995929"/>
            <a:ext cx="851145" cy="332556"/>
          </a:xfrm>
          <a:prstGeom prst="rect">
            <a:avLst/>
          </a:prstGeom>
          <a:effectLst>
            <a:softEdge rad="63500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AA3A42F4-78F3-47EC-8E7E-C357AC135E08}"/>
              </a:ext>
            </a:extLst>
          </p:cNvPr>
          <p:cNvSpPr/>
          <p:nvPr/>
        </p:nvSpPr>
        <p:spPr>
          <a:xfrm>
            <a:off x="257276" y="1931244"/>
            <a:ext cx="1718491" cy="88957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softEdge rad="635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1).   PUSH 5</a:t>
            </a: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F=0, R=0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B76991D6-19BA-4AD8-97C3-60C85004A1B1}"/>
              </a:ext>
            </a:extLst>
          </p:cNvPr>
          <p:cNvSpPr/>
          <p:nvPr/>
        </p:nvSpPr>
        <p:spPr>
          <a:xfrm>
            <a:off x="302672" y="4554474"/>
            <a:ext cx="1718491" cy="88957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softEdge rad="635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2).  PUSH 15</a:t>
            </a: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F=0, R=1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184B6BA1-F808-4BAC-8B9A-FF78DE669BC6}"/>
              </a:ext>
            </a:extLst>
          </p:cNvPr>
          <p:cNvSpPr/>
          <p:nvPr/>
        </p:nvSpPr>
        <p:spPr>
          <a:xfrm>
            <a:off x="9857253" y="1733447"/>
            <a:ext cx="1718491" cy="88957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softEdge rad="635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3).   PUSH 78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F=0, R=2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="" xmlns:a16="http://schemas.microsoft.com/office/drawing/2014/main" id="{06DA93AD-59E0-4992-BDD0-BE14E2DE9F53}"/>
              </a:ext>
            </a:extLst>
          </p:cNvPr>
          <p:cNvSpPr/>
          <p:nvPr/>
        </p:nvSpPr>
        <p:spPr>
          <a:xfrm>
            <a:off x="9902649" y="4356677"/>
            <a:ext cx="1718491" cy="88957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softEdge rad="635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4).  PUSH 3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F=0, R=3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85097141-22F8-4855-8C19-272E53ABEC41}"/>
              </a:ext>
            </a:extLst>
          </p:cNvPr>
          <p:cNvSpPr/>
          <p:nvPr/>
        </p:nvSpPr>
        <p:spPr>
          <a:xfrm>
            <a:off x="2934139" y="1558791"/>
            <a:ext cx="649938" cy="4819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D9F331E1-C401-47F8-84A4-DFE7DC72B75C}"/>
              </a:ext>
            </a:extLst>
          </p:cNvPr>
          <p:cNvSpPr/>
          <p:nvPr/>
        </p:nvSpPr>
        <p:spPr>
          <a:xfrm>
            <a:off x="3913392" y="1662551"/>
            <a:ext cx="649938" cy="4819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="" xmlns:a16="http://schemas.microsoft.com/office/drawing/2014/main" id="{EFC821A8-6071-4099-B497-C98A2455A857}"/>
              </a:ext>
            </a:extLst>
          </p:cNvPr>
          <p:cNvSpPr/>
          <p:nvPr/>
        </p:nvSpPr>
        <p:spPr>
          <a:xfrm>
            <a:off x="4065792" y="2418067"/>
            <a:ext cx="649938" cy="4819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="" xmlns:a16="http://schemas.microsoft.com/office/drawing/2014/main" id="{00AA375B-B8B4-4FEF-82A7-A2E02AA2A483}"/>
              </a:ext>
            </a:extLst>
          </p:cNvPr>
          <p:cNvSpPr/>
          <p:nvPr/>
        </p:nvSpPr>
        <p:spPr>
          <a:xfrm>
            <a:off x="2917927" y="2641804"/>
            <a:ext cx="649938" cy="4819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="" xmlns:a16="http://schemas.microsoft.com/office/drawing/2014/main" id="{D9C50F24-30E9-4AA6-8979-DC516658BA04}"/>
              </a:ext>
            </a:extLst>
          </p:cNvPr>
          <p:cNvSpPr/>
          <p:nvPr/>
        </p:nvSpPr>
        <p:spPr>
          <a:xfrm>
            <a:off x="4250618" y="1814951"/>
            <a:ext cx="649938" cy="4819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A4D2DFC4-FBBC-4083-AC9F-0970D9B3046B}"/>
              </a:ext>
            </a:extLst>
          </p:cNvPr>
          <p:cNvSpPr/>
          <p:nvPr/>
        </p:nvSpPr>
        <p:spPr>
          <a:xfrm>
            <a:off x="2869823" y="4306399"/>
            <a:ext cx="649938" cy="4819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15B07D4E-9C00-4E34-B8BB-A949B795FC26}"/>
              </a:ext>
            </a:extLst>
          </p:cNvPr>
          <p:cNvSpPr/>
          <p:nvPr/>
        </p:nvSpPr>
        <p:spPr>
          <a:xfrm>
            <a:off x="8541648" y="5391379"/>
            <a:ext cx="649938" cy="4819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78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C6E8F9EA-D946-4B8B-AAC4-E36B5AFA60AF}"/>
              </a:ext>
            </a:extLst>
          </p:cNvPr>
          <p:cNvSpPr/>
          <p:nvPr/>
        </p:nvSpPr>
        <p:spPr>
          <a:xfrm>
            <a:off x="7425809" y="5436576"/>
            <a:ext cx="649938" cy="4819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15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947DACF4-B685-41C6-B97A-39D0D037B070}"/>
              </a:ext>
            </a:extLst>
          </p:cNvPr>
          <p:cNvSpPr/>
          <p:nvPr/>
        </p:nvSpPr>
        <p:spPr>
          <a:xfrm>
            <a:off x="8502133" y="4285502"/>
            <a:ext cx="649938" cy="4819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25D1B248-5A14-4286-AFCE-F87F3C85C8B7}"/>
              </a:ext>
            </a:extLst>
          </p:cNvPr>
          <p:cNvSpPr/>
          <p:nvPr/>
        </p:nvSpPr>
        <p:spPr>
          <a:xfrm>
            <a:off x="7414278" y="4293317"/>
            <a:ext cx="649938" cy="4819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32ADF99E-6B9E-44F6-B143-E25B456583B4}"/>
              </a:ext>
            </a:extLst>
          </p:cNvPr>
          <p:cNvSpPr/>
          <p:nvPr/>
        </p:nvSpPr>
        <p:spPr>
          <a:xfrm>
            <a:off x="8565509" y="2460061"/>
            <a:ext cx="649938" cy="4819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78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5DC00E67-2034-416D-B911-271555EB54D7}"/>
              </a:ext>
            </a:extLst>
          </p:cNvPr>
          <p:cNvSpPr/>
          <p:nvPr/>
        </p:nvSpPr>
        <p:spPr>
          <a:xfrm>
            <a:off x="3920131" y="4210333"/>
            <a:ext cx="649938" cy="4819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73DE4140-049F-43DB-90B4-F402AA7EE40D}"/>
              </a:ext>
            </a:extLst>
          </p:cNvPr>
          <p:cNvSpPr/>
          <p:nvPr/>
        </p:nvSpPr>
        <p:spPr>
          <a:xfrm>
            <a:off x="7508628" y="2572278"/>
            <a:ext cx="649938" cy="4819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15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2CA8CD2E-D995-47C4-882E-2C2E29E9F287}"/>
              </a:ext>
            </a:extLst>
          </p:cNvPr>
          <p:cNvSpPr/>
          <p:nvPr/>
        </p:nvSpPr>
        <p:spPr>
          <a:xfrm>
            <a:off x="3998292" y="5307829"/>
            <a:ext cx="649938" cy="4819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4EC269CF-3150-4386-B2F9-32BA698871B6}"/>
              </a:ext>
            </a:extLst>
          </p:cNvPr>
          <p:cNvSpPr/>
          <p:nvPr/>
        </p:nvSpPr>
        <p:spPr>
          <a:xfrm>
            <a:off x="7848336" y="3455498"/>
            <a:ext cx="649938" cy="4819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F5561F46-8718-4C6F-82E9-2A712C5DE1DA}"/>
              </a:ext>
            </a:extLst>
          </p:cNvPr>
          <p:cNvSpPr/>
          <p:nvPr/>
        </p:nvSpPr>
        <p:spPr>
          <a:xfrm>
            <a:off x="4126615" y="5237699"/>
            <a:ext cx="649938" cy="4819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76552BD6-E9B2-484D-9A5F-F1B5FDB02581}"/>
              </a:ext>
            </a:extLst>
          </p:cNvPr>
          <p:cNvSpPr/>
          <p:nvPr/>
        </p:nvSpPr>
        <p:spPr>
          <a:xfrm>
            <a:off x="2892949" y="5301544"/>
            <a:ext cx="649938" cy="4819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T.Anilkumar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61C8-3DFB-4F97-8386-63C13A1E10F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863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Freeform: Shape 276">
            <a:extLst>
              <a:ext uri="{FF2B5EF4-FFF2-40B4-BE49-F238E27FC236}">
                <a16:creationId xmlns="" xmlns:a16="http://schemas.microsoft.com/office/drawing/2014/main" id="{29107A21-39C6-468A-AAC3-54237D8755EF}"/>
              </a:ext>
            </a:extLst>
          </p:cNvPr>
          <p:cNvSpPr/>
          <p:nvPr/>
        </p:nvSpPr>
        <p:spPr>
          <a:xfrm>
            <a:off x="7443899" y="3331626"/>
            <a:ext cx="2060652" cy="2137199"/>
          </a:xfrm>
          <a:custGeom>
            <a:avLst>
              <a:gd name="f0" fmla="val 6671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*/ 5419351 1 1725033"/>
              <a:gd name="f8" fmla="val 10800"/>
              <a:gd name="f9" fmla="val -2147483647"/>
              <a:gd name="f10" fmla="val 2147483647"/>
              <a:gd name="f11" fmla="*/ 10800 10800 1"/>
              <a:gd name="f12" fmla="+- 0 0 0"/>
              <a:gd name="f13" fmla="+- 0 0 360"/>
              <a:gd name="f14" fmla="*/ f4 1 21600"/>
              <a:gd name="f15" fmla="*/ f5 1 21600"/>
              <a:gd name="f16" fmla="pin 0 f0 10800"/>
              <a:gd name="f17" fmla="*/ 0 f7 1"/>
              <a:gd name="f18" fmla="*/ f12 f1 1"/>
              <a:gd name="f19" fmla="*/ f13 f1 1"/>
              <a:gd name="f20" fmla="+- 10800 0 f16"/>
              <a:gd name="f21" fmla="*/ f16 f14 1"/>
              <a:gd name="f22" fmla="*/ 10800 f15 1"/>
              <a:gd name="f23" fmla="*/ 3163 f14 1"/>
              <a:gd name="f24" fmla="*/ 18437 f14 1"/>
              <a:gd name="f25" fmla="*/ 18437 f15 1"/>
              <a:gd name="f26" fmla="*/ 3163 f15 1"/>
              <a:gd name="f27" fmla="*/ f17 1 f3"/>
              <a:gd name="f28" fmla="*/ f18 1 f3"/>
              <a:gd name="f29" fmla="*/ f19 1 f3"/>
              <a:gd name="f30" fmla="*/ 10800 f14 1"/>
              <a:gd name="f31" fmla="*/ 0 f15 1"/>
              <a:gd name="f32" fmla="*/ 0 f14 1"/>
              <a:gd name="f33" fmla="*/ 21600 f15 1"/>
              <a:gd name="f34" fmla="*/ 21600 f14 1"/>
              <a:gd name="f35" fmla="+- 0 0 f27"/>
              <a:gd name="f36" fmla="+- f28 0 f2"/>
              <a:gd name="f37" fmla="+- f29 0 f2"/>
              <a:gd name="f38" fmla="*/ f20 f20 1"/>
              <a:gd name="f39" fmla="*/ f35 f1 1"/>
              <a:gd name="f40" fmla="+- f37 0 f36"/>
              <a:gd name="f41" fmla="*/ f39 1 f7"/>
              <a:gd name="f42" fmla="+- f41 0 f2"/>
              <a:gd name="f43" fmla="cos 1 f42"/>
              <a:gd name="f44" fmla="sin 1 f42"/>
              <a:gd name="f45" fmla="+- 0 0 f43"/>
              <a:gd name="f46" fmla="+- 0 0 f44"/>
              <a:gd name="f47" fmla="*/ 10800 f45 1"/>
              <a:gd name="f48" fmla="*/ 10800 f46 1"/>
              <a:gd name="f49" fmla="*/ f20 f45 1"/>
              <a:gd name="f50" fmla="*/ f20 f46 1"/>
              <a:gd name="f51" fmla="*/ f47 f47 1"/>
              <a:gd name="f52" fmla="*/ f48 f48 1"/>
              <a:gd name="f53" fmla="*/ f49 f49 1"/>
              <a:gd name="f54" fmla="*/ f50 f50 1"/>
              <a:gd name="f55" fmla="+- f51 f52 0"/>
              <a:gd name="f56" fmla="+- f53 f54 0"/>
              <a:gd name="f57" fmla="sqrt f55"/>
              <a:gd name="f58" fmla="sqrt f56"/>
              <a:gd name="f59" fmla="*/ f11 1 f57"/>
              <a:gd name="f60" fmla="*/ f38 1 f58"/>
              <a:gd name="f61" fmla="*/ f45 f59 1"/>
              <a:gd name="f62" fmla="*/ f46 f59 1"/>
              <a:gd name="f63" fmla="*/ f45 f60 1"/>
              <a:gd name="f64" fmla="*/ f46 f60 1"/>
              <a:gd name="f65" fmla="+- 10800 0 f61"/>
              <a:gd name="f66" fmla="+- 10800 0 f62"/>
              <a:gd name="f67" fmla="+- 10800 0 f63"/>
              <a:gd name="f68" fmla="+- 10800 0 f64"/>
            </a:gdLst>
            <a:ahLst>
              <a:ahXY gdRefX="f0" minX="f6" maxX="f8" gdRefY="" minY="0" maxY="0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30" y="f31"/>
              </a:cxn>
              <a:cxn ang="f36">
                <a:pos x="f23" y="f26"/>
              </a:cxn>
              <a:cxn ang="f36">
                <a:pos x="f32" y="f22"/>
              </a:cxn>
              <a:cxn ang="f36">
                <a:pos x="f23" y="f25"/>
              </a:cxn>
              <a:cxn ang="f36">
                <a:pos x="f30" y="f33"/>
              </a:cxn>
              <a:cxn ang="f36">
                <a:pos x="f24" y="f25"/>
              </a:cxn>
              <a:cxn ang="f36">
                <a:pos x="f34" y="f22"/>
              </a:cxn>
              <a:cxn ang="f36">
                <a:pos x="f24" y="f26"/>
              </a:cxn>
            </a:cxnLst>
            <a:rect l="f23" t="f26" r="f24" b="f25"/>
            <a:pathLst>
              <a:path w="21600" h="21600">
                <a:moveTo>
                  <a:pt x="f65" y="f66"/>
                </a:moveTo>
                <a:arcTo wR="f8" hR="f8" stAng="f36" swAng="f40"/>
                <a:close/>
                <a:moveTo>
                  <a:pt x="f67" y="f68"/>
                </a:moveTo>
                <a:arcTo wR="f20" hR="f20" stAng="f36" swAng="f40"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278" name="Straight Connector 277">
            <a:extLst>
              <a:ext uri="{FF2B5EF4-FFF2-40B4-BE49-F238E27FC236}">
                <a16:creationId xmlns="" xmlns:a16="http://schemas.microsoft.com/office/drawing/2014/main" id="{8E79E6C6-F732-4AB9-8CBB-F1E4AA3B4877}"/>
              </a:ext>
            </a:extLst>
          </p:cNvPr>
          <p:cNvSpPr/>
          <p:nvPr/>
        </p:nvSpPr>
        <p:spPr>
          <a:xfrm>
            <a:off x="8429826" y="3341342"/>
            <a:ext cx="29790" cy="64998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="" xmlns:a16="http://schemas.microsoft.com/office/drawing/2014/main" id="{92AF6997-1115-40F9-BFB3-0F3FD5A435F6}"/>
              </a:ext>
            </a:extLst>
          </p:cNvPr>
          <p:cNvSpPr/>
          <p:nvPr/>
        </p:nvSpPr>
        <p:spPr>
          <a:xfrm>
            <a:off x="7070798" y="3479793"/>
            <a:ext cx="812077" cy="215539"/>
          </a:xfrm>
          <a:prstGeom prst="rect">
            <a:avLst/>
          </a:prstGeom>
          <a:effectLst>
            <a:softEdge rad="63500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="" xmlns:a16="http://schemas.microsoft.com/office/drawing/2014/main" id="{B3657050-9F7C-4F70-9FAA-FFC15A39E70D}"/>
              </a:ext>
            </a:extLst>
          </p:cNvPr>
          <p:cNvSpPr/>
          <p:nvPr/>
        </p:nvSpPr>
        <p:spPr>
          <a:xfrm flipH="1">
            <a:off x="6848091" y="5204299"/>
            <a:ext cx="766951" cy="264526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="" xmlns:a16="http://schemas.microsoft.com/office/drawing/2014/main" id="{7FE2D16E-2C8E-4B40-B942-D35CA90E3205}"/>
              </a:ext>
            </a:extLst>
          </p:cNvPr>
          <p:cNvSpPr/>
          <p:nvPr/>
        </p:nvSpPr>
        <p:spPr>
          <a:xfrm>
            <a:off x="9285094" y="3392463"/>
            <a:ext cx="851145" cy="332556"/>
          </a:xfrm>
          <a:prstGeom prst="rect">
            <a:avLst/>
          </a:prstGeom>
          <a:effectLst>
            <a:softEdge rad="63500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="" xmlns:a16="http://schemas.microsoft.com/office/drawing/2014/main" id="{F30B273D-37A7-4817-AED5-3BEB2E128976}"/>
              </a:ext>
            </a:extLst>
          </p:cNvPr>
          <p:cNvSpPr/>
          <p:nvPr/>
        </p:nvSpPr>
        <p:spPr>
          <a:xfrm>
            <a:off x="9179874" y="5045677"/>
            <a:ext cx="929764" cy="379241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283" name="Straight Connector 282">
            <a:extLst>
              <a:ext uri="{FF2B5EF4-FFF2-40B4-BE49-F238E27FC236}">
                <a16:creationId xmlns="" xmlns:a16="http://schemas.microsoft.com/office/drawing/2014/main" id="{10123599-4C1A-4F9A-AAE5-A5907B563956}"/>
              </a:ext>
            </a:extLst>
          </p:cNvPr>
          <p:cNvSpPr/>
          <p:nvPr/>
        </p:nvSpPr>
        <p:spPr>
          <a:xfrm>
            <a:off x="8544902" y="4828020"/>
            <a:ext cx="29790" cy="64998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284" name="Straight Connector 283">
            <a:extLst>
              <a:ext uri="{FF2B5EF4-FFF2-40B4-BE49-F238E27FC236}">
                <a16:creationId xmlns="" xmlns:a16="http://schemas.microsoft.com/office/drawing/2014/main" id="{260BD9F8-19D1-424A-9230-FA8963B0E586}"/>
              </a:ext>
            </a:extLst>
          </p:cNvPr>
          <p:cNvSpPr/>
          <p:nvPr/>
        </p:nvSpPr>
        <p:spPr>
          <a:xfrm flipH="1">
            <a:off x="8808401" y="4311870"/>
            <a:ext cx="696150" cy="3161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285" name="Straight Connector 284">
            <a:extLst>
              <a:ext uri="{FF2B5EF4-FFF2-40B4-BE49-F238E27FC236}">
                <a16:creationId xmlns="" xmlns:a16="http://schemas.microsoft.com/office/drawing/2014/main" id="{A7011B04-24BB-4C4D-9C3C-1AB349A25666}"/>
              </a:ext>
            </a:extLst>
          </p:cNvPr>
          <p:cNvSpPr/>
          <p:nvPr/>
        </p:nvSpPr>
        <p:spPr>
          <a:xfrm flipH="1">
            <a:off x="7421247" y="4417615"/>
            <a:ext cx="696150" cy="3161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="" xmlns:a16="http://schemas.microsoft.com/office/drawing/2014/main" id="{171FDFFC-87BC-4595-835A-E2AEE0343A86}"/>
              </a:ext>
            </a:extLst>
          </p:cNvPr>
          <p:cNvSpPr/>
          <p:nvPr/>
        </p:nvSpPr>
        <p:spPr>
          <a:xfrm>
            <a:off x="10355819" y="3458492"/>
            <a:ext cx="1718491" cy="88957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softEdge rad="635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8). PUSH 35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F=1, R=0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="" xmlns:a16="http://schemas.microsoft.com/office/drawing/2014/main" id="{3CB00B72-D401-4897-B9F0-C3E926682770}"/>
              </a:ext>
            </a:extLst>
          </p:cNvPr>
          <p:cNvSpPr/>
          <p:nvPr/>
        </p:nvSpPr>
        <p:spPr>
          <a:xfrm>
            <a:off x="8770879" y="4716931"/>
            <a:ext cx="649938" cy="4819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78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="" xmlns:a16="http://schemas.microsoft.com/office/drawing/2014/main" id="{98BD4768-4D70-4954-967A-3FBD4DD5AF10}"/>
              </a:ext>
            </a:extLst>
          </p:cNvPr>
          <p:cNvSpPr/>
          <p:nvPr/>
        </p:nvSpPr>
        <p:spPr>
          <a:xfrm>
            <a:off x="7655040" y="4762128"/>
            <a:ext cx="649938" cy="4819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15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="" xmlns:a16="http://schemas.microsoft.com/office/drawing/2014/main" id="{57A04DDE-6A00-4EE0-BBAA-C160A117BCBD}"/>
              </a:ext>
            </a:extLst>
          </p:cNvPr>
          <p:cNvSpPr/>
          <p:nvPr/>
        </p:nvSpPr>
        <p:spPr>
          <a:xfrm>
            <a:off x="8731364" y="3611054"/>
            <a:ext cx="649938" cy="4819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290" name="Rectangle 289">
            <a:extLst>
              <a:ext uri="{FF2B5EF4-FFF2-40B4-BE49-F238E27FC236}">
                <a16:creationId xmlns="" xmlns:a16="http://schemas.microsoft.com/office/drawing/2014/main" id="{2B487509-7CD5-4221-AEA2-FBFC1A96607F}"/>
              </a:ext>
            </a:extLst>
          </p:cNvPr>
          <p:cNvSpPr/>
          <p:nvPr/>
        </p:nvSpPr>
        <p:spPr>
          <a:xfrm>
            <a:off x="7643509" y="3618869"/>
            <a:ext cx="649938" cy="4819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35</a:t>
            </a:r>
          </a:p>
        </p:txBody>
      </p:sp>
      <p:sp>
        <p:nvSpPr>
          <p:cNvPr id="291" name="Freeform: Shape 290">
            <a:extLst>
              <a:ext uri="{FF2B5EF4-FFF2-40B4-BE49-F238E27FC236}">
                <a16:creationId xmlns="" xmlns:a16="http://schemas.microsoft.com/office/drawing/2014/main" id="{2E055347-5DE7-4971-A7BA-D5777793EFB7}"/>
              </a:ext>
            </a:extLst>
          </p:cNvPr>
          <p:cNvSpPr/>
          <p:nvPr/>
        </p:nvSpPr>
        <p:spPr>
          <a:xfrm>
            <a:off x="7288456" y="403593"/>
            <a:ext cx="2060652" cy="2137199"/>
          </a:xfrm>
          <a:custGeom>
            <a:avLst>
              <a:gd name="f0" fmla="val 6671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*/ 5419351 1 1725033"/>
              <a:gd name="f8" fmla="val 10800"/>
              <a:gd name="f9" fmla="val -2147483647"/>
              <a:gd name="f10" fmla="val 2147483647"/>
              <a:gd name="f11" fmla="*/ 10800 10800 1"/>
              <a:gd name="f12" fmla="+- 0 0 0"/>
              <a:gd name="f13" fmla="+- 0 0 360"/>
              <a:gd name="f14" fmla="*/ f4 1 21600"/>
              <a:gd name="f15" fmla="*/ f5 1 21600"/>
              <a:gd name="f16" fmla="pin 0 f0 10800"/>
              <a:gd name="f17" fmla="*/ 0 f7 1"/>
              <a:gd name="f18" fmla="*/ f12 f1 1"/>
              <a:gd name="f19" fmla="*/ f13 f1 1"/>
              <a:gd name="f20" fmla="+- 10800 0 f16"/>
              <a:gd name="f21" fmla="*/ f16 f14 1"/>
              <a:gd name="f22" fmla="*/ 10800 f15 1"/>
              <a:gd name="f23" fmla="*/ 3163 f14 1"/>
              <a:gd name="f24" fmla="*/ 18437 f14 1"/>
              <a:gd name="f25" fmla="*/ 18437 f15 1"/>
              <a:gd name="f26" fmla="*/ 3163 f15 1"/>
              <a:gd name="f27" fmla="*/ f17 1 f3"/>
              <a:gd name="f28" fmla="*/ f18 1 f3"/>
              <a:gd name="f29" fmla="*/ f19 1 f3"/>
              <a:gd name="f30" fmla="*/ 10800 f14 1"/>
              <a:gd name="f31" fmla="*/ 0 f15 1"/>
              <a:gd name="f32" fmla="*/ 0 f14 1"/>
              <a:gd name="f33" fmla="*/ 21600 f15 1"/>
              <a:gd name="f34" fmla="*/ 21600 f14 1"/>
              <a:gd name="f35" fmla="+- 0 0 f27"/>
              <a:gd name="f36" fmla="+- f28 0 f2"/>
              <a:gd name="f37" fmla="+- f29 0 f2"/>
              <a:gd name="f38" fmla="*/ f20 f20 1"/>
              <a:gd name="f39" fmla="*/ f35 f1 1"/>
              <a:gd name="f40" fmla="+- f37 0 f36"/>
              <a:gd name="f41" fmla="*/ f39 1 f7"/>
              <a:gd name="f42" fmla="+- f41 0 f2"/>
              <a:gd name="f43" fmla="cos 1 f42"/>
              <a:gd name="f44" fmla="sin 1 f42"/>
              <a:gd name="f45" fmla="+- 0 0 f43"/>
              <a:gd name="f46" fmla="+- 0 0 f44"/>
              <a:gd name="f47" fmla="*/ 10800 f45 1"/>
              <a:gd name="f48" fmla="*/ 10800 f46 1"/>
              <a:gd name="f49" fmla="*/ f20 f45 1"/>
              <a:gd name="f50" fmla="*/ f20 f46 1"/>
              <a:gd name="f51" fmla="*/ f47 f47 1"/>
              <a:gd name="f52" fmla="*/ f48 f48 1"/>
              <a:gd name="f53" fmla="*/ f49 f49 1"/>
              <a:gd name="f54" fmla="*/ f50 f50 1"/>
              <a:gd name="f55" fmla="+- f51 f52 0"/>
              <a:gd name="f56" fmla="+- f53 f54 0"/>
              <a:gd name="f57" fmla="sqrt f55"/>
              <a:gd name="f58" fmla="sqrt f56"/>
              <a:gd name="f59" fmla="*/ f11 1 f57"/>
              <a:gd name="f60" fmla="*/ f38 1 f58"/>
              <a:gd name="f61" fmla="*/ f45 f59 1"/>
              <a:gd name="f62" fmla="*/ f46 f59 1"/>
              <a:gd name="f63" fmla="*/ f45 f60 1"/>
              <a:gd name="f64" fmla="*/ f46 f60 1"/>
              <a:gd name="f65" fmla="+- 10800 0 f61"/>
              <a:gd name="f66" fmla="+- 10800 0 f62"/>
              <a:gd name="f67" fmla="+- 10800 0 f63"/>
              <a:gd name="f68" fmla="+- 10800 0 f64"/>
            </a:gdLst>
            <a:ahLst>
              <a:ahXY gdRefX="f0" minX="f6" maxX="f8" gdRefY="" minY="0" maxY="0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30" y="f31"/>
              </a:cxn>
              <a:cxn ang="f36">
                <a:pos x="f23" y="f26"/>
              </a:cxn>
              <a:cxn ang="f36">
                <a:pos x="f32" y="f22"/>
              </a:cxn>
              <a:cxn ang="f36">
                <a:pos x="f23" y="f25"/>
              </a:cxn>
              <a:cxn ang="f36">
                <a:pos x="f30" y="f33"/>
              </a:cxn>
              <a:cxn ang="f36">
                <a:pos x="f24" y="f25"/>
              </a:cxn>
              <a:cxn ang="f36">
                <a:pos x="f34" y="f22"/>
              </a:cxn>
              <a:cxn ang="f36">
                <a:pos x="f24" y="f26"/>
              </a:cxn>
            </a:cxnLst>
            <a:rect l="f23" t="f26" r="f24" b="f25"/>
            <a:pathLst>
              <a:path w="21600" h="21600">
                <a:moveTo>
                  <a:pt x="f65" y="f66"/>
                </a:moveTo>
                <a:arcTo wR="f8" hR="f8" stAng="f36" swAng="f40"/>
                <a:close/>
                <a:moveTo>
                  <a:pt x="f67" y="f68"/>
                </a:moveTo>
                <a:arcTo wR="f20" hR="f20" stAng="f36" swAng="f40"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292" name="Straight Connector 291">
            <a:extLst>
              <a:ext uri="{FF2B5EF4-FFF2-40B4-BE49-F238E27FC236}">
                <a16:creationId xmlns="" xmlns:a16="http://schemas.microsoft.com/office/drawing/2014/main" id="{8724E76F-9A51-44BD-A537-4A01D066FE73}"/>
              </a:ext>
            </a:extLst>
          </p:cNvPr>
          <p:cNvSpPr/>
          <p:nvPr/>
        </p:nvSpPr>
        <p:spPr>
          <a:xfrm>
            <a:off x="8274383" y="413309"/>
            <a:ext cx="29790" cy="64998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293" name="Rectangle 292">
            <a:extLst>
              <a:ext uri="{FF2B5EF4-FFF2-40B4-BE49-F238E27FC236}">
                <a16:creationId xmlns="" xmlns:a16="http://schemas.microsoft.com/office/drawing/2014/main" id="{6B968453-7045-473D-9534-B1A0792AE771}"/>
              </a:ext>
            </a:extLst>
          </p:cNvPr>
          <p:cNvSpPr/>
          <p:nvPr/>
        </p:nvSpPr>
        <p:spPr>
          <a:xfrm>
            <a:off x="6687520" y="439445"/>
            <a:ext cx="812077" cy="215539"/>
          </a:xfrm>
          <a:prstGeom prst="rect">
            <a:avLst/>
          </a:prstGeom>
          <a:effectLst>
            <a:softEdge rad="63500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4" name="Rectangle 293">
            <a:extLst>
              <a:ext uri="{FF2B5EF4-FFF2-40B4-BE49-F238E27FC236}">
                <a16:creationId xmlns="" xmlns:a16="http://schemas.microsoft.com/office/drawing/2014/main" id="{C33BD888-B66D-4208-BE29-DE6EE2B4B7F6}"/>
              </a:ext>
            </a:extLst>
          </p:cNvPr>
          <p:cNvSpPr/>
          <p:nvPr/>
        </p:nvSpPr>
        <p:spPr>
          <a:xfrm flipH="1">
            <a:off x="6889099" y="2082219"/>
            <a:ext cx="766951" cy="264526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5" name="Rectangle 294">
            <a:extLst>
              <a:ext uri="{FF2B5EF4-FFF2-40B4-BE49-F238E27FC236}">
                <a16:creationId xmlns="" xmlns:a16="http://schemas.microsoft.com/office/drawing/2014/main" id="{1020CF3E-92F7-4B6F-9795-CA5F30EF352A}"/>
              </a:ext>
            </a:extLst>
          </p:cNvPr>
          <p:cNvSpPr/>
          <p:nvPr/>
        </p:nvSpPr>
        <p:spPr>
          <a:xfrm>
            <a:off x="8824420" y="501889"/>
            <a:ext cx="851145" cy="332556"/>
          </a:xfrm>
          <a:prstGeom prst="rect">
            <a:avLst/>
          </a:prstGeom>
          <a:effectLst>
            <a:softEdge rad="63500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="" xmlns:a16="http://schemas.microsoft.com/office/drawing/2014/main" id="{A7887820-7C11-47B9-9F6D-1DCD1212D8D6}"/>
              </a:ext>
            </a:extLst>
          </p:cNvPr>
          <p:cNvSpPr/>
          <p:nvPr/>
        </p:nvSpPr>
        <p:spPr>
          <a:xfrm>
            <a:off x="8800492" y="2117644"/>
            <a:ext cx="929764" cy="379241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297" name="Straight Connector 296">
            <a:extLst>
              <a:ext uri="{FF2B5EF4-FFF2-40B4-BE49-F238E27FC236}">
                <a16:creationId xmlns="" xmlns:a16="http://schemas.microsoft.com/office/drawing/2014/main" id="{74F82710-795D-46CE-A771-2811D1F161BB}"/>
              </a:ext>
            </a:extLst>
          </p:cNvPr>
          <p:cNvSpPr/>
          <p:nvPr/>
        </p:nvSpPr>
        <p:spPr>
          <a:xfrm>
            <a:off x="8389459" y="1899987"/>
            <a:ext cx="29790" cy="64998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298" name="Straight Connector 297">
            <a:extLst>
              <a:ext uri="{FF2B5EF4-FFF2-40B4-BE49-F238E27FC236}">
                <a16:creationId xmlns="" xmlns:a16="http://schemas.microsoft.com/office/drawing/2014/main" id="{6A149E9F-26B5-4B80-8D19-88AB68B53B82}"/>
              </a:ext>
            </a:extLst>
          </p:cNvPr>
          <p:cNvSpPr/>
          <p:nvPr/>
        </p:nvSpPr>
        <p:spPr>
          <a:xfrm flipH="1">
            <a:off x="8652958" y="1383837"/>
            <a:ext cx="696150" cy="3161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299" name="Straight Connector 298">
            <a:extLst>
              <a:ext uri="{FF2B5EF4-FFF2-40B4-BE49-F238E27FC236}">
                <a16:creationId xmlns="" xmlns:a16="http://schemas.microsoft.com/office/drawing/2014/main" id="{6B0D5A68-1E1A-46A1-93AA-2CA94E11D0B3}"/>
              </a:ext>
            </a:extLst>
          </p:cNvPr>
          <p:cNvSpPr/>
          <p:nvPr/>
        </p:nvSpPr>
        <p:spPr>
          <a:xfrm flipH="1">
            <a:off x="7265804" y="1489582"/>
            <a:ext cx="696150" cy="3161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01" name="Rectangle 300">
            <a:extLst>
              <a:ext uri="{FF2B5EF4-FFF2-40B4-BE49-F238E27FC236}">
                <a16:creationId xmlns="" xmlns:a16="http://schemas.microsoft.com/office/drawing/2014/main" id="{9AFC6145-7EE4-4A35-88B4-6D81E13B39FE}"/>
              </a:ext>
            </a:extLst>
          </p:cNvPr>
          <p:cNvSpPr/>
          <p:nvPr/>
        </p:nvSpPr>
        <p:spPr>
          <a:xfrm>
            <a:off x="8615436" y="1788898"/>
            <a:ext cx="649938" cy="4819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78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="" xmlns:a16="http://schemas.microsoft.com/office/drawing/2014/main" id="{5F91401E-B8C1-4C7A-9600-2485DF237F02}"/>
              </a:ext>
            </a:extLst>
          </p:cNvPr>
          <p:cNvSpPr/>
          <p:nvPr/>
        </p:nvSpPr>
        <p:spPr>
          <a:xfrm>
            <a:off x="7499597" y="1834095"/>
            <a:ext cx="649938" cy="4819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15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="" xmlns:a16="http://schemas.microsoft.com/office/drawing/2014/main" id="{9157284F-DB0E-4B0E-8C08-DEE10B9D0922}"/>
              </a:ext>
            </a:extLst>
          </p:cNvPr>
          <p:cNvSpPr/>
          <p:nvPr/>
        </p:nvSpPr>
        <p:spPr>
          <a:xfrm>
            <a:off x="8575921" y="683021"/>
            <a:ext cx="649938" cy="4819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304" name="Rectangle 303">
            <a:extLst>
              <a:ext uri="{FF2B5EF4-FFF2-40B4-BE49-F238E27FC236}">
                <a16:creationId xmlns="" xmlns:a16="http://schemas.microsoft.com/office/drawing/2014/main" id="{203430E5-CC2A-4095-AB8F-79C3C9DE0F49}"/>
              </a:ext>
            </a:extLst>
          </p:cNvPr>
          <p:cNvSpPr/>
          <p:nvPr/>
        </p:nvSpPr>
        <p:spPr>
          <a:xfrm>
            <a:off x="7488066" y="690836"/>
            <a:ext cx="649938" cy="4819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23</a:t>
            </a:r>
          </a:p>
        </p:txBody>
      </p:sp>
      <p:sp>
        <p:nvSpPr>
          <p:cNvPr id="305" name="Freeform: Shape 304">
            <a:extLst>
              <a:ext uri="{FF2B5EF4-FFF2-40B4-BE49-F238E27FC236}">
                <a16:creationId xmlns="" xmlns:a16="http://schemas.microsoft.com/office/drawing/2014/main" id="{FDADA7C6-4A8F-4D77-A951-1379A8B27112}"/>
              </a:ext>
            </a:extLst>
          </p:cNvPr>
          <p:cNvSpPr/>
          <p:nvPr/>
        </p:nvSpPr>
        <p:spPr>
          <a:xfrm>
            <a:off x="3854582" y="3691551"/>
            <a:ext cx="2060652" cy="2137199"/>
          </a:xfrm>
          <a:custGeom>
            <a:avLst>
              <a:gd name="f0" fmla="val 6671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*/ 5419351 1 1725033"/>
              <a:gd name="f8" fmla="val 10800"/>
              <a:gd name="f9" fmla="val -2147483647"/>
              <a:gd name="f10" fmla="val 2147483647"/>
              <a:gd name="f11" fmla="*/ 10800 10800 1"/>
              <a:gd name="f12" fmla="+- 0 0 0"/>
              <a:gd name="f13" fmla="+- 0 0 360"/>
              <a:gd name="f14" fmla="*/ f4 1 21600"/>
              <a:gd name="f15" fmla="*/ f5 1 21600"/>
              <a:gd name="f16" fmla="pin 0 f0 10800"/>
              <a:gd name="f17" fmla="*/ 0 f7 1"/>
              <a:gd name="f18" fmla="*/ f12 f1 1"/>
              <a:gd name="f19" fmla="*/ f13 f1 1"/>
              <a:gd name="f20" fmla="+- 10800 0 f16"/>
              <a:gd name="f21" fmla="*/ f16 f14 1"/>
              <a:gd name="f22" fmla="*/ 10800 f15 1"/>
              <a:gd name="f23" fmla="*/ 3163 f14 1"/>
              <a:gd name="f24" fmla="*/ 18437 f14 1"/>
              <a:gd name="f25" fmla="*/ 18437 f15 1"/>
              <a:gd name="f26" fmla="*/ 3163 f15 1"/>
              <a:gd name="f27" fmla="*/ f17 1 f3"/>
              <a:gd name="f28" fmla="*/ f18 1 f3"/>
              <a:gd name="f29" fmla="*/ f19 1 f3"/>
              <a:gd name="f30" fmla="*/ 10800 f14 1"/>
              <a:gd name="f31" fmla="*/ 0 f15 1"/>
              <a:gd name="f32" fmla="*/ 0 f14 1"/>
              <a:gd name="f33" fmla="*/ 21600 f15 1"/>
              <a:gd name="f34" fmla="*/ 21600 f14 1"/>
              <a:gd name="f35" fmla="+- 0 0 f27"/>
              <a:gd name="f36" fmla="+- f28 0 f2"/>
              <a:gd name="f37" fmla="+- f29 0 f2"/>
              <a:gd name="f38" fmla="*/ f20 f20 1"/>
              <a:gd name="f39" fmla="*/ f35 f1 1"/>
              <a:gd name="f40" fmla="+- f37 0 f36"/>
              <a:gd name="f41" fmla="*/ f39 1 f7"/>
              <a:gd name="f42" fmla="+- f41 0 f2"/>
              <a:gd name="f43" fmla="cos 1 f42"/>
              <a:gd name="f44" fmla="sin 1 f42"/>
              <a:gd name="f45" fmla="+- 0 0 f43"/>
              <a:gd name="f46" fmla="+- 0 0 f44"/>
              <a:gd name="f47" fmla="*/ 10800 f45 1"/>
              <a:gd name="f48" fmla="*/ 10800 f46 1"/>
              <a:gd name="f49" fmla="*/ f20 f45 1"/>
              <a:gd name="f50" fmla="*/ f20 f46 1"/>
              <a:gd name="f51" fmla="*/ f47 f47 1"/>
              <a:gd name="f52" fmla="*/ f48 f48 1"/>
              <a:gd name="f53" fmla="*/ f49 f49 1"/>
              <a:gd name="f54" fmla="*/ f50 f50 1"/>
              <a:gd name="f55" fmla="+- f51 f52 0"/>
              <a:gd name="f56" fmla="+- f53 f54 0"/>
              <a:gd name="f57" fmla="sqrt f55"/>
              <a:gd name="f58" fmla="sqrt f56"/>
              <a:gd name="f59" fmla="*/ f11 1 f57"/>
              <a:gd name="f60" fmla="*/ f38 1 f58"/>
              <a:gd name="f61" fmla="*/ f45 f59 1"/>
              <a:gd name="f62" fmla="*/ f46 f59 1"/>
              <a:gd name="f63" fmla="*/ f45 f60 1"/>
              <a:gd name="f64" fmla="*/ f46 f60 1"/>
              <a:gd name="f65" fmla="+- 10800 0 f61"/>
              <a:gd name="f66" fmla="+- 10800 0 f62"/>
              <a:gd name="f67" fmla="+- 10800 0 f63"/>
              <a:gd name="f68" fmla="+- 10800 0 f64"/>
            </a:gdLst>
            <a:ahLst>
              <a:ahXY gdRefX="f0" minX="f6" maxX="f8" gdRefY="" minY="0" maxY="0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30" y="f31"/>
              </a:cxn>
              <a:cxn ang="f36">
                <a:pos x="f23" y="f26"/>
              </a:cxn>
              <a:cxn ang="f36">
                <a:pos x="f32" y="f22"/>
              </a:cxn>
              <a:cxn ang="f36">
                <a:pos x="f23" y="f25"/>
              </a:cxn>
              <a:cxn ang="f36">
                <a:pos x="f30" y="f33"/>
              </a:cxn>
              <a:cxn ang="f36">
                <a:pos x="f24" y="f25"/>
              </a:cxn>
              <a:cxn ang="f36">
                <a:pos x="f34" y="f22"/>
              </a:cxn>
              <a:cxn ang="f36">
                <a:pos x="f24" y="f26"/>
              </a:cxn>
            </a:cxnLst>
            <a:rect l="f23" t="f26" r="f24" b="f25"/>
            <a:pathLst>
              <a:path w="21600" h="21600">
                <a:moveTo>
                  <a:pt x="f65" y="f66"/>
                </a:moveTo>
                <a:arcTo wR="f8" hR="f8" stAng="f36" swAng="f40"/>
                <a:close/>
                <a:moveTo>
                  <a:pt x="f67" y="f68"/>
                </a:moveTo>
                <a:arcTo wR="f20" hR="f20" stAng="f36" swAng="f40"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06" name="Straight Connector 305">
            <a:extLst>
              <a:ext uri="{FF2B5EF4-FFF2-40B4-BE49-F238E27FC236}">
                <a16:creationId xmlns="" xmlns:a16="http://schemas.microsoft.com/office/drawing/2014/main" id="{0824A0D2-A988-452D-A87A-47818274258E}"/>
              </a:ext>
            </a:extLst>
          </p:cNvPr>
          <p:cNvSpPr/>
          <p:nvPr/>
        </p:nvSpPr>
        <p:spPr>
          <a:xfrm>
            <a:off x="4840509" y="3701267"/>
            <a:ext cx="29790" cy="64998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07" name="Rectangle 306">
            <a:extLst>
              <a:ext uri="{FF2B5EF4-FFF2-40B4-BE49-F238E27FC236}">
                <a16:creationId xmlns="" xmlns:a16="http://schemas.microsoft.com/office/drawing/2014/main" id="{3CF8A141-403B-4B24-AD13-B1B822002437}"/>
              </a:ext>
            </a:extLst>
          </p:cNvPr>
          <p:cNvSpPr/>
          <p:nvPr/>
        </p:nvSpPr>
        <p:spPr>
          <a:xfrm>
            <a:off x="3377749" y="3911237"/>
            <a:ext cx="812077" cy="215539"/>
          </a:xfrm>
          <a:prstGeom prst="rect">
            <a:avLst/>
          </a:prstGeom>
          <a:effectLst>
            <a:softEdge rad="63500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8" name="Rectangle 307">
            <a:extLst>
              <a:ext uri="{FF2B5EF4-FFF2-40B4-BE49-F238E27FC236}">
                <a16:creationId xmlns="" xmlns:a16="http://schemas.microsoft.com/office/drawing/2014/main" id="{DDDD2850-AE1C-4385-B9F1-804B16283B88}"/>
              </a:ext>
            </a:extLst>
          </p:cNvPr>
          <p:cNvSpPr/>
          <p:nvPr/>
        </p:nvSpPr>
        <p:spPr>
          <a:xfrm flipH="1">
            <a:off x="3258774" y="5564224"/>
            <a:ext cx="766951" cy="264526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="" xmlns:a16="http://schemas.microsoft.com/office/drawing/2014/main" id="{CC93208E-A196-43F2-B124-D88ABB522D5F}"/>
              </a:ext>
            </a:extLst>
          </p:cNvPr>
          <p:cNvSpPr/>
          <p:nvPr/>
        </p:nvSpPr>
        <p:spPr>
          <a:xfrm>
            <a:off x="5331358" y="3760794"/>
            <a:ext cx="851145" cy="332556"/>
          </a:xfrm>
          <a:prstGeom prst="rect">
            <a:avLst/>
          </a:prstGeom>
          <a:effectLst>
            <a:softEdge rad="63500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="" xmlns:a16="http://schemas.microsoft.com/office/drawing/2014/main" id="{4C2DE11A-0604-4498-9F28-811D4166A88C}"/>
              </a:ext>
            </a:extLst>
          </p:cNvPr>
          <p:cNvSpPr/>
          <p:nvPr/>
        </p:nvSpPr>
        <p:spPr>
          <a:xfrm>
            <a:off x="5366618" y="5405602"/>
            <a:ext cx="929764" cy="379241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11" name="Straight Connector 310">
            <a:extLst>
              <a:ext uri="{FF2B5EF4-FFF2-40B4-BE49-F238E27FC236}">
                <a16:creationId xmlns="" xmlns:a16="http://schemas.microsoft.com/office/drawing/2014/main" id="{8AC62A82-3E9C-4056-9094-3ADE6C7F3F57}"/>
              </a:ext>
            </a:extLst>
          </p:cNvPr>
          <p:cNvSpPr/>
          <p:nvPr/>
        </p:nvSpPr>
        <p:spPr>
          <a:xfrm>
            <a:off x="4955585" y="5187945"/>
            <a:ext cx="29790" cy="64998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12" name="Straight Connector 311">
            <a:extLst>
              <a:ext uri="{FF2B5EF4-FFF2-40B4-BE49-F238E27FC236}">
                <a16:creationId xmlns="" xmlns:a16="http://schemas.microsoft.com/office/drawing/2014/main" id="{154BA7F4-3487-40ED-98DA-6A9DA53D5063}"/>
              </a:ext>
            </a:extLst>
          </p:cNvPr>
          <p:cNvSpPr/>
          <p:nvPr/>
        </p:nvSpPr>
        <p:spPr>
          <a:xfrm flipH="1">
            <a:off x="5219084" y="4671795"/>
            <a:ext cx="696150" cy="3161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13" name="Straight Connector 312">
            <a:extLst>
              <a:ext uri="{FF2B5EF4-FFF2-40B4-BE49-F238E27FC236}">
                <a16:creationId xmlns="" xmlns:a16="http://schemas.microsoft.com/office/drawing/2014/main" id="{A0BA148E-B5E7-44A4-B3B3-4E561E31C97E}"/>
              </a:ext>
            </a:extLst>
          </p:cNvPr>
          <p:cNvSpPr/>
          <p:nvPr/>
        </p:nvSpPr>
        <p:spPr>
          <a:xfrm flipH="1">
            <a:off x="3831930" y="4777540"/>
            <a:ext cx="696150" cy="3161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14" name="Rectangle 313">
            <a:extLst>
              <a:ext uri="{FF2B5EF4-FFF2-40B4-BE49-F238E27FC236}">
                <a16:creationId xmlns="" xmlns:a16="http://schemas.microsoft.com/office/drawing/2014/main" id="{C9ACF454-EEB8-4406-9988-C3574564D0E7}"/>
              </a:ext>
            </a:extLst>
          </p:cNvPr>
          <p:cNvSpPr/>
          <p:nvPr/>
        </p:nvSpPr>
        <p:spPr>
          <a:xfrm>
            <a:off x="1250703" y="4664726"/>
            <a:ext cx="1718491" cy="88957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softEdge rad="635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6).  POP 5</a:t>
            </a: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F=1, R=3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="" xmlns:a16="http://schemas.microsoft.com/office/drawing/2014/main" id="{9A208C05-5551-4682-BEAC-34F11D1B4C1F}"/>
              </a:ext>
            </a:extLst>
          </p:cNvPr>
          <p:cNvSpPr/>
          <p:nvPr/>
        </p:nvSpPr>
        <p:spPr>
          <a:xfrm>
            <a:off x="5181562" y="5076856"/>
            <a:ext cx="649938" cy="4819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78</a:t>
            </a:r>
          </a:p>
        </p:txBody>
      </p:sp>
      <p:sp>
        <p:nvSpPr>
          <p:cNvPr id="316" name="Rectangle 315">
            <a:extLst>
              <a:ext uri="{FF2B5EF4-FFF2-40B4-BE49-F238E27FC236}">
                <a16:creationId xmlns="" xmlns:a16="http://schemas.microsoft.com/office/drawing/2014/main" id="{664422FF-A7B6-4415-A35B-1084112DC174}"/>
              </a:ext>
            </a:extLst>
          </p:cNvPr>
          <p:cNvSpPr/>
          <p:nvPr/>
        </p:nvSpPr>
        <p:spPr>
          <a:xfrm>
            <a:off x="4065723" y="5122053"/>
            <a:ext cx="649938" cy="4819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15</a:t>
            </a:r>
          </a:p>
        </p:txBody>
      </p:sp>
      <p:sp>
        <p:nvSpPr>
          <p:cNvPr id="317" name="Rectangle 316">
            <a:extLst>
              <a:ext uri="{FF2B5EF4-FFF2-40B4-BE49-F238E27FC236}">
                <a16:creationId xmlns="" xmlns:a16="http://schemas.microsoft.com/office/drawing/2014/main" id="{7FEBE51C-7797-459E-B77C-50E4E09AC4C4}"/>
              </a:ext>
            </a:extLst>
          </p:cNvPr>
          <p:cNvSpPr/>
          <p:nvPr/>
        </p:nvSpPr>
        <p:spPr>
          <a:xfrm>
            <a:off x="5142047" y="3970979"/>
            <a:ext cx="649938" cy="4819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="" xmlns:a16="http://schemas.microsoft.com/office/drawing/2014/main" id="{0E282346-D89B-4302-8FDA-9AD7F4C977C3}"/>
              </a:ext>
            </a:extLst>
          </p:cNvPr>
          <p:cNvSpPr/>
          <p:nvPr/>
        </p:nvSpPr>
        <p:spPr>
          <a:xfrm>
            <a:off x="4054192" y="3978794"/>
            <a:ext cx="649938" cy="4819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="" xmlns:a16="http://schemas.microsoft.com/office/drawing/2014/main" id="{FD875916-6052-4718-B18E-ACCBCF561261}"/>
              </a:ext>
            </a:extLst>
          </p:cNvPr>
          <p:cNvSpPr/>
          <p:nvPr/>
        </p:nvSpPr>
        <p:spPr>
          <a:xfrm>
            <a:off x="9787026" y="780134"/>
            <a:ext cx="1904664" cy="88957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softEdge rad="635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7). PUSH 23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F=1, R=0</a:t>
            </a:r>
          </a:p>
        </p:txBody>
      </p:sp>
      <p:sp>
        <p:nvSpPr>
          <p:cNvPr id="320" name="Rectangle 319">
            <a:extLst>
              <a:ext uri="{FF2B5EF4-FFF2-40B4-BE49-F238E27FC236}">
                <a16:creationId xmlns="" xmlns:a16="http://schemas.microsoft.com/office/drawing/2014/main" id="{066EDEE0-BFC7-4B5A-9B00-5FFA66E59F0A}"/>
              </a:ext>
            </a:extLst>
          </p:cNvPr>
          <p:cNvSpPr/>
          <p:nvPr/>
        </p:nvSpPr>
        <p:spPr>
          <a:xfrm>
            <a:off x="988052" y="1318394"/>
            <a:ext cx="1718491" cy="88957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softEdge rad="635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5).  PUSH 38</a:t>
            </a: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F=0, R=3</a:t>
            </a:r>
          </a:p>
        </p:txBody>
      </p:sp>
      <p:sp>
        <p:nvSpPr>
          <p:cNvPr id="321" name="Rectangle 320">
            <a:extLst>
              <a:ext uri="{FF2B5EF4-FFF2-40B4-BE49-F238E27FC236}">
                <a16:creationId xmlns="" xmlns:a16="http://schemas.microsoft.com/office/drawing/2014/main" id="{07E38AA8-CD71-4EB0-9736-A832479B2DA0}"/>
              </a:ext>
            </a:extLst>
          </p:cNvPr>
          <p:cNvSpPr/>
          <p:nvPr/>
        </p:nvSpPr>
        <p:spPr>
          <a:xfrm>
            <a:off x="3223194" y="2534355"/>
            <a:ext cx="2460023" cy="88957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softEdge rad="635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dirty="0"/>
              <a:t>QUEUE OVERFLOW</a:t>
            </a:r>
          </a:p>
        </p:txBody>
      </p:sp>
      <p:sp>
        <p:nvSpPr>
          <p:cNvPr id="322" name="Freeform: Shape 321">
            <a:extLst>
              <a:ext uri="{FF2B5EF4-FFF2-40B4-BE49-F238E27FC236}">
                <a16:creationId xmlns="" xmlns:a16="http://schemas.microsoft.com/office/drawing/2014/main" id="{DB1862CD-10D5-4FAD-85F9-C81E5EB4DDD0}"/>
              </a:ext>
            </a:extLst>
          </p:cNvPr>
          <p:cNvSpPr/>
          <p:nvPr/>
        </p:nvSpPr>
        <p:spPr>
          <a:xfrm>
            <a:off x="3517362" y="543016"/>
            <a:ext cx="2060652" cy="2137199"/>
          </a:xfrm>
          <a:custGeom>
            <a:avLst>
              <a:gd name="f0" fmla="val 6671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*/ 5419351 1 1725033"/>
              <a:gd name="f8" fmla="val 10800"/>
              <a:gd name="f9" fmla="val -2147483647"/>
              <a:gd name="f10" fmla="val 2147483647"/>
              <a:gd name="f11" fmla="*/ 10800 10800 1"/>
              <a:gd name="f12" fmla="+- 0 0 0"/>
              <a:gd name="f13" fmla="+- 0 0 360"/>
              <a:gd name="f14" fmla="*/ f4 1 21600"/>
              <a:gd name="f15" fmla="*/ f5 1 21600"/>
              <a:gd name="f16" fmla="pin 0 f0 10800"/>
              <a:gd name="f17" fmla="*/ 0 f7 1"/>
              <a:gd name="f18" fmla="*/ f12 f1 1"/>
              <a:gd name="f19" fmla="*/ f13 f1 1"/>
              <a:gd name="f20" fmla="+- 10800 0 f16"/>
              <a:gd name="f21" fmla="*/ f16 f14 1"/>
              <a:gd name="f22" fmla="*/ 10800 f15 1"/>
              <a:gd name="f23" fmla="*/ 3163 f14 1"/>
              <a:gd name="f24" fmla="*/ 18437 f14 1"/>
              <a:gd name="f25" fmla="*/ 18437 f15 1"/>
              <a:gd name="f26" fmla="*/ 3163 f15 1"/>
              <a:gd name="f27" fmla="*/ f17 1 f3"/>
              <a:gd name="f28" fmla="*/ f18 1 f3"/>
              <a:gd name="f29" fmla="*/ f19 1 f3"/>
              <a:gd name="f30" fmla="*/ 10800 f14 1"/>
              <a:gd name="f31" fmla="*/ 0 f15 1"/>
              <a:gd name="f32" fmla="*/ 0 f14 1"/>
              <a:gd name="f33" fmla="*/ 21600 f15 1"/>
              <a:gd name="f34" fmla="*/ 21600 f14 1"/>
              <a:gd name="f35" fmla="+- 0 0 f27"/>
              <a:gd name="f36" fmla="+- f28 0 f2"/>
              <a:gd name="f37" fmla="+- f29 0 f2"/>
              <a:gd name="f38" fmla="*/ f20 f20 1"/>
              <a:gd name="f39" fmla="*/ f35 f1 1"/>
              <a:gd name="f40" fmla="+- f37 0 f36"/>
              <a:gd name="f41" fmla="*/ f39 1 f7"/>
              <a:gd name="f42" fmla="+- f41 0 f2"/>
              <a:gd name="f43" fmla="cos 1 f42"/>
              <a:gd name="f44" fmla="sin 1 f42"/>
              <a:gd name="f45" fmla="+- 0 0 f43"/>
              <a:gd name="f46" fmla="+- 0 0 f44"/>
              <a:gd name="f47" fmla="*/ 10800 f45 1"/>
              <a:gd name="f48" fmla="*/ 10800 f46 1"/>
              <a:gd name="f49" fmla="*/ f20 f45 1"/>
              <a:gd name="f50" fmla="*/ f20 f46 1"/>
              <a:gd name="f51" fmla="*/ f47 f47 1"/>
              <a:gd name="f52" fmla="*/ f48 f48 1"/>
              <a:gd name="f53" fmla="*/ f49 f49 1"/>
              <a:gd name="f54" fmla="*/ f50 f50 1"/>
              <a:gd name="f55" fmla="+- f51 f52 0"/>
              <a:gd name="f56" fmla="+- f53 f54 0"/>
              <a:gd name="f57" fmla="sqrt f55"/>
              <a:gd name="f58" fmla="sqrt f56"/>
              <a:gd name="f59" fmla="*/ f11 1 f57"/>
              <a:gd name="f60" fmla="*/ f38 1 f58"/>
              <a:gd name="f61" fmla="*/ f45 f59 1"/>
              <a:gd name="f62" fmla="*/ f46 f59 1"/>
              <a:gd name="f63" fmla="*/ f45 f60 1"/>
              <a:gd name="f64" fmla="*/ f46 f60 1"/>
              <a:gd name="f65" fmla="+- 10800 0 f61"/>
              <a:gd name="f66" fmla="+- 10800 0 f62"/>
              <a:gd name="f67" fmla="+- 10800 0 f63"/>
              <a:gd name="f68" fmla="+- 10800 0 f64"/>
            </a:gdLst>
            <a:ahLst>
              <a:ahXY gdRefX="f0" minX="f6" maxX="f8" gdRefY="" minY="0" maxY="0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30" y="f31"/>
              </a:cxn>
              <a:cxn ang="f36">
                <a:pos x="f23" y="f26"/>
              </a:cxn>
              <a:cxn ang="f36">
                <a:pos x="f32" y="f22"/>
              </a:cxn>
              <a:cxn ang="f36">
                <a:pos x="f23" y="f25"/>
              </a:cxn>
              <a:cxn ang="f36">
                <a:pos x="f30" y="f33"/>
              </a:cxn>
              <a:cxn ang="f36">
                <a:pos x="f24" y="f25"/>
              </a:cxn>
              <a:cxn ang="f36">
                <a:pos x="f34" y="f22"/>
              </a:cxn>
              <a:cxn ang="f36">
                <a:pos x="f24" y="f26"/>
              </a:cxn>
            </a:cxnLst>
            <a:rect l="f23" t="f26" r="f24" b="f25"/>
            <a:pathLst>
              <a:path w="21600" h="21600">
                <a:moveTo>
                  <a:pt x="f65" y="f66"/>
                </a:moveTo>
                <a:arcTo wR="f8" hR="f8" stAng="f36" swAng="f40"/>
                <a:close/>
                <a:moveTo>
                  <a:pt x="f67" y="f68"/>
                </a:moveTo>
                <a:arcTo wR="f20" hR="f20" stAng="f36" swAng="f40"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23" name="Straight Connector 322">
            <a:extLst>
              <a:ext uri="{FF2B5EF4-FFF2-40B4-BE49-F238E27FC236}">
                <a16:creationId xmlns="" xmlns:a16="http://schemas.microsoft.com/office/drawing/2014/main" id="{A6D3CCB2-582E-42D8-808F-5600B5D2F134}"/>
              </a:ext>
            </a:extLst>
          </p:cNvPr>
          <p:cNvSpPr/>
          <p:nvPr/>
        </p:nvSpPr>
        <p:spPr>
          <a:xfrm>
            <a:off x="4503289" y="552732"/>
            <a:ext cx="29790" cy="64998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24" name="Rectangle 323">
            <a:extLst>
              <a:ext uri="{FF2B5EF4-FFF2-40B4-BE49-F238E27FC236}">
                <a16:creationId xmlns="" xmlns:a16="http://schemas.microsoft.com/office/drawing/2014/main" id="{A597CF39-478E-42DE-9EFC-E21B1AEE296A}"/>
              </a:ext>
            </a:extLst>
          </p:cNvPr>
          <p:cNvSpPr/>
          <p:nvPr/>
        </p:nvSpPr>
        <p:spPr>
          <a:xfrm>
            <a:off x="2916426" y="578868"/>
            <a:ext cx="812077" cy="215539"/>
          </a:xfrm>
          <a:prstGeom prst="rect">
            <a:avLst/>
          </a:prstGeom>
          <a:effectLst>
            <a:softEdge rad="63500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="" xmlns:a16="http://schemas.microsoft.com/office/drawing/2014/main" id="{E0C76140-1E0F-40A0-887C-2FA547D88FFA}"/>
              </a:ext>
            </a:extLst>
          </p:cNvPr>
          <p:cNvSpPr/>
          <p:nvPr/>
        </p:nvSpPr>
        <p:spPr>
          <a:xfrm flipH="1">
            <a:off x="2921554" y="2415689"/>
            <a:ext cx="766951" cy="264526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6" name="Rectangle 325">
            <a:extLst>
              <a:ext uri="{FF2B5EF4-FFF2-40B4-BE49-F238E27FC236}">
                <a16:creationId xmlns="" xmlns:a16="http://schemas.microsoft.com/office/drawing/2014/main" id="{9DBBA7A8-8895-45FB-9EDF-94AEA1B7E089}"/>
              </a:ext>
            </a:extLst>
          </p:cNvPr>
          <p:cNvSpPr/>
          <p:nvPr/>
        </p:nvSpPr>
        <p:spPr>
          <a:xfrm>
            <a:off x="5285489" y="455776"/>
            <a:ext cx="851145" cy="332556"/>
          </a:xfrm>
          <a:prstGeom prst="rect">
            <a:avLst/>
          </a:prstGeom>
          <a:effectLst>
            <a:softEdge rad="63500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7" name="Rectangle 326">
            <a:extLst>
              <a:ext uri="{FF2B5EF4-FFF2-40B4-BE49-F238E27FC236}">
                <a16:creationId xmlns="" xmlns:a16="http://schemas.microsoft.com/office/drawing/2014/main" id="{91BE4963-BF16-4FC8-B26F-02D71E98A4F2}"/>
              </a:ext>
            </a:extLst>
          </p:cNvPr>
          <p:cNvSpPr/>
          <p:nvPr/>
        </p:nvSpPr>
        <p:spPr>
          <a:xfrm>
            <a:off x="5029398" y="2257067"/>
            <a:ext cx="929764" cy="379241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28" name="Straight Connector 327">
            <a:extLst>
              <a:ext uri="{FF2B5EF4-FFF2-40B4-BE49-F238E27FC236}">
                <a16:creationId xmlns="" xmlns:a16="http://schemas.microsoft.com/office/drawing/2014/main" id="{6A293C1B-7BDF-489A-BCB0-18CBD420A8D2}"/>
              </a:ext>
            </a:extLst>
          </p:cNvPr>
          <p:cNvSpPr/>
          <p:nvPr/>
        </p:nvSpPr>
        <p:spPr>
          <a:xfrm>
            <a:off x="4618365" y="2039410"/>
            <a:ext cx="29790" cy="64998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29" name="Straight Connector 328">
            <a:extLst>
              <a:ext uri="{FF2B5EF4-FFF2-40B4-BE49-F238E27FC236}">
                <a16:creationId xmlns="" xmlns:a16="http://schemas.microsoft.com/office/drawing/2014/main" id="{DBBD01FA-3B62-44F0-A507-CBDA9978D229}"/>
              </a:ext>
            </a:extLst>
          </p:cNvPr>
          <p:cNvSpPr/>
          <p:nvPr/>
        </p:nvSpPr>
        <p:spPr>
          <a:xfrm flipH="1">
            <a:off x="4881864" y="1523260"/>
            <a:ext cx="696150" cy="3161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30" name="Straight Connector 329">
            <a:extLst>
              <a:ext uri="{FF2B5EF4-FFF2-40B4-BE49-F238E27FC236}">
                <a16:creationId xmlns="" xmlns:a16="http://schemas.microsoft.com/office/drawing/2014/main" id="{C82EBCD1-4217-45D7-A35E-22493FC88DC1}"/>
              </a:ext>
            </a:extLst>
          </p:cNvPr>
          <p:cNvSpPr/>
          <p:nvPr/>
        </p:nvSpPr>
        <p:spPr>
          <a:xfrm flipH="1">
            <a:off x="3494710" y="1629005"/>
            <a:ext cx="696150" cy="3161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31" name="Rectangle 330">
            <a:extLst>
              <a:ext uri="{FF2B5EF4-FFF2-40B4-BE49-F238E27FC236}">
                <a16:creationId xmlns="" xmlns:a16="http://schemas.microsoft.com/office/drawing/2014/main" id="{297B6AA6-EAA2-4482-B2D1-46CB0DA46B49}"/>
              </a:ext>
            </a:extLst>
          </p:cNvPr>
          <p:cNvSpPr/>
          <p:nvPr/>
        </p:nvSpPr>
        <p:spPr>
          <a:xfrm>
            <a:off x="4844342" y="1928321"/>
            <a:ext cx="649938" cy="4819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78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="" xmlns:a16="http://schemas.microsoft.com/office/drawing/2014/main" id="{A7960E36-B126-4A28-97E0-DDDEE055AF2D}"/>
              </a:ext>
            </a:extLst>
          </p:cNvPr>
          <p:cNvSpPr/>
          <p:nvPr/>
        </p:nvSpPr>
        <p:spPr>
          <a:xfrm>
            <a:off x="3728503" y="1973518"/>
            <a:ext cx="649938" cy="4819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15</a:t>
            </a:r>
          </a:p>
        </p:txBody>
      </p:sp>
      <p:sp>
        <p:nvSpPr>
          <p:cNvPr id="333" name="Rectangle 332">
            <a:extLst>
              <a:ext uri="{FF2B5EF4-FFF2-40B4-BE49-F238E27FC236}">
                <a16:creationId xmlns="" xmlns:a16="http://schemas.microsoft.com/office/drawing/2014/main" id="{3F989B79-1B2B-43F9-9BF8-47D377CB06DD}"/>
              </a:ext>
            </a:extLst>
          </p:cNvPr>
          <p:cNvSpPr/>
          <p:nvPr/>
        </p:nvSpPr>
        <p:spPr>
          <a:xfrm>
            <a:off x="4804827" y="822444"/>
            <a:ext cx="649938" cy="4819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334" name="Rectangle 333">
            <a:extLst>
              <a:ext uri="{FF2B5EF4-FFF2-40B4-BE49-F238E27FC236}">
                <a16:creationId xmlns="" xmlns:a16="http://schemas.microsoft.com/office/drawing/2014/main" id="{760B8AC8-3E8E-4125-A8BF-C88866724B16}"/>
              </a:ext>
            </a:extLst>
          </p:cNvPr>
          <p:cNvSpPr/>
          <p:nvPr/>
        </p:nvSpPr>
        <p:spPr>
          <a:xfrm>
            <a:off x="3716972" y="830259"/>
            <a:ext cx="649938" cy="4819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335" name="Rectangle 334">
            <a:extLst>
              <a:ext uri="{FF2B5EF4-FFF2-40B4-BE49-F238E27FC236}">
                <a16:creationId xmlns="" xmlns:a16="http://schemas.microsoft.com/office/drawing/2014/main" id="{92327878-3A74-4500-AC7D-BDC8D08AA2AF}"/>
              </a:ext>
            </a:extLst>
          </p:cNvPr>
          <p:cNvSpPr/>
          <p:nvPr/>
        </p:nvSpPr>
        <p:spPr>
          <a:xfrm>
            <a:off x="7305379" y="5429963"/>
            <a:ext cx="2460023" cy="88957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softEdge rad="635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dirty="0"/>
              <a:t>QUEUE OVERFLOW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T.Anilkumar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61C8-3DFB-4F97-8386-63C13A1E10F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035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0F892B-CF39-42BF-937B-72F6EFDF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Circular Queues..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C99BD7-4667-4FD2-9C49-33C10939A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Size of the circular queue is fixed.</a:t>
            </a:r>
          </a:p>
          <a:p>
            <a:r>
              <a:rPr lang="en-US" dirty="0"/>
              <a:t>Elements can be inserted from rear end and deleted from front end only.</a:t>
            </a:r>
          </a:p>
          <a:p>
            <a:r>
              <a:rPr lang="en-US" dirty="0"/>
              <a:t>Memory wastage is possible.</a:t>
            </a:r>
          </a:p>
          <a:p>
            <a:pPr marL="0" indent="0">
              <a:buNone/>
            </a:pPr>
            <a:r>
              <a:rPr lang="en-US" dirty="0"/>
              <a:t>           ex : storing 10 elements in queue that is having maximum size 100.  </a:t>
            </a:r>
          </a:p>
          <a:p>
            <a:r>
              <a:rPr lang="en-US" dirty="0"/>
              <a:t>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T.Anilkumar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61C8-3DFB-4F97-8386-63C13A1E10F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5246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E56F58-5D8D-498F-B5E1-C45D0B871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2603241"/>
            <a:ext cx="8596668" cy="907170"/>
          </a:xfrm>
        </p:spPr>
        <p:txBody>
          <a:bodyPr>
            <a:normAutofit/>
          </a:bodyPr>
          <a:lstStyle/>
          <a:p>
            <a:r>
              <a:rPr lang="en-US" dirty="0"/>
              <a:t>So, what is the alternative..?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T.Anilkumar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61C8-3DFB-4F97-8386-63C13A1E10F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214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4064A2-2000-4AF4-BEE5-D3E50927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2B5349-F74D-49A4-BCC3-C943119E9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06" y="1314282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De Queue’s are nothing but Double Ended Queues.</a:t>
            </a:r>
          </a:p>
          <a:p>
            <a:r>
              <a:rPr lang="en-US" dirty="0"/>
              <a:t>De queues also follows the FIFO or LILO principle like circular queues.</a:t>
            </a:r>
          </a:p>
          <a:p>
            <a:r>
              <a:rPr lang="en-US" dirty="0"/>
              <a:t>But we can insert from both front and rear ends and also delete from both front and rear ends.</a:t>
            </a:r>
          </a:p>
          <a:p>
            <a:r>
              <a:rPr lang="en-US" dirty="0"/>
              <a:t>We can implement stack and queues and its applications with dequeues.</a:t>
            </a:r>
          </a:p>
          <a:p>
            <a:r>
              <a:rPr lang="en-US" dirty="0"/>
              <a:t>It can be implemented by both linear and circular queues.</a:t>
            </a:r>
          </a:p>
          <a:p>
            <a:r>
              <a:rPr lang="en-US" dirty="0"/>
              <a:t>Insertion from rear and deletion from front for dequeue is similar to linear queue ( for the dequeue that is implemented using linear queue)</a:t>
            </a:r>
          </a:p>
          <a:p>
            <a:r>
              <a:rPr lang="en-US" dirty="0"/>
              <a:t>Insertion from rear and deletion from front for dequeue is similar to circular queue ( for the dequeue that is implemented using circular queue)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06769A2-7264-4A1A-826C-9279866A801A}"/>
              </a:ext>
            </a:extLst>
          </p:cNvPr>
          <p:cNvSpPr/>
          <p:nvPr/>
        </p:nvSpPr>
        <p:spPr>
          <a:xfrm>
            <a:off x="1284047" y="5505854"/>
            <a:ext cx="6887183" cy="62257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4            56                                                          34          45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8B36F5BC-EDB2-4D79-8C5B-37013F1DC4E7}"/>
              </a:ext>
            </a:extLst>
          </p:cNvPr>
          <p:cNvCxnSpPr/>
          <p:nvPr/>
        </p:nvCxnSpPr>
        <p:spPr>
          <a:xfrm>
            <a:off x="2198451" y="5505854"/>
            <a:ext cx="0" cy="62257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1E348A6A-F726-47D0-A208-1C4A76F2F1F8}"/>
              </a:ext>
            </a:extLst>
          </p:cNvPr>
          <p:cNvCxnSpPr/>
          <p:nvPr/>
        </p:nvCxnSpPr>
        <p:spPr>
          <a:xfrm>
            <a:off x="3093396" y="5505854"/>
            <a:ext cx="0" cy="62257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31C9A3DC-30FE-471E-931D-5CB651A38E56}"/>
              </a:ext>
            </a:extLst>
          </p:cNvPr>
          <p:cNvCxnSpPr/>
          <p:nvPr/>
        </p:nvCxnSpPr>
        <p:spPr>
          <a:xfrm>
            <a:off x="4046706" y="5505854"/>
            <a:ext cx="0" cy="62257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292DF361-064F-4FD0-B225-53D3E767345B}"/>
              </a:ext>
            </a:extLst>
          </p:cNvPr>
          <p:cNvCxnSpPr/>
          <p:nvPr/>
        </p:nvCxnSpPr>
        <p:spPr>
          <a:xfrm>
            <a:off x="4975668" y="5505854"/>
            <a:ext cx="0" cy="62257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40E171F1-6107-4DA0-86A4-ABE742054EA3}"/>
              </a:ext>
            </a:extLst>
          </p:cNvPr>
          <p:cNvCxnSpPr/>
          <p:nvPr/>
        </p:nvCxnSpPr>
        <p:spPr>
          <a:xfrm>
            <a:off x="5758774" y="5505854"/>
            <a:ext cx="0" cy="62257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5B0055B9-A644-4C6F-92FD-251163D1F9E3}"/>
              </a:ext>
            </a:extLst>
          </p:cNvPr>
          <p:cNvCxnSpPr/>
          <p:nvPr/>
        </p:nvCxnSpPr>
        <p:spPr>
          <a:xfrm>
            <a:off x="6517532" y="5505854"/>
            <a:ext cx="0" cy="62257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CE1820AF-93D4-452C-9970-34807405FFC2}"/>
              </a:ext>
            </a:extLst>
          </p:cNvPr>
          <p:cNvCxnSpPr/>
          <p:nvPr/>
        </p:nvCxnSpPr>
        <p:spPr>
          <a:xfrm>
            <a:off x="7324928" y="5505854"/>
            <a:ext cx="0" cy="62257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D4AC9F8-3919-40B8-AE24-B73F8FD35950}"/>
              </a:ext>
            </a:extLst>
          </p:cNvPr>
          <p:cNvSpPr/>
          <p:nvPr/>
        </p:nvSpPr>
        <p:spPr>
          <a:xfrm>
            <a:off x="2062066" y="6456782"/>
            <a:ext cx="1231641" cy="317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1CDBFFB-D4B1-48D8-B054-E42B65488BE5}"/>
              </a:ext>
            </a:extLst>
          </p:cNvPr>
          <p:cNvSpPr/>
          <p:nvPr/>
        </p:nvSpPr>
        <p:spPr>
          <a:xfrm>
            <a:off x="6405562" y="6457886"/>
            <a:ext cx="1082351" cy="317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rear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="" xmlns:a16="http://schemas.microsoft.com/office/drawing/2014/main" id="{D4CC90A8-C979-4FD7-BA9D-2517D55CA8AC}"/>
              </a:ext>
            </a:extLst>
          </p:cNvPr>
          <p:cNvSpPr/>
          <p:nvPr/>
        </p:nvSpPr>
        <p:spPr>
          <a:xfrm>
            <a:off x="2565921" y="6128425"/>
            <a:ext cx="242593" cy="3107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 10">
            <a:extLst>
              <a:ext uri="{FF2B5EF4-FFF2-40B4-BE49-F238E27FC236}">
                <a16:creationId xmlns="" xmlns:a16="http://schemas.microsoft.com/office/drawing/2014/main" id="{2206EFDE-2C95-475D-AFAD-B62DF1A15391}"/>
              </a:ext>
            </a:extLst>
          </p:cNvPr>
          <p:cNvSpPr/>
          <p:nvPr/>
        </p:nvSpPr>
        <p:spPr>
          <a:xfrm>
            <a:off x="6815118" y="6128425"/>
            <a:ext cx="242593" cy="3107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T.Anilkumar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61C8-3DFB-4F97-8386-63C13A1E10F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403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19CF7D-7BB7-4049-A9F8-01CF51C7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 Queues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B904E20-F187-4147-9A62-C8FA0288E8EE}"/>
              </a:ext>
            </a:extLst>
          </p:cNvPr>
          <p:cNvSpPr/>
          <p:nvPr/>
        </p:nvSpPr>
        <p:spPr>
          <a:xfrm>
            <a:off x="5038928" y="2306265"/>
            <a:ext cx="2363821" cy="57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 Queues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3766B03-C4D6-40D3-BD14-8F3E9BD3986D}"/>
              </a:ext>
            </a:extLst>
          </p:cNvPr>
          <p:cNvSpPr/>
          <p:nvPr/>
        </p:nvSpPr>
        <p:spPr>
          <a:xfrm>
            <a:off x="6903399" y="3878905"/>
            <a:ext cx="2363821" cy="5787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Restricted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9109C51-673A-4BE7-A589-CFD5B794185A}"/>
              </a:ext>
            </a:extLst>
          </p:cNvPr>
          <p:cNvSpPr/>
          <p:nvPr/>
        </p:nvSpPr>
        <p:spPr>
          <a:xfrm>
            <a:off x="3158241" y="3878909"/>
            <a:ext cx="2363821" cy="5787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Restricted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A70F95A-C403-41FF-A46D-8392EC9F2BC7}"/>
              </a:ext>
            </a:extLst>
          </p:cNvPr>
          <p:cNvSpPr/>
          <p:nvPr/>
        </p:nvSpPr>
        <p:spPr>
          <a:xfrm>
            <a:off x="4377443" y="3316817"/>
            <a:ext cx="3278220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="" xmlns:a16="http://schemas.microsoft.com/office/drawing/2014/main" id="{CA7C001C-A6AF-44D5-BD4D-7C8A27E6C9C4}"/>
              </a:ext>
            </a:extLst>
          </p:cNvPr>
          <p:cNvSpPr/>
          <p:nvPr/>
        </p:nvSpPr>
        <p:spPr>
          <a:xfrm>
            <a:off x="6096000" y="2885061"/>
            <a:ext cx="149157" cy="41878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="" xmlns:a16="http://schemas.microsoft.com/office/drawing/2014/main" id="{6F242EF5-A032-4F56-8862-83B84D5DB9EC}"/>
              </a:ext>
            </a:extLst>
          </p:cNvPr>
          <p:cNvSpPr/>
          <p:nvPr/>
        </p:nvSpPr>
        <p:spPr>
          <a:xfrm>
            <a:off x="4340151" y="3349394"/>
            <a:ext cx="134572" cy="51978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="" xmlns:a16="http://schemas.microsoft.com/office/drawing/2014/main" id="{246F5BA5-520E-4DF7-9CB3-269EB2F28DC7}"/>
              </a:ext>
            </a:extLst>
          </p:cNvPr>
          <p:cNvSpPr/>
          <p:nvPr/>
        </p:nvSpPr>
        <p:spPr>
          <a:xfrm>
            <a:off x="7637827" y="3316818"/>
            <a:ext cx="134572" cy="56208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T.Anilkumar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61C8-3DFB-4F97-8386-63C13A1E10F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768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806A3E-E720-4736-A026-955AE9082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0213"/>
          </a:xfrm>
        </p:spPr>
        <p:txBody>
          <a:bodyPr>
            <a:normAutofit fontScale="90000"/>
          </a:bodyPr>
          <a:lstStyle/>
          <a:p>
            <a:r>
              <a:rPr lang="en-US" dirty="0"/>
              <a:t>Input Restricted De Queue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70B204D-E195-451C-AE8A-6A51E1F84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2937"/>
            <a:ext cx="8915400" cy="1295400"/>
          </a:xfrm>
        </p:spPr>
        <p:txBody>
          <a:bodyPr>
            <a:normAutofit/>
          </a:bodyPr>
          <a:lstStyle/>
          <a:p>
            <a:r>
              <a:rPr lang="en-US" dirty="0"/>
              <a:t>Restriction on input</a:t>
            </a:r>
          </a:p>
          <a:p>
            <a:r>
              <a:rPr lang="en-US" dirty="0"/>
              <a:t>It is nothing but we can insert elements from rear end only</a:t>
            </a:r>
          </a:p>
          <a:p>
            <a:r>
              <a:rPr lang="en-US" dirty="0"/>
              <a:t>But we can delete elements from both ends.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EE347EAE-A9C0-4D8F-A72F-EC983765A158}"/>
              </a:ext>
            </a:extLst>
          </p:cNvPr>
          <p:cNvSpPr txBox="1">
            <a:spLocks/>
          </p:cNvSpPr>
          <p:nvPr/>
        </p:nvSpPr>
        <p:spPr>
          <a:xfrm>
            <a:off x="2576236" y="4085624"/>
            <a:ext cx="89154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Restriction on output</a:t>
            </a:r>
          </a:p>
          <a:p>
            <a:r>
              <a:rPr lang="en-US" dirty="0"/>
              <a:t>It is nothing but we can delete elements from rear end only.</a:t>
            </a:r>
          </a:p>
          <a:p>
            <a:r>
              <a:rPr lang="en-US" dirty="0"/>
              <a:t>But we can insert elements from both ends.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3982A0FC-CD8B-4454-A8C3-F1B5178FA4DE}"/>
              </a:ext>
            </a:extLst>
          </p:cNvPr>
          <p:cNvSpPr txBox="1">
            <a:spLocks/>
          </p:cNvSpPr>
          <p:nvPr/>
        </p:nvSpPr>
        <p:spPr>
          <a:xfrm>
            <a:off x="2422190" y="3197168"/>
            <a:ext cx="8515247" cy="7717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Output Restricted De Queue 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T.Anilkumar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61C8-3DFB-4F97-8386-63C13A1E10F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280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C06186-5B9E-4FA6-AA78-CDB576A51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112" y="899071"/>
            <a:ext cx="8911687" cy="1280890"/>
          </a:xfrm>
        </p:spPr>
        <p:txBody>
          <a:bodyPr/>
          <a:lstStyle/>
          <a:p>
            <a:r>
              <a:rPr lang="en-US" dirty="0"/>
              <a:t>Priority Queues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C97A867-7C25-4462-88C3-3F056A31E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34" y="2034074"/>
            <a:ext cx="7620000" cy="41148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T.Anilkumar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61C8-3DFB-4F97-8386-63C13A1E10F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485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59329" y="598995"/>
            <a:ext cx="8534400" cy="1507067"/>
          </a:xfrm>
        </p:spPr>
        <p:txBody>
          <a:bodyPr/>
          <a:lstStyle/>
          <a:p>
            <a:r>
              <a:rPr lang="en-US" dirty="0" smtClean="0"/>
              <a:t>                          </a:t>
            </a:r>
            <a:r>
              <a:rPr lang="en-US" u="sng" dirty="0" smtClean="0"/>
              <a:t>stacks</a:t>
            </a:r>
            <a:endParaRPr lang="en-US" u="sng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740785" y="1352528"/>
            <a:ext cx="9412902" cy="457667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follows the principle of First In Last Out (FILO) or Last in first out (LIFO)i.e.,  Stack is a sequential organization of items in which the last inserted element is the ﬁrst element to be removed or First inserted element is the last element to be removed.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 reverse a word. You push a given word to stack - letter by letter - and then pop letters from the stack.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 "undo" mechanism in text editors; this operation is accomplished by keeping all text changes in a stack.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Undo/Redo stacks in Excel or Word.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 stack of plates/books in a cupboard.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Wearing/Removing Bangles.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for recursion-Activation records of method calls.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T.Anilkumar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D7D4-92E6-47BC-BF08-E78C62C4837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29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C09FCD-65C1-4690-B7CE-16E33B78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priority queues..?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EF51F1A-DD4B-452A-9B95-BC80260F0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1559"/>
            <a:ext cx="8596668" cy="4529803"/>
          </a:xfrm>
        </p:spPr>
        <p:txBody>
          <a:bodyPr>
            <a:normAutofit/>
          </a:bodyPr>
          <a:lstStyle/>
          <a:p>
            <a:r>
              <a:rPr lang="en-US" dirty="0"/>
              <a:t>Priority queues are a special type of queues in which each element is having a unique priority.</a:t>
            </a:r>
          </a:p>
          <a:p>
            <a:r>
              <a:rPr lang="en-US" dirty="0"/>
              <a:t>In priority queues also insertion is restricted to rear and deletion is restricted to front.</a:t>
            </a:r>
          </a:p>
          <a:p>
            <a:r>
              <a:rPr lang="en-US" dirty="0"/>
              <a:t>Items in priority queue are ordered by some key.</a:t>
            </a:r>
          </a:p>
          <a:p>
            <a:r>
              <a:rPr lang="en-US" dirty="0"/>
              <a:t>So queue may totally changed by inserting new element.</a:t>
            </a:r>
          </a:p>
          <a:p>
            <a:r>
              <a:rPr lang="en-US" dirty="0"/>
              <a:t>So it requires time complexity of O(N) to insert or delete an element from priority queue.</a:t>
            </a:r>
          </a:p>
          <a:p>
            <a:r>
              <a:rPr lang="en-US" dirty="0"/>
              <a:t>An element which is having higher </a:t>
            </a:r>
            <a:r>
              <a:rPr lang="en-US" dirty="0" smtClean="0"/>
              <a:t>priority </a:t>
            </a:r>
            <a:r>
              <a:rPr lang="en-US" dirty="0"/>
              <a:t>will be served first.</a:t>
            </a:r>
          </a:p>
          <a:p>
            <a:r>
              <a:rPr lang="en-US" dirty="0"/>
              <a:t>It can be implemented by queues and heaps also.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FF6600"/>
                </a:solidFill>
              </a:rPr>
              <a:t>Note</a:t>
            </a:r>
            <a:r>
              <a:rPr lang="en-US" dirty="0"/>
              <a:t> : Priority Queues may or may not follow FIFO.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T.Anilkumar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61C8-3DFB-4F97-8386-63C13A1E10F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448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C2054A9-25C6-4EE9-8888-6351EE0EB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96" y="0"/>
            <a:ext cx="9144000" cy="68580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T.Anilkumar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61C8-3DFB-4F97-8386-63C13A1E10F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21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0DD246-4721-4E64-A8C7-543E6A588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95" y="2752531"/>
            <a:ext cx="8574207" cy="981815"/>
          </a:xfrm>
        </p:spPr>
        <p:txBody>
          <a:bodyPr/>
          <a:lstStyle/>
          <a:p>
            <a:pPr algn="ctr"/>
            <a:r>
              <a:rPr lang="en-US" dirty="0"/>
              <a:t>Thank You..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45154E8F-DD6E-46C5-BF76-DC33B0325495}"/>
              </a:ext>
            </a:extLst>
          </p:cNvPr>
          <p:cNvSpPr txBox="1">
            <a:spLocks/>
          </p:cNvSpPr>
          <p:nvPr/>
        </p:nvSpPr>
        <p:spPr>
          <a:xfrm>
            <a:off x="5673014" y="5859625"/>
            <a:ext cx="3921341" cy="73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7383" y="2644963"/>
            <a:ext cx="7997190" cy="358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300" b="1" dirty="0" smtClean="0">
                <a:solidFill>
                  <a:srgbClr val="0069B8"/>
                </a:solidFill>
              </a:rPr>
              <a:t>Queries???</a:t>
            </a:r>
          </a:p>
          <a:p>
            <a:pPr algn="ctr"/>
            <a:r>
              <a:rPr lang="en-US" sz="1200" b="1" smtClean="0">
                <a:solidFill>
                  <a:srgbClr val="0069B8"/>
                </a:solidFill>
              </a:rPr>
              <a:t>(</a:t>
            </a:r>
            <a:r>
              <a:rPr lang="en-US" sz="1200" b="1" smtClean="0">
                <a:solidFill>
                  <a:srgbClr val="0069B8"/>
                </a:solidFill>
              </a:rPr>
              <a:t>anilkumar10491</a:t>
            </a:r>
            <a:r>
              <a:rPr lang="en-US" sz="1200" b="1" smtClean="0">
                <a:solidFill>
                  <a:srgbClr val="0069B8"/>
                </a:solidFill>
              </a:rPr>
              <a:t>@rguktsklm.ac.in</a:t>
            </a:r>
            <a:r>
              <a:rPr lang="en-US" sz="1200" b="1" dirty="0" smtClean="0">
                <a:solidFill>
                  <a:srgbClr val="0069B8"/>
                </a:solidFill>
              </a:rPr>
              <a:t>)</a:t>
            </a:r>
            <a:endParaRPr lang="en-US" sz="1200" b="1" dirty="0">
              <a:solidFill>
                <a:srgbClr val="0069B8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T.Anilkumar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61C8-3DFB-4F97-8386-63C13A1E10F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4072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842" y="1960144"/>
            <a:ext cx="6350000" cy="438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5643" y="577516"/>
            <a:ext cx="70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Stack Representation: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5137" y="1387642"/>
            <a:ext cx="677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represent the stack in two ways: 1) Arrays 2) Linked list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T.Anilkumar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D7D4-92E6-47BC-BF08-E78C62C4837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84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3768"/>
          </a:xfrm>
        </p:spPr>
        <p:txBody>
          <a:bodyPr/>
          <a:lstStyle/>
          <a:p>
            <a:r>
              <a:rPr lang="en-US" dirty="0" smtClean="0"/>
              <a:t>Operations on stack: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5157"/>
            <a:ext cx="8596668" cy="3880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                Stack </a:t>
            </a:r>
            <a:r>
              <a:rPr lang="en-US" dirty="0"/>
              <a:t>operations may involve initializing the stack, using it and then de-initializing it. Apart from these basic stuffs, a stack is used for the following two primary operations −</a:t>
            </a:r>
          </a:p>
          <a:p>
            <a:pPr algn="just"/>
            <a:r>
              <a:rPr lang="en-US" b="1" dirty="0"/>
              <a:t>push()</a:t>
            </a:r>
            <a:r>
              <a:rPr lang="en-US" dirty="0"/>
              <a:t> − </a:t>
            </a:r>
            <a:r>
              <a:rPr lang="en-US" dirty="0" smtClean="0"/>
              <a:t>Inserting an </a:t>
            </a:r>
            <a:r>
              <a:rPr lang="en-US" dirty="0"/>
              <a:t>element on the stack.</a:t>
            </a:r>
          </a:p>
          <a:p>
            <a:r>
              <a:rPr lang="en-US" b="1" dirty="0"/>
              <a:t>pop()</a:t>
            </a:r>
            <a:r>
              <a:rPr lang="en-US" dirty="0"/>
              <a:t> − </a:t>
            </a:r>
            <a:r>
              <a:rPr lang="en-US" dirty="0" smtClean="0"/>
              <a:t>Deleting an </a:t>
            </a:r>
            <a:r>
              <a:rPr lang="en-US" dirty="0"/>
              <a:t>element from the stack.</a:t>
            </a:r>
          </a:p>
          <a:p>
            <a:pPr marL="0" indent="0">
              <a:buNone/>
            </a:pPr>
            <a:r>
              <a:rPr lang="en-US" dirty="0" smtClean="0"/>
              <a:t>      When </a:t>
            </a:r>
            <a:r>
              <a:rPr lang="en-US" dirty="0"/>
              <a:t>data is </a:t>
            </a:r>
            <a:r>
              <a:rPr lang="en-US" dirty="0" smtClean="0"/>
              <a:t>pushed onto stack: To </a:t>
            </a:r>
            <a:r>
              <a:rPr lang="en-US" dirty="0"/>
              <a:t>use a stack efficiently, we need to check the status of stack as well. For the same purpose, the following functionality </a:t>
            </a:r>
            <a:r>
              <a:rPr lang="en-US" dirty="0" smtClean="0"/>
              <a:t>are </a:t>
            </a:r>
            <a:r>
              <a:rPr lang="en-US" dirty="0"/>
              <a:t>added to stacks −</a:t>
            </a:r>
          </a:p>
          <a:p>
            <a:r>
              <a:rPr lang="en-US" b="1" dirty="0"/>
              <a:t>peek()</a:t>
            </a:r>
            <a:r>
              <a:rPr lang="en-US" dirty="0"/>
              <a:t> − get the top data element of the stack, without removing it.</a:t>
            </a:r>
          </a:p>
          <a:p>
            <a:r>
              <a:rPr lang="en-US" b="1" dirty="0" err="1"/>
              <a:t>isFull</a:t>
            </a:r>
            <a:r>
              <a:rPr lang="en-US" b="1" dirty="0"/>
              <a:t>()</a:t>
            </a:r>
            <a:r>
              <a:rPr lang="en-US" dirty="0"/>
              <a:t> − check if stack is full.</a:t>
            </a:r>
          </a:p>
          <a:p>
            <a:r>
              <a:rPr lang="en-US" b="1" dirty="0" err="1"/>
              <a:t>isEmpty</a:t>
            </a:r>
            <a:r>
              <a:rPr lang="en-US" b="1" dirty="0"/>
              <a:t>()</a:t>
            </a:r>
            <a:r>
              <a:rPr lang="en-US" dirty="0"/>
              <a:t> − check if stack is empty.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T.Anilkumar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D7D4-92E6-47BC-BF08-E78C62C4837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817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15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Push()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165" y="1470778"/>
            <a:ext cx="8596668" cy="388077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process of putting a new data element onto stack is known as a Push Operation. Push operation involves a series of steps −</a:t>
            </a:r>
          </a:p>
          <a:p>
            <a:r>
              <a:rPr lang="en-US" b="1" dirty="0"/>
              <a:t>Step 1</a:t>
            </a:r>
            <a:r>
              <a:rPr lang="en-US" dirty="0"/>
              <a:t> − Checks if the stack is full.</a:t>
            </a:r>
          </a:p>
          <a:p>
            <a:r>
              <a:rPr lang="en-US" b="1" dirty="0"/>
              <a:t>Step 2</a:t>
            </a:r>
            <a:r>
              <a:rPr lang="en-US" dirty="0"/>
              <a:t> − If the stack is full, produces an error and exit.</a:t>
            </a:r>
          </a:p>
          <a:p>
            <a:r>
              <a:rPr lang="en-US" b="1" dirty="0"/>
              <a:t>Step 3</a:t>
            </a:r>
            <a:r>
              <a:rPr lang="en-US" dirty="0"/>
              <a:t> − If the stack is not full, increments </a:t>
            </a:r>
            <a:r>
              <a:rPr lang="en-US" b="1" dirty="0"/>
              <a:t>top</a:t>
            </a:r>
            <a:r>
              <a:rPr lang="en-US" dirty="0"/>
              <a:t> to point next empty space.</a:t>
            </a:r>
          </a:p>
          <a:p>
            <a:r>
              <a:rPr lang="en-US" b="1" dirty="0"/>
              <a:t>Step 4</a:t>
            </a:r>
            <a:r>
              <a:rPr lang="en-US" dirty="0"/>
              <a:t> − Adds data element to the stack location, where top is pointing.</a:t>
            </a:r>
          </a:p>
          <a:p>
            <a:r>
              <a:rPr lang="en-US" b="1" dirty="0"/>
              <a:t>Step 5</a:t>
            </a:r>
            <a:r>
              <a:rPr lang="en-US" dirty="0"/>
              <a:t> − Returns success.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565" y="4216316"/>
            <a:ext cx="3143250" cy="145732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T.Anilkumar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D7D4-92E6-47BC-BF08-E78C62C4837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6667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9" y="1187116"/>
            <a:ext cx="8596668" cy="1320800"/>
          </a:xfrm>
        </p:spPr>
        <p:txBody>
          <a:bodyPr/>
          <a:lstStyle/>
          <a:p>
            <a:r>
              <a:rPr lang="en-US" dirty="0" smtClean="0"/>
              <a:t>Algorithm: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35586" y="1953919"/>
            <a:ext cx="8848897" cy="2308324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IF TOP = MAX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 Print “Stack is full”;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Exit;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Otherwise TOP: = TOP + 1; STACK(TOP):= ITEM;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 of IF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T.Anilkumar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D7D4-92E6-47BC-BF08-E78C62C4837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705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Pop()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9200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Accessing the content while removing it from the stack, is known as a Pop Operation. In an array implementation of pop() operation, the data element is not actually removed, instead </a:t>
            </a:r>
            <a:r>
              <a:rPr lang="en-US" b="1" dirty="0"/>
              <a:t>top</a:t>
            </a:r>
            <a:r>
              <a:rPr lang="en-US" dirty="0"/>
              <a:t> is decremented to a lower position in the stack to point to the next value. But in linked-list implementation, pop() actually removes data element and </a:t>
            </a:r>
            <a:r>
              <a:rPr lang="en-US" dirty="0" err="1"/>
              <a:t>deallocates</a:t>
            </a:r>
            <a:r>
              <a:rPr lang="en-US" dirty="0"/>
              <a:t> memory space.</a:t>
            </a:r>
          </a:p>
          <a:p>
            <a:r>
              <a:rPr lang="en-US" dirty="0"/>
              <a:t>A Pop operation may involve the following steps −</a:t>
            </a:r>
          </a:p>
          <a:p>
            <a:r>
              <a:rPr lang="en-US" b="1" dirty="0"/>
              <a:t>Step 1</a:t>
            </a:r>
            <a:r>
              <a:rPr lang="en-US" dirty="0"/>
              <a:t> − Checks if the stack is empty.</a:t>
            </a:r>
          </a:p>
          <a:p>
            <a:r>
              <a:rPr lang="en-US" b="1" dirty="0"/>
              <a:t>Step 2</a:t>
            </a:r>
            <a:r>
              <a:rPr lang="en-US" dirty="0"/>
              <a:t> − If the stack is empty, produces an error and exit.</a:t>
            </a:r>
          </a:p>
          <a:p>
            <a:r>
              <a:rPr lang="en-US" b="1" dirty="0"/>
              <a:t>Step 3</a:t>
            </a:r>
            <a:r>
              <a:rPr lang="en-US" dirty="0"/>
              <a:t> − If the stack is not empty, accesses the data element at which </a:t>
            </a:r>
            <a:r>
              <a:rPr lang="en-US" b="1" dirty="0"/>
              <a:t>top</a:t>
            </a:r>
            <a:r>
              <a:rPr lang="en-US" dirty="0"/>
              <a:t> is pointing.</a:t>
            </a:r>
          </a:p>
          <a:p>
            <a:r>
              <a:rPr lang="en-US" b="1" dirty="0"/>
              <a:t>Step 4</a:t>
            </a:r>
            <a:r>
              <a:rPr lang="en-US" dirty="0"/>
              <a:t> − Decreases the value of top by 1.</a:t>
            </a:r>
          </a:p>
          <a:p>
            <a:r>
              <a:rPr lang="en-US" b="1" dirty="0"/>
              <a:t>Step 5</a:t>
            </a:r>
            <a:r>
              <a:rPr lang="en-US" dirty="0"/>
              <a:t> − Returns success.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952" y="4148894"/>
            <a:ext cx="5383801" cy="245844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T.Anilkumar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D7D4-92E6-47BC-BF08-E78C62C4837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4339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423292" y="1718755"/>
            <a:ext cx="7640497" cy="2246769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IF TOP = 0 then Print “Stack is empty”;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Exit;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Otherwise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ITEM: =STACK (TOP);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TOP:=TOP – 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End of IF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Exit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T.Anilkumar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D7D4-92E6-47BC-BF08-E78C62C4837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342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400</TotalTime>
  <Words>1511</Words>
  <Application>Microsoft Office PowerPoint</Application>
  <PresentationFormat>Custom</PresentationFormat>
  <Paragraphs>365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Facet</vt:lpstr>
      <vt:lpstr>Slide 1</vt:lpstr>
      <vt:lpstr>Stacks</vt:lpstr>
      <vt:lpstr>                          stacks</vt:lpstr>
      <vt:lpstr>Slide 4</vt:lpstr>
      <vt:lpstr>Operations on stack:</vt:lpstr>
      <vt:lpstr>Push()</vt:lpstr>
      <vt:lpstr>Algorithm:</vt:lpstr>
      <vt:lpstr>Pop()</vt:lpstr>
      <vt:lpstr>Algorithm</vt:lpstr>
      <vt:lpstr>Applications of stack</vt:lpstr>
      <vt:lpstr>Queues</vt:lpstr>
      <vt:lpstr>Learning Objectives</vt:lpstr>
      <vt:lpstr>Linear Queues :</vt:lpstr>
      <vt:lpstr>Slide 14</vt:lpstr>
      <vt:lpstr>What are the DRAWBACKS of linear Q’s..?</vt:lpstr>
      <vt:lpstr>Slide 16</vt:lpstr>
      <vt:lpstr>Circular Queues</vt:lpstr>
      <vt:lpstr>What is it’s specialty..?</vt:lpstr>
      <vt:lpstr>Two overflow conditions..</vt:lpstr>
      <vt:lpstr>Algorithm for insertion</vt:lpstr>
      <vt:lpstr>Algorithm for Deletion</vt:lpstr>
      <vt:lpstr>Slide 22</vt:lpstr>
      <vt:lpstr>Slide 23</vt:lpstr>
      <vt:lpstr>Limitations of Circular Queues..</vt:lpstr>
      <vt:lpstr>So, what is the alternative..?</vt:lpstr>
      <vt:lpstr>De Queues</vt:lpstr>
      <vt:lpstr>Types of DE Queues</vt:lpstr>
      <vt:lpstr>Input Restricted De Queue </vt:lpstr>
      <vt:lpstr>Priority Queues</vt:lpstr>
      <vt:lpstr>Why priority queues..?</vt:lpstr>
      <vt:lpstr>Slide 31</vt:lpstr>
      <vt:lpstr>Thank You..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iiits</dc:creator>
  <cp:lastModifiedBy>Windows User</cp:lastModifiedBy>
  <cp:revision>41</cp:revision>
  <dcterms:created xsi:type="dcterms:W3CDTF">2019-04-26T02:03:53Z</dcterms:created>
  <dcterms:modified xsi:type="dcterms:W3CDTF">2020-09-07T04:15:46Z</dcterms:modified>
</cp:coreProperties>
</file>