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89" r:id="rId4"/>
    <p:sldId id="295" r:id="rId5"/>
    <p:sldId id="296" r:id="rId6"/>
    <p:sldId id="290" r:id="rId7"/>
    <p:sldId id="292" r:id="rId8"/>
    <p:sldId id="261" r:id="rId9"/>
    <p:sldId id="258" r:id="rId10"/>
    <p:sldId id="259" r:id="rId11"/>
    <p:sldId id="260" r:id="rId12"/>
    <p:sldId id="293" r:id="rId13"/>
    <p:sldId id="262" r:id="rId14"/>
    <p:sldId id="263" r:id="rId15"/>
    <p:sldId id="264" r:id="rId16"/>
    <p:sldId id="265" r:id="rId17"/>
    <p:sldId id="266" r:id="rId18"/>
    <p:sldId id="267" r:id="rId19"/>
    <p:sldId id="268" r:id="rId20"/>
    <p:sldId id="269" r:id="rId21"/>
    <p:sldId id="270" r:id="rId22"/>
    <p:sldId id="271" r:id="rId23"/>
    <p:sldId id="272" r:id="rId24"/>
    <p:sldId id="294" r:id="rId25"/>
    <p:sldId id="273"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59" r:id="rId40"/>
    <p:sldId id="360" r:id="rId41"/>
    <p:sldId id="361" r:id="rId42"/>
    <p:sldId id="362" r:id="rId43"/>
    <p:sldId id="363" r:id="rId44"/>
    <p:sldId id="364" r:id="rId45"/>
    <p:sldId id="365" r:id="rId46"/>
    <p:sldId id="366" r:id="rId47"/>
    <p:sldId id="367" r:id="rId48"/>
    <p:sldId id="368" r:id="rId49"/>
    <p:sldId id="369" r:id="rId50"/>
    <p:sldId id="370" r:id="rId51"/>
    <p:sldId id="371" r:id="rId52"/>
    <p:sldId id="372" r:id="rId53"/>
    <p:sldId id="373" r:id="rId54"/>
    <p:sldId id="35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50" d="100"/>
          <a:sy n="150" d="100"/>
        </p:scale>
        <p:origin x="2364" y="172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88FFA4-7584-44DC-A1C8-E9AB5341BAEB}" type="datetimeFigureOut">
              <a:rPr lang="en-US" smtClean="0"/>
              <a:pPr/>
              <a:t>9/9/2020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7372C-03D8-4F48-A882-96FE56AE6A08}" type="slidenum">
              <a:rPr lang="en-US" smtClean="0"/>
              <a:pPr/>
              <a:t>‹#›</a:t>
            </a:fld>
            <a:endParaRPr lang="en-US"/>
          </a:p>
        </p:txBody>
      </p:sp>
    </p:spTree>
    <p:extLst>
      <p:ext uri="{BB962C8B-B14F-4D97-AF65-F5344CB8AC3E}">
        <p14:creationId xmlns:p14="http://schemas.microsoft.com/office/powerpoint/2010/main" xmlns="" val="2323980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3D6B764-9657-4DA4-A5EC-5EA8BC16F715}" type="slidenum">
              <a:rPr lang="en-US" smtClean="0"/>
              <a:pPr/>
              <a:t>1</a:t>
            </a:fld>
            <a:endParaRPr lang="en-US"/>
          </a:p>
        </p:txBody>
      </p:sp>
      <p:sp>
        <p:nvSpPr>
          <p:cNvPr id="6" name="Date Placeholder 5"/>
          <p:cNvSpPr>
            <a:spLocks noGrp="1"/>
          </p:cNvSpPr>
          <p:nvPr>
            <p:ph type="dt" idx="12"/>
          </p:nvPr>
        </p:nvSpPr>
        <p:spPr/>
        <p:txBody>
          <a:bodyPr/>
          <a:lstStyle/>
          <a:p>
            <a:fld id="{BC0A807E-B2CB-4EC9-930B-CE98C413907C}" type="datetime1">
              <a:rPr lang="en-US" smtClean="0"/>
              <a:pPr/>
              <a:t>9/9/2020</a:t>
            </a:fld>
            <a:endParaRPr lang="en-US"/>
          </a:p>
        </p:txBody>
      </p:sp>
    </p:spTree>
    <p:extLst>
      <p:ext uri="{BB962C8B-B14F-4D97-AF65-F5344CB8AC3E}">
        <p14:creationId xmlns:p14="http://schemas.microsoft.com/office/powerpoint/2010/main" xmlns="" val="949777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4B7123-3E4C-4326-9678-F6BF24C5306A}" type="slidenum">
              <a:rPr lang="en-US"/>
              <a:pPr/>
              <a:t>4</a:t>
            </a:fld>
            <a:endParaRPr lang="en-US"/>
          </a:p>
        </p:txBody>
      </p:sp>
      <p:sp>
        <p:nvSpPr>
          <p:cNvPr id="404482" name="Rectangle 2"/>
          <p:cNvSpPr>
            <a:spLocks noGrp="1" noRot="1" noChangeAspect="1" noChangeArrowheads="1" noTextEdit="1"/>
          </p:cNvSpPr>
          <p:nvPr>
            <p:ph type="sldImg"/>
          </p:nvPr>
        </p:nvSpPr>
        <p:spPr>
          <a:ln/>
        </p:spPr>
      </p:sp>
      <p:sp>
        <p:nvSpPr>
          <p:cNvPr id="404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139862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06BDAD-758C-4F7D-8227-59E514323F0F}" type="slidenum">
              <a:rPr lang="en-US"/>
              <a:pPr/>
              <a:t>5</a:t>
            </a:fld>
            <a:endParaRPr lang="en-US"/>
          </a:p>
        </p:txBody>
      </p:sp>
      <p:sp>
        <p:nvSpPr>
          <p:cNvPr id="405506" name="Rectangle 2"/>
          <p:cNvSpPr>
            <a:spLocks noGrp="1" noRot="1" noChangeAspect="1" noChangeArrowheads="1" noTextEdit="1"/>
          </p:cNvSpPr>
          <p:nvPr>
            <p:ph type="sldImg"/>
          </p:nvPr>
        </p:nvSpPr>
        <p:spPr>
          <a:ln/>
        </p:spPr>
      </p:sp>
      <p:sp>
        <p:nvSpPr>
          <p:cNvPr id="405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684638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613EABD8-C4E4-45B2-8A5F-CBFC4013B7CF}" type="datetime1">
              <a:rPr lang="en-US" smtClean="0"/>
              <a:pPr/>
              <a:t>9/9/2020</a:t>
            </a:fld>
            <a:endParaRPr lang="en-US"/>
          </a:p>
        </p:txBody>
      </p:sp>
      <p:sp>
        <p:nvSpPr>
          <p:cNvPr id="5" name="Slide Number Placeholder 4"/>
          <p:cNvSpPr>
            <a:spLocks noGrp="1"/>
          </p:cNvSpPr>
          <p:nvPr>
            <p:ph type="sldNum" sz="quarter" idx="11"/>
          </p:nvPr>
        </p:nvSpPr>
        <p:spPr/>
        <p:txBody>
          <a:bodyPr/>
          <a:lstStyle/>
          <a:p>
            <a:fld id="{33D6B764-9657-4DA4-A5EC-5EA8BC16F715}" type="slidenum">
              <a:rPr lang="en-US" smtClean="0"/>
              <a:pPr/>
              <a:t>26</a:t>
            </a:fld>
            <a:endParaRPr lang="en-US"/>
          </a:p>
        </p:txBody>
      </p:sp>
    </p:spTree>
    <p:extLst>
      <p:ext uri="{BB962C8B-B14F-4D97-AF65-F5344CB8AC3E}">
        <p14:creationId xmlns:p14="http://schemas.microsoft.com/office/powerpoint/2010/main" xmlns="" val="1071087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A175DE-4A14-45E8-A93F-EF887DEFCE43}" type="datetime1">
              <a:rPr lang="en-US" smtClean="0"/>
              <a:t>9/9/2020</a:t>
            </a:fld>
            <a:endParaRPr lang="en-US"/>
          </a:p>
        </p:txBody>
      </p:sp>
      <p:sp>
        <p:nvSpPr>
          <p:cNvPr id="5" name="Footer Placeholder 4"/>
          <p:cNvSpPr>
            <a:spLocks noGrp="1"/>
          </p:cNvSpPr>
          <p:nvPr>
            <p:ph type="ftr" sz="quarter" idx="11"/>
          </p:nvPr>
        </p:nvSpPr>
        <p:spPr/>
        <p:txBody>
          <a:bodyPr/>
          <a:lstStyle/>
          <a:p>
            <a:r>
              <a:rPr lang="en-US" smtClean="0"/>
              <a:t>Data Structures-T.Anil Kumar</a:t>
            </a:r>
            <a:endParaRPr lang="en-US"/>
          </a:p>
        </p:txBody>
      </p:sp>
      <p:sp>
        <p:nvSpPr>
          <p:cNvPr id="6" name="Slide Number Placeholder 5"/>
          <p:cNvSpPr>
            <a:spLocks noGrp="1"/>
          </p:cNvSpPr>
          <p:nvPr>
            <p:ph type="sldNum" sz="quarter" idx="12"/>
          </p:nvPr>
        </p:nvSpPr>
        <p:spPr/>
        <p:txBody>
          <a:bodyPr/>
          <a:lstStyle/>
          <a:p>
            <a:fld id="{50DE8771-3B84-4C4F-A500-BE10BE4A7570}" type="slidenum">
              <a:rPr lang="en-US" smtClean="0"/>
              <a:pPr/>
              <a:t>‹#›</a:t>
            </a:fld>
            <a:endParaRPr lang="en-US"/>
          </a:p>
        </p:txBody>
      </p:sp>
    </p:spTree>
    <p:extLst>
      <p:ext uri="{BB962C8B-B14F-4D97-AF65-F5344CB8AC3E}">
        <p14:creationId xmlns:p14="http://schemas.microsoft.com/office/powerpoint/2010/main" xmlns="" val="435376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55A5C8-CE26-4B1E-B979-FD3C12614B94}" type="datetime1">
              <a:rPr lang="en-US" smtClean="0"/>
              <a:t>9/9/2020</a:t>
            </a:fld>
            <a:endParaRPr lang="en-US"/>
          </a:p>
        </p:txBody>
      </p:sp>
      <p:sp>
        <p:nvSpPr>
          <p:cNvPr id="5" name="Footer Placeholder 4"/>
          <p:cNvSpPr>
            <a:spLocks noGrp="1"/>
          </p:cNvSpPr>
          <p:nvPr>
            <p:ph type="ftr" sz="quarter" idx="11"/>
          </p:nvPr>
        </p:nvSpPr>
        <p:spPr/>
        <p:txBody>
          <a:bodyPr/>
          <a:lstStyle/>
          <a:p>
            <a:r>
              <a:rPr lang="en-US" smtClean="0"/>
              <a:t>Data Structures-T.Anil Kumar</a:t>
            </a:r>
            <a:endParaRPr lang="en-US"/>
          </a:p>
        </p:txBody>
      </p:sp>
      <p:sp>
        <p:nvSpPr>
          <p:cNvPr id="6" name="Slide Number Placeholder 5"/>
          <p:cNvSpPr>
            <a:spLocks noGrp="1"/>
          </p:cNvSpPr>
          <p:nvPr>
            <p:ph type="sldNum" sz="quarter" idx="12"/>
          </p:nvPr>
        </p:nvSpPr>
        <p:spPr/>
        <p:txBody>
          <a:bodyPr/>
          <a:lstStyle/>
          <a:p>
            <a:fld id="{50DE8771-3B84-4C4F-A500-BE10BE4A7570}" type="slidenum">
              <a:rPr lang="en-US" smtClean="0"/>
              <a:pPr/>
              <a:t>‹#›</a:t>
            </a:fld>
            <a:endParaRPr lang="en-US"/>
          </a:p>
        </p:txBody>
      </p:sp>
    </p:spTree>
    <p:extLst>
      <p:ext uri="{BB962C8B-B14F-4D97-AF65-F5344CB8AC3E}">
        <p14:creationId xmlns:p14="http://schemas.microsoft.com/office/powerpoint/2010/main" xmlns="" val="4235277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5662F5-5A10-4BE1-8894-54F6704DD03F}" type="datetime1">
              <a:rPr lang="en-US" smtClean="0"/>
              <a:t>9/9/2020</a:t>
            </a:fld>
            <a:endParaRPr lang="en-US"/>
          </a:p>
        </p:txBody>
      </p:sp>
      <p:sp>
        <p:nvSpPr>
          <p:cNvPr id="5" name="Footer Placeholder 4"/>
          <p:cNvSpPr>
            <a:spLocks noGrp="1"/>
          </p:cNvSpPr>
          <p:nvPr>
            <p:ph type="ftr" sz="quarter" idx="11"/>
          </p:nvPr>
        </p:nvSpPr>
        <p:spPr/>
        <p:txBody>
          <a:bodyPr/>
          <a:lstStyle/>
          <a:p>
            <a:r>
              <a:rPr lang="en-US" smtClean="0"/>
              <a:t>Data Structures-T.Anil Kumar</a:t>
            </a:r>
            <a:endParaRPr lang="en-US"/>
          </a:p>
        </p:txBody>
      </p:sp>
      <p:sp>
        <p:nvSpPr>
          <p:cNvPr id="6" name="Slide Number Placeholder 5"/>
          <p:cNvSpPr>
            <a:spLocks noGrp="1"/>
          </p:cNvSpPr>
          <p:nvPr>
            <p:ph type="sldNum" sz="quarter" idx="12"/>
          </p:nvPr>
        </p:nvSpPr>
        <p:spPr/>
        <p:txBody>
          <a:bodyPr/>
          <a:lstStyle/>
          <a:p>
            <a:fld id="{50DE8771-3B84-4C4F-A500-BE10BE4A7570}"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771306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198F18-9B93-4395-9213-85BBD9ED37C8}" type="datetime1">
              <a:rPr lang="en-US" smtClean="0"/>
              <a:t>9/9/2020</a:t>
            </a:fld>
            <a:endParaRPr lang="en-US"/>
          </a:p>
        </p:txBody>
      </p:sp>
      <p:sp>
        <p:nvSpPr>
          <p:cNvPr id="5" name="Footer Placeholder 4"/>
          <p:cNvSpPr>
            <a:spLocks noGrp="1"/>
          </p:cNvSpPr>
          <p:nvPr>
            <p:ph type="ftr" sz="quarter" idx="11"/>
          </p:nvPr>
        </p:nvSpPr>
        <p:spPr/>
        <p:txBody>
          <a:bodyPr/>
          <a:lstStyle/>
          <a:p>
            <a:r>
              <a:rPr lang="en-US" smtClean="0"/>
              <a:t>Data Structures-T.Anil Kumar</a:t>
            </a:r>
            <a:endParaRPr lang="en-US"/>
          </a:p>
        </p:txBody>
      </p:sp>
      <p:sp>
        <p:nvSpPr>
          <p:cNvPr id="6" name="Slide Number Placeholder 5"/>
          <p:cNvSpPr>
            <a:spLocks noGrp="1"/>
          </p:cNvSpPr>
          <p:nvPr>
            <p:ph type="sldNum" sz="quarter" idx="12"/>
          </p:nvPr>
        </p:nvSpPr>
        <p:spPr/>
        <p:txBody>
          <a:bodyPr/>
          <a:lstStyle/>
          <a:p>
            <a:fld id="{50DE8771-3B84-4C4F-A500-BE10BE4A7570}" type="slidenum">
              <a:rPr lang="en-US" smtClean="0"/>
              <a:pPr/>
              <a:t>‹#›</a:t>
            </a:fld>
            <a:endParaRPr lang="en-US"/>
          </a:p>
        </p:txBody>
      </p:sp>
    </p:spTree>
    <p:extLst>
      <p:ext uri="{BB962C8B-B14F-4D97-AF65-F5344CB8AC3E}">
        <p14:creationId xmlns:p14="http://schemas.microsoft.com/office/powerpoint/2010/main" xmlns="" val="1794130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49101C-9C16-4339-B48C-7D5D5DE1544E}" type="datetime1">
              <a:rPr lang="en-US" smtClean="0"/>
              <a:t>9/9/2020</a:t>
            </a:fld>
            <a:endParaRPr lang="en-US"/>
          </a:p>
        </p:txBody>
      </p:sp>
      <p:sp>
        <p:nvSpPr>
          <p:cNvPr id="5" name="Footer Placeholder 4"/>
          <p:cNvSpPr>
            <a:spLocks noGrp="1"/>
          </p:cNvSpPr>
          <p:nvPr>
            <p:ph type="ftr" sz="quarter" idx="11"/>
          </p:nvPr>
        </p:nvSpPr>
        <p:spPr/>
        <p:txBody>
          <a:bodyPr/>
          <a:lstStyle/>
          <a:p>
            <a:r>
              <a:rPr lang="en-US" smtClean="0"/>
              <a:t>Data Structures-T.Anil Kumar</a:t>
            </a:r>
            <a:endParaRPr lang="en-US"/>
          </a:p>
        </p:txBody>
      </p:sp>
      <p:sp>
        <p:nvSpPr>
          <p:cNvPr id="6" name="Slide Number Placeholder 5"/>
          <p:cNvSpPr>
            <a:spLocks noGrp="1"/>
          </p:cNvSpPr>
          <p:nvPr>
            <p:ph type="sldNum" sz="quarter" idx="12"/>
          </p:nvPr>
        </p:nvSpPr>
        <p:spPr/>
        <p:txBody>
          <a:bodyPr/>
          <a:lstStyle/>
          <a:p>
            <a:fld id="{50DE8771-3B84-4C4F-A500-BE10BE4A7570}"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215521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0233F8-9B6A-4F0C-932F-8B35A4E37708}" type="datetime1">
              <a:rPr lang="en-US" smtClean="0"/>
              <a:t>9/9/2020</a:t>
            </a:fld>
            <a:endParaRPr lang="en-US"/>
          </a:p>
        </p:txBody>
      </p:sp>
      <p:sp>
        <p:nvSpPr>
          <p:cNvPr id="5" name="Footer Placeholder 4"/>
          <p:cNvSpPr>
            <a:spLocks noGrp="1"/>
          </p:cNvSpPr>
          <p:nvPr>
            <p:ph type="ftr" sz="quarter" idx="11"/>
          </p:nvPr>
        </p:nvSpPr>
        <p:spPr/>
        <p:txBody>
          <a:bodyPr/>
          <a:lstStyle/>
          <a:p>
            <a:r>
              <a:rPr lang="en-US" smtClean="0"/>
              <a:t>Data Structures-T.Anil Kumar</a:t>
            </a:r>
            <a:endParaRPr lang="en-US"/>
          </a:p>
        </p:txBody>
      </p:sp>
      <p:sp>
        <p:nvSpPr>
          <p:cNvPr id="6" name="Slide Number Placeholder 5"/>
          <p:cNvSpPr>
            <a:spLocks noGrp="1"/>
          </p:cNvSpPr>
          <p:nvPr>
            <p:ph type="sldNum" sz="quarter" idx="12"/>
          </p:nvPr>
        </p:nvSpPr>
        <p:spPr/>
        <p:txBody>
          <a:bodyPr/>
          <a:lstStyle/>
          <a:p>
            <a:fld id="{50DE8771-3B84-4C4F-A500-BE10BE4A7570}" type="slidenum">
              <a:rPr lang="en-US" smtClean="0"/>
              <a:pPr/>
              <a:t>‹#›</a:t>
            </a:fld>
            <a:endParaRPr lang="en-US"/>
          </a:p>
        </p:txBody>
      </p:sp>
    </p:spTree>
    <p:extLst>
      <p:ext uri="{BB962C8B-B14F-4D97-AF65-F5344CB8AC3E}">
        <p14:creationId xmlns:p14="http://schemas.microsoft.com/office/powerpoint/2010/main" xmlns="" val="2036010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D0D9C-0552-45AC-98A9-A85B46FA4486}" type="datetime1">
              <a:rPr lang="en-US" smtClean="0"/>
              <a:t>9/9/2020</a:t>
            </a:fld>
            <a:endParaRPr lang="en-US"/>
          </a:p>
        </p:txBody>
      </p:sp>
      <p:sp>
        <p:nvSpPr>
          <p:cNvPr id="5" name="Footer Placeholder 4"/>
          <p:cNvSpPr>
            <a:spLocks noGrp="1"/>
          </p:cNvSpPr>
          <p:nvPr>
            <p:ph type="ftr" sz="quarter" idx="11"/>
          </p:nvPr>
        </p:nvSpPr>
        <p:spPr/>
        <p:txBody>
          <a:bodyPr/>
          <a:lstStyle/>
          <a:p>
            <a:r>
              <a:rPr lang="en-US" smtClean="0"/>
              <a:t>Data Structures-T.Anil Kumar</a:t>
            </a:r>
            <a:endParaRPr lang="en-US"/>
          </a:p>
        </p:txBody>
      </p:sp>
      <p:sp>
        <p:nvSpPr>
          <p:cNvPr id="6" name="Slide Number Placeholder 5"/>
          <p:cNvSpPr>
            <a:spLocks noGrp="1"/>
          </p:cNvSpPr>
          <p:nvPr>
            <p:ph type="sldNum" sz="quarter" idx="12"/>
          </p:nvPr>
        </p:nvSpPr>
        <p:spPr/>
        <p:txBody>
          <a:bodyPr/>
          <a:lstStyle/>
          <a:p>
            <a:fld id="{50DE8771-3B84-4C4F-A500-BE10BE4A7570}" type="slidenum">
              <a:rPr lang="en-US" smtClean="0"/>
              <a:pPr/>
              <a:t>‹#›</a:t>
            </a:fld>
            <a:endParaRPr lang="en-US"/>
          </a:p>
        </p:txBody>
      </p:sp>
    </p:spTree>
    <p:extLst>
      <p:ext uri="{BB962C8B-B14F-4D97-AF65-F5344CB8AC3E}">
        <p14:creationId xmlns:p14="http://schemas.microsoft.com/office/powerpoint/2010/main" xmlns="" val="119339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0033BF-40B3-40DE-A8F4-847312FEC745}" type="datetime1">
              <a:rPr lang="en-US" smtClean="0"/>
              <a:t>9/9/2020</a:t>
            </a:fld>
            <a:endParaRPr lang="en-US"/>
          </a:p>
        </p:txBody>
      </p:sp>
      <p:sp>
        <p:nvSpPr>
          <p:cNvPr id="5" name="Footer Placeholder 4"/>
          <p:cNvSpPr>
            <a:spLocks noGrp="1"/>
          </p:cNvSpPr>
          <p:nvPr>
            <p:ph type="ftr" sz="quarter" idx="11"/>
          </p:nvPr>
        </p:nvSpPr>
        <p:spPr/>
        <p:txBody>
          <a:bodyPr/>
          <a:lstStyle/>
          <a:p>
            <a:r>
              <a:rPr lang="en-US" smtClean="0"/>
              <a:t>Data Structures-T.Anil Kumar</a:t>
            </a:r>
            <a:endParaRPr lang="en-US"/>
          </a:p>
        </p:txBody>
      </p:sp>
      <p:sp>
        <p:nvSpPr>
          <p:cNvPr id="6" name="Slide Number Placeholder 5"/>
          <p:cNvSpPr>
            <a:spLocks noGrp="1"/>
          </p:cNvSpPr>
          <p:nvPr>
            <p:ph type="sldNum" sz="quarter" idx="12"/>
          </p:nvPr>
        </p:nvSpPr>
        <p:spPr/>
        <p:txBody>
          <a:bodyPr/>
          <a:lstStyle/>
          <a:p>
            <a:fld id="{50DE8771-3B84-4C4F-A500-BE10BE4A7570}" type="slidenum">
              <a:rPr lang="en-US" smtClean="0"/>
              <a:pPr/>
              <a:t>‹#›</a:t>
            </a:fld>
            <a:endParaRPr lang="en-US"/>
          </a:p>
        </p:txBody>
      </p:sp>
    </p:spTree>
    <p:extLst>
      <p:ext uri="{BB962C8B-B14F-4D97-AF65-F5344CB8AC3E}">
        <p14:creationId xmlns:p14="http://schemas.microsoft.com/office/powerpoint/2010/main" xmlns="" val="1357084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186079-35E1-4494-A662-5CB4DA500298}" type="datetime1">
              <a:rPr lang="en-US" smtClean="0"/>
              <a:t>9/9/2020</a:t>
            </a:fld>
            <a:endParaRPr lang="en-US"/>
          </a:p>
        </p:txBody>
      </p:sp>
      <p:sp>
        <p:nvSpPr>
          <p:cNvPr id="5" name="Footer Placeholder 4"/>
          <p:cNvSpPr>
            <a:spLocks noGrp="1"/>
          </p:cNvSpPr>
          <p:nvPr>
            <p:ph type="ftr" sz="quarter" idx="11"/>
          </p:nvPr>
        </p:nvSpPr>
        <p:spPr/>
        <p:txBody>
          <a:bodyPr/>
          <a:lstStyle/>
          <a:p>
            <a:r>
              <a:rPr lang="en-US" smtClean="0"/>
              <a:t>Data Structures-T.Anil Kumar</a:t>
            </a:r>
            <a:endParaRPr lang="en-US"/>
          </a:p>
        </p:txBody>
      </p:sp>
      <p:sp>
        <p:nvSpPr>
          <p:cNvPr id="6" name="Slide Number Placeholder 5"/>
          <p:cNvSpPr>
            <a:spLocks noGrp="1"/>
          </p:cNvSpPr>
          <p:nvPr>
            <p:ph type="sldNum" sz="quarter" idx="12"/>
          </p:nvPr>
        </p:nvSpPr>
        <p:spPr/>
        <p:txBody>
          <a:bodyPr/>
          <a:lstStyle/>
          <a:p>
            <a:fld id="{50DE8771-3B84-4C4F-A500-BE10BE4A7570}" type="slidenum">
              <a:rPr lang="en-US" smtClean="0"/>
              <a:pPr/>
              <a:t>‹#›</a:t>
            </a:fld>
            <a:endParaRPr lang="en-US"/>
          </a:p>
        </p:txBody>
      </p:sp>
    </p:spTree>
    <p:extLst>
      <p:ext uri="{BB962C8B-B14F-4D97-AF65-F5344CB8AC3E}">
        <p14:creationId xmlns:p14="http://schemas.microsoft.com/office/powerpoint/2010/main" xmlns="" val="50034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B42CE-E413-44C1-ADCD-BF5375D50B18}" type="datetime1">
              <a:rPr lang="en-US" smtClean="0"/>
              <a:t>9/9/2020</a:t>
            </a:fld>
            <a:endParaRPr lang="en-US"/>
          </a:p>
        </p:txBody>
      </p:sp>
      <p:sp>
        <p:nvSpPr>
          <p:cNvPr id="5" name="Footer Placeholder 4"/>
          <p:cNvSpPr>
            <a:spLocks noGrp="1"/>
          </p:cNvSpPr>
          <p:nvPr>
            <p:ph type="ftr" sz="quarter" idx="11"/>
          </p:nvPr>
        </p:nvSpPr>
        <p:spPr/>
        <p:txBody>
          <a:bodyPr/>
          <a:lstStyle/>
          <a:p>
            <a:r>
              <a:rPr lang="en-US" smtClean="0"/>
              <a:t>Data Structures-T.Anil Kumar</a:t>
            </a:r>
            <a:endParaRPr lang="en-US"/>
          </a:p>
        </p:txBody>
      </p:sp>
      <p:sp>
        <p:nvSpPr>
          <p:cNvPr id="6" name="Slide Number Placeholder 5"/>
          <p:cNvSpPr>
            <a:spLocks noGrp="1"/>
          </p:cNvSpPr>
          <p:nvPr>
            <p:ph type="sldNum" sz="quarter" idx="12"/>
          </p:nvPr>
        </p:nvSpPr>
        <p:spPr/>
        <p:txBody>
          <a:bodyPr/>
          <a:lstStyle/>
          <a:p>
            <a:fld id="{50DE8771-3B84-4C4F-A500-BE10BE4A7570}" type="slidenum">
              <a:rPr lang="en-US" smtClean="0"/>
              <a:pPr/>
              <a:t>‹#›</a:t>
            </a:fld>
            <a:endParaRPr lang="en-US"/>
          </a:p>
        </p:txBody>
      </p:sp>
    </p:spTree>
    <p:extLst>
      <p:ext uri="{BB962C8B-B14F-4D97-AF65-F5344CB8AC3E}">
        <p14:creationId xmlns:p14="http://schemas.microsoft.com/office/powerpoint/2010/main" xmlns="" val="1760640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655F8F-7A23-4CFD-94FB-3372F153EAE0}" type="datetime1">
              <a:rPr lang="en-US" smtClean="0"/>
              <a:t>9/9/2020</a:t>
            </a:fld>
            <a:endParaRPr lang="en-US"/>
          </a:p>
        </p:txBody>
      </p:sp>
      <p:sp>
        <p:nvSpPr>
          <p:cNvPr id="6" name="Footer Placeholder 5"/>
          <p:cNvSpPr>
            <a:spLocks noGrp="1"/>
          </p:cNvSpPr>
          <p:nvPr>
            <p:ph type="ftr" sz="quarter" idx="11"/>
          </p:nvPr>
        </p:nvSpPr>
        <p:spPr/>
        <p:txBody>
          <a:bodyPr/>
          <a:lstStyle/>
          <a:p>
            <a:r>
              <a:rPr lang="en-US" smtClean="0"/>
              <a:t>Data Structures-T.Anil Kumar</a:t>
            </a:r>
            <a:endParaRPr lang="en-US"/>
          </a:p>
        </p:txBody>
      </p:sp>
      <p:sp>
        <p:nvSpPr>
          <p:cNvPr id="7" name="Slide Number Placeholder 6"/>
          <p:cNvSpPr>
            <a:spLocks noGrp="1"/>
          </p:cNvSpPr>
          <p:nvPr>
            <p:ph type="sldNum" sz="quarter" idx="12"/>
          </p:nvPr>
        </p:nvSpPr>
        <p:spPr/>
        <p:txBody>
          <a:bodyPr/>
          <a:lstStyle/>
          <a:p>
            <a:fld id="{50DE8771-3B84-4C4F-A500-BE10BE4A7570}" type="slidenum">
              <a:rPr lang="en-US" smtClean="0"/>
              <a:pPr/>
              <a:t>‹#›</a:t>
            </a:fld>
            <a:endParaRPr lang="en-US"/>
          </a:p>
        </p:txBody>
      </p:sp>
    </p:spTree>
    <p:extLst>
      <p:ext uri="{BB962C8B-B14F-4D97-AF65-F5344CB8AC3E}">
        <p14:creationId xmlns:p14="http://schemas.microsoft.com/office/powerpoint/2010/main" xmlns="" val="3028386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442A2B-720B-456E-9704-73F64B3B98BF}" type="datetime1">
              <a:rPr lang="en-US" smtClean="0"/>
              <a:t>9/9/2020</a:t>
            </a:fld>
            <a:endParaRPr lang="en-US"/>
          </a:p>
        </p:txBody>
      </p:sp>
      <p:sp>
        <p:nvSpPr>
          <p:cNvPr id="8" name="Footer Placeholder 7"/>
          <p:cNvSpPr>
            <a:spLocks noGrp="1"/>
          </p:cNvSpPr>
          <p:nvPr>
            <p:ph type="ftr" sz="quarter" idx="11"/>
          </p:nvPr>
        </p:nvSpPr>
        <p:spPr/>
        <p:txBody>
          <a:bodyPr/>
          <a:lstStyle/>
          <a:p>
            <a:r>
              <a:rPr lang="en-US" smtClean="0"/>
              <a:t>Data Structures-T.Anil Kumar</a:t>
            </a:r>
            <a:endParaRPr lang="en-US"/>
          </a:p>
        </p:txBody>
      </p:sp>
      <p:sp>
        <p:nvSpPr>
          <p:cNvPr id="9" name="Slide Number Placeholder 8"/>
          <p:cNvSpPr>
            <a:spLocks noGrp="1"/>
          </p:cNvSpPr>
          <p:nvPr>
            <p:ph type="sldNum" sz="quarter" idx="12"/>
          </p:nvPr>
        </p:nvSpPr>
        <p:spPr/>
        <p:txBody>
          <a:bodyPr/>
          <a:lstStyle/>
          <a:p>
            <a:fld id="{50DE8771-3B84-4C4F-A500-BE10BE4A7570}" type="slidenum">
              <a:rPr lang="en-US" smtClean="0"/>
              <a:pPr/>
              <a:t>‹#›</a:t>
            </a:fld>
            <a:endParaRPr lang="en-US"/>
          </a:p>
        </p:txBody>
      </p:sp>
    </p:spTree>
    <p:extLst>
      <p:ext uri="{BB962C8B-B14F-4D97-AF65-F5344CB8AC3E}">
        <p14:creationId xmlns:p14="http://schemas.microsoft.com/office/powerpoint/2010/main" xmlns="" val="280529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2C92BD-8BF8-4775-BE9D-5198D6B18621}" type="datetime1">
              <a:rPr lang="en-US" smtClean="0"/>
              <a:t>9/9/2020</a:t>
            </a:fld>
            <a:endParaRPr lang="en-US"/>
          </a:p>
        </p:txBody>
      </p:sp>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5" name="Slide Number Placeholder 4"/>
          <p:cNvSpPr>
            <a:spLocks noGrp="1"/>
          </p:cNvSpPr>
          <p:nvPr>
            <p:ph type="sldNum" sz="quarter" idx="12"/>
          </p:nvPr>
        </p:nvSpPr>
        <p:spPr/>
        <p:txBody>
          <a:bodyPr/>
          <a:lstStyle/>
          <a:p>
            <a:fld id="{50DE8771-3B84-4C4F-A500-BE10BE4A7570}" type="slidenum">
              <a:rPr lang="en-US" smtClean="0"/>
              <a:pPr/>
              <a:t>‹#›</a:t>
            </a:fld>
            <a:endParaRPr lang="en-US"/>
          </a:p>
        </p:txBody>
      </p:sp>
    </p:spTree>
    <p:extLst>
      <p:ext uri="{BB962C8B-B14F-4D97-AF65-F5344CB8AC3E}">
        <p14:creationId xmlns:p14="http://schemas.microsoft.com/office/powerpoint/2010/main" xmlns="" val="510608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705AD0-FD0A-4DBE-9068-A4EF028CEA34}" type="datetime1">
              <a:rPr lang="en-US" smtClean="0"/>
              <a:t>9/9/2020</a:t>
            </a:fld>
            <a:endParaRPr lang="en-US"/>
          </a:p>
        </p:txBody>
      </p:sp>
      <p:sp>
        <p:nvSpPr>
          <p:cNvPr id="3" name="Footer Placeholder 2"/>
          <p:cNvSpPr>
            <a:spLocks noGrp="1"/>
          </p:cNvSpPr>
          <p:nvPr>
            <p:ph type="ftr" sz="quarter" idx="11"/>
          </p:nvPr>
        </p:nvSpPr>
        <p:spPr/>
        <p:txBody>
          <a:bodyPr/>
          <a:lstStyle/>
          <a:p>
            <a:r>
              <a:rPr lang="en-US" smtClean="0"/>
              <a:t>Data Structures-T.Anil Kumar</a:t>
            </a:r>
            <a:endParaRPr lang="en-US"/>
          </a:p>
        </p:txBody>
      </p:sp>
      <p:sp>
        <p:nvSpPr>
          <p:cNvPr id="4" name="Slide Number Placeholder 3"/>
          <p:cNvSpPr>
            <a:spLocks noGrp="1"/>
          </p:cNvSpPr>
          <p:nvPr>
            <p:ph type="sldNum" sz="quarter" idx="12"/>
          </p:nvPr>
        </p:nvSpPr>
        <p:spPr/>
        <p:txBody>
          <a:bodyPr/>
          <a:lstStyle/>
          <a:p>
            <a:fld id="{50DE8771-3B84-4C4F-A500-BE10BE4A7570}" type="slidenum">
              <a:rPr lang="en-US" smtClean="0"/>
              <a:pPr/>
              <a:t>‹#›</a:t>
            </a:fld>
            <a:endParaRPr lang="en-US"/>
          </a:p>
        </p:txBody>
      </p:sp>
    </p:spTree>
    <p:extLst>
      <p:ext uri="{BB962C8B-B14F-4D97-AF65-F5344CB8AC3E}">
        <p14:creationId xmlns:p14="http://schemas.microsoft.com/office/powerpoint/2010/main" xmlns="" val="1024203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03C949-5302-4D73-8CE4-A01C16190E0C}" type="datetime1">
              <a:rPr lang="en-US" smtClean="0"/>
              <a:t>9/9/2020</a:t>
            </a:fld>
            <a:endParaRPr lang="en-US"/>
          </a:p>
        </p:txBody>
      </p:sp>
      <p:sp>
        <p:nvSpPr>
          <p:cNvPr id="6" name="Footer Placeholder 5"/>
          <p:cNvSpPr>
            <a:spLocks noGrp="1"/>
          </p:cNvSpPr>
          <p:nvPr>
            <p:ph type="ftr" sz="quarter" idx="11"/>
          </p:nvPr>
        </p:nvSpPr>
        <p:spPr/>
        <p:txBody>
          <a:bodyPr/>
          <a:lstStyle/>
          <a:p>
            <a:r>
              <a:rPr lang="en-US" smtClean="0"/>
              <a:t>Data Structures-T.Anil Kumar</a:t>
            </a:r>
            <a:endParaRPr lang="en-US"/>
          </a:p>
        </p:txBody>
      </p:sp>
      <p:sp>
        <p:nvSpPr>
          <p:cNvPr id="7" name="Slide Number Placeholder 6"/>
          <p:cNvSpPr>
            <a:spLocks noGrp="1"/>
          </p:cNvSpPr>
          <p:nvPr>
            <p:ph type="sldNum" sz="quarter" idx="12"/>
          </p:nvPr>
        </p:nvSpPr>
        <p:spPr/>
        <p:txBody>
          <a:bodyPr/>
          <a:lstStyle/>
          <a:p>
            <a:fld id="{50DE8771-3B84-4C4F-A500-BE10BE4A7570}" type="slidenum">
              <a:rPr lang="en-US" smtClean="0"/>
              <a:pPr/>
              <a:t>‹#›</a:t>
            </a:fld>
            <a:endParaRPr lang="en-US"/>
          </a:p>
        </p:txBody>
      </p:sp>
    </p:spTree>
    <p:extLst>
      <p:ext uri="{BB962C8B-B14F-4D97-AF65-F5344CB8AC3E}">
        <p14:creationId xmlns:p14="http://schemas.microsoft.com/office/powerpoint/2010/main" xmlns="" val="2553452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1E7CF3-A7B8-40D9-A4CC-C6C8B9778703}" type="datetime1">
              <a:rPr lang="en-US" smtClean="0"/>
              <a:t>9/9/2020</a:t>
            </a:fld>
            <a:endParaRPr lang="en-US"/>
          </a:p>
        </p:txBody>
      </p:sp>
      <p:sp>
        <p:nvSpPr>
          <p:cNvPr id="6" name="Footer Placeholder 5"/>
          <p:cNvSpPr>
            <a:spLocks noGrp="1"/>
          </p:cNvSpPr>
          <p:nvPr>
            <p:ph type="ftr" sz="quarter" idx="11"/>
          </p:nvPr>
        </p:nvSpPr>
        <p:spPr/>
        <p:txBody>
          <a:bodyPr/>
          <a:lstStyle/>
          <a:p>
            <a:r>
              <a:rPr lang="en-US" smtClean="0"/>
              <a:t>Data Structures-T.Anil Kumar</a:t>
            </a:r>
            <a:endParaRPr lang="en-US"/>
          </a:p>
        </p:txBody>
      </p:sp>
      <p:sp>
        <p:nvSpPr>
          <p:cNvPr id="7" name="Slide Number Placeholder 6"/>
          <p:cNvSpPr>
            <a:spLocks noGrp="1"/>
          </p:cNvSpPr>
          <p:nvPr>
            <p:ph type="sldNum" sz="quarter" idx="12"/>
          </p:nvPr>
        </p:nvSpPr>
        <p:spPr/>
        <p:txBody>
          <a:bodyPr/>
          <a:lstStyle/>
          <a:p>
            <a:fld id="{50DE8771-3B84-4C4F-A500-BE10BE4A7570}" type="slidenum">
              <a:rPr lang="en-US" smtClean="0"/>
              <a:pPr/>
              <a:t>‹#›</a:t>
            </a:fld>
            <a:endParaRPr lang="en-US"/>
          </a:p>
        </p:txBody>
      </p:sp>
    </p:spTree>
    <p:extLst>
      <p:ext uri="{BB962C8B-B14F-4D97-AF65-F5344CB8AC3E}">
        <p14:creationId xmlns:p14="http://schemas.microsoft.com/office/powerpoint/2010/main" xmlns="" val="396458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3FBAE5-E50A-493F-8A43-BB1422122369}" type="datetime1">
              <a:rPr lang="en-US" smtClean="0"/>
              <a:t>9/9/2020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Data Structures-T.Anil Kumar</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DE8771-3B84-4C4F-A500-BE10BE4A7570}" type="slidenum">
              <a:rPr lang="en-US" smtClean="0"/>
              <a:pPr/>
              <a:t>‹#›</a:t>
            </a:fld>
            <a:endParaRPr lang="en-US"/>
          </a:p>
        </p:txBody>
      </p:sp>
    </p:spTree>
    <p:extLst>
      <p:ext uri="{BB962C8B-B14F-4D97-AF65-F5344CB8AC3E}">
        <p14:creationId xmlns:p14="http://schemas.microsoft.com/office/powerpoint/2010/main" xmlns="" val="3028924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hyperlink" Target="https://www.webopedia.com/TERM/A/array.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77948" y="1403464"/>
            <a:ext cx="5262086" cy="230832"/>
          </a:xfrm>
          <a:prstGeom prst="rect">
            <a:avLst/>
          </a:prstGeom>
          <a:noFill/>
        </p:spPr>
        <p:txBody>
          <a:bodyPr wrap="square" rtlCol="0">
            <a:spAutoFit/>
          </a:bodyPr>
          <a:lstStyle/>
          <a:p>
            <a:pPr algn="ctr"/>
            <a:r>
              <a:rPr lang="en-US" sz="900" b="1" dirty="0">
                <a:solidFill>
                  <a:srgbClr val="0069B8"/>
                </a:solidFill>
                <a:latin typeface="+mj-lt"/>
              </a:rPr>
              <a:t>Data Structures</a:t>
            </a:r>
          </a:p>
        </p:txBody>
      </p:sp>
      <p:sp>
        <p:nvSpPr>
          <p:cNvPr id="7" name="TextBox 6"/>
          <p:cNvSpPr txBox="1"/>
          <p:nvPr/>
        </p:nvSpPr>
        <p:spPr>
          <a:xfrm>
            <a:off x="1977981" y="2867638"/>
            <a:ext cx="7418231" cy="646331"/>
          </a:xfrm>
          <a:prstGeom prst="rect">
            <a:avLst/>
          </a:prstGeom>
          <a:noFill/>
        </p:spPr>
        <p:txBody>
          <a:bodyPr wrap="square" rtlCol="0">
            <a:spAutoFit/>
          </a:bodyPr>
          <a:lstStyle/>
          <a:p>
            <a:pPr algn="ctr"/>
            <a:r>
              <a:rPr lang="en-US" sz="900" dirty="0" smtClean="0">
                <a:latin typeface="+mj-lt"/>
              </a:rPr>
              <a:t>Unit-4</a:t>
            </a:r>
            <a:endParaRPr lang="en-US" sz="900" dirty="0">
              <a:latin typeface="+mj-lt"/>
            </a:endParaRPr>
          </a:p>
          <a:p>
            <a:pPr algn="ctr"/>
            <a:r>
              <a:rPr lang="en-US" sz="900" dirty="0" smtClean="0"/>
              <a:t> </a:t>
            </a:r>
            <a:r>
              <a:rPr lang="en-US" sz="900" dirty="0"/>
              <a:t>Dept. of CSE,</a:t>
            </a:r>
          </a:p>
          <a:p>
            <a:pPr algn="ctr"/>
            <a:r>
              <a:rPr lang="en-US" sz="900" dirty="0"/>
              <a:t>              RGUKT IIIT Srikakulam</a:t>
            </a:r>
          </a:p>
          <a:p>
            <a:pPr algn="ctr"/>
            <a:r>
              <a:rPr lang="en-US" sz="900" dirty="0"/>
              <a:t>                </a:t>
            </a:r>
          </a:p>
        </p:txBody>
      </p:sp>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142422" y="965572"/>
            <a:ext cx="935762" cy="1475779"/>
          </a:xfrm>
          <a:prstGeom prst="rect">
            <a:avLst/>
          </a:prstGeom>
        </p:spPr>
      </p:pic>
      <p:sp>
        <p:nvSpPr>
          <p:cNvPr id="4" name="Footer Placeholder 3"/>
          <p:cNvSpPr>
            <a:spLocks noGrp="1"/>
          </p:cNvSpPr>
          <p:nvPr>
            <p:ph type="ftr" sz="quarter" idx="11"/>
          </p:nvPr>
        </p:nvSpPr>
        <p:spPr/>
        <p:txBody>
          <a:bodyPr/>
          <a:lstStyle/>
          <a:p>
            <a:pPr algn="ctr"/>
            <a:r>
              <a:rPr lang="en-US" smtClean="0"/>
              <a:t>Data Structures-T.Anil Kumar</a:t>
            </a:r>
            <a:endParaRPr lang="en-US" dirty="0"/>
          </a:p>
        </p:txBody>
      </p:sp>
      <p:sp>
        <p:nvSpPr>
          <p:cNvPr id="5" name="Slide Number Placeholder 4"/>
          <p:cNvSpPr>
            <a:spLocks noGrp="1"/>
          </p:cNvSpPr>
          <p:nvPr>
            <p:ph type="sldNum" sz="quarter" idx="12"/>
          </p:nvPr>
        </p:nvSpPr>
        <p:spPr/>
        <p:txBody>
          <a:bodyPr/>
          <a:lstStyle/>
          <a:p>
            <a:pPr algn="ctr"/>
            <a:fld id="{3E276259-71A5-47E5-B6AC-F674AC2D98F2}" type="slidenum">
              <a:rPr lang="en-US" smtClean="0"/>
              <a:pPr algn="ctr"/>
              <a:t>1</a:t>
            </a:fld>
            <a:endParaRPr lang="en-US"/>
          </a:p>
        </p:txBody>
      </p:sp>
    </p:spTree>
    <p:extLst>
      <p:ext uri="{BB962C8B-B14F-4D97-AF65-F5344CB8AC3E}">
        <p14:creationId xmlns:p14="http://schemas.microsoft.com/office/powerpoint/2010/main" xmlns="" val="130612539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91ACB5-5E57-4B78-8D9E-9AE85563D346}"/>
              </a:ext>
            </a:extLst>
          </p:cNvPr>
          <p:cNvSpPr>
            <a:spLocks noGrp="1"/>
          </p:cNvSpPr>
          <p:nvPr>
            <p:ph type="title"/>
          </p:nvPr>
        </p:nvSpPr>
        <p:spPr/>
        <p:txBody>
          <a:bodyPr/>
          <a:lstStyle/>
          <a:p>
            <a:r>
              <a:rPr lang="en-IN" dirty="0" smtClean="0"/>
              <a:t>Labelled </a:t>
            </a:r>
            <a:r>
              <a:rPr lang="en-IN" dirty="0"/>
              <a:t>Binary Trees</a:t>
            </a:r>
          </a:p>
        </p:txBody>
      </p:sp>
      <p:sp>
        <p:nvSpPr>
          <p:cNvPr id="3" name="Content Placeholder 2">
            <a:extLst>
              <a:ext uri="{FF2B5EF4-FFF2-40B4-BE49-F238E27FC236}">
                <a16:creationId xmlns:a16="http://schemas.microsoft.com/office/drawing/2014/main" xmlns="" id="{69B210EA-1F43-4BD1-9B07-03E56E41C68F}"/>
              </a:ext>
            </a:extLst>
          </p:cNvPr>
          <p:cNvSpPr>
            <a:spLocks noGrp="1"/>
          </p:cNvSpPr>
          <p:nvPr>
            <p:ph idx="1"/>
          </p:nvPr>
        </p:nvSpPr>
        <p:spPr>
          <a:xfrm>
            <a:off x="677334" y="1861475"/>
            <a:ext cx="8596668" cy="3880773"/>
          </a:xfrm>
        </p:spPr>
        <p:txBody>
          <a:bodyPr/>
          <a:lstStyle/>
          <a:p>
            <a:r>
              <a:rPr lang="en-IN" dirty="0"/>
              <a:t>A </a:t>
            </a:r>
            <a:r>
              <a:rPr lang="en-IN" dirty="0" err="1"/>
              <a:t>labeled</a:t>
            </a:r>
            <a:r>
              <a:rPr lang="en-IN" dirty="0"/>
              <a:t> tree is a tree the vertices of which are assigned unique numbers from 1 to n</a:t>
            </a:r>
          </a:p>
          <a:p>
            <a:r>
              <a:rPr lang="en-IN" dirty="0"/>
              <a:t>Let a tree having n </a:t>
            </a:r>
            <a:r>
              <a:rPr lang="en-IN" dirty="0" smtClean="0"/>
              <a:t>labelled </a:t>
            </a:r>
            <a:r>
              <a:rPr lang="en-IN" dirty="0"/>
              <a:t>nodes we can construct </a:t>
            </a:r>
            <a:r>
              <a:rPr lang="en-IN" sz="1800" dirty="0" smtClean="0"/>
              <a:t>[(</a:t>
            </a:r>
            <a:r>
              <a:rPr lang="en-IN" sz="1800" dirty="0"/>
              <a:t>2n Cn)/n+1]*n! binary trees</a:t>
            </a:r>
          </a:p>
          <a:p>
            <a:endParaRPr lang="en-IN" dirty="0"/>
          </a:p>
        </p:txBody>
      </p:sp>
      <p:pic>
        <p:nvPicPr>
          <p:cNvPr id="5" name="Picture 4">
            <a:extLst>
              <a:ext uri="{FF2B5EF4-FFF2-40B4-BE49-F238E27FC236}">
                <a16:creationId xmlns:a16="http://schemas.microsoft.com/office/drawing/2014/main" xmlns="" id="{70D3BF19-321C-4F6B-9B44-60EA47FDC96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882224" y="3640307"/>
            <a:ext cx="1924050" cy="1619250"/>
          </a:xfrm>
          <a:prstGeom prst="rect">
            <a:avLst/>
          </a:prstGeom>
        </p:spPr>
      </p:pic>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6" name="Slide Number Placeholder 5"/>
          <p:cNvSpPr>
            <a:spLocks noGrp="1"/>
          </p:cNvSpPr>
          <p:nvPr>
            <p:ph type="sldNum" sz="quarter" idx="12"/>
          </p:nvPr>
        </p:nvSpPr>
        <p:spPr/>
        <p:txBody>
          <a:bodyPr/>
          <a:lstStyle/>
          <a:p>
            <a:fld id="{50DE8771-3B84-4C4F-A500-BE10BE4A7570}" type="slidenum">
              <a:rPr lang="en-US" smtClean="0"/>
              <a:pPr/>
              <a:t>10</a:t>
            </a:fld>
            <a:endParaRPr lang="en-US"/>
          </a:p>
        </p:txBody>
      </p:sp>
    </p:spTree>
    <p:extLst>
      <p:ext uri="{BB962C8B-B14F-4D97-AF65-F5344CB8AC3E}">
        <p14:creationId xmlns:p14="http://schemas.microsoft.com/office/powerpoint/2010/main" xmlns="" val="1601833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7F231F-F43A-452F-8CA5-AF9DB55D2CC2}"/>
              </a:ext>
            </a:extLst>
          </p:cNvPr>
          <p:cNvSpPr>
            <a:spLocks noGrp="1"/>
          </p:cNvSpPr>
          <p:nvPr>
            <p:ph type="title"/>
          </p:nvPr>
        </p:nvSpPr>
        <p:spPr/>
        <p:txBody>
          <a:bodyPr/>
          <a:lstStyle/>
          <a:p>
            <a:r>
              <a:rPr lang="en-IN" dirty="0" smtClean="0"/>
              <a:t>Unlabelled </a:t>
            </a:r>
            <a:r>
              <a:rPr lang="en-IN" dirty="0"/>
              <a:t>Binary Trees</a:t>
            </a:r>
          </a:p>
        </p:txBody>
      </p:sp>
      <p:sp>
        <p:nvSpPr>
          <p:cNvPr id="3" name="Content Placeholder 2">
            <a:extLst>
              <a:ext uri="{FF2B5EF4-FFF2-40B4-BE49-F238E27FC236}">
                <a16:creationId xmlns:a16="http://schemas.microsoft.com/office/drawing/2014/main" xmlns="" id="{10648BE2-A6F6-4A3E-A3C5-3F54E131C019}"/>
              </a:ext>
            </a:extLst>
          </p:cNvPr>
          <p:cNvSpPr>
            <a:spLocks noGrp="1"/>
          </p:cNvSpPr>
          <p:nvPr>
            <p:ph idx="1"/>
          </p:nvPr>
        </p:nvSpPr>
        <p:spPr/>
        <p:txBody>
          <a:bodyPr/>
          <a:lstStyle/>
          <a:p>
            <a:r>
              <a:rPr lang="en-IN" dirty="0"/>
              <a:t>A Binary Tree is unlabelled if nodes are not assigned any label</a:t>
            </a:r>
          </a:p>
          <a:p>
            <a:r>
              <a:rPr lang="en-IN" dirty="0"/>
              <a:t>Let a tree having n unlabelled nodes we can construct </a:t>
            </a:r>
            <a:r>
              <a:rPr lang="en-IN" sz="1800" dirty="0" smtClean="0"/>
              <a:t>[(</a:t>
            </a:r>
            <a:r>
              <a:rPr lang="en-IN" sz="1800" dirty="0"/>
              <a:t>2n Cn)/n+1] binary trees</a:t>
            </a:r>
          </a:p>
          <a:p>
            <a:endParaRPr lang="en-IN" dirty="0"/>
          </a:p>
        </p:txBody>
      </p:sp>
      <p:pic>
        <p:nvPicPr>
          <p:cNvPr id="5" name="Picture 4">
            <a:extLst>
              <a:ext uri="{FF2B5EF4-FFF2-40B4-BE49-F238E27FC236}">
                <a16:creationId xmlns:a16="http://schemas.microsoft.com/office/drawing/2014/main" xmlns="" id="{DB141D57-5A8C-4EDE-97FE-FA3DD158854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53363" y="3668698"/>
            <a:ext cx="2019300" cy="1590675"/>
          </a:xfrm>
          <a:prstGeom prst="rect">
            <a:avLst/>
          </a:prstGeom>
        </p:spPr>
      </p:pic>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6" name="Slide Number Placeholder 5"/>
          <p:cNvSpPr>
            <a:spLocks noGrp="1"/>
          </p:cNvSpPr>
          <p:nvPr>
            <p:ph type="sldNum" sz="quarter" idx="12"/>
          </p:nvPr>
        </p:nvSpPr>
        <p:spPr/>
        <p:txBody>
          <a:bodyPr/>
          <a:lstStyle/>
          <a:p>
            <a:fld id="{50DE8771-3B84-4C4F-A500-BE10BE4A7570}" type="slidenum">
              <a:rPr lang="en-US" smtClean="0"/>
              <a:pPr/>
              <a:t>11</a:t>
            </a:fld>
            <a:endParaRPr lang="en-US"/>
          </a:p>
        </p:txBody>
      </p:sp>
    </p:spTree>
    <p:extLst>
      <p:ext uri="{BB962C8B-B14F-4D97-AF65-F5344CB8AC3E}">
        <p14:creationId xmlns:p14="http://schemas.microsoft.com/office/powerpoint/2010/main" xmlns="" val="3236283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4093"/>
          </a:xfrm>
        </p:spPr>
        <p:txBody>
          <a:bodyPr/>
          <a:lstStyle/>
          <a:p>
            <a:r>
              <a:rPr lang="en-US" dirty="0" smtClean="0"/>
              <a:t>Full Binary Tree</a:t>
            </a:r>
            <a:endParaRPr lang="en-US" dirty="0"/>
          </a:p>
        </p:txBody>
      </p:sp>
      <p:sp>
        <p:nvSpPr>
          <p:cNvPr id="4" name="Content Placeholder 3"/>
          <p:cNvSpPr>
            <a:spLocks noGrp="1"/>
          </p:cNvSpPr>
          <p:nvPr>
            <p:ph idx="1"/>
          </p:nvPr>
        </p:nvSpPr>
        <p:spPr>
          <a:xfrm>
            <a:off x="615190" y="1548030"/>
            <a:ext cx="8596668" cy="1205458"/>
          </a:xfrm>
          <a:prstGeom prst="rect">
            <a:avLst/>
          </a:prstGeom>
        </p:spPr>
        <p:txBody>
          <a:bodyPr>
            <a:spAutoFit/>
          </a:bodyPr>
          <a:lstStyle/>
          <a:p>
            <a:pPr lvl="1"/>
            <a:r>
              <a:rPr lang="en-IN" dirty="0" smtClean="0"/>
              <a:t>A Binary tree is said to be Full Binary Tree, if all its internal nodes has 0 or 2 children. In other words, if all the nodes other than leaf nodes has 0 or 2 children, then that it is Full Binary Tree. </a:t>
            </a:r>
          </a:p>
          <a:p>
            <a:pPr lvl="1"/>
            <a:r>
              <a:rPr lang="en-IN" dirty="0" smtClean="0"/>
              <a:t>It is also called as Strictly Binary Tree/Extended Binary Tree</a:t>
            </a:r>
            <a:endParaRPr lang="en-IN" dirty="0"/>
          </a:p>
        </p:txBody>
      </p:sp>
      <p:pic>
        <p:nvPicPr>
          <p:cNvPr id="5" name="Picture 4">
            <a:extLst>
              <a:ext uri="{FF2B5EF4-FFF2-40B4-BE49-F238E27FC236}">
                <a16:creationId xmlns:a16="http://schemas.microsoft.com/office/drawing/2014/main" xmlns="" id="{AE591554-3CE3-41F4-A901-7CC8C96EFFE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84724" y="3281979"/>
            <a:ext cx="3529140" cy="2066925"/>
          </a:xfrm>
          <a:prstGeom prst="rect">
            <a:avLst/>
          </a:prstGeom>
        </p:spPr>
      </p:pic>
      <p:sp>
        <p:nvSpPr>
          <p:cNvPr id="3" name="Footer Placeholder 2"/>
          <p:cNvSpPr>
            <a:spLocks noGrp="1"/>
          </p:cNvSpPr>
          <p:nvPr>
            <p:ph type="ftr" sz="quarter" idx="11"/>
          </p:nvPr>
        </p:nvSpPr>
        <p:spPr/>
        <p:txBody>
          <a:bodyPr/>
          <a:lstStyle/>
          <a:p>
            <a:r>
              <a:rPr lang="en-US" smtClean="0"/>
              <a:t>Data Structures-T.Anil Kumar</a:t>
            </a:r>
            <a:endParaRPr lang="en-US"/>
          </a:p>
        </p:txBody>
      </p:sp>
      <p:sp>
        <p:nvSpPr>
          <p:cNvPr id="6" name="Slide Number Placeholder 5"/>
          <p:cNvSpPr>
            <a:spLocks noGrp="1"/>
          </p:cNvSpPr>
          <p:nvPr>
            <p:ph type="sldNum" sz="quarter" idx="12"/>
          </p:nvPr>
        </p:nvSpPr>
        <p:spPr/>
        <p:txBody>
          <a:bodyPr/>
          <a:lstStyle/>
          <a:p>
            <a:fld id="{50DE8771-3B84-4C4F-A500-BE10BE4A7570}" type="slidenum">
              <a:rPr lang="en-US" smtClean="0"/>
              <a:pPr/>
              <a:t>12</a:t>
            </a:fld>
            <a:endParaRPr lang="en-US"/>
          </a:p>
        </p:txBody>
      </p:sp>
    </p:spTree>
    <p:extLst>
      <p:ext uri="{BB962C8B-B14F-4D97-AF65-F5344CB8AC3E}">
        <p14:creationId xmlns:p14="http://schemas.microsoft.com/office/powerpoint/2010/main" xmlns="" val="1165197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711B9B3-5082-4CBA-8CD7-1A68F5C931C1}"/>
              </a:ext>
            </a:extLst>
          </p:cNvPr>
          <p:cNvSpPr>
            <a:spLocks noGrp="1"/>
          </p:cNvSpPr>
          <p:nvPr>
            <p:ph idx="1"/>
          </p:nvPr>
        </p:nvSpPr>
        <p:spPr>
          <a:xfrm>
            <a:off x="487889" y="1278384"/>
            <a:ext cx="8596668" cy="3880773"/>
          </a:xfrm>
        </p:spPr>
        <p:txBody>
          <a:bodyPr/>
          <a:lstStyle/>
          <a:p>
            <a:pPr lvl="1"/>
            <a:r>
              <a:rPr lang="en-IN" dirty="0" smtClean="0"/>
              <a:t>A </a:t>
            </a:r>
            <a:r>
              <a:rPr lang="en-IN" dirty="0"/>
              <a:t>Binary tree is said to be Perfect Binary Tree, if all its internal nodes has exactly 2 children. In Perfect Binary Tree, all leaf nodes are on the same level or depth. </a:t>
            </a:r>
          </a:p>
          <a:p>
            <a:pPr lvl="1"/>
            <a:r>
              <a:rPr lang="en-IN" dirty="0"/>
              <a:t>Nth level must be have 2^i elements	</a:t>
            </a:r>
            <a:r>
              <a:rPr lang="en-IN" dirty="0" smtClean="0"/>
              <a:t>, where I is level </a:t>
            </a:r>
            <a:r>
              <a:rPr lang="en-IN" dirty="0"/>
              <a:t>of the tree</a:t>
            </a:r>
          </a:p>
          <a:p>
            <a:pPr lvl="1"/>
            <a:endParaRPr lang="en-IN" dirty="0"/>
          </a:p>
          <a:p>
            <a:endParaRPr lang="en-IN" dirty="0"/>
          </a:p>
        </p:txBody>
      </p:sp>
      <p:pic>
        <p:nvPicPr>
          <p:cNvPr id="5" name="Picture 4">
            <a:extLst>
              <a:ext uri="{FF2B5EF4-FFF2-40B4-BE49-F238E27FC236}">
                <a16:creationId xmlns:a16="http://schemas.microsoft.com/office/drawing/2014/main" xmlns="" id="{2801FBF0-9BC9-4B64-BA32-0A76F65C426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485470" y="2473741"/>
            <a:ext cx="4362450" cy="2333625"/>
          </a:xfrm>
          <a:prstGeom prst="rect">
            <a:avLst/>
          </a:prstGeom>
        </p:spPr>
      </p:pic>
      <p:sp>
        <p:nvSpPr>
          <p:cNvPr id="4" name="Title 1"/>
          <p:cNvSpPr>
            <a:spLocks noGrp="1"/>
          </p:cNvSpPr>
          <p:nvPr>
            <p:ph type="title"/>
          </p:nvPr>
        </p:nvSpPr>
        <p:spPr>
          <a:xfrm>
            <a:off x="925909" y="414291"/>
            <a:ext cx="8596668" cy="864093"/>
          </a:xfrm>
        </p:spPr>
        <p:txBody>
          <a:bodyPr/>
          <a:lstStyle/>
          <a:p>
            <a:r>
              <a:rPr lang="en-US" dirty="0" smtClean="0"/>
              <a:t>Perfect Binary Tree</a:t>
            </a:r>
            <a:endParaRPr lang="en-US" dirty="0"/>
          </a:p>
        </p:txBody>
      </p:sp>
      <p:sp>
        <p:nvSpPr>
          <p:cNvPr id="2" name="Footer Placeholder 1"/>
          <p:cNvSpPr>
            <a:spLocks noGrp="1"/>
          </p:cNvSpPr>
          <p:nvPr>
            <p:ph type="ftr" sz="quarter" idx="11"/>
          </p:nvPr>
        </p:nvSpPr>
        <p:spPr/>
        <p:txBody>
          <a:bodyPr/>
          <a:lstStyle/>
          <a:p>
            <a:r>
              <a:rPr lang="en-US" smtClean="0"/>
              <a:t>Data Structures-T.Anil Kumar</a:t>
            </a:r>
            <a:endParaRPr lang="en-US"/>
          </a:p>
        </p:txBody>
      </p:sp>
      <p:sp>
        <p:nvSpPr>
          <p:cNvPr id="6" name="Slide Number Placeholder 5"/>
          <p:cNvSpPr>
            <a:spLocks noGrp="1"/>
          </p:cNvSpPr>
          <p:nvPr>
            <p:ph type="sldNum" sz="quarter" idx="12"/>
          </p:nvPr>
        </p:nvSpPr>
        <p:spPr/>
        <p:txBody>
          <a:bodyPr/>
          <a:lstStyle/>
          <a:p>
            <a:fld id="{50DE8771-3B84-4C4F-A500-BE10BE4A7570}" type="slidenum">
              <a:rPr lang="en-US" smtClean="0"/>
              <a:pPr/>
              <a:t>13</a:t>
            </a:fld>
            <a:endParaRPr lang="en-US"/>
          </a:p>
        </p:txBody>
      </p:sp>
    </p:spTree>
    <p:extLst>
      <p:ext uri="{BB962C8B-B14F-4D97-AF65-F5344CB8AC3E}">
        <p14:creationId xmlns:p14="http://schemas.microsoft.com/office/powerpoint/2010/main" xmlns="" val="4111074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F26BD69-73C9-4361-BC96-538401411F8D}"/>
              </a:ext>
            </a:extLst>
          </p:cNvPr>
          <p:cNvSpPr>
            <a:spLocks noGrp="1"/>
          </p:cNvSpPr>
          <p:nvPr>
            <p:ph idx="1"/>
          </p:nvPr>
        </p:nvSpPr>
        <p:spPr>
          <a:xfrm>
            <a:off x="543110" y="1481823"/>
            <a:ext cx="8596668" cy="3880773"/>
          </a:xfrm>
        </p:spPr>
        <p:txBody>
          <a:bodyPr/>
          <a:lstStyle/>
          <a:p>
            <a:r>
              <a:rPr lang="en-IN" dirty="0" smtClean="0"/>
              <a:t>A </a:t>
            </a:r>
            <a:r>
              <a:rPr lang="en-IN" dirty="0"/>
              <a:t>Binary tree is said to be complete Binary Tree if all levels are completely filled except possibly the last level and the last level has all keys as left as possible.</a:t>
            </a:r>
          </a:p>
          <a:p>
            <a:pPr lvl="1"/>
            <a:r>
              <a:rPr lang="en-IN" dirty="0"/>
              <a:t>All the n-1 levels should be </a:t>
            </a:r>
            <a:r>
              <a:rPr lang="en-IN" dirty="0" smtClean="0"/>
              <a:t>completely filled</a:t>
            </a:r>
            <a:endParaRPr lang="en-IN" dirty="0"/>
          </a:p>
          <a:p>
            <a:pPr lvl="1"/>
            <a:r>
              <a:rPr lang="en-IN" dirty="0"/>
              <a:t>Nth level </a:t>
            </a:r>
            <a:r>
              <a:rPr lang="en-IN" dirty="0" smtClean="0"/>
              <a:t>elements must be arranged as </a:t>
            </a:r>
            <a:r>
              <a:rPr lang="en-IN" dirty="0"/>
              <a:t>left as possible</a:t>
            </a:r>
          </a:p>
          <a:p>
            <a:pPr marL="457200" lvl="1" indent="0">
              <a:buNone/>
            </a:pPr>
            <a:endParaRPr lang="en-IN" dirty="0"/>
          </a:p>
        </p:txBody>
      </p:sp>
      <p:pic>
        <p:nvPicPr>
          <p:cNvPr id="5" name="Picture 4">
            <a:extLst>
              <a:ext uri="{FF2B5EF4-FFF2-40B4-BE49-F238E27FC236}">
                <a16:creationId xmlns:a16="http://schemas.microsoft.com/office/drawing/2014/main" xmlns="" id="{FAFAC4EA-8C07-4E27-AC9A-41A609CA9AE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46206" y="3635712"/>
            <a:ext cx="6390476" cy="2342857"/>
          </a:xfrm>
          <a:prstGeom prst="rect">
            <a:avLst/>
          </a:prstGeom>
        </p:spPr>
      </p:pic>
      <p:sp>
        <p:nvSpPr>
          <p:cNvPr id="6" name="Title 1"/>
          <p:cNvSpPr>
            <a:spLocks noGrp="1"/>
          </p:cNvSpPr>
          <p:nvPr>
            <p:ph type="title"/>
          </p:nvPr>
        </p:nvSpPr>
        <p:spPr>
          <a:xfrm>
            <a:off x="623009" y="617730"/>
            <a:ext cx="8596668" cy="864093"/>
          </a:xfrm>
        </p:spPr>
        <p:txBody>
          <a:bodyPr/>
          <a:lstStyle/>
          <a:p>
            <a:r>
              <a:rPr lang="en-US" dirty="0" smtClean="0"/>
              <a:t>Complete Binary Tree</a:t>
            </a:r>
            <a:endParaRPr lang="en-US" dirty="0"/>
          </a:p>
        </p:txBody>
      </p:sp>
      <p:sp>
        <p:nvSpPr>
          <p:cNvPr id="2" name="Footer Placeholder 1"/>
          <p:cNvSpPr>
            <a:spLocks noGrp="1"/>
          </p:cNvSpPr>
          <p:nvPr>
            <p:ph type="ftr" sz="quarter" idx="11"/>
          </p:nvPr>
        </p:nvSpPr>
        <p:spPr/>
        <p:txBody>
          <a:bodyPr/>
          <a:lstStyle/>
          <a:p>
            <a:r>
              <a:rPr lang="en-US" smtClean="0"/>
              <a:t>Data Structures-T.Anil Kumar</a:t>
            </a:r>
            <a:endParaRPr lang="en-US"/>
          </a:p>
        </p:txBody>
      </p:sp>
      <p:sp>
        <p:nvSpPr>
          <p:cNvPr id="4" name="Slide Number Placeholder 3"/>
          <p:cNvSpPr>
            <a:spLocks noGrp="1"/>
          </p:cNvSpPr>
          <p:nvPr>
            <p:ph type="sldNum" sz="quarter" idx="12"/>
          </p:nvPr>
        </p:nvSpPr>
        <p:spPr/>
        <p:txBody>
          <a:bodyPr/>
          <a:lstStyle/>
          <a:p>
            <a:fld id="{50DE8771-3B84-4C4F-A500-BE10BE4A7570}" type="slidenum">
              <a:rPr lang="en-US" smtClean="0"/>
              <a:pPr/>
              <a:t>14</a:t>
            </a:fld>
            <a:endParaRPr lang="en-US"/>
          </a:p>
        </p:txBody>
      </p:sp>
    </p:spTree>
    <p:extLst>
      <p:ext uri="{BB962C8B-B14F-4D97-AF65-F5344CB8AC3E}">
        <p14:creationId xmlns:p14="http://schemas.microsoft.com/office/powerpoint/2010/main" xmlns="" val="3583287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B75BF04-089C-430F-A642-F153C0B56D64}"/>
              </a:ext>
            </a:extLst>
          </p:cNvPr>
          <p:cNvSpPr>
            <a:spLocks noGrp="1"/>
          </p:cNvSpPr>
          <p:nvPr>
            <p:ph idx="1"/>
          </p:nvPr>
        </p:nvSpPr>
        <p:spPr>
          <a:xfrm>
            <a:off x="467857" y="1385136"/>
            <a:ext cx="11263132" cy="3880773"/>
          </a:xfrm>
        </p:spPr>
        <p:txBody>
          <a:bodyPr/>
          <a:lstStyle/>
          <a:p>
            <a:pPr marL="0" indent="0">
              <a:buNone/>
            </a:pPr>
            <a:endParaRPr lang="en-IN" dirty="0" smtClean="0"/>
          </a:p>
          <a:p>
            <a:pPr marL="0" indent="0">
              <a:buNone/>
            </a:pPr>
            <a:r>
              <a:rPr lang="en-IN" dirty="0"/>
              <a:t>	</a:t>
            </a:r>
            <a:r>
              <a:rPr lang="en-IN" sz="2000" b="1" dirty="0">
                <a:solidFill>
                  <a:srgbClr val="92D050"/>
                </a:solidFill>
                <a:latin typeface="Times New Roman" panose="02020603050405020304" pitchFamily="18" charset="0"/>
                <a:cs typeface="Times New Roman" panose="02020603050405020304" pitchFamily="18" charset="0"/>
              </a:rPr>
              <a:t>Left </a:t>
            </a:r>
            <a:r>
              <a:rPr lang="en-IN" sz="2000" b="1" dirty="0" smtClean="0">
                <a:solidFill>
                  <a:srgbClr val="92D050"/>
                </a:solidFill>
                <a:latin typeface="Times New Roman" panose="02020603050405020304" pitchFamily="18" charset="0"/>
                <a:cs typeface="Times New Roman" panose="02020603050405020304" pitchFamily="18" charset="0"/>
              </a:rPr>
              <a:t>Skewed</a:t>
            </a:r>
          </a:p>
          <a:p>
            <a:pPr marL="0" indent="0">
              <a:buNone/>
            </a:pPr>
            <a:r>
              <a:rPr lang="en-IN" sz="2000" b="1" dirty="0">
                <a:solidFill>
                  <a:srgbClr val="92D050"/>
                </a:solidFill>
                <a:latin typeface="Times New Roman" panose="02020603050405020304" pitchFamily="18" charset="0"/>
                <a:cs typeface="Times New Roman" panose="02020603050405020304" pitchFamily="18" charset="0"/>
              </a:rPr>
              <a:t> </a:t>
            </a:r>
            <a:r>
              <a:rPr lang="en-IN" sz="2000" b="1" dirty="0" smtClean="0">
                <a:solidFill>
                  <a:srgbClr val="92D050"/>
                </a:solidFill>
                <a:latin typeface="Times New Roman" panose="02020603050405020304" pitchFamily="18" charset="0"/>
                <a:cs typeface="Times New Roman" panose="02020603050405020304" pitchFamily="18" charset="0"/>
              </a:rPr>
              <a:t>                </a:t>
            </a:r>
            <a:r>
              <a:rPr lang="en-IN" dirty="0" smtClean="0"/>
              <a:t>If </a:t>
            </a:r>
            <a:r>
              <a:rPr lang="en-IN" dirty="0"/>
              <a:t>tree completely going to left called as left skewed </a:t>
            </a:r>
            <a:r>
              <a:rPr lang="en-IN" dirty="0" smtClean="0"/>
              <a:t>binary tree</a:t>
            </a:r>
            <a:endParaRPr lang="en-IN" dirty="0"/>
          </a:p>
          <a:p>
            <a:pPr marL="0" indent="0">
              <a:buNone/>
            </a:pPr>
            <a:r>
              <a:rPr lang="en-IN" dirty="0"/>
              <a:t>	</a:t>
            </a:r>
            <a:r>
              <a:rPr lang="en-IN" sz="2000" b="1" dirty="0">
                <a:solidFill>
                  <a:srgbClr val="92D050"/>
                </a:solidFill>
                <a:latin typeface="Times New Roman" panose="02020603050405020304" pitchFamily="18" charset="0"/>
                <a:cs typeface="Times New Roman" panose="02020603050405020304" pitchFamily="18" charset="0"/>
              </a:rPr>
              <a:t>Right Skewed</a:t>
            </a:r>
          </a:p>
          <a:p>
            <a:pPr marL="457200" lvl="1" indent="0">
              <a:buNone/>
            </a:pPr>
            <a:r>
              <a:rPr lang="en-IN" dirty="0" smtClean="0"/>
              <a:t>          If </a:t>
            </a:r>
            <a:r>
              <a:rPr lang="en-IN" dirty="0"/>
              <a:t>tree completely going to right called as right skewed </a:t>
            </a:r>
            <a:r>
              <a:rPr lang="en-IN" dirty="0" smtClean="0"/>
              <a:t>binary </a:t>
            </a:r>
            <a:r>
              <a:rPr lang="en-IN" dirty="0"/>
              <a:t>tree</a:t>
            </a:r>
          </a:p>
          <a:p>
            <a:endParaRPr lang="en-IN" dirty="0"/>
          </a:p>
          <a:p>
            <a:endParaRPr lang="en-IN" dirty="0"/>
          </a:p>
        </p:txBody>
      </p:sp>
      <p:pic>
        <p:nvPicPr>
          <p:cNvPr id="5" name="Picture 4">
            <a:extLst>
              <a:ext uri="{FF2B5EF4-FFF2-40B4-BE49-F238E27FC236}">
                <a16:creationId xmlns:a16="http://schemas.microsoft.com/office/drawing/2014/main" xmlns="" id="{9CAC6BCE-A782-4663-879A-CD861A64E60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306831" y="3689376"/>
            <a:ext cx="5162550" cy="2619375"/>
          </a:xfrm>
          <a:prstGeom prst="rect">
            <a:avLst/>
          </a:prstGeom>
        </p:spPr>
      </p:pic>
      <p:sp>
        <p:nvSpPr>
          <p:cNvPr id="4" name="Title 1"/>
          <p:cNvSpPr>
            <a:spLocks noGrp="1"/>
          </p:cNvSpPr>
          <p:nvPr>
            <p:ph type="title"/>
          </p:nvPr>
        </p:nvSpPr>
        <p:spPr>
          <a:xfrm>
            <a:off x="623009" y="617730"/>
            <a:ext cx="8596668" cy="864093"/>
          </a:xfrm>
        </p:spPr>
        <p:txBody>
          <a:bodyPr/>
          <a:lstStyle/>
          <a:p>
            <a:r>
              <a:rPr lang="en-US" dirty="0" smtClean="0"/>
              <a:t>Skewed Binary Tree</a:t>
            </a:r>
            <a:endParaRPr lang="en-US" dirty="0"/>
          </a:p>
        </p:txBody>
      </p:sp>
      <p:sp>
        <p:nvSpPr>
          <p:cNvPr id="2" name="Footer Placeholder 1"/>
          <p:cNvSpPr>
            <a:spLocks noGrp="1"/>
          </p:cNvSpPr>
          <p:nvPr>
            <p:ph type="ftr" sz="quarter" idx="11"/>
          </p:nvPr>
        </p:nvSpPr>
        <p:spPr/>
        <p:txBody>
          <a:bodyPr/>
          <a:lstStyle/>
          <a:p>
            <a:r>
              <a:rPr lang="en-US" smtClean="0"/>
              <a:t>Data Structures-T.Anil Kumar</a:t>
            </a:r>
            <a:endParaRPr lang="en-US"/>
          </a:p>
        </p:txBody>
      </p:sp>
      <p:sp>
        <p:nvSpPr>
          <p:cNvPr id="6" name="Slide Number Placeholder 5"/>
          <p:cNvSpPr>
            <a:spLocks noGrp="1"/>
          </p:cNvSpPr>
          <p:nvPr>
            <p:ph type="sldNum" sz="quarter" idx="12"/>
          </p:nvPr>
        </p:nvSpPr>
        <p:spPr/>
        <p:txBody>
          <a:bodyPr/>
          <a:lstStyle/>
          <a:p>
            <a:fld id="{50DE8771-3B84-4C4F-A500-BE10BE4A7570}" type="slidenum">
              <a:rPr lang="en-US" smtClean="0"/>
              <a:pPr/>
              <a:t>15</a:t>
            </a:fld>
            <a:endParaRPr lang="en-US"/>
          </a:p>
        </p:txBody>
      </p:sp>
    </p:spTree>
    <p:extLst>
      <p:ext uri="{BB962C8B-B14F-4D97-AF65-F5344CB8AC3E}">
        <p14:creationId xmlns:p14="http://schemas.microsoft.com/office/powerpoint/2010/main" xmlns="" val="26784388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FB8ED7D-E7D0-4DF1-8BAA-F0D6ABC51DA1}"/>
              </a:ext>
            </a:extLst>
          </p:cNvPr>
          <p:cNvSpPr>
            <a:spLocks noGrp="1"/>
          </p:cNvSpPr>
          <p:nvPr>
            <p:ph idx="1"/>
          </p:nvPr>
        </p:nvSpPr>
        <p:spPr>
          <a:xfrm>
            <a:off x="644185" y="1344576"/>
            <a:ext cx="8596668" cy="3880773"/>
          </a:xfrm>
        </p:spPr>
        <p:txBody>
          <a:bodyPr/>
          <a:lstStyle/>
          <a:p>
            <a:pPr lvl="1"/>
            <a:r>
              <a:rPr lang="en-IN" dirty="0" smtClean="0"/>
              <a:t>The </a:t>
            </a:r>
            <a:r>
              <a:rPr lang="en-IN" dirty="0"/>
              <a:t>tree which is used to store the Expressions</a:t>
            </a:r>
          </a:p>
        </p:txBody>
      </p:sp>
      <p:pic>
        <p:nvPicPr>
          <p:cNvPr id="5" name="Picture 4">
            <a:extLst>
              <a:ext uri="{FF2B5EF4-FFF2-40B4-BE49-F238E27FC236}">
                <a16:creationId xmlns:a16="http://schemas.microsoft.com/office/drawing/2014/main" xmlns="" id="{1DBA87D5-06E8-4BB7-AE3E-AB4022967F0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136784" y="2279428"/>
            <a:ext cx="2838450" cy="1847850"/>
          </a:xfrm>
          <a:prstGeom prst="rect">
            <a:avLst/>
          </a:prstGeom>
        </p:spPr>
      </p:pic>
      <p:sp>
        <p:nvSpPr>
          <p:cNvPr id="4" name="Title 1"/>
          <p:cNvSpPr>
            <a:spLocks noGrp="1"/>
          </p:cNvSpPr>
          <p:nvPr>
            <p:ph type="title"/>
          </p:nvPr>
        </p:nvSpPr>
        <p:spPr>
          <a:xfrm>
            <a:off x="472089" y="372602"/>
            <a:ext cx="8596668" cy="864093"/>
          </a:xfrm>
        </p:spPr>
        <p:txBody>
          <a:bodyPr/>
          <a:lstStyle/>
          <a:p>
            <a:r>
              <a:rPr lang="en-US" dirty="0" smtClean="0"/>
              <a:t>Expression Binary Tree</a:t>
            </a:r>
            <a:endParaRPr lang="en-US" dirty="0"/>
          </a:p>
        </p:txBody>
      </p:sp>
      <p:sp>
        <p:nvSpPr>
          <p:cNvPr id="2" name="Footer Placeholder 1"/>
          <p:cNvSpPr>
            <a:spLocks noGrp="1"/>
          </p:cNvSpPr>
          <p:nvPr>
            <p:ph type="ftr" sz="quarter" idx="11"/>
          </p:nvPr>
        </p:nvSpPr>
        <p:spPr/>
        <p:txBody>
          <a:bodyPr/>
          <a:lstStyle/>
          <a:p>
            <a:r>
              <a:rPr lang="en-US" smtClean="0"/>
              <a:t>Data Structures-T.Anil Kumar</a:t>
            </a:r>
            <a:endParaRPr lang="en-US"/>
          </a:p>
        </p:txBody>
      </p:sp>
      <p:sp>
        <p:nvSpPr>
          <p:cNvPr id="6" name="Slide Number Placeholder 5"/>
          <p:cNvSpPr>
            <a:spLocks noGrp="1"/>
          </p:cNvSpPr>
          <p:nvPr>
            <p:ph type="sldNum" sz="quarter" idx="12"/>
          </p:nvPr>
        </p:nvSpPr>
        <p:spPr/>
        <p:txBody>
          <a:bodyPr/>
          <a:lstStyle/>
          <a:p>
            <a:fld id="{50DE8771-3B84-4C4F-A500-BE10BE4A7570}" type="slidenum">
              <a:rPr lang="en-US" smtClean="0"/>
              <a:pPr/>
              <a:t>16</a:t>
            </a:fld>
            <a:endParaRPr lang="en-US"/>
          </a:p>
        </p:txBody>
      </p:sp>
    </p:spTree>
    <p:extLst>
      <p:ext uri="{BB962C8B-B14F-4D97-AF65-F5344CB8AC3E}">
        <p14:creationId xmlns:p14="http://schemas.microsoft.com/office/powerpoint/2010/main" xmlns="" val="25553707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8C4704-E3F9-440B-9FDA-C71035E6E383}"/>
              </a:ext>
            </a:extLst>
          </p:cNvPr>
          <p:cNvSpPr>
            <a:spLocks noGrp="1"/>
          </p:cNvSpPr>
          <p:nvPr>
            <p:ph type="title"/>
          </p:nvPr>
        </p:nvSpPr>
        <p:spPr/>
        <p:txBody>
          <a:bodyPr/>
          <a:lstStyle/>
          <a:p>
            <a:r>
              <a:rPr lang="en-IN" dirty="0"/>
              <a:t>Trees Implementation</a:t>
            </a:r>
          </a:p>
        </p:txBody>
      </p:sp>
      <p:sp>
        <p:nvSpPr>
          <p:cNvPr id="3" name="Content Placeholder 2">
            <a:extLst>
              <a:ext uri="{FF2B5EF4-FFF2-40B4-BE49-F238E27FC236}">
                <a16:creationId xmlns:a16="http://schemas.microsoft.com/office/drawing/2014/main" xmlns="" id="{7C9E34D8-3B08-48FA-BF18-B99B14CD2039}"/>
              </a:ext>
            </a:extLst>
          </p:cNvPr>
          <p:cNvSpPr>
            <a:spLocks noGrp="1"/>
          </p:cNvSpPr>
          <p:nvPr>
            <p:ph idx="1"/>
          </p:nvPr>
        </p:nvSpPr>
        <p:spPr>
          <a:xfrm>
            <a:off x="677334" y="1343844"/>
            <a:ext cx="8596668" cy="3880773"/>
          </a:xfrm>
        </p:spPr>
        <p:txBody>
          <a:bodyPr/>
          <a:lstStyle/>
          <a:p>
            <a:endParaRPr lang="en-IN" dirty="0" smtClean="0"/>
          </a:p>
          <a:p>
            <a:pPr>
              <a:buFont typeface="Wingdings" panose="05000000000000000000" pitchFamily="2" charset="2"/>
              <a:buChar char="Ø"/>
            </a:pPr>
            <a:r>
              <a:rPr lang="en-IN" dirty="0" smtClean="0"/>
              <a:t>We </a:t>
            </a:r>
            <a:r>
              <a:rPr lang="en-IN" dirty="0"/>
              <a:t>can implement binary trees in 2 ways</a:t>
            </a:r>
          </a:p>
          <a:p>
            <a:pPr lvl="1"/>
            <a:r>
              <a:rPr lang="en-IN" dirty="0"/>
              <a:t>1.Arrays</a:t>
            </a:r>
          </a:p>
          <a:p>
            <a:pPr lvl="1"/>
            <a:r>
              <a:rPr lang="en-IN" dirty="0"/>
              <a:t>2.Linked </a:t>
            </a:r>
            <a:r>
              <a:rPr lang="en-IN" dirty="0" smtClean="0"/>
              <a:t>Lists</a:t>
            </a:r>
          </a:p>
          <a:p>
            <a:pPr marL="457200" lvl="1" indent="0">
              <a:buNone/>
            </a:pPr>
            <a:endParaRPr lang="en-IN" dirty="0" smtClean="0"/>
          </a:p>
          <a:p>
            <a:pPr marL="285750" lvl="1">
              <a:buFont typeface="Wingdings" panose="05000000000000000000" pitchFamily="2" charset="2"/>
              <a:buChar char="Ø"/>
            </a:pPr>
            <a:r>
              <a:rPr lang="en-IN" dirty="0" smtClean="0"/>
              <a:t>Traversing in a Binary tree can be done in three ways:</a:t>
            </a:r>
          </a:p>
          <a:p>
            <a:pPr marL="457200" lvl="1" indent="0">
              <a:buNone/>
            </a:pPr>
            <a:r>
              <a:rPr lang="en-IN" dirty="0" smtClean="0"/>
              <a:t>              1. In order</a:t>
            </a:r>
          </a:p>
          <a:p>
            <a:pPr marL="457200" lvl="1" indent="0">
              <a:buNone/>
            </a:pPr>
            <a:r>
              <a:rPr lang="en-IN" dirty="0" smtClean="0"/>
              <a:t>              2. Pre order</a:t>
            </a:r>
          </a:p>
          <a:p>
            <a:pPr marL="457200" lvl="1" indent="0">
              <a:buNone/>
            </a:pPr>
            <a:r>
              <a:rPr lang="en-IN" dirty="0" smtClean="0"/>
              <a:t>              3. Post order</a:t>
            </a:r>
          </a:p>
        </p:txBody>
      </p:sp>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5" name="Slide Number Placeholder 4"/>
          <p:cNvSpPr>
            <a:spLocks noGrp="1"/>
          </p:cNvSpPr>
          <p:nvPr>
            <p:ph type="sldNum" sz="quarter" idx="12"/>
          </p:nvPr>
        </p:nvSpPr>
        <p:spPr/>
        <p:txBody>
          <a:bodyPr/>
          <a:lstStyle/>
          <a:p>
            <a:fld id="{50DE8771-3B84-4C4F-A500-BE10BE4A7570}" type="slidenum">
              <a:rPr lang="en-US" smtClean="0"/>
              <a:pPr/>
              <a:t>17</a:t>
            </a:fld>
            <a:endParaRPr lang="en-US"/>
          </a:p>
        </p:txBody>
      </p:sp>
    </p:spTree>
    <p:extLst>
      <p:ext uri="{BB962C8B-B14F-4D97-AF65-F5344CB8AC3E}">
        <p14:creationId xmlns:p14="http://schemas.microsoft.com/office/powerpoint/2010/main" xmlns="" val="3859435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9A7EA9-0F2B-4CFA-8C27-FCC97B40A9D7}"/>
              </a:ext>
            </a:extLst>
          </p:cNvPr>
          <p:cNvSpPr>
            <a:spLocks noGrp="1"/>
          </p:cNvSpPr>
          <p:nvPr>
            <p:ph type="title"/>
          </p:nvPr>
        </p:nvSpPr>
        <p:spPr/>
        <p:txBody>
          <a:bodyPr/>
          <a:lstStyle/>
          <a:p>
            <a:r>
              <a:rPr lang="en-IN" dirty="0"/>
              <a:t>Array Representation</a:t>
            </a:r>
          </a:p>
        </p:txBody>
      </p:sp>
      <p:sp>
        <p:nvSpPr>
          <p:cNvPr id="3" name="Content Placeholder 2">
            <a:extLst>
              <a:ext uri="{FF2B5EF4-FFF2-40B4-BE49-F238E27FC236}">
                <a16:creationId xmlns:a16="http://schemas.microsoft.com/office/drawing/2014/main" xmlns="" id="{420CF584-FB33-4EC0-A396-5F76C939A00F}"/>
              </a:ext>
            </a:extLst>
          </p:cNvPr>
          <p:cNvSpPr>
            <a:spLocks noGrp="1"/>
          </p:cNvSpPr>
          <p:nvPr>
            <p:ph idx="1"/>
          </p:nvPr>
        </p:nvSpPr>
        <p:spPr/>
        <p:txBody>
          <a:bodyPr/>
          <a:lstStyle/>
          <a:p>
            <a:r>
              <a:rPr lang="en-IN" dirty="0"/>
              <a:t>If Array index starts with 0 then,</a:t>
            </a:r>
          </a:p>
          <a:p>
            <a:pPr lvl="1"/>
            <a:r>
              <a:rPr lang="en-IN" dirty="0"/>
              <a:t>Right Child Of </a:t>
            </a:r>
            <a:r>
              <a:rPr lang="en-IN" dirty="0" err="1" smtClean="0"/>
              <a:t>ith</a:t>
            </a:r>
            <a:r>
              <a:rPr lang="en-IN" dirty="0" smtClean="0"/>
              <a:t> </a:t>
            </a:r>
            <a:r>
              <a:rPr lang="en-IN" dirty="0"/>
              <a:t>node = 2i+2</a:t>
            </a:r>
          </a:p>
          <a:p>
            <a:pPr lvl="1"/>
            <a:r>
              <a:rPr lang="en-IN" dirty="0"/>
              <a:t>Left Child Of </a:t>
            </a:r>
            <a:r>
              <a:rPr lang="en-IN" dirty="0" err="1"/>
              <a:t>ith</a:t>
            </a:r>
            <a:r>
              <a:rPr lang="en-IN" dirty="0"/>
              <a:t> node = 2i+1</a:t>
            </a:r>
          </a:p>
          <a:p>
            <a:r>
              <a:rPr lang="en-IN" dirty="0"/>
              <a:t>If Array index starts with 1 then,</a:t>
            </a:r>
          </a:p>
          <a:p>
            <a:pPr lvl="1"/>
            <a:r>
              <a:rPr lang="en-IN" dirty="0"/>
              <a:t>Right Child Of </a:t>
            </a:r>
            <a:r>
              <a:rPr lang="en-IN" dirty="0" err="1"/>
              <a:t>ith</a:t>
            </a:r>
            <a:r>
              <a:rPr lang="en-IN" dirty="0"/>
              <a:t> node = 2i+1</a:t>
            </a:r>
          </a:p>
          <a:p>
            <a:pPr lvl="1"/>
            <a:r>
              <a:rPr lang="en-IN" dirty="0"/>
              <a:t>Left Child Of </a:t>
            </a:r>
            <a:r>
              <a:rPr lang="en-IN" dirty="0" err="1"/>
              <a:t>ith</a:t>
            </a:r>
            <a:r>
              <a:rPr lang="en-IN" dirty="0"/>
              <a:t> node = 2i</a:t>
            </a:r>
          </a:p>
          <a:p>
            <a:endParaRPr lang="en-IN" dirty="0"/>
          </a:p>
          <a:p>
            <a:pPr marL="0" indent="0">
              <a:buNone/>
            </a:pPr>
            <a:endParaRPr lang="en-IN" dirty="0"/>
          </a:p>
        </p:txBody>
      </p:sp>
      <p:pic>
        <p:nvPicPr>
          <p:cNvPr id="5" name="Picture 4">
            <a:extLst>
              <a:ext uri="{FF2B5EF4-FFF2-40B4-BE49-F238E27FC236}">
                <a16:creationId xmlns:a16="http://schemas.microsoft.com/office/drawing/2014/main" xmlns="" id="{6F7FC882-B9FB-4476-9762-52CF309CF10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67614" y="1930400"/>
            <a:ext cx="3800475" cy="3600450"/>
          </a:xfrm>
          <a:prstGeom prst="rect">
            <a:avLst/>
          </a:prstGeom>
        </p:spPr>
      </p:pic>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6" name="Slide Number Placeholder 5"/>
          <p:cNvSpPr>
            <a:spLocks noGrp="1"/>
          </p:cNvSpPr>
          <p:nvPr>
            <p:ph type="sldNum" sz="quarter" idx="12"/>
          </p:nvPr>
        </p:nvSpPr>
        <p:spPr/>
        <p:txBody>
          <a:bodyPr/>
          <a:lstStyle/>
          <a:p>
            <a:fld id="{50DE8771-3B84-4C4F-A500-BE10BE4A7570}" type="slidenum">
              <a:rPr lang="en-US" smtClean="0"/>
              <a:pPr/>
              <a:t>18</a:t>
            </a:fld>
            <a:endParaRPr lang="en-US"/>
          </a:p>
        </p:txBody>
      </p:sp>
    </p:spTree>
    <p:extLst>
      <p:ext uri="{BB962C8B-B14F-4D97-AF65-F5344CB8AC3E}">
        <p14:creationId xmlns:p14="http://schemas.microsoft.com/office/powerpoint/2010/main" xmlns="" val="33187457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8E02E4-EF3B-4734-8AE4-058B39B5EEC7}"/>
              </a:ext>
            </a:extLst>
          </p:cNvPr>
          <p:cNvSpPr>
            <a:spLocks noGrp="1"/>
          </p:cNvSpPr>
          <p:nvPr>
            <p:ph type="title"/>
          </p:nvPr>
        </p:nvSpPr>
        <p:spPr/>
        <p:txBody>
          <a:bodyPr/>
          <a:lstStyle/>
          <a:p>
            <a:r>
              <a:rPr lang="en-IN" dirty="0"/>
              <a:t>Linked List Representation</a:t>
            </a:r>
          </a:p>
        </p:txBody>
      </p:sp>
      <p:sp>
        <p:nvSpPr>
          <p:cNvPr id="3" name="Content Placeholder 2">
            <a:extLst>
              <a:ext uri="{FF2B5EF4-FFF2-40B4-BE49-F238E27FC236}">
                <a16:creationId xmlns:a16="http://schemas.microsoft.com/office/drawing/2014/main" xmlns="" id="{932B92E8-4B62-4AF8-92E2-8A5D02ACBFA6}"/>
              </a:ext>
            </a:extLst>
          </p:cNvPr>
          <p:cNvSpPr>
            <a:spLocks noGrp="1"/>
          </p:cNvSpPr>
          <p:nvPr>
            <p:ph idx="1"/>
          </p:nvPr>
        </p:nvSpPr>
        <p:spPr>
          <a:xfrm>
            <a:off x="677334" y="1570488"/>
            <a:ext cx="8596668" cy="3880773"/>
          </a:xfrm>
        </p:spPr>
        <p:txBody>
          <a:bodyPr/>
          <a:lstStyle/>
          <a:p>
            <a:pPr marL="0" indent="0">
              <a:buNone/>
            </a:pPr>
            <a:r>
              <a:rPr lang="en-IN" dirty="0" smtClean="0"/>
              <a:t>In linked representation, every </a:t>
            </a:r>
            <a:r>
              <a:rPr lang="en-IN" dirty="0"/>
              <a:t>node contains 3 </a:t>
            </a:r>
            <a:r>
              <a:rPr lang="en-IN" dirty="0" smtClean="0"/>
              <a:t>fields:</a:t>
            </a:r>
            <a:endParaRPr lang="en-IN" dirty="0"/>
          </a:p>
          <a:p>
            <a:pPr lvl="1"/>
            <a:r>
              <a:rPr lang="en-IN" dirty="0"/>
              <a:t>Left Pointer</a:t>
            </a:r>
          </a:p>
          <a:p>
            <a:pPr lvl="1"/>
            <a:r>
              <a:rPr lang="en-IN" dirty="0"/>
              <a:t>Data</a:t>
            </a:r>
          </a:p>
          <a:p>
            <a:pPr lvl="1"/>
            <a:r>
              <a:rPr lang="en-IN" dirty="0"/>
              <a:t>Right Pointer</a:t>
            </a:r>
          </a:p>
        </p:txBody>
      </p:sp>
      <p:pic>
        <p:nvPicPr>
          <p:cNvPr id="7" name="Picture 6">
            <a:extLst>
              <a:ext uri="{FF2B5EF4-FFF2-40B4-BE49-F238E27FC236}">
                <a16:creationId xmlns:a16="http://schemas.microsoft.com/office/drawing/2014/main" xmlns="" id="{B08E3B5F-4F00-401B-9020-EA5F2B8EC5B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55823" y="2227862"/>
            <a:ext cx="4388906" cy="2925937"/>
          </a:xfrm>
          <a:prstGeom prst="rect">
            <a:avLst/>
          </a:prstGeom>
        </p:spPr>
      </p:pic>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5" name="Slide Number Placeholder 4"/>
          <p:cNvSpPr>
            <a:spLocks noGrp="1"/>
          </p:cNvSpPr>
          <p:nvPr>
            <p:ph type="sldNum" sz="quarter" idx="12"/>
          </p:nvPr>
        </p:nvSpPr>
        <p:spPr/>
        <p:txBody>
          <a:bodyPr/>
          <a:lstStyle/>
          <a:p>
            <a:fld id="{50DE8771-3B84-4C4F-A500-BE10BE4A7570}" type="slidenum">
              <a:rPr lang="en-US" smtClean="0"/>
              <a:pPr/>
              <a:t>19</a:t>
            </a:fld>
            <a:endParaRPr lang="en-US"/>
          </a:p>
        </p:txBody>
      </p:sp>
    </p:spTree>
    <p:extLst>
      <p:ext uri="{BB962C8B-B14F-4D97-AF65-F5344CB8AC3E}">
        <p14:creationId xmlns:p14="http://schemas.microsoft.com/office/powerpoint/2010/main" xmlns="" val="2656103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5D746E-247B-4E41-8C94-AC14CAE7F934}"/>
              </a:ext>
            </a:extLst>
          </p:cNvPr>
          <p:cNvSpPr>
            <a:spLocks noGrp="1"/>
          </p:cNvSpPr>
          <p:nvPr>
            <p:ph type="ctrTitle"/>
          </p:nvPr>
        </p:nvSpPr>
        <p:spPr>
          <a:xfrm>
            <a:off x="1330898" y="1439800"/>
            <a:ext cx="7766936" cy="1646302"/>
          </a:xfrm>
        </p:spPr>
        <p:txBody>
          <a:bodyPr/>
          <a:lstStyle/>
          <a:p>
            <a:pPr algn="ctr"/>
            <a:r>
              <a:rPr lang="en-IN" b="1" dirty="0" smtClean="0">
                <a:effectLst>
                  <a:outerShdw blurRad="38100" dist="38100" dir="2700000" algn="tl">
                    <a:srgbClr val="000000">
                      <a:alpha val="43137"/>
                    </a:srgbClr>
                  </a:outerShdw>
                </a:effectLst>
              </a:rPr>
              <a:t>Trees ( Part-1)</a:t>
            </a:r>
            <a:endParaRPr lang="en-IN" b="1" dirty="0">
              <a:effectLst>
                <a:outerShdw blurRad="38100" dist="38100" dir="2700000" algn="tl">
                  <a:srgbClr val="000000">
                    <a:alpha val="43137"/>
                  </a:srgbClr>
                </a:outerShdw>
              </a:effectLst>
            </a:endParaRPr>
          </a:p>
        </p:txBody>
      </p:sp>
      <p:sp>
        <p:nvSpPr>
          <p:cNvPr id="6" name="Slide Number Placeholder 5">
            <a:extLst>
              <a:ext uri="{FF2B5EF4-FFF2-40B4-BE49-F238E27FC236}">
                <a16:creationId xmlns:a16="http://schemas.microsoft.com/office/drawing/2014/main" xmlns="" id="{FCE4A153-402B-476D-948D-0E04DA458262}"/>
              </a:ext>
            </a:extLst>
          </p:cNvPr>
          <p:cNvSpPr>
            <a:spLocks noGrp="1"/>
          </p:cNvSpPr>
          <p:nvPr>
            <p:ph type="sldNum" sz="quarter" idx="12"/>
          </p:nvPr>
        </p:nvSpPr>
        <p:spPr/>
        <p:txBody>
          <a:bodyPr/>
          <a:lstStyle/>
          <a:p>
            <a:fld id="{DF1C8F85-207C-4B81-958C-D7565F179220}" type="slidenum">
              <a:rPr lang="en-IN" smtClean="0"/>
              <a:pPr/>
              <a:t>2</a:t>
            </a:fld>
            <a:endParaRPr lang="en-IN"/>
          </a:p>
        </p:txBody>
      </p:sp>
      <p:sp>
        <p:nvSpPr>
          <p:cNvPr id="3" name="Footer Placeholder 2"/>
          <p:cNvSpPr>
            <a:spLocks noGrp="1"/>
          </p:cNvSpPr>
          <p:nvPr>
            <p:ph type="ftr" sz="quarter" idx="11"/>
          </p:nvPr>
        </p:nvSpPr>
        <p:spPr/>
        <p:txBody>
          <a:bodyPr/>
          <a:lstStyle/>
          <a:p>
            <a:r>
              <a:rPr lang="en-US" smtClean="0"/>
              <a:t>Data Structures-T.Anil Kumar</a:t>
            </a:r>
            <a:endParaRPr lang="en-US"/>
          </a:p>
        </p:txBody>
      </p:sp>
    </p:spTree>
    <p:extLst>
      <p:ext uri="{BB962C8B-B14F-4D97-AF65-F5344CB8AC3E}">
        <p14:creationId xmlns:p14="http://schemas.microsoft.com/office/powerpoint/2010/main" xmlns="" val="36395052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331F00-5690-4DAC-B3D1-E9F16E70412C}"/>
              </a:ext>
            </a:extLst>
          </p:cNvPr>
          <p:cNvSpPr>
            <a:spLocks noGrp="1"/>
          </p:cNvSpPr>
          <p:nvPr>
            <p:ph type="title"/>
          </p:nvPr>
        </p:nvSpPr>
        <p:spPr>
          <a:xfrm>
            <a:off x="677334" y="609600"/>
            <a:ext cx="8596668" cy="899604"/>
          </a:xfrm>
        </p:spPr>
        <p:txBody>
          <a:bodyPr/>
          <a:lstStyle/>
          <a:p>
            <a:r>
              <a:rPr lang="en-IN" dirty="0"/>
              <a:t>Traversing Techniques</a:t>
            </a:r>
          </a:p>
        </p:txBody>
      </p:sp>
      <p:sp>
        <p:nvSpPr>
          <p:cNvPr id="3" name="Content Placeholder 2">
            <a:extLst>
              <a:ext uri="{FF2B5EF4-FFF2-40B4-BE49-F238E27FC236}">
                <a16:creationId xmlns:a16="http://schemas.microsoft.com/office/drawing/2014/main" xmlns="" id="{79A7068C-8AC5-4FFD-B525-48D6AC012E37}"/>
              </a:ext>
            </a:extLst>
          </p:cNvPr>
          <p:cNvSpPr>
            <a:spLocks noGrp="1"/>
          </p:cNvSpPr>
          <p:nvPr>
            <p:ph idx="1"/>
          </p:nvPr>
        </p:nvSpPr>
        <p:spPr/>
        <p:txBody>
          <a:bodyPr/>
          <a:lstStyle/>
          <a:p>
            <a:r>
              <a:rPr lang="en-IN" dirty="0"/>
              <a:t>Unlike linear data structures (Array, Linked List, Queues, Stacks, etc) which have only one logical way to traverse them, trees can be traversed in different ways.</a:t>
            </a:r>
          </a:p>
          <a:p>
            <a:r>
              <a:rPr lang="en-IN" dirty="0"/>
              <a:t> Following are the generally used ways for traversing trees.</a:t>
            </a:r>
          </a:p>
          <a:p>
            <a:pPr lvl="1"/>
            <a:r>
              <a:rPr lang="en-IN" dirty="0"/>
              <a:t>Pre order(H,L,R)</a:t>
            </a:r>
          </a:p>
          <a:p>
            <a:pPr lvl="1"/>
            <a:r>
              <a:rPr lang="en-IN" dirty="0"/>
              <a:t>In order(L,H,R)</a:t>
            </a:r>
          </a:p>
          <a:p>
            <a:pPr lvl="1"/>
            <a:r>
              <a:rPr lang="en-IN" dirty="0"/>
              <a:t>Post order(L,R,H)</a:t>
            </a:r>
          </a:p>
          <a:p>
            <a:pPr lvl="1"/>
            <a:r>
              <a:rPr lang="en-IN" dirty="0"/>
              <a:t>L </a:t>
            </a:r>
            <a:r>
              <a:rPr lang="en-IN" dirty="0">
                <a:sym typeface="Wingdings" panose="05000000000000000000" pitchFamily="2" charset="2"/>
              </a:rPr>
              <a:t> Left	R  Right  H Head</a:t>
            </a:r>
            <a:endParaRPr lang="en-IN" dirty="0"/>
          </a:p>
        </p:txBody>
      </p:sp>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5" name="Slide Number Placeholder 4"/>
          <p:cNvSpPr>
            <a:spLocks noGrp="1"/>
          </p:cNvSpPr>
          <p:nvPr>
            <p:ph type="sldNum" sz="quarter" idx="12"/>
          </p:nvPr>
        </p:nvSpPr>
        <p:spPr/>
        <p:txBody>
          <a:bodyPr/>
          <a:lstStyle/>
          <a:p>
            <a:fld id="{50DE8771-3B84-4C4F-A500-BE10BE4A7570}" type="slidenum">
              <a:rPr lang="en-US" smtClean="0"/>
              <a:pPr/>
              <a:t>20</a:t>
            </a:fld>
            <a:endParaRPr lang="en-US"/>
          </a:p>
        </p:txBody>
      </p:sp>
    </p:spTree>
    <p:extLst>
      <p:ext uri="{BB962C8B-B14F-4D97-AF65-F5344CB8AC3E}">
        <p14:creationId xmlns:p14="http://schemas.microsoft.com/office/powerpoint/2010/main" xmlns="" val="25437312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1409CB-CCAB-4DD0-8A1F-F547741FA4F0}"/>
              </a:ext>
            </a:extLst>
          </p:cNvPr>
          <p:cNvSpPr>
            <a:spLocks noGrp="1"/>
          </p:cNvSpPr>
          <p:nvPr>
            <p:ph type="title"/>
          </p:nvPr>
        </p:nvSpPr>
        <p:spPr>
          <a:xfrm>
            <a:off x="677334" y="609600"/>
            <a:ext cx="8596668" cy="775317"/>
          </a:xfrm>
        </p:spPr>
        <p:txBody>
          <a:bodyPr>
            <a:normAutofit/>
          </a:bodyPr>
          <a:lstStyle/>
          <a:p>
            <a:r>
              <a:rPr lang="en-IN" dirty="0"/>
              <a:t>Pre Order </a:t>
            </a:r>
          </a:p>
        </p:txBody>
      </p:sp>
      <p:sp>
        <p:nvSpPr>
          <p:cNvPr id="3" name="Content Placeholder 2">
            <a:extLst>
              <a:ext uri="{FF2B5EF4-FFF2-40B4-BE49-F238E27FC236}">
                <a16:creationId xmlns:a16="http://schemas.microsoft.com/office/drawing/2014/main" xmlns="" id="{9E3DF4F0-5573-4752-B636-E2ED5CF52006}"/>
              </a:ext>
            </a:extLst>
          </p:cNvPr>
          <p:cNvSpPr>
            <a:spLocks noGrp="1"/>
          </p:cNvSpPr>
          <p:nvPr>
            <p:ph idx="1"/>
          </p:nvPr>
        </p:nvSpPr>
        <p:spPr>
          <a:xfrm>
            <a:off x="677334" y="1645685"/>
            <a:ext cx="8596668" cy="3880773"/>
          </a:xfrm>
        </p:spPr>
        <p:txBody>
          <a:bodyPr/>
          <a:lstStyle/>
          <a:p>
            <a:r>
              <a:rPr lang="en-IN" dirty="0"/>
              <a:t>First we go for Head Node then Left and Then we go for Right Node</a:t>
            </a:r>
          </a:p>
          <a:p>
            <a:r>
              <a:rPr lang="en-IN" dirty="0"/>
              <a:t>This Process Will Perform Recursively Until We get required data</a:t>
            </a:r>
          </a:p>
          <a:p>
            <a:r>
              <a:rPr lang="en-IN" dirty="0"/>
              <a:t>It is also called as “NLR technique”</a:t>
            </a:r>
          </a:p>
          <a:p>
            <a:r>
              <a:rPr lang="en-IN" dirty="0"/>
              <a:t>Where 	N </a:t>
            </a:r>
            <a:r>
              <a:rPr lang="en-IN" dirty="0">
                <a:sym typeface="Wingdings" panose="05000000000000000000" pitchFamily="2" charset="2"/>
              </a:rPr>
              <a:t> Node 	L  Left 	R  Right</a:t>
            </a:r>
          </a:p>
          <a:p>
            <a:r>
              <a:rPr lang="en-IN" dirty="0" smtClean="0">
                <a:sym typeface="Wingdings" panose="05000000000000000000" pitchFamily="2" charset="2"/>
              </a:rPr>
              <a:t>Used to extract prefix notation from an expression tree.</a:t>
            </a:r>
          </a:p>
          <a:p>
            <a:r>
              <a:rPr lang="en-IN" dirty="0" smtClean="0"/>
              <a:t>The pre order for the following tree is 1 </a:t>
            </a:r>
            <a:r>
              <a:rPr lang="en-IN" dirty="0"/>
              <a:t>2 4 5 3</a:t>
            </a:r>
          </a:p>
          <a:p>
            <a:endParaRPr lang="en-IN" dirty="0" smtClean="0">
              <a:sym typeface="Wingdings" panose="05000000000000000000" pitchFamily="2" charset="2"/>
            </a:endParaRPr>
          </a:p>
          <a:p>
            <a:endParaRPr lang="en-IN" dirty="0">
              <a:sym typeface="Wingdings" panose="05000000000000000000" pitchFamily="2" charset="2"/>
            </a:endParaRPr>
          </a:p>
        </p:txBody>
      </p:sp>
      <p:pic>
        <p:nvPicPr>
          <p:cNvPr id="7" name="Picture 6">
            <a:extLst>
              <a:ext uri="{FF2B5EF4-FFF2-40B4-BE49-F238E27FC236}">
                <a16:creationId xmlns:a16="http://schemas.microsoft.com/office/drawing/2014/main" xmlns="" id="{56912FC7-B509-4AFA-BF21-A1A574A8271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885189" y="4228279"/>
            <a:ext cx="2466975" cy="1485900"/>
          </a:xfrm>
          <a:prstGeom prst="rect">
            <a:avLst/>
          </a:prstGeom>
        </p:spPr>
      </p:pic>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5" name="Slide Number Placeholder 4"/>
          <p:cNvSpPr>
            <a:spLocks noGrp="1"/>
          </p:cNvSpPr>
          <p:nvPr>
            <p:ph type="sldNum" sz="quarter" idx="12"/>
          </p:nvPr>
        </p:nvSpPr>
        <p:spPr/>
        <p:txBody>
          <a:bodyPr/>
          <a:lstStyle/>
          <a:p>
            <a:fld id="{50DE8771-3B84-4C4F-A500-BE10BE4A7570}" type="slidenum">
              <a:rPr lang="en-US" smtClean="0"/>
              <a:pPr/>
              <a:t>21</a:t>
            </a:fld>
            <a:endParaRPr lang="en-US"/>
          </a:p>
        </p:txBody>
      </p:sp>
    </p:spTree>
    <p:extLst>
      <p:ext uri="{BB962C8B-B14F-4D97-AF65-F5344CB8AC3E}">
        <p14:creationId xmlns:p14="http://schemas.microsoft.com/office/powerpoint/2010/main" xmlns="" val="18434812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772472-B5D6-46B7-8934-532441AF5C23}"/>
              </a:ext>
            </a:extLst>
          </p:cNvPr>
          <p:cNvSpPr>
            <a:spLocks noGrp="1"/>
          </p:cNvSpPr>
          <p:nvPr>
            <p:ph type="title"/>
          </p:nvPr>
        </p:nvSpPr>
        <p:spPr>
          <a:xfrm>
            <a:off x="677334" y="609600"/>
            <a:ext cx="8596668" cy="846338"/>
          </a:xfrm>
        </p:spPr>
        <p:txBody>
          <a:bodyPr/>
          <a:lstStyle/>
          <a:p>
            <a:r>
              <a:rPr lang="en-IN" dirty="0"/>
              <a:t>In Order</a:t>
            </a:r>
          </a:p>
        </p:txBody>
      </p:sp>
      <p:sp>
        <p:nvSpPr>
          <p:cNvPr id="3" name="Content Placeholder 2">
            <a:extLst>
              <a:ext uri="{FF2B5EF4-FFF2-40B4-BE49-F238E27FC236}">
                <a16:creationId xmlns:a16="http://schemas.microsoft.com/office/drawing/2014/main" xmlns="" id="{74253E49-AFD3-49E0-80FA-B766601ED326}"/>
              </a:ext>
            </a:extLst>
          </p:cNvPr>
          <p:cNvSpPr>
            <a:spLocks noGrp="1"/>
          </p:cNvSpPr>
          <p:nvPr>
            <p:ph idx="1"/>
          </p:nvPr>
        </p:nvSpPr>
        <p:spPr>
          <a:xfrm>
            <a:off x="677334" y="1619051"/>
            <a:ext cx="8596668" cy="3880773"/>
          </a:xfrm>
        </p:spPr>
        <p:txBody>
          <a:bodyPr/>
          <a:lstStyle/>
          <a:p>
            <a:r>
              <a:rPr lang="en-IN" dirty="0"/>
              <a:t>First we go for Left Node then Head and Then we go for Right Node</a:t>
            </a:r>
          </a:p>
          <a:p>
            <a:r>
              <a:rPr lang="en-IN" dirty="0"/>
              <a:t>This Process Will Perform Recursively Until We get required data</a:t>
            </a:r>
          </a:p>
          <a:p>
            <a:r>
              <a:rPr lang="en-IN" dirty="0"/>
              <a:t>It is also called as “LNR technique”</a:t>
            </a:r>
          </a:p>
          <a:p>
            <a:r>
              <a:rPr lang="en-IN" dirty="0"/>
              <a:t>Where 	N </a:t>
            </a:r>
            <a:r>
              <a:rPr lang="en-IN" dirty="0">
                <a:sym typeface="Wingdings" panose="05000000000000000000" pitchFamily="2" charset="2"/>
              </a:rPr>
              <a:t> Node 	L  Left 	R  Right</a:t>
            </a:r>
          </a:p>
          <a:p>
            <a:r>
              <a:rPr lang="en-IN" dirty="0" smtClean="0">
                <a:sym typeface="Wingdings" panose="05000000000000000000" pitchFamily="2" charset="2"/>
              </a:rPr>
              <a:t>Used to display the elements in sorted order from BST.</a:t>
            </a:r>
          </a:p>
          <a:p>
            <a:r>
              <a:rPr lang="en-IN" dirty="0"/>
              <a:t>Solution </a:t>
            </a:r>
            <a:r>
              <a:rPr lang="en-IN" dirty="0" smtClean="0"/>
              <a:t>for the following tree is 4</a:t>
            </a:r>
            <a:r>
              <a:rPr lang="en-IN" dirty="0" smtClean="0">
                <a:sym typeface="Wingdings" panose="05000000000000000000" pitchFamily="2" charset="2"/>
              </a:rPr>
              <a:t> </a:t>
            </a:r>
            <a:r>
              <a:rPr lang="en-IN" dirty="0">
                <a:sym typeface="Wingdings" panose="05000000000000000000" pitchFamily="2" charset="2"/>
              </a:rPr>
              <a:t>2 5 1 3</a:t>
            </a:r>
          </a:p>
          <a:p>
            <a:endParaRPr lang="en-IN" dirty="0"/>
          </a:p>
        </p:txBody>
      </p:sp>
      <p:pic>
        <p:nvPicPr>
          <p:cNvPr id="5" name="Picture 4">
            <a:extLst>
              <a:ext uri="{FF2B5EF4-FFF2-40B4-BE49-F238E27FC236}">
                <a16:creationId xmlns:a16="http://schemas.microsoft.com/office/drawing/2014/main" xmlns="" id="{0F459DA0-A407-4738-A2AD-F07ED898548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08693" y="3928923"/>
            <a:ext cx="2466975" cy="1485900"/>
          </a:xfrm>
          <a:prstGeom prst="rect">
            <a:avLst/>
          </a:prstGeom>
        </p:spPr>
      </p:pic>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6" name="Slide Number Placeholder 5"/>
          <p:cNvSpPr>
            <a:spLocks noGrp="1"/>
          </p:cNvSpPr>
          <p:nvPr>
            <p:ph type="sldNum" sz="quarter" idx="12"/>
          </p:nvPr>
        </p:nvSpPr>
        <p:spPr/>
        <p:txBody>
          <a:bodyPr/>
          <a:lstStyle/>
          <a:p>
            <a:fld id="{50DE8771-3B84-4C4F-A500-BE10BE4A7570}" type="slidenum">
              <a:rPr lang="en-US" smtClean="0"/>
              <a:pPr/>
              <a:t>22</a:t>
            </a:fld>
            <a:endParaRPr lang="en-US"/>
          </a:p>
        </p:txBody>
      </p:sp>
    </p:spTree>
    <p:extLst>
      <p:ext uri="{BB962C8B-B14F-4D97-AF65-F5344CB8AC3E}">
        <p14:creationId xmlns:p14="http://schemas.microsoft.com/office/powerpoint/2010/main" xmlns="" val="42332021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772472-B5D6-46B7-8934-532441AF5C23}"/>
              </a:ext>
            </a:extLst>
          </p:cNvPr>
          <p:cNvSpPr>
            <a:spLocks noGrp="1"/>
          </p:cNvSpPr>
          <p:nvPr>
            <p:ph type="title"/>
          </p:nvPr>
        </p:nvSpPr>
        <p:spPr>
          <a:xfrm>
            <a:off x="677334" y="609600"/>
            <a:ext cx="8596668" cy="872971"/>
          </a:xfrm>
        </p:spPr>
        <p:txBody>
          <a:bodyPr/>
          <a:lstStyle/>
          <a:p>
            <a:r>
              <a:rPr lang="en-IN" dirty="0"/>
              <a:t>Post Order</a:t>
            </a:r>
          </a:p>
        </p:txBody>
      </p:sp>
      <p:sp>
        <p:nvSpPr>
          <p:cNvPr id="3" name="Content Placeholder 2">
            <a:extLst>
              <a:ext uri="{FF2B5EF4-FFF2-40B4-BE49-F238E27FC236}">
                <a16:creationId xmlns:a16="http://schemas.microsoft.com/office/drawing/2014/main" xmlns="" id="{74253E49-AFD3-49E0-80FA-B766601ED326}"/>
              </a:ext>
            </a:extLst>
          </p:cNvPr>
          <p:cNvSpPr>
            <a:spLocks noGrp="1"/>
          </p:cNvSpPr>
          <p:nvPr>
            <p:ph idx="1"/>
          </p:nvPr>
        </p:nvSpPr>
        <p:spPr>
          <a:xfrm>
            <a:off x="677334" y="1707828"/>
            <a:ext cx="8596668" cy="3880773"/>
          </a:xfrm>
        </p:spPr>
        <p:txBody>
          <a:bodyPr/>
          <a:lstStyle/>
          <a:p>
            <a:r>
              <a:rPr lang="en-IN" dirty="0"/>
              <a:t>First we go for Left Node then Right and Then we go for Head Node</a:t>
            </a:r>
          </a:p>
          <a:p>
            <a:r>
              <a:rPr lang="en-IN" dirty="0"/>
              <a:t>This Process Will Perform Recursively Until We get required data</a:t>
            </a:r>
          </a:p>
          <a:p>
            <a:r>
              <a:rPr lang="en-IN" dirty="0"/>
              <a:t>It is also called as “LRN technique”</a:t>
            </a:r>
          </a:p>
          <a:p>
            <a:r>
              <a:rPr lang="en-IN" dirty="0"/>
              <a:t>Where 	N </a:t>
            </a:r>
            <a:r>
              <a:rPr lang="en-IN" dirty="0">
                <a:sym typeface="Wingdings" panose="05000000000000000000" pitchFamily="2" charset="2"/>
              </a:rPr>
              <a:t> Node 	L  Left 	R  Right</a:t>
            </a:r>
          </a:p>
          <a:p>
            <a:r>
              <a:rPr lang="en-IN" dirty="0" smtClean="0"/>
              <a:t>These are used to extract Postfix expression</a:t>
            </a:r>
          </a:p>
          <a:p>
            <a:r>
              <a:rPr lang="en-IN" dirty="0"/>
              <a:t>Solution for the following tree is</a:t>
            </a:r>
            <a:r>
              <a:rPr lang="en-IN" dirty="0">
                <a:sym typeface="Wingdings" panose="05000000000000000000" pitchFamily="2" charset="2"/>
              </a:rPr>
              <a:t> </a:t>
            </a:r>
            <a:r>
              <a:rPr lang="en-IN" dirty="0"/>
              <a:t>4 5 2 3 1</a:t>
            </a:r>
          </a:p>
          <a:p>
            <a:endParaRPr lang="en-IN" dirty="0"/>
          </a:p>
        </p:txBody>
      </p:sp>
      <p:pic>
        <p:nvPicPr>
          <p:cNvPr id="5" name="Picture 4">
            <a:extLst>
              <a:ext uri="{FF2B5EF4-FFF2-40B4-BE49-F238E27FC236}">
                <a16:creationId xmlns:a16="http://schemas.microsoft.com/office/drawing/2014/main" xmlns="" id="{0F459DA0-A407-4738-A2AD-F07ED898548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76864" y="4221887"/>
            <a:ext cx="2466975" cy="1485900"/>
          </a:xfrm>
          <a:prstGeom prst="rect">
            <a:avLst/>
          </a:prstGeom>
        </p:spPr>
      </p:pic>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6" name="Slide Number Placeholder 5"/>
          <p:cNvSpPr>
            <a:spLocks noGrp="1"/>
          </p:cNvSpPr>
          <p:nvPr>
            <p:ph type="sldNum" sz="quarter" idx="12"/>
          </p:nvPr>
        </p:nvSpPr>
        <p:spPr/>
        <p:txBody>
          <a:bodyPr/>
          <a:lstStyle/>
          <a:p>
            <a:fld id="{50DE8771-3B84-4C4F-A500-BE10BE4A7570}" type="slidenum">
              <a:rPr lang="en-US" smtClean="0"/>
              <a:pPr/>
              <a:t>23</a:t>
            </a:fld>
            <a:endParaRPr lang="en-US"/>
          </a:p>
        </p:txBody>
      </p:sp>
    </p:spTree>
    <p:extLst>
      <p:ext uri="{BB962C8B-B14F-4D97-AF65-F5344CB8AC3E}">
        <p14:creationId xmlns:p14="http://schemas.microsoft.com/office/powerpoint/2010/main" xmlns="" val="30855803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6338"/>
          </a:xfrm>
        </p:spPr>
        <p:txBody>
          <a:bodyPr/>
          <a:lstStyle/>
          <a:p>
            <a:r>
              <a:rPr lang="en-US" dirty="0" smtClean="0"/>
              <a:t>Questions:</a:t>
            </a:r>
            <a:endParaRPr lang="en-US" dirty="0"/>
          </a:p>
        </p:txBody>
      </p:sp>
      <p:sp>
        <p:nvSpPr>
          <p:cNvPr id="3" name="Content Placeholder 2"/>
          <p:cNvSpPr>
            <a:spLocks noGrp="1"/>
          </p:cNvSpPr>
          <p:nvPr>
            <p:ph idx="1"/>
          </p:nvPr>
        </p:nvSpPr>
        <p:spPr>
          <a:xfrm>
            <a:off x="677334" y="1455938"/>
            <a:ext cx="8596668" cy="3880773"/>
          </a:xfrm>
        </p:spPr>
        <p:txBody>
          <a:bodyPr/>
          <a:lstStyle/>
          <a:p>
            <a:r>
              <a:rPr lang="en-US" dirty="0" smtClean="0"/>
              <a:t>Construction a binary tree for the In-order traversal:  D B E A F C G </a:t>
            </a:r>
          </a:p>
          <a:p>
            <a:pPr marL="0" indent="0">
              <a:buNone/>
            </a:pPr>
            <a:r>
              <a:rPr lang="en-US" dirty="0" smtClean="0"/>
              <a:t>                                                        Pre order traversal: A B D E C F G</a:t>
            </a:r>
          </a:p>
          <a:p>
            <a:pPr marL="0" indent="0">
              <a:buNone/>
            </a:pPr>
            <a:endParaRPr lang="en-US" dirty="0"/>
          </a:p>
          <a:p>
            <a:pPr marL="0" indent="0">
              <a:buNone/>
            </a:pPr>
            <a:endParaRPr lang="en-US" dirty="0" smtClean="0"/>
          </a:p>
          <a:p>
            <a:pPr marL="0" indent="0">
              <a:buNone/>
            </a:pPr>
            <a:r>
              <a:rPr lang="en-US" dirty="0"/>
              <a:t> </a:t>
            </a:r>
            <a:r>
              <a:rPr lang="en-US" dirty="0" smtClean="0"/>
              <a:t>                 Follow the class notes for procedure. </a:t>
            </a:r>
            <a:endParaRPr lang="en-US" dirty="0"/>
          </a:p>
        </p:txBody>
      </p:sp>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5" name="Slide Number Placeholder 4"/>
          <p:cNvSpPr>
            <a:spLocks noGrp="1"/>
          </p:cNvSpPr>
          <p:nvPr>
            <p:ph type="sldNum" sz="quarter" idx="12"/>
          </p:nvPr>
        </p:nvSpPr>
        <p:spPr/>
        <p:txBody>
          <a:bodyPr/>
          <a:lstStyle/>
          <a:p>
            <a:fld id="{50DE8771-3B84-4C4F-A500-BE10BE4A7570}" type="slidenum">
              <a:rPr lang="en-US" smtClean="0"/>
              <a:pPr/>
              <a:t>24</a:t>
            </a:fld>
            <a:endParaRPr lang="en-US"/>
          </a:p>
        </p:txBody>
      </p:sp>
    </p:spTree>
    <p:extLst>
      <p:ext uri="{BB962C8B-B14F-4D97-AF65-F5344CB8AC3E}">
        <p14:creationId xmlns:p14="http://schemas.microsoft.com/office/powerpoint/2010/main" xmlns="" val="26584234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C01553-E10B-4A52-9951-83AAC1F75F54}"/>
              </a:ext>
            </a:extLst>
          </p:cNvPr>
          <p:cNvSpPr>
            <a:spLocks noGrp="1"/>
          </p:cNvSpPr>
          <p:nvPr>
            <p:ph type="title"/>
          </p:nvPr>
        </p:nvSpPr>
        <p:spPr/>
        <p:txBody>
          <a:bodyPr/>
          <a:lstStyle/>
          <a:p>
            <a:r>
              <a:rPr lang="en-IN" dirty="0"/>
              <a:t>Applications </a:t>
            </a:r>
          </a:p>
        </p:txBody>
      </p:sp>
      <p:sp>
        <p:nvSpPr>
          <p:cNvPr id="3" name="Content Placeholder 2">
            <a:extLst>
              <a:ext uri="{FF2B5EF4-FFF2-40B4-BE49-F238E27FC236}">
                <a16:creationId xmlns:a16="http://schemas.microsoft.com/office/drawing/2014/main" xmlns="" id="{5C5CDB58-6C1F-48AA-86FF-70BD011C333B}"/>
              </a:ext>
            </a:extLst>
          </p:cNvPr>
          <p:cNvSpPr>
            <a:spLocks noGrp="1"/>
          </p:cNvSpPr>
          <p:nvPr>
            <p:ph idx="1"/>
          </p:nvPr>
        </p:nvSpPr>
        <p:spPr>
          <a:xfrm>
            <a:off x="606313" y="1698950"/>
            <a:ext cx="9230146" cy="3880773"/>
          </a:xfrm>
        </p:spPr>
        <p:txBody>
          <a:bodyPr>
            <a:normAutofit/>
          </a:bodyPr>
          <a:lstStyle/>
          <a:p>
            <a:r>
              <a:rPr lang="en-IN" sz="2400" dirty="0"/>
              <a:t>A binary tree can be useful </a:t>
            </a:r>
            <a:r>
              <a:rPr lang="en-IN" sz="2400" dirty="0" smtClean="0"/>
              <a:t>to implement Huffman Tree, BST, Binary tries, hash trees, Heaps etc.,</a:t>
            </a:r>
            <a:endParaRPr lang="en-IN" sz="2400" dirty="0"/>
          </a:p>
          <a:p>
            <a:r>
              <a:rPr lang="en-IN" sz="2400" dirty="0"/>
              <a:t>Traversals of trees result in infix , postfix and prefix  </a:t>
            </a:r>
            <a:r>
              <a:rPr lang="en-IN" sz="2400" dirty="0" smtClean="0"/>
              <a:t>forms expressions</a:t>
            </a:r>
          </a:p>
          <a:p>
            <a:r>
              <a:rPr lang="en-IN" sz="2400" dirty="0" smtClean="0"/>
              <a:t>Storing naturally hierarchical data ex: file system (BST)</a:t>
            </a:r>
          </a:p>
          <a:p>
            <a:r>
              <a:rPr lang="en-IN" sz="2400" dirty="0" smtClean="0"/>
              <a:t>Organize data for quick search , insertion and deletion ( BST)</a:t>
            </a:r>
          </a:p>
          <a:p>
            <a:r>
              <a:rPr lang="en-IN" sz="2400" dirty="0" err="1" smtClean="0"/>
              <a:t>Trie</a:t>
            </a:r>
            <a:r>
              <a:rPr lang="en-IN" sz="2400" dirty="0" smtClean="0"/>
              <a:t> – Dictionary</a:t>
            </a:r>
          </a:p>
          <a:p>
            <a:r>
              <a:rPr lang="en-IN" sz="2400" dirty="0" smtClean="0"/>
              <a:t>Network routing algorithms   etc.,</a:t>
            </a:r>
          </a:p>
          <a:p>
            <a:endParaRPr lang="en-IN" sz="2400" dirty="0"/>
          </a:p>
        </p:txBody>
      </p:sp>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5" name="Slide Number Placeholder 4"/>
          <p:cNvSpPr>
            <a:spLocks noGrp="1"/>
          </p:cNvSpPr>
          <p:nvPr>
            <p:ph type="sldNum" sz="quarter" idx="12"/>
          </p:nvPr>
        </p:nvSpPr>
        <p:spPr/>
        <p:txBody>
          <a:bodyPr/>
          <a:lstStyle/>
          <a:p>
            <a:fld id="{50DE8771-3B84-4C4F-A500-BE10BE4A7570}" type="slidenum">
              <a:rPr lang="en-US" smtClean="0"/>
              <a:pPr/>
              <a:t>25</a:t>
            </a:fld>
            <a:endParaRPr lang="en-US"/>
          </a:p>
        </p:txBody>
      </p:sp>
    </p:spTree>
    <p:extLst>
      <p:ext uri="{BB962C8B-B14F-4D97-AF65-F5344CB8AC3E}">
        <p14:creationId xmlns:p14="http://schemas.microsoft.com/office/powerpoint/2010/main" xmlns="" val="25365893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512" y="2665925"/>
            <a:ext cx="12191999" cy="1107661"/>
          </a:xfrm>
          <a:prstGeom prst="rect">
            <a:avLst/>
          </a:prstGeom>
          <a:solidFill>
            <a:srgbClr val="0069B8"/>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dirty="0"/>
              <a:t>Huffman Coding </a:t>
            </a:r>
            <a:endParaRPr lang="en-US" sz="3200" b="1" dirty="0">
              <a:solidFill>
                <a:srgbClr val="FFFFFF"/>
              </a:solidFill>
            </a:endParaRPr>
          </a:p>
        </p:txBody>
      </p:sp>
      <p:sp>
        <p:nvSpPr>
          <p:cNvPr id="12" name="Slide Number Placeholder 11"/>
          <p:cNvSpPr>
            <a:spLocks noGrp="1"/>
          </p:cNvSpPr>
          <p:nvPr>
            <p:ph type="sldNum" sz="quarter" idx="12"/>
          </p:nvPr>
        </p:nvSpPr>
        <p:spPr/>
        <p:txBody>
          <a:bodyPr/>
          <a:lstStyle/>
          <a:p>
            <a:fld id="{EE957997-9D44-4566-9F41-3F7FDB85A809}" type="slidenum">
              <a:rPr lang="en-US" smtClean="0"/>
              <a:pPr/>
              <a:t>26</a:t>
            </a:fld>
            <a:endParaRPr lang="en-US"/>
          </a:p>
        </p:txBody>
      </p:sp>
      <p:sp>
        <p:nvSpPr>
          <p:cNvPr id="2" name="Footer Placeholder 1"/>
          <p:cNvSpPr>
            <a:spLocks noGrp="1"/>
          </p:cNvSpPr>
          <p:nvPr>
            <p:ph type="ftr" sz="quarter" idx="11"/>
          </p:nvPr>
        </p:nvSpPr>
        <p:spPr/>
        <p:txBody>
          <a:bodyPr/>
          <a:lstStyle/>
          <a:p>
            <a:r>
              <a:rPr lang="en-US" smtClean="0"/>
              <a:t>Data Structures-T.Anil Kumar</a:t>
            </a:r>
            <a:endParaRPr lang="en-US"/>
          </a:p>
        </p:txBody>
      </p:sp>
    </p:spTree>
    <p:extLst>
      <p:ext uri="{BB962C8B-B14F-4D97-AF65-F5344CB8AC3E}">
        <p14:creationId xmlns:p14="http://schemas.microsoft.com/office/powerpoint/2010/main" xmlns="" val="324537492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EEFE5-BA54-4AA7-AC65-AF9288F112EB}"/>
              </a:ext>
            </a:extLst>
          </p:cNvPr>
          <p:cNvSpPr>
            <a:spLocks noGrp="1"/>
          </p:cNvSpPr>
          <p:nvPr>
            <p:ph type="title"/>
          </p:nvPr>
        </p:nvSpPr>
        <p:spPr/>
        <p:txBody>
          <a:bodyPr/>
          <a:lstStyle/>
          <a:p>
            <a:r>
              <a:rPr lang="en-IN" dirty="0"/>
              <a:t>Huffman Coding</a:t>
            </a:r>
          </a:p>
        </p:txBody>
      </p:sp>
      <p:sp>
        <p:nvSpPr>
          <p:cNvPr id="3" name="Content Placeholder 2">
            <a:extLst>
              <a:ext uri="{FF2B5EF4-FFF2-40B4-BE49-F238E27FC236}">
                <a16:creationId xmlns:a16="http://schemas.microsoft.com/office/drawing/2014/main" xmlns="" id="{9FFAB443-24B4-4151-A4C4-706EA7329607}"/>
              </a:ext>
            </a:extLst>
          </p:cNvPr>
          <p:cNvSpPr>
            <a:spLocks noGrp="1"/>
          </p:cNvSpPr>
          <p:nvPr>
            <p:ph idx="1"/>
          </p:nvPr>
        </p:nvSpPr>
        <p:spPr/>
        <p:txBody>
          <a:bodyPr>
            <a:normAutofit/>
          </a:bodyPr>
          <a:lstStyle/>
          <a:p>
            <a:r>
              <a:rPr lang="en-IN" sz="2000" dirty="0"/>
              <a:t>Huffman coding is proposed by David A. Huffman in 1952</a:t>
            </a:r>
          </a:p>
          <a:p>
            <a:r>
              <a:rPr lang="en-IN" sz="2000" dirty="0"/>
              <a:t>It is the one of the application of Binary Search Trees.</a:t>
            </a:r>
          </a:p>
          <a:p>
            <a:r>
              <a:rPr lang="en-IN" sz="2000" dirty="0"/>
              <a:t>It is Used for compression of Files.</a:t>
            </a:r>
          </a:p>
          <a:p>
            <a:r>
              <a:rPr lang="en-IN" sz="2000" dirty="0"/>
              <a:t>Compression is Nothing but reducing the size.</a:t>
            </a:r>
          </a:p>
          <a:p>
            <a:r>
              <a:rPr lang="en-IN" sz="2000" dirty="0"/>
              <a:t>We use this Huffman coding in WinRar,WinZip,7zip Applications etc..,</a:t>
            </a:r>
          </a:p>
          <a:p>
            <a:endParaRPr lang="en-IN" sz="2000" dirty="0"/>
          </a:p>
          <a:p>
            <a:endParaRPr lang="en-IN" sz="2000" dirty="0"/>
          </a:p>
          <a:p>
            <a:endParaRPr lang="en-IN" sz="2000" dirty="0"/>
          </a:p>
        </p:txBody>
      </p:sp>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5" name="Slide Number Placeholder 4"/>
          <p:cNvSpPr>
            <a:spLocks noGrp="1"/>
          </p:cNvSpPr>
          <p:nvPr>
            <p:ph type="sldNum" sz="quarter" idx="12"/>
          </p:nvPr>
        </p:nvSpPr>
        <p:spPr/>
        <p:txBody>
          <a:bodyPr/>
          <a:lstStyle/>
          <a:p>
            <a:fld id="{50DE8771-3B84-4C4F-A500-BE10BE4A7570}" type="slidenum">
              <a:rPr lang="en-US" smtClean="0"/>
              <a:pPr/>
              <a:t>27</a:t>
            </a:fld>
            <a:endParaRPr lang="en-US"/>
          </a:p>
        </p:txBody>
      </p:sp>
    </p:spTree>
    <p:extLst>
      <p:ext uri="{BB962C8B-B14F-4D97-AF65-F5344CB8AC3E}">
        <p14:creationId xmlns:p14="http://schemas.microsoft.com/office/powerpoint/2010/main" xmlns="" val="25771332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7E3620-1F19-447A-9DD2-90F1DBC32102}"/>
              </a:ext>
            </a:extLst>
          </p:cNvPr>
          <p:cNvSpPr>
            <a:spLocks noGrp="1"/>
          </p:cNvSpPr>
          <p:nvPr>
            <p:ph type="title"/>
          </p:nvPr>
        </p:nvSpPr>
        <p:spPr/>
        <p:txBody>
          <a:bodyPr/>
          <a:lstStyle/>
          <a:p>
            <a:r>
              <a:rPr lang="en-IN" dirty="0"/>
              <a:t>Huffman Tree</a:t>
            </a:r>
          </a:p>
        </p:txBody>
      </p:sp>
      <p:sp>
        <p:nvSpPr>
          <p:cNvPr id="3" name="Content Placeholder 2">
            <a:extLst>
              <a:ext uri="{FF2B5EF4-FFF2-40B4-BE49-F238E27FC236}">
                <a16:creationId xmlns:a16="http://schemas.microsoft.com/office/drawing/2014/main" xmlns="" id="{C9113118-889D-4A6F-97B9-A20CF357154F}"/>
              </a:ext>
            </a:extLst>
          </p:cNvPr>
          <p:cNvSpPr>
            <a:spLocks noGrp="1"/>
          </p:cNvSpPr>
          <p:nvPr>
            <p:ph idx="1"/>
          </p:nvPr>
        </p:nvSpPr>
        <p:spPr/>
        <p:txBody>
          <a:bodyPr/>
          <a:lstStyle/>
          <a:p>
            <a:r>
              <a:rPr lang="en-IN" dirty="0"/>
              <a:t>It is used for to give unique encoding to a particular code or string</a:t>
            </a:r>
          </a:p>
          <a:p>
            <a:r>
              <a:rPr lang="en-IN" dirty="0"/>
              <a:t>Properties Of Huffman Tree</a:t>
            </a:r>
          </a:p>
          <a:p>
            <a:pPr lvl="1"/>
            <a:r>
              <a:rPr lang="en-IN" dirty="0"/>
              <a:t>It should contain root node</a:t>
            </a:r>
          </a:p>
          <a:p>
            <a:pPr lvl="1"/>
            <a:r>
              <a:rPr lang="en-IN" dirty="0"/>
              <a:t>Internal nodes are indicated with circles(     ) and it should contain weights.</a:t>
            </a:r>
          </a:p>
          <a:p>
            <a:pPr lvl="1"/>
            <a:r>
              <a:rPr lang="en-IN" dirty="0"/>
              <a:t>External nodes are indicated with squares(      )and they should contain Frequency &amp; Characters.</a:t>
            </a:r>
          </a:p>
          <a:p>
            <a:pPr lvl="1"/>
            <a:endParaRPr lang="en-IN" dirty="0"/>
          </a:p>
        </p:txBody>
      </p:sp>
      <p:sp>
        <p:nvSpPr>
          <p:cNvPr id="6" name="Oval 5">
            <a:extLst>
              <a:ext uri="{FF2B5EF4-FFF2-40B4-BE49-F238E27FC236}">
                <a16:creationId xmlns:a16="http://schemas.microsoft.com/office/drawing/2014/main" xmlns="" id="{8F6822C8-190C-4C87-AC5D-C856C851E1F4}"/>
              </a:ext>
            </a:extLst>
          </p:cNvPr>
          <p:cNvSpPr/>
          <p:nvPr/>
        </p:nvSpPr>
        <p:spPr>
          <a:xfrm>
            <a:off x="5344601" y="3429000"/>
            <a:ext cx="166977" cy="180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IN">
              <a:solidFill>
                <a:prstClr val="white"/>
              </a:solidFill>
            </a:endParaRPr>
          </a:p>
        </p:txBody>
      </p:sp>
      <p:sp>
        <p:nvSpPr>
          <p:cNvPr id="8" name="Rectangle 7">
            <a:extLst>
              <a:ext uri="{FF2B5EF4-FFF2-40B4-BE49-F238E27FC236}">
                <a16:creationId xmlns:a16="http://schemas.microsoft.com/office/drawing/2014/main" xmlns="" id="{E8226463-BEEA-478D-A4C6-4FBCA828C270}"/>
              </a:ext>
            </a:extLst>
          </p:cNvPr>
          <p:cNvSpPr/>
          <p:nvPr/>
        </p:nvSpPr>
        <p:spPr>
          <a:xfrm>
            <a:off x="5511578" y="3749635"/>
            <a:ext cx="166977" cy="180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IN">
              <a:solidFill>
                <a:prstClr val="white"/>
              </a:solidFill>
            </a:endParaRPr>
          </a:p>
        </p:txBody>
      </p:sp>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5" name="Slide Number Placeholder 4"/>
          <p:cNvSpPr>
            <a:spLocks noGrp="1"/>
          </p:cNvSpPr>
          <p:nvPr>
            <p:ph type="sldNum" sz="quarter" idx="12"/>
          </p:nvPr>
        </p:nvSpPr>
        <p:spPr/>
        <p:txBody>
          <a:bodyPr/>
          <a:lstStyle/>
          <a:p>
            <a:fld id="{50DE8771-3B84-4C4F-A500-BE10BE4A7570}" type="slidenum">
              <a:rPr lang="en-US" smtClean="0"/>
              <a:pPr/>
              <a:t>28</a:t>
            </a:fld>
            <a:endParaRPr lang="en-US"/>
          </a:p>
        </p:txBody>
      </p:sp>
    </p:spTree>
    <p:extLst>
      <p:ext uri="{BB962C8B-B14F-4D97-AF65-F5344CB8AC3E}">
        <p14:creationId xmlns:p14="http://schemas.microsoft.com/office/powerpoint/2010/main" xmlns="" val="16902022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397B9-9500-44DF-AF74-7FC93169D704}"/>
              </a:ext>
            </a:extLst>
          </p:cNvPr>
          <p:cNvSpPr>
            <a:spLocks noGrp="1"/>
          </p:cNvSpPr>
          <p:nvPr>
            <p:ph type="title"/>
          </p:nvPr>
        </p:nvSpPr>
        <p:spPr/>
        <p:txBody>
          <a:bodyPr/>
          <a:lstStyle/>
          <a:p>
            <a:r>
              <a:rPr lang="en-IN" dirty="0"/>
              <a:t>Normal Encoding	</a:t>
            </a:r>
          </a:p>
        </p:txBody>
      </p:sp>
      <p:sp>
        <p:nvSpPr>
          <p:cNvPr id="3" name="Content Placeholder 2">
            <a:extLst>
              <a:ext uri="{FF2B5EF4-FFF2-40B4-BE49-F238E27FC236}">
                <a16:creationId xmlns:a16="http://schemas.microsoft.com/office/drawing/2014/main" xmlns="" id="{F516FFC8-BE1D-499E-9574-F57D70A64B71}"/>
              </a:ext>
            </a:extLst>
          </p:cNvPr>
          <p:cNvSpPr>
            <a:spLocks noGrp="1"/>
          </p:cNvSpPr>
          <p:nvPr>
            <p:ph idx="1"/>
          </p:nvPr>
        </p:nvSpPr>
        <p:spPr/>
        <p:txBody>
          <a:bodyPr/>
          <a:lstStyle/>
          <a:p>
            <a:r>
              <a:rPr lang="en-IN" dirty="0"/>
              <a:t>Let we take an example</a:t>
            </a:r>
          </a:p>
          <a:p>
            <a:r>
              <a:rPr lang="en-IN" dirty="0"/>
              <a:t>Let there are 7 characters in a string and each character is represented in 8 bits(ASCII CODES)</a:t>
            </a:r>
          </a:p>
          <a:p>
            <a:endParaRPr lang="en-IN" dirty="0"/>
          </a:p>
        </p:txBody>
      </p:sp>
      <p:sp>
        <p:nvSpPr>
          <p:cNvPr id="5" name="Rectangle 4">
            <a:extLst>
              <a:ext uri="{FF2B5EF4-FFF2-40B4-BE49-F238E27FC236}">
                <a16:creationId xmlns:a16="http://schemas.microsoft.com/office/drawing/2014/main" xmlns="" id="{B9696467-D406-4C93-9BB6-1F3EE320FDB8}"/>
              </a:ext>
            </a:extLst>
          </p:cNvPr>
          <p:cNvSpPr/>
          <p:nvPr/>
        </p:nvSpPr>
        <p:spPr>
          <a:xfrm>
            <a:off x="677334" y="3241524"/>
            <a:ext cx="1049572" cy="1876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srgbClr val="C42F1A"/>
                </a:solidFill>
              </a:rPr>
              <a:t>ASCII</a:t>
            </a:r>
          </a:p>
          <a:p>
            <a:pPr algn="ctr" defTabSz="457200"/>
            <a:r>
              <a:rPr lang="en-IN" dirty="0">
                <a:solidFill>
                  <a:prstClr val="white"/>
                </a:solidFill>
              </a:rPr>
              <a:t>a-97</a:t>
            </a:r>
          </a:p>
          <a:p>
            <a:pPr algn="ctr" defTabSz="457200"/>
            <a:r>
              <a:rPr lang="en-IN" dirty="0">
                <a:solidFill>
                  <a:prstClr val="white"/>
                </a:solidFill>
              </a:rPr>
              <a:t>b-98</a:t>
            </a:r>
          </a:p>
          <a:p>
            <a:pPr algn="ctr" defTabSz="457200"/>
            <a:r>
              <a:rPr lang="en-IN" dirty="0">
                <a:solidFill>
                  <a:prstClr val="white"/>
                </a:solidFill>
              </a:rPr>
              <a:t>c-100</a:t>
            </a:r>
          </a:p>
          <a:p>
            <a:pPr algn="ctr" defTabSz="457200"/>
            <a:r>
              <a:rPr lang="en-IN" dirty="0">
                <a:solidFill>
                  <a:prstClr val="white"/>
                </a:solidFill>
              </a:rPr>
              <a:t>d-101</a:t>
            </a:r>
          </a:p>
        </p:txBody>
      </p:sp>
      <p:sp>
        <p:nvSpPr>
          <p:cNvPr id="7" name="Rectangle 6">
            <a:extLst>
              <a:ext uri="{FF2B5EF4-FFF2-40B4-BE49-F238E27FC236}">
                <a16:creationId xmlns:a16="http://schemas.microsoft.com/office/drawing/2014/main" xmlns="" id="{686AA139-5985-4D77-8A9F-48B6DDA9F2A5}"/>
              </a:ext>
            </a:extLst>
          </p:cNvPr>
          <p:cNvSpPr/>
          <p:nvPr/>
        </p:nvSpPr>
        <p:spPr>
          <a:xfrm>
            <a:off x="1865114" y="3238404"/>
            <a:ext cx="1692303" cy="1876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srgbClr val="C42F1A"/>
                </a:solidFill>
              </a:rPr>
              <a:t>BINARY(8 bits)</a:t>
            </a:r>
          </a:p>
          <a:p>
            <a:pPr algn="ctr" defTabSz="457200"/>
            <a:r>
              <a:rPr lang="en-IN" dirty="0">
                <a:solidFill>
                  <a:prstClr val="white"/>
                </a:solidFill>
              </a:rPr>
              <a:t>a-01100001</a:t>
            </a:r>
          </a:p>
          <a:p>
            <a:pPr algn="ctr" defTabSz="457200"/>
            <a:r>
              <a:rPr lang="en-IN" dirty="0">
                <a:solidFill>
                  <a:prstClr val="white"/>
                </a:solidFill>
              </a:rPr>
              <a:t>b-01100010</a:t>
            </a:r>
          </a:p>
          <a:p>
            <a:pPr algn="ctr" defTabSz="457200"/>
            <a:r>
              <a:rPr lang="en-IN" dirty="0">
                <a:solidFill>
                  <a:prstClr val="white"/>
                </a:solidFill>
              </a:rPr>
              <a:t>c-01100011</a:t>
            </a:r>
          </a:p>
          <a:p>
            <a:pPr algn="ctr" defTabSz="457200"/>
            <a:r>
              <a:rPr lang="en-IN" dirty="0">
                <a:solidFill>
                  <a:prstClr val="white"/>
                </a:solidFill>
              </a:rPr>
              <a:t>d-01100100</a:t>
            </a:r>
          </a:p>
        </p:txBody>
      </p:sp>
      <p:sp>
        <p:nvSpPr>
          <p:cNvPr id="10" name="TextBox 9">
            <a:extLst>
              <a:ext uri="{FF2B5EF4-FFF2-40B4-BE49-F238E27FC236}">
                <a16:creationId xmlns:a16="http://schemas.microsoft.com/office/drawing/2014/main" xmlns="" id="{43016A3F-4FB2-491C-AC65-3452AE159DCC}"/>
              </a:ext>
            </a:extLst>
          </p:cNvPr>
          <p:cNvSpPr txBox="1"/>
          <p:nvPr/>
        </p:nvSpPr>
        <p:spPr>
          <a:xfrm>
            <a:off x="860140" y="5230006"/>
            <a:ext cx="5394554" cy="923330"/>
          </a:xfrm>
          <a:prstGeom prst="rect">
            <a:avLst/>
          </a:prstGeom>
          <a:noFill/>
        </p:spPr>
        <p:txBody>
          <a:bodyPr wrap="none" rtlCol="0">
            <a:spAutoFit/>
          </a:bodyPr>
          <a:lstStyle/>
          <a:p>
            <a:pPr defTabSz="457200"/>
            <a:r>
              <a:rPr lang="en-IN" dirty="0">
                <a:solidFill>
                  <a:prstClr val="black"/>
                </a:solidFill>
              </a:rPr>
              <a:t>For representing </a:t>
            </a:r>
            <a:r>
              <a:rPr lang="en-IN" dirty="0" err="1">
                <a:solidFill>
                  <a:srgbClr val="E76618"/>
                </a:solidFill>
              </a:rPr>
              <a:t>abcdaab</a:t>
            </a:r>
            <a:r>
              <a:rPr lang="en-IN" dirty="0">
                <a:solidFill>
                  <a:prstClr val="black"/>
                </a:solidFill>
              </a:rPr>
              <a:t> we need 7*8=56 bits</a:t>
            </a:r>
          </a:p>
          <a:p>
            <a:pPr defTabSz="457200"/>
            <a:r>
              <a:rPr lang="en-IN" dirty="0">
                <a:solidFill>
                  <a:prstClr val="black"/>
                </a:solidFill>
              </a:rPr>
              <a:t>To reduce the bits we go for frequent characters.</a:t>
            </a:r>
          </a:p>
          <a:p>
            <a:pPr defTabSz="457200"/>
            <a:endParaRPr lang="en-IN" dirty="0">
              <a:solidFill>
                <a:prstClr val="black"/>
              </a:solidFill>
            </a:endParaRPr>
          </a:p>
        </p:txBody>
      </p:sp>
      <p:sp>
        <p:nvSpPr>
          <p:cNvPr id="11" name="Rectangle 10">
            <a:extLst>
              <a:ext uri="{FF2B5EF4-FFF2-40B4-BE49-F238E27FC236}">
                <a16:creationId xmlns:a16="http://schemas.microsoft.com/office/drawing/2014/main" xmlns="" id="{5910D135-7DBA-4F6A-8084-8200BC3A007B}"/>
              </a:ext>
            </a:extLst>
          </p:cNvPr>
          <p:cNvSpPr/>
          <p:nvPr/>
        </p:nvSpPr>
        <p:spPr>
          <a:xfrm>
            <a:off x="3695625" y="3248343"/>
            <a:ext cx="7196007" cy="1865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srgbClr val="C42F1A"/>
                </a:solidFill>
              </a:rPr>
              <a:t>Binary Encoding Representation</a:t>
            </a:r>
          </a:p>
          <a:p>
            <a:pPr algn="ctr" defTabSz="457200"/>
            <a:r>
              <a:rPr lang="en-IN" dirty="0">
                <a:solidFill>
                  <a:prstClr val="white"/>
                </a:solidFill>
              </a:rPr>
              <a:t>a		b		c		d		a		a		b</a:t>
            </a:r>
          </a:p>
          <a:p>
            <a:pPr algn="ctr" defTabSz="457200"/>
            <a:endParaRPr lang="en-IN" dirty="0">
              <a:solidFill>
                <a:prstClr val="white"/>
              </a:solidFill>
            </a:endParaRPr>
          </a:p>
          <a:p>
            <a:pPr algn="ctr" defTabSz="457200"/>
            <a:r>
              <a:rPr lang="en-IN" dirty="0">
                <a:solidFill>
                  <a:prstClr val="white"/>
                </a:solidFill>
              </a:rPr>
              <a:t>01100001 01100010 01100011 01100100	 01100001 01100001 01100001 01100010</a:t>
            </a:r>
          </a:p>
        </p:txBody>
      </p:sp>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6" name="Slide Number Placeholder 5"/>
          <p:cNvSpPr>
            <a:spLocks noGrp="1"/>
          </p:cNvSpPr>
          <p:nvPr>
            <p:ph type="sldNum" sz="quarter" idx="12"/>
          </p:nvPr>
        </p:nvSpPr>
        <p:spPr/>
        <p:txBody>
          <a:bodyPr/>
          <a:lstStyle/>
          <a:p>
            <a:fld id="{50DE8771-3B84-4C4F-A500-BE10BE4A7570}" type="slidenum">
              <a:rPr lang="en-US" smtClean="0"/>
              <a:pPr/>
              <a:t>29</a:t>
            </a:fld>
            <a:endParaRPr lang="en-US"/>
          </a:p>
        </p:txBody>
      </p:sp>
    </p:spTree>
    <p:extLst>
      <p:ext uri="{BB962C8B-B14F-4D97-AF65-F5344CB8AC3E}">
        <p14:creationId xmlns:p14="http://schemas.microsoft.com/office/powerpoint/2010/main" xmlns="" val="14047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a:t>
            </a:r>
            <a:endParaRPr lang="en-US" dirty="0"/>
          </a:p>
        </p:txBody>
      </p:sp>
      <p:sp>
        <p:nvSpPr>
          <p:cNvPr id="3" name="Content Placeholder 2"/>
          <p:cNvSpPr>
            <a:spLocks noGrp="1"/>
          </p:cNvSpPr>
          <p:nvPr>
            <p:ph idx="1"/>
          </p:nvPr>
        </p:nvSpPr>
        <p:spPr>
          <a:xfrm>
            <a:off x="677334" y="1663439"/>
            <a:ext cx="8596668" cy="3880773"/>
          </a:xfrm>
        </p:spPr>
        <p:txBody>
          <a:bodyPr/>
          <a:lstStyle/>
          <a:p>
            <a:r>
              <a:rPr lang="en-US" dirty="0" smtClean="0"/>
              <a:t>A Tree Is recursively defined as a set of one or more nodes where one node is designated as root node and all the remaining nodes can be partitioned into non empty sets each of which is a sub tree of the root.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880217" y="2582985"/>
            <a:ext cx="5715000" cy="3343275"/>
          </a:xfrm>
          <a:prstGeom prst="rect">
            <a:avLst/>
          </a:prstGeom>
        </p:spPr>
      </p:pic>
      <p:sp>
        <p:nvSpPr>
          <p:cNvPr id="5" name="Footer Placeholder 4"/>
          <p:cNvSpPr>
            <a:spLocks noGrp="1"/>
          </p:cNvSpPr>
          <p:nvPr>
            <p:ph type="ftr" sz="quarter" idx="11"/>
          </p:nvPr>
        </p:nvSpPr>
        <p:spPr/>
        <p:txBody>
          <a:bodyPr/>
          <a:lstStyle/>
          <a:p>
            <a:r>
              <a:rPr lang="en-US" smtClean="0"/>
              <a:t>Data Structures-T.Anil Kumar</a:t>
            </a:r>
            <a:endParaRPr lang="en-US"/>
          </a:p>
        </p:txBody>
      </p:sp>
      <p:sp>
        <p:nvSpPr>
          <p:cNvPr id="6" name="Slide Number Placeholder 5"/>
          <p:cNvSpPr>
            <a:spLocks noGrp="1"/>
          </p:cNvSpPr>
          <p:nvPr>
            <p:ph type="sldNum" sz="quarter" idx="12"/>
          </p:nvPr>
        </p:nvSpPr>
        <p:spPr/>
        <p:txBody>
          <a:bodyPr/>
          <a:lstStyle/>
          <a:p>
            <a:fld id="{50DE8771-3B84-4C4F-A500-BE10BE4A7570}" type="slidenum">
              <a:rPr lang="en-US" smtClean="0"/>
              <a:pPr/>
              <a:t>3</a:t>
            </a:fld>
            <a:endParaRPr lang="en-US"/>
          </a:p>
        </p:txBody>
      </p:sp>
    </p:spTree>
    <p:extLst>
      <p:ext uri="{BB962C8B-B14F-4D97-AF65-F5344CB8AC3E}">
        <p14:creationId xmlns:p14="http://schemas.microsoft.com/office/powerpoint/2010/main" xmlns="" val="6761809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C79390-823E-42EB-B093-212F4C83D1B2}"/>
              </a:ext>
            </a:extLst>
          </p:cNvPr>
          <p:cNvSpPr>
            <a:spLocks noGrp="1"/>
          </p:cNvSpPr>
          <p:nvPr>
            <p:ph type="title"/>
          </p:nvPr>
        </p:nvSpPr>
        <p:spPr/>
        <p:txBody>
          <a:bodyPr/>
          <a:lstStyle/>
          <a:p>
            <a:r>
              <a:rPr lang="en-IN" dirty="0"/>
              <a:t>Frequent Characters Technique</a:t>
            </a:r>
          </a:p>
        </p:txBody>
      </p:sp>
      <p:sp>
        <p:nvSpPr>
          <p:cNvPr id="3" name="Content Placeholder 2">
            <a:extLst>
              <a:ext uri="{FF2B5EF4-FFF2-40B4-BE49-F238E27FC236}">
                <a16:creationId xmlns:a16="http://schemas.microsoft.com/office/drawing/2014/main" xmlns="" id="{90F51716-E74A-4364-8851-A0E94FD214EA}"/>
              </a:ext>
            </a:extLst>
          </p:cNvPr>
          <p:cNvSpPr>
            <a:spLocks noGrp="1"/>
          </p:cNvSpPr>
          <p:nvPr>
            <p:ph idx="1"/>
          </p:nvPr>
        </p:nvSpPr>
        <p:spPr>
          <a:xfrm>
            <a:off x="677334" y="2160589"/>
            <a:ext cx="8596668" cy="4303821"/>
          </a:xfrm>
        </p:spPr>
        <p:txBody>
          <a:bodyPr/>
          <a:lstStyle/>
          <a:p>
            <a:r>
              <a:rPr lang="en-IN" dirty="0"/>
              <a:t>In frequent characters technique  the frequent occur character will take less bits and rarely occur character will take large bits.</a:t>
            </a:r>
          </a:p>
          <a:p>
            <a:pPr>
              <a:buFont typeface="Wingdings" panose="05000000000000000000" pitchFamily="2" charset="2"/>
              <a:buChar char="Ø"/>
            </a:pPr>
            <a:r>
              <a:rPr lang="en-IN" dirty="0"/>
              <a:t>Let’s take the previous example , in this method we first calculate frequency of characters.</a:t>
            </a:r>
          </a:p>
          <a:p>
            <a:pPr>
              <a:buFont typeface="Wingdings" panose="05000000000000000000" pitchFamily="2" charset="2"/>
              <a:buChar char="Ø"/>
            </a:pPr>
            <a:r>
              <a:rPr lang="en-IN" dirty="0"/>
              <a:t>Highest frequency character is represented with less bits and lowest frequency character is represented with large bits. </a:t>
            </a:r>
          </a:p>
          <a:p>
            <a:pPr>
              <a:buFont typeface="Wingdings" panose="05000000000000000000" pitchFamily="2" charset="2"/>
              <a:buChar char="Ø"/>
            </a:pPr>
            <a:endParaRPr lang="en-IN" dirty="0"/>
          </a:p>
          <a:p>
            <a:pPr>
              <a:buFont typeface="Wingdings" panose="05000000000000000000" pitchFamily="2" charset="2"/>
              <a:buChar char="v"/>
            </a:pPr>
            <a:endParaRPr lang="en-IN" dirty="0"/>
          </a:p>
          <a:p>
            <a:pPr>
              <a:buFont typeface="Wingdings" panose="05000000000000000000" pitchFamily="2" charset="2"/>
              <a:buChar char="Ø"/>
            </a:pPr>
            <a:endParaRPr lang="en-IN" dirty="0"/>
          </a:p>
          <a:p>
            <a:endParaRPr lang="en-IN" dirty="0"/>
          </a:p>
        </p:txBody>
      </p:sp>
      <p:sp>
        <p:nvSpPr>
          <p:cNvPr id="4" name="Rectangle 3">
            <a:extLst>
              <a:ext uri="{FF2B5EF4-FFF2-40B4-BE49-F238E27FC236}">
                <a16:creationId xmlns:a16="http://schemas.microsoft.com/office/drawing/2014/main" xmlns="" id="{3D90F94C-7A43-4F0F-85D3-3D69E5C60502}"/>
              </a:ext>
            </a:extLst>
          </p:cNvPr>
          <p:cNvSpPr/>
          <p:nvPr/>
        </p:nvSpPr>
        <p:spPr>
          <a:xfrm>
            <a:off x="1009816" y="4293704"/>
            <a:ext cx="1908181" cy="1977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Representation</a:t>
            </a:r>
          </a:p>
          <a:p>
            <a:pPr algn="ctr" defTabSz="457200"/>
            <a:r>
              <a:rPr lang="en-IN" dirty="0">
                <a:solidFill>
                  <a:prstClr val="white"/>
                </a:solidFill>
              </a:rPr>
              <a:t>a-0</a:t>
            </a:r>
          </a:p>
          <a:p>
            <a:pPr algn="ctr" defTabSz="457200"/>
            <a:r>
              <a:rPr lang="en-IN" dirty="0">
                <a:solidFill>
                  <a:prstClr val="white"/>
                </a:solidFill>
              </a:rPr>
              <a:t>b-10</a:t>
            </a:r>
          </a:p>
          <a:p>
            <a:pPr algn="ctr" defTabSz="457200"/>
            <a:r>
              <a:rPr lang="en-IN" dirty="0">
                <a:solidFill>
                  <a:prstClr val="white"/>
                </a:solidFill>
              </a:rPr>
              <a:t>c-110</a:t>
            </a:r>
          </a:p>
          <a:p>
            <a:pPr algn="ctr" defTabSz="457200"/>
            <a:r>
              <a:rPr lang="en-IN" dirty="0">
                <a:solidFill>
                  <a:prstClr val="white"/>
                </a:solidFill>
              </a:rPr>
              <a:t>d-111</a:t>
            </a:r>
          </a:p>
          <a:p>
            <a:pPr algn="ctr" defTabSz="457200"/>
            <a:endParaRPr lang="en-IN" dirty="0">
              <a:solidFill>
                <a:prstClr val="white"/>
              </a:solidFill>
            </a:endParaRPr>
          </a:p>
        </p:txBody>
      </p:sp>
      <p:sp>
        <p:nvSpPr>
          <p:cNvPr id="6" name="TextBox 5">
            <a:extLst>
              <a:ext uri="{FF2B5EF4-FFF2-40B4-BE49-F238E27FC236}">
                <a16:creationId xmlns:a16="http://schemas.microsoft.com/office/drawing/2014/main" xmlns="" id="{0A043230-B5F1-4260-982E-6323CFE1FB93}"/>
              </a:ext>
            </a:extLst>
          </p:cNvPr>
          <p:cNvSpPr txBox="1"/>
          <p:nvPr/>
        </p:nvSpPr>
        <p:spPr>
          <a:xfrm>
            <a:off x="3399182" y="5282627"/>
            <a:ext cx="5406887" cy="646331"/>
          </a:xfrm>
          <a:prstGeom prst="rect">
            <a:avLst/>
          </a:prstGeom>
          <a:noFill/>
        </p:spPr>
        <p:txBody>
          <a:bodyPr wrap="square" rtlCol="0">
            <a:spAutoFit/>
          </a:bodyPr>
          <a:lstStyle/>
          <a:p>
            <a:pPr defTabSz="457200"/>
            <a:r>
              <a:rPr lang="en-IN" dirty="0">
                <a:solidFill>
                  <a:prstClr val="black"/>
                </a:solidFill>
              </a:rPr>
              <a:t>By this technique for representing </a:t>
            </a:r>
            <a:r>
              <a:rPr lang="en-IN" dirty="0" err="1">
                <a:solidFill>
                  <a:srgbClr val="E76618"/>
                </a:solidFill>
              </a:rPr>
              <a:t>abcdaab</a:t>
            </a:r>
            <a:r>
              <a:rPr lang="en-IN" dirty="0">
                <a:solidFill>
                  <a:prstClr val="black"/>
                </a:solidFill>
              </a:rPr>
              <a:t> we need only 13 bits.</a:t>
            </a:r>
          </a:p>
        </p:txBody>
      </p:sp>
      <p:sp>
        <p:nvSpPr>
          <p:cNvPr id="7" name="Rectangle 6">
            <a:extLst>
              <a:ext uri="{FF2B5EF4-FFF2-40B4-BE49-F238E27FC236}">
                <a16:creationId xmlns:a16="http://schemas.microsoft.com/office/drawing/2014/main" xmlns="" id="{ABBEE6E1-6332-4356-BD24-D75F33B12EC9}"/>
              </a:ext>
            </a:extLst>
          </p:cNvPr>
          <p:cNvSpPr/>
          <p:nvPr/>
        </p:nvSpPr>
        <p:spPr>
          <a:xfrm>
            <a:off x="3399182" y="4293704"/>
            <a:ext cx="3605917" cy="842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a	 b	 c	 d	 a	 a	 b</a:t>
            </a:r>
          </a:p>
          <a:p>
            <a:pPr algn="ctr" defTabSz="457200"/>
            <a:r>
              <a:rPr lang="en-IN" dirty="0">
                <a:solidFill>
                  <a:prstClr val="white"/>
                </a:solidFill>
              </a:rPr>
              <a:t>0	10	110	111	 0	 0	10</a:t>
            </a:r>
          </a:p>
        </p:txBody>
      </p:sp>
      <p:sp>
        <p:nvSpPr>
          <p:cNvPr id="5" name="Footer Placeholder 4"/>
          <p:cNvSpPr>
            <a:spLocks noGrp="1"/>
          </p:cNvSpPr>
          <p:nvPr>
            <p:ph type="ftr" sz="quarter" idx="11"/>
          </p:nvPr>
        </p:nvSpPr>
        <p:spPr/>
        <p:txBody>
          <a:bodyPr/>
          <a:lstStyle/>
          <a:p>
            <a:r>
              <a:rPr lang="en-US" smtClean="0"/>
              <a:t>Data Structures-T.Anil Kumar</a:t>
            </a:r>
            <a:endParaRPr lang="en-US"/>
          </a:p>
        </p:txBody>
      </p:sp>
      <p:sp>
        <p:nvSpPr>
          <p:cNvPr id="8" name="Slide Number Placeholder 7"/>
          <p:cNvSpPr>
            <a:spLocks noGrp="1"/>
          </p:cNvSpPr>
          <p:nvPr>
            <p:ph type="sldNum" sz="quarter" idx="12"/>
          </p:nvPr>
        </p:nvSpPr>
        <p:spPr/>
        <p:txBody>
          <a:bodyPr/>
          <a:lstStyle/>
          <a:p>
            <a:fld id="{50DE8771-3B84-4C4F-A500-BE10BE4A7570}" type="slidenum">
              <a:rPr lang="en-US" smtClean="0"/>
              <a:pPr/>
              <a:t>30</a:t>
            </a:fld>
            <a:endParaRPr lang="en-US"/>
          </a:p>
        </p:txBody>
      </p:sp>
    </p:spTree>
    <p:extLst>
      <p:ext uri="{BB962C8B-B14F-4D97-AF65-F5344CB8AC3E}">
        <p14:creationId xmlns:p14="http://schemas.microsoft.com/office/powerpoint/2010/main" xmlns="" val="18428539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5BF732-D724-4093-91C4-908DA4937EEE}"/>
              </a:ext>
            </a:extLst>
          </p:cNvPr>
          <p:cNvSpPr>
            <a:spLocks noGrp="1"/>
          </p:cNvSpPr>
          <p:nvPr>
            <p:ph type="title"/>
          </p:nvPr>
        </p:nvSpPr>
        <p:spPr/>
        <p:txBody>
          <a:bodyPr/>
          <a:lstStyle/>
          <a:p>
            <a:r>
              <a:rPr lang="en-IN" dirty="0"/>
              <a:t>Construction Of Huffman Tree</a:t>
            </a:r>
          </a:p>
        </p:txBody>
      </p:sp>
      <p:sp>
        <p:nvSpPr>
          <p:cNvPr id="3" name="Content Placeholder 2">
            <a:extLst>
              <a:ext uri="{FF2B5EF4-FFF2-40B4-BE49-F238E27FC236}">
                <a16:creationId xmlns:a16="http://schemas.microsoft.com/office/drawing/2014/main" xmlns="" id="{ECD6C2F2-C89F-44A6-887A-A1FDBDA7E5BC}"/>
              </a:ext>
            </a:extLst>
          </p:cNvPr>
          <p:cNvSpPr>
            <a:spLocks noGrp="1"/>
          </p:cNvSpPr>
          <p:nvPr>
            <p:ph idx="1"/>
          </p:nvPr>
        </p:nvSpPr>
        <p:spPr/>
        <p:txBody>
          <a:bodyPr>
            <a:normAutofit/>
          </a:bodyPr>
          <a:lstStyle/>
          <a:p>
            <a:pPr marL="0" indent="0">
              <a:buNone/>
            </a:pPr>
            <a:r>
              <a:rPr lang="en-US" altLang="en-US" dirty="0"/>
              <a:t>1.Scan text to be compressed and count occurrence of all characters.</a:t>
            </a:r>
          </a:p>
          <a:p>
            <a:pPr marL="0" indent="0">
              <a:buNone/>
            </a:pPr>
            <a:r>
              <a:rPr lang="en-US" altLang="en-US" dirty="0"/>
              <a:t>2.Sort characters based on number of occurrences in text.</a:t>
            </a:r>
          </a:p>
          <a:p>
            <a:pPr marL="0" indent="0">
              <a:buNone/>
            </a:pPr>
            <a:r>
              <a:rPr lang="en-US" altLang="en-US" dirty="0"/>
              <a:t>3.Take 2 characters which are having least frequency as leaf nodes.</a:t>
            </a:r>
          </a:p>
          <a:p>
            <a:pPr marL="0" indent="0">
              <a:buNone/>
            </a:pPr>
            <a:r>
              <a:rPr lang="en-US" altLang="en-US" dirty="0"/>
              <a:t>4.And sum the data of that nodes and take it as it’s parent node.</a:t>
            </a:r>
          </a:p>
          <a:p>
            <a:pPr marL="0" indent="0">
              <a:buNone/>
            </a:pPr>
            <a:r>
              <a:rPr lang="en-US" altLang="en-US" dirty="0"/>
              <a:t>5.Take next least occurred node and compare with parent node.</a:t>
            </a:r>
          </a:p>
          <a:p>
            <a:pPr marL="0" indent="0">
              <a:buNone/>
            </a:pPr>
            <a:r>
              <a:rPr lang="en-US" altLang="en-US" dirty="0"/>
              <a:t>6.If compared node &gt; parent node place at right side of parent node.</a:t>
            </a:r>
          </a:p>
          <a:p>
            <a:pPr marL="0" indent="0">
              <a:buNone/>
            </a:pPr>
            <a:r>
              <a:rPr lang="en-US" altLang="en-US" dirty="0"/>
              <a:t>7.Else place at left side of parent node and repeat the  procedure from step 4.</a:t>
            </a:r>
          </a:p>
          <a:p>
            <a:pPr marL="0" indent="0">
              <a:buNone/>
            </a:pPr>
            <a:r>
              <a:rPr lang="en-US" altLang="en-US" dirty="0"/>
              <a:t>8.Perform a traversal of tree to determine all code words.</a:t>
            </a:r>
          </a:p>
          <a:p>
            <a:endParaRPr lang="en-US" altLang="en-US" dirty="0"/>
          </a:p>
          <a:p>
            <a:endParaRPr lang="en-US" altLang="en-US" dirty="0"/>
          </a:p>
          <a:p>
            <a:endParaRPr lang="en-US" altLang="en-US" dirty="0"/>
          </a:p>
          <a:p>
            <a:endParaRPr lang="en-IN" dirty="0"/>
          </a:p>
        </p:txBody>
      </p:sp>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5" name="Slide Number Placeholder 4"/>
          <p:cNvSpPr>
            <a:spLocks noGrp="1"/>
          </p:cNvSpPr>
          <p:nvPr>
            <p:ph type="sldNum" sz="quarter" idx="12"/>
          </p:nvPr>
        </p:nvSpPr>
        <p:spPr/>
        <p:txBody>
          <a:bodyPr/>
          <a:lstStyle/>
          <a:p>
            <a:fld id="{50DE8771-3B84-4C4F-A500-BE10BE4A7570}" type="slidenum">
              <a:rPr lang="en-US" smtClean="0"/>
              <a:pPr/>
              <a:t>31</a:t>
            </a:fld>
            <a:endParaRPr lang="en-US"/>
          </a:p>
        </p:txBody>
      </p:sp>
    </p:spTree>
    <p:extLst>
      <p:ext uri="{BB962C8B-B14F-4D97-AF65-F5344CB8AC3E}">
        <p14:creationId xmlns:p14="http://schemas.microsoft.com/office/powerpoint/2010/main" xmlns="" val="36015223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0B0A14-22B6-4264-B3D9-85DF88A3BDF1}"/>
              </a:ext>
            </a:extLst>
          </p:cNvPr>
          <p:cNvSpPr>
            <a:spLocks noGrp="1"/>
          </p:cNvSpPr>
          <p:nvPr>
            <p:ph type="title"/>
          </p:nvPr>
        </p:nvSpPr>
        <p:spPr/>
        <p:txBody>
          <a:bodyPr/>
          <a:lstStyle/>
          <a:p>
            <a:r>
              <a:rPr lang="en-IN" dirty="0"/>
              <a:t>Huffman Tree Logic</a:t>
            </a:r>
          </a:p>
        </p:txBody>
      </p:sp>
      <p:sp>
        <p:nvSpPr>
          <p:cNvPr id="3" name="Content Placeholder 2">
            <a:extLst>
              <a:ext uri="{FF2B5EF4-FFF2-40B4-BE49-F238E27FC236}">
                <a16:creationId xmlns:a16="http://schemas.microsoft.com/office/drawing/2014/main" xmlns="" id="{9BF0667A-3C5E-4BA7-8F19-36C5FA93027A}"/>
              </a:ext>
            </a:extLst>
          </p:cNvPr>
          <p:cNvSpPr>
            <a:spLocks noGrp="1"/>
          </p:cNvSpPr>
          <p:nvPr>
            <p:ph idx="1"/>
          </p:nvPr>
        </p:nvSpPr>
        <p:spPr/>
        <p:txBody>
          <a:bodyPr>
            <a:noAutofit/>
          </a:bodyPr>
          <a:lstStyle/>
          <a:p>
            <a:pPr marL="914400" lvl="2" indent="0">
              <a:buNone/>
            </a:pPr>
            <a:r>
              <a:rPr lang="en-IN" sz="1200" dirty="0"/>
              <a:t>HT( )</a:t>
            </a:r>
          </a:p>
          <a:p>
            <a:pPr marL="914400" lvl="2" indent="0">
              <a:buNone/>
            </a:pPr>
            <a:r>
              <a:rPr lang="en-IN" sz="1200" dirty="0"/>
              <a:t>{</a:t>
            </a:r>
          </a:p>
          <a:p>
            <a:pPr marL="914400" lvl="2" indent="0">
              <a:buNone/>
            </a:pPr>
            <a:r>
              <a:rPr lang="en-IN" sz="1200" dirty="0"/>
              <a:t>	N=Priority Queue ;</a:t>
            </a:r>
          </a:p>
          <a:p>
            <a:pPr marL="914400" lvl="2" indent="0">
              <a:buNone/>
            </a:pPr>
            <a:r>
              <a:rPr lang="en-IN" sz="1200" dirty="0"/>
              <a:t>	Sort(N);</a:t>
            </a:r>
          </a:p>
          <a:p>
            <a:pPr marL="914400" lvl="2" indent="0">
              <a:buNone/>
            </a:pPr>
            <a:r>
              <a:rPr lang="en-IN" sz="1200" dirty="0"/>
              <a:t>	for(</a:t>
            </a:r>
            <a:r>
              <a:rPr lang="en-IN" sz="1200" dirty="0" err="1"/>
              <a:t>i</a:t>
            </a:r>
            <a:r>
              <a:rPr lang="en-IN" sz="1200" dirty="0"/>
              <a:t>=1 to n-1)</a:t>
            </a:r>
          </a:p>
          <a:p>
            <a:pPr marL="914400" lvl="2" indent="0">
              <a:buNone/>
            </a:pPr>
            <a:r>
              <a:rPr lang="en-IN" sz="1200" dirty="0"/>
              <a:t>	{</a:t>
            </a:r>
          </a:p>
          <a:p>
            <a:pPr marL="914400" lvl="2" indent="0">
              <a:buNone/>
            </a:pPr>
            <a:r>
              <a:rPr lang="en-IN" sz="1200" dirty="0"/>
              <a:t>		</a:t>
            </a:r>
            <a:r>
              <a:rPr lang="en-IN" sz="1200" dirty="0" err="1"/>
              <a:t>create_Node</a:t>
            </a:r>
            <a:r>
              <a:rPr lang="en-IN" sz="1200" dirty="0"/>
              <a:t>;	//Z</a:t>
            </a:r>
          </a:p>
          <a:p>
            <a:pPr marL="914400" lvl="2" indent="0">
              <a:buNone/>
            </a:pPr>
            <a:r>
              <a:rPr lang="en-IN" sz="1200" dirty="0"/>
              <a:t>		</a:t>
            </a:r>
            <a:r>
              <a:rPr lang="en-IN" sz="1200" dirty="0" err="1"/>
              <a:t>Z.left</a:t>
            </a:r>
            <a:r>
              <a:rPr lang="en-IN" sz="1200" dirty="0"/>
              <a:t> </a:t>
            </a:r>
            <a:r>
              <a:rPr lang="en-IN" sz="1200"/>
              <a:t>= </a:t>
            </a:r>
            <a:r>
              <a:rPr lang="en-IN" sz="1200" smtClean="0"/>
              <a:t>min(N);</a:t>
            </a:r>
            <a:endParaRPr lang="en-IN" sz="1200" dirty="0"/>
          </a:p>
          <a:p>
            <a:pPr marL="914400" lvl="2" indent="0">
              <a:buNone/>
            </a:pPr>
            <a:r>
              <a:rPr lang="en-IN" sz="1200" dirty="0"/>
              <a:t>		</a:t>
            </a:r>
            <a:r>
              <a:rPr lang="en-IN" sz="1200" dirty="0" err="1"/>
              <a:t>Z.right</a:t>
            </a:r>
            <a:r>
              <a:rPr lang="en-IN" sz="1200" dirty="0"/>
              <a:t> = </a:t>
            </a:r>
            <a:r>
              <a:rPr lang="en-IN" sz="1200" dirty="0" err="1"/>
              <a:t>Next_min</a:t>
            </a:r>
            <a:r>
              <a:rPr lang="en-IN" sz="1200" dirty="0"/>
              <a:t>(N);</a:t>
            </a:r>
          </a:p>
          <a:p>
            <a:pPr marL="914400" lvl="2" indent="0">
              <a:buNone/>
            </a:pPr>
            <a:r>
              <a:rPr lang="en-IN" sz="1200" dirty="0"/>
              <a:t>		</a:t>
            </a:r>
            <a:r>
              <a:rPr lang="en-IN" sz="1200" dirty="0" err="1"/>
              <a:t>Z.frequency</a:t>
            </a:r>
            <a:r>
              <a:rPr lang="en-IN" sz="1200" dirty="0"/>
              <a:t>=</a:t>
            </a:r>
            <a:r>
              <a:rPr lang="en-IN" sz="1200" dirty="0" err="1"/>
              <a:t>Z.left</a:t>
            </a:r>
            <a:r>
              <a:rPr lang="en-IN" sz="1200" dirty="0"/>
              <a:t> + </a:t>
            </a:r>
            <a:r>
              <a:rPr lang="en-IN" sz="1200" dirty="0" err="1"/>
              <a:t>Z.right</a:t>
            </a:r>
            <a:r>
              <a:rPr lang="en-IN" sz="1200" dirty="0"/>
              <a:t>;</a:t>
            </a:r>
          </a:p>
          <a:p>
            <a:pPr marL="914400" lvl="2" indent="0">
              <a:buNone/>
            </a:pPr>
            <a:r>
              <a:rPr lang="en-IN" sz="1200" dirty="0"/>
              <a:t>		push(</a:t>
            </a:r>
            <a:r>
              <a:rPr lang="en-IN" sz="1200" dirty="0" err="1"/>
              <a:t>z.frequency</a:t>
            </a:r>
            <a:r>
              <a:rPr lang="en-IN" sz="1200" dirty="0"/>
              <a:t>)</a:t>
            </a:r>
          </a:p>
          <a:p>
            <a:pPr marL="914400" lvl="2" indent="0">
              <a:buNone/>
            </a:pPr>
            <a:r>
              <a:rPr lang="en-IN" sz="1200" dirty="0"/>
              <a:t>	}</a:t>
            </a:r>
          </a:p>
          <a:p>
            <a:pPr marL="914400" lvl="2" indent="0">
              <a:buNone/>
            </a:pPr>
            <a:r>
              <a:rPr lang="en-IN" sz="1200" dirty="0"/>
              <a:t>}</a:t>
            </a:r>
          </a:p>
        </p:txBody>
      </p:sp>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5" name="Slide Number Placeholder 4"/>
          <p:cNvSpPr>
            <a:spLocks noGrp="1"/>
          </p:cNvSpPr>
          <p:nvPr>
            <p:ph type="sldNum" sz="quarter" idx="12"/>
          </p:nvPr>
        </p:nvSpPr>
        <p:spPr/>
        <p:txBody>
          <a:bodyPr/>
          <a:lstStyle/>
          <a:p>
            <a:fld id="{50DE8771-3B84-4C4F-A500-BE10BE4A7570}" type="slidenum">
              <a:rPr lang="en-US" smtClean="0"/>
              <a:pPr/>
              <a:t>32</a:t>
            </a:fld>
            <a:endParaRPr lang="en-US"/>
          </a:p>
        </p:txBody>
      </p:sp>
    </p:spTree>
    <p:extLst>
      <p:ext uri="{BB962C8B-B14F-4D97-AF65-F5344CB8AC3E}">
        <p14:creationId xmlns:p14="http://schemas.microsoft.com/office/powerpoint/2010/main" xmlns="" val="25423510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FF795F-CD9A-4D11-AC25-D7A82100ED4A}"/>
              </a:ext>
            </a:extLst>
          </p:cNvPr>
          <p:cNvSpPr>
            <a:spLocks noGrp="1"/>
          </p:cNvSpPr>
          <p:nvPr>
            <p:ph type="title"/>
          </p:nvPr>
        </p:nvSpPr>
        <p:spPr/>
        <p:txBody>
          <a:bodyPr/>
          <a:lstStyle/>
          <a:p>
            <a:r>
              <a:rPr lang="en-IN" dirty="0"/>
              <a:t>Key words of Huffman Tree</a:t>
            </a:r>
          </a:p>
        </p:txBody>
      </p:sp>
      <p:sp>
        <p:nvSpPr>
          <p:cNvPr id="3" name="Content Placeholder 2">
            <a:extLst>
              <a:ext uri="{FF2B5EF4-FFF2-40B4-BE49-F238E27FC236}">
                <a16:creationId xmlns:a16="http://schemas.microsoft.com/office/drawing/2014/main" xmlns="" id="{730CDB26-86CF-48AF-98CB-2B635674EE31}"/>
              </a:ext>
            </a:extLst>
          </p:cNvPr>
          <p:cNvSpPr>
            <a:spLocks noGrp="1"/>
          </p:cNvSpPr>
          <p:nvPr>
            <p:ph idx="1"/>
          </p:nvPr>
        </p:nvSpPr>
        <p:spPr/>
        <p:txBody>
          <a:bodyPr/>
          <a:lstStyle/>
          <a:p>
            <a:r>
              <a:rPr lang="en-IN" dirty="0"/>
              <a:t>Internal path length</a:t>
            </a:r>
          </a:p>
          <a:p>
            <a:pPr lvl="1"/>
            <a:r>
              <a:rPr lang="en-IN" dirty="0"/>
              <a:t>The longest path from root node to corresponding internal node.</a:t>
            </a:r>
          </a:p>
          <a:p>
            <a:r>
              <a:rPr lang="en-IN" dirty="0"/>
              <a:t>External path length</a:t>
            </a:r>
          </a:p>
          <a:p>
            <a:pPr lvl="1"/>
            <a:r>
              <a:rPr lang="en-IN" dirty="0"/>
              <a:t>The longest path from root node to corresponding external node.</a:t>
            </a:r>
          </a:p>
          <a:p>
            <a:r>
              <a:rPr lang="en-IN" dirty="0"/>
              <a:t>Let n be the number of internal nodes then,</a:t>
            </a:r>
          </a:p>
          <a:p>
            <a:pPr lvl="1"/>
            <a:r>
              <a:rPr lang="en-IN" dirty="0"/>
              <a:t>External path length = Internal path length+2*n</a:t>
            </a:r>
          </a:p>
          <a:p>
            <a:r>
              <a:rPr lang="en-IN" dirty="0"/>
              <a:t>External weighted nodes = External path length * Frequency of External Node</a:t>
            </a:r>
          </a:p>
          <a:p>
            <a:r>
              <a:rPr lang="en-IN" dirty="0"/>
              <a:t>Sum of External weighted nodes = storage </a:t>
            </a:r>
          </a:p>
          <a:p>
            <a:pPr lvl="1"/>
            <a:endParaRPr lang="en-IN" dirty="0"/>
          </a:p>
        </p:txBody>
      </p:sp>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5" name="Slide Number Placeholder 4"/>
          <p:cNvSpPr>
            <a:spLocks noGrp="1"/>
          </p:cNvSpPr>
          <p:nvPr>
            <p:ph type="sldNum" sz="quarter" idx="12"/>
          </p:nvPr>
        </p:nvSpPr>
        <p:spPr/>
        <p:txBody>
          <a:bodyPr/>
          <a:lstStyle/>
          <a:p>
            <a:fld id="{50DE8771-3B84-4C4F-A500-BE10BE4A7570}" type="slidenum">
              <a:rPr lang="en-US" smtClean="0"/>
              <a:pPr/>
              <a:t>33</a:t>
            </a:fld>
            <a:endParaRPr lang="en-US"/>
          </a:p>
        </p:txBody>
      </p:sp>
    </p:spTree>
    <p:extLst>
      <p:ext uri="{BB962C8B-B14F-4D97-AF65-F5344CB8AC3E}">
        <p14:creationId xmlns:p14="http://schemas.microsoft.com/office/powerpoint/2010/main" xmlns="" val="9066930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077C73-2252-4042-9DDB-EEA25FD20F6F}"/>
              </a:ext>
            </a:extLst>
          </p:cNvPr>
          <p:cNvSpPr>
            <a:spLocks noGrp="1"/>
          </p:cNvSpPr>
          <p:nvPr>
            <p:ph type="title"/>
          </p:nvPr>
        </p:nvSpPr>
        <p:spPr/>
        <p:txBody>
          <a:bodyPr/>
          <a:lstStyle/>
          <a:p>
            <a:r>
              <a:rPr lang="en-IN" dirty="0"/>
              <a:t>Examples</a:t>
            </a:r>
          </a:p>
        </p:txBody>
      </p:sp>
      <p:sp>
        <p:nvSpPr>
          <p:cNvPr id="3" name="Content Placeholder 2">
            <a:extLst>
              <a:ext uri="{FF2B5EF4-FFF2-40B4-BE49-F238E27FC236}">
                <a16:creationId xmlns:a16="http://schemas.microsoft.com/office/drawing/2014/main" xmlns="" id="{886A072F-5C48-4055-B5D7-AA9100D00776}"/>
              </a:ext>
            </a:extLst>
          </p:cNvPr>
          <p:cNvSpPr>
            <a:spLocks noGrp="1"/>
          </p:cNvSpPr>
          <p:nvPr>
            <p:ph idx="1"/>
          </p:nvPr>
        </p:nvSpPr>
        <p:spPr>
          <a:xfrm>
            <a:off x="677334" y="1478943"/>
            <a:ext cx="8596668" cy="4562419"/>
          </a:xfrm>
        </p:spPr>
        <p:txBody>
          <a:bodyPr/>
          <a:lstStyle/>
          <a:p>
            <a:r>
              <a:rPr lang="en-IN" dirty="0">
                <a:solidFill>
                  <a:srgbClr val="FF0000"/>
                </a:solidFill>
              </a:rPr>
              <a:t>String = ab </a:t>
            </a:r>
            <a:r>
              <a:rPr lang="en-IN" dirty="0" err="1">
                <a:solidFill>
                  <a:srgbClr val="FF0000"/>
                </a:solidFill>
              </a:rPr>
              <a:t>ab</a:t>
            </a:r>
            <a:r>
              <a:rPr lang="en-IN" dirty="0">
                <a:solidFill>
                  <a:srgbClr val="FF0000"/>
                </a:solidFill>
              </a:rPr>
              <a:t> </a:t>
            </a:r>
            <a:r>
              <a:rPr lang="en-IN" dirty="0" err="1">
                <a:solidFill>
                  <a:srgbClr val="FF0000"/>
                </a:solidFill>
              </a:rPr>
              <a:t>cba</a:t>
            </a:r>
            <a:r>
              <a:rPr lang="en-IN" dirty="0">
                <a:solidFill>
                  <a:srgbClr val="FF0000"/>
                </a:solidFill>
              </a:rPr>
              <a:t> ; Occurrences </a:t>
            </a:r>
            <a:r>
              <a:rPr lang="en-IN" dirty="0">
                <a:solidFill>
                  <a:srgbClr val="FF0000"/>
                </a:solidFill>
                <a:sym typeface="Wingdings" panose="05000000000000000000" pitchFamily="2" charset="2"/>
              </a:rPr>
              <a:t>= a3;b3;c1;space2;eof1;</a:t>
            </a:r>
          </a:p>
          <a:p>
            <a:pPr marL="0" indent="0">
              <a:buNone/>
            </a:pPr>
            <a:endParaRPr lang="en-IN" dirty="0">
              <a:solidFill>
                <a:srgbClr val="FF0000"/>
              </a:solidFill>
              <a:sym typeface="Wingdings" panose="05000000000000000000" pitchFamily="2" charset="2"/>
            </a:endParaRPr>
          </a:p>
          <a:p>
            <a:endParaRPr lang="en-IN" dirty="0">
              <a:solidFill>
                <a:srgbClr val="FF0000"/>
              </a:solidFill>
              <a:sym typeface="Wingdings" panose="05000000000000000000" pitchFamily="2" charset="2"/>
            </a:endParaRPr>
          </a:p>
          <a:p>
            <a:endParaRPr lang="en-IN" dirty="0">
              <a:sym typeface="Wingdings" panose="05000000000000000000" pitchFamily="2" charset="2"/>
            </a:endParaRPr>
          </a:p>
          <a:p>
            <a:endParaRPr lang="en-IN" dirty="0"/>
          </a:p>
          <a:p>
            <a:endParaRPr lang="en-IN" dirty="0"/>
          </a:p>
        </p:txBody>
      </p:sp>
      <p:sp>
        <p:nvSpPr>
          <p:cNvPr id="7" name="TextBox 6">
            <a:extLst>
              <a:ext uri="{FF2B5EF4-FFF2-40B4-BE49-F238E27FC236}">
                <a16:creationId xmlns:a16="http://schemas.microsoft.com/office/drawing/2014/main" xmlns="" id="{22A6CCDC-35FD-4A75-9A50-036FA9D0B4FF}"/>
              </a:ext>
            </a:extLst>
          </p:cNvPr>
          <p:cNvSpPr txBox="1"/>
          <p:nvPr/>
        </p:nvSpPr>
        <p:spPr>
          <a:xfrm>
            <a:off x="2191517" y="5341025"/>
            <a:ext cx="646331" cy="369332"/>
          </a:xfrm>
          <a:prstGeom prst="rect">
            <a:avLst/>
          </a:prstGeom>
          <a:noFill/>
        </p:spPr>
        <p:txBody>
          <a:bodyPr wrap="none" rtlCol="0">
            <a:spAutoFit/>
          </a:bodyPr>
          <a:lstStyle/>
          <a:p>
            <a:pPr defTabSz="457200"/>
            <a:r>
              <a:rPr lang="en-IN" dirty="0">
                <a:solidFill>
                  <a:prstClr val="black"/>
                </a:solidFill>
              </a:rPr>
              <a:t>  	</a:t>
            </a:r>
          </a:p>
        </p:txBody>
      </p:sp>
      <p:sp>
        <p:nvSpPr>
          <p:cNvPr id="10" name="TextBox 9">
            <a:extLst>
              <a:ext uri="{FF2B5EF4-FFF2-40B4-BE49-F238E27FC236}">
                <a16:creationId xmlns:a16="http://schemas.microsoft.com/office/drawing/2014/main" xmlns="" id="{F35BB5DB-714D-4DBE-B41A-C562D28F540B}"/>
              </a:ext>
            </a:extLst>
          </p:cNvPr>
          <p:cNvSpPr txBox="1"/>
          <p:nvPr/>
        </p:nvSpPr>
        <p:spPr>
          <a:xfrm>
            <a:off x="2740522" y="4819754"/>
            <a:ext cx="253596" cy="369332"/>
          </a:xfrm>
          <a:prstGeom prst="rect">
            <a:avLst/>
          </a:prstGeom>
          <a:noFill/>
        </p:spPr>
        <p:txBody>
          <a:bodyPr wrap="none" rtlCol="0">
            <a:spAutoFit/>
          </a:bodyPr>
          <a:lstStyle/>
          <a:p>
            <a:pPr defTabSz="457200"/>
            <a:r>
              <a:rPr lang="en-IN" dirty="0">
                <a:solidFill>
                  <a:prstClr val="black"/>
                </a:solidFill>
              </a:rPr>
              <a:t> </a:t>
            </a:r>
          </a:p>
        </p:txBody>
      </p:sp>
      <p:sp>
        <p:nvSpPr>
          <p:cNvPr id="12" name="Rectangle 11">
            <a:extLst>
              <a:ext uri="{FF2B5EF4-FFF2-40B4-BE49-F238E27FC236}">
                <a16:creationId xmlns:a16="http://schemas.microsoft.com/office/drawing/2014/main" xmlns="" id="{CA20116B-BE5F-4B20-939F-CDA36875DB46}"/>
              </a:ext>
            </a:extLst>
          </p:cNvPr>
          <p:cNvSpPr/>
          <p:nvPr/>
        </p:nvSpPr>
        <p:spPr>
          <a:xfrm>
            <a:off x="881991" y="3176546"/>
            <a:ext cx="349858"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1</a:t>
            </a:r>
          </a:p>
        </p:txBody>
      </p:sp>
      <p:sp>
        <p:nvSpPr>
          <p:cNvPr id="13" name="Rectangle 12">
            <a:extLst>
              <a:ext uri="{FF2B5EF4-FFF2-40B4-BE49-F238E27FC236}">
                <a16:creationId xmlns:a16="http://schemas.microsoft.com/office/drawing/2014/main" xmlns="" id="{B5158FC1-A707-43C1-A226-2CBB042A26DB}"/>
              </a:ext>
            </a:extLst>
          </p:cNvPr>
          <p:cNvSpPr/>
          <p:nvPr/>
        </p:nvSpPr>
        <p:spPr>
          <a:xfrm>
            <a:off x="1836148" y="3176546"/>
            <a:ext cx="349858"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1</a:t>
            </a:r>
          </a:p>
        </p:txBody>
      </p:sp>
      <p:sp>
        <p:nvSpPr>
          <p:cNvPr id="14" name="TextBox 13">
            <a:extLst>
              <a:ext uri="{FF2B5EF4-FFF2-40B4-BE49-F238E27FC236}">
                <a16:creationId xmlns:a16="http://schemas.microsoft.com/office/drawing/2014/main" xmlns="" id="{6769035D-674F-47B8-9E5F-05F8DAB87191}"/>
              </a:ext>
            </a:extLst>
          </p:cNvPr>
          <p:cNvSpPr txBox="1"/>
          <p:nvPr/>
        </p:nvSpPr>
        <p:spPr>
          <a:xfrm>
            <a:off x="783533" y="3486647"/>
            <a:ext cx="1511952" cy="369332"/>
          </a:xfrm>
          <a:prstGeom prst="rect">
            <a:avLst/>
          </a:prstGeom>
          <a:noFill/>
        </p:spPr>
        <p:txBody>
          <a:bodyPr wrap="square" rtlCol="0">
            <a:spAutoFit/>
          </a:bodyPr>
          <a:lstStyle/>
          <a:p>
            <a:pPr defTabSz="457200"/>
            <a:r>
              <a:rPr lang="en-IN" dirty="0">
                <a:solidFill>
                  <a:prstClr val="black"/>
                </a:solidFill>
              </a:rPr>
              <a:t>  c	 	 </a:t>
            </a:r>
            <a:r>
              <a:rPr lang="en-IN" dirty="0" err="1">
                <a:solidFill>
                  <a:prstClr val="black"/>
                </a:solidFill>
              </a:rPr>
              <a:t>eof</a:t>
            </a:r>
            <a:endParaRPr lang="en-IN" dirty="0">
              <a:solidFill>
                <a:prstClr val="black"/>
              </a:solidFill>
            </a:endParaRPr>
          </a:p>
        </p:txBody>
      </p:sp>
      <p:sp>
        <p:nvSpPr>
          <p:cNvPr id="15" name="TextBox 14">
            <a:extLst>
              <a:ext uri="{FF2B5EF4-FFF2-40B4-BE49-F238E27FC236}">
                <a16:creationId xmlns:a16="http://schemas.microsoft.com/office/drawing/2014/main" xmlns="" id="{C0D3D98C-AB69-487A-BD72-FD6A4A1B7BB1}"/>
              </a:ext>
            </a:extLst>
          </p:cNvPr>
          <p:cNvSpPr txBox="1"/>
          <p:nvPr/>
        </p:nvSpPr>
        <p:spPr>
          <a:xfrm>
            <a:off x="2521650" y="3230780"/>
            <a:ext cx="462650" cy="369332"/>
          </a:xfrm>
          <a:prstGeom prst="rect">
            <a:avLst/>
          </a:prstGeom>
          <a:noFill/>
        </p:spPr>
        <p:txBody>
          <a:bodyPr wrap="square" rtlCol="0">
            <a:spAutoFit/>
          </a:bodyPr>
          <a:lstStyle/>
          <a:p>
            <a:pPr defTabSz="457200"/>
            <a:r>
              <a:rPr lang="en-IN" dirty="0">
                <a:solidFill>
                  <a:prstClr val="black"/>
                </a:solidFill>
                <a:sym typeface="Wingdings" panose="05000000000000000000" pitchFamily="2" charset="2"/>
              </a:rPr>
              <a:t></a:t>
            </a:r>
            <a:endParaRPr lang="en-IN" dirty="0">
              <a:solidFill>
                <a:prstClr val="black"/>
              </a:solidFill>
            </a:endParaRPr>
          </a:p>
        </p:txBody>
      </p:sp>
      <p:sp>
        <p:nvSpPr>
          <p:cNvPr id="16" name="Oval 15">
            <a:extLst>
              <a:ext uri="{FF2B5EF4-FFF2-40B4-BE49-F238E27FC236}">
                <a16:creationId xmlns:a16="http://schemas.microsoft.com/office/drawing/2014/main" xmlns="" id="{36AFD343-071A-49AC-AE18-B4AAA0B70CF5}"/>
              </a:ext>
            </a:extLst>
          </p:cNvPr>
          <p:cNvSpPr/>
          <p:nvPr/>
        </p:nvSpPr>
        <p:spPr>
          <a:xfrm>
            <a:off x="3543764" y="2886323"/>
            <a:ext cx="462650" cy="421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2</a:t>
            </a:r>
          </a:p>
        </p:txBody>
      </p:sp>
      <p:sp>
        <p:nvSpPr>
          <p:cNvPr id="17" name="Rectangle 16">
            <a:extLst>
              <a:ext uri="{FF2B5EF4-FFF2-40B4-BE49-F238E27FC236}">
                <a16:creationId xmlns:a16="http://schemas.microsoft.com/office/drawing/2014/main" xmlns="" id="{E37472BF-ADF6-477A-A6C0-BAAA6CEC8A79}"/>
              </a:ext>
            </a:extLst>
          </p:cNvPr>
          <p:cNvSpPr/>
          <p:nvPr/>
        </p:nvSpPr>
        <p:spPr>
          <a:xfrm>
            <a:off x="3117571" y="3641280"/>
            <a:ext cx="349858"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1</a:t>
            </a:r>
          </a:p>
        </p:txBody>
      </p:sp>
      <p:sp>
        <p:nvSpPr>
          <p:cNvPr id="18" name="Rectangle 17">
            <a:extLst>
              <a:ext uri="{FF2B5EF4-FFF2-40B4-BE49-F238E27FC236}">
                <a16:creationId xmlns:a16="http://schemas.microsoft.com/office/drawing/2014/main" xmlns="" id="{49AAE68A-B1B8-4BA0-92C8-792A30735290}"/>
              </a:ext>
            </a:extLst>
          </p:cNvPr>
          <p:cNvSpPr/>
          <p:nvPr/>
        </p:nvSpPr>
        <p:spPr>
          <a:xfrm>
            <a:off x="4071728" y="3641280"/>
            <a:ext cx="349858"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1</a:t>
            </a:r>
          </a:p>
        </p:txBody>
      </p:sp>
      <p:sp>
        <p:nvSpPr>
          <p:cNvPr id="19" name="TextBox 18">
            <a:extLst>
              <a:ext uri="{FF2B5EF4-FFF2-40B4-BE49-F238E27FC236}">
                <a16:creationId xmlns:a16="http://schemas.microsoft.com/office/drawing/2014/main" xmlns="" id="{E124C447-D8A9-4C3E-AA3D-20F80BBCB3FB}"/>
              </a:ext>
            </a:extLst>
          </p:cNvPr>
          <p:cNvSpPr txBox="1"/>
          <p:nvPr/>
        </p:nvSpPr>
        <p:spPr>
          <a:xfrm>
            <a:off x="3019113" y="3951381"/>
            <a:ext cx="1511952" cy="369332"/>
          </a:xfrm>
          <a:prstGeom prst="rect">
            <a:avLst/>
          </a:prstGeom>
          <a:noFill/>
        </p:spPr>
        <p:txBody>
          <a:bodyPr wrap="square" rtlCol="0">
            <a:spAutoFit/>
          </a:bodyPr>
          <a:lstStyle/>
          <a:p>
            <a:pPr defTabSz="457200"/>
            <a:r>
              <a:rPr lang="en-IN" dirty="0">
                <a:solidFill>
                  <a:prstClr val="black"/>
                </a:solidFill>
              </a:rPr>
              <a:t>  c	 	 </a:t>
            </a:r>
            <a:r>
              <a:rPr lang="en-IN" dirty="0" err="1">
                <a:solidFill>
                  <a:prstClr val="black"/>
                </a:solidFill>
              </a:rPr>
              <a:t>eof</a:t>
            </a:r>
            <a:endParaRPr lang="en-IN" dirty="0">
              <a:solidFill>
                <a:prstClr val="black"/>
              </a:solidFill>
            </a:endParaRPr>
          </a:p>
        </p:txBody>
      </p:sp>
      <p:cxnSp>
        <p:nvCxnSpPr>
          <p:cNvPr id="21" name="Straight Arrow Connector 20">
            <a:extLst>
              <a:ext uri="{FF2B5EF4-FFF2-40B4-BE49-F238E27FC236}">
                <a16:creationId xmlns:a16="http://schemas.microsoft.com/office/drawing/2014/main" xmlns="" id="{4AF63FD5-9043-4DE4-B0A9-FC4DBC406FCC}"/>
              </a:ext>
            </a:extLst>
          </p:cNvPr>
          <p:cNvCxnSpPr>
            <a:cxnSpLocks/>
          </p:cNvCxnSpPr>
          <p:nvPr/>
        </p:nvCxnSpPr>
        <p:spPr>
          <a:xfrm flipH="1">
            <a:off x="3307920" y="3243407"/>
            <a:ext cx="319018" cy="395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C99A2AD2-EFC4-4DF8-926A-EDA670CD2F09}"/>
              </a:ext>
            </a:extLst>
          </p:cNvPr>
          <p:cNvCxnSpPr>
            <a:cxnSpLocks/>
            <a:stCxn id="16" idx="5"/>
          </p:cNvCxnSpPr>
          <p:nvPr/>
        </p:nvCxnSpPr>
        <p:spPr>
          <a:xfrm>
            <a:off x="3938660" y="3246027"/>
            <a:ext cx="307997" cy="392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xmlns="" id="{8F9A885E-1E33-4D55-AE7B-B510F6E70CE9}"/>
              </a:ext>
            </a:extLst>
          </p:cNvPr>
          <p:cNvSpPr txBox="1"/>
          <p:nvPr/>
        </p:nvSpPr>
        <p:spPr>
          <a:xfrm>
            <a:off x="4821111" y="3206115"/>
            <a:ext cx="462650" cy="369332"/>
          </a:xfrm>
          <a:prstGeom prst="rect">
            <a:avLst/>
          </a:prstGeom>
          <a:noFill/>
        </p:spPr>
        <p:txBody>
          <a:bodyPr wrap="square" rtlCol="0">
            <a:spAutoFit/>
          </a:bodyPr>
          <a:lstStyle/>
          <a:p>
            <a:pPr defTabSz="457200"/>
            <a:r>
              <a:rPr lang="en-IN" dirty="0">
                <a:solidFill>
                  <a:prstClr val="black"/>
                </a:solidFill>
                <a:sym typeface="Wingdings" panose="05000000000000000000" pitchFamily="2" charset="2"/>
              </a:rPr>
              <a:t></a:t>
            </a:r>
            <a:endParaRPr lang="en-IN" dirty="0">
              <a:solidFill>
                <a:prstClr val="black"/>
              </a:solidFill>
            </a:endParaRPr>
          </a:p>
        </p:txBody>
      </p:sp>
      <p:sp>
        <p:nvSpPr>
          <p:cNvPr id="28" name="Oval 27">
            <a:extLst>
              <a:ext uri="{FF2B5EF4-FFF2-40B4-BE49-F238E27FC236}">
                <a16:creationId xmlns:a16="http://schemas.microsoft.com/office/drawing/2014/main" xmlns="" id="{E896FDD2-6B5E-4EA7-9B93-A742B41AFF0B}"/>
              </a:ext>
            </a:extLst>
          </p:cNvPr>
          <p:cNvSpPr/>
          <p:nvPr/>
        </p:nvSpPr>
        <p:spPr>
          <a:xfrm>
            <a:off x="6034619" y="2784695"/>
            <a:ext cx="462650" cy="421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2</a:t>
            </a:r>
          </a:p>
        </p:txBody>
      </p:sp>
      <p:sp>
        <p:nvSpPr>
          <p:cNvPr id="29" name="Rectangle 28">
            <a:extLst>
              <a:ext uri="{FF2B5EF4-FFF2-40B4-BE49-F238E27FC236}">
                <a16:creationId xmlns:a16="http://schemas.microsoft.com/office/drawing/2014/main" xmlns="" id="{4E30CDB0-18D5-40B9-A773-22DE0771543B}"/>
              </a:ext>
            </a:extLst>
          </p:cNvPr>
          <p:cNvSpPr/>
          <p:nvPr/>
        </p:nvSpPr>
        <p:spPr>
          <a:xfrm>
            <a:off x="5608426" y="3539652"/>
            <a:ext cx="349858"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1</a:t>
            </a:r>
          </a:p>
        </p:txBody>
      </p:sp>
      <p:sp>
        <p:nvSpPr>
          <p:cNvPr id="30" name="Rectangle 29">
            <a:extLst>
              <a:ext uri="{FF2B5EF4-FFF2-40B4-BE49-F238E27FC236}">
                <a16:creationId xmlns:a16="http://schemas.microsoft.com/office/drawing/2014/main" xmlns="" id="{A8F0ACED-F6F9-49FB-82EA-CF4EBC7F402A}"/>
              </a:ext>
            </a:extLst>
          </p:cNvPr>
          <p:cNvSpPr/>
          <p:nvPr/>
        </p:nvSpPr>
        <p:spPr>
          <a:xfrm>
            <a:off x="6562583" y="3539652"/>
            <a:ext cx="349858"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1</a:t>
            </a:r>
          </a:p>
        </p:txBody>
      </p:sp>
      <p:sp>
        <p:nvSpPr>
          <p:cNvPr id="31" name="TextBox 30">
            <a:extLst>
              <a:ext uri="{FF2B5EF4-FFF2-40B4-BE49-F238E27FC236}">
                <a16:creationId xmlns:a16="http://schemas.microsoft.com/office/drawing/2014/main" xmlns="" id="{82A80697-8031-42FB-9746-F3C8D06E6255}"/>
              </a:ext>
            </a:extLst>
          </p:cNvPr>
          <p:cNvSpPr txBox="1"/>
          <p:nvPr/>
        </p:nvSpPr>
        <p:spPr>
          <a:xfrm>
            <a:off x="5509968" y="3849753"/>
            <a:ext cx="1511952" cy="369332"/>
          </a:xfrm>
          <a:prstGeom prst="rect">
            <a:avLst/>
          </a:prstGeom>
          <a:noFill/>
        </p:spPr>
        <p:txBody>
          <a:bodyPr wrap="square" rtlCol="0">
            <a:spAutoFit/>
          </a:bodyPr>
          <a:lstStyle/>
          <a:p>
            <a:pPr defTabSz="457200"/>
            <a:r>
              <a:rPr lang="en-IN" dirty="0">
                <a:solidFill>
                  <a:prstClr val="black"/>
                </a:solidFill>
              </a:rPr>
              <a:t>  c	 	 </a:t>
            </a:r>
            <a:r>
              <a:rPr lang="en-IN" dirty="0" err="1">
                <a:solidFill>
                  <a:prstClr val="black"/>
                </a:solidFill>
              </a:rPr>
              <a:t>eof</a:t>
            </a:r>
            <a:endParaRPr lang="en-IN" dirty="0">
              <a:solidFill>
                <a:prstClr val="black"/>
              </a:solidFill>
            </a:endParaRPr>
          </a:p>
        </p:txBody>
      </p:sp>
      <p:cxnSp>
        <p:nvCxnSpPr>
          <p:cNvPr id="32" name="Straight Arrow Connector 31">
            <a:extLst>
              <a:ext uri="{FF2B5EF4-FFF2-40B4-BE49-F238E27FC236}">
                <a16:creationId xmlns:a16="http://schemas.microsoft.com/office/drawing/2014/main" xmlns="" id="{E16F1C56-ADA0-40E9-8723-2488E9EC8E8B}"/>
              </a:ext>
            </a:extLst>
          </p:cNvPr>
          <p:cNvCxnSpPr>
            <a:cxnSpLocks/>
          </p:cNvCxnSpPr>
          <p:nvPr/>
        </p:nvCxnSpPr>
        <p:spPr>
          <a:xfrm flipH="1">
            <a:off x="5798775" y="3141779"/>
            <a:ext cx="319018" cy="395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F7EB9BDC-FB71-4BB9-B8FB-12DBBAE8071E}"/>
              </a:ext>
            </a:extLst>
          </p:cNvPr>
          <p:cNvCxnSpPr>
            <a:cxnSpLocks/>
            <a:stCxn id="28" idx="5"/>
          </p:cNvCxnSpPr>
          <p:nvPr/>
        </p:nvCxnSpPr>
        <p:spPr>
          <a:xfrm>
            <a:off x="6429515" y="3144399"/>
            <a:ext cx="307997" cy="392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Content Placeholder 2">
            <a:extLst>
              <a:ext uri="{FF2B5EF4-FFF2-40B4-BE49-F238E27FC236}">
                <a16:creationId xmlns:a16="http://schemas.microsoft.com/office/drawing/2014/main" xmlns="" id="{553D78B2-F0A0-4E04-A23F-5AD9FC8F6EA9}"/>
              </a:ext>
            </a:extLst>
          </p:cNvPr>
          <p:cNvSpPr txBox="1">
            <a:spLocks/>
          </p:cNvSpPr>
          <p:nvPr/>
        </p:nvSpPr>
        <p:spPr>
          <a:xfrm>
            <a:off x="669230" y="21605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Clr>
                <a:srgbClr val="90C226"/>
              </a:buClr>
              <a:buFont typeface="Wingdings 3" charset="2"/>
              <a:buNone/>
            </a:pPr>
            <a:endParaRPr lang="en-IN" dirty="0">
              <a:solidFill>
                <a:srgbClr val="FF0000"/>
              </a:solidFill>
              <a:sym typeface="Wingdings" panose="05000000000000000000" pitchFamily="2" charset="2"/>
            </a:endParaRPr>
          </a:p>
          <a:p>
            <a:pPr>
              <a:buClr>
                <a:srgbClr val="90C226"/>
              </a:buClr>
            </a:pPr>
            <a:endParaRPr lang="en-IN" dirty="0">
              <a:solidFill>
                <a:srgbClr val="FF0000"/>
              </a:solidFill>
              <a:sym typeface="Wingdings" panose="05000000000000000000" pitchFamily="2" charset="2"/>
            </a:endParaRPr>
          </a:p>
          <a:p>
            <a:pPr lvl="4">
              <a:buClr>
                <a:srgbClr val="90C226"/>
              </a:buClr>
            </a:pPr>
            <a:endParaRPr lang="en-IN" dirty="0">
              <a:solidFill>
                <a:prstClr val="black">
                  <a:lumMod val="75000"/>
                  <a:lumOff val="25000"/>
                </a:prstClr>
              </a:solidFill>
              <a:sym typeface="Wingdings" panose="05000000000000000000" pitchFamily="2" charset="2"/>
            </a:endParaRPr>
          </a:p>
          <a:p>
            <a:pPr>
              <a:buClr>
                <a:srgbClr val="90C226"/>
              </a:buClr>
            </a:pPr>
            <a:endParaRPr lang="en-IN" dirty="0">
              <a:solidFill>
                <a:prstClr val="black">
                  <a:lumMod val="75000"/>
                  <a:lumOff val="25000"/>
                </a:prstClr>
              </a:solidFill>
            </a:endParaRPr>
          </a:p>
          <a:p>
            <a:pPr>
              <a:buClr>
                <a:srgbClr val="90C226"/>
              </a:buClr>
            </a:pPr>
            <a:endParaRPr lang="en-IN" dirty="0">
              <a:solidFill>
                <a:prstClr val="black">
                  <a:lumMod val="75000"/>
                  <a:lumOff val="25000"/>
                </a:prstClr>
              </a:solidFill>
            </a:endParaRPr>
          </a:p>
        </p:txBody>
      </p:sp>
      <p:sp>
        <p:nvSpPr>
          <p:cNvPr id="35" name="Oval 34">
            <a:extLst>
              <a:ext uri="{FF2B5EF4-FFF2-40B4-BE49-F238E27FC236}">
                <a16:creationId xmlns:a16="http://schemas.microsoft.com/office/drawing/2014/main" xmlns="" id="{173CFC99-83DC-4694-9544-183821582A20}"/>
              </a:ext>
            </a:extLst>
          </p:cNvPr>
          <p:cNvSpPr/>
          <p:nvPr/>
        </p:nvSpPr>
        <p:spPr>
          <a:xfrm>
            <a:off x="6026515" y="2784695"/>
            <a:ext cx="462650" cy="421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2</a:t>
            </a:r>
          </a:p>
        </p:txBody>
      </p:sp>
      <p:sp>
        <p:nvSpPr>
          <p:cNvPr id="36" name="Rectangle 35">
            <a:extLst>
              <a:ext uri="{FF2B5EF4-FFF2-40B4-BE49-F238E27FC236}">
                <a16:creationId xmlns:a16="http://schemas.microsoft.com/office/drawing/2014/main" xmlns="" id="{2B90A529-FAEE-49E4-8D13-27916B023803}"/>
              </a:ext>
            </a:extLst>
          </p:cNvPr>
          <p:cNvSpPr/>
          <p:nvPr/>
        </p:nvSpPr>
        <p:spPr>
          <a:xfrm>
            <a:off x="7546934" y="2851480"/>
            <a:ext cx="349858"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2</a:t>
            </a:r>
          </a:p>
        </p:txBody>
      </p:sp>
      <p:sp>
        <p:nvSpPr>
          <p:cNvPr id="37" name="Rectangle 36">
            <a:extLst>
              <a:ext uri="{FF2B5EF4-FFF2-40B4-BE49-F238E27FC236}">
                <a16:creationId xmlns:a16="http://schemas.microsoft.com/office/drawing/2014/main" xmlns="" id="{B8DD071E-1C4B-4620-851A-6384B166A952}"/>
              </a:ext>
            </a:extLst>
          </p:cNvPr>
          <p:cNvSpPr/>
          <p:nvPr/>
        </p:nvSpPr>
        <p:spPr>
          <a:xfrm>
            <a:off x="6554479" y="3539652"/>
            <a:ext cx="349858"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1</a:t>
            </a:r>
          </a:p>
        </p:txBody>
      </p:sp>
      <p:sp>
        <p:nvSpPr>
          <p:cNvPr id="38" name="TextBox 37">
            <a:extLst>
              <a:ext uri="{FF2B5EF4-FFF2-40B4-BE49-F238E27FC236}">
                <a16:creationId xmlns:a16="http://schemas.microsoft.com/office/drawing/2014/main" xmlns="" id="{88354BB8-EFEA-42AD-9FB2-29AF4BCCD841}"/>
              </a:ext>
            </a:extLst>
          </p:cNvPr>
          <p:cNvSpPr txBox="1"/>
          <p:nvPr/>
        </p:nvSpPr>
        <p:spPr>
          <a:xfrm>
            <a:off x="7380407" y="3230780"/>
            <a:ext cx="936658" cy="369332"/>
          </a:xfrm>
          <a:prstGeom prst="rect">
            <a:avLst/>
          </a:prstGeom>
          <a:noFill/>
        </p:spPr>
        <p:txBody>
          <a:bodyPr wrap="square" rtlCol="0">
            <a:spAutoFit/>
          </a:bodyPr>
          <a:lstStyle/>
          <a:p>
            <a:pPr defTabSz="457200"/>
            <a:r>
              <a:rPr lang="en-IN" dirty="0">
                <a:solidFill>
                  <a:prstClr val="black"/>
                </a:solidFill>
              </a:rPr>
              <a:t> Space</a:t>
            </a:r>
          </a:p>
        </p:txBody>
      </p:sp>
      <p:cxnSp>
        <p:nvCxnSpPr>
          <p:cNvPr id="39" name="Straight Arrow Connector 38">
            <a:extLst>
              <a:ext uri="{FF2B5EF4-FFF2-40B4-BE49-F238E27FC236}">
                <a16:creationId xmlns:a16="http://schemas.microsoft.com/office/drawing/2014/main" xmlns="" id="{EFC997B4-4983-47A5-9A2C-0BE981A5B514}"/>
              </a:ext>
            </a:extLst>
          </p:cNvPr>
          <p:cNvCxnSpPr>
            <a:cxnSpLocks/>
          </p:cNvCxnSpPr>
          <p:nvPr/>
        </p:nvCxnSpPr>
        <p:spPr>
          <a:xfrm flipH="1">
            <a:off x="5790671" y="3141779"/>
            <a:ext cx="319018" cy="395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592EAE88-329A-4E35-B7B3-D4C683E1B32E}"/>
              </a:ext>
            </a:extLst>
          </p:cNvPr>
          <p:cNvCxnSpPr>
            <a:cxnSpLocks/>
            <a:stCxn id="35" idx="5"/>
          </p:cNvCxnSpPr>
          <p:nvPr/>
        </p:nvCxnSpPr>
        <p:spPr>
          <a:xfrm>
            <a:off x="6421411" y="3144399"/>
            <a:ext cx="307997" cy="392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xmlns="" id="{20F5EA20-CEFF-41B6-A61B-499936532224}"/>
              </a:ext>
            </a:extLst>
          </p:cNvPr>
          <p:cNvSpPr/>
          <p:nvPr/>
        </p:nvSpPr>
        <p:spPr>
          <a:xfrm>
            <a:off x="1073000" y="2066299"/>
            <a:ext cx="2692294" cy="395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err="1">
                <a:solidFill>
                  <a:prstClr val="white"/>
                </a:solidFill>
              </a:rPr>
              <a:t>c,eof</a:t>
            </a:r>
            <a:r>
              <a:rPr lang="en-IN" dirty="0">
                <a:solidFill>
                  <a:prstClr val="white"/>
                </a:solidFill>
              </a:rPr>
              <a:t>=1;space=2;a,b=3</a:t>
            </a:r>
          </a:p>
        </p:txBody>
      </p:sp>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5" name="Slide Number Placeholder 4"/>
          <p:cNvSpPr>
            <a:spLocks noGrp="1"/>
          </p:cNvSpPr>
          <p:nvPr>
            <p:ph type="sldNum" sz="quarter" idx="12"/>
          </p:nvPr>
        </p:nvSpPr>
        <p:spPr/>
        <p:txBody>
          <a:bodyPr/>
          <a:lstStyle/>
          <a:p>
            <a:fld id="{50DE8771-3B84-4C4F-A500-BE10BE4A7570}" type="slidenum">
              <a:rPr lang="en-US" smtClean="0"/>
              <a:pPr/>
              <a:t>34</a:t>
            </a:fld>
            <a:endParaRPr lang="en-US"/>
          </a:p>
        </p:txBody>
      </p:sp>
    </p:spTree>
    <p:extLst>
      <p:ext uri="{BB962C8B-B14F-4D97-AF65-F5344CB8AC3E}">
        <p14:creationId xmlns:p14="http://schemas.microsoft.com/office/powerpoint/2010/main" xmlns="" val="18570548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592879-89CE-4C97-90DF-67F7D0F945F3}"/>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xmlns="" id="{5443782D-89DA-46BD-818D-88103E48B8F2}"/>
              </a:ext>
            </a:extLst>
          </p:cNvPr>
          <p:cNvSpPr>
            <a:spLocks noGrp="1"/>
          </p:cNvSpPr>
          <p:nvPr>
            <p:ph idx="1"/>
          </p:nvPr>
        </p:nvSpPr>
        <p:spPr>
          <a:xfrm>
            <a:off x="677334" y="2160589"/>
            <a:ext cx="10114258" cy="3880773"/>
          </a:xfrm>
        </p:spPr>
        <p:txBody>
          <a:bodyPr/>
          <a:lstStyle/>
          <a:p>
            <a:pPr marL="0" indent="0">
              <a:buNone/>
            </a:pPr>
            <a:r>
              <a:rPr lang="en-IN" dirty="0"/>
              <a:t>Continue…..</a:t>
            </a:r>
          </a:p>
        </p:txBody>
      </p:sp>
      <p:sp>
        <p:nvSpPr>
          <p:cNvPr id="4" name="Rectangle 3">
            <a:extLst>
              <a:ext uri="{FF2B5EF4-FFF2-40B4-BE49-F238E27FC236}">
                <a16:creationId xmlns:a16="http://schemas.microsoft.com/office/drawing/2014/main" xmlns="" id="{E2BF8583-9E5D-4E2E-92EC-67BD918DF2ED}"/>
              </a:ext>
            </a:extLst>
          </p:cNvPr>
          <p:cNvSpPr/>
          <p:nvPr/>
        </p:nvSpPr>
        <p:spPr>
          <a:xfrm>
            <a:off x="1155695" y="4048536"/>
            <a:ext cx="349858"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1</a:t>
            </a:r>
          </a:p>
        </p:txBody>
      </p:sp>
      <p:sp>
        <p:nvSpPr>
          <p:cNvPr id="5" name="TextBox 4">
            <a:extLst>
              <a:ext uri="{FF2B5EF4-FFF2-40B4-BE49-F238E27FC236}">
                <a16:creationId xmlns:a16="http://schemas.microsoft.com/office/drawing/2014/main" xmlns="" id="{DB1FDE88-13CE-4A24-A451-F9282FCC4B59}"/>
              </a:ext>
            </a:extLst>
          </p:cNvPr>
          <p:cNvSpPr txBox="1"/>
          <p:nvPr/>
        </p:nvSpPr>
        <p:spPr>
          <a:xfrm>
            <a:off x="1057237" y="4358637"/>
            <a:ext cx="1511952" cy="369332"/>
          </a:xfrm>
          <a:prstGeom prst="rect">
            <a:avLst/>
          </a:prstGeom>
          <a:noFill/>
        </p:spPr>
        <p:txBody>
          <a:bodyPr wrap="square" rtlCol="0">
            <a:spAutoFit/>
          </a:bodyPr>
          <a:lstStyle/>
          <a:p>
            <a:pPr defTabSz="457200"/>
            <a:r>
              <a:rPr lang="en-IN" dirty="0">
                <a:solidFill>
                  <a:prstClr val="black"/>
                </a:solidFill>
              </a:rPr>
              <a:t>  c	 	 </a:t>
            </a:r>
            <a:r>
              <a:rPr lang="en-IN" dirty="0" err="1">
                <a:solidFill>
                  <a:prstClr val="black"/>
                </a:solidFill>
              </a:rPr>
              <a:t>eof</a:t>
            </a:r>
            <a:endParaRPr lang="en-IN" dirty="0">
              <a:solidFill>
                <a:prstClr val="black"/>
              </a:solidFill>
            </a:endParaRPr>
          </a:p>
        </p:txBody>
      </p:sp>
      <p:sp>
        <p:nvSpPr>
          <p:cNvPr id="6" name="Oval 5">
            <a:extLst>
              <a:ext uri="{FF2B5EF4-FFF2-40B4-BE49-F238E27FC236}">
                <a16:creationId xmlns:a16="http://schemas.microsoft.com/office/drawing/2014/main" xmlns="" id="{B9FDC44A-1D30-4D6D-ADC3-62FDBA4363E0}"/>
              </a:ext>
            </a:extLst>
          </p:cNvPr>
          <p:cNvSpPr/>
          <p:nvPr/>
        </p:nvSpPr>
        <p:spPr>
          <a:xfrm>
            <a:off x="1573784" y="3293579"/>
            <a:ext cx="462650" cy="421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2</a:t>
            </a:r>
          </a:p>
        </p:txBody>
      </p:sp>
      <p:sp>
        <p:nvSpPr>
          <p:cNvPr id="7" name="Rectangle 6">
            <a:extLst>
              <a:ext uri="{FF2B5EF4-FFF2-40B4-BE49-F238E27FC236}">
                <a16:creationId xmlns:a16="http://schemas.microsoft.com/office/drawing/2014/main" xmlns="" id="{F139424B-B146-4DCF-914F-643B4101BA2F}"/>
              </a:ext>
            </a:extLst>
          </p:cNvPr>
          <p:cNvSpPr/>
          <p:nvPr/>
        </p:nvSpPr>
        <p:spPr>
          <a:xfrm>
            <a:off x="3094203" y="3360364"/>
            <a:ext cx="349858"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2</a:t>
            </a:r>
          </a:p>
        </p:txBody>
      </p:sp>
      <p:sp>
        <p:nvSpPr>
          <p:cNvPr id="8" name="Rectangle 7">
            <a:extLst>
              <a:ext uri="{FF2B5EF4-FFF2-40B4-BE49-F238E27FC236}">
                <a16:creationId xmlns:a16="http://schemas.microsoft.com/office/drawing/2014/main" xmlns="" id="{1BCDC490-5849-46EA-A6A9-D8FF77C5E09F}"/>
              </a:ext>
            </a:extLst>
          </p:cNvPr>
          <p:cNvSpPr/>
          <p:nvPr/>
        </p:nvSpPr>
        <p:spPr>
          <a:xfrm>
            <a:off x="2101748" y="4048536"/>
            <a:ext cx="349858"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1</a:t>
            </a:r>
          </a:p>
        </p:txBody>
      </p:sp>
      <p:sp>
        <p:nvSpPr>
          <p:cNvPr id="9" name="TextBox 8">
            <a:extLst>
              <a:ext uri="{FF2B5EF4-FFF2-40B4-BE49-F238E27FC236}">
                <a16:creationId xmlns:a16="http://schemas.microsoft.com/office/drawing/2014/main" xmlns="" id="{02EDED5D-F591-4EF1-8EA6-426D522210E7}"/>
              </a:ext>
            </a:extLst>
          </p:cNvPr>
          <p:cNvSpPr txBox="1"/>
          <p:nvPr/>
        </p:nvSpPr>
        <p:spPr>
          <a:xfrm>
            <a:off x="2927676" y="3739664"/>
            <a:ext cx="936658" cy="369332"/>
          </a:xfrm>
          <a:prstGeom prst="rect">
            <a:avLst/>
          </a:prstGeom>
          <a:noFill/>
        </p:spPr>
        <p:txBody>
          <a:bodyPr wrap="square" rtlCol="0">
            <a:spAutoFit/>
          </a:bodyPr>
          <a:lstStyle/>
          <a:p>
            <a:pPr defTabSz="457200"/>
            <a:r>
              <a:rPr lang="en-IN" dirty="0">
                <a:solidFill>
                  <a:prstClr val="black"/>
                </a:solidFill>
              </a:rPr>
              <a:t> Space</a:t>
            </a:r>
          </a:p>
        </p:txBody>
      </p:sp>
      <p:cxnSp>
        <p:nvCxnSpPr>
          <p:cNvPr id="10" name="Straight Arrow Connector 9">
            <a:extLst>
              <a:ext uri="{FF2B5EF4-FFF2-40B4-BE49-F238E27FC236}">
                <a16:creationId xmlns:a16="http://schemas.microsoft.com/office/drawing/2014/main" xmlns="" id="{2EAECDA3-AF91-4742-99AF-BECCDF375617}"/>
              </a:ext>
            </a:extLst>
          </p:cNvPr>
          <p:cNvCxnSpPr>
            <a:cxnSpLocks/>
          </p:cNvCxnSpPr>
          <p:nvPr/>
        </p:nvCxnSpPr>
        <p:spPr>
          <a:xfrm flipH="1">
            <a:off x="1400408" y="3641564"/>
            <a:ext cx="319018" cy="395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47C1233C-A994-4625-8FC9-0D0946F0CC01}"/>
              </a:ext>
            </a:extLst>
          </p:cNvPr>
          <p:cNvCxnSpPr>
            <a:cxnSpLocks/>
          </p:cNvCxnSpPr>
          <p:nvPr/>
        </p:nvCxnSpPr>
        <p:spPr>
          <a:xfrm>
            <a:off x="1905822" y="3658347"/>
            <a:ext cx="307997" cy="392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45D4BE9B-A307-4624-8D43-1990A243D473}"/>
              </a:ext>
            </a:extLst>
          </p:cNvPr>
          <p:cNvSpPr/>
          <p:nvPr/>
        </p:nvSpPr>
        <p:spPr>
          <a:xfrm>
            <a:off x="2385391" y="2822713"/>
            <a:ext cx="429371"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4</a:t>
            </a:r>
          </a:p>
        </p:txBody>
      </p:sp>
      <p:cxnSp>
        <p:nvCxnSpPr>
          <p:cNvPr id="16" name="Straight Arrow Connector 15">
            <a:extLst>
              <a:ext uri="{FF2B5EF4-FFF2-40B4-BE49-F238E27FC236}">
                <a16:creationId xmlns:a16="http://schemas.microsoft.com/office/drawing/2014/main" xmlns="" id="{DE135F8D-0A2E-4F88-8A47-8EC5B9B05F1B}"/>
              </a:ext>
            </a:extLst>
          </p:cNvPr>
          <p:cNvCxnSpPr>
            <a:cxnSpLocks/>
          </p:cNvCxnSpPr>
          <p:nvPr/>
        </p:nvCxnSpPr>
        <p:spPr>
          <a:xfrm flipH="1">
            <a:off x="1979369" y="3096992"/>
            <a:ext cx="411836" cy="273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5F15407F-8484-4B6B-8EFB-BE81F4613534}"/>
              </a:ext>
            </a:extLst>
          </p:cNvPr>
          <p:cNvCxnSpPr>
            <a:stCxn id="12" idx="5"/>
          </p:cNvCxnSpPr>
          <p:nvPr/>
        </p:nvCxnSpPr>
        <p:spPr>
          <a:xfrm>
            <a:off x="2751882" y="3137958"/>
            <a:ext cx="342321" cy="222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BBAAD594-2ED5-4E55-A899-1DC6E06EC462}"/>
              </a:ext>
            </a:extLst>
          </p:cNvPr>
          <p:cNvSpPr txBox="1"/>
          <p:nvPr/>
        </p:nvSpPr>
        <p:spPr>
          <a:xfrm>
            <a:off x="7579700" y="3330748"/>
            <a:ext cx="410690" cy="369332"/>
          </a:xfrm>
          <a:prstGeom prst="rect">
            <a:avLst/>
          </a:prstGeom>
          <a:noFill/>
        </p:spPr>
        <p:txBody>
          <a:bodyPr wrap="none" rtlCol="0">
            <a:spAutoFit/>
          </a:bodyPr>
          <a:lstStyle/>
          <a:p>
            <a:pPr defTabSz="457200"/>
            <a:r>
              <a:rPr lang="en-IN" dirty="0">
                <a:solidFill>
                  <a:prstClr val="black"/>
                </a:solidFill>
                <a:sym typeface="Wingdings" panose="05000000000000000000" pitchFamily="2" charset="2"/>
              </a:rPr>
              <a:t></a:t>
            </a:r>
            <a:endParaRPr lang="en-IN" dirty="0">
              <a:solidFill>
                <a:prstClr val="black"/>
              </a:solidFill>
            </a:endParaRPr>
          </a:p>
        </p:txBody>
      </p:sp>
      <p:sp>
        <p:nvSpPr>
          <p:cNvPr id="21" name="Content Placeholder 2">
            <a:extLst>
              <a:ext uri="{FF2B5EF4-FFF2-40B4-BE49-F238E27FC236}">
                <a16:creationId xmlns:a16="http://schemas.microsoft.com/office/drawing/2014/main" xmlns="" id="{EC1AA316-1D0D-43A1-9A75-5327ACC090FA}"/>
              </a:ext>
            </a:extLst>
          </p:cNvPr>
          <p:cNvSpPr txBox="1">
            <a:spLocks/>
          </p:cNvSpPr>
          <p:nvPr/>
        </p:nvSpPr>
        <p:spPr>
          <a:xfrm>
            <a:off x="667656" y="21605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Clr>
                <a:srgbClr val="90C226"/>
              </a:buClr>
              <a:buFont typeface="Wingdings 3" charset="2"/>
              <a:buNone/>
            </a:pPr>
            <a:endParaRPr lang="en-IN" dirty="0">
              <a:solidFill>
                <a:prstClr val="black">
                  <a:lumMod val="75000"/>
                  <a:lumOff val="25000"/>
                </a:prstClr>
              </a:solidFill>
            </a:endParaRPr>
          </a:p>
        </p:txBody>
      </p:sp>
      <p:sp>
        <p:nvSpPr>
          <p:cNvPr id="22" name="Rectangle 21">
            <a:extLst>
              <a:ext uri="{FF2B5EF4-FFF2-40B4-BE49-F238E27FC236}">
                <a16:creationId xmlns:a16="http://schemas.microsoft.com/office/drawing/2014/main" xmlns="" id="{A20FF3A0-A5D1-4CBE-B65C-1C1F08EA2CCA}"/>
              </a:ext>
            </a:extLst>
          </p:cNvPr>
          <p:cNvSpPr/>
          <p:nvPr/>
        </p:nvSpPr>
        <p:spPr>
          <a:xfrm>
            <a:off x="7848152" y="3989107"/>
            <a:ext cx="349858"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1</a:t>
            </a:r>
          </a:p>
        </p:txBody>
      </p:sp>
      <p:sp>
        <p:nvSpPr>
          <p:cNvPr id="23" name="TextBox 22">
            <a:extLst>
              <a:ext uri="{FF2B5EF4-FFF2-40B4-BE49-F238E27FC236}">
                <a16:creationId xmlns:a16="http://schemas.microsoft.com/office/drawing/2014/main" xmlns="" id="{1A7F2B68-16C6-4D7F-9839-D2D47C80D3A3}"/>
              </a:ext>
            </a:extLst>
          </p:cNvPr>
          <p:cNvSpPr txBox="1"/>
          <p:nvPr/>
        </p:nvSpPr>
        <p:spPr>
          <a:xfrm>
            <a:off x="7749694" y="4299208"/>
            <a:ext cx="1511952" cy="369332"/>
          </a:xfrm>
          <a:prstGeom prst="rect">
            <a:avLst/>
          </a:prstGeom>
          <a:noFill/>
        </p:spPr>
        <p:txBody>
          <a:bodyPr wrap="square" rtlCol="0">
            <a:spAutoFit/>
          </a:bodyPr>
          <a:lstStyle/>
          <a:p>
            <a:pPr defTabSz="457200"/>
            <a:r>
              <a:rPr lang="en-IN" dirty="0">
                <a:solidFill>
                  <a:prstClr val="black"/>
                </a:solidFill>
              </a:rPr>
              <a:t>  c	 	 </a:t>
            </a:r>
            <a:r>
              <a:rPr lang="en-IN" dirty="0" err="1">
                <a:solidFill>
                  <a:prstClr val="black"/>
                </a:solidFill>
              </a:rPr>
              <a:t>eof</a:t>
            </a:r>
            <a:endParaRPr lang="en-IN" dirty="0">
              <a:solidFill>
                <a:prstClr val="black"/>
              </a:solidFill>
            </a:endParaRPr>
          </a:p>
        </p:txBody>
      </p:sp>
      <p:sp>
        <p:nvSpPr>
          <p:cNvPr id="24" name="Oval 23">
            <a:extLst>
              <a:ext uri="{FF2B5EF4-FFF2-40B4-BE49-F238E27FC236}">
                <a16:creationId xmlns:a16="http://schemas.microsoft.com/office/drawing/2014/main" xmlns="" id="{3A34A63B-B2EB-486F-9296-E5A6C21261DF}"/>
              </a:ext>
            </a:extLst>
          </p:cNvPr>
          <p:cNvSpPr/>
          <p:nvPr/>
        </p:nvSpPr>
        <p:spPr>
          <a:xfrm>
            <a:off x="8271974" y="3226794"/>
            <a:ext cx="462650" cy="421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2</a:t>
            </a:r>
          </a:p>
        </p:txBody>
      </p:sp>
      <p:sp>
        <p:nvSpPr>
          <p:cNvPr id="25" name="Rectangle 24">
            <a:extLst>
              <a:ext uri="{FF2B5EF4-FFF2-40B4-BE49-F238E27FC236}">
                <a16:creationId xmlns:a16="http://schemas.microsoft.com/office/drawing/2014/main" xmlns="" id="{5F7DA406-1836-403F-8B90-03E401697402}"/>
              </a:ext>
            </a:extLst>
          </p:cNvPr>
          <p:cNvSpPr/>
          <p:nvPr/>
        </p:nvSpPr>
        <p:spPr>
          <a:xfrm>
            <a:off x="9792393" y="3293579"/>
            <a:ext cx="349858"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2</a:t>
            </a:r>
          </a:p>
        </p:txBody>
      </p:sp>
      <p:sp>
        <p:nvSpPr>
          <p:cNvPr id="26" name="Rectangle 25">
            <a:extLst>
              <a:ext uri="{FF2B5EF4-FFF2-40B4-BE49-F238E27FC236}">
                <a16:creationId xmlns:a16="http://schemas.microsoft.com/office/drawing/2014/main" xmlns="" id="{655A8D18-0764-4BC4-A0AE-D21EC7024CC5}"/>
              </a:ext>
            </a:extLst>
          </p:cNvPr>
          <p:cNvSpPr/>
          <p:nvPr/>
        </p:nvSpPr>
        <p:spPr>
          <a:xfrm>
            <a:off x="8799938" y="3981751"/>
            <a:ext cx="349858"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1</a:t>
            </a:r>
          </a:p>
        </p:txBody>
      </p:sp>
      <p:sp>
        <p:nvSpPr>
          <p:cNvPr id="27" name="TextBox 26">
            <a:extLst>
              <a:ext uri="{FF2B5EF4-FFF2-40B4-BE49-F238E27FC236}">
                <a16:creationId xmlns:a16="http://schemas.microsoft.com/office/drawing/2014/main" xmlns="" id="{7BCB78A1-0120-4A0E-BB9C-5C770867FFD9}"/>
              </a:ext>
            </a:extLst>
          </p:cNvPr>
          <p:cNvSpPr txBox="1"/>
          <p:nvPr/>
        </p:nvSpPr>
        <p:spPr>
          <a:xfrm>
            <a:off x="9625866" y="3672879"/>
            <a:ext cx="936658" cy="369332"/>
          </a:xfrm>
          <a:prstGeom prst="rect">
            <a:avLst/>
          </a:prstGeom>
          <a:noFill/>
        </p:spPr>
        <p:txBody>
          <a:bodyPr wrap="square" rtlCol="0">
            <a:spAutoFit/>
          </a:bodyPr>
          <a:lstStyle/>
          <a:p>
            <a:pPr defTabSz="457200"/>
            <a:r>
              <a:rPr lang="en-IN" dirty="0">
                <a:solidFill>
                  <a:prstClr val="black"/>
                </a:solidFill>
              </a:rPr>
              <a:t> Space</a:t>
            </a:r>
          </a:p>
        </p:txBody>
      </p:sp>
      <p:cxnSp>
        <p:nvCxnSpPr>
          <p:cNvPr id="28" name="Straight Arrow Connector 27">
            <a:extLst>
              <a:ext uri="{FF2B5EF4-FFF2-40B4-BE49-F238E27FC236}">
                <a16:creationId xmlns:a16="http://schemas.microsoft.com/office/drawing/2014/main" xmlns="" id="{47B99E2C-BE60-4AAC-8206-6D93B748D93C}"/>
              </a:ext>
            </a:extLst>
          </p:cNvPr>
          <p:cNvCxnSpPr>
            <a:cxnSpLocks/>
          </p:cNvCxnSpPr>
          <p:nvPr/>
        </p:nvCxnSpPr>
        <p:spPr>
          <a:xfrm flipH="1">
            <a:off x="8098598" y="3574779"/>
            <a:ext cx="319018" cy="395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xmlns="" id="{E99153B0-F4BC-4A4E-A79C-91ACB637C193}"/>
              </a:ext>
            </a:extLst>
          </p:cNvPr>
          <p:cNvSpPr/>
          <p:nvPr/>
        </p:nvSpPr>
        <p:spPr>
          <a:xfrm>
            <a:off x="8974673" y="2454304"/>
            <a:ext cx="429371"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4</a:t>
            </a:r>
          </a:p>
        </p:txBody>
      </p:sp>
      <p:cxnSp>
        <p:nvCxnSpPr>
          <p:cNvPr id="32" name="Straight Arrow Connector 31">
            <a:extLst>
              <a:ext uri="{FF2B5EF4-FFF2-40B4-BE49-F238E27FC236}">
                <a16:creationId xmlns:a16="http://schemas.microsoft.com/office/drawing/2014/main" xmlns="" id="{553A40F3-8FC3-4282-8B7B-E502671B8D19}"/>
              </a:ext>
            </a:extLst>
          </p:cNvPr>
          <p:cNvCxnSpPr>
            <a:cxnSpLocks/>
          </p:cNvCxnSpPr>
          <p:nvPr/>
        </p:nvCxnSpPr>
        <p:spPr>
          <a:xfrm>
            <a:off x="8604012" y="3567687"/>
            <a:ext cx="307997" cy="392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xmlns="" id="{4055A141-FEA2-458F-9485-5E880BE29032}"/>
              </a:ext>
            </a:extLst>
          </p:cNvPr>
          <p:cNvSpPr txBox="1"/>
          <p:nvPr/>
        </p:nvSpPr>
        <p:spPr>
          <a:xfrm>
            <a:off x="4034146" y="3330748"/>
            <a:ext cx="410690" cy="369332"/>
          </a:xfrm>
          <a:prstGeom prst="rect">
            <a:avLst/>
          </a:prstGeom>
          <a:noFill/>
        </p:spPr>
        <p:txBody>
          <a:bodyPr wrap="none" rtlCol="0">
            <a:spAutoFit/>
          </a:bodyPr>
          <a:lstStyle/>
          <a:p>
            <a:pPr defTabSz="457200"/>
            <a:r>
              <a:rPr lang="en-IN" dirty="0">
                <a:solidFill>
                  <a:prstClr val="black"/>
                </a:solidFill>
                <a:sym typeface="Wingdings" panose="05000000000000000000" pitchFamily="2" charset="2"/>
              </a:rPr>
              <a:t></a:t>
            </a:r>
            <a:endParaRPr lang="en-IN" dirty="0">
              <a:solidFill>
                <a:prstClr val="black"/>
              </a:solidFill>
            </a:endParaRPr>
          </a:p>
        </p:txBody>
      </p:sp>
      <p:sp>
        <p:nvSpPr>
          <p:cNvPr id="43" name="Rectangle 42">
            <a:extLst>
              <a:ext uri="{FF2B5EF4-FFF2-40B4-BE49-F238E27FC236}">
                <a16:creationId xmlns:a16="http://schemas.microsoft.com/office/drawing/2014/main" xmlns="" id="{63351439-F3E3-4A17-97A8-F99B5613FF24}"/>
              </a:ext>
            </a:extLst>
          </p:cNvPr>
          <p:cNvSpPr/>
          <p:nvPr/>
        </p:nvSpPr>
        <p:spPr>
          <a:xfrm>
            <a:off x="4600585" y="4048536"/>
            <a:ext cx="349858"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1</a:t>
            </a:r>
          </a:p>
        </p:txBody>
      </p:sp>
      <p:sp>
        <p:nvSpPr>
          <p:cNvPr id="44" name="TextBox 43">
            <a:extLst>
              <a:ext uri="{FF2B5EF4-FFF2-40B4-BE49-F238E27FC236}">
                <a16:creationId xmlns:a16="http://schemas.microsoft.com/office/drawing/2014/main" xmlns="" id="{CB8ED8F0-E644-4EB1-AC0C-8055AF6A5BD7}"/>
              </a:ext>
            </a:extLst>
          </p:cNvPr>
          <p:cNvSpPr txBox="1"/>
          <p:nvPr/>
        </p:nvSpPr>
        <p:spPr>
          <a:xfrm>
            <a:off x="4502127" y="4358637"/>
            <a:ext cx="1511952" cy="369332"/>
          </a:xfrm>
          <a:prstGeom prst="rect">
            <a:avLst/>
          </a:prstGeom>
          <a:noFill/>
        </p:spPr>
        <p:txBody>
          <a:bodyPr wrap="square" rtlCol="0">
            <a:spAutoFit/>
          </a:bodyPr>
          <a:lstStyle/>
          <a:p>
            <a:pPr defTabSz="457200"/>
            <a:r>
              <a:rPr lang="en-IN" dirty="0">
                <a:solidFill>
                  <a:prstClr val="black"/>
                </a:solidFill>
              </a:rPr>
              <a:t>  c	 	 </a:t>
            </a:r>
            <a:r>
              <a:rPr lang="en-IN" dirty="0" err="1">
                <a:solidFill>
                  <a:prstClr val="black"/>
                </a:solidFill>
              </a:rPr>
              <a:t>eof</a:t>
            </a:r>
            <a:endParaRPr lang="en-IN" dirty="0">
              <a:solidFill>
                <a:prstClr val="black"/>
              </a:solidFill>
            </a:endParaRPr>
          </a:p>
        </p:txBody>
      </p:sp>
      <p:sp>
        <p:nvSpPr>
          <p:cNvPr id="45" name="Oval 44">
            <a:extLst>
              <a:ext uri="{FF2B5EF4-FFF2-40B4-BE49-F238E27FC236}">
                <a16:creationId xmlns:a16="http://schemas.microsoft.com/office/drawing/2014/main" xmlns="" id="{1A06533F-9C03-42FA-8760-53E47A90F31C}"/>
              </a:ext>
            </a:extLst>
          </p:cNvPr>
          <p:cNvSpPr/>
          <p:nvPr/>
        </p:nvSpPr>
        <p:spPr>
          <a:xfrm>
            <a:off x="5018674" y="3293579"/>
            <a:ext cx="462650" cy="421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2</a:t>
            </a:r>
          </a:p>
        </p:txBody>
      </p:sp>
      <p:sp>
        <p:nvSpPr>
          <p:cNvPr id="46" name="Rectangle 45">
            <a:extLst>
              <a:ext uri="{FF2B5EF4-FFF2-40B4-BE49-F238E27FC236}">
                <a16:creationId xmlns:a16="http://schemas.microsoft.com/office/drawing/2014/main" xmlns="" id="{A714B1C8-308D-4859-AB19-8652CB77E9B3}"/>
              </a:ext>
            </a:extLst>
          </p:cNvPr>
          <p:cNvSpPr/>
          <p:nvPr/>
        </p:nvSpPr>
        <p:spPr>
          <a:xfrm>
            <a:off x="6539093" y="3360364"/>
            <a:ext cx="349858"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2</a:t>
            </a:r>
          </a:p>
        </p:txBody>
      </p:sp>
      <p:sp>
        <p:nvSpPr>
          <p:cNvPr id="47" name="Rectangle 46">
            <a:extLst>
              <a:ext uri="{FF2B5EF4-FFF2-40B4-BE49-F238E27FC236}">
                <a16:creationId xmlns:a16="http://schemas.microsoft.com/office/drawing/2014/main" xmlns="" id="{88956CBE-6832-4862-9A4D-248D74A851B6}"/>
              </a:ext>
            </a:extLst>
          </p:cNvPr>
          <p:cNvSpPr/>
          <p:nvPr/>
        </p:nvSpPr>
        <p:spPr>
          <a:xfrm>
            <a:off x="5546638" y="4048536"/>
            <a:ext cx="349858"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1</a:t>
            </a:r>
          </a:p>
        </p:txBody>
      </p:sp>
      <p:sp>
        <p:nvSpPr>
          <p:cNvPr id="48" name="TextBox 47">
            <a:extLst>
              <a:ext uri="{FF2B5EF4-FFF2-40B4-BE49-F238E27FC236}">
                <a16:creationId xmlns:a16="http://schemas.microsoft.com/office/drawing/2014/main" xmlns="" id="{1E6B2BC3-3D5E-4158-B6F1-1D2732F32613}"/>
              </a:ext>
            </a:extLst>
          </p:cNvPr>
          <p:cNvSpPr txBox="1"/>
          <p:nvPr/>
        </p:nvSpPr>
        <p:spPr>
          <a:xfrm>
            <a:off x="6372566" y="3739664"/>
            <a:ext cx="936658" cy="369332"/>
          </a:xfrm>
          <a:prstGeom prst="rect">
            <a:avLst/>
          </a:prstGeom>
          <a:noFill/>
        </p:spPr>
        <p:txBody>
          <a:bodyPr wrap="square" rtlCol="0">
            <a:spAutoFit/>
          </a:bodyPr>
          <a:lstStyle/>
          <a:p>
            <a:pPr defTabSz="457200"/>
            <a:r>
              <a:rPr lang="en-IN" dirty="0">
                <a:solidFill>
                  <a:prstClr val="black"/>
                </a:solidFill>
              </a:rPr>
              <a:t> Space</a:t>
            </a:r>
          </a:p>
        </p:txBody>
      </p:sp>
      <p:cxnSp>
        <p:nvCxnSpPr>
          <p:cNvPr id="49" name="Straight Arrow Connector 48">
            <a:extLst>
              <a:ext uri="{FF2B5EF4-FFF2-40B4-BE49-F238E27FC236}">
                <a16:creationId xmlns:a16="http://schemas.microsoft.com/office/drawing/2014/main" xmlns="" id="{B08E2AC2-787C-45A9-82BA-4472D6B8C380}"/>
              </a:ext>
            </a:extLst>
          </p:cNvPr>
          <p:cNvCxnSpPr>
            <a:cxnSpLocks/>
          </p:cNvCxnSpPr>
          <p:nvPr/>
        </p:nvCxnSpPr>
        <p:spPr>
          <a:xfrm flipH="1">
            <a:off x="4845298" y="3641564"/>
            <a:ext cx="319018" cy="395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xmlns="" id="{9D7AFFAA-1DDE-4F0B-820E-0D628897B51F}"/>
              </a:ext>
            </a:extLst>
          </p:cNvPr>
          <p:cNvSpPr/>
          <p:nvPr/>
        </p:nvSpPr>
        <p:spPr>
          <a:xfrm>
            <a:off x="5830281" y="2822713"/>
            <a:ext cx="429371"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4</a:t>
            </a:r>
          </a:p>
        </p:txBody>
      </p:sp>
      <p:cxnSp>
        <p:nvCxnSpPr>
          <p:cNvPr id="51" name="Straight Arrow Connector 50">
            <a:extLst>
              <a:ext uri="{FF2B5EF4-FFF2-40B4-BE49-F238E27FC236}">
                <a16:creationId xmlns:a16="http://schemas.microsoft.com/office/drawing/2014/main" xmlns="" id="{907382BA-8F79-45E1-AA68-36C6C42FB666}"/>
              </a:ext>
            </a:extLst>
          </p:cNvPr>
          <p:cNvCxnSpPr>
            <a:cxnSpLocks/>
          </p:cNvCxnSpPr>
          <p:nvPr/>
        </p:nvCxnSpPr>
        <p:spPr>
          <a:xfrm flipH="1">
            <a:off x="5424259" y="3096992"/>
            <a:ext cx="411836" cy="273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xmlns="" id="{057660FC-6894-46FE-9308-DD1C0AC4687D}"/>
              </a:ext>
            </a:extLst>
          </p:cNvPr>
          <p:cNvCxnSpPr>
            <a:stCxn id="50" idx="5"/>
          </p:cNvCxnSpPr>
          <p:nvPr/>
        </p:nvCxnSpPr>
        <p:spPr>
          <a:xfrm>
            <a:off x="6196772" y="3137958"/>
            <a:ext cx="342321" cy="222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xmlns="" id="{58ECCE0F-A47B-4385-BDCA-648F016C2D30}"/>
              </a:ext>
            </a:extLst>
          </p:cNvPr>
          <p:cNvCxnSpPr>
            <a:cxnSpLocks/>
          </p:cNvCxnSpPr>
          <p:nvPr/>
        </p:nvCxnSpPr>
        <p:spPr>
          <a:xfrm>
            <a:off x="5350712" y="3634472"/>
            <a:ext cx="307997" cy="392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xmlns="" id="{1AB18D38-147E-4738-A82B-0E245C64F5B2}"/>
              </a:ext>
            </a:extLst>
          </p:cNvPr>
          <p:cNvCxnSpPr>
            <a:stCxn id="29" idx="3"/>
            <a:endCxn id="24" idx="7"/>
          </p:cNvCxnSpPr>
          <p:nvPr/>
        </p:nvCxnSpPr>
        <p:spPr>
          <a:xfrm flipH="1">
            <a:off x="8666870" y="2769549"/>
            <a:ext cx="370683" cy="518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xmlns="" id="{46C7CE2A-78A0-494E-B48F-6B8EBBD48B40}"/>
              </a:ext>
            </a:extLst>
          </p:cNvPr>
          <p:cNvCxnSpPr>
            <a:stCxn id="29" idx="5"/>
          </p:cNvCxnSpPr>
          <p:nvPr/>
        </p:nvCxnSpPr>
        <p:spPr>
          <a:xfrm>
            <a:off x="9341164" y="2769549"/>
            <a:ext cx="451229" cy="479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xmlns="" id="{32C45759-097E-41E1-BF2C-BD2325A177AE}"/>
              </a:ext>
            </a:extLst>
          </p:cNvPr>
          <p:cNvSpPr/>
          <p:nvPr/>
        </p:nvSpPr>
        <p:spPr>
          <a:xfrm>
            <a:off x="8057880" y="2496800"/>
            <a:ext cx="394896"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3</a:t>
            </a:r>
          </a:p>
        </p:txBody>
      </p:sp>
      <p:sp>
        <p:nvSpPr>
          <p:cNvPr id="63" name="TextBox 62">
            <a:extLst>
              <a:ext uri="{FF2B5EF4-FFF2-40B4-BE49-F238E27FC236}">
                <a16:creationId xmlns:a16="http://schemas.microsoft.com/office/drawing/2014/main" xmlns="" id="{8D0B81AB-7AC6-4DDE-8145-C5B013F57423}"/>
              </a:ext>
            </a:extLst>
          </p:cNvPr>
          <p:cNvSpPr txBox="1"/>
          <p:nvPr/>
        </p:nvSpPr>
        <p:spPr>
          <a:xfrm>
            <a:off x="8098598" y="2724011"/>
            <a:ext cx="358487" cy="369332"/>
          </a:xfrm>
          <a:prstGeom prst="rect">
            <a:avLst/>
          </a:prstGeom>
          <a:noFill/>
        </p:spPr>
        <p:txBody>
          <a:bodyPr wrap="square" rtlCol="0">
            <a:spAutoFit/>
          </a:bodyPr>
          <a:lstStyle/>
          <a:p>
            <a:pPr defTabSz="457200"/>
            <a:r>
              <a:rPr lang="en-IN" dirty="0">
                <a:solidFill>
                  <a:prstClr val="black"/>
                </a:solidFill>
              </a:rPr>
              <a:t>a</a:t>
            </a:r>
          </a:p>
        </p:txBody>
      </p:sp>
      <p:sp>
        <p:nvSpPr>
          <p:cNvPr id="13" name="Footer Placeholder 12"/>
          <p:cNvSpPr>
            <a:spLocks noGrp="1"/>
          </p:cNvSpPr>
          <p:nvPr>
            <p:ph type="ftr" sz="quarter" idx="11"/>
          </p:nvPr>
        </p:nvSpPr>
        <p:spPr/>
        <p:txBody>
          <a:bodyPr/>
          <a:lstStyle/>
          <a:p>
            <a:r>
              <a:rPr lang="en-US" smtClean="0"/>
              <a:t>Data Structures-T.Anil Kumar</a:t>
            </a:r>
            <a:endParaRPr lang="en-US"/>
          </a:p>
        </p:txBody>
      </p:sp>
      <p:sp>
        <p:nvSpPr>
          <p:cNvPr id="14" name="Slide Number Placeholder 13"/>
          <p:cNvSpPr>
            <a:spLocks noGrp="1"/>
          </p:cNvSpPr>
          <p:nvPr>
            <p:ph type="sldNum" sz="quarter" idx="12"/>
          </p:nvPr>
        </p:nvSpPr>
        <p:spPr/>
        <p:txBody>
          <a:bodyPr/>
          <a:lstStyle/>
          <a:p>
            <a:fld id="{50DE8771-3B84-4C4F-A500-BE10BE4A7570}" type="slidenum">
              <a:rPr lang="en-US" smtClean="0"/>
              <a:pPr/>
              <a:t>35</a:t>
            </a:fld>
            <a:endParaRPr lang="en-US"/>
          </a:p>
        </p:txBody>
      </p:sp>
    </p:spTree>
    <p:extLst>
      <p:ext uri="{BB962C8B-B14F-4D97-AF65-F5344CB8AC3E}">
        <p14:creationId xmlns:p14="http://schemas.microsoft.com/office/powerpoint/2010/main" xmlns="" val="6897974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ED4140-FE6E-473D-98D2-B673838A6D06}"/>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xmlns="" id="{C75DD689-3C78-457A-A063-03B2177BC240}"/>
              </a:ext>
            </a:extLst>
          </p:cNvPr>
          <p:cNvSpPr>
            <a:spLocks noGrp="1"/>
          </p:cNvSpPr>
          <p:nvPr>
            <p:ph idx="1"/>
          </p:nvPr>
        </p:nvSpPr>
        <p:spPr/>
        <p:txBody>
          <a:bodyPr/>
          <a:lstStyle/>
          <a:p>
            <a:r>
              <a:rPr lang="en-IN" dirty="0"/>
              <a:t>Continue…..</a:t>
            </a:r>
          </a:p>
        </p:txBody>
      </p:sp>
      <p:sp>
        <p:nvSpPr>
          <p:cNvPr id="4" name="Rectangle 3">
            <a:extLst>
              <a:ext uri="{FF2B5EF4-FFF2-40B4-BE49-F238E27FC236}">
                <a16:creationId xmlns:a16="http://schemas.microsoft.com/office/drawing/2014/main" xmlns="" id="{9315DB3B-D8AD-4E53-866D-62CF87F97F59}"/>
              </a:ext>
            </a:extLst>
          </p:cNvPr>
          <p:cNvSpPr/>
          <p:nvPr/>
        </p:nvSpPr>
        <p:spPr>
          <a:xfrm>
            <a:off x="922566" y="4768335"/>
            <a:ext cx="349858"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1</a:t>
            </a:r>
          </a:p>
        </p:txBody>
      </p:sp>
      <p:sp>
        <p:nvSpPr>
          <p:cNvPr id="5" name="TextBox 4">
            <a:extLst>
              <a:ext uri="{FF2B5EF4-FFF2-40B4-BE49-F238E27FC236}">
                <a16:creationId xmlns:a16="http://schemas.microsoft.com/office/drawing/2014/main" xmlns="" id="{3E208D63-A0B8-40CD-9998-89190CE1D6F5}"/>
              </a:ext>
            </a:extLst>
          </p:cNvPr>
          <p:cNvSpPr txBox="1"/>
          <p:nvPr/>
        </p:nvSpPr>
        <p:spPr>
          <a:xfrm>
            <a:off x="824108" y="5078436"/>
            <a:ext cx="1511952" cy="369332"/>
          </a:xfrm>
          <a:prstGeom prst="rect">
            <a:avLst/>
          </a:prstGeom>
          <a:noFill/>
        </p:spPr>
        <p:txBody>
          <a:bodyPr wrap="square" rtlCol="0">
            <a:spAutoFit/>
          </a:bodyPr>
          <a:lstStyle/>
          <a:p>
            <a:pPr defTabSz="457200"/>
            <a:r>
              <a:rPr lang="en-IN" dirty="0">
                <a:solidFill>
                  <a:prstClr val="black"/>
                </a:solidFill>
              </a:rPr>
              <a:t>  c	 	 </a:t>
            </a:r>
            <a:r>
              <a:rPr lang="en-IN" dirty="0" err="1">
                <a:solidFill>
                  <a:prstClr val="black"/>
                </a:solidFill>
              </a:rPr>
              <a:t>eof</a:t>
            </a:r>
            <a:endParaRPr lang="en-IN" dirty="0">
              <a:solidFill>
                <a:prstClr val="black"/>
              </a:solidFill>
            </a:endParaRPr>
          </a:p>
        </p:txBody>
      </p:sp>
      <p:sp>
        <p:nvSpPr>
          <p:cNvPr id="6" name="Oval 5">
            <a:extLst>
              <a:ext uri="{FF2B5EF4-FFF2-40B4-BE49-F238E27FC236}">
                <a16:creationId xmlns:a16="http://schemas.microsoft.com/office/drawing/2014/main" xmlns="" id="{46CDBFD9-E97D-48DE-BF48-C95F27BA8213}"/>
              </a:ext>
            </a:extLst>
          </p:cNvPr>
          <p:cNvSpPr/>
          <p:nvPr/>
        </p:nvSpPr>
        <p:spPr>
          <a:xfrm>
            <a:off x="1346388" y="4006022"/>
            <a:ext cx="462650" cy="421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2</a:t>
            </a:r>
          </a:p>
        </p:txBody>
      </p:sp>
      <p:sp>
        <p:nvSpPr>
          <p:cNvPr id="7" name="Rectangle 6">
            <a:extLst>
              <a:ext uri="{FF2B5EF4-FFF2-40B4-BE49-F238E27FC236}">
                <a16:creationId xmlns:a16="http://schemas.microsoft.com/office/drawing/2014/main" xmlns="" id="{1DFBEC5F-6957-4469-A342-AE9E12013281}"/>
              </a:ext>
            </a:extLst>
          </p:cNvPr>
          <p:cNvSpPr/>
          <p:nvPr/>
        </p:nvSpPr>
        <p:spPr>
          <a:xfrm>
            <a:off x="2866807" y="4072807"/>
            <a:ext cx="349858"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2</a:t>
            </a:r>
          </a:p>
        </p:txBody>
      </p:sp>
      <p:sp>
        <p:nvSpPr>
          <p:cNvPr id="8" name="Rectangle 7">
            <a:extLst>
              <a:ext uri="{FF2B5EF4-FFF2-40B4-BE49-F238E27FC236}">
                <a16:creationId xmlns:a16="http://schemas.microsoft.com/office/drawing/2014/main" xmlns="" id="{3D5F99C2-41A2-43A3-AA96-056B4940F873}"/>
              </a:ext>
            </a:extLst>
          </p:cNvPr>
          <p:cNvSpPr/>
          <p:nvPr/>
        </p:nvSpPr>
        <p:spPr>
          <a:xfrm>
            <a:off x="1874352" y="4760979"/>
            <a:ext cx="349858"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1</a:t>
            </a:r>
          </a:p>
        </p:txBody>
      </p:sp>
      <p:sp>
        <p:nvSpPr>
          <p:cNvPr id="9" name="TextBox 8">
            <a:extLst>
              <a:ext uri="{FF2B5EF4-FFF2-40B4-BE49-F238E27FC236}">
                <a16:creationId xmlns:a16="http://schemas.microsoft.com/office/drawing/2014/main" xmlns="" id="{72D49DF4-9CC3-4696-8EBB-85C100887348}"/>
              </a:ext>
            </a:extLst>
          </p:cNvPr>
          <p:cNvSpPr txBox="1"/>
          <p:nvPr/>
        </p:nvSpPr>
        <p:spPr>
          <a:xfrm>
            <a:off x="2700280" y="4452107"/>
            <a:ext cx="936658" cy="369332"/>
          </a:xfrm>
          <a:prstGeom prst="rect">
            <a:avLst/>
          </a:prstGeom>
          <a:noFill/>
        </p:spPr>
        <p:txBody>
          <a:bodyPr wrap="square" rtlCol="0">
            <a:spAutoFit/>
          </a:bodyPr>
          <a:lstStyle/>
          <a:p>
            <a:pPr defTabSz="457200"/>
            <a:r>
              <a:rPr lang="en-IN" dirty="0">
                <a:solidFill>
                  <a:prstClr val="black"/>
                </a:solidFill>
              </a:rPr>
              <a:t> Space</a:t>
            </a:r>
          </a:p>
        </p:txBody>
      </p:sp>
      <p:cxnSp>
        <p:nvCxnSpPr>
          <p:cNvPr id="10" name="Straight Arrow Connector 9">
            <a:extLst>
              <a:ext uri="{FF2B5EF4-FFF2-40B4-BE49-F238E27FC236}">
                <a16:creationId xmlns:a16="http://schemas.microsoft.com/office/drawing/2014/main" xmlns="" id="{59154F15-9F92-43C5-B035-5D42FD231A58}"/>
              </a:ext>
            </a:extLst>
          </p:cNvPr>
          <p:cNvCxnSpPr>
            <a:cxnSpLocks/>
          </p:cNvCxnSpPr>
          <p:nvPr/>
        </p:nvCxnSpPr>
        <p:spPr>
          <a:xfrm flipH="1">
            <a:off x="1173012" y="4354007"/>
            <a:ext cx="319018" cy="395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xmlns="" id="{EBAFC9B7-7A92-4C23-AD09-6AC809D2B7DE}"/>
              </a:ext>
            </a:extLst>
          </p:cNvPr>
          <p:cNvSpPr/>
          <p:nvPr/>
        </p:nvSpPr>
        <p:spPr>
          <a:xfrm>
            <a:off x="2049087" y="3233532"/>
            <a:ext cx="429371"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4</a:t>
            </a:r>
          </a:p>
        </p:txBody>
      </p:sp>
      <p:cxnSp>
        <p:nvCxnSpPr>
          <p:cNvPr id="12" name="Straight Arrow Connector 11">
            <a:extLst>
              <a:ext uri="{FF2B5EF4-FFF2-40B4-BE49-F238E27FC236}">
                <a16:creationId xmlns:a16="http://schemas.microsoft.com/office/drawing/2014/main" xmlns="" id="{979D80CB-7CAC-4198-A73A-D9531E433ADC}"/>
              </a:ext>
            </a:extLst>
          </p:cNvPr>
          <p:cNvCxnSpPr>
            <a:cxnSpLocks/>
          </p:cNvCxnSpPr>
          <p:nvPr/>
        </p:nvCxnSpPr>
        <p:spPr>
          <a:xfrm>
            <a:off x="1678426" y="4346915"/>
            <a:ext cx="307997" cy="392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1C8AEB2E-9159-4612-B974-EB8EE4AEB251}"/>
              </a:ext>
            </a:extLst>
          </p:cNvPr>
          <p:cNvCxnSpPr>
            <a:stCxn id="11" idx="3"/>
            <a:endCxn id="6" idx="7"/>
          </p:cNvCxnSpPr>
          <p:nvPr/>
        </p:nvCxnSpPr>
        <p:spPr>
          <a:xfrm flipH="1">
            <a:off x="1741284" y="3548777"/>
            <a:ext cx="370683" cy="518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59126518-9C21-4FD4-A6EE-1EBE29C71E46}"/>
              </a:ext>
            </a:extLst>
          </p:cNvPr>
          <p:cNvCxnSpPr>
            <a:stCxn id="11" idx="5"/>
          </p:cNvCxnSpPr>
          <p:nvPr/>
        </p:nvCxnSpPr>
        <p:spPr>
          <a:xfrm>
            <a:off x="2415578" y="3548777"/>
            <a:ext cx="451229" cy="479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xmlns="" id="{37D5B12A-FA05-43D3-ADB5-E23675BCC69C}"/>
              </a:ext>
            </a:extLst>
          </p:cNvPr>
          <p:cNvSpPr/>
          <p:nvPr/>
        </p:nvSpPr>
        <p:spPr>
          <a:xfrm>
            <a:off x="1132294" y="3276028"/>
            <a:ext cx="394896"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3</a:t>
            </a:r>
          </a:p>
        </p:txBody>
      </p:sp>
      <p:sp>
        <p:nvSpPr>
          <p:cNvPr id="16" name="Rectangle 15">
            <a:extLst>
              <a:ext uri="{FF2B5EF4-FFF2-40B4-BE49-F238E27FC236}">
                <a16:creationId xmlns:a16="http://schemas.microsoft.com/office/drawing/2014/main" xmlns="" id="{258F29F4-A745-408C-B1A0-34D46088B27A}"/>
              </a:ext>
            </a:extLst>
          </p:cNvPr>
          <p:cNvSpPr/>
          <p:nvPr/>
        </p:nvSpPr>
        <p:spPr>
          <a:xfrm>
            <a:off x="5271251" y="4779137"/>
            <a:ext cx="349858"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1</a:t>
            </a:r>
          </a:p>
        </p:txBody>
      </p:sp>
      <p:sp>
        <p:nvSpPr>
          <p:cNvPr id="17" name="TextBox 16">
            <a:extLst>
              <a:ext uri="{FF2B5EF4-FFF2-40B4-BE49-F238E27FC236}">
                <a16:creationId xmlns:a16="http://schemas.microsoft.com/office/drawing/2014/main" xmlns="" id="{A07C1EA0-7A4C-4AC9-ACCF-461B6999FBEB}"/>
              </a:ext>
            </a:extLst>
          </p:cNvPr>
          <p:cNvSpPr txBox="1"/>
          <p:nvPr/>
        </p:nvSpPr>
        <p:spPr>
          <a:xfrm>
            <a:off x="5172793" y="5089238"/>
            <a:ext cx="1511952" cy="369332"/>
          </a:xfrm>
          <a:prstGeom prst="rect">
            <a:avLst/>
          </a:prstGeom>
          <a:noFill/>
        </p:spPr>
        <p:txBody>
          <a:bodyPr wrap="square" rtlCol="0">
            <a:spAutoFit/>
          </a:bodyPr>
          <a:lstStyle/>
          <a:p>
            <a:pPr defTabSz="457200"/>
            <a:r>
              <a:rPr lang="en-IN" dirty="0">
                <a:solidFill>
                  <a:prstClr val="black"/>
                </a:solidFill>
              </a:rPr>
              <a:t>  c	 	 </a:t>
            </a:r>
            <a:r>
              <a:rPr lang="en-IN" dirty="0" err="1">
                <a:solidFill>
                  <a:prstClr val="black"/>
                </a:solidFill>
              </a:rPr>
              <a:t>eof</a:t>
            </a:r>
            <a:endParaRPr lang="en-IN" dirty="0">
              <a:solidFill>
                <a:prstClr val="black"/>
              </a:solidFill>
            </a:endParaRPr>
          </a:p>
        </p:txBody>
      </p:sp>
      <p:sp>
        <p:nvSpPr>
          <p:cNvPr id="18" name="Oval 17">
            <a:extLst>
              <a:ext uri="{FF2B5EF4-FFF2-40B4-BE49-F238E27FC236}">
                <a16:creationId xmlns:a16="http://schemas.microsoft.com/office/drawing/2014/main" xmlns="" id="{E06C2AC5-0088-4924-A2DA-7EEA64743406}"/>
              </a:ext>
            </a:extLst>
          </p:cNvPr>
          <p:cNvSpPr/>
          <p:nvPr/>
        </p:nvSpPr>
        <p:spPr>
          <a:xfrm>
            <a:off x="5695073" y="4016824"/>
            <a:ext cx="462650" cy="421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2</a:t>
            </a:r>
          </a:p>
        </p:txBody>
      </p:sp>
      <p:sp>
        <p:nvSpPr>
          <p:cNvPr id="19" name="Rectangle 18">
            <a:extLst>
              <a:ext uri="{FF2B5EF4-FFF2-40B4-BE49-F238E27FC236}">
                <a16:creationId xmlns:a16="http://schemas.microsoft.com/office/drawing/2014/main" xmlns="" id="{1924EDAA-BF47-4180-B347-049BC3C9CAB4}"/>
              </a:ext>
            </a:extLst>
          </p:cNvPr>
          <p:cNvSpPr/>
          <p:nvPr/>
        </p:nvSpPr>
        <p:spPr>
          <a:xfrm>
            <a:off x="7215492" y="4083609"/>
            <a:ext cx="349858"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2</a:t>
            </a:r>
          </a:p>
        </p:txBody>
      </p:sp>
      <p:sp>
        <p:nvSpPr>
          <p:cNvPr id="20" name="Rectangle 19">
            <a:extLst>
              <a:ext uri="{FF2B5EF4-FFF2-40B4-BE49-F238E27FC236}">
                <a16:creationId xmlns:a16="http://schemas.microsoft.com/office/drawing/2014/main" xmlns="" id="{D9533A4B-FD09-4E57-8F8A-ECD3D48B0944}"/>
              </a:ext>
            </a:extLst>
          </p:cNvPr>
          <p:cNvSpPr/>
          <p:nvPr/>
        </p:nvSpPr>
        <p:spPr>
          <a:xfrm>
            <a:off x="6223037" y="4771781"/>
            <a:ext cx="349858"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1</a:t>
            </a:r>
          </a:p>
        </p:txBody>
      </p:sp>
      <p:sp>
        <p:nvSpPr>
          <p:cNvPr id="21" name="TextBox 20">
            <a:extLst>
              <a:ext uri="{FF2B5EF4-FFF2-40B4-BE49-F238E27FC236}">
                <a16:creationId xmlns:a16="http://schemas.microsoft.com/office/drawing/2014/main" xmlns="" id="{A3AF2724-D226-46B5-993A-E0CB35BF0E6C}"/>
              </a:ext>
            </a:extLst>
          </p:cNvPr>
          <p:cNvSpPr txBox="1"/>
          <p:nvPr/>
        </p:nvSpPr>
        <p:spPr>
          <a:xfrm>
            <a:off x="7048965" y="4462909"/>
            <a:ext cx="936658" cy="369332"/>
          </a:xfrm>
          <a:prstGeom prst="rect">
            <a:avLst/>
          </a:prstGeom>
          <a:noFill/>
        </p:spPr>
        <p:txBody>
          <a:bodyPr wrap="square" rtlCol="0">
            <a:spAutoFit/>
          </a:bodyPr>
          <a:lstStyle/>
          <a:p>
            <a:pPr defTabSz="457200"/>
            <a:r>
              <a:rPr lang="en-IN" dirty="0">
                <a:solidFill>
                  <a:prstClr val="black"/>
                </a:solidFill>
              </a:rPr>
              <a:t> Space</a:t>
            </a:r>
          </a:p>
        </p:txBody>
      </p:sp>
      <p:cxnSp>
        <p:nvCxnSpPr>
          <p:cNvPr id="22" name="Straight Arrow Connector 21">
            <a:extLst>
              <a:ext uri="{FF2B5EF4-FFF2-40B4-BE49-F238E27FC236}">
                <a16:creationId xmlns:a16="http://schemas.microsoft.com/office/drawing/2014/main" xmlns="" id="{EDCEE52B-5C5E-4E3A-8235-BB9213AD15D4}"/>
              </a:ext>
            </a:extLst>
          </p:cNvPr>
          <p:cNvCxnSpPr>
            <a:cxnSpLocks/>
          </p:cNvCxnSpPr>
          <p:nvPr/>
        </p:nvCxnSpPr>
        <p:spPr>
          <a:xfrm flipH="1">
            <a:off x="5521697" y="4364809"/>
            <a:ext cx="319018" cy="395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xmlns="" id="{FBB0D641-3F43-47FE-9119-320341C3E919}"/>
              </a:ext>
            </a:extLst>
          </p:cNvPr>
          <p:cNvSpPr/>
          <p:nvPr/>
        </p:nvSpPr>
        <p:spPr>
          <a:xfrm>
            <a:off x="6470059" y="3267695"/>
            <a:ext cx="429371"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4</a:t>
            </a:r>
          </a:p>
        </p:txBody>
      </p:sp>
      <p:cxnSp>
        <p:nvCxnSpPr>
          <p:cNvPr id="24" name="Straight Arrow Connector 23">
            <a:extLst>
              <a:ext uri="{FF2B5EF4-FFF2-40B4-BE49-F238E27FC236}">
                <a16:creationId xmlns:a16="http://schemas.microsoft.com/office/drawing/2014/main" xmlns="" id="{5B8484FD-D1A2-4EDC-84EE-78B0C5DB8748}"/>
              </a:ext>
            </a:extLst>
          </p:cNvPr>
          <p:cNvCxnSpPr>
            <a:cxnSpLocks/>
          </p:cNvCxnSpPr>
          <p:nvPr/>
        </p:nvCxnSpPr>
        <p:spPr>
          <a:xfrm>
            <a:off x="6027111" y="4357717"/>
            <a:ext cx="307997" cy="392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97111774-6E2B-47F3-AFFA-E1B85D39F060}"/>
              </a:ext>
            </a:extLst>
          </p:cNvPr>
          <p:cNvCxnSpPr>
            <a:stCxn id="23" idx="3"/>
            <a:endCxn id="18" idx="7"/>
          </p:cNvCxnSpPr>
          <p:nvPr/>
        </p:nvCxnSpPr>
        <p:spPr>
          <a:xfrm flipH="1">
            <a:off x="6089969" y="3582940"/>
            <a:ext cx="442970" cy="49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4899EF86-3135-40DF-9147-964B2914AC6D}"/>
              </a:ext>
            </a:extLst>
          </p:cNvPr>
          <p:cNvCxnSpPr>
            <a:stCxn id="23" idx="5"/>
          </p:cNvCxnSpPr>
          <p:nvPr/>
        </p:nvCxnSpPr>
        <p:spPr>
          <a:xfrm>
            <a:off x="6836550" y="3582940"/>
            <a:ext cx="451229" cy="479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xmlns="" id="{4601AE75-AF26-4F18-8BC9-5FE5E1E85657}"/>
              </a:ext>
            </a:extLst>
          </p:cNvPr>
          <p:cNvSpPr/>
          <p:nvPr/>
        </p:nvSpPr>
        <p:spPr>
          <a:xfrm>
            <a:off x="5428379" y="3292763"/>
            <a:ext cx="394896"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3</a:t>
            </a:r>
          </a:p>
        </p:txBody>
      </p:sp>
      <p:sp>
        <p:nvSpPr>
          <p:cNvPr id="28" name="TextBox 27">
            <a:extLst>
              <a:ext uri="{FF2B5EF4-FFF2-40B4-BE49-F238E27FC236}">
                <a16:creationId xmlns:a16="http://schemas.microsoft.com/office/drawing/2014/main" xmlns="" id="{78D6671A-F28D-4FAB-857E-71C63F6E2750}"/>
              </a:ext>
            </a:extLst>
          </p:cNvPr>
          <p:cNvSpPr txBox="1"/>
          <p:nvPr/>
        </p:nvSpPr>
        <p:spPr>
          <a:xfrm>
            <a:off x="4147470" y="3847400"/>
            <a:ext cx="410690" cy="369332"/>
          </a:xfrm>
          <a:prstGeom prst="rect">
            <a:avLst/>
          </a:prstGeom>
          <a:noFill/>
        </p:spPr>
        <p:txBody>
          <a:bodyPr wrap="none" rtlCol="0">
            <a:spAutoFit/>
          </a:bodyPr>
          <a:lstStyle/>
          <a:p>
            <a:pPr defTabSz="457200"/>
            <a:r>
              <a:rPr lang="en-IN" dirty="0">
                <a:solidFill>
                  <a:prstClr val="black"/>
                </a:solidFill>
                <a:sym typeface="Wingdings" panose="05000000000000000000" pitchFamily="2" charset="2"/>
              </a:rPr>
              <a:t></a:t>
            </a:r>
            <a:endParaRPr lang="en-IN" dirty="0">
              <a:solidFill>
                <a:prstClr val="black"/>
              </a:solidFill>
            </a:endParaRPr>
          </a:p>
        </p:txBody>
      </p:sp>
      <p:sp>
        <p:nvSpPr>
          <p:cNvPr id="37" name="Oval 36">
            <a:extLst>
              <a:ext uri="{FF2B5EF4-FFF2-40B4-BE49-F238E27FC236}">
                <a16:creationId xmlns:a16="http://schemas.microsoft.com/office/drawing/2014/main" xmlns="" id="{0CE6B4EB-B07D-452A-9018-813A8B8748A6}"/>
              </a:ext>
            </a:extLst>
          </p:cNvPr>
          <p:cNvSpPr/>
          <p:nvPr/>
        </p:nvSpPr>
        <p:spPr>
          <a:xfrm>
            <a:off x="5943037" y="2471844"/>
            <a:ext cx="429371"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7</a:t>
            </a:r>
          </a:p>
        </p:txBody>
      </p:sp>
      <p:cxnSp>
        <p:nvCxnSpPr>
          <p:cNvPr id="38" name="Straight Arrow Connector 37">
            <a:extLst>
              <a:ext uri="{FF2B5EF4-FFF2-40B4-BE49-F238E27FC236}">
                <a16:creationId xmlns:a16="http://schemas.microsoft.com/office/drawing/2014/main" xmlns="" id="{8DE2385B-D2F5-40A3-9615-B32D524917D6}"/>
              </a:ext>
            </a:extLst>
          </p:cNvPr>
          <p:cNvCxnSpPr>
            <a:stCxn id="37" idx="3"/>
          </p:cNvCxnSpPr>
          <p:nvPr/>
        </p:nvCxnSpPr>
        <p:spPr>
          <a:xfrm flipH="1">
            <a:off x="5562947" y="2787089"/>
            <a:ext cx="442970" cy="49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CC2F9D78-AB44-4720-A725-278037C36F1C}"/>
              </a:ext>
            </a:extLst>
          </p:cNvPr>
          <p:cNvCxnSpPr>
            <a:stCxn id="37" idx="5"/>
          </p:cNvCxnSpPr>
          <p:nvPr/>
        </p:nvCxnSpPr>
        <p:spPr>
          <a:xfrm>
            <a:off x="6309528" y="2787089"/>
            <a:ext cx="451229" cy="479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xmlns="" id="{05C1770B-A118-45FB-BEE5-DB5908D99C46}"/>
              </a:ext>
            </a:extLst>
          </p:cNvPr>
          <p:cNvSpPr txBox="1"/>
          <p:nvPr/>
        </p:nvSpPr>
        <p:spPr>
          <a:xfrm>
            <a:off x="1181984" y="3509250"/>
            <a:ext cx="306494" cy="369332"/>
          </a:xfrm>
          <a:prstGeom prst="rect">
            <a:avLst/>
          </a:prstGeom>
          <a:noFill/>
        </p:spPr>
        <p:txBody>
          <a:bodyPr wrap="none" rtlCol="0">
            <a:spAutoFit/>
          </a:bodyPr>
          <a:lstStyle/>
          <a:p>
            <a:pPr defTabSz="457200"/>
            <a:r>
              <a:rPr lang="en-IN" dirty="0">
                <a:solidFill>
                  <a:prstClr val="black"/>
                </a:solidFill>
              </a:rPr>
              <a:t>a</a:t>
            </a:r>
          </a:p>
        </p:txBody>
      </p:sp>
      <p:sp>
        <p:nvSpPr>
          <p:cNvPr id="41" name="TextBox 40">
            <a:extLst>
              <a:ext uri="{FF2B5EF4-FFF2-40B4-BE49-F238E27FC236}">
                <a16:creationId xmlns:a16="http://schemas.microsoft.com/office/drawing/2014/main" xmlns="" id="{0A2C09D2-A37A-4ADA-BA4C-D279896FCDEC}"/>
              </a:ext>
            </a:extLst>
          </p:cNvPr>
          <p:cNvSpPr txBox="1"/>
          <p:nvPr/>
        </p:nvSpPr>
        <p:spPr>
          <a:xfrm>
            <a:off x="5523181" y="3492442"/>
            <a:ext cx="306494" cy="369332"/>
          </a:xfrm>
          <a:prstGeom prst="rect">
            <a:avLst/>
          </a:prstGeom>
          <a:noFill/>
        </p:spPr>
        <p:txBody>
          <a:bodyPr wrap="none" rtlCol="0">
            <a:spAutoFit/>
          </a:bodyPr>
          <a:lstStyle/>
          <a:p>
            <a:pPr defTabSz="457200"/>
            <a:r>
              <a:rPr lang="en-IN" dirty="0">
                <a:solidFill>
                  <a:prstClr val="black"/>
                </a:solidFill>
              </a:rPr>
              <a:t>a</a:t>
            </a:r>
          </a:p>
        </p:txBody>
      </p:sp>
      <p:sp>
        <p:nvSpPr>
          <p:cNvPr id="43" name="TextBox 42">
            <a:extLst>
              <a:ext uri="{FF2B5EF4-FFF2-40B4-BE49-F238E27FC236}">
                <a16:creationId xmlns:a16="http://schemas.microsoft.com/office/drawing/2014/main" xmlns="" id="{E81145FD-730D-48E6-838E-9320EF5CACF4}"/>
              </a:ext>
            </a:extLst>
          </p:cNvPr>
          <p:cNvSpPr txBox="1"/>
          <p:nvPr/>
        </p:nvSpPr>
        <p:spPr>
          <a:xfrm>
            <a:off x="7859403" y="3529513"/>
            <a:ext cx="410690" cy="369332"/>
          </a:xfrm>
          <a:prstGeom prst="rect">
            <a:avLst/>
          </a:prstGeom>
          <a:noFill/>
        </p:spPr>
        <p:txBody>
          <a:bodyPr wrap="none" rtlCol="0">
            <a:spAutoFit/>
          </a:bodyPr>
          <a:lstStyle/>
          <a:p>
            <a:pPr defTabSz="457200"/>
            <a:r>
              <a:rPr lang="en-IN" dirty="0">
                <a:solidFill>
                  <a:prstClr val="black"/>
                </a:solidFill>
                <a:sym typeface="Wingdings" panose="05000000000000000000" pitchFamily="2" charset="2"/>
              </a:rPr>
              <a:t></a:t>
            </a:r>
            <a:endParaRPr lang="en-IN" dirty="0">
              <a:solidFill>
                <a:prstClr val="black"/>
              </a:solidFill>
            </a:endParaRPr>
          </a:p>
        </p:txBody>
      </p:sp>
      <p:sp>
        <p:nvSpPr>
          <p:cNvPr id="44" name="Rectangle 43">
            <a:extLst>
              <a:ext uri="{FF2B5EF4-FFF2-40B4-BE49-F238E27FC236}">
                <a16:creationId xmlns:a16="http://schemas.microsoft.com/office/drawing/2014/main" xmlns="" id="{05D3611A-3989-4313-81C5-A7624E200553}"/>
              </a:ext>
            </a:extLst>
          </p:cNvPr>
          <p:cNvSpPr/>
          <p:nvPr/>
        </p:nvSpPr>
        <p:spPr>
          <a:xfrm>
            <a:off x="8712756" y="4909716"/>
            <a:ext cx="349858"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1</a:t>
            </a:r>
          </a:p>
        </p:txBody>
      </p:sp>
      <p:sp>
        <p:nvSpPr>
          <p:cNvPr id="45" name="TextBox 44">
            <a:extLst>
              <a:ext uri="{FF2B5EF4-FFF2-40B4-BE49-F238E27FC236}">
                <a16:creationId xmlns:a16="http://schemas.microsoft.com/office/drawing/2014/main" xmlns="" id="{C50FE534-DDD8-454A-A834-2840201D05F8}"/>
              </a:ext>
            </a:extLst>
          </p:cNvPr>
          <p:cNvSpPr txBox="1"/>
          <p:nvPr/>
        </p:nvSpPr>
        <p:spPr>
          <a:xfrm>
            <a:off x="8614298" y="5219817"/>
            <a:ext cx="1511952" cy="369332"/>
          </a:xfrm>
          <a:prstGeom prst="rect">
            <a:avLst/>
          </a:prstGeom>
          <a:noFill/>
        </p:spPr>
        <p:txBody>
          <a:bodyPr wrap="square" rtlCol="0">
            <a:spAutoFit/>
          </a:bodyPr>
          <a:lstStyle/>
          <a:p>
            <a:pPr defTabSz="457200"/>
            <a:r>
              <a:rPr lang="en-IN" dirty="0">
                <a:solidFill>
                  <a:prstClr val="black"/>
                </a:solidFill>
              </a:rPr>
              <a:t>  c	 	 </a:t>
            </a:r>
            <a:r>
              <a:rPr lang="en-IN" dirty="0" err="1">
                <a:solidFill>
                  <a:prstClr val="black"/>
                </a:solidFill>
              </a:rPr>
              <a:t>eof</a:t>
            </a:r>
            <a:endParaRPr lang="en-IN" dirty="0">
              <a:solidFill>
                <a:prstClr val="black"/>
              </a:solidFill>
            </a:endParaRPr>
          </a:p>
        </p:txBody>
      </p:sp>
      <p:sp>
        <p:nvSpPr>
          <p:cNvPr id="46" name="Oval 45">
            <a:extLst>
              <a:ext uri="{FF2B5EF4-FFF2-40B4-BE49-F238E27FC236}">
                <a16:creationId xmlns:a16="http://schemas.microsoft.com/office/drawing/2014/main" xmlns="" id="{2974E093-7826-4522-AE24-B8210300E7C1}"/>
              </a:ext>
            </a:extLst>
          </p:cNvPr>
          <p:cNvSpPr/>
          <p:nvPr/>
        </p:nvSpPr>
        <p:spPr>
          <a:xfrm>
            <a:off x="9097740" y="4118688"/>
            <a:ext cx="540326" cy="478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2</a:t>
            </a:r>
          </a:p>
        </p:txBody>
      </p:sp>
      <p:sp>
        <p:nvSpPr>
          <p:cNvPr id="47" name="Rectangle 46">
            <a:extLst>
              <a:ext uri="{FF2B5EF4-FFF2-40B4-BE49-F238E27FC236}">
                <a16:creationId xmlns:a16="http://schemas.microsoft.com/office/drawing/2014/main" xmlns="" id="{4DF0D026-2C46-454A-B5CA-FEADBEF30D02}"/>
              </a:ext>
            </a:extLst>
          </p:cNvPr>
          <p:cNvSpPr/>
          <p:nvPr/>
        </p:nvSpPr>
        <p:spPr>
          <a:xfrm>
            <a:off x="10656997" y="4214188"/>
            <a:ext cx="349858"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2</a:t>
            </a:r>
          </a:p>
        </p:txBody>
      </p:sp>
      <p:sp>
        <p:nvSpPr>
          <p:cNvPr id="48" name="TextBox 47">
            <a:extLst>
              <a:ext uri="{FF2B5EF4-FFF2-40B4-BE49-F238E27FC236}">
                <a16:creationId xmlns:a16="http://schemas.microsoft.com/office/drawing/2014/main" xmlns="" id="{6B87C75A-17C3-496C-95B6-5B008EFC7E2F}"/>
              </a:ext>
            </a:extLst>
          </p:cNvPr>
          <p:cNvSpPr txBox="1"/>
          <p:nvPr/>
        </p:nvSpPr>
        <p:spPr>
          <a:xfrm>
            <a:off x="10490470" y="4593488"/>
            <a:ext cx="936658" cy="369332"/>
          </a:xfrm>
          <a:prstGeom prst="rect">
            <a:avLst/>
          </a:prstGeom>
          <a:noFill/>
        </p:spPr>
        <p:txBody>
          <a:bodyPr wrap="square" rtlCol="0">
            <a:spAutoFit/>
          </a:bodyPr>
          <a:lstStyle/>
          <a:p>
            <a:pPr defTabSz="457200"/>
            <a:r>
              <a:rPr lang="en-IN" dirty="0">
                <a:solidFill>
                  <a:prstClr val="black"/>
                </a:solidFill>
              </a:rPr>
              <a:t> Space</a:t>
            </a:r>
          </a:p>
        </p:txBody>
      </p:sp>
      <p:cxnSp>
        <p:nvCxnSpPr>
          <p:cNvPr id="49" name="Straight Arrow Connector 48">
            <a:extLst>
              <a:ext uri="{FF2B5EF4-FFF2-40B4-BE49-F238E27FC236}">
                <a16:creationId xmlns:a16="http://schemas.microsoft.com/office/drawing/2014/main" xmlns="" id="{3F641483-430F-4B29-A111-EEE7066C1E3E}"/>
              </a:ext>
            </a:extLst>
          </p:cNvPr>
          <p:cNvCxnSpPr>
            <a:cxnSpLocks/>
          </p:cNvCxnSpPr>
          <p:nvPr/>
        </p:nvCxnSpPr>
        <p:spPr>
          <a:xfrm flipH="1">
            <a:off x="8963202" y="4495388"/>
            <a:ext cx="319018" cy="395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xmlns="" id="{05891A18-39E8-4620-8B11-1A1A0D5614E8}"/>
              </a:ext>
            </a:extLst>
          </p:cNvPr>
          <p:cNvSpPr/>
          <p:nvPr/>
        </p:nvSpPr>
        <p:spPr>
          <a:xfrm>
            <a:off x="9875521" y="3373108"/>
            <a:ext cx="501458" cy="419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4</a:t>
            </a:r>
          </a:p>
        </p:txBody>
      </p:sp>
      <p:cxnSp>
        <p:nvCxnSpPr>
          <p:cNvPr id="51" name="Straight Arrow Connector 50">
            <a:extLst>
              <a:ext uri="{FF2B5EF4-FFF2-40B4-BE49-F238E27FC236}">
                <a16:creationId xmlns:a16="http://schemas.microsoft.com/office/drawing/2014/main" xmlns="" id="{5011CEBB-021A-48FA-AA0E-6EB9BCDD7E82}"/>
              </a:ext>
            </a:extLst>
          </p:cNvPr>
          <p:cNvCxnSpPr>
            <a:cxnSpLocks/>
          </p:cNvCxnSpPr>
          <p:nvPr/>
        </p:nvCxnSpPr>
        <p:spPr>
          <a:xfrm>
            <a:off x="9468616" y="4488296"/>
            <a:ext cx="295586" cy="322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xmlns="" id="{16D7D37A-523A-4D18-B955-C2D3B47A5034}"/>
              </a:ext>
            </a:extLst>
          </p:cNvPr>
          <p:cNvCxnSpPr>
            <a:cxnSpLocks/>
            <a:stCxn id="50" idx="3"/>
            <a:endCxn id="46" idx="7"/>
          </p:cNvCxnSpPr>
          <p:nvPr/>
        </p:nvCxnSpPr>
        <p:spPr>
          <a:xfrm flipH="1">
            <a:off x="9558937" y="3731314"/>
            <a:ext cx="390021" cy="457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xmlns="" id="{2D64805A-9AA9-4EE4-9432-180B21B437EE}"/>
              </a:ext>
            </a:extLst>
          </p:cNvPr>
          <p:cNvCxnSpPr>
            <a:cxnSpLocks/>
            <a:stCxn id="50" idx="5"/>
          </p:cNvCxnSpPr>
          <p:nvPr/>
        </p:nvCxnSpPr>
        <p:spPr>
          <a:xfrm>
            <a:off x="10303542" y="3731314"/>
            <a:ext cx="425742" cy="461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xmlns="" id="{0F3602C0-C51C-43D2-ACCB-B750C95C66FD}"/>
              </a:ext>
            </a:extLst>
          </p:cNvPr>
          <p:cNvSpPr/>
          <p:nvPr/>
        </p:nvSpPr>
        <p:spPr>
          <a:xfrm>
            <a:off x="8922484" y="3417409"/>
            <a:ext cx="394896"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3</a:t>
            </a:r>
          </a:p>
        </p:txBody>
      </p:sp>
      <p:sp>
        <p:nvSpPr>
          <p:cNvPr id="55" name="Oval 54">
            <a:extLst>
              <a:ext uri="{FF2B5EF4-FFF2-40B4-BE49-F238E27FC236}">
                <a16:creationId xmlns:a16="http://schemas.microsoft.com/office/drawing/2014/main" xmlns="" id="{9FC9E0A3-B5B2-4F88-9E33-C852E2869163}"/>
              </a:ext>
            </a:extLst>
          </p:cNvPr>
          <p:cNvSpPr/>
          <p:nvPr/>
        </p:nvSpPr>
        <p:spPr>
          <a:xfrm>
            <a:off x="9348499" y="2577257"/>
            <a:ext cx="501458" cy="419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7</a:t>
            </a:r>
          </a:p>
        </p:txBody>
      </p:sp>
      <p:cxnSp>
        <p:nvCxnSpPr>
          <p:cNvPr id="56" name="Straight Arrow Connector 55">
            <a:extLst>
              <a:ext uri="{FF2B5EF4-FFF2-40B4-BE49-F238E27FC236}">
                <a16:creationId xmlns:a16="http://schemas.microsoft.com/office/drawing/2014/main" xmlns="" id="{D2E8FB37-3B0D-4531-BFBB-67C019B14EA2}"/>
              </a:ext>
            </a:extLst>
          </p:cNvPr>
          <p:cNvCxnSpPr>
            <a:stCxn id="55" idx="3"/>
          </p:cNvCxnSpPr>
          <p:nvPr/>
        </p:nvCxnSpPr>
        <p:spPr>
          <a:xfrm flipH="1">
            <a:off x="9004452" y="2935463"/>
            <a:ext cx="417484" cy="477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xmlns="" id="{5DF89325-02E6-45D7-A967-8ABFEB8CA73B}"/>
              </a:ext>
            </a:extLst>
          </p:cNvPr>
          <p:cNvCxnSpPr>
            <a:stCxn id="55" idx="5"/>
          </p:cNvCxnSpPr>
          <p:nvPr/>
        </p:nvCxnSpPr>
        <p:spPr>
          <a:xfrm>
            <a:off x="9776520" y="2935463"/>
            <a:ext cx="425742" cy="461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xmlns="" id="{395B8F0B-6A62-4C2E-8F28-2497474560A8}"/>
              </a:ext>
            </a:extLst>
          </p:cNvPr>
          <p:cNvSpPr txBox="1"/>
          <p:nvPr/>
        </p:nvSpPr>
        <p:spPr>
          <a:xfrm>
            <a:off x="8938957" y="3597855"/>
            <a:ext cx="357952" cy="369332"/>
          </a:xfrm>
          <a:prstGeom prst="rect">
            <a:avLst/>
          </a:prstGeom>
          <a:noFill/>
        </p:spPr>
        <p:txBody>
          <a:bodyPr wrap="square" rtlCol="0">
            <a:spAutoFit/>
          </a:bodyPr>
          <a:lstStyle/>
          <a:p>
            <a:pPr defTabSz="457200"/>
            <a:r>
              <a:rPr lang="en-IN" dirty="0">
                <a:solidFill>
                  <a:prstClr val="black"/>
                </a:solidFill>
              </a:rPr>
              <a:t>a</a:t>
            </a:r>
          </a:p>
        </p:txBody>
      </p:sp>
      <p:sp>
        <p:nvSpPr>
          <p:cNvPr id="59" name="Rectangle 58">
            <a:extLst>
              <a:ext uri="{FF2B5EF4-FFF2-40B4-BE49-F238E27FC236}">
                <a16:creationId xmlns:a16="http://schemas.microsoft.com/office/drawing/2014/main" xmlns="" id="{6B325398-372C-4B6F-95A1-B558596BB7AC}"/>
              </a:ext>
            </a:extLst>
          </p:cNvPr>
          <p:cNvSpPr/>
          <p:nvPr/>
        </p:nvSpPr>
        <p:spPr>
          <a:xfrm>
            <a:off x="9664542" y="4909715"/>
            <a:ext cx="349858" cy="310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1</a:t>
            </a:r>
          </a:p>
        </p:txBody>
      </p:sp>
      <p:sp>
        <p:nvSpPr>
          <p:cNvPr id="60" name="TextBox 59">
            <a:extLst>
              <a:ext uri="{FF2B5EF4-FFF2-40B4-BE49-F238E27FC236}">
                <a16:creationId xmlns:a16="http://schemas.microsoft.com/office/drawing/2014/main" xmlns="" id="{9246731E-1FAA-4223-8939-B9F16E0C73B2}"/>
              </a:ext>
            </a:extLst>
          </p:cNvPr>
          <p:cNvSpPr txBox="1"/>
          <p:nvPr/>
        </p:nvSpPr>
        <p:spPr>
          <a:xfrm>
            <a:off x="8503258" y="2845238"/>
            <a:ext cx="365440" cy="369332"/>
          </a:xfrm>
          <a:prstGeom prst="rect">
            <a:avLst/>
          </a:prstGeom>
          <a:noFill/>
        </p:spPr>
        <p:txBody>
          <a:bodyPr wrap="square" rtlCol="0">
            <a:spAutoFit/>
          </a:bodyPr>
          <a:lstStyle/>
          <a:p>
            <a:pPr defTabSz="457200"/>
            <a:r>
              <a:rPr lang="en-IN" dirty="0">
                <a:solidFill>
                  <a:prstClr val="black"/>
                </a:solidFill>
              </a:rPr>
              <a:t>b</a:t>
            </a:r>
          </a:p>
        </p:txBody>
      </p:sp>
      <p:sp>
        <p:nvSpPr>
          <p:cNvPr id="61" name="Rectangle 60">
            <a:extLst>
              <a:ext uri="{FF2B5EF4-FFF2-40B4-BE49-F238E27FC236}">
                <a16:creationId xmlns:a16="http://schemas.microsoft.com/office/drawing/2014/main" xmlns="" id="{EA38559C-858D-4996-AAFD-0391837D7ED2}"/>
              </a:ext>
            </a:extLst>
          </p:cNvPr>
          <p:cNvSpPr/>
          <p:nvPr/>
        </p:nvSpPr>
        <p:spPr>
          <a:xfrm>
            <a:off x="8482158" y="2602358"/>
            <a:ext cx="461196" cy="340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3</a:t>
            </a:r>
          </a:p>
        </p:txBody>
      </p:sp>
      <p:sp>
        <p:nvSpPr>
          <p:cNvPr id="29" name="Footer Placeholder 28"/>
          <p:cNvSpPr>
            <a:spLocks noGrp="1"/>
          </p:cNvSpPr>
          <p:nvPr>
            <p:ph type="ftr" sz="quarter" idx="11"/>
          </p:nvPr>
        </p:nvSpPr>
        <p:spPr/>
        <p:txBody>
          <a:bodyPr/>
          <a:lstStyle/>
          <a:p>
            <a:r>
              <a:rPr lang="en-US" smtClean="0"/>
              <a:t>Data Structures-T.Anil Kumar</a:t>
            </a:r>
            <a:endParaRPr lang="en-US"/>
          </a:p>
        </p:txBody>
      </p:sp>
      <p:sp>
        <p:nvSpPr>
          <p:cNvPr id="30" name="Slide Number Placeholder 29"/>
          <p:cNvSpPr>
            <a:spLocks noGrp="1"/>
          </p:cNvSpPr>
          <p:nvPr>
            <p:ph type="sldNum" sz="quarter" idx="12"/>
          </p:nvPr>
        </p:nvSpPr>
        <p:spPr/>
        <p:txBody>
          <a:bodyPr/>
          <a:lstStyle/>
          <a:p>
            <a:fld id="{50DE8771-3B84-4C4F-A500-BE10BE4A7570}" type="slidenum">
              <a:rPr lang="en-US" smtClean="0"/>
              <a:pPr/>
              <a:t>36</a:t>
            </a:fld>
            <a:endParaRPr lang="en-US"/>
          </a:p>
        </p:txBody>
      </p:sp>
    </p:spTree>
    <p:extLst>
      <p:ext uri="{BB962C8B-B14F-4D97-AF65-F5344CB8AC3E}">
        <p14:creationId xmlns:p14="http://schemas.microsoft.com/office/powerpoint/2010/main" xmlns="" val="5583545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3EE60F-5C83-4FC3-B840-653F2180C37E}"/>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xmlns="" id="{EE7D058B-BC02-464D-8EEE-9B3A2C683D07}"/>
              </a:ext>
            </a:extLst>
          </p:cNvPr>
          <p:cNvSpPr>
            <a:spLocks noGrp="1"/>
          </p:cNvSpPr>
          <p:nvPr>
            <p:ph idx="1"/>
          </p:nvPr>
        </p:nvSpPr>
        <p:spPr>
          <a:xfrm>
            <a:off x="677334" y="1544715"/>
            <a:ext cx="10304344" cy="4496647"/>
          </a:xfrm>
        </p:spPr>
        <p:txBody>
          <a:bodyPr/>
          <a:lstStyle/>
          <a:p>
            <a:r>
              <a:rPr lang="en-IN" dirty="0"/>
              <a:t>Encode with 0’s at left side and 1’s at right side nodes of every parent node to get the representation of characters in bits.</a:t>
            </a:r>
          </a:p>
          <a:p>
            <a:endParaRPr lang="en-IN" dirty="0"/>
          </a:p>
        </p:txBody>
      </p:sp>
      <p:pic>
        <p:nvPicPr>
          <p:cNvPr id="57" name="Picture 56">
            <a:extLst>
              <a:ext uri="{FF2B5EF4-FFF2-40B4-BE49-F238E27FC236}">
                <a16:creationId xmlns:a16="http://schemas.microsoft.com/office/drawing/2014/main" xmlns="" id="{6B04726D-C0B0-4C23-9D0F-21B8948599E0}"/>
              </a:ext>
            </a:extLst>
          </p:cNvPr>
          <p:cNvPicPr>
            <a:picLocks noChangeAspect="1"/>
          </p:cNvPicPr>
          <p:nvPr/>
        </p:nvPicPr>
        <p:blipFill>
          <a:blip r:embed="rId2"/>
          <a:stretch>
            <a:fillRect/>
          </a:stretch>
        </p:blipFill>
        <p:spPr>
          <a:xfrm>
            <a:off x="921801" y="2842281"/>
            <a:ext cx="2981202" cy="3127519"/>
          </a:xfrm>
          <a:prstGeom prst="rect">
            <a:avLst/>
          </a:prstGeom>
        </p:spPr>
      </p:pic>
      <p:sp>
        <p:nvSpPr>
          <p:cNvPr id="59" name="TextBox 58">
            <a:extLst>
              <a:ext uri="{FF2B5EF4-FFF2-40B4-BE49-F238E27FC236}">
                <a16:creationId xmlns:a16="http://schemas.microsoft.com/office/drawing/2014/main" xmlns="" id="{954ABF19-ED0A-45B5-9A81-1EF51D9CF60B}"/>
              </a:ext>
            </a:extLst>
          </p:cNvPr>
          <p:cNvSpPr txBox="1"/>
          <p:nvPr/>
        </p:nvSpPr>
        <p:spPr>
          <a:xfrm>
            <a:off x="4180759" y="3916309"/>
            <a:ext cx="410690" cy="369332"/>
          </a:xfrm>
          <a:prstGeom prst="rect">
            <a:avLst/>
          </a:prstGeom>
          <a:noFill/>
        </p:spPr>
        <p:txBody>
          <a:bodyPr wrap="none" rtlCol="0">
            <a:spAutoFit/>
          </a:bodyPr>
          <a:lstStyle/>
          <a:p>
            <a:pPr defTabSz="457200"/>
            <a:r>
              <a:rPr lang="en-IN" dirty="0">
                <a:solidFill>
                  <a:prstClr val="black"/>
                </a:solidFill>
                <a:sym typeface="Wingdings" panose="05000000000000000000" pitchFamily="2" charset="2"/>
              </a:rPr>
              <a:t></a:t>
            </a:r>
            <a:endParaRPr lang="en-IN" dirty="0">
              <a:solidFill>
                <a:prstClr val="black"/>
              </a:solidFill>
            </a:endParaRPr>
          </a:p>
        </p:txBody>
      </p:sp>
      <p:pic>
        <p:nvPicPr>
          <p:cNvPr id="60" name="Picture 59">
            <a:extLst>
              <a:ext uri="{FF2B5EF4-FFF2-40B4-BE49-F238E27FC236}">
                <a16:creationId xmlns:a16="http://schemas.microsoft.com/office/drawing/2014/main" xmlns="" id="{9D37E469-F2FA-4670-9041-A777B4B16D88}"/>
              </a:ext>
            </a:extLst>
          </p:cNvPr>
          <p:cNvPicPr>
            <a:picLocks noChangeAspect="1"/>
          </p:cNvPicPr>
          <p:nvPr/>
        </p:nvPicPr>
        <p:blipFill>
          <a:blip r:embed="rId2"/>
          <a:stretch>
            <a:fillRect/>
          </a:stretch>
        </p:blipFill>
        <p:spPr>
          <a:xfrm>
            <a:off x="5425480" y="3042405"/>
            <a:ext cx="2981202" cy="3127519"/>
          </a:xfrm>
          <a:prstGeom prst="rect">
            <a:avLst/>
          </a:prstGeom>
        </p:spPr>
      </p:pic>
      <p:sp>
        <p:nvSpPr>
          <p:cNvPr id="62" name="Oval 61">
            <a:extLst>
              <a:ext uri="{FF2B5EF4-FFF2-40B4-BE49-F238E27FC236}">
                <a16:creationId xmlns:a16="http://schemas.microsoft.com/office/drawing/2014/main" xmlns="" id="{A17AA7C8-E928-4446-B107-EBC1FE83A932}"/>
              </a:ext>
            </a:extLst>
          </p:cNvPr>
          <p:cNvSpPr/>
          <p:nvPr/>
        </p:nvSpPr>
        <p:spPr>
          <a:xfrm>
            <a:off x="5797118" y="2272683"/>
            <a:ext cx="639193" cy="5395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10</a:t>
            </a:r>
          </a:p>
        </p:txBody>
      </p:sp>
      <p:cxnSp>
        <p:nvCxnSpPr>
          <p:cNvPr id="64" name="Straight Arrow Connector 63">
            <a:extLst>
              <a:ext uri="{FF2B5EF4-FFF2-40B4-BE49-F238E27FC236}">
                <a16:creationId xmlns:a16="http://schemas.microsoft.com/office/drawing/2014/main" xmlns="" id="{1F1784A6-1C14-4F1B-BF88-381A85FE92C9}"/>
              </a:ext>
            </a:extLst>
          </p:cNvPr>
          <p:cNvCxnSpPr>
            <a:stCxn id="62" idx="3"/>
          </p:cNvCxnSpPr>
          <p:nvPr/>
        </p:nvCxnSpPr>
        <p:spPr>
          <a:xfrm flipH="1">
            <a:off x="5690586" y="2733203"/>
            <a:ext cx="200140" cy="33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xmlns="" id="{38AC2ECD-75EE-44E4-A7A1-D292A7B39210}"/>
              </a:ext>
            </a:extLst>
          </p:cNvPr>
          <p:cNvCxnSpPr>
            <a:stCxn id="62" idx="5"/>
          </p:cNvCxnSpPr>
          <p:nvPr/>
        </p:nvCxnSpPr>
        <p:spPr>
          <a:xfrm>
            <a:off x="6342703" y="2733203"/>
            <a:ext cx="253406" cy="309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Picture 72">
            <a:extLst>
              <a:ext uri="{FF2B5EF4-FFF2-40B4-BE49-F238E27FC236}">
                <a16:creationId xmlns:a16="http://schemas.microsoft.com/office/drawing/2014/main" xmlns="" id="{59EDFD45-7F75-449F-BAF5-66F122824D51}"/>
              </a:ext>
            </a:extLst>
          </p:cNvPr>
          <p:cNvPicPr>
            <a:picLocks noChangeAspect="1"/>
          </p:cNvPicPr>
          <p:nvPr/>
        </p:nvPicPr>
        <p:blipFill>
          <a:blip r:embed="rId3"/>
          <a:stretch>
            <a:fillRect/>
          </a:stretch>
        </p:blipFill>
        <p:spPr>
          <a:xfrm>
            <a:off x="5499280" y="2671377"/>
            <a:ext cx="1268078" cy="432854"/>
          </a:xfrm>
          <a:prstGeom prst="rect">
            <a:avLst/>
          </a:prstGeom>
        </p:spPr>
      </p:pic>
      <p:sp>
        <p:nvSpPr>
          <p:cNvPr id="76" name="TextBox 75">
            <a:extLst>
              <a:ext uri="{FF2B5EF4-FFF2-40B4-BE49-F238E27FC236}">
                <a16:creationId xmlns:a16="http://schemas.microsoft.com/office/drawing/2014/main" xmlns="" id="{95912112-648D-4CD7-AA0E-7CBA5CA710A4}"/>
              </a:ext>
            </a:extLst>
          </p:cNvPr>
          <p:cNvSpPr txBox="1"/>
          <p:nvPr/>
        </p:nvSpPr>
        <p:spPr>
          <a:xfrm>
            <a:off x="6569476" y="4184927"/>
            <a:ext cx="1217550" cy="338554"/>
          </a:xfrm>
          <a:prstGeom prst="rect">
            <a:avLst/>
          </a:prstGeom>
          <a:noFill/>
        </p:spPr>
        <p:txBody>
          <a:bodyPr wrap="square" rtlCol="0">
            <a:spAutoFit/>
          </a:bodyPr>
          <a:lstStyle/>
          <a:p>
            <a:pPr defTabSz="457200"/>
            <a:r>
              <a:rPr lang="en-IN" sz="1600" dirty="0">
                <a:solidFill>
                  <a:srgbClr val="0070C0"/>
                </a:solidFill>
              </a:rPr>
              <a:t>0	  	1</a:t>
            </a:r>
          </a:p>
        </p:txBody>
      </p:sp>
      <p:pic>
        <p:nvPicPr>
          <p:cNvPr id="77" name="Picture 76">
            <a:extLst>
              <a:ext uri="{FF2B5EF4-FFF2-40B4-BE49-F238E27FC236}">
                <a16:creationId xmlns:a16="http://schemas.microsoft.com/office/drawing/2014/main" xmlns="" id="{4FA33C3C-6802-46FF-A4A6-DA410E9DF951}"/>
              </a:ext>
            </a:extLst>
          </p:cNvPr>
          <p:cNvPicPr>
            <a:picLocks noChangeAspect="1"/>
          </p:cNvPicPr>
          <p:nvPr/>
        </p:nvPicPr>
        <p:blipFill>
          <a:blip r:embed="rId3"/>
          <a:stretch>
            <a:fillRect/>
          </a:stretch>
        </p:blipFill>
        <p:spPr>
          <a:xfrm>
            <a:off x="5962070" y="3397239"/>
            <a:ext cx="1268078" cy="432854"/>
          </a:xfrm>
          <a:prstGeom prst="rect">
            <a:avLst/>
          </a:prstGeom>
        </p:spPr>
      </p:pic>
      <p:pic>
        <p:nvPicPr>
          <p:cNvPr id="79" name="Picture 78">
            <a:extLst>
              <a:ext uri="{FF2B5EF4-FFF2-40B4-BE49-F238E27FC236}">
                <a16:creationId xmlns:a16="http://schemas.microsoft.com/office/drawing/2014/main" xmlns="" id="{943B6555-1223-4F6A-BEC6-60B177C7FFD5}"/>
              </a:ext>
            </a:extLst>
          </p:cNvPr>
          <p:cNvPicPr>
            <a:picLocks noChangeAspect="1"/>
          </p:cNvPicPr>
          <p:nvPr/>
        </p:nvPicPr>
        <p:blipFill>
          <a:blip r:embed="rId3"/>
          <a:stretch>
            <a:fillRect/>
          </a:stretch>
        </p:blipFill>
        <p:spPr>
          <a:xfrm>
            <a:off x="5736239" y="4972615"/>
            <a:ext cx="1268078" cy="432854"/>
          </a:xfrm>
          <a:prstGeom prst="rect">
            <a:avLst/>
          </a:prstGeom>
        </p:spPr>
      </p:pic>
      <p:sp>
        <p:nvSpPr>
          <p:cNvPr id="80" name="Rectangle 79">
            <a:extLst>
              <a:ext uri="{FF2B5EF4-FFF2-40B4-BE49-F238E27FC236}">
                <a16:creationId xmlns:a16="http://schemas.microsoft.com/office/drawing/2014/main" xmlns="" id="{F5576949-84A3-4E9C-8BE5-FCD515B2D382}"/>
              </a:ext>
            </a:extLst>
          </p:cNvPr>
          <p:cNvSpPr/>
          <p:nvPr/>
        </p:nvSpPr>
        <p:spPr>
          <a:xfrm>
            <a:off x="8406682" y="2272683"/>
            <a:ext cx="1926926" cy="257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Representation</a:t>
            </a:r>
          </a:p>
          <a:p>
            <a:pPr algn="ctr" defTabSz="457200"/>
            <a:endParaRPr lang="en-IN" dirty="0">
              <a:solidFill>
                <a:prstClr val="white"/>
              </a:solidFill>
            </a:endParaRPr>
          </a:p>
          <a:p>
            <a:pPr algn="ctr" defTabSz="457200"/>
            <a:r>
              <a:rPr lang="en-IN" dirty="0">
                <a:solidFill>
                  <a:prstClr val="white"/>
                </a:solidFill>
              </a:rPr>
              <a:t>b-0</a:t>
            </a:r>
          </a:p>
          <a:p>
            <a:pPr algn="ctr" defTabSz="457200"/>
            <a:r>
              <a:rPr lang="en-IN" dirty="0">
                <a:solidFill>
                  <a:prstClr val="white"/>
                </a:solidFill>
              </a:rPr>
              <a:t>a-10</a:t>
            </a:r>
          </a:p>
          <a:p>
            <a:pPr algn="ctr" defTabSz="457200"/>
            <a:r>
              <a:rPr lang="en-IN" dirty="0">
                <a:solidFill>
                  <a:prstClr val="white"/>
                </a:solidFill>
              </a:rPr>
              <a:t>c-1100</a:t>
            </a:r>
          </a:p>
          <a:p>
            <a:pPr algn="ctr" defTabSz="457200"/>
            <a:r>
              <a:rPr lang="en-IN" dirty="0">
                <a:solidFill>
                  <a:prstClr val="white"/>
                </a:solidFill>
              </a:rPr>
              <a:t>Space-111</a:t>
            </a:r>
          </a:p>
          <a:p>
            <a:pPr algn="ctr" defTabSz="457200"/>
            <a:r>
              <a:rPr lang="en-IN" dirty="0">
                <a:solidFill>
                  <a:prstClr val="white"/>
                </a:solidFill>
              </a:rPr>
              <a:t>eof-1101</a:t>
            </a:r>
          </a:p>
        </p:txBody>
      </p:sp>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5" name="Slide Number Placeholder 4"/>
          <p:cNvSpPr>
            <a:spLocks noGrp="1"/>
          </p:cNvSpPr>
          <p:nvPr>
            <p:ph type="sldNum" sz="quarter" idx="12"/>
          </p:nvPr>
        </p:nvSpPr>
        <p:spPr/>
        <p:txBody>
          <a:bodyPr/>
          <a:lstStyle/>
          <a:p>
            <a:fld id="{50DE8771-3B84-4C4F-A500-BE10BE4A7570}" type="slidenum">
              <a:rPr lang="en-US" smtClean="0"/>
              <a:pPr/>
              <a:t>37</a:t>
            </a:fld>
            <a:endParaRPr lang="en-US"/>
          </a:p>
        </p:txBody>
      </p:sp>
    </p:spTree>
    <p:extLst>
      <p:ext uri="{BB962C8B-B14F-4D97-AF65-F5344CB8AC3E}">
        <p14:creationId xmlns:p14="http://schemas.microsoft.com/office/powerpoint/2010/main" xmlns="" val="39518055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EC1686-1C49-4DEA-9E88-923ED3BCF341}"/>
              </a:ext>
            </a:extLst>
          </p:cNvPr>
          <p:cNvSpPr>
            <a:spLocks noGrp="1"/>
          </p:cNvSpPr>
          <p:nvPr>
            <p:ph type="title"/>
          </p:nvPr>
        </p:nvSpPr>
        <p:spPr/>
        <p:txBody>
          <a:bodyPr/>
          <a:lstStyle/>
          <a:p>
            <a:r>
              <a:rPr lang="en-IN" dirty="0"/>
              <a:t>Calculations For Example</a:t>
            </a:r>
          </a:p>
        </p:txBody>
      </p:sp>
      <p:sp>
        <p:nvSpPr>
          <p:cNvPr id="3" name="Content Placeholder 2">
            <a:extLst>
              <a:ext uri="{FF2B5EF4-FFF2-40B4-BE49-F238E27FC236}">
                <a16:creationId xmlns:a16="http://schemas.microsoft.com/office/drawing/2014/main" xmlns="" id="{F0FE3E80-8966-41A4-BD73-D7B6A6181561}"/>
              </a:ext>
            </a:extLst>
          </p:cNvPr>
          <p:cNvSpPr>
            <a:spLocks noGrp="1"/>
          </p:cNvSpPr>
          <p:nvPr>
            <p:ph idx="1"/>
          </p:nvPr>
        </p:nvSpPr>
        <p:spPr/>
        <p:txBody>
          <a:bodyPr/>
          <a:lstStyle/>
          <a:p>
            <a:r>
              <a:rPr lang="en-IN" dirty="0"/>
              <a:t>For Previous Example Huffman tree</a:t>
            </a:r>
          </a:p>
          <a:p>
            <a:r>
              <a:rPr lang="en-IN" dirty="0"/>
              <a:t> Internal Length = Sum of Internal Lengths of internal nodes</a:t>
            </a:r>
          </a:p>
          <a:p>
            <a:pPr lvl="1"/>
            <a:r>
              <a:rPr lang="en-IN" dirty="0"/>
              <a:t>1(7)+2(4)+3(2)+0(10)=6</a:t>
            </a:r>
          </a:p>
          <a:p>
            <a:r>
              <a:rPr lang="en-IN" dirty="0"/>
              <a:t>External length = Sum of External Lengths of External nodes</a:t>
            </a:r>
          </a:p>
          <a:p>
            <a:pPr lvl="1"/>
            <a:r>
              <a:rPr lang="en-IN" dirty="0"/>
              <a:t>4(c)+4(</a:t>
            </a:r>
            <a:r>
              <a:rPr lang="en-IN" dirty="0" err="1"/>
              <a:t>eof</a:t>
            </a:r>
            <a:r>
              <a:rPr lang="en-IN" dirty="0"/>
              <a:t>)+3(space)+2(a)+1(b)=14</a:t>
            </a:r>
          </a:p>
          <a:p>
            <a:r>
              <a:rPr lang="en-IN" dirty="0"/>
              <a:t>Storage = sum of weighted external nodes = sum of(external path length*frequency)</a:t>
            </a:r>
          </a:p>
          <a:p>
            <a:pPr lvl="1"/>
            <a:r>
              <a:rPr lang="en-IN" dirty="0"/>
              <a:t>(4*1)+(4*1)+(3*2)+(2*3)+(1*3) = </a:t>
            </a:r>
            <a:r>
              <a:rPr lang="en-IN" dirty="0" smtClean="0"/>
              <a:t>23</a:t>
            </a:r>
          </a:p>
          <a:p>
            <a:pPr lvl="1"/>
            <a:endParaRPr lang="en-IN" dirty="0"/>
          </a:p>
          <a:p>
            <a:pPr marL="457200" lvl="1" indent="0">
              <a:buNone/>
            </a:pPr>
            <a:r>
              <a:rPr lang="en-IN" dirty="0" smtClean="0"/>
              <a:t>                                                                               </a:t>
            </a:r>
            <a:endParaRPr lang="en-IN" dirty="0"/>
          </a:p>
          <a:p>
            <a:pPr lvl="1"/>
            <a:endParaRPr lang="en-IN" dirty="0"/>
          </a:p>
        </p:txBody>
      </p:sp>
      <p:sp>
        <p:nvSpPr>
          <p:cNvPr id="5" name="Rectangle 4">
            <a:extLst>
              <a:ext uri="{FF2B5EF4-FFF2-40B4-BE49-F238E27FC236}">
                <a16:creationId xmlns:a16="http://schemas.microsoft.com/office/drawing/2014/main" xmlns="" id="{B55064FE-B426-40E9-875D-0E2690909FC0}"/>
              </a:ext>
            </a:extLst>
          </p:cNvPr>
          <p:cNvSpPr/>
          <p:nvPr/>
        </p:nvSpPr>
        <p:spPr>
          <a:xfrm>
            <a:off x="7467599" y="2379216"/>
            <a:ext cx="3416423" cy="1530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IN" dirty="0">
                <a:solidFill>
                  <a:prstClr val="white"/>
                </a:solidFill>
              </a:rPr>
              <a:t>10,7,4,2 Are Internal Nodes</a:t>
            </a:r>
          </a:p>
          <a:p>
            <a:pPr algn="ctr" defTabSz="457200"/>
            <a:r>
              <a:rPr lang="en-IN" dirty="0" err="1">
                <a:solidFill>
                  <a:prstClr val="white"/>
                </a:solidFill>
              </a:rPr>
              <a:t>c,eof,space,a,b</a:t>
            </a:r>
            <a:r>
              <a:rPr lang="en-IN" dirty="0">
                <a:solidFill>
                  <a:prstClr val="white"/>
                </a:solidFill>
              </a:rPr>
              <a:t> Are External Nodes</a:t>
            </a:r>
          </a:p>
          <a:p>
            <a:pPr algn="ctr" defTabSz="457200"/>
            <a:r>
              <a:rPr lang="en-IN" dirty="0">
                <a:solidFill>
                  <a:prstClr val="white"/>
                </a:solidFill>
              </a:rPr>
              <a:t>1,1,2,3,3 Are Frequencies Of External Nodes </a:t>
            </a:r>
          </a:p>
        </p:txBody>
      </p:sp>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6" name="Slide Number Placeholder 5"/>
          <p:cNvSpPr>
            <a:spLocks noGrp="1"/>
          </p:cNvSpPr>
          <p:nvPr>
            <p:ph type="sldNum" sz="quarter" idx="12"/>
          </p:nvPr>
        </p:nvSpPr>
        <p:spPr/>
        <p:txBody>
          <a:bodyPr/>
          <a:lstStyle/>
          <a:p>
            <a:fld id="{50DE8771-3B84-4C4F-A500-BE10BE4A7570}" type="slidenum">
              <a:rPr lang="en-US" smtClean="0"/>
              <a:pPr/>
              <a:t>38</a:t>
            </a:fld>
            <a:endParaRPr lang="en-US"/>
          </a:p>
        </p:txBody>
      </p:sp>
    </p:spTree>
    <p:extLst>
      <p:ext uri="{BB962C8B-B14F-4D97-AF65-F5344CB8AC3E}">
        <p14:creationId xmlns:p14="http://schemas.microsoft.com/office/powerpoint/2010/main" xmlns="" val="3212355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 y="2230919"/>
            <a:ext cx="12191999" cy="1107661"/>
          </a:xfrm>
          <a:prstGeom prst="rect">
            <a:avLst/>
          </a:prstGeom>
          <a:solidFill>
            <a:srgbClr val="0069B8"/>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dirty="0" smtClean="0"/>
              <a:t>HEAP</a:t>
            </a:r>
            <a:endParaRPr lang="en-US" sz="3200" b="1" dirty="0">
              <a:solidFill>
                <a:srgbClr val="FFFFFF"/>
              </a:solidFill>
            </a:endParaRPr>
          </a:p>
        </p:txBody>
      </p:sp>
      <p:sp>
        <p:nvSpPr>
          <p:cNvPr id="2" name="Footer Placeholder 1"/>
          <p:cNvSpPr>
            <a:spLocks noGrp="1"/>
          </p:cNvSpPr>
          <p:nvPr>
            <p:ph type="ftr" sz="quarter" idx="11"/>
          </p:nvPr>
        </p:nvSpPr>
        <p:spPr/>
        <p:txBody>
          <a:bodyPr/>
          <a:lstStyle/>
          <a:p>
            <a:r>
              <a:rPr lang="en-US" smtClean="0"/>
              <a:t>Data Structures-T.Anil Kumar</a:t>
            </a:r>
            <a:endParaRPr lang="en-US"/>
          </a:p>
        </p:txBody>
      </p:sp>
      <p:sp>
        <p:nvSpPr>
          <p:cNvPr id="3" name="Slide Number Placeholder 2"/>
          <p:cNvSpPr>
            <a:spLocks noGrp="1"/>
          </p:cNvSpPr>
          <p:nvPr>
            <p:ph type="sldNum" sz="quarter" idx="12"/>
          </p:nvPr>
        </p:nvSpPr>
        <p:spPr/>
        <p:txBody>
          <a:bodyPr/>
          <a:lstStyle/>
          <a:p>
            <a:fld id="{659B9B6F-D550-41FB-97A3-3F5EDBC6875D}" type="slidenum">
              <a:rPr lang="en-US" smtClean="0"/>
              <a:pPr/>
              <a:t>39</a:t>
            </a:fld>
            <a:endParaRPr lang="en-US"/>
          </a:p>
        </p:txBody>
      </p:sp>
    </p:spTree>
    <p:extLst>
      <p:ext uri="{BB962C8B-B14F-4D97-AF65-F5344CB8AC3E}">
        <p14:creationId xmlns:p14="http://schemas.microsoft.com/office/powerpoint/2010/main" xmlns="" val="840444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en-US"/>
              <a:t>Nature View of a Tree</a:t>
            </a:r>
          </a:p>
        </p:txBody>
      </p:sp>
      <p:sp>
        <p:nvSpPr>
          <p:cNvPr id="367619" name="Text Box 3"/>
          <p:cNvSpPr txBox="1">
            <a:spLocks noChangeArrowheads="1"/>
          </p:cNvSpPr>
          <p:nvPr/>
        </p:nvSpPr>
        <p:spPr bwMode="auto">
          <a:xfrm>
            <a:off x="2209800" y="4419600"/>
            <a:ext cx="1676400" cy="1077218"/>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sz="3200"/>
              <a:t>branches</a:t>
            </a:r>
          </a:p>
        </p:txBody>
      </p:sp>
      <p:sp>
        <p:nvSpPr>
          <p:cNvPr id="367620" name="Text Box 4"/>
          <p:cNvSpPr txBox="1">
            <a:spLocks noChangeArrowheads="1"/>
          </p:cNvSpPr>
          <p:nvPr/>
        </p:nvSpPr>
        <p:spPr bwMode="auto">
          <a:xfrm>
            <a:off x="8305800" y="1676400"/>
            <a:ext cx="13716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sz="3200"/>
              <a:t>leaves</a:t>
            </a:r>
          </a:p>
        </p:txBody>
      </p:sp>
      <p:sp>
        <p:nvSpPr>
          <p:cNvPr id="367621" name="Text Box 5"/>
          <p:cNvSpPr txBox="1">
            <a:spLocks noChangeArrowheads="1"/>
          </p:cNvSpPr>
          <p:nvPr/>
        </p:nvSpPr>
        <p:spPr bwMode="auto">
          <a:xfrm>
            <a:off x="8229600" y="4953001"/>
            <a:ext cx="990600" cy="584775"/>
          </a:xfrm>
          <a:prstGeom prst="rect">
            <a:avLst/>
          </a:prstGeom>
          <a:noFill/>
          <a:ln w="38100">
            <a:solidFill>
              <a:srgbClr val="FFFFFF"/>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sz="3200"/>
              <a:t>root</a:t>
            </a:r>
          </a:p>
        </p:txBody>
      </p:sp>
      <p:pic>
        <p:nvPicPr>
          <p:cNvPr id="367622" name="Picture 6" descr="up"/>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267200" y="2133600"/>
            <a:ext cx="3048000" cy="3048000"/>
          </a:xfrm>
          <a:prstGeom prst="rect">
            <a:avLst/>
          </a:prstGeom>
          <a:noFill/>
          <a:extLst>
            <a:ext uri="{909E8E84-426E-40DD-AFC4-6F175D3DCCD1}">
              <a14:hiddenFill xmlns:a14="http://schemas.microsoft.com/office/drawing/2010/main" xmlns="">
                <a:solidFill>
                  <a:srgbClr val="FFFFFF"/>
                </a:solidFill>
              </a14:hiddenFill>
            </a:ext>
          </a:extLst>
        </p:spPr>
      </p:pic>
      <p:sp>
        <p:nvSpPr>
          <p:cNvPr id="367623" name="Line 7"/>
          <p:cNvSpPr>
            <a:spLocks noChangeShapeType="1"/>
          </p:cNvSpPr>
          <p:nvPr/>
        </p:nvSpPr>
        <p:spPr bwMode="auto">
          <a:xfrm flipV="1">
            <a:off x="3810000" y="3886200"/>
            <a:ext cx="1752600" cy="990600"/>
          </a:xfrm>
          <a:prstGeom prst="line">
            <a:avLst/>
          </a:prstGeom>
          <a:noFill/>
          <a:ln w="38100">
            <a:solidFill>
              <a:schemeClr val="accent1"/>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7624" name="Line 8"/>
          <p:cNvSpPr>
            <a:spLocks noChangeShapeType="1"/>
          </p:cNvSpPr>
          <p:nvPr/>
        </p:nvSpPr>
        <p:spPr bwMode="auto">
          <a:xfrm flipV="1">
            <a:off x="3810000" y="3810000"/>
            <a:ext cx="1447800" cy="838200"/>
          </a:xfrm>
          <a:prstGeom prst="line">
            <a:avLst/>
          </a:prstGeom>
          <a:noFill/>
          <a:ln w="38100">
            <a:solidFill>
              <a:schemeClr val="accent1"/>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7625" name="Line 9"/>
          <p:cNvSpPr>
            <a:spLocks noChangeShapeType="1"/>
          </p:cNvSpPr>
          <p:nvPr/>
        </p:nvSpPr>
        <p:spPr bwMode="auto">
          <a:xfrm flipH="1">
            <a:off x="6324600" y="2057400"/>
            <a:ext cx="1981200" cy="914400"/>
          </a:xfrm>
          <a:prstGeom prst="line">
            <a:avLst/>
          </a:prstGeom>
          <a:noFill/>
          <a:ln w="38100">
            <a:solidFill>
              <a:schemeClr val="accent1"/>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7626" name="Line 10"/>
          <p:cNvSpPr>
            <a:spLocks noChangeShapeType="1"/>
          </p:cNvSpPr>
          <p:nvPr/>
        </p:nvSpPr>
        <p:spPr bwMode="auto">
          <a:xfrm flipH="1">
            <a:off x="6400800" y="2209800"/>
            <a:ext cx="1981200" cy="914400"/>
          </a:xfrm>
          <a:prstGeom prst="line">
            <a:avLst/>
          </a:prstGeom>
          <a:noFill/>
          <a:ln w="38100">
            <a:solidFill>
              <a:schemeClr val="accent1"/>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7627" name="Line 11"/>
          <p:cNvSpPr>
            <a:spLocks noChangeShapeType="1"/>
          </p:cNvSpPr>
          <p:nvPr/>
        </p:nvSpPr>
        <p:spPr bwMode="auto">
          <a:xfrm flipH="1">
            <a:off x="6172200" y="1905000"/>
            <a:ext cx="1981200" cy="914400"/>
          </a:xfrm>
          <a:prstGeom prst="line">
            <a:avLst/>
          </a:prstGeom>
          <a:noFill/>
          <a:ln w="38100">
            <a:solidFill>
              <a:schemeClr val="accent1"/>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7628" name="Line 12"/>
          <p:cNvSpPr>
            <a:spLocks noChangeShapeType="1"/>
          </p:cNvSpPr>
          <p:nvPr/>
        </p:nvSpPr>
        <p:spPr bwMode="auto">
          <a:xfrm>
            <a:off x="5943600" y="4419600"/>
            <a:ext cx="2209800" cy="762000"/>
          </a:xfrm>
          <a:prstGeom prst="line">
            <a:avLst/>
          </a:prstGeom>
          <a:noFill/>
          <a:ln w="38100">
            <a:solidFill>
              <a:schemeClr val="hlink"/>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1"/>
          </p:nvPr>
        </p:nvSpPr>
        <p:spPr/>
        <p:txBody>
          <a:bodyPr/>
          <a:lstStyle/>
          <a:p>
            <a:r>
              <a:rPr lang="en-US" smtClean="0"/>
              <a:t>Data Structures-T.Anil Kumar</a:t>
            </a:r>
            <a:endParaRPr lang="en-US"/>
          </a:p>
        </p:txBody>
      </p:sp>
      <p:sp>
        <p:nvSpPr>
          <p:cNvPr id="3" name="Slide Number Placeholder 2"/>
          <p:cNvSpPr>
            <a:spLocks noGrp="1"/>
          </p:cNvSpPr>
          <p:nvPr>
            <p:ph type="sldNum" sz="quarter" idx="12"/>
          </p:nvPr>
        </p:nvSpPr>
        <p:spPr/>
        <p:txBody>
          <a:bodyPr/>
          <a:lstStyle/>
          <a:p>
            <a:fld id="{50DE8771-3B84-4C4F-A500-BE10BE4A7570}" type="slidenum">
              <a:rPr lang="en-US" smtClean="0"/>
              <a:pPr/>
              <a:t>4</a:t>
            </a:fld>
            <a:endParaRPr lang="en-US"/>
          </a:p>
        </p:txBody>
      </p:sp>
    </p:spTree>
    <p:extLst>
      <p:ext uri="{BB962C8B-B14F-4D97-AF65-F5344CB8AC3E}">
        <p14:creationId xmlns:p14="http://schemas.microsoft.com/office/powerpoint/2010/main" xmlns="" val="17250370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DBCF6FF-A230-4C2B-8232-FBAAAA2FBB40}"/>
              </a:ext>
            </a:extLst>
          </p:cNvPr>
          <p:cNvSpPr>
            <a:spLocks noGrp="1"/>
          </p:cNvSpPr>
          <p:nvPr>
            <p:ph type="title"/>
          </p:nvPr>
        </p:nvSpPr>
        <p:spPr>
          <a:xfrm>
            <a:off x="2102595" y="624110"/>
            <a:ext cx="8911687" cy="1280890"/>
          </a:xfrm>
        </p:spPr>
        <p:txBody>
          <a:bodyPr/>
          <a:lstStyle/>
          <a:p>
            <a:r>
              <a:rPr lang="en-IN" dirty="0"/>
              <a:t>Agenda</a:t>
            </a:r>
            <a:br>
              <a:rPr lang="en-IN" dirty="0"/>
            </a:br>
            <a:endParaRPr lang="en-IN" dirty="0"/>
          </a:p>
        </p:txBody>
      </p:sp>
      <p:sp>
        <p:nvSpPr>
          <p:cNvPr id="5" name="Content Placeholder 4">
            <a:extLst>
              <a:ext uri="{FF2B5EF4-FFF2-40B4-BE49-F238E27FC236}">
                <a16:creationId xmlns:a16="http://schemas.microsoft.com/office/drawing/2014/main" xmlns="" id="{7546389C-BC8C-45D2-9E3B-AC6023C63D63}"/>
              </a:ext>
            </a:extLst>
          </p:cNvPr>
          <p:cNvSpPr>
            <a:spLocks noGrp="1"/>
          </p:cNvSpPr>
          <p:nvPr>
            <p:ph idx="1"/>
          </p:nvPr>
        </p:nvSpPr>
        <p:spPr>
          <a:xfrm>
            <a:off x="2244656" y="1905000"/>
            <a:ext cx="8915400" cy="3777622"/>
          </a:xfrm>
        </p:spPr>
        <p:txBody>
          <a:bodyPr/>
          <a:lstStyle/>
          <a:p>
            <a:r>
              <a:rPr lang="en-IN" dirty="0"/>
              <a:t>Heap</a:t>
            </a:r>
          </a:p>
          <a:p>
            <a:r>
              <a:rPr lang="en-IN" dirty="0"/>
              <a:t>Types of heap</a:t>
            </a:r>
          </a:p>
          <a:p>
            <a:r>
              <a:rPr lang="en-IN" dirty="0"/>
              <a:t>Procedures for inserting and deleting in heap</a:t>
            </a:r>
          </a:p>
          <a:p>
            <a:r>
              <a:rPr lang="en-IN" dirty="0"/>
              <a:t>Heapify</a:t>
            </a:r>
          </a:p>
          <a:p>
            <a:r>
              <a:rPr lang="en-IN" dirty="0"/>
              <a:t>Heapsort</a:t>
            </a:r>
          </a:p>
          <a:p>
            <a:r>
              <a:rPr lang="en-IN" dirty="0"/>
              <a:t>Applications of heap</a:t>
            </a:r>
          </a:p>
          <a:p>
            <a:endParaRPr lang="en-IN" dirty="0"/>
          </a:p>
        </p:txBody>
      </p:sp>
      <p:sp>
        <p:nvSpPr>
          <p:cNvPr id="2" name="Footer Placeholder 1"/>
          <p:cNvSpPr>
            <a:spLocks noGrp="1"/>
          </p:cNvSpPr>
          <p:nvPr>
            <p:ph type="ftr" sz="quarter" idx="11"/>
          </p:nvPr>
        </p:nvSpPr>
        <p:spPr/>
        <p:txBody>
          <a:bodyPr/>
          <a:lstStyle/>
          <a:p>
            <a:r>
              <a:rPr lang="en-US" smtClean="0"/>
              <a:t>Data Structures-T.Anil Kumar</a:t>
            </a:r>
            <a:endParaRPr lang="en-US"/>
          </a:p>
        </p:txBody>
      </p:sp>
      <p:sp>
        <p:nvSpPr>
          <p:cNvPr id="3" name="Slide Number Placeholder 2"/>
          <p:cNvSpPr>
            <a:spLocks noGrp="1"/>
          </p:cNvSpPr>
          <p:nvPr>
            <p:ph type="sldNum" sz="quarter" idx="12"/>
          </p:nvPr>
        </p:nvSpPr>
        <p:spPr/>
        <p:txBody>
          <a:bodyPr/>
          <a:lstStyle/>
          <a:p>
            <a:fld id="{659B9B6F-D550-41FB-97A3-3F5EDBC6875D}" type="slidenum">
              <a:rPr lang="en-US" smtClean="0"/>
              <a:pPr/>
              <a:t>40</a:t>
            </a:fld>
            <a:endParaRPr lang="en-US"/>
          </a:p>
        </p:txBody>
      </p:sp>
    </p:spTree>
    <p:extLst>
      <p:ext uri="{BB962C8B-B14F-4D97-AF65-F5344CB8AC3E}">
        <p14:creationId xmlns:p14="http://schemas.microsoft.com/office/powerpoint/2010/main" xmlns="" val="24639574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E6E44689-AECC-4B76-B7B7-C8433B469267}"/>
              </a:ext>
            </a:extLst>
          </p:cNvPr>
          <p:cNvSpPr>
            <a:spLocks noGrp="1"/>
          </p:cNvSpPr>
          <p:nvPr>
            <p:ph type="title"/>
          </p:nvPr>
        </p:nvSpPr>
        <p:spPr>
          <a:xfrm>
            <a:off x="1590261" y="636104"/>
            <a:ext cx="9914351" cy="1268896"/>
          </a:xfrm>
        </p:spPr>
        <p:txBody>
          <a:bodyPr>
            <a:normAutofit/>
          </a:bodyPr>
          <a:lstStyle/>
          <a:p>
            <a:r>
              <a:rPr lang="en-IN" sz="2800" dirty="0"/>
              <a:t>Time complexities in all cases</a:t>
            </a:r>
          </a:p>
        </p:txBody>
      </p:sp>
      <p:sp>
        <p:nvSpPr>
          <p:cNvPr id="20" name="Content Placeholder 19">
            <a:extLst>
              <a:ext uri="{FF2B5EF4-FFF2-40B4-BE49-F238E27FC236}">
                <a16:creationId xmlns:a16="http://schemas.microsoft.com/office/drawing/2014/main" xmlns="" id="{707CEBC9-36F1-469F-B57A-340C6F95DDFF}"/>
              </a:ext>
            </a:extLst>
          </p:cNvPr>
          <p:cNvSpPr>
            <a:spLocks noGrp="1"/>
          </p:cNvSpPr>
          <p:nvPr>
            <p:ph idx="1"/>
          </p:nvPr>
        </p:nvSpPr>
        <p:spPr>
          <a:xfrm>
            <a:off x="768626" y="2133600"/>
            <a:ext cx="10735986" cy="4724400"/>
          </a:xfrm>
        </p:spPr>
        <p:txBody>
          <a:bodyPr/>
          <a:lstStyle/>
          <a:p>
            <a:endParaRPr lang="en-IN" dirty="0"/>
          </a:p>
          <a:p>
            <a:pPr marL="0" indent="0">
              <a:buNone/>
            </a:pPr>
            <a:endParaRPr lang="en-IN" dirty="0"/>
          </a:p>
          <a:p>
            <a:pPr marL="0" indent="0">
              <a:buNone/>
            </a:pPr>
            <a:endParaRPr lang="en-IN" dirty="0"/>
          </a:p>
          <a:p>
            <a:pPr marL="0" indent="0">
              <a:buNone/>
            </a:pPr>
            <a:endParaRPr lang="en-IN" dirty="0"/>
          </a:p>
          <a:p>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here the time complexities in finding and deleting min and max elements is O(n).to reduce</a:t>
            </a:r>
          </a:p>
          <a:p>
            <a:pPr marL="0" indent="0">
              <a:buNone/>
            </a:pPr>
            <a:r>
              <a:rPr lang="en-IN" dirty="0"/>
              <a:t>     this time complexity we move to the heaps. </a:t>
            </a:r>
          </a:p>
        </p:txBody>
      </p:sp>
      <p:pic>
        <p:nvPicPr>
          <p:cNvPr id="22" name="Picture 21">
            <a:extLst>
              <a:ext uri="{FF2B5EF4-FFF2-40B4-BE49-F238E27FC236}">
                <a16:creationId xmlns:a16="http://schemas.microsoft.com/office/drawing/2014/main" xmlns="" id="{9C3326C2-57DF-43E1-BFDF-1B8D0E04FFAB}"/>
              </a:ext>
            </a:extLst>
          </p:cNvPr>
          <p:cNvPicPr>
            <a:picLocks noChangeAspect="1"/>
          </p:cNvPicPr>
          <p:nvPr/>
        </p:nvPicPr>
        <p:blipFill>
          <a:blip r:embed="rId2"/>
          <a:stretch>
            <a:fillRect/>
          </a:stretch>
        </p:blipFill>
        <p:spPr>
          <a:xfrm>
            <a:off x="768626" y="1905000"/>
            <a:ext cx="11198570" cy="2819401"/>
          </a:xfrm>
          <a:prstGeom prst="rect">
            <a:avLst/>
          </a:prstGeom>
        </p:spPr>
      </p:pic>
      <p:sp>
        <p:nvSpPr>
          <p:cNvPr id="2" name="Footer Placeholder 1"/>
          <p:cNvSpPr>
            <a:spLocks noGrp="1"/>
          </p:cNvSpPr>
          <p:nvPr>
            <p:ph type="ftr" sz="quarter" idx="11"/>
          </p:nvPr>
        </p:nvSpPr>
        <p:spPr/>
        <p:txBody>
          <a:bodyPr/>
          <a:lstStyle/>
          <a:p>
            <a:r>
              <a:rPr lang="en-US" smtClean="0"/>
              <a:t>Data Structures-T.Anil Kumar</a:t>
            </a:r>
            <a:endParaRPr lang="en-US"/>
          </a:p>
        </p:txBody>
      </p:sp>
      <p:sp>
        <p:nvSpPr>
          <p:cNvPr id="3" name="Slide Number Placeholder 2"/>
          <p:cNvSpPr>
            <a:spLocks noGrp="1"/>
          </p:cNvSpPr>
          <p:nvPr>
            <p:ph type="sldNum" sz="quarter" idx="12"/>
          </p:nvPr>
        </p:nvSpPr>
        <p:spPr/>
        <p:txBody>
          <a:bodyPr/>
          <a:lstStyle/>
          <a:p>
            <a:fld id="{659B9B6F-D550-41FB-97A3-3F5EDBC6875D}" type="slidenum">
              <a:rPr lang="en-US" smtClean="0"/>
              <a:pPr/>
              <a:t>41</a:t>
            </a:fld>
            <a:endParaRPr lang="en-US"/>
          </a:p>
        </p:txBody>
      </p:sp>
    </p:spTree>
    <p:extLst>
      <p:ext uri="{BB962C8B-B14F-4D97-AF65-F5344CB8AC3E}">
        <p14:creationId xmlns:p14="http://schemas.microsoft.com/office/powerpoint/2010/main" xmlns="" val="32864964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48B01F4-C466-47DB-9DF0-1E4B3C449C53}"/>
              </a:ext>
            </a:extLst>
          </p:cNvPr>
          <p:cNvSpPr>
            <a:spLocks noGrp="1"/>
          </p:cNvSpPr>
          <p:nvPr>
            <p:ph type="title"/>
          </p:nvPr>
        </p:nvSpPr>
        <p:spPr/>
        <p:txBody>
          <a:bodyPr/>
          <a:lstStyle/>
          <a:p>
            <a:r>
              <a:rPr lang="en-IN" dirty="0"/>
              <a:t>WHAT IS HEAP??</a:t>
            </a:r>
          </a:p>
        </p:txBody>
      </p:sp>
      <p:sp>
        <p:nvSpPr>
          <p:cNvPr id="5" name="Content Placeholder 4">
            <a:extLst>
              <a:ext uri="{FF2B5EF4-FFF2-40B4-BE49-F238E27FC236}">
                <a16:creationId xmlns:a16="http://schemas.microsoft.com/office/drawing/2014/main" xmlns="" id="{012522EF-3B30-4674-BE6A-3D48AE947345}"/>
              </a:ext>
            </a:extLst>
          </p:cNvPr>
          <p:cNvSpPr>
            <a:spLocks noGrp="1"/>
          </p:cNvSpPr>
          <p:nvPr>
            <p:ph idx="1"/>
          </p:nvPr>
        </p:nvSpPr>
        <p:spPr>
          <a:xfrm>
            <a:off x="783866" y="1787727"/>
            <a:ext cx="8596668" cy="3880773"/>
          </a:xfrm>
        </p:spPr>
        <p:txBody>
          <a:bodyPr/>
          <a:lstStyle/>
          <a:p>
            <a:r>
              <a:rPr lang="en-IN" dirty="0"/>
              <a:t>It is Data Structure to get efficient time complexities in finding minimum and maximum and deletion of maximum and minimum elements.</a:t>
            </a:r>
          </a:p>
          <a:p>
            <a:r>
              <a:rPr lang="en-IN" dirty="0"/>
              <a:t>The heap should be a complete binary tree.</a:t>
            </a:r>
          </a:p>
          <a:p>
            <a:r>
              <a:rPr lang="en-IN" dirty="0"/>
              <a:t>For insertions it takes O(log n)</a:t>
            </a:r>
          </a:p>
          <a:p>
            <a:r>
              <a:rPr lang="en-IN" dirty="0"/>
              <a:t>Here finding min and max element it take the time complexity is O(n)</a:t>
            </a:r>
          </a:p>
          <a:p>
            <a:r>
              <a:rPr lang="en-IN" dirty="0" smtClean="0"/>
              <a:t>Deleting </a:t>
            </a:r>
            <a:r>
              <a:rPr lang="en-IN" dirty="0"/>
              <a:t>min and max elements it takes O(log n).</a:t>
            </a:r>
          </a:p>
          <a:p>
            <a:r>
              <a:rPr lang="en-IN" dirty="0"/>
              <a:t>To find the leaf node in complete binary tree is </a:t>
            </a:r>
            <a:r>
              <a:rPr lang="en-IN" dirty="0" smtClean="0"/>
              <a:t>floor(n/2 )  </a:t>
            </a:r>
            <a:r>
              <a:rPr lang="en-IN" dirty="0"/>
              <a:t>+1 </a:t>
            </a:r>
            <a:r>
              <a:rPr lang="en-IN" dirty="0" smtClean="0"/>
              <a:t>to n ,  where </a:t>
            </a:r>
            <a:r>
              <a:rPr lang="en-IN" dirty="0"/>
              <a:t>n is the total number of nodes.</a:t>
            </a:r>
          </a:p>
        </p:txBody>
      </p:sp>
      <p:sp>
        <p:nvSpPr>
          <p:cNvPr id="2" name="Footer Placeholder 1"/>
          <p:cNvSpPr>
            <a:spLocks noGrp="1"/>
          </p:cNvSpPr>
          <p:nvPr>
            <p:ph type="ftr" sz="quarter" idx="11"/>
          </p:nvPr>
        </p:nvSpPr>
        <p:spPr/>
        <p:txBody>
          <a:bodyPr/>
          <a:lstStyle/>
          <a:p>
            <a:r>
              <a:rPr lang="en-US" smtClean="0"/>
              <a:t>Data Structures-T.Anil Kumar</a:t>
            </a:r>
            <a:endParaRPr lang="en-US"/>
          </a:p>
        </p:txBody>
      </p:sp>
      <p:sp>
        <p:nvSpPr>
          <p:cNvPr id="3" name="Slide Number Placeholder 2"/>
          <p:cNvSpPr>
            <a:spLocks noGrp="1"/>
          </p:cNvSpPr>
          <p:nvPr>
            <p:ph type="sldNum" sz="quarter" idx="12"/>
          </p:nvPr>
        </p:nvSpPr>
        <p:spPr/>
        <p:txBody>
          <a:bodyPr/>
          <a:lstStyle/>
          <a:p>
            <a:fld id="{659B9B6F-D550-41FB-97A3-3F5EDBC6875D}" type="slidenum">
              <a:rPr lang="en-US" smtClean="0"/>
              <a:pPr/>
              <a:t>42</a:t>
            </a:fld>
            <a:endParaRPr lang="en-US"/>
          </a:p>
        </p:txBody>
      </p:sp>
    </p:spTree>
    <p:extLst>
      <p:ext uri="{BB962C8B-B14F-4D97-AF65-F5344CB8AC3E}">
        <p14:creationId xmlns:p14="http://schemas.microsoft.com/office/powerpoint/2010/main" xmlns="" val="40479547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57B9D0-86BE-491C-9E3F-EAC7E8326260}"/>
              </a:ext>
            </a:extLst>
          </p:cNvPr>
          <p:cNvSpPr>
            <a:spLocks noGrp="1"/>
          </p:cNvSpPr>
          <p:nvPr>
            <p:ph type="title"/>
          </p:nvPr>
        </p:nvSpPr>
        <p:spPr/>
        <p:txBody>
          <a:bodyPr/>
          <a:lstStyle/>
          <a:p>
            <a:r>
              <a:rPr lang="en-IN" dirty="0"/>
              <a:t> Types of heaps</a:t>
            </a:r>
          </a:p>
        </p:txBody>
      </p:sp>
      <p:sp>
        <p:nvSpPr>
          <p:cNvPr id="3" name="Content Placeholder 2">
            <a:extLst>
              <a:ext uri="{FF2B5EF4-FFF2-40B4-BE49-F238E27FC236}">
                <a16:creationId xmlns:a16="http://schemas.microsoft.com/office/drawing/2014/main" xmlns="" id="{57D414B7-826F-4E45-B6F8-292C127DE759}"/>
              </a:ext>
            </a:extLst>
          </p:cNvPr>
          <p:cNvSpPr>
            <a:spLocks noGrp="1"/>
          </p:cNvSpPr>
          <p:nvPr>
            <p:ph idx="1"/>
          </p:nvPr>
        </p:nvSpPr>
        <p:spPr>
          <a:xfrm>
            <a:off x="790114" y="1298713"/>
            <a:ext cx="9197266" cy="5559287"/>
          </a:xfrm>
        </p:spPr>
        <p:txBody>
          <a:bodyPr/>
          <a:lstStyle/>
          <a:p>
            <a:r>
              <a:rPr lang="en-IN" dirty="0"/>
              <a:t>MAX HEAP: </a:t>
            </a:r>
          </a:p>
          <a:p>
            <a:pPr marL="0" indent="0">
              <a:buNone/>
            </a:pPr>
            <a:r>
              <a:rPr lang="en-IN" dirty="0" smtClean="0"/>
              <a:t>          </a:t>
            </a:r>
            <a:r>
              <a:rPr lang="en-IN" dirty="0"/>
              <a:t>In max heap the value present in root node it must be grater than </a:t>
            </a:r>
            <a:r>
              <a:rPr lang="en-IN" dirty="0" smtClean="0"/>
              <a:t>its </a:t>
            </a:r>
            <a:r>
              <a:rPr lang="en-IN" dirty="0"/>
              <a:t>children. </a:t>
            </a:r>
            <a:r>
              <a:rPr lang="en-IN" dirty="0" smtClean="0"/>
              <a:t>This </a:t>
            </a:r>
            <a:r>
              <a:rPr lang="en-IN" dirty="0"/>
              <a:t>property is apply for the remaining sub tree.</a:t>
            </a:r>
          </a:p>
          <a:p>
            <a:r>
              <a:rPr lang="en-IN" dirty="0"/>
              <a:t>MIN HEAP:</a:t>
            </a:r>
          </a:p>
          <a:p>
            <a:pPr marL="0" indent="0">
              <a:buNone/>
            </a:pPr>
            <a:r>
              <a:rPr lang="en-IN" dirty="0" smtClean="0"/>
              <a:t>         </a:t>
            </a:r>
            <a:r>
              <a:rPr lang="en-IN" dirty="0"/>
              <a:t>In min heap the value present in root node it must be less than the its children. this property is apply for the remaining sub tree.</a:t>
            </a:r>
          </a:p>
          <a:p>
            <a:pPr marL="0" indent="0">
              <a:buNone/>
            </a:pPr>
            <a:r>
              <a:rPr lang="en-IN" b="1" dirty="0"/>
              <a:t>Examples:</a:t>
            </a:r>
          </a:p>
          <a:p>
            <a:endParaRPr lang="en-IN" dirty="0"/>
          </a:p>
          <a:p>
            <a:pPr marL="0" indent="0">
              <a:buNone/>
            </a:pPr>
            <a:endParaRPr lang="en-IN" dirty="0"/>
          </a:p>
          <a:p>
            <a:endParaRPr lang="en-IN" dirty="0"/>
          </a:p>
          <a:p>
            <a:pPr marL="0" indent="0">
              <a:buNone/>
            </a:pPr>
            <a:endParaRPr lang="en-IN" dirty="0"/>
          </a:p>
          <a:p>
            <a:endParaRPr lang="en-IN" dirty="0"/>
          </a:p>
        </p:txBody>
      </p:sp>
      <p:pic>
        <p:nvPicPr>
          <p:cNvPr id="5" name="Picture 4">
            <a:extLst>
              <a:ext uri="{FF2B5EF4-FFF2-40B4-BE49-F238E27FC236}">
                <a16:creationId xmlns:a16="http://schemas.microsoft.com/office/drawing/2014/main" xmlns="" id="{988E52F9-800C-4D41-8F4A-D21EE3A8D83D}"/>
              </a:ext>
            </a:extLst>
          </p:cNvPr>
          <p:cNvPicPr>
            <a:picLocks noChangeAspect="1"/>
          </p:cNvPicPr>
          <p:nvPr/>
        </p:nvPicPr>
        <p:blipFill>
          <a:blip r:embed="rId2"/>
          <a:stretch>
            <a:fillRect/>
          </a:stretch>
        </p:blipFill>
        <p:spPr>
          <a:xfrm>
            <a:off x="3352800" y="3444637"/>
            <a:ext cx="5698435" cy="3413363"/>
          </a:xfrm>
          <a:prstGeom prst="rect">
            <a:avLst/>
          </a:prstGeom>
        </p:spPr>
      </p:pic>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6" name="Slide Number Placeholder 5"/>
          <p:cNvSpPr>
            <a:spLocks noGrp="1"/>
          </p:cNvSpPr>
          <p:nvPr>
            <p:ph type="sldNum" sz="quarter" idx="12"/>
          </p:nvPr>
        </p:nvSpPr>
        <p:spPr/>
        <p:txBody>
          <a:bodyPr/>
          <a:lstStyle/>
          <a:p>
            <a:fld id="{659B9B6F-D550-41FB-97A3-3F5EDBC6875D}" type="slidenum">
              <a:rPr lang="en-US" smtClean="0"/>
              <a:pPr/>
              <a:t>43</a:t>
            </a:fld>
            <a:endParaRPr lang="en-US"/>
          </a:p>
        </p:txBody>
      </p:sp>
    </p:spTree>
    <p:extLst>
      <p:ext uri="{BB962C8B-B14F-4D97-AF65-F5344CB8AC3E}">
        <p14:creationId xmlns:p14="http://schemas.microsoft.com/office/powerpoint/2010/main" xmlns="" val="4571899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0514DFA-87C4-4543-BF4D-438912DF4704}"/>
              </a:ext>
            </a:extLst>
          </p:cNvPr>
          <p:cNvSpPr>
            <a:spLocks noGrp="1"/>
          </p:cNvSpPr>
          <p:nvPr>
            <p:ph idx="1"/>
          </p:nvPr>
        </p:nvSpPr>
        <p:spPr>
          <a:xfrm>
            <a:off x="222715" y="472061"/>
            <a:ext cx="9834838" cy="5314873"/>
          </a:xfrm>
        </p:spPr>
        <p:txBody>
          <a:bodyPr>
            <a:normAutofit/>
          </a:bodyPr>
          <a:lstStyle/>
          <a:p>
            <a:pPr marL="0" indent="0">
              <a:buNone/>
            </a:pPr>
            <a:r>
              <a:rPr lang="en-IN" sz="3200" dirty="0"/>
              <a:t>Procedure to insert the node in max heap</a:t>
            </a:r>
          </a:p>
          <a:p>
            <a:r>
              <a:rPr lang="en-IN" sz="2000" dirty="0"/>
              <a:t>First Insert the node  into the first available level or position.</a:t>
            </a:r>
          </a:p>
          <a:p>
            <a:r>
              <a:rPr lang="en-IN" sz="2000" dirty="0"/>
              <a:t>Compare the inserted node with its parent. if the newly inserted node, is smaller swap it with its  parent. </a:t>
            </a:r>
          </a:p>
          <a:p>
            <a:r>
              <a:rPr lang="en-IN" sz="2000" dirty="0"/>
              <a:t>Continue above step until the  min heap order is restored.</a:t>
            </a:r>
          </a:p>
          <a:p>
            <a:pPr marL="0" indent="0">
              <a:buNone/>
            </a:pPr>
            <a:r>
              <a:rPr lang="en-IN" sz="3200" dirty="0"/>
              <a:t>Procedure to insert the node in min heap</a:t>
            </a:r>
          </a:p>
          <a:p>
            <a:r>
              <a:rPr lang="en-IN" dirty="0"/>
              <a:t>First Insert the node  into the first available level or position.</a:t>
            </a:r>
          </a:p>
          <a:p>
            <a:r>
              <a:rPr lang="en-IN" dirty="0"/>
              <a:t>Compare the inserted node with its parent. if the newly inserted node, is smaller swap it with its  parent. </a:t>
            </a:r>
          </a:p>
          <a:p>
            <a:r>
              <a:rPr lang="en-IN" dirty="0"/>
              <a:t>Continue above step until the  min heap order is restored.</a:t>
            </a:r>
          </a:p>
          <a:p>
            <a:pPr marL="0" indent="0">
              <a:buNone/>
            </a:pPr>
            <a:endParaRPr lang="en-IN" dirty="0"/>
          </a:p>
        </p:txBody>
      </p:sp>
      <p:sp>
        <p:nvSpPr>
          <p:cNvPr id="2" name="Footer Placeholder 1"/>
          <p:cNvSpPr>
            <a:spLocks noGrp="1"/>
          </p:cNvSpPr>
          <p:nvPr>
            <p:ph type="ftr" sz="quarter" idx="11"/>
          </p:nvPr>
        </p:nvSpPr>
        <p:spPr/>
        <p:txBody>
          <a:bodyPr/>
          <a:lstStyle/>
          <a:p>
            <a:r>
              <a:rPr lang="en-US" smtClean="0"/>
              <a:t>Data Structures-T.Anil Kumar</a:t>
            </a:r>
            <a:endParaRPr lang="en-US"/>
          </a:p>
        </p:txBody>
      </p:sp>
      <p:sp>
        <p:nvSpPr>
          <p:cNvPr id="4" name="Slide Number Placeholder 3"/>
          <p:cNvSpPr>
            <a:spLocks noGrp="1"/>
          </p:cNvSpPr>
          <p:nvPr>
            <p:ph type="sldNum" sz="quarter" idx="12"/>
          </p:nvPr>
        </p:nvSpPr>
        <p:spPr/>
        <p:txBody>
          <a:bodyPr/>
          <a:lstStyle/>
          <a:p>
            <a:fld id="{659B9B6F-D550-41FB-97A3-3F5EDBC6875D}" type="slidenum">
              <a:rPr lang="en-US" smtClean="0"/>
              <a:pPr/>
              <a:t>44</a:t>
            </a:fld>
            <a:endParaRPr lang="en-US"/>
          </a:p>
        </p:txBody>
      </p:sp>
    </p:spTree>
    <p:extLst>
      <p:ext uri="{BB962C8B-B14F-4D97-AF65-F5344CB8AC3E}">
        <p14:creationId xmlns:p14="http://schemas.microsoft.com/office/powerpoint/2010/main" xmlns="" val="37316010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8B18036-311D-4CE0-B531-DBA0F1F97B47}"/>
              </a:ext>
            </a:extLst>
          </p:cNvPr>
          <p:cNvSpPr>
            <a:spLocks noGrp="1"/>
          </p:cNvSpPr>
          <p:nvPr>
            <p:ph type="title"/>
          </p:nvPr>
        </p:nvSpPr>
        <p:spPr>
          <a:xfrm>
            <a:off x="1539839" y="170998"/>
            <a:ext cx="9680518" cy="1630883"/>
          </a:xfrm>
        </p:spPr>
        <p:txBody>
          <a:bodyPr/>
          <a:lstStyle/>
          <a:p>
            <a:r>
              <a:rPr lang="en-IN" dirty="0"/>
              <a:t>Insertion in a max heap</a:t>
            </a:r>
          </a:p>
        </p:txBody>
      </p:sp>
      <p:sp>
        <p:nvSpPr>
          <p:cNvPr id="5" name="Content Placeholder 4">
            <a:extLst>
              <a:ext uri="{FF2B5EF4-FFF2-40B4-BE49-F238E27FC236}">
                <a16:creationId xmlns:a16="http://schemas.microsoft.com/office/drawing/2014/main" xmlns="" id="{39DE6CFF-7988-4630-B0CB-B85C1379E397}"/>
              </a:ext>
            </a:extLst>
          </p:cNvPr>
          <p:cNvSpPr>
            <a:spLocks noGrp="1"/>
          </p:cNvSpPr>
          <p:nvPr>
            <p:ph idx="1"/>
          </p:nvPr>
        </p:nvSpPr>
        <p:spPr>
          <a:xfrm>
            <a:off x="1656522" y="781878"/>
            <a:ext cx="10230677" cy="6076121"/>
          </a:xfrm>
        </p:spPr>
        <p:txBody>
          <a:bodyPr/>
          <a:lstStyle/>
          <a:p>
            <a:r>
              <a:rPr lang="en-IN" dirty="0"/>
              <a:t>Let take the elements 14,20,2,15,10,21.</a:t>
            </a:r>
          </a:p>
          <a:p>
            <a:pPr marL="0" indent="0">
              <a:buNone/>
            </a:pPr>
            <a:r>
              <a:rPr lang="en-IN" dirty="0"/>
              <a:t>                                                                                                                                </a:t>
            </a:r>
          </a:p>
        </p:txBody>
      </p:sp>
      <p:pic>
        <p:nvPicPr>
          <p:cNvPr id="8" name="Picture 7">
            <a:extLst>
              <a:ext uri="{FF2B5EF4-FFF2-40B4-BE49-F238E27FC236}">
                <a16:creationId xmlns:a16="http://schemas.microsoft.com/office/drawing/2014/main" xmlns="" id="{5DEE5738-4559-43EC-909E-FCD7A03A346F}"/>
              </a:ext>
            </a:extLst>
          </p:cNvPr>
          <p:cNvPicPr>
            <a:picLocks noChangeAspect="1"/>
          </p:cNvPicPr>
          <p:nvPr/>
        </p:nvPicPr>
        <p:blipFill>
          <a:blip r:embed="rId2"/>
          <a:stretch>
            <a:fillRect/>
          </a:stretch>
        </p:blipFill>
        <p:spPr>
          <a:xfrm>
            <a:off x="2915478" y="1103605"/>
            <a:ext cx="6096000" cy="5754395"/>
          </a:xfrm>
          <a:prstGeom prst="rect">
            <a:avLst/>
          </a:prstGeom>
        </p:spPr>
      </p:pic>
      <p:sp>
        <p:nvSpPr>
          <p:cNvPr id="2" name="Footer Placeholder 1"/>
          <p:cNvSpPr>
            <a:spLocks noGrp="1"/>
          </p:cNvSpPr>
          <p:nvPr>
            <p:ph type="ftr" sz="quarter" idx="11"/>
          </p:nvPr>
        </p:nvSpPr>
        <p:spPr/>
        <p:txBody>
          <a:bodyPr/>
          <a:lstStyle/>
          <a:p>
            <a:r>
              <a:rPr lang="en-US" smtClean="0"/>
              <a:t>Data Structures-T.Anil Kumar</a:t>
            </a:r>
            <a:endParaRPr lang="en-US"/>
          </a:p>
        </p:txBody>
      </p:sp>
      <p:sp>
        <p:nvSpPr>
          <p:cNvPr id="3" name="Slide Number Placeholder 2"/>
          <p:cNvSpPr>
            <a:spLocks noGrp="1"/>
          </p:cNvSpPr>
          <p:nvPr>
            <p:ph type="sldNum" sz="quarter" idx="12"/>
          </p:nvPr>
        </p:nvSpPr>
        <p:spPr/>
        <p:txBody>
          <a:bodyPr/>
          <a:lstStyle/>
          <a:p>
            <a:fld id="{659B9B6F-D550-41FB-97A3-3F5EDBC6875D}" type="slidenum">
              <a:rPr lang="en-US" smtClean="0"/>
              <a:pPr/>
              <a:t>45</a:t>
            </a:fld>
            <a:endParaRPr lang="en-US"/>
          </a:p>
        </p:txBody>
      </p:sp>
    </p:spTree>
    <p:extLst>
      <p:ext uri="{BB962C8B-B14F-4D97-AF65-F5344CB8AC3E}">
        <p14:creationId xmlns:p14="http://schemas.microsoft.com/office/powerpoint/2010/main" xmlns="" val="3523706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DADAAD52-65C1-45A4-A471-1E6E8900638A}"/>
              </a:ext>
            </a:extLst>
          </p:cNvPr>
          <p:cNvPicPr>
            <a:picLocks noGrp="1" noChangeAspect="1"/>
          </p:cNvPicPr>
          <p:nvPr>
            <p:ph idx="1"/>
          </p:nvPr>
        </p:nvPicPr>
        <p:blipFill>
          <a:blip r:embed="rId2"/>
          <a:stretch>
            <a:fillRect/>
          </a:stretch>
        </p:blipFill>
        <p:spPr>
          <a:xfrm>
            <a:off x="2248368" y="126214"/>
            <a:ext cx="2283875" cy="1778786"/>
          </a:xfrm>
        </p:spPr>
      </p:pic>
      <p:pic>
        <p:nvPicPr>
          <p:cNvPr id="10" name="Picture 9">
            <a:extLst>
              <a:ext uri="{FF2B5EF4-FFF2-40B4-BE49-F238E27FC236}">
                <a16:creationId xmlns:a16="http://schemas.microsoft.com/office/drawing/2014/main" xmlns="" id="{9ECECDBA-0F0F-42CC-823C-22F056AD7C14}"/>
              </a:ext>
            </a:extLst>
          </p:cNvPr>
          <p:cNvPicPr>
            <a:picLocks noChangeAspect="1"/>
          </p:cNvPicPr>
          <p:nvPr/>
        </p:nvPicPr>
        <p:blipFill>
          <a:blip r:embed="rId3"/>
          <a:stretch>
            <a:fillRect/>
          </a:stretch>
        </p:blipFill>
        <p:spPr>
          <a:xfrm>
            <a:off x="2153540" y="1905000"/>
            <a:ext cx="6539886" cy="4751944"/>
          </a:xfrm>
          <a:prstGeom prst="rect">
            <a:avLst/>
          </a:prstGeom>
        </p:spPr>
      </p:pic>
      <p:sp>
        <p:nvSpPr>
          <p:cNvPr id="2" name="Footer Placeholder 1"/>
          <p:cNvSpPr>
            <a:spLocks noGrp="1"/>
          </p:cNvSpPr>
          <p:nvPr>
            <p:ph type="ftr" sz="quarter" idx="11"/>
          </p:nvPr>
        </p:nvSpPr>
        <p:spPr/>
        <p:txBody>
          <a:bodyPr/>
          <a:lstStyle/>
          <a:p>
            <a:r>
              <a:rPr lang="en-US" smtClean="0"/>
              <a:t>Data Structures-T.Anil Kumar</a:t>
            </a:r>
            <a:endParaRPr lang="en-US"/>
          </a:p>
        </p:txBody>
      </p:sp>
      <p:sp>
        <p:nvSpPr>
          <p:cNvPr id="3" name="Slide Number Placeholder 2"/>
          <p:cNvSpPr>
            <a:spLocks noGrp="1"/>
          </p:cNvSpPr>
          <p:nvPr>
            <p:ph type="sldNum" sz="quarter" idx="12"/>
          </p:nvPr>
        </p:nvSpPr>
        <p:spPr/>
        <p:txBody>
          <a:bodyPr/>
          <a:lstStyle/>
          <a:p>
            <a:fld id="{659B9B6F-D550-41FB-97A3-3F5EDBC6875D}" type="slidenum">
              <a:rPr lang="en-US" smtClean="0"/>
              <a:pPr/>
              <a:t>46</a:t>
            </a:fld>
            <a:endParaRPr lang="en-US"/>
          </a:p>
        </p:txBody>
      </p:sp>
    </p:spTree>
    <p:extLst>
      <p:ext uri="{BB962C8B-B14F-4D97-AF65-F5344CB8AC3E}">
        <p14:creationId xmlns:p14="http://schemas.microsoft.com/office/powerpoint/2010/main" xmlns="" val="40693985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224EBFB-7CBB-4C96-B8F9-C0756BB97B91}"/>
              </a:ext>
            </a:extLst>
          </p:cNvPr>
          <p:cNvSpPr>
            <a:spLocks noGrp="1"/>
          </p:cNvSpPr>
          <p:nvPr>
            <p:ph idx="1"/>
          </p:nvPr>
        </p:nvSpPr>
        <p:spPr>
          <a:xfrm>
            <a:off x="213450" y="406315"/>
            <a:ext cx="9755325" cy="5487152"/>
          </a:xfrm>
        </p:spPr>
        <p:txBody>
          <a:bodyPr/>
          <a:lstStyle/>
          <a:p>
            <a:pPr marL="0" indent="0">
              <a:buNone/>
            </a:pPr>
            <a:r>
              <a:rPr lang="en-IN" sz="3200" dirty="0"/>
              <a:t>Procedure to deleting a node in max  heap</a:t>
            </a:r>
          </a:p>
          <a:p>
            <a:pPr marL="0" indent="0">
              <a:buNone/>
            </a:pPr>
            <a:endParaRPr lang="en-IN" sz="3200" dirty="0"/>
          </a:p>
          <a:p>
            <a:r>
              <a:rPr lang="en-IN" dirty="0"/>
              <a:t>Delete the node where you want to delete.</a:t>
            </a:r>
          </a:p>
          <a:p>
            <a:r>
              <a:rPr lang="en-IN" dirty="0"/>
              <a:t>And replace the deleted node with rightmost value.</a:t>
            </a:r>
          </a:p>
          <a:p>
            <a:r>
              <a:rPr lang="en-IN" dirty="0"/>
              <a:t>If the that value is smaller than the its children swap into parent node.</a:t>
            </a:r>
          </a:p>
          <a:p>
            <a:r>
              <a:rPr lang="en-IN" dirty="0"/>
              <a:t>Otherwise remains its same.</a:t>
            </a:r>
          </a:p>
          <a:p>
            <a:r>
              <a:rPr lang="en-IN" dirty="0"/>
              <a:t>Repeat this until hole tree holds the max heap property.</a:t>
            </a:r>
          </a:p>
          <a:p>
            <a:r>
              <a:rPr lang="en-IN" dirty="0"/>
              <a:t>Same procedure for min heap also. but in min heap it follows its property.</a:t>
            </a:r>
          </a:p>
          <a:p>
            <a:pPr marL="0" indent="0">
              <a:buNone/>
            </a:pPr>
            <a:endParaRPr lang="en-IN" dirty="0"/>
          </a:p>
        </p:txBody>
      </p:sp>
      <p:sp>
        <p:nvSpPr>
          <p:cNvPr id="2" name="Footer Placeholder 1"/>
          <p:cNvSpPr>
            <a:spLocks noGrp="1"/>
          </p:cNvSpPr>
          <p:nvPr>
            <p:ph type="ftr" sz="quarter" idx="11"/>
          </p:nvPr>
        </p:nvSpPr>
        <p:spPr/>
        <p:txBody>
          <a:bodyPr/>
          <a:lstStyle/>
          <a:p>
            <a:r>
              <a:rPr lang="en-US" smtClean="0"/>
              <a:t>Data Structures-T.Anil Kumar</a:t>
            </a:r>
            <a:endParaRPr lang="en-US"/>
          </a:p>
        </p:txBody>
      </p:sp>
      <p:sp>
        <p:nvSpPr>
          <p:cNvPr id="4" name="Slide Number Placeholder 3"/>
          <p:cNvSpPr>
            <a:spLocks noGrp="1"/>
          </p:cNvSpPr>
          <p:nvPr>
            <p:ph type="sldNum" sz="quarter" idx="12"/>
          </p:nvPr>
        </p:nvSpPr>
        <p:spPr/>
        <p:txBody>
          <a:bodyPr/>
          <a:lstStyle/>
          <a:p>
            <a:fld id="{659B9B6F-D550-41FB-97A3-3F5EDBC6875D}" type="slidenum">
              <a:rPr lang="en-US" smtClean="0"/>
              <a:pPr/>
              <a:t>47</a:t>
            </a:fld>
            <a:endParaRPr lang="en-US"/>
          </a:p>
        </p:txBody>
      </p:sp>
    </p:spTree>
    <p:extLst>
      <p:ext uri="{BB962C8B-B14F-4D97-AF65-F5344CB8AC3E}">
        <p14:creationId xmlns:p14="http://schemas.microsoft.com/office/powerpoint/2010/main" xmlns="" val="36785345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56B6E6-68A9-4F5A-A4C5-6B0DE61733B9}"/>
              </a:ext>
            </a:extLst>
          </p:cNvPr>
          <p:cNvSpPr>
            <a:spLocks noGrp="1"/>
          </p:cNvSpPr>
          <p:nvPr>
            <p:ph type="title"/>
          </p:nvPr>
        </p:nvSpPr>
        <p:spPr/>
        <p:txBody>
          <a:bodyPr/>
          <a:lstStyle/>
          <a:p>
            <a:r>
              <a:rPr lang="en-IN" dirty="0"/>
              <a:t>Deleting a node in max heap</a:t>
            </a:r>
          </a:p>
        </p:txBody>
      </p:sp>
      <p:pic>
        <p:nvPicPr>
          <p:cNvPr id="5" name="Content Placeholder 4">
            <a:extLst>
              <a:ext uri="{FF2B5EF4-FFF2-40B4-BE49-F238E27FC236}">
                <a16:creationId xmlns:a16="http://schemas.microsoft.com/office/drawing/2014/main" xmlns="" id="{560DC1AA-7B12-4B6F-9EB1-A070FDA84546}"/>
              </a:ext>
            </a:extLst>
          </p:cNvPr>
          <p:cNvPicPr>
            <a:picLocks noGrp="1" noChangeAspect="1"/>
          </p:cNvPicPr>
          <p:nvPr>
            <p:ph idx="1"/>
          </p:nvPr>
        </p:nvPicPr>
        <p:blipFill>
          <a:blip r:embed="rId2"/>
          <a:stretch>
            <a:fillRect/>
          </a:stretch>
        </p:blipFill>
        <p:spPr>
          <a:xfrm>
            <a:off x="2592925" y="1404730"/>
            <a:ext cx="6700505" cy="5327374"/>
          </a:xfrm>
        </p:spPr>
      </p:pic>
      <p:sp>
        <p:nvSpPr>
          <p:cNvPr id="3" name="Footer Placeholder 2"/>
          <p:cNvSpPr>
            <a:spLocks noGrp="1"/>
          </p:cNvSpPr>
          <p:nvPr>
            <p:ph type="ftr" sz="quarter" idx="11"/>
          </p:nvPr>
        </p:nvSpPr>
        <p:spPr/>
        <p:txBody>
          <a:bodyPr/>
          <a:lstStyle/>
          <a:p>
            <a:r>
              <a:rPr lang="en-US" smtClean="0"/>
              <a:t>Data Structures-T.Anil Kumar</a:t>
            </a:r>
            <a:endParaRPr lang="en-US"/>
          </a:p>
        </p:txBody>
      </p:sp>
      <p:sp>
        <p:nvSpPr>
          <p:cNvPr id="4" name="Slide Number Placeholder 3"/>
          <p:cNvSpPr>
            <a:spLocks noGrp="1"/>
          </p:cNvSpPr>
          <p:nvPr>
            <p:ph type="sldNum" sz="quarter" idx="12"/>
          </p:nvPr>
        </p:nvSpPr>
        <p:spPr/>
        <p:txBody>
          <a:bodyPr/>
          <a:lstStyle/>
          <a:p>
            <a:fld id="{659B9B6F-D550-41FB-97A3-3F5EDBC6875D}" type="slidenum">
              <a:rPr lang="en-US" smtClean="0"/>
              <a:pPr/>
              <a:t>48</a:t>
            </a:fld>
            <a:endParaRPr lang="en-US"/>
          </a:p>
        </p:txBody>
      </p:sp>
    </p:spTree>
    <p:extLst>
      <p:ext uri="{BB962C8B-B14F-4D97-AF65-F5344CB8AC3E}">
        <p14:creationId xmlns:p14="http://schemas.microsoft.com/office/powerpoint/2010/main" xmlns="" val="30198487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1749A2-6FE3-429B-B836-F724037112B2}"/>
              </a:ext>
            </a:extLst>
          </p:cNvPr>
          <p:cNvSpPr>
            <a:spLocks noGrp="1"/>
          </p:cNvSpPr>
          <p:nvPr>
            <p:ph type="title"/>
          </p:nvPr>
        </p:nvSpPr>
        <p:spPr>
          <a:xfrm>
            <a:off x="707302" y="153041"/>
            <a:ext cx="8651859" cy="1999936"/>
          </a:xfrm>
        </p:spPr>
        <p:txBody>
          <a:bodyPr>
            <a:normAutofit fontScale="90000"/>
          </a:bodyPr>
          <a:lstStyle/>
          <a:p>
            <a:r>
              <a:rPr lang="en-IN" sz="4000" dirty="0" err="1"/>
              <a:t>Heapify</a:t>
            </a:r>
            <a:r>
              <a:rPr lang="en-IN" sz="2400" dirty="0" smtClean="0"/>
              <a:t>:-</a:t>
            </a:r>
            <a:r>
              <a:rPr lang="en-IN" sz="2400" dirty="0">
                <a:solidFill>
                  <a:schemeClr val="tx1"/>
                </a:solidFill>
              </a:rPr>
              <a:t>T</a:t>
            </a:r>
            <a:r>
              <a:rPr lang="en-IN" sz="2400" dirty="0" smtClean="0">
                <a:solidFill>
                  <a:schemeClr val="tx1"/>
                </a:solidFill>
              </a:rPr>
              <a:t>he </a:t>
            </a:r>
            <a:r>
              <a:rPr lang="en-IN" sz="2400" dirty="0">
                <a:solidFill>
                  <a:schemeClr val="tx1"/>
                </a:solidFill>
              </a:rPr>
              <a:t>process of converting binary into max heap or </a:t>
            </a:r>
            <a:r>
              <a:rPr lang="en-IN" sz="2400" dirty="0" smtClean="0">
                <a:solidFill>
                  <a:schemeClr val="tx1"/>
                </a:solidFill>
              </a:rPr>
              <a:t>  </a:t>
            </a:r>
            <a:r>
              <a:rPr lang="en-IN" sz="2400" dirty="0" err="1" smtClean="0">
                <a:solidFill>
                  <a:schemeClr val="tx1"/>
                </a:solidFill>
              </a:rPr>
              <a:t>minheap</a:t>
            </a:r>
            <a:r>
              <a:rPr lang="en-IN" sz="2400" dirty="0" smtClean="0">
                <a:solidFill>
                  <a:schemeClr val="tx1"/>
                </a:solidFill>
              </a:rPr>
              <a:t> </a:t>
            </a:r>
            <a:r>
              <a:rPr lang="en-IN" sz="3200" dirty="0"/>
              <a:t/>
            </a:r>
            <a:br>
              <a:rPr lang="en-IN" sz="3200" dirty="0"/>
            </a:br>
            <a:r>
              <a:rPr lang="en-IN" sz="3200" dirty="0"/>
              <a:t>Converting binary tree to max heap procedure:</a:t>
            </a:r>
            <a:br>
              <a:rPr lang="en-IN" sz="3200" dirty="0"/>
            </a:br>
            <a:r>
              <a:rPr lang="en-IN" sz="2000" dirty="0">
                <a:solidFill>
                  <a:schemeClr val="tx1"/>
                </a:solidFill>
              </a:rPr>
              <a:t>First we have to find the  index of the all non leaf nodes and find the Max index.</a:t>
            </a:r>
            <a:br>
              <a:rPr lang="en-IN" sz="2000" dirty="0">
                <a:solidFill>
                  <a:schemeClr val="tx1"/>
                </a:solidFill>
              </a:rPr>
            </a:br>
            <a:r>
              <a:rPr lang="en-IN" sz="2000" dirty="0">
                <a:solidFill>
                  <a:schemeClr val="tx1"/>
                </a:solidFill>
              </a:rPr>
              <a:t>Then take those max index node and check it with it’s left child and right child. If there is max child then   swap the max element into parent node. Repeat this procedure recursively</a:t>
            </a:r>
            <a:r>
              <a:rPr lang="en-IN" sz="2700" dirty="0">
                <a:solidFill>
                  <a:schemeClr val="tx1"/>
                </a:solidFill>
              </a:rPr>
              <a:t/>
            </a:r>
            <a:br>
              <a:rPr lang="en-IN" sz="2700" dirty="0">
                <a:solidFill>
                  <a:schemeClr val="tx1"/>
                </a:solidFill>
              </a:rPr>
            </a:br>
            <a:r>
              <a:rPr lang="en-IN" sz="2700" dirty="0"/>
              <a:t/>
            </a:r>
            <a:br>
              <a:rPr lang="en-IN" sz="2700" dirty="0"/>
            </a:br>
            <a:r>
              <a:rPr lang="en-IN" sz="2700" dirty="0"/>
              <a:t/>
            </a:r>
            <a:br>
              <a:rPr lang="en-IN" sz="2700" dirty="0"/>
            </a:br>
            <a:r>
              <a:rPr lang="en-IN" sz="2700" dirty="0"/>
              <a:t>                              </a:t>
            </a:r>
          </a:p>
        </p:txBody>
      </p:sp>
      <p:sp>
        <p:nvSpPr>
          <p:cNvPr id="3" name="Content Placeholder 2">
            <a:extLst>
              <a:ext uri="{FF2B5EF4-FFF2-40B4-BE49-F238E27FC236}">
                <a16:creationId xmlns:a16="http://schemas.microsoft.com/office/drawing/2014/main" xmlns="" id="{7B2C97C2-0F3B-45B9-A5BF-6AF5FC996742}"/>
              </a:ext>
            </a:extLst>
          </p:cNvPr>
          <p:cNvSpPr>
            <a:spLocks noGrp="1"/>
          </p:cNvSpPr>
          <p:nvPr>
            <p:ph idx="1"/>
          </p:nvPr>
        </p:nvSpPr>
        <p:spPr>
          <a:xfrm>
            <a:off x="747782" y="2315042"/>
            <a:ext cx="11262248" cy="4608908"/>
          </a:xfrm>
        </p:spPr>
        <p:txBody>
          <a:bodyPr>
            <a:normAutofit lnSpcReduction="10000"/>
          </a:bodyPr>
          <a:lstStyle/>
          <a:p>
            <a:pPr marL="0" indent="0">
              <a:buNone/>
            </a:pPr>
            <a:r>
              <a:rPr lang="en-IN" dirty="0"/>
              <a:t>                                      </a:t>
            </a:r>
          </a:p>
          <a:p>
            <a:pPr marL="0" indent="0">
              <a:buNone/>
            </a:pPr>
            <a:r>
              <a:rPr lang="en-IN" dirty="0"/>
              <a:t>                                                             1                 </a:t>
            </a:r>
          </a:p>
          <a:p>
            <a:pPr marL="0" indent="0">
              <a:buNone/>
            </a:pPr>
            <a:r>
              <a:rPr lang="en-IN" dirty="0"/>
              <a:t>                                            2                           3</a:t>
            </a:r>
          </a:p>
          <a:p>
            <a:endParaRPr lang="en-IN" dirty="0"/>
          </a:p>
          <a:p>
            <a:pPr marL="0" indent="0">
              <a:buNone/>
            </a:pPr>
            <a:r>
              <a:rPr lang="en-IN" dirty="0"/>
              <a:t>                                                                                                         </a:t>
            </a:r>
          </a:p>
          <a:p>
            <a:pPr marL="0" indent="0">
              <a:buNone/>
            </a:pPr>
            <a:r>
              <a:rPr lang="en-IN" dirty="0" smtClean="0"/>
              <a:t>                               </a:t>
            </a:r>
            <a:r>
              <a:rPr lang="en-IN" dirty="0"/>
              <a:t>4               5             6                     7             </a:t>
            </a:r>
          </a:p>
          <a:p>
            <a:pPr marL="0" indent="0">
              <a:buNone/>
            </a:pPr>
            <a:r>
              <a:rPr lang="en-IN" dirty="0"/>
              <a:t>                         </a:t>
            </a:r>
          </a:p>
          <a:p>
            <a:pPr marL="0" indent="0">
              <a:buNone/>
            </a:pPr>
            <a:r>
              <a:rPr lang="en-IN" dirty="0"/>
              <a:t>                                          </a:t>
            </a:r>
          </a:p>
          <a:p>
            <a:pPr marL="0" indent="0">
              <a:buNone/>
            </a:pPr>
            <a:r>
              <a:rPr lang="en-IN" dirty="0"/>
              <a:t>                           8                  9</a:t>
            </a:r>
          </a:p>
          <a:p>
            <a:pPr marL="0" indent="0">
              <a:buNone/>
            </a:pPr>
            <a:r>
              <a:rPr lang="en-IN" dirty="0"/>
              <a:t>   </a:t>
            </a:r>
          </a:p>
          <a:p>
            <a:pPr marL="0" indent="0">
              <a:buNone/>
            </a:pPr>
            <a:r>
              <a:rPr lang="en-IN" dirty="0"/>
              <a:t>      here the max index position is 4 in that 16 is max value so we swap it </a:t>
            </a:r>
          </a:p>
          <a:p>
            <a:pPr marL="0" indent="0">
              <a:buNone/>
            </a:pPr>
            <a:r>
              <a:rPr lang="en-IN" dirty="0"/>
              <a:t>          into parent node                                                                                                                             </a:t>
            </a:r>
          </a:p>
        </p:txBody>
      </p:sp>
      <p:sp>
        <p:nvSpPr>
          <p:cNvPr id="4" name="Oval 3">
            <a:extLst>
              <a:ext uri="{FF2B5EF4-FFF2-40B4-BE49-F238E27FC236}">
                <a16:creationId xmlns:a16="http://schemas.microsoft.com/office/drawing/2014/main" xmlns="" id="{E7522EE8-13B2-441A-BD06-DD8A78E94913}"/>
              </a:ext>
            </a:extLst>
          </p:cNvPr>
          <p:cNvSpPr/>
          <p:nvPr/>
        </p:nvSpPr>
        <p:spPr>
          <a:xfrm>
            <a:off x="4135148" y="2527713"/>
            <a:ext cx="689113" cy="490330"/>
          </a:xfrm>
          <a:prstGeom prst="ellipse">
            <a:avLst/>
          </a:prstGeom>
          <a:solidFill>
            <a:schemeClr val="tx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  </a:t>
            </a:r>
            <a:r>
              <a:rPr lang="en-IN" sz="2000" dirty="0"/>
              <a:t>17</a:t>
            </a:r>
          </a:p>
        </p:txBody>
      </p:sp>
      <p:cxnSp>
        <p:nvCxnSpPr>
          <p:cNvPr id="6" name="Straight Arrow Connector 5">
            <a:extLst>
              <a:ext uri="{FF2B5EF4-FFF2-40B4-BE49-F238E27FC236}">
                <a16:creationId xmlns:a16="http://schemas.microsoft.com/office/drawing/2014/main" xmlns="" id="{7CA2EE31-FB48-41BB-A94C-1D3D2472F1C7}"/>
              </a:ext>
            </a:extLst>
          </p:cNvPr>
          <p:cNvCxnSpPr>
            <a:cxnSpLocks/>
          </p:cNvCxnSpPr>
          <p:nvPr/>
        </p:nvCxnSpPr>
        <p:spPr>
          <a:xfrm>
            <a:off x="4811477" y="2977177"/>
            <a:ext cx="326902" cy="402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3D182805-9981-4680-B1B5-22B288D41D18}"/>
              </a:ext>
            </a:extLst>
          </p:cNvPr>
          <p:cNvSpPr/>
          <p:nvPr/>
        </p:nvSpPr>
        <p:spPr>
          <a:xfrm>
            <a:off x="5098011" y="3280289"/>
            <a:ext cx="698288" cy="487152"/>
          </a:xfrm>
          <a:prstGeom prst="ellipse">
            <a:avLst/>
          </a:prstGeom>
          <a:solidFill>
            <a:schemeClr val="tx2">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12</a:t>
            </a:r>
          </a:p>
        </p:txBody>
      </p:sp>
      <p:cxnSp>
        <p:nvCxnSpPr>
          <p:cNvPr id="11" name="Straight Arrow Connector 10">
            <a:extLst>
              <a:ext uri="{FF2B5EF4-FFF2-40B4-BE49-F238E27FC236}">
                <a16:creationId xmlns:a16="http://schemas.microsoft.com/office/drawing/2014/main" xmlns="" id="{9C23EFA9-0DFB-40F5-B0B7-94AFF3C87639}"/>
              </a:ext>
            </a:extLst>
          </p:cNvPr>
          <p:cNvCxnSpPr>
            <a:cxnSpLocks/>
          </p:cNvCxnSpPr>
          <p:nvPr/>
        </p:nvCxnSpPr>
        <p:spPr>
          <a:xfrm flipH="1">
            <a:off x="3701393" y="2855004"/>
            <a:ext cx="396697" cy="491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D3097122-782B-4196-AABA-E71F1DDC1DE9}"/>
              </a:ext>
            </a:extLst>
          </p:cNvPr>
          <p:cNvSpPr/>
          <p:nvPr/>
        </p:nvSpPr>
        <p:spPr>
          <a:xfrm>
            <a:off x="3239903" y="3326296"/>
            <a:ext cx="698287" cy="441145"/>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19</a:t>
            </a:r>
          </a:p>
        </p:txBody>
      </p:sp>
      <p:sp>
        <p:nvSpPr>
          <p:cNvPr id="14" name="Oval 13">
            <a:extLst>
              <a:ext uri="{FF2B5EF4-FFF2-40B4-BE49-F238E27FC236}">
                <a16:creationId xmlns:a16="http://schemas.microsoft.com/office/drawing/2014/main" xmlns="" id="{CB2BC745-A6C7-46BB-82F7-2DAFEA907E5C}"/>
              </a:ext>
            </a:extLst>
          </p:cNvPr>
          <p:cNvSpPr/>
          <p:nvPr/>
        </p:nvSpPr>
        <p:spPr>
          <a:xfrm>
            <a:off x="5936974" y="4187687"/>
            <a:ext cx="622852" cy="49033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20</a:t>
            </a:r>
          </a:p>
        </p:txBody>
      </p:sp>
      <p:cxnSp>
        <p:nvCxnSpPr>
          <p:cNvPr id="16" name="Straight Arrow Connector 15">
            <a:extLst>
              <a:ext uri="{FF2B5EF4-FFF2-40B4-BE49-F238E27FC236}">
                <a16:creationId xmlns:a16="http://schemas.microsoft.com/office/drawing/2014/main" xmlns="" id="{2E566525-2F76-4C18-9738-3B9FDF28D577}"/>
              </a:ext>
            </a:extLst>
          </p:cNvPr>
          <p:cNvCxnSpPr>
            <a:endCxn id="14" idx="1"/>
          </p:cNvCxnSpPr>
          <p:nvPr/>
        </p:nvCxnSpPr>
        <p:spPr>
          <a:xfrm>
            <a:off x="5645426" y="3792732"/>
            <a:ext cx="382763" cy="466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38C7D41E-1F2B-4EC8-B9B8-3B5443E57DBF}"/>
              </a:ext>
            </a:extLst>
          </p:cNvPr>
          <p:cNvSpPr/>
          <p:nvPr/>
        </p:nvSpPr>
        <p:spPr>
          <a:xfrm>
            <a:off x="4462333" y="4320859"/>
            <a:ext cx="698288" cy="49033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cxnSp>
        <p:nvCxnSpPr>
          <p:cNvPr id="20" name="Straight Arrow Connector 19">
            <a:extLst>
              <a:ext uri="{FF2B5EF4-FFF2-40B4-BE49-F238E27FC236}">
                <a16:creationId xmlns:a16="http://schemas.microsoft.com/office/drawing/2014/main" xmlns="" id="{2AA96809-AD8A-4D7C-892D-084AB882C48D}"/>
              </a:ext>
            </a:extLst>
          </p:cNvPr>
          <p:cNvCxnSpPr>
            <a:cxnSpLocks/>
          </p:cNvCxnSpPr>
          <p:nvPr/>
        </p:nvCxnSpPr>
        <p:spPr>
          <a:xfrm flipH="1">
            <a:off x="4837044" y="3767441"/>
            <a:ext cx="446412" cy="546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xmlns="" id="{B2382C40-1420-496D-82BB-806C353CACDF}"/>
              </a:ext>
            </a:extLst>
          </p:cNvPr>
          <p:cNvSpPr/>
          <p:nvPr/>
        </p:nvSpPr>
        <p:spPr>
          <a:xfrm>
            <a:off x="3572102" y="4360172"/>
            <a:ext cx="689113" cy="418523"/>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22</a:t>
            </a:r>
          </a:p>
        </p:txBody>
      </p:sp>
      <p:cxnSp>
        <p:nvCxnSpPr>
          <p:cNvPr id="24" name="Straight Arrow Connector 23">
            <a:extLst>
              <a:ext uri="{FF2B5EF4-FFF2-40B4-BE49-F238E27FC236}">
                <a16:creationId xmlns:a16="http://schemas.microsoft.com/office/drawing/2014/main" xmlns="" id="{D8F961BE-25A5-43E9-9F5B-97A72C87C563}"/>
              </a:ext>
            </a:extLst>
          </p:cNvPr>
          <p:cNvCxnSpPr/>
          <p:nvPr/>
        </p:nvCxnSpPr>
        <p:spPr>
          <a:xfrm>
            <a:off x="3728449" y="3792732"/>
            <a:ext cx="278508" cy="52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xmlns="" id="{88AB93C4-B0C0-466D-ACAC-2DA28FFB3BF8}"/>
              </a:ext>
            </a:extLst>
          </p:cNvPr>
          <p:cNvSpPr/>
          <p:nvPr/>
        </p:nvSpPr>
        <p:spPr>
          <a:xfrm>
            <a:off x="2321424" y="4247845"/>
            <a:ext cx="753507" cy="508291"/>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p>
        </p:txBody>
      </p:sp>
      <p:cxnSp>
        <p:nvCxnSpPr>
          <p:cNvPr id="27" name="Straight Arrow Connector 26">
            <a:extLst>
              <a:ext uri="{FF2B5EF4-FFF2-40B4-BE49-F238E27FC236}">
                <a16:creationId xmlns:a16="http://schemas.microsoft.com/office/drawing/2014/main" xmlns="" id="{08A6810D-4C17-45CF-9503-4BFBBC0913D2}"/>
              </a:ext>
            </a:extLst>
          </p:cNvPr>
          <p:cNvCxnSpPr>
            <a:cxnSpLocks/>
          </p:cNvCxnSpPr>
          <p:nvPr/>
        </p:nvCxnSpPr>
        <p:spPr>
          <a:xfrm flipH="1">
            <a:off x="2836734" y="3767441"/>
            <a:ext cx="403169" cy="499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xmlns="" id="{85696078-BA0F-4C2E-A3D2-F050F6CBFC22}"/>
              </a:ext>
            </a:extLst>
          </p:cNvPr>
          <p:cNvSpPr/>
          <p:nvPr/>
        </p:nvSpPr>
        <p:spPr>
          <a:xfrm>
            <a:off x="2974942" y="5388945"/>
            <a:ext cx="753507" cy="520917"/>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cxnSp>
        <p:nvCxnSpPr>
          <p:cNvPr id="31" name="Straight Arrow Connector 30">
            <a:extLst>
              <a:ext uri="{FF2B5EF4-FFF2-40B4-BE49-F238E27FC236}">
                <a16:creationId xmlns:a16="http://schemas.microsoft.com/office/drawing/2014/main" xmlns="" id="{FDC61DA5-4ECC-4F82-9D24-3BB6F1795959}"/>
              </a:ext>
            </a:extLst>
          </p:cNvPr>
          <p:cNvCxnSpPr/>
          <p:nvPr/>
        </p:nvCxnSpPr>
        <p:spPr>
          <a:xfrm>
            <a:off x="2836734" y="4811189"/>
            <a:ext cx="403169" cy="554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9151E435-4B71-45BA-9B65-23091C4780D3}"/>
              </a:ext>
            </a:extLst>
          </p:cNvPr>
          <p:cNvCxnSpPr>
            <a:cxnSpLocks/>
          </p:cNvCxnSpPr>
          <p:nvPr/>
        </p:nvCxnSpPr>
        <p:spPr>
          <a:xfrm flipH="1">
            <a:off x="2173357" y="4811189"/>
            <a:ext cx="419568" cy="563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2AFB7C4D-D738-4379-AA4C-2C9E4F9BA1B2}"/>
              </a:ext>
            </a:extLst>
          </p:cNvPr>
          <p:cNvSpPr/>
          <p:nvPr/>
        </p:nvSpPr>
        <p:spPr>
          <a:xfrm>
            <a:off x="1794419" y="5402784"/>
            <a:ext cx="753507" cy="563917"/>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16</a:t>
            </a:r>
          </a:p>
        </p:txBody>
      </p:sp>
      <p:cxnSp>
        <p:nvCxnSpPr>
          <p:cNvPr id="38" name="Straight Arrow Connector 37">
            <a:extLst>
              <a:ext uri="{FF2B5EF4-FFF2-40B4-BE49-F238E27FC236}">
                <a16:creationId xmlns:a16="http://schemas.microsoft.com/office/drawing/2014/main" xmlns="" id="{86EAC0C9-541D-4375-8139-0AED1740AFCE}"/>
              </a:ext>
            </a:extLst>
          </p:cNvPr>
          <p:cNvCxnSpPr>
            <a:cxnSpLocks/>
          </p:cNvCxnSpPr>
          <p:nvPr/>
        </p:nvCxnSpPr>
        <p:spPr>
          <a:xfrm>
            <a:off x="7031960" y="3901946"/>
            <a:ext cx="979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xmlns="" id="{A9BCE28A-36D2-444E-937C-91A8CDE9EE5F}"/>
              </a:ext>
            </a:extLst>
          </p:cNvPr>
          <p:cNvSpPr/>
          <p:nvPr/>
        </p:nvSpPr>
        <p:spPr>
          <a:xfrm>
            <a:off x="9725994" y="2315042"/>
            <a:ext cx="689113" cy="672037"/>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17</a:t>
            </a:r>
          </a:p>
        </p:txBody>
      </p:sp>
      <p:cxnSp>
        <p:nvCxnSpPr>
          <p:cNvPr id="47" name="Straight Arrow Connector 46">
            <a:extLst>
              <a:ext uri="{FF2B5EF4-FFF2-40B4-BE49-F238E27FC236}">
                <a16:creationId xmlns:a16="http://schemas.microsoft.com/office/drawing/2014/main" xmlns="" id="{32F916FF-0697-4AA6-B655-14891FE081CF}"/>
              </a:ext>
            </a:extLst>
          </p:cNvPr>
          <p:cNvCxnSpPr/>
          <p:nvPr/>
        </p:nvCxnSpPr>
        <p:spPr>
          <a:xfrm>
            <a:off x="10397581" y="2987079"/>
            <a:ext cx="493332" cy="536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xmlns="" id="{69A1935E-E1F2-4B1A-B506-4DF15866DA48}"/>
              </a:ext>
            </a:extLst>
          </p:cNvPr>
          <p:cNvSpPr/>
          <p:nvPr/>
        </p:nvSpPr>
        <p:spPr>
          <a:xfrm>
            <a:off x="10745930" y="3624877"/>
            <a:ext cx="698288" cy="622968"/>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12</a:t>
            </a:r>
          </a:p>
        </p:txBody>
      </p:sp>
      <p:cxnSp>
        <p:nvCxnSpPr>
          <p:cNvPr id="50" name="Straight Arrow Connector 49">
            <a:extLst>
              <a:ext uri="{FF2B5EF4-FFF2-40B4-BE49-F238E27FC236}">
                <a16:creationId xmlns:a16="http://schemas.microsoft.com/office/drawing/2014/main" xmlns="" id="{D578CD5D-403C-4510-8848-082F588A590A}"/>
              </a:ext>
            </a:extLst>
          </p:cNvPr>
          <p:cNvCxnSpPr>
            <a:cxnSpLocks/>
          </p:cNvCxnSpPr>
          <p:nvPr/>
        </p:nvCxnSpPr>
        <p:spPr>
          <a:xfrm flipH="1">
            <a:off x="9469560" y="2987079"/>
            <a:ext cx="415179" cy="656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xmlns="" id="{ABA40854-B6C9-46C0-B240-797D2B9BFE1A}"/>
              </a:ext>
            </a:extLst>
          </p:cNvPr>
          <p:cNvSpPr/>
          <p:nvPr/>
        </p:nvSpPr>
        <p:spPr>
          <a:xfrm>
            <a:off x="9104423" y="3675830"/>
            <a:ext cx="722589" cy="622963"/>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19</a:t>
            </a:r>
          </a:p>
        </p:txBody>
      </p:sp>
      <p:cxnSp>
        <p:nvCxnSpPr>
          <p:cNvPr id="54" name="Straight Arrow Connector 53">
            <a:extLst>
              <a:ext uri="{FF2B5EF4-FFF2-40B4-BE49-F238E27FC236}">
                <a16:creationId xmlns:a16="http://schemas.microsoft.com/office/drawing/2014/main" xmlns="" id="{78721DE5-4545-422D-A544-6A6BD2765968}"/>
              </a:ext>
            </a:extLst>
          </p:cNvPr>
          <p:cNvCxnSpPr/>
          <p:nvPr/>
        </p:nvCxnSpPr>
        <p:spPr>
          <a:xfrm>
            <a:off x="11302521" y="4337613"/>
            <a:ext cx="440851" cy="602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xmlns="" id="{A64FA9DB-A935-431A-AEE7-4FF839531B35}"/>
              </a:ext>
            </a:extLst>
          </p:cNvPr>
          <p:cNvSpPr/>
          <p:nvPr/>
        </p:nvSpPr>
        <p:spPr>
          <a:xfrm>
            <a:off x="11444560" y="5030258"/>
            <a:ext cx="698288" cy="62935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20</a:t>
            </a:r>
          </a:p>
        </p:txBody>
      </p:sp>
      <p:cxnSp>
        <p:nvCxnSpPr>
          <p:cNvPr id="57" name="Straight Arrow Connector 56">
            <a:extLst>
              <a:ext uri="{FF2B5EF4-FFF2-40B4-BE49-F238E27FC236}">
                <a16:creationId xmlns:a16="http://schemas.microsoft.com/office/drawing/2014/main" xmlns="" id="{7AC003B5-F126-44D8-9C50-E3C5743F70CF}"/>
              </a:ext>
            </a:extLst>
          </p:cNvPr>
          <p:cNvCxnSpPr>
            <a:cxnSpLocks/>
          </p:cNvCxnSpPr>
          <p:nvPr/>
        </p:nvCxnSpPr>
        <p:spPr>
          <a:xfrm flipH="1">
            <a:off x="10745930" y="4337613"/>
            <a:ext cx="245176" cy="622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xmlns="" id="{E03B8A43-0AAC-4D0D-AA3B-0498263EDA58}"/>
              </a:ext>
            </a:extLst>
          </p:cNvPr>
          <p:cNvSpPr/>
          <p:nvPr/>
        </p:nvSpPr>
        <p:spPr>
          <a:xfrm>
            <a:off x="10396786" y="5002962"/>
            <a:ext cx="698288" cy="62935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cxnSp>
        <p:nvCxnSpPr>
          <p:cNvPr id="64" name="Straight Arrow Connector 63">
            <a:extLst>
              <a:ext uri="{FF2B5EF4-FFF2-40B4-BE49-F238E27FC236}">
                <a16:creationId xmlns:a16="http://schemas.microsoft.com/office/drawing/2014/main" xmlns="" id="{AE540210-C18E-4A99-B9E9-D0FBF39C1E84}"/>
              </a:ext>
            </a:extLst>
          </p:cNvPr>
          <p:cNvCxnSpPr>
            <a:cxnSpLocks/>
          </p:cNvCxnSpPr>
          <p:nvPr/>
        </p:nvCxnSpPr>
        <p:spPr>
          <a:xfrm>
            <a:off x="9566751" y="4417917"/>
            <a:ext cx="317988" cy="612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xmlns="" id="{72738791-2B84-4920-8337-B0DF578AFD18}"/>
              </a:ext>
            </a:extLst>
          </p:cNvPr>
          <p:cNvSpPr/>
          <p:nvPr/>
        </p:nvSpPr>
        <p:spPr>
          <a:xfrm>
            <a:off x="9566751" y="5083374"/>
            <a:ext cx="635976" cy="563917"/>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22</a:t>
            </a:r>
          </a:p>
        </p:txBody>
      </p:sp>
      <p:cxnSp>
        <p:nvCxnSpPr>
          <p:cNvPr id="69" name="Straight Arrow Connector 68">
            <a:extLst>
              <a:ext uri="{FF2B5EF4-FFF2-40B4-BE49-F238E27FC236}">
                <a16:creationId xmlns:a16="http://schemas.microsoft.com/office/drawing/2014/main" xmlns="" id="{0573D343-CD54-4B77-9454-BF6288785214}"/>
              </a:ext>
            </a:extLst>
          </p:cNvPr>
          <p:cNvCxnSpPr>
            <a:cxnSpLocks/>
          </p:cNvCxnSpPr>
          <p:nvPr/>
        </p:nvCxnSpPr>
        <p:spPr>
          <a:xfrm flipH="1">
            <a:off x="8952099" y="4432852"/>
            <a:ext cx="347994" cy="597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xmlns="" id="{9624E804-E76F-4219-8718-1F35230FA03D}"/>
              </a:ext>
            </a:extLst>
          </p:cNvPr>
          <p:cNvSpPr/>
          <p:nvPr/>
        </p:nvSpPr>
        <p:spPr>
          <a:xfrm>
            <a:off x="8562975" y="5099010"/>
            <a:ext cx="698288" cy="560598"/>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16</a:t>
            </a:r>
          </a:p>
        </p:txBody>
      </p:sp>
      <p:cxnSp>
        <p:nvCxnSpPr>
          <p:cNvPr id="74" name="Straight Arrow Connector 73">
            <a:extLst>
              <a:ext uri="{FF2B5EF4-FFF2-40B4-BE49-F238E27FC236}">
                <a16:creationId xmlns:a16="http://schemas.microsoft.com/office/drawing/2014/main" xmlns="" id="{7A115715-4394-456F-8E5B-76A87971D271}"/>
              </a:ext>
            </a:extLst>
          </p:cNvPr>
          <p:cNvCxnSpPr>
            <a:cxnSpLocks/>
          </p:cNvCxnSpPr>
          <p:nvPr/>
        </p:nvCxnSpPr>
        <p:spPr>
          <a:xfrm>
            <a:off x="9104423" y="5738215"/>
            <a:ext cx="365137" cy="481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xmlns="" id="{6415D586-FD76-4A29-8F02-C5F3A18E1313}"/>
              </a:ext>
            </a:extLst>
          </p:cNvPr>
          <p:cNvSpPr/>
          <p:nvPr/>
        </p:nvSpPr>
        <p:spPr>
          <a:xfrm>
            <a:off x="9359161" y="6259250"/>
            <a:ext cx="635976" cy="49604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cxnSp>
        <p:nvCxnSpPr>
          <p:cNvPr id="79" name="Straight Arrow Connector 78">
            <a:extLst>
              <a:ext uri="{FF2B5EF4-FFF2-40B4-BE49-F238E27FC236}">
                <a16:creationId xmlns:a16="http://schemas.microsoft.com/office/drawing/2014/main" xmlns="" id="{49AD95E5-729F-4C8C-8B9E-50877E66A4AC}"/>
              </a:ext>
            </a:extLst>
          </p:cNvPr>
          <p:cNvCxnSpPr>
            <a:cxnSpLocks/>
          </p:cNvCxnSpPr>
          <p:nvPr/>
        </p:nvCxnSpPr>
        <p:spPr>
          <a:xfrm flipH="1">
            <a:off x="8666099" y="5738215"/>
            <a:ext cx="286000" cy="559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xmlns="" id="{ECF6A61B-9244-4497-B530-46DECFEDE028}"/>
              </a:ext>
            </a:extLst>
          </p:cNvPr>
          <p:cNvSpPr/>
          <p:nvPr/>
        </p:nvSpPr>
        <p:spPr>
          <a:xfrm>
            <a:off x="8353513" y="6364028"/>
            <a:ext cx="595163" cy="559922"/>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p>
        </p:txBody>
      </p:sp>
      <p:sp>
        <p:nvSpPr>
          <p:cNvPr id="5" name="Footer Placeholder 4"/>
          <p:cNvSpPr>
            <a:spLocks noGrp="1"/>
          </p:cNvSpPr>
          <p:nvPr>
            <p:ph type="ftr" sz="quarter" idx="11"/>
          </p:nvPr>
        </p:nvSpPr>
        <p:spPr/>
        <p:txBody>
          <a:bodyPr/>
          <a:lstStyle/>
          <a:p>
            <a:r>
              <a:rPr lang="en-US" smtClean="0"/>
              <a:t>Data Structures-T.Anil Kumar</a:t>
            </a:r>
            <a:endParaRPr lang="en-US"/>
          </a:p>
        </p:txBody>
      </p:sp>
      <p:sp>
        <p:nvSpPr>
          <p:cNvPr id="7" name="Slide Number Placeholder 6"/>
          <p:cNvSpPr>
            <a:spLocks noGrp="1"/>
          </p:cNvSpPr>
          <p:nvPr>
            <p:ph type="sldNum" sz="quarter" idx="12"/>
          </p:nvPr>
        </p:nvSpPr>
        <p:spPr/>
        <p:txBody>
          <a:bodyPr/>
          <a:lstStyle/>
          <a:p>
            <a:fld id="{659B9B6F-D550-41FB-97A3-3F5EDBC6875D}" type="slidenum">
              <a:rPr lang="en-US" smtClean="0"/>
              <a:pPr/>
              <a:t>49</a:t>
            </a:fld>
            <a:endParaRPr lang="en-US"/>
          </a:p>
        </p:txBody>
      </p:sp>
    </p:spTree>
    <p:extLst>
      <p:ext uri="{BB962C8B-B14F-4D97-AF65-F5344CB8AC3E}">
        <p14:creationId xmlns:p14="http://schemas.microsoft.com/office/powerpoint/2010/main" xmlns="" val="4160382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t>Computer Scientist’s View</a:t>
            </a:r>
          </a:p>
        </p:txBody>
      </p:sp>
      <p:pic>
        <p:nvPicPr>
          <p:cNvPr id="368643" name="Picture 3" descr="up"/>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267200" y="2133600"/>
            <a:ext cx="3048000" cy="3048000"/>
          </a:xfrm>
          <a:prstGeom prst="rect">
            <a:avLst/>
          </a:prstGeom>
          <a:noFill/>
          <a:extLst>
            <a:ext uri="{909E8E84-426E-40DD-AFC4-6F175D3DCCD1}">
              <a14:hiddenFill xmlns:a14="http://schemas.microsoft.com/office/drawing/2010/main" xmlns="">
                <a:solidFill>
                  <a:srgbClr val="FFFFFF"/>
                </a:solidFill>
              </a14:hiddenFill>
            </a:ext>
          </a:extLst>
        </p:spPr>
      </p:pic>
      <p:sp>
        <p:nvSpPr>
          <p:cNvPr id="368644" name="Text Box 4"/>
          <p:cNvSpPr txBox="1">
            <a:spLocks noChangeArrowheads="1"/>
          </p:cNvSpPr>
          <p:nvPr/>
        </p:nvSpPr>
        <p:spPr bwMode="auto">
          <a:xfrm>
            <a:off x="2057400" y="4495800"/>
            <a:ext cx="1905000" cy="592138"/>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sz="3200"/>
              <a:t>branches</a:t>
            </a:r>
          </a:p>
        </p:txBody>
      </p:sp>
      <p:sp>
        <p:nvSpPr>
          <p:cNvPr id="368645" name="Line 5"/>
          <p:cNvSpPr>
            <a:spLocks noChangeShapeType="1"/>
          </p:cNvSpPr>
          <p:nvPr/>
        </p:nvSpPr>
        <p:spPr bwMode="auto">
          <a:xfrm flipV="1">
            <a:off x="3657600" y="3657600"/>
            <a:ext cx="1752600" cy="990600"/>
          </a:xfrm>
          <a:prstGeom prst="line">
            <a:avLst/>
          </a:prstGeom>
          <a:noFill/>
          <a:ln w="38100">
            <a:solidFill>
              <a:schemeClr val="accent1"/>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8646" name="Line 6"/>
          <p:cNvSpPr>
            <a:spLocks noChangeShapeType="1"/>
          </p:cNvSpPr>
          <p:nvPr/>
        </p:nvSpPr>
        <p:spPr bwMode="auto">
          <a:xfrm flipV="1">
            <a:off x="3733800" y="4038600"/>
            <a:ext cx="1447800" cy="838200"/>
          </a:xfrm>
          <a:prstGeom prst="line">
            <a:avLst/>
          </a:prstGeom>
          <a:noFill/>
          <a:ln w="38100">
            <a:solidFill>
              <a:schemeClr val="accent1"/>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8647" name="Line 7"/>
          <p:cNvSpPr>
            <a:spLocks noChangeShapeType="1"/>
          </p:cNvSpPr>
          <p:nvPr/>
        </p:nvSpPr>
        <p:spPr bwMode="auto">
          <a:xfrm flipH="1">
            <a:off x="6248400" y="3200400"/>
            <a:ext cx="1981200" cy="914400"/>
          </a:xfrm>
          <a:prstGeom prst="line">
            <a:avLst/>
          </a:prstGeom>
          <a:noFill/>
          <a:ln w="38100">
            <a:solidFill>
              <a:schemeClr val="accent1"/>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8648" name="Line 8"/>
          <p:cNvSpPr>
            <a:spLocks noChangeShapeType="1"/>
          </p:cNvSpPr>
          <p:nvPr/>
        </p:nvSpPr>
        <p:spPr bwMode="auto">
          <a:xfrm flipH="1">
            <a:off x="6324600" y="3352800"/>
            <a:ext cx="1981200" cy="914400"/>
          </a:xfrm>
          <a:prstGeom prst="line">
            <a:avLst/>
          </a:prstGeom>
          <a:noFill/>
          <a:ln w="38100">
            <a:solidFill>
              <a:schemeClr val="accent1"/>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8649" name="Text Box 9"/>
          <p:cNvSpPr txBox="1">
            <a:spLocks noChangeArrowheads="1"/>
          </p:cNvSpPr>
          <p:nvPr/>
        </p:nvSpPr>
        <p:spPr bwMode="auto">
          <a:xfrm>
            <a:off x="8229600" y="2667000"/>
            <a:ext cx="13716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sz="3200"/>
              <a:t>leaves</a:t>
            </a:r>
          </a:p>
        </p:txBody>
      </p:sp>
      <p:sp>
        <p:nvSpPr>
          <p:cNvPr id="368650" name="Line 10"/>
          <p:cNvSpPr>
            <a:spLocks noChangeShapeType="1"/>
          </p:cNvSpPr>
          <p:nvPr/>
        </p:nvSpPr>
        <p:spPr bwMode="auto">
          <a:xfrm flipH="1">
            <a:off x="6096000" y="3048000"/>
            <a:ext cx="1981200" cy="914400"/>
          </a:xfrm>
          <a:prstGeom prst="line">
            <a:avLst/>
          </a:prstGeom>
          <a:noFill/>
          <a:ln w="38100">
            <a:solidFill>
              <a:schemeClr val="accent1"/>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368651" name="Group 11"/>
          <p:cNvGrpSpPr>
            <a:grpSpLocks/>
          </p:cNvGrpSpPr>
          <p:nvPr/>
        </p:nvGrpSpPr>
        <p:grpSpPr bwMode="auto">
          <a:xfrm>
            <a:off x="2667000" y="1752600"/>
            <a:ext cx="2971800" cy="1143000"/>
            <a:chOff x="720" y="1104"/>
            <a:chExt cx="1872" cy="720"/>
          </a:xfrm>
        </p:grpSpPr>
        <p:sp>
          <p:nvSpPr>
            <p:cNvPr id="368652" name="Text Box 12"/>
            <p:cNvSpPr txBox="1">
              <a:spLocks noChangeArrowheads="1"/>
            </p:cNvSpPr>
            <p:nvPr/>
          </p:nvSpPr>
          <p:spPr bwMode="auto">
            <a:xfrm>
              <a:off x="720" y="1104"/>
              <a:ext cx="624" cy="368"/>
            </a:xfrm>
            <a:prstGeom prst="rect">
              <a:avLst/>
            </a:prstGeom>
            <a:noFill/>
            <a:ln w="38100">
              <a:solidFill>
                <a:srgbClr val="FFFFFF"/>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sz="3200"/>
                <a:t>root</a:t>
              </a:r>
            </a:p>
          </p:txBody>
        </p:sp>
        <p:sp>
          <p:nvSpPr>
            <p:cNvPr id="368653" name="Line 13"/>
            <p:cNvSpPr>
              <a:spLocks noChangeShapeType="1"/>
            </p:cNvSpPr>
            <p:nvPr/>
          </p:nvSpPr>
          <p:spPr bwMode="auto">
            <a:xfrm>
              <a:off x="1200" y="1344"/>
              <a:ext cx="1392" cy="480"/>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368654" name="Group 14"/>
          <p:cNvGrpSpPr>
            <a:grpSpLocks/>
          </p:cNvGrpSpPr>
          <p:nvPr/>
        </p:nvGrpSpPr>
        <p:grpSpPr bwMode="auto">
          <a:xfrm>
            <a:off x="5105400" y="3276600"/>
            <a:ext cx="1676400" cy="2484438"/>
            <a:chOff x="2256" y="2064"/>
            <a:chExt cx="1056" cy="1565"/>
          </a:xfrm>
        </p:grpSpPr>
        <p:sp>
          <p:nvSpPr>
            <p:cNvPr id="368655" name="Line 15"/>
            <p:cNvSpPr>
              <a:spLocks noChangeShapeType="1"/>
            </p:cNvSpPr>
            <p:nvPr/>
          </p:nvSpPr>
          <p:spPr bwMode="auto">
            <a:xfrm>
              <a:off x="2688" y="2064"/>
              <a:ext cx="0" cy="1248"/>
            </a:xfrm>
            <a:prstGeom prst="line">
              <a:avLst/>
            </a:prstGeom>
            <a:noFill/>
            <a:ln w="38100">
              <a:solidFill>
                <a:schemeClr val="folHlink"/>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8656" name="Line 16"/>
            <p:cNvSpPr>
              <a:spLocks noChangeShapeType="1"/>
            </p:cNvSpPr>
            <p:nvPr/>
          </p:nvSpPr>
          <p:spPr bwMode="auto">
            <a:xfrm>
              <a:off x="2544" y="2256"/>
              <a:ext cx="0" cy="1056"/>
            </a:xfrm>
            <a:prstGeom prst="line">
              <a:avLst/>
            </a:prstGeom>
            <a:noFill/>
            <a:ln w="38100">
              <a:solidFill>
                <a:schemeClr val="folHlink"/>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8657" name="Text Box 17"/>
            <p:cNvSpPr txBox="1">
              <a:spLocks noChangeArrowheads="1"/>
            </p:cNvSpPr>
            <p:nvPr/>
          </p:nvSpPr>
          <p:spPr bwMode="auto">
            <a:xfrm>
              <a:off x="2256" y="3264"/>
              <a:ext cx="105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sz="3200"/>
                <a:t>nodes</a:t>
              </a:r>
            </a:p>
          </p:txBody>
        </p:sp>
      </p:grpSp>
      <p:sp>
        <p:nvSpPr>
          <p:cNvPr id="2" name="Footer Placeholder 1"/>
          <p:cNvSpPr>
            <a:spLocks noGrp="1"/>
          </p:cNvSpPr>
          <p:nvPr>
            <p:ph type="ftr" sz="quarter" idx="11"/>
          </p:nvPr>
        </p:nvSpPr>
        <p:spPr/>
        <p:txBody>
          <a:bodyPr/>
          <a:lstStyle/>
          <a:p>
            <a:r>
              <a:rPr lang="en-US" smtClean="0"/>
              <a:t>Data Structures-T.Anil Kumar</a:t>
            </a:r>
            <a:endParaRPr lang="en-US"/>
          </a:p>
        </p:txBody>
      </p:sp>
      <p:sp>
        <p:nvSpPr>
          <p:cNvPr id="3" name="Slide Number Placeholder 2"/>
          <p:cNvSpPr>
            <a:spLocks noGrp="1"/>
          </p:cNvSpPr>
          <p:nvPr>
            <p:ph type="sldNum" sz="quarter" idx="12"/>
          </p:nvPr>
        </p:nvSpPr>
        <p:spPr/>
        <p:txBody>
          <a:bodyPr/>
          <a:lstStyle/>
          <a:p>
            <a:fld id="{50DE8771-3B84-4C4F-A500-BE10BE4A7570}" type="slidenum">
              <a:rPr lang="en-US" smtClean="0"/>
              <a:pPr/>
              <a:t>5</a:t>
            </a:fld>
            <a:endParaRPr lang="en-US"/>
          </a:p>
        </p:txBody>
      </p:sp>
    </p:spTree>
    <p:extLst>
      <p:ext uri="{BB962C8B-B14F-4D97-AF65-F5344CB8AC3E}">
        <p14:creationId xmlns:p14="http://schemas.microsoft.com/office/powerpoint/2010/main" xmlns="" val="34625854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xmlns="" id="{0C37D2CF-7F73-49EB-90E6-E06B20FA35B0}"/>
              </a:ext>
            </a:extLst>
          </p:cNvPr>
          <p:cNvCxnSpPr>
            <a:cxnSpLocks/>
          </p:cNvCxnSpPr>
          <p:nvPr/>
        </p:nvCxnSpPr>
        <p:spPr>
          <a:xfrm>
            <a:off x="2695432" y="682387"/>
            <a:ext cx="286603" cy="423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814367E7-1FF7-4F89-A082-773F9F7387B3}"/>
              </a:ext>
            </a:extLst>
          </p:cNvPr>
          <p:cNvCxnSpPr/>
          <p:nvPr/>
        </p:nvCxnSpPr>
        <p:spPr>
          <a:xfrm flipH="1">
            <a:off x="2224585" y="627797"/>
            <a:ext cx="307074" cy="477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xmlns="" id="{4FB94D48-DA28-4769-9A6E-F3C6362A8504}"/>
              </a:ext>
            </a:extLst>
          </p:cNvPr>
          <p:cNvSpPr/>
          <p:nvPr/>
        </p:nvSpPr>
        <p:spPr>
          <a:xfrm>
            <a:off x="2838733" y="1105470"/>
            <a:ext cx="767688" cy="627796"/>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20</a:t>
            </a:r>
          </a:p>
        </p:txBody>
      </p:sp>
      <p:sp>
        <p:nvSpPr>
          <p:cNvPr id="11" name="Oval 10">
            <a:extLst>
              <a:ext uri="{FF2B5EF4-FFF2-40B4-BE49-F238E27FC236}">
                <a16:creationId xmlns:a16="http://schemas.microsoft.com/office/drawing/2014/main" xmlns="" id="{509966F1-34A7-4AB8-B1A6-B1829EB98F1F}"/>
              </a:ext>
            </a:extLst>
          </p:cNvPr>
          <p:cNvSpPr/>
          <p:nvPr/>
        </p:nvSpPr>
        <p:spPr>
          <a:xfrm>
            <a:off x="1658202" y="1132764"/>
            <a:ext cx="743804" cy="668741"/>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19</a:t>
            </a:r>
          </a:p>
        </p:txBody>
      </p:sp>
      <p:cxnSp>
        <p:nvCxnSpPr>
          <p:cNvPr id="13" name="Straight Arrow Connector 12">
            <a:extLst>
              <a:ext uri="{FF2B5EF4-FFF2-40B4-BE49-F238E27FC236}">
                <a16:creationId xmlns:a16="http://schemas.microsoft.com/office/drawing/2014/main" xmlns="" id="{CF503628-DF69-4387-A7DF-C15AAB3DD809}"/>
              </a:ext>
            </a:extLst>
          </p:cNvPr>
          <p:cNvCxnSpPr>
            <a:cxnSpLocks/>
          </p:cNvCxnSpPr>
          <p:nvPr/>
        </p:nvCxnSpPr>
        <p:spPr>
          <a:xfrm>
            <a:off x="3299347" y="1760562"/>
            <a:ext cx="307074" cy="436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0551EE7E-F128-414B-8CC3-DECE3495D4B4}"/>
              </a:ext>
            </a:extLst>
          </p:cNvPr>
          <p:cNvCxnSpPr>
            <a:cxnSpLocks/>
          </p:cNvCxnSpPr>
          <p:nvPr/>
        </p:nvCxnSpPr>
        <p:spPr>
          <a:xfrm flipH="1">
            <a:off x="2872853" y="1781034"/>
            <a:ext cx="307075" cy="436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53925ED1-CC70-4369-BC50-3FB5E41D6172}"/>
              </a:ext>
            </a:extLst>
          </p:cNvPr>
          <p:cNvCxnSpPr/>
          <p:nvPr/>
        </p:nvCxnSpPr>
        <p:spPr>
          <a:xfrm flipH="1">
            <a:off x="1430453" y="1815153"/>
            <a:ext cx="334370" cy="545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1ADC90B6-F88C-428D-A919-722DAD4AE893}"/>
              </a:ext>
            </a:extLst>
          </p:cNvPr>
          <p:cNvCxnSpPr>
            <a:cxnSpLocks/>
          </p:cNvCxnSpPr>
          <p:nvPr/>
        </p:nvCxnSpPr>
        <p:spPr>
          <a:xfrm>
            <a:off x="1995129" y="1849272"/>
            <a:ext cx="180833" cy="477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xmlns="" id="{6065F88C-1165-480B-99BB-5EEED531A7A1}"/>
              </a:ext>
            </a:extLst>
          </p:cNvPr>
          <p:cNvSpPr/>
          <p:nvPr/>
        </p:nvSpPr>
        <p:spPr>
          <a:xfrm>
            <a:off x="3364174" y="2238233"/>
            <a:ext cx="675563" cy="477671"/>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12</a:t>
            </a:r>
          </a:p>
        </p:txBody>
      </p:sp>
      <p:sp>
        <p:nvSpPr>
          <p:cNvPr id="25" name="Oval 24">
            <a:extLst>
              <a:ext uri="{FF2B5EF4-FFF2-40B4-BE49-F238E27FC236}">
                <a16:creationId xmlns:a16="http://schemas.microsoft.com/office/drawing/2014/main" xmlns="" id="{0AD403F3-BC87-4647-A7B1-71F77539EF33}"/>
              </a:ext>
            </a:extLst>
          </p:cNvPr>
          <p:cNvSpPr/>
          <p:nvPr/>
        </p:nvSpPr>
        <p:spPr>
          <a:xfrm>
            <a:off x="2615253" y="2326943"/>
            <a:ext cx="675563" cy="477671"/>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27" name="Oval 26">
            <a:extLst>
              <a:ext uri="{FF2B5EF4-FFF2-40B4-BE49-F238E27FC236}">
                <a16:creationId xmlns:a16="http://schemas.microsoft.com/office/drawing/2014/main" xmlns="" id="{3FF30B60-C85C-4357-A77C-5A9E7F19B807}"/>
              </a:ext>
            </a:extLst>
          </p:cNvPr>
          <p:cNvSpPr/>
          <p:nvPr/>
        </p:nvSpPr>
        <p:spPr>
          <a:xfrm>
            <a:off x="1045329" y="2361063"/>
            <a:ext cx="675563" cy="477671"/>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16</a:t>
            </a:r>
          </a:p>
        </p:txBody>
      </p:sp>
      <p:cxnSp>
        <p:nvCxnSpPr>
          <p:cNvPr id="29" name="Straight Arrow Connector 28">
            <a:extLst>
              <a:ext uri="{FF2B5EF4-FFF2-40B4-BE49-F238E27FC236}">
                <a16:creationId xmlns:a16="http://schemas.microsoft.com/office/drawing/2014/main" xmlns="" id="{BF568868-925F-47CF-932A-19BF3289BEE3}"/>
              </a:ext>
            </a:extLst>
          </p:cNvPr>
          <p:cNvCxnSpPr>
            <a:cxnSpLocks/>
          </p:cNvCxnSpPr>
          <p:nvPr/>
        </p:nvCxnSpPr>
        <p:spPr>
          <a:xfrm>
            <a:off x="1501466" y="2947916"/>
            <a:ext cx="192343" cy="354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C32F41BA-6DC5-4D15-ACAA-B861509D7384}"/>
              </a:ext>
            </a:extLst>
          </p:cNvPr>
          <p:cNvCxnSpPr/>
          <p:nvPr/>
        </p:nvCxnSpPr>
        <p:spPr>
          <a:xfrm flipH="1">
            <a:off x="1045329" y="2947916"/>
            <a:ext cx="284041" cy="354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xmlns="" id="{D0DDD3D6-B372-474C-A94B-88E84641F6D4}"/>
              </a:ext>
            </a:extLst>
          </p:cNvPr>
          <p:cNvSpPr/>
          <p:nvPr/>
        </p:nvSpPr>
        <p:spPr>
          <a:xfrm>
            <a:off x="1501466" y="3350525"/>
            <a:ext cx="675563" cy="477671"/>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34" name="Oval 33">
            <a:extLst>
              <a:ext uri="{FF2B5EF4-FFF2-40B4-BE49-F238E27FC236}">
                <a16:creationId xmlns:a16="http://schemas.microsoft.com/office/drawing/2014/main" xmlns="" id="{56BE112D-B704-4CF0-B998-F9C78834DE66}"/>
              </a:ext>
            </a:extLst>
          </p:cNvPr>
          <p:cNvSpPr/>
          <p:nvPr/>
        </p:nvSpPr>
        <p:spPr>
          <a:xfrm>
            <a:off x="707547" y="3357348"/>
            <a:ext cx="675563" cy="477671"/>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p>
        </p:txBody>
      </p:sp>
      <p:sp>
        <p:nvSpPr>
          <p:cNvPr id="35" name="Oval 34">
            <a:extLst>
              <a:ext uri="{FF2B5EF4-FFF2-40B4-BE49-F238E27FC236}">
                <a16:creationId xmlns:a16="http://schemas.microsoft.com/office/drawing/2014/main" xmlns="" id="{48CFC113-35AE-42CC-993A-24A35ED6860A}"/>
              </a:ext>
            </a:extLst>
          </p:cNvPr>
          <p:cNvSpPr/>
          <p:nvPr/>
        </p:nvSpPr>
        <p:spPr>
          <a:xfrm>
            <a:off x="7542661" y="-81886"/>
            <a:ext cx="755166" cy="600498"/>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17</a:t>
            </a:r>
          </a:p>
        </p:txBody>
      </p:sp>
      <p:cxnSp>
        <p:nvCxnSpPr>
          <p:cNvPr id="36" name="Straight Arrow Connector 35">
            <a:extLst>
              <a:ext uri="{FF2B5EF4-FFF2-40B4-BE49-F238E27FC236}">
                <a16:creationId xmlns:a16="http://schemas.microsoft.com/office/drawing/2014/main" xmlns="" id="{B7734C97-EDB4-4131-8C8F-F9524F4A3853}"/>
              </a:ext>
            </a:extLst>
          </p:cNvPr>
          <p:cNvCxnSpPr>
            <a:cxnSpLocks/>
          </p:cNvCxnSpPr>
          <p:nvPr/>
        </p:nvCxnSpPr>
        <p:spPr>
          <a:xfrm>
            <a:off x="8049883" y="545910"/>
            <a:ext cx="286603" cy="423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B0DF2F7C-F3B8-44F3-BCC0-9A665BD2B885}"/>
              </a:ext>
            </a:extLst>
          </p:cNvPr>
          <p:cNvCxnSpPr>
            <a:cxnSpLocks/>
          </p:cNvCxnSpPr>
          <p:nvPr/>
        </p:nvCxnSpPr>
        <p:spPr>
          <a:xfrm flipH="1">
            <a:off x="7403912" y="593677"/>
            <a:ext cx="234284" cy="348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xmlns="" id="{8F4E2D05-154E-4ADD-8C5F-E61C0B056D74}"/>
              </a:ext>
            </a:extLst>
          </p:cNvPr>
          <p:cNvSpPr/>
          <p:nvPr/>
        </p:nvSpPr>
        <p:spPr>
          <a:xfrm>
            <a:off x="8106761" y="1030405"/>
            <a:ext cx="722206" cy="511791"/>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20</a:t>
            </a:r>
          </a:p>
        </p:txBody>
      </p:sp>
      <p:sp>
        <p:nvSpPr>
          <p:cNvPr id="40" name="Oval 39">
            <a:extLst>
              <a:ext uri="{FF2B5EF4-FFF2-40B4-BE49-F238E27FC236}">
                <a16:creationId xmlns:a16="http://schemas.microsoft.com/office/drawing/2014/main" xmlns="" id="{8CA120B2-E5C4-4E6B-8AD4-F09722FC9D57}"/>
              </a:ext>
            </a:extLst>
          </p:cNvPr>
          <p:cNvSpPr/>
          <p:nvPr/>
        </p:nvSpPr>
        <p:spPr>
          <a:xfrm>
            <a:off x="6900648" y="982643"/>
            <a:ext cx="755737" cy="518612"/>
          </a:xfrm>
          <a:prstGeom prst="ellipse">
            <a:avLst/>
          </a:prstGeom>
          <a:solidFill>
            <a:schemeClr val="tx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22</a:t>
            </a:r>
          </a:p>
        </p:txBody>
      </p:sp>
      <p:cxnSp>
        <p:nvCxnSpPr>
          <p:cNvPr id="42" name="Straight Arrow Connector 41">
            <a:extLst>
              <a:ext uri="{FF2B5EF4-FFF2-40B4-BE49-F238E27FC236}">
                <a16:creationId xmlns:a16="http://schemas.microsoft.com/office/drawing/2014/main" xmlns="" id="{C63127C8-CC77-401F-85BD-74F970F0FFD8}"/>
              </a:ext>
            </a:extLst>
          </p:cNvPr>
          <p:cNvCxnSpPr>
            <a:cxnSpLocks/>
          </p:cNvCxnSpPr>
          <p:nvPr/>
        </p:nvCxnSpPr>
        <p:spPr>
          <a:xfrm flipH="1">
            <a:off x="8063543" y="1566080"/>
            <a:ext cx="234284" cy="348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xmlns="" id="{536848FF-4460-4833-B66D-8C1EC61EDDEB}"/>
              </a:ext>
            </a:extLst>
          </p:cNvPr>
          <p:cNvCxnSpPr>
            <a:cxnSpLocks/>
          </p:cNvCxnSpPr>
          <p:nvPr/>
        </p:nvCxnSpPr>
        <p:spPr>
          <a:xfrm flipH="1">
            <a:off x="6762882" y="1569492"/>
            <a:ext cx="234284" cy="348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xmlns="" id="{E6975D8C-721F-4FB3-B4AD-356A328CC10C}"/>
              </a:ext>
            </a:extLst>
          </p:cNvPr>
          <p:cNvCxnSpPr>
            <a:cxnSpLocks/>
          </p:cNvCxnSpPr>
          <p:nvPr/>
        </p:nvCxnSpPr>
        <p:spPr>
          <a:xfrm>
            <a:off x="8595816" y="1559257"/>
            <a:ext cx="286603" cy="423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xmlns="" id="{3B1A7D17-1E5A-4018-9FEA-613E942B0415}"/>
              </a:ext>
            </a:extLst>
          </p:cNvPr>
          <p:cNvCxnSpPr>
            <a:cxnSpLocks/>
          </p:cNvCxnSpPr>
          <p:nvPr/>
        </p:nvCxnSpPr>
        <p:spPr>
          <a:xfrm>
            <a:off x="7233729" y="1542196"/>
            <a:ext cx="286603" cy="423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xmlns="" id="{F0B35B54-6300-432B-AB92-CEAD575BD97B}"/>
              </a:ext>
            </a:extLst>
          </p:cNvPr>
          <p:cNvSpPr/>
          <p:nvPr/>
        </p:nvSpPr>
        <p:spPr>
          <a:xfrm>
            <a:off x="8739117" y="1944807"/>
            <a:ext cx="722206" cy="518615"/>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12</a:t>
            </a:r>
          </a:p>
        </p:txBody>
      </p:sp>
      <p:sp>
        <p:nvSpPr>
          <p:cNvPr id="47" name="Oval 46">
            <a:extLst>
              <a:ext uri="{FF2B5EF4-FFF2-40B4-BE49-F238E27FC236}">
                <a16:creationId xmlns:a16="http://schemas.microsoft.com/office/drawing/2014/main" xmlns="" id="{F2831C6E-30B5-47DD-8C2C-4AF775CE06E9}"/>
              </a:ext>
            </a:extLst>
          </p:cNvPr>
          <p:cNvSpPr/>
          <p:nvPr/>
        </p:nvSpPr>
        <p:spPr>
          <a:xfrm>
            <a:off x="6290478" y="1914099"/>
            <a:ext cx="732073" cy="569793"/>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16</a:t>
            </a:r>
          </a:p>
        </p:txBody>
      </p:sp>
      <p:sp>
        <p:nvSpPr>
          <p:cNvPr id="48" name="Oval 47">
            <a:extLst>
              <a:ext uri="{FF2B5EF4-FFF2-40B4-BE49-F238E27FC236}">
                <a16:creationId xmlns:a16="http://schemas.microsoft.com/office/drawing/2014/main" xmlns="" id="{CBB807EE-D00F-4EB4-9065-0A24E3A834AC}"/>
              </a:ext>
            </a:extLst>
          </p:cNvPr>
          <p:cNvSpPr/>
          <p:nvPr/>
        </p:nvSpPr>
        <p:spPr>
          <a:xfrm>
            <a:off x="7140467" y="1914099"/>
            <a:ext cx="681405" cy="569793"/>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19</a:t>
            </a:r>
          </a:p>
        </p:txBody>
      </p:sp>
      <p:sp>
        <p:nvSpPr>
          <p:cNvPr id="49" name="Oval 48">
            <a:extLst>
              <a:ext uri="{FF2B5EF4-FFF2-40B4-BE49-F238E27FC236}">
                <a16:creationId xmlns:a16="http://schemas.microsoft.com/office/drawing/2014/main" xmlns="" id="{912CDB7E-CBE2-4564-8C7E-9F7313912B59}"/>
              </a:ext>
            </a:extLst>
          </p:cNvPr>
          <p:cNvSpPr/>
          <p:nvPr/>
        </p:nvSpPr>
        <p:spPr>
          <a:xfrm>
            <a:off x="7873610" y="1914099"/>
            <a:ext cx="722206" cy="549323"/>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0" name="Oval 49">
            <a:extLst>
              <a:ext uri="{FF2B5EF4-FFF2-40B4-BE49-F238E27FC236}">
                <a16:creationId xmlns:a16="http://schemas.microsoft.com/office/drawing/2014/main" xmlns="" id="{E82DB8B6-4621-42DF-8A4F-20D9E9C0C71A}"/>
              </a:ext>
            </a:extLst>
          </p:cNvPr>
          <p:cNvSpPr/>
          <p:nvPr/>
        </p:nvSpPr>
        <p:spPr>
          <a:xfrm>
            <a:off x="6997165" y="3043450"/>
            <a:ext cx="614149" cy="518615"/>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cxnSp>
        <p:nvCxnSpPr>
          <p:cNvPr id="51" name="Straight Arrow Connector 50">
            <a:extLst>
              <a:ext uri="{FF2B5EF4-FFF2-40B4-BE49-F238E27FC236}">
                <a16:creationId xmlns:a16="http://schemas.microsoft.com/office/drawing/2014/main" xmlns="" id="{14B1F124-6523-4A6C-A938-151E5EF1E29C}"/>
              </a:ext>
            </a:extLst>
          </p:cNvPr>
          <p:cNvCxnSpPr>
            <a:cxnSpLocks/>
          </p:cNvCxnSpPr>
          <p:nvPr/>
        </p:nvCxnSpPr>
        <p:spPr>
          <a:xfrm>
            <a:off x="6853864" y="2538480"/>
            <a:ext cx="286603" cy="423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xmlns="" id="{FA5F9C57-E197-4E3E-888A-72C1E7DA8FCC}"/>
              </a:ext>
            </a:extLst>
          </p:cNvPr>
          <p:cNvCxnSpPr>
            <a:cxnSpLocks/>
          </p:cNvCxnSpPr>
          <p:nvPr/>
        </p:nvCxnSpPr>
        <p:spPr>
          <a:xfrm flipH="1">
            <a:off x="6255141" y="2565778"/>
            <a:ext cx="234284" cy="382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xmlns="" id="{D7921033-B8A0-4DF4-975E-D1B004A0B719}"/>
              </a:ext>
            </a:extLst>
          </p:cNvPr>
          <p:cNvSpPr/>
          <p:nvPr/>
        </p:nvSpPr>
        <p:spPr>
          <a:xfrm>
            <a:off x="5948066" y="2961560"/>
            <a:ext cx="614149" cy="518615"/>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p>
        </p:txBody>
      </p:sp>
      <p:sp>
        <p:nvSpPr>
          <p:cNvPr id="55" name="Oval 54">
            <a:extLst>
              <a:ext uri="{FF2B5EF4-FFF2-40B4-BE49-F238E27FC236}">
                <a16:creationId xmlns:a16="http://schemas.microsoft.com/office/drawing/2014/main" xmlns="" id="{0B6CF922-3DAB-45EB-B228-62CD05E0C3DC}"/>
              </a:ext>
            </a:extLst>
          </p:cNvPr>
          <p:cNvSpPr/>
          <p:nvPr/>
        </p:nvSpPr>
        <p:spPr>
          <a:xfrm>
            <a:off x="3188456" y="6330288"/>
            <a:ext cx="614149" cy="518615"/>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p>
        </p:txBody>
      </p:sp>
      <p:sp>
        <p:nvSpPr>
          <p:cNvPr id="56" name="Oval 55">
            <a:extLst>
              <a:ext uri="{FF2B5EF4-FFF2-40B4-BE49-F238E27FC236}">
                <a16:creationId xmlns:a16="http://schemas.microsoft.com/office/drawing/2014/main" xmlns="" id="{FA138BC6-7AAC-4F69-869A-6477C5CB4EDC}"/>
              </a:ext>
            </a:extLst>
          </p:cNvPr>
          <p:cNvSpPr/>
          <p:nvPr/>
        </p:nvSpPr>
        <p:spPr>
          <a:xfrm>
            <a:off x="4291423" y="6289344"/>
            <a:ext cx="614149" cy="518615"/>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57" name="Oval 56">
            <a:extLst>
              <a:ext uri="{FF2B5EF4-FFF2-40B4-BE49-F238E27FC236}">
                <a16:creationId xmlns:a16="http://schemas.microsoft.com/office/drawing/2014/main" xmlns="" id="{613EC526-C3A8-46BA-A838-E8E14D796D9B}"/>
              </a:ext>
            </a:extLst>
          </p:cNvPr>
          <p:cNvSpPr/>
          <p:nvPr/>
        </p:nvSpPr>
        <p:spPr>
          <a:xfrm>
            <a:off x="3523190" y="5321485"/>
            <a:ext cx="806353" cy="558427"/>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16</a:t>
            </a:r>
          </a:p>
        </p:txBody>
      </p:sp>
      <p:sp>
        <p:nvSpPr>
          <p:cNvPr id="58" name="Oval 57">
            <a:extLst>
              <a:ext uri="{FF2B5EF4-FFF2-40B4-BE49-F238E27FC236}">
                <a16:creationId xmlns:a16="http://schemas.microsoft.com/office/drawing/2014/main" xmlns="" id="{1200026B-6EB1-4167-9B1F-89F8D0E43E41}"/>
              </a:ext>
            </a:extLst>
          </p:cNvPr>
          <p:cNvSpPr/>
          <p:nvPr/>
        </p:nvSpPr>
        <p:spPr>
          <a:xfrm>
            <a:off x="4494850" y="5365854"/>
            <a:ext cx="803888" cy="524302"/>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17</a:t>
            </a:r>
          </a:p>
        </p:txBody>
      </p:sp>
      <p:sp>
        <p:nvSpPr>
          <p:cNvPr id="59" name="Oval 58">
            <a:extLst>
              <a:ext uri="{FF2B5EF4-FFF2-40B4-BE49-F238E27FC236}">
                <a16:creationId xmlns:a16="http://schemas.microsoft.com/office/drawing/2014/main" xmlns="" id="{158F6210-CC86-4492-A9C5-B15DDCB0DD89}"/>
              </a:ext>
            </a:extLst>
          </p:cNvPr>
          <p:cNvSpPr/>
          <p:nvPr/>
        </p:nvSpPr>
        <p:spPr>
          <a:xfrm>
            <a:off x="5298738" y="5427265"/>
            <a:ext cx="757296" cy="51861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60" name="Oval 59">
            <a:extLst>
              <a:ext uri="{FF2B5EF4-FFF2-40B4-BE49-F238E27FC236}">
                <a16:creationId xmlns:a16="http://schemas.microsoft.com/office/drawing/2014/main" xmlns="" id="{3AA3D550-96E3-4D18-BFDB-01AF5CD3DD6F}"/>
              </a:ext>
            </a:extLst>
          </p:cNvPr>
          <p:cNvSpPr/>
          <p:nvPr/>
        </p:nvSpPr>
        <p:spPr>
          <a:xfrm>
            <a:off x="6142706" y="5427265"/>
            <a:ext cx="789959" cy="569793"/>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12</a:t>
            </a:r>
          </a:p>
        </p:txBody>
      </p:sp>
      <p:sp>
        <p:nvSpPr>
          <p:cNvPr id="61" name="Oval 60">
            <a:extLst>
              <a:ext uri="{FF2B5EF4-FFF2-40B4-BE49-F238E27FC236}">
                <a16:creationId xmlns:a16="http://schemas.microsoft.com/office/drawing/2014/main" xmlns="" id="{79B01008-4648-4E4A-86AC-8193EA7C2D60}"/>
              </a:ext>
            </a:extLst>
          </p:cNvPr>
          <p:cNvSpPr/>
          <p:nvPr/>
        </p:nvSpPr>
        <p:spPr>
          <a:xfrm>
            <a:off x="4180167" y="4327481"/>
            <a:ext cx="803888" cy="594815"/>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19</a:t>
            </a:r>
          </a:p>
        </p:txBody>
      </p:sp>
      <p:sp>
        <p:nvSpPr>
          <p:cNvPr id="62" name="Oval 61">
            <a:extLst>
              <a:ext uri="{FF2B5EF4-FFF2-40B4-BE49-F238E27FC236}">
                <a16:creationId xmlns:a16="http://schemas.microsoft.com/office/drawing/2014/main" xmlns="" id="{4F8BF71B-3BF9-4643-A50E-B1C0F5440C1B}"/>
              </a:ext>
            </a:extLst>
          </p:cNvPr>
          <p:cNvSpPr/>
          <p:nvPr/>
        </p:nvSpPr>
        <p:spPr>
          <a:xfrm>
            <a:off x="5468199" y="4453717"/>
            <a:ext cx="822279" cy="518615"/>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20</a:t>
            </a:r>
          </a:p>
        </p:txBody>
      </p:sp>
      <p:sp>
        <p:nvSpPr>
          <p:cNvPr id="63" name="Oval 62">
            <a:extLst>
              <a:ext uri="{FF2B5EF4-FFF2-40B4-BE49-F238E27FC236}">
                <a16:creationId xmlns:a16="http://schemas.microsoft.com/office/drawing/2014/main" xmlns="" id="{3EE53BE0-7111-4D2F-A4D8-12EF093643FC}"/>
              </a:ext>
            </a:extLst>
          </p:cNvPr>
          <p:cNvSpPr/>
          <p:nvPr/>
        </p:nvSpPr>
        <p:spPr>
          <a:xfrm>
            <a:off x="4898963" y="3300478"/>
            <a:ext cx="885329" cy="593684"/>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22</a:t>
            </a:r>
          </a:p>
        </p:txBody>
      </p:sp>
      <p:cxnSp>
        <p:nvCxnSpPr>
          <p:cNvPr id="64" name="Straight Arrow Connector 63">
            <a:extLst>
              <a:ext uri="{FF2B5EF4-FFF2-40B4-BE49-F238E27FC236}">
                <a16:creationId xmlns:a16="http://schemas.microsoft.com/office/drawing/2014/main" xmlns="" id="{DD27BE52-CD10-464C-B38C-4433D3493D86}"/>
              </a:ext>
            </a:extLst>
          </p:cNvPr>
          <p:cNvCxnSpPr>
            <a:cxnSpLocks/>
          </p:cNvCxnSpPr>
          <p:nvPr/>
        </p:nvCxnSpPr>
        <p:spPr>
          <a:xfrm>
            <a:off x="4725531" y="4932534"/>
            <a:ext cx="286603" cy="423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xmlns="" id="{36F35333-9154-409E-98B4-97592CCB146E}"/>
              </a:ext>
            </a:extLst>
          </p:cNvPr>
          <p:cNvCxnSpPr>
            <a:cxnSpLocks/>
          </p:cNvCxnSpPr>
          <p:nvPr/>
        </p:nvCxnSpPr>
        <p:spPr>
          <a:xfrm>
            <a:off x="5339680" y="3904400"/>
            <a:ext cx="286603" cy="423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xmlns="" id="{8EA07AA1-D772-45AD-ACC9-D645A08AAA6C}"/>
              </a:ext>
            </a:extLst>
          </p:cNvPr>
          <p:cNvCxnSpPr>
            <a:cxnSpLocks/>
          </p:cNvCxnSpPr>
          <p:nvPr/>
        </p:nvCxnSpPr>
        <p:spPr>
          <a:xfrm>
            <a:off x="6056034" y="4978027"/>
            <a:ext cx="286603" cy="423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xmlns="" id="{CCDE5CE5-1942-41BD-854B-D484707AC50E}"/>
              </a:ext>
            </a:extLst>
          </p:cNvPr>
          <p:cNvCxnSpPr>
            <a:cxnSpLocks/>
          </p:cNvCxnSpPr>
          <p:nvPr/>
        </p:nvCxnSpPr>
        <p:spPr>
          <a:xfrm>
            <a:off x="4135504" y="5920855"/>
            <a:ext cx="286603" cy="423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xmlns="" id="{86C4EC84-E494-4555-9A90-E83B0304ECE8}"/>
              </a:ext>
            </a:extLst>
          </p:cNvPr>
          <p:cNvCxnSpPr/>
          <p:nvPr/>
        </p:nvCxnSpPr>
        <p:spPr>
          <a:xfrm flipH="1">
            <a:off x="3523191" y="5866264"/>
            <a:ext cx="307074" cy="477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xmlns="" id="{E7CFA180-BAEB-4DCF-AAE0-C15BC61FD268}"/>
              </a:ext>
            </a:extLst>
          </p:cNvPr>
          <p:cNvCxnSpPr/>
          <p:nvPr/>
        </p:nvCxnSpPr>
        <p:spPr>
          <a:xfrm flipH="1">
            <a:off x="4180166" y="4910926"/>
            <a:ext cx="307074" cy="477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xmlns="" id="{92A482B6-3AA5-4BB6-A421-93096A607B64}"/>
              </a:ext>
            </a:extLst>
          </p:cNvPr>
          <p:cNvCxnSpPr>
            <a:cxnSpLocks/>
          </p:cNvCxnSpPr>
          <p:nvPr/>
        </p:nvCxnSpPr>
        <p:spPr>
          <a:xfrm flipH="1">
            <a:off x="5570479" y="5015551"/>
            <a:ext cx="213813" cy="393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xmlns="" id="{CA307DF8-C97D-41CE-887D-EBE198FF5134}"/>
              </a:ext>
            </a:extLst>
          </p:cNvPr>
          <p:cNvCxnSpPr>
            <a:cxnSpLocks/>
          </p:cNvCxnSpPr>
          <p:nvPr/>
        </p:nvCxnSpPr>
        <p:spPr>
          <a:xfrm flipH="1">
            <a:off x="4725531" y="3923733"/>
            <a:ext cx="343624" cy="423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xmlns="" id="{BEFB20C9-3863-458F-8357-B800436F6CEA}"/>
              </a:ext>
            </a:extLst>
          </p:cNvPr>
          <p:cNvSpPr/>
          <p:nvPr/>
        </p:nvSpPr>
        <p:spPr>
          <a:xfrm>
            <a:off x="2224584" y="40942"/>
            <a:ext cx="845023" cy="555012"/>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17</a:t>
            </a:r>
          </a:p>
        </p:txBody>
      </p:sp>
      <p:sp>
        <p:nvSpPr>
          <p:cNvPr id="82" name="Oval 81">
            <a:extLst>
              <a:ext uri="{FF2B5EF4-FFF2-40B4-BE49-F238E27FC236}">
                <a16:creationId xmlns:a16="http://schemas.microsoft.com/office/drawing/2014/main" xmlns="" id="{74FFB1A5-7D18-4FBE-9B0D-027FE36B8938}"/>
              </a:ext>
            </a:extLst>
          </p:cNvPr>
          <p:cNvSpPr/>
          <p:nvPr/>
        </p:nvSpPr>
        <p:spPr>
          <a:xfrm>
            <a:off x="1780599" y="2361063"/>
            <a:ext cx="751060" cy="548183"/>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22</a:t>
            </a:r>
          </a:p>
        </p:txBody>
      </p:sp>
      <p:sp>
        <p:nvSpPr>
          <p:cNvPr id="84" name="Rectangle 83">
            <a:extLst>
              <a:ext uri="{FF2B5EF4-FFF2-40B4-BE49-F238E27FC236}">
                <a16:creationId xmlns:a16="http://schemas.microsoft.com/office/drawing/2014/main" xmlns="" id="{F47F6EE6-9D0D-4097-B3B6-81390CF0CEDE}"/>
              </a:ext>
            </a:extLst>
          </p:cNvPr>
          <p:cNvSpPr/>
          <p:nvPr/>
        </p:nvSpPr>
        <p:spPr>
          <a:xfrm>
            <a:off x="7035986" y="4508875"/>
            <a:ext cx="3650211" cy="14369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this is the max heap</a:t>
            </a:r>
            <a:endParaRPr lang="en-IN" dirty="0"/>
          </a:p>
        </p:txBody>
      </p:sp>
      <p:cxnSp>
        <p:nvCxnSpPr>
          <p:cNvPr id="86" name="Straight Arrow Connector 85">
            <a:extLst>
              <a:ext uri="{FF2B5EF4-FFF2-40B4-BE49-F238E27FC236}">
                <a16:creationId xmlns:a16="http://schemas.microsoft.com/office/drawing/2014/main" xmlns="" id="{506E82C6-4CF0-4BEF-93BE-238B2BF15C2E}"/>
              </a:ext>
            </a:extLst>
          </p:cNvPr>
          <p:cNvCxnSpPr/>
          <p:nvPr/>
        </p:nvCxnSpPr>
        <p:spPr>
          <a:xfrm flipV="1">
            <a:off x="4291423" y="1559257"/>
            <a:ext cx="1048257" cy="6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36027" y="4314796"/>
            <a:ext cx="3488074" cy="923330"/>
          </a:xfrm>
          <a:prstGeom prst="rect">
            <a:avLst/>
          </a:prstGeom>
          <a:noFill/>
        </p:spPr>
        <p:txBody>
          <a:bodyPr wrap="square" rtlCol="0">
            <a:spAutoFit/>
          </a:bodyPr>
          <a:lstStyle/>
          <a:p>
            <a:r>
              <a:rPr lang="en-US" b="1" dirty="0" err="1" smtClean="0"/>
              <a:t>Note:For</a:t>
            </a:r>
            <a:r>
              <a:rPr lang="en-US" b="1" dirty="0" smtClean="0"/>
              <a:t> better understanding check the class notes</a:t>
            </a:r>
          </a:p>
          <a:p>
            <a:endParaRPr lang="en-US" dirty="0"/>
          </a:p>
        </p:txBody>
      </p:sp>
      <p:sp>
        <p:nvSpPr>
          <p:cNvPr id="3" name="Footer Placeholder 2"/>
          <p:cNvSpPr>
            <a:spLocks noGrp="1"/>
          </p:cNvSpPr>
          <p:nvPr>
            <p:ph type="ftr" sz="quarter" idx="11"/>
          </p:nvPr>
        </p:nvSpPr>
        <p:spPr/>
        <p:txBody>
          <a:bodyPr/>
          <a:lstStyle/>
          <a:p>
            <a:r>
              <a:rPr lang="en-US" smtClean="0"/>
              <a:t>Data Structures-T.Anil Kumar</a:t>
            </a:r>
            <a:endParaRPr lang="en-US"/>
          </a:p>
        </p:txBody>
      </p:sp>
      <p:sp>
        <p:nvSpPr>
          <p:cNvPr id="4" name="Slide Number Placeholder 3"/>
          <p:cNvSpPr>
            <a:spLocks noGrp="1"/>
          </p:cNvSpPr>
          <p:nvPr>
            <p:ph type="sldNum" sz="quarter" idx="12"/>
          </p:nvPr>
        </p:nvSpPr>
        <p:spPr/>
        <p:txBody>
          <a:bodyPr/>
          <a:lstStyle/>
          <a:p>
            <a:fld id="{659B9B6F-D550-41FB-97A3-3F5EDBC6875D}" type="slidenum">
              <a:rPr lang="en-US" smtClean="0"/>
              <a:pPr/>
              <a:t>50</a:t>
            </a:fld>
            <a:endParaRPr lang="en-US"/>
          </a:p>
        </p:txBody>
      </p:sp>
    </p:spTree>
    <p:extLst>
      <p:ext uri="{BB962C8B-B14F-4D97-AF65-F5344CB8AC3E}">
        <p14:creationId xmlns:p14="http://schemas.microsoft.com/office/powerpoint/2010/main" xmlns="" val="20675308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953BAB-6813-4640-B220-D9D548A84B1A}"/>
              </a:ext>
            </a:extLst>
          </p:cNvPr>
          <p:cNvSpPr>
            <a:spLocks noGrp="1"/>
          </p:cNvSpPr>
          <p:nvPr>
            <p:ph type="title"/>
          </p:nvPr>
        </p:nvSpPr>
        <p:spPr/>
        <p:txBody>
          <a:bodyPr/>
          <a:lstStyle/>
          <a:p>
            <a:r>
              <a:rPr lang="en-IN" dirty="0"/>
              <a:t>Heapsorting</a:t>
            </a:r>
          </a:p>
        </p:txBody>
      </p:sp>
      <p:sp>
        <p:nvSpPr>
          <p:cNvPr id="3" name="Content Placeholder 2">
            <a:extLst>
              <a:ext uri="{FF2B5EF4-FFF2-40B4-BE49-F238E27FC236}">
                <a16:creationId xmlns:a16="http://schemas.microsoft.com/office/drawing/2014/main" xmlns="" id="{8E2205F8-D863-4DD2-9C16-5009E2DDC42E}"/>
              </a:ext>
            </a:extLst>
          </p:cNvPr>
          <p:cNvSpPr>
            <a:spLocks noGrp="1"/>
          </p:cNvSpPr>
          <p:nvPr>
            <p:ph idx="1"/>
          </p:nvPr>
        </p:nvSpPr>
        <p:spPr/>
        <p:txBody>
          <a:bodyPr/>
          <a:lstStyle/>
          <a:p>
            <a:pPr marL="0" indent="0">
              <a:buNone/>
            </a:pPr>
            <a:r>
              <a:rPr lang="en-US" dirty="0"/>
              <a:t>1.Remove the topmost item (the largest) and replace it with the rightmost leaf. </a:t>
            </a:r>
            <a:endParaRPr lang="en-US" dirty="0" smtClean="0"/>
          </a:p>
          <a:p>
            <a:pPr marL="0" indent="0">
              <a:buNone/>
            </a:pPr>
            <a:r>
              <a:rPr lang="en-US" dirty="0" smtClean="0"/>
              <a:t>2. The </a:t>
            </a:r>
            <a:r>
              <a:rPr lang="en-US" dirty="0"/>
              <a:t>topmost item is stored in an </a:t>
            </a:r>
            <a:r>
              <a:rPr lang="en-US" dirty="0" smtClean="0">
                <a:hlinkClick r:id="rId2"/>
              </a:rPr>
              <a:t>array</a:t>
            </a:r>
            <a:r>
              <a:rPr lang="en-US" dirty="0" smtClean="0"/>
              <a:t>. Re-establish </a:t>
            </a:r>
            <a:r>
              <a:rPr lang="en-US" dirty="0"/>
              <a:t>the </a:t>
            </a:r>
            <a:r>
              <a:rPr lang="en-US" dirty="0" smtClean="0"/>
              <a:t>heap.</a:t>
            </a:r>
          </a:p>
          <a:p>
            <a:pPr marL="0" indent="0">
              <a:buNone/>
            </a:pPr>
            <a:r>
              <a:rPr lang="en-US" dirty="0" smtClean="0"/>
              <a:t>3</a:t>
            </a:r>
            <a:r>
              <a:rPr lang="en-US" dirty="0"/>
              <a:t>. Repeat steps 1 and 2 until there are no more items left in the heap.</a:t>
            </a:r>
          </a:p>
          <a:p>
            <a:pPr marL="0" indent="0">
              <a:buNone/>
            </a:pPr>
            <a:r>
              <a:rPr lang="en-US" dirty="0"/>
              <a:t>The sorted elements are now stored in an array.</a:t>
            </a:r>
          </a:p>
          <a:p>
            <a:pPr marL="0" indent="0">
              <a:buNone/>
            </a:pPr>
            <a:r>
              <a:rPr lang="en-US" dirty="0" smtClean="0"/>
              <a:t>               So </a:t>
            </a:r>
            <a:r>
              <a:rPr lang="en-US" dirty="0"/>
              <a:t>this process is called heapsorting.</a:t>
            </a:r>
          </a:p>
          <a:p>
            <a:pPr marL="0" indent="0">
              <a:buNone/>
            </a:pPr>
            <a:endParaRPr lang="en-IN" dirty="0"/>
          </a:p>
        </p:txBody>
      </p:sp>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5" name="Slide Number Placeholder 4"/>
          <p:cNvSpPr>
            <a:spLocks noGrp="1"/>
          </p:cNvSpPr>
          <p:nvPr>
            <p:ph type="sldNum" sz="quarter" idx="12"/>
          </p:nvPr>
        </p:nvSpPr>
        <p:spPr/>
        <p:txBody>
          <a:bodyPr/>
          <a:lstStyle/>
          <a:p>
            <a:fld id="{659B9B6F-D550-41FB-97A3-3F5EDBC6875D}" type="slidenum">
              <a:rPr lang="en-US" smtClean="0"/>
              <a:pPr/>
              <a:t>51</a:t>
            </a:fld>
            <a:endParaRPr lang="en-US"/>
          </a:p>
        </p:txBody>
      </p:sp>
    </p:spTree>
    <p:extLst>
      <p:ext uri="{BB962C8B-B14F-4D97-AF65-F5344CB8AC3E}">
        <p14:creationId xmlns:p14="http://schemas.microsoft.com/office/powerpoint/2010/main" xmlns="" val="7441965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007B1119-17FC-4E6E-AD1E-B97A8A23EEC2}"/>
              </a:ext>
            </a:extLst>
          </p:cNvPr>
          <p:cNvPicPr>
            <a:picLocks noGrp="1" noChangeAspect="1"/>
          </p:cNvPicPr>
          <p:nvPr>
            <p:ph idx="1"/>
          </p:nvPr>
        </p:nvPicPr>
        <p:blipFill>
          <a:blip r:embed="rId2"/>
          <a:stretch>
            <a:fillRect/>
          </a:stretch>
        </p:blipFill>
        <p:spPr>
          <a:xfrm>
            <a:off x="2473655" y="-166719"/>
            <a:ext cx="6140257" cy="7403471"/>
          </a:xfrm>
        </p:spPr>
      </p:pic>
      <p:sp>
        <p:nvSpPr>
          <p:cNvPr id="2" name="Footer Placeholder 1"/>
          <p:cNvSpPr>
            <a:spLocks noGrp="1"/>
          </p:cNvSpPr>
          <p:nvPr>
            <p:ph type="ftr" sz="quarter" idx="11"/>
          </p:nvPr>
        </p:nvSpPr>
        <p:spPr/>
        <p:txBody>
          <a:bodyPr/>
          <a:lstStyle/>
          <a:p>
            <a:r>
              <a:rPr lang="en-US" smtClean="0"/>
              <a:t>Data Structures-T.Anil Kumar</a:t>
            </a:r>
            <a:endParaRPr lang="en-US"/>
          </a:p>
        </p:txBody>
      </p:sp>
      <p:sp>
        <p:nvSpPr>
          <p:cNvPr id="3" name="Slide Number Placeholder 2"/>
          <p:cNvSpPr>
            <a:spLocks noGrp="1"/>
          </p:cNvSpPr>
          <p:nvPr>
            <p:ph type="sldNum" sz="quarter" idx="12"/>
          </p:nvPr>
        </p:nvSpPr>
        <p:spPr/>
        <p:txBody>
          <a:bodyPr/>
          <a:lstStyle/>
          <a:p>
            <a:fld id="{659B9B6F-D550-41FB-97A3-3F5EDBC6875D}" type="slidenum">
              <a:rPr lang="en-US" smtClean="0"/>
              <a:pPr/>
              <a:t>52</a:t>
            </a:fld>
            <a:endParaRPr lang="en-US"/>
          </a:p>
        </p:txBody>
      </p:sp>
    </p:spTree>
    <p:extLst>
      <p:ext uri="{BB962C8B-B14F-4D97-AF65-F5344CB8AC3E}">
        <p14:creationId xmlns:p14="http://schemas.microsoft.com/office/powerpoint/2010/main" xmlns="" val="22873674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C7F35A-874F-4505-A6E0-3095C572FF79}"/>
              </a:ext>
            </a:extLst>
          </p:cNvPr>
          <p:cNvSpPr>
            <a:spLocks noGrp="1"/>
          </p:cNvSpPr>
          <p:nvPr>
            <p:ph type="title"/>
          </p:nvPr>
        </p:nvSpPr>
        <p:spPr>
          <a:xfrm>
            <a:off x="1903812" y="584353"/>
            <a:ext cx="8911687" cy="1280890"/>
          </a:xfrm>
        </p:spPr>
        <p:txBody>
          <a:bodyPr/>
          <a:lstStyle/>
          <a:p>
            <a:r>
              <a:rPr lang="en-IN" dirty="0"/>
              <a:t>Application of Heap</a:t>
            </a:r>
          </a:p>
        </p:txBody>
      </p:sp>
      <p:sp>
        <p:nvSpPr>
          <p:cNvPr id="3" name="Content Placeholder 2">
            <a:extLst>
              <a:ext uri="{FF2B5EF4-FFF2-40B4-BE49-F238E27FC236}">
                <a16:creationId xmlns:a16="http://schemas.microsoft.com/office/drawing/2014/main" xmlns="" id="{47F848EA-8BAA-49C4-8463-54C137643F89}"/>
              </a:ext>
            </a:extLst>
          </p:cNvPr>
          <p:cNvSpPr>
            <a:spLocks noGrp="1"/>
          </p:cNvSpPr>
          <p:nvPr>
            <p:ph idx="1"/>
          </p:nvPr>
        </p:nvSpPr>
        <p:spPr>
          <a:xfrm>
            <a:off x="771676" y="1578335"/>
            <a:ext cx="8915400" cy="4254700"/>
          </a:xfrm>
        </p:spPr>
        <p:txBody>
          <a:bodyPr/>
          <a:lstStyle/>
          <a:p>
            <a:pPr marL="0" indent="0">
              <a:buNone/>
            </a:pPr>
            <a:endParaRPr lang="en-IN" dirty="0"/>
          </a:p>
          <a:p>
            <a:r>
              <a:rPr lang="en-IN" dirty="0" smtClean="0"/>
              <a:t>Implementing Priority queue</a:t>
            </a:r>
          </a:p>
          <a:p>
            <a:r>
              <a:rPr lang="en-IN" dirty="0" smtClean="0"/>
              <a:t>Implementing Heap Sort</a:t>
            </a:r>
          </a:p>
          <a:p>
            <a:endParaRPr lang="en-IN" dirty="0"/>
          </a:p>
          <a:p>
            <a:pPr marL="0" indent="0">
              <a:buNone/>
            </a:pPr>
            <a:endParaRPr lang="en-IN" dirty="0" smtClean="0"/>
          </a:p>
          <a:p>
            <a:pPr marL="0" indent="0">
              <a:buNone/>
            </a:pPr>
            <a:endParaRPr lang="en-IN" dirty="0"/>
          </a:p>
          <a:p>
            <a:pPr marL="0" indent="0">
              <a:buNone/>
            </a:pPr>
            <a:r>
              <a:rPr lang="en-IN" dirty="0" smtClean="0"/>
              <a:t>                                                                                     </a:t>
            </a:r>
          </a:p>
        </p:txBody>
      </p:sp>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5" name="Slide Number Placeholder 4"/>
          <p:cNvSpPr>
            <a:spLocks noGrp="1"/>
          </p:cNvSpPr>
          <p:nvPr>
            <p:ph type="sldNum" sz="quarter" idx="12"/>
          </p:nvPr>
        </p:nvSpPr>
        <p:spPr/>
        <p:txBody>
          <a:bodyPr/>
          <a:lstStyle/>
          <a:p>
            <a:fld id="{659B9B6F-D550-41FB-97A3-3F5EDBC6875D}" type="slidenum">
              <a:rPr lang="en-US" smtClean="0"/>
              <a:pPr/>
              <a:t>53</a:t>
            </a:fld>
            <a:endParaRPr lang="en-US"/>
          </a:p>
        </p:txBody>
      </p:sp>
    </p:spTree>
    <p:extLst>
      <p:ext uri="{BB962C8B-B14F-4D97-AF65-F5344CB8AC3E}">
        <p14:creationId xmlns:p14="http://schemas.microsoft.com/office/powerpoint/2010/main" xmlns="" val="24499159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277632"/>
            <a:ext cx="7997190" cy="3581162"/>
          </a:xfrm>
        </p:spPr>
        <p:txBody>
          <a:bodyPr anchor="ctr">
            <a:normAutofit/>
          </a:bodyPr>
          <a:lstStyle/>
          <a:p>
            <a:pPr marL="0" indent="0" algn="ctr">
              <a:buNone/>
            </a:pPr>
            <a:r>
              <a:rPr lang="en-US" sz="3300" b="1" dirty="0">
                <a:solidFill>
                  <a:srgbClr val="0069B8"/>
                </a:solidFill>
              </a:rPr>
              <a:t>Queries???</a:t>
            </a:r>
          </a:p>
          <a:p>
            <a:pPr marL="0" indent="0" algn="ctr">
              <a:buNone/>
            </a:pPr>
            <a:r>
              <a:rPr lang="en-US" sz="1200" b="1" smtClean="0">
                <a:solidFill>
                  <a:srgbClr val="0069B8"/>
                </a:solidFill>
              </a:rPr>
              <a:t>(</a:t>
            </a:r>
            <a:r>
              <a:rPr lang="en-US" sz="1200" b="1" smtClean="0">
                <a:solidFill>
                  <a:srgbClr val="0069B8"/>
                </a:solidFill>
              </a:rPr>
              <a:t>anilkumar10491</a:t>
            </a:r>
            <a:r>
              <a:rPr lang="en-US" sz="1200" b="1" smtClean="0">
                <a:solidFill>
                  <a:srgbClr val="0069B8"/>
                </a:solidFill>
              </a:rPr>
              <a:t>@rguktsklm.ac.in</a:t>
            </a:r>
            <a:r>
              <a:rPr lang="en-US" sz="1200" b="1" dirty="0">
                <a:solidFill>
                  <a:srgbClr val="0069B8"/>
                </a:solidFill>
              </a:rPr>
              <a:t>)</a:t>
            </a:r>
          </a:p>
        </p:txBody>
      </p:sp>
      <p:sp>
        <p:nvSpPr>
          <p:cNvPr id="2" name="Footer Placeholder 1"/>
          <p:cNvSpPr>
            <a:spLocks noGrp="1"/>
          </p:cNvSpPr>
          <p:nvPr>
            <p:ph type="ftr" sz="quarter" idx="11"/>
          </p:nvPr>
        </p:nvSpPr>
        <p:spPr/>
        <p:txBody>
          <a:bodyPr/>
          <a:lstStyle/>
          <a:p>
            <a:r>
              <a:rPr lang="en-US" smtClean="0"/>
              <a:t>Data Structures-T.Anil Kumar</a:t>
            </a:r>
            <a:endParaRPr lang="en-US"/>
          </a:p>
        </p:txBody>
      </p:sp>
      <p:sp>
        <p:nvSpPr>
          <p:cNvPr id="4" name="Slide Number Placeholder 3"/>
          <p:cNvSpPr>
            <a:spLocks noGrp="1"/>
          </p:cNvSpPr>
          <p:nvPr>
            <p:ph type="sldNum" sz="quarter" idx="12"/>
          </p:nvPr>
        </p:nvSpPr>
        <p:spPr/>
        <p:txBody>
          <a:bodyPr/>
          <a:lstStyle/>
          <a:p>
            <a:fld id="{50DE8771-3B84-4C4F-A500-BE10BE4A7570}" type="slidenum">
              <a:rPr lang="en-US" smtClean="0"/>
              <a:pPr/>
              <a:t>54</a:t>
            </a:fld>
            <a:endParaRPr lang="en-US"/>
          </a:p>
        </p:txBody>
      </p:sp>
    </p:spTree>
    <p:extLst>
      <p:ext uri="{BB962C8B-B14F-4D97-AF65-F5344CB8AC3E}">
        <p14:creationId xmlns:p14="http://schemas.microsoft.com/office/powerpoint/2010/main" xmlns="" val="117978694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683"/>
          </a:xfrm>
        </p:spPr>
        <p:txBody>
          <a:bodyPr/>
          <a:lstStyle/>
          <a:p>
            <a:r>
              <a:rPr lang="en-US" dirty="0" smtClean="0"/>
              <a:t>Basic terminology:</a:t>
            </a:r>
            <a:endParaRPr lang="en-US" dirty="0"/>
          </a:p>
        </p:txBody>
      </p:sp>
      <p:sp>
        <p:nvSpPr>
          <p:cNvPr id="4" name="Rectangle 1"/>
          <p:cNvSpPr>
            <a:spLocks noGrp="1" noChangeArrowheads="1"/>
          </p:cNvSpPr>
          <p:nvPr>
            <p:ph idx="1"/>
          </p:nvPr>
        </p:nvSpPr>
        <p:spPr bwMode="auto">
          <a:xfrm>
            <a:off x="216225" y="1198485"/>
            <a:ext cx="10286058" cy="534310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253920" tIns="6348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b="1" dirty="0" smtClean="0">
                <a:solidFill>
                  <a:srgbClr val="92D050"/>
                </a:solidFill>
              </a:rPr>
              <a:t>Root</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sz="1800" dirty="0" smtClean="0"/>
              <a:t>      		The top node in a tree.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b="1" dirty="0" smtClean="0">
                <a:solidFill>
                  <a:srgbClr val="92D050"/>
                </a:solidFill>
              </a:rPr>
              <a:t>Child</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sz="1800" dirty="0" smtClean="0"/>
              <a:t>		A node directly connected to another node when moving away from the root.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b="1" dirty="0" smtClean="0">
                <a:solidFill>
                  <a:srgbClr val="92D050"/>
                </a:solidFill>
              </a:rPr>
              <a:t>Parent</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sz="1800" dirty="0" smtClean="0"/>
              <a:t>		The converse notion of a child.</a:t>
            </a:r>
          </a:p>
          <a:p>
            <a:pPr defTabSz="914400" eaLnBrk="0" fontAlgn="base" hangingPunct="0">
              <a:spcBef>
                <a:spcPct val="0"/>
              </a:spcBef>
              <a:spcAft>
                <a:spcPct val="0"/>
              </a:spcAft>
              <a:buClrTx/>
              <a:buSzTx/>
              <a:buFont typeface="Wingdings" panose="05000000000000000000" pitchFamily="2" charset="2"/>
              <a:buChar char="Ø"/>
            </a:pPr>
            <a:r>
              <a:rPr lang="en-US" b="1" dirty="0" smtClean="0">
                <a:solidFill>
                  <a:srgbClr val="92D050"/>
                </a:solidFill>
              </a:rPr>
              <a:t>Siblings</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sz="1800" dirty="0" smtClean="0"/>
              <a:t>		A group of nodes with the same parent.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b="1" dirty="0" smtClean="0">
                <a:solidFill>
                  <a:srgbClr val="92D050"/>
                </a:solidFill>
              </a:rPr>
              <a:t>Descendant</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sz="1800" dirty="0" smtClean="0"/>
              <a:t>		A node reachable by repeated proceeding from parent to child. Also known as </a:t>
            </a:r>
            <a:r>
              <a:rPr lang="en-US" sz="1800" dirty="0" err="1" smtClean="0"/>
              <a:t>subchild</a:t>
            </a:r>
            <a:r>
              <a:rPr lang="en-US" sz="1800" dirty="0" smtClean="0"/>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b="1" dirty="0" smtClean="0">
                <a:solidFill>
                  <a:srgbClr val="92D050"/>
                </a:solidFill>
              </a:rPr>
              <a:t>Ancestor</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sz="1800" dirty="0" smtClean="0"/>
              <a:t>		A node reachable by repeated proceeding from child to parent.</a:t>
            </a:r>
          </a:p>
          <a:p>
            <a:pPr marL="457200" marR="0" lvl="1"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800" b="1" dirty="0" smtClean="0">
                <a:solidFill>
                  <a:srgbClr val="92D050"/>
                </a:solidFill>
              </a:rPr>
              <a:t>Height of a node:</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sz="1800" dirty="0" smtClean="0"/>
              <a:t>		The height of a node is the number of edges on the longest path between that node and a descendant leaf.</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b="1" dirty="0" smtClean="0">
                <a:solidFill>
                  <a:srgbClr val="92D050"/>
                </a:solidFill>
              </a:rPr>
              <a:t>Height of tree</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sz="1800" dirty="0" smtClean="0"/>
              <a:t>     		  The height of a tree is the height of its root node.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Footer Placeholder 2"/>
          <p:cNvSpPr>
            <a:spLocks noGrp="1"/>
          </p:cNvSpPr>
          <p:nvPr>
            <p:ph type="ftr" sz="quarter" idx="11"/>
          </p:nvPr>
        </p:nvSpPr>
        <p:spPr/>
        <p:txBody>
          <a:bodyPr/>
          <a:lstStyle/>
          <a:p>
            <a:r>
              <a:rPr lang="en-US" smtClean="0"/>
              <a:t>Data Structures-T.Anil Kumar</a:t>
            </a:r>
            <a:endParaRPr lang="en-US"/>
          </a:p>
        </p:txBody>
      </p:sp>
      <p:sp>
        <p:nvSpPr>
          <p:cNvPr id="5" name="Slide Number Placeholder 4"/>
          <p:cNvSpPr>
            <a:spLocks noGrp="1"/>
          </p:cNvSpPr>
          <p:nvPr>
            <p:ph type="sldNum" sz="quarter" idx="12"/>
          </p:nvPr>
        </p:nvSpPr>
        <p:spPr/>
        <p:txBody>
          <a:bodyPr/>
          <a:lstStyle/>
          <a:p>
            <a:fld id="{50DE8771-3B84-4C4F-A500-BE10BE4A7570}" type="slidenum">
              <a:rPr lang="en-US" smtClean="0"/>
              <a:pPr/>
              <a:t>6</a:t>
            </a:fld>
            <a:endParaRPr lang="en-US"/>
          </a:p>
        </p:txBody>
      </p:sp>
    </p:spTree>
    <p:extLst>
      <p:ext uri="{BB962C8B-B14F-4D97-AF65-F5344CB8AC3E}">
        <p14:creationId xmlns:p14="http://schemas.microsoft.com/office/powerpoint/2010/main" xmlns="" val="771531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683"/>
          </a:xfrm>
        </p:spPr>
        <p:txBody>
          <a:bodyPr/>
          <a:lstStyle/>
          <a:p>
            <a:r>
              <a:rPr lang="en-US" dirty="0" smtClean="0"/>
              <a:t>Basic terminology (continue):</a:t>
            </a:r>
            <a:endParaRPr lang="en-US" dirty="0"/>
          </a:p>
        </p:txBody>
      </p:sp>
      <p:sp>
        <p:nvSpPr>
          <p:cNvPr id="3" name="Content Placeholder 2"/>
          <p:cNvSpPr>
            <a:spLocks noGrp="1"/>
          </p:cNvSpPr>
          <p:nvPr>
            <p:ph idx="1"/>
          </p:nvPr>
        </p:nvSpPr>
        <p:spPr>
          <a:xfrm>
            <a:off x="677334" y="1654562"/>
            <a:ext cx="9283412" cy="3880773"/>
          </a:xfrm>
        </p:spPr>
        <p:txBody>
          <a:bodyPr>
            <a:normAutofit fontScale="77500" lnSpcReduction="20000"/>
          </a:bodyPr>
          <a:lstStyle/>
          <a:p>
            <a:pPr lvl="0" defTabSz="914400" eaLnBrk="0" fontAlgn="base" hangingPunct="0">
              <a:spcBef>
                <a:spcPct val="0"/>
              </a:spcBef>
              <a:spcAft>
                <a:spcPct val="0"/>
              </a:spcAft>
              <a:buClrTx/>
              <a:buSzTx/>
              <a:buFont typeface="Wingdings" panose="05000000000000000000" pitchFamily="2" charset="2"/>
              <a:buChar char="Ø"/>
            </a:pPr>
            <a:r>
              <a:rPr lang="en-US" sz="2100" dirty="0" smtClean="0">
                <a:solidFill>
                  <a:srgbClr val="92D050"/>
                </a:solidFill>
              </a:rPr>
              <a:t>Leaf {  External </a:t>
            </a:r>
            <a:r>
              <a:rPr lang="en-US" sz="2100" dirty="0">
                <a:solidFill>
                  <a:srgbClr val="92D050"/>
                </a:solidFill>
              </a:rPr>
              <a:t>node (not common</a:t>
            </a:r>
            <a:r>
              <a:rPr lang="en-US" sz="2100" dirty="0" smtClean="0">
                <a:solidFill>
                  <a:srgbClr val="92D050"/>
                </a:solidFill>
              </a:rPr>
              <a:t>)}</a:t>
            </a:r>
            <a:endParaRPr lang="en-US" sz="2100" dirty="0">
              <a:solidFill>
                <a:srgbClr val="92D050"/>
              </a:solidFill>
            </a:endParaRPr>
          </a:p>
          <a:p>
            <a:pPr marL="457200" lvl="1" indent="-457200" defTabSz="914400" eaLnBrk="0" fontAlgn="base" hangingPunct="0">
              <a:spcBef>
                <a:spcPct val="0"/>
              </a:spcBef>
              <a:spcAft>
                <a:spcPct val="0"/>
              </a:spcAft>
              <a:buClrTx/>
              <a:buSzTx/>
              <a:buNone/>
            </a:pPr>
            <a:r>
              <a:rPr lang="en-US" sz="2100" dirty="0" smtClean="0"/>
              <a:t>         A </a:t>
            </a:r>
            <a:r>
              <a:rPr lang="en-US" sz="2100" dirty="0"/>
              <a:t>node with no children.</a:t>
            </a:r>
          </a:p>
          <a:p>
            <a:pPr lvl="0" defTabSz="914400" eaLnBrk="0" fontAlgn="base" hangingPunct="0">
              <a:spcBef>
                <a:spcPct val="0"/>
              </a:spcBef>
              <a:spcAft>
                <a:spcPct val="0"/>
              </a:spcAft>
              <a:buClrTx/>
              <a:buSzTx/>
              <a:buFont typeface="Wingdings" panose="05000000000000000000" pitchFamily="2" charset="2"/>
              <a:buChar char="Ø"/>
            </a:pPr>
            <a:r>
              <a:rPr lang="en-US" sz="2100" dirty="0">
                <a:solidFill>
                  <a:srgbClr val="92D050"/>
                </a:solidFill>
              </a:rPr>
              <a:t>Branch </a:t>
            </a:r>
            <a:r>
              <a:rPr lang="en-US" sz="2100" dirty="0" smtClean="0">
                <a:solidFill>
                  <a:srgbClr val="92D050"/>
                </a:solidFill>
              </a:rPr>
              <a:t>node / Internal </a:t>
            </a:r>
            <a:r>
              <a:rPr lang="en-US" sz="2100" dirty="0">
                <a:solidFill>
                  <a:srgbClr val="92D050"/>
                </a:solidFill>
              </a:rPr>
              <a:t>node</a:t>
            </a:r>
          </a:p>
          <a:p>
            <a:pPr marL="457200" lvl="1" indent="-457200" defTabSz="914400" eaLnBrk="0" fontAlgn="base" hangingPunct="0">
              <a:spcBef>
                <a:spcPct val="0"/>
              </a:spcBef>
              <a:spcAft>
                <a:spcPct val="0"/>
              </a:spcAft>
              <a:buClrTx/>
              <a:buSzTx/>
              <a:buNone/>
            </a:pPr>
            <a:r>
              <a:rPr lang="en-US" sz="2100" dirty="0" smtClean="0"/>
              <a:t>          A </a:t>
            </a:r>
            <a:r>
              <a:rPr lang="en-US" sz="2100" dirty="0"/>
              <a:t>node with at least one child.</a:t>
            </a:r>
          </a:p>
          <a:p>
            <a:pPr lvl="0" defTabSz="914400" eaLnBrk="0" fontAlgn="base" hangingPunct="0">
              <a:spcBef>
                <a:spcPct val="0"/>
              </a:spcBef>
              <a:spcAft>
                <a:spcPct val="0"/>
              </a:spcAft>
              <a:buClrTx/>
              <a:buSzTx/>
              <a:buFont typeface="Wingdings" panose="05000000000000000000" pitchFamily="2" charset="2"/>
              <a:buChar char="Ø"/>
            </a:pPr>
            <a:r>
              <a:rPr lang="en-US" sz="2100" dirty="0">
                <a:solidFill>
                  <a:srgbClr val="92D050"/>
                </a:solidFill>
              </a:rPr>
              <a:t>Degree</a:t>
            </a:r>
          </a:p>
          <a:p>
            <a:pPr marL="457200" lvl="1" indent="-457200" defTabSz="914400" eaLnBrk="0" fontAlgn="base" hangingPunct="0">
              <a:spcBef>
                <a:spcPct val="0"/>
              </a:spcBef>
              <a:spcAft>
                <a:spcPct val="0"/>
              </a:spcAft>
              <a:buClrTx/>
              <a:buSzTx/>
              <a:buNone/>
            </a:pPr>
            <a:r>
              <a:rPr lang="en-US" sz="2100" dirty="0" smtClean="0"/>
              <a:t>          For </a:t>
            </a:r>
            <a:r>
              <a:rPr lang="en-US" sz="2100" dirty="0"/>
              <a:t>a given node, its number of children. A leaf is necessarily degree zero.</a:t>
            </a:r>
          </a:p>
          <a:p>
            <a:pPr lvl="0" defTabSz="914400" eaLnBrk="0" fontAlgn="base" hangingPunct="0">
              <a:spcBef>
                <a:spcPct val="0"/>
              </a:spcBef>
              <a:spcAft>
                <a:spcPct val="0"/>
              </a:spcAft>
              <a:buClrTx/>
              <a:buSzTx/>
              <a:buFont typeface="Wingdings" panose="05000000000000000000" pitchFamily="2" charset="2"/>
              <a:buChar char="Ø"/>
            </a:pPr>
            <a:r>
              <a:rPr lang="en-US" sz="2100" dirty="0">
                <a:solidFill>
                  <a:srgbClr val="92D050"/>
                </a:solidFill>
              </a:rPr>
              <a:t>Edge</a:t>
            </a:r>
          </a:p>
          <a:p>
            <a:pPr marL="457200" lvl="1" indent="-457200" defTabSz="914400" eaLnBrk="0" fontAlgn="base" hangingPunct="0">
              <a:spcBef>
                <a:spcPct val="0"/>
              </a:spcBef>
              <a:spcAft>
                <a:spcPct val="0"/>
              </a:spcAft>
              <a:buClrTx/>
              <a:buSzTx/>
              <a:buNone/>
            </a:pPr>
            <a:r>
              <a:rPr lang="en-US" sz="2100" dirty="0" smtClean="0"/>
              <a:t>          The </a:t>
            </a:r>
            <a:r>
              <a:rPr lang="en-US" sz="2100" dirty="0"/>
              <a:t>connection between one node and another.</a:t>
            </a:r>
          </a:p>
          <a:p>
            <a:pPr lvl="0" defTabSz="914400" eaLnBrk="0" fontAlgn="base" hangingPunct="0">
              <a:spcBef>
                <a:spcPct val="0"/>
              </a:spcBef>
              <a:spcAft>
                <a:spcPct val="0"/>
              </a:spcAft>
              <a:buClrTx/>
              <a:buSzTx/>
              <a:buFont typeface="Wingdings" panose="05000000000000000000" pitchFamily="2" charset="2"/>
              <a:buChar char="Ø"/>
            </a:pPr>
            <a:r>
              <a:rPr lang="en-US" sz="2100" dirty="0">
                <a:solidFill>
                  <a:srgbClr val="92D050"/>
                </a:solidFill>
              </a:rPr>
              <a:t>Path</a:t>
            </a:r>
          </a:p>
          <a:p>
            <a:pPr marL="457200" lvl="1" indent="-457200" defTabSz="914400" eaLnBrk="0" fontAlgn="base" hangingPunct="0">
              <a:spcBef>
                <a:spcPct val="0"/>
              </a:spcBef>
              <a:spcAft>
                <a:spcPct val="0"/>
              </a:spcAft>
              <a:buClrTx/>
              <a:buSzTx/>
              <a:buNone/>
            </a:pPr>
            <a:r>
              <a:rPr lang="en-US" sz="2100" dirty="0" smtClean="0"/>
              <a:t>           A </a:t>
            </a:r>
            <a:r>
              <a:rPr lang="en-US" sz="2100" dirty="0"/>
              <a:t>sequence of nodes and edges connecting a node with a descendant.</a:t>
            </a:r>
          </a:p>
          <a:p>
            <a:pPr lvl="0" defTabSz="914400" eaLnBrk="0" fontAlgn="base" hangingPunct="0">
              <a:spcBef>
                <a:spcPct val="0"/>
              </a:spcBef>
              <a:spcAft>
                <a:spcPct val="0"/>
              </a:spcAft>
              <a:buClrTx/>
              <a:buSzTx/>
              <a:buFont typeface="Wingdings" panose="05000000000000000000" pitchFamily="2" charset="2"/>
              <a:buChar char="Ø"/>
            </a:pPr>
            <a:r>
              <a:rPr lang="en-US" sz="2100" dirty="0">
                <a:solidFill>
                  <a:srgbClr val="92D050"/>
                </a:solidFill>
              </a:rPr>
              <a:t>Level</a:t>
            </a:r>
          </a:p>
          <a:p>
            <a:pPr marL="457200" lvl="1" indent="-457200" defTabSz="914400" eaLnBrk="0" fontAlgn="base" hangingPunct="0">
              <a:spcBef>
                <a:spcPct val="0"/>
              </a:spcBef>
              <a:spcAft>
                <a:spcPct val="0"/>
              </a:spcAft>
              <a:buClrTx/>
              <a:buSzTx/>
              <a:buNone/>
            </a:pPr>
            <a:r>
              <a:rPr lang="en-US" sz="2100" dirty="0" smtClean="0"/>
              <a:t>           The </a:t>
            </a:r>
            <a:r>
              <a:rPr lang="en-US" sz="2100" dirty="0"/>
              <a:t>level of a node is defined as: 1 + the number of edges between the node and the root.</a:t>
            </a:r>
          </a:p>
          <a:p>
            <a:pPr lvl="0" defTabSz="914400" eaLnBrk="0" fontAlgn="base" hangingPunct="0">
              <a:spcBef>
                <a:spcPct val="0"/>
              </a:spcBef>
              <a:spcAft>
                <a:spcPct val="0"/>
              </a:spcAft>
              <a:buClrTx/>
              <a:buSzTx/>
              <a:buFont typeface="Wingdings" panose="05000000000000000000" pitchFamily="2" charset="2"/>
              <a:buChar char="Ø"/>
            </a:pPr>
            <a:r>
              <a:rPr lang="en-US" sz="2100" dirty="0">
                <a:solidFill>
                  <a:srgbClr val="92D050"/>
                </a:solidFill>
              </a:rPr>
              <a:t>Depth</a:t>
            </a:r>
          </a:p>
          <a:p>
            <a:pPr marL="457200" lvl="1" indent="-457200" defTabSz="914400" eaLnBrk="0" fontAlgn="base" hangingPunct="0">
              <a:spcBef>
                <a:spcPct val="0"/>
              </a:spcBef>
              <a:spcAft>
                <a:spcPct val="0"/>
              </a:spcAft>
              <a:buClrTx/>
              <a:buSzTx/>
              <a:buNone/>
            </a:pPr>
            <a:r>
              <a:rPr lang="en-US" sz="2100" dirty="0" smtClean="0"/>
              <a:t>            The </a:t>
            </a:r>
            <a:r>
              <a:rPr lang="en-US" sz="2100" dirty="0"/>
              <a:t>depth of a node is defined as: the number of edges between the node and the root.</a:t>
            </a:r>
          </a:p>
          <a:p>
            <a:pPr lvl="0" defTabSz="914400" eaLnBrk="0" fontAlgn="base" hangingPunct="0">
              <a:spcBef>
                <a:spcPct val="0"/>
              </a:spcBef>
              <a:spcAft>
                <a:spcPct val="0"/>
              </a:spcAft>
              <a:buClrTx/>
              <a:buSzTx/>
              <a:buFont typeface="Wingdings" panose="05000000000000000000" pitchFamily="2" charset="2"/>
              <a:buChar char="Ø"/>
            </a:pPr>
            <a:r>
              <a:rPr lang="en-US" sz="2100" dirty="0" smtClean="0">
                <a:solidFill>
                  <a:srgbClr val="92D050"/>
                </a:solidFill>
              </a:rPr>
              <a:t>Forest</a:t>
            </a:r>
            <a:endParaRPr lang="en-US" sz="2100" dirty="0">
              <a:solidFill>
                <a:srgbClr val="92D050"/>
              </a:solidFill>
            </a:endParaRPr>
          </a:p>
          <a:p>
            <a:pPr marL="457200" lvl="1" indent="-457200" defTabSz="914400" eaLnBrk="0" fontAlgn="base" hangingPunct="0">
              <a:spcBef>
                <a:spcPct val="0"/>
              </a:spcBef>
              <a:spcAft>
                <a:spcPct val="0"/>
              </a:spcAft>
              <a:buClrTx/>
              <a:buSzTx/>
              <a:buNone/>
            </a:pPr>
            <a:r>
              <a:rPr lang="en-US" sz="2100" dirty="0" smtClean="0"/>
              <a:t>            A </a:t>
            </a:r>
            <a:r>
              <a:rPr lang="en-US" sz="2100" dirty="0"/>
              <a:t>forest is a set of n ≥ 0 disjoint trees</a:t>
            </a:r>
          </a:p>
          <a:p>
            <a:pPr marL="0" lvl="0" indent="0" defTabSz="914400" eaLnBrk="0" fontAlgn="base" hangingPunct="0">
              <a:spcBef>
                <a:spcPct val="0"/>
              </a:spcBef>
              <a:spcAft>
                <a:spcPct val="0"/>
              </a:spcAft>
              <a:buClrTx/>
              <a:buSzTx/>
              <a:buNone/>
            </a:pPr>
            <a:endParaRPr lang="en-US" dirty="0"/>
          </a:p>
          <a:p>
            <a:endParaRPr lang="en-US" dirty="0"/>
          </a:p>
        </p:txBody>
      </p:sp>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5" name="Slide Number Placeholder 4"/>
          <p:cNvSpPr>
            <a:spLocks noGrp="1"/>
          </p:cNvSpPr>
          <p:nvPr>
            <p:ph type="sldNum" sz="quarter" idx="12"/>
          </p:nvPr>
        </p:nvSpPr>
        <p:spPr/>
        <p:txBody>
          <a:bodyPr/>
          <a:lstStyle/>
          <a:p>
            <a:fld id="{50DE8771-3B84-4C4F-A500-BE10BE4A7570}" type="slidenum">
              <a:rPr lang="en-US" smtClean="0"/>
              <a:pPr/>
              <a:t>7</a:t>
            </a:fld>
            <a:endParaRPr lang="en-US"/>
          </a:p>
        </p:txBody>
      </p:sp>
    </p:spTree>
    <p:extLst>
      <p:ext uri="{BB962C8B-B14F-4D97-AF65-F5344CB8AC3E}">
        <p14:creationId xmlns:p14="http://schemas.microsoft.com/office/powerpoint/2010/main" xmlns="" val="790737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8578E2-4768-4431-AB13-B6B98705B4A9}"/>
              </a:ext>
            </a:extLst>
          </p:cNvPr>
          <p:cNvSpPr>
            <a:spLocks noGrp="1"/>
          </p:cNvSpPr>
          <p:nvPr>
            <p:ph type="title"/>
          </p:nvPr>
        </p:nvSpPr>
        <p:spPr/>
        <p:txBody>
          <a:bodyPr/>
          <a:lstStyle/>
          <a:p>
            <a:r>
              <a:rPr lang="en-IN" dirty="0" smtClean="0"/>
              <a:t>Types of Trees</a:t>
            </a:r>
            <a:endParaRPr lang="en-IN" dirty="0"/>
          </a:p>
        </p:txBody>
      </p:sp>
      <p:sp>
        <p:nvSpPr>
          <p:cNvPr id="3" name="Content Placeholder 2">
            <a:extLst>
              <a:ext uri="{FF2B5EF4-FFF2-40B4-BE49-F238E27FC236}">
                <a16:creationId xmlns:a16="http://schemas.microsoft.com/office/drawing/2014/main" xmlns="" id="{37DEABA4-E593-493A-83A1-AF3B976A4387}"/>
              </a:ext>
            </a:extLst>
          </p:cNvPr>
          <p:cNvSpPr>
            <a:spLocks noGrp="1"/>
          </p:cNvSpPr>
          <p:nvPr>
            <p:ph idx="1"/>
          </p:nvPr>
        </p:nvSpPr>
        <p:spPr>
          <a:xfrm>
            <a:off x="615190" y="1636809"/>
            <a:ext cx="8596668" cy="4240208"/>
          </a:xfrm>
        </p:spPr>
        <p:txBody>
          <a:bodyPr>
            <a:normAutofit fontScale="92500"/>
          </a:bodyPr>
          <a:lstStyle/>
          <a:p>
            <a:r>
              <a:rPr lang="en-IN" dirty="0" smtClean="0">
                <a:solidFill>
                  <a:srgbClr val="92D050"/>
                </a:solidFill>
              </a:rPr>
              <a:t>General Tree</a:t>
            </a:r>
          </a:p>
          <a:p>
            <a:pPr marL="0" indent="0">
              <a:buNone/>
            </a:pPr>
            <a:r>
              <a:rPr lang="en-IN" dirty="0"/>
              <a:t> </a:t>
            </a:r>
            <a:r>
              <a:rPr lang="en-IN" dirty="0" smtClean="0"/>
              <a:t>           </a:t>
            </a:r>
          </a:p>
          <a:p>
            <a:pPr marL="0" indent="0">
              <a:buNone/>
            </a:pPr>
            <a:r>
              <a:rPr lang="en-IN" dirty="0"/>
              <a:t> </a:t>
            </a:r>
            <a:r>
              <a:rPr lang="en-IN" dirty="0" smtClean="0"/>
              <a:t>            A general tree stores elements hierarchically, the top node of a tree has root node and each node except the root node has a parent.</a:t>
            </a:r>
          </a:p>
          <a:p>
            <a:pPr marL="0" indent="0">
              <a:buNone/>
            </a:pPr>
            <a:r>
              <a:rPr lang="en-IN" dirty="0"/>
              <a:t>  </a:t>
            </a:r>
            <a:r>
              <a:rPr lang="en-IN" dirty="0" smtClean="0"/>
              <a:t>   1) A node in general tree (except leaf node) may have zero or more sub trees.</a:t>
            </a:r>
          </a:p>
          <a:p>
            <a:pPr marL="0" indent="0">
              <a:buNone/>
            </a:pPr>
            <a:r>
              <a:rPr lang="en-IN" dirty="0"/>
              <a:t> </a:t>
            </a:r>
            <a:r>
              <a:rPr lang="en-IN" dirty="0" smtClean="0"/>
              <a:t>    2) In General trees, if a node have at most two sub trees called as Binary trees.</a:t>
            </a:r>
          </a:p>
          <a:p>
            <a:pPr marL="0" indent="0">
              <a:buNone/>
            </a:pPr>
            <a:r>
              <a:rPr lang="en-IN" dirty="0"/>
              <a:t> </a:t>
            </a:r>
            <a:r>
              <a:rPr lang="en-IN" dirty="0" smtClean="0"/>
              <a:t>   3) </a:t>
            </a:r>
            <a:r>
              <a:rPr lang="en-IN" dirty="0"/>
              <a:t>In General trees, if a node have at most </a:t>
            </a:r>
            <a:r>
              <a:rPr lang="en-IN" dirty="0" smtClean="0"/>
              <a:t>three sub trees </a:t>
            </a:r>
            <a:r>
              <a:rPr lang="en-IN" dirty="0"/>
              <a:t>called as </a:t>
            </a:r>
            <a:r>
              <a:rPr lang="en-IN" dirty="0" smtClean="0"/>
              <a:t>Ternary </a:t>
            </a:r>
            <a:r>
              <a:rPr lang="en-IN" dirty="0"/>
              <a:t>trees</a:t>
            </a:r>
            <a:r>
              <a:rPr lang="en-IN" dirty="0" smtClean="0"/>
              <a:t>.  Etc.,</a:t>
            </a:r>
          </a:p>
          <a:p>
            <a:r>
              <a:rPr lang="en-IN" dirty="0" smtClean="0"/>
              <a:t>Forests</a:t>
            </a:r>
          </a:p>
          <a:p>
            <a:pPr marL="0" indent="0">
              <a:buNone/>
            </a:pPr>
            <a:r>
              <a:rPr lang="en-IN" dirty="0" smtClean="0"/>
              <a:t>           A forest is a disjoint union of trees. A set of disjoint trees is obtained by deleting the root and the edges connecting the root node to nodes at level 1.</a:t>
            </a:r>
          </a:p>
          <a:p>
            <a:pPr marL="0" indent="0">
              <a:buNone/>
            </a:pPr>
            <a:r>
              <a:rPr lang="en-IN" dirty="0" smtClean="0">
                <a:sym typeface="Wingdings" panose="05000000000000000000" pitchFamily="2" charset="2"/>
              </a:rPr>
              <a:t> By deleting A, The tree converted to Forests.</a:t>
            </a:r>
            <a:endParaRPr lang="en-IN" dirty="0" smtClean="0"/>
          </a:p>
          <a:p>
            <a:pPr marL="0" indent="0">
              <a:buNone/>
            </a:pPr>
            <a:endParaRPr lang="en-IN" dirty="0" smtClean="0"/>
          </a:p>
          <a:p>
            <a:pPr marL="0" indent="0">
              <a:buNone/>
            </a:pPr>
            <a:endParaRPr lang="en-IN" dirty="0" smtClean="0"/>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575420" y="4220173"/>
            <a:ext cx="3421677" cy="2004234"/>
          </a:xfrm>
          <a:prstGeom prst="rect">
            <a:avLst/>
          </a:prstGeom>
        </p:spPr>
      </p:pic>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5" name="Slide Number Placeholder 4"/>
          <p:cNvSpPr>
            <a:spLocks noGrp="1"/>
          </p:cNvSpPr>
          <p:nvPr>
            <p:ph type="sldNum" sz="quarter" idx="12"/>
          </p:nvPr>
        </p:nvSpPr>
        <p:spPr/>
        <p:txBody>
          <a:bodyPr/>
          <a:lstStyle/>
          <a:p>
            <a:fld id="{50DE8771-3B84-4C4F-A500-BE10BE4A7570}" type="slidenum">
              <a:rPr lang="en-US" smtClean="0"/>
              <a:pPr/>
              <a:t>8</a:t>
            </a:fld>
            <a:endParaRPr lang="en-US"/>
          </a:p>
        </p:txBody>
      </p:sp>
    </p:spTree>
    <p:extLst>
      <p:ext uri="{BB962C8B-B14F-4D97-AF65-F5344CB8AC3E}">
        <p14:creationId xmlns:p14="http://schemas.microsoft.com/office/powerpoint/2010/main" xmlns="" val="4142308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42A363-8A29-4D7C-897A-22748527CFF3}"/>
              </a:ext>
            </a:extLst>
          </p:cNvPr>
          <p:cNvSpPr>
            <a:spLocks noGrp="1"/>
          </p:cNvSpPr>
          <p:nvPr>
            <p:ph type="title"/>
          </p:nvPr>
        </p:nvSpPr>
        <p:spPr>
          <a:xfrm>
            <a:off x="677334" y="609600"/>
            <a:ext cx="8596668" cy="947307"/>
          </a:xfrm>
        </p:spPr>
        <p:txBody>
          <a:bodyPr/>
          <a:lstStyle/>
          <a:p>
            <a:r>
              <a:rPr lang="en-IN" dirty="0"/>
              <a:t>Binary Tree</a:t>
            </a:r>
          </a:p>
        </p:txBody>
      </p:sp>
      <p:sp>
        <p:nvSpPr>
          <p:cNvPr id="3" name="Content Placeholder 2">
            <a:extLst>
              <a:ext uri="{FF2B5EF4-FFF2-40B4-BE49-F238E27FC236}">
                <a16:creationId xmlns:a16="http://schemas.microsoft.com/office/drawing/2014/main" xmlns="" id="{40CDB530-8F15-47F1-A44E-6A5284D90100}"/>
              </a:ext>
            </a:extLst>
          </p:cNvPr>
          <p:cNvSpPr>
            <a:spLocks noGrp="1"/>
          </p:cNvSpPr>
          <p:nvPr>
            <p:ph idx="1"/>
          </p:nvPr>
        </p:nvSpPr>
        <p:spPr>
          <a:xfrm>
            <a:off x="677334" y="1556907"/>
            <a:ext cx="8596668" cy="3880773"/>
          </a:xfrm>
        </p:spPr>
        <p:txBody>
          <a:bodyPr/>
          <a:lstStyle/>
          <a:p>
            <a:r>
              <a:rPr lang="en-IN" dirty="0"/>
              <a:t>A tree whose </a:t>
            </a:r>
            <a:r>
              <a:rPr lang="en-IN" dirty="0" smtClean="0"/>
              <a:t>nodes </a:t>
            </a:r>
            <a:r>
              <a:rPr lang="en-IN" dirty="0"/>
              <a:t>have at most 2 children is called a binary tree. Since each </a:t>
            </a:r>
            <a:r>
              <a:rPr lang="en-IN" dirty="0" smtClean="0"/>
              <a:t>node </a:t>
            </a:r>
            <a:r>
              <a:rPr lang="en-IN" dirty="0"/>
              <a:t>in a binary tree can have only 2 children, we typically name them the left and right child.</a:t>
            </a:r>
          </a:p>
          <a:p>
            <a:r>
              <a:rPr lang="en-IN" dirty="0" smtClean="0"/>
              <a:t>If </a:t>
            </a:r>
            <a:r>
              <a:rPr lang="en-IN" dirty="0"/>
              <a:t>a tree having height “h” can have</a:t>
            </a:r>
          </a:p>
          <a:p>
            <a:pPr lvl="1"/>
            <a:r>
              <a:rPr lang="en-IN" dirty="0"/>
              <a:t> maximum of (2^h+1)-1 nodes</a:t>
            </a:r>
          </a:p>
          <a:p>
            <a:pPr lvl="1"/>
            <a:r>
              <a:rPr lang="en-IN" dirty="0"/>
              <a:t>Minimum of h+1 nodes</a:t>
            </a: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815094" y="3497293"/>
            <a:ext cx="4001058" cy="2991267"/>
          </a:xfrm>
          <a:prstGeom prst="rect">
            <a:avLst/>
          </a:prstGeom>
        </p:spPr>
      </p:pic>
      <p:sp>
        <p:nvSpPr>
          <p:cNvPr id="4" name="Footer Placeholder 3"/>
          <p:cNvSpPr>
            <a:spLocks noGrp="1"/>
          </p:cNvSpPr>
          <p:nvPr>
            <p:ph type="ftr" sz="quarter" idx="11"/>
          </p:nvPr>
        </p:nvSpPr>
        <p:spPr/>
        <p:txBody>
          <a:bodyPr/>
          <a:lstStyle/>
          <a:p>
            <a:r>
              <a:rPr lang="en-US" smtClean="0"/>
              <a:t>Data Structures-T.Anil Kumar</a:t>
            </a:r>
            <a:endParaRPr lang="en-US"/>
          </a:p>
        </p:txBody>
      </p:sp>
      <p:sp>
        <p:nvSpPr>
          <p:cNvPr id="5" name="Slide Number Placeholder 4"/>
          <p:cNvSpPr>
            <a:spLocks noGrp="1"/>
          </p:cNvSpPr>
          <p:nvPr>
            <p:ph type="sldNum" sz="quarter" idx="12"/>
          </p:nvPr>
        </p:nvSpPr>
        <p:spPr/>
        <p:txBody>
          <a:bodyPr/>
          <a:lstStyle/>
          <a:p>
            <a:fld id="{50DE8771-3B84-4C4F-A500-BE10BE4A7570}" type="slidenum">
              <a:rPr lang="en-US" smtClean="0"/>
              <a:pPr/>
              <a:t>9</a:t>
            </a:fld>
            <a:endParaRPr lang="en-US"/>
          </a:p>
        </p:txBody>
      </p:sp>
    </p:spTree>
    <p:extLst>
      <p:ext uri="{BB962C8B-B14F-4D97-AF65-F5344CB8AC3E}">
        <p14:creationId xmlns:p14="http://schemas.microsoft.com/office/powerpoint/2010/main" xmlns="" val="318623563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395</TotalTime>
  <Words>2419</Words>
  <Application>Microsoft Office PowerPoint</Application>
  <PresentationFormat>Custom</PresentationFormat>
  <Paragraphs>596</Paragraphs>
  <Slides>54</Slides>
  <Notes>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Facet</vt:lpstr>
      <vt:lpstr>Slide 1</vt:lpstr>
      <vt:lpstr>Trees ( Part-1)</vt:lpstr>
      <vt:lpstr>Tree:</vt:lpstr>
      <vt:lpstr>Nature View of a Tree</vt:lpstr>
      <vt:lpstr>Computer Scientist’s View</vt:lpstr>
      <vt:lpstr>Basic terminology:</vt:lpstr>
      <vt:lpstr>Basic terminology (continue):</vt:lpstr>
      <vt:lpstr>Types of Trees</vt:lpstr>
      <vt:lpstr>Binary Tree</vt:lpstr>
      <vt:lpstr>Labelled Binary Trees</vt:lpstr>
      <vt:lpstr>Unlabelled Binary Trees</vt:lpstr>
      <vt:lpstr>Full Binary Tree</vt:lpstr>
      <vt:lpstr>Perfect Binary Tree</vt:lpstr>
      <vt:lpstr>Complete Binary Tree</vt:lpstr>
      <vt:lpstr>Skewed Binary Tree</vt:lpstr>
      <vt:lpstr>Expression Binary Tree</vt:lpstr>
      <vt:lpstr>Trees Implementation</vt:lpstr>
      <vt:lpstr>Array Representation</vt:lpstr>
      <vt:lpstr>Linked List Representation</vt:lpstr>
      <vt:lpstr>Traversing Techniques</vt:lpstr>
      <vt:lpstr>Pre Order </vt:lpstr>
      <vt:lpstr>In Order</vt:lpstr>
      <vt:lpstr>Post Order</vt:lpstr>
      <vt:lpstr>Questions:</vt:lpstr>
      <vt:lpstr>Applications </vt:lpstr>
      <vt:lpstr>Slide 26</vt:lpstr>
      <vt:lpstr>Huffman Coding</vt:lpstr>
      <vt:lpstr>Huffman Tree</vt:lpstr>
      <vt:lpstr>Normal Encoding </vt:lpstr>
      <vt:lpstr>Frequent Characters Technique</vt:lpstr>
      <vt:lpstr>Construction Of Huffman Tree</vt:lpstr>
      <vt:lpstr>Huffman Tree Logic</vt:lpstr>
      <vt:lpstr>Key words of Huffman Tree</vt:lpstr>
      <vt:lpstr>Examples</vt:lpstr>
      <vt:lpstr>Continue….</vt:lpstr>
      <vt:lpstr>Continue…</vt:lpstr>
      <vt:lpstr>Continue..</vt:lpstr>
      <vt:lpstr>Calculations For Example</vt:lpstr>
      <vt:lpstr>Slide 39</vt:lpstr>
      <vt:lpstr>Agenda </vt:lpstr>
      <vt:lpstr>Time complexities in all cases</vt:lpstr>
      <vt:lpstr>WHAT IS HEAP??</vt:lpstr>
      <vt:lpstr> Types of heaps</vt:lpstr>
      <vt:lpstr>Slide 44</vt:lpstr>
      <vt:lpstr>Insertion in a max heap</vt:lpstr>
      <vt:lpstr>Slide 46</vt:lpstr>
      <vt:lpstr>Slide 47</vt:lpstr>
      <vt:lpstr>Deleting a node in max heap</vt:lpstr>
      <vt:lpstr>Heapify:-The process of converting binary into max heap or   minheap  Converting binary tree to max heap procedure: First we have to find the  index of the all non leaf nodes and find the Max index. Then take those max index node and check it with it’s left child and right child. If there is max child then   swap the max element into parent node. Repeat this procedure recursively                                 </vt:lpstr>
      <vt:lpstr>Slide 50</vt:lpstr>
      <vt:lpstr>Heapsorting</vt:lpstr>
      <vt:lpstr>Slide 52</vt:lpstr>
      <vt:lpstr>Application of Heap</vt:lpstr>
      <vt:lpstr>Slide 54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iiits</dc:creator>
  <cp:lastModifiedBy>Windows User</cp:lastModifiedBy>
  <cp:revision>116</cp:revision>
  <dcterms:created xsi:type="dcterms:W3CDTF">2019-04-24T11:52:18Z</dcterms:created>
  <dcterms:modified xsi:type="dcterms:W3CDTF">2020-09-09T04:14:53Z</dcterms:modified>
</cp:coreProperties>
</file>