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91" r:id="rId2"/>
    <p:sldId id="360" r:id="rId3"/>
    <p:sldId id="293" r:id="rId4"/>
    <p:sldId id="404" r:id="rId5"/>
    <p:sldId id="294" r:id="rId6"/>
    <p:sldId id="402" r:id="rId7"/>
    <p:sldId id="403" r:id="rId8"/>
    <p:sldId id="401" r:id="rId9"/>
    <p:sldId id="361" r:id="rId10"/>
    <p:sldId id="363" r:id="rId11"/>
    <p:sldId id="362" r:id="rId12"/>
    <p:sldId id="364" r:id="rId13"/>
    <p:sldId id="306" r:id="rId14"/>
    <p:sldId id="399" r:id="rId15"/>
    <p:sldId id="359" r:id="rId16"/>
    <p:sldId id="369" r:id="rId17"/>
    <p:sldId id="367" r:id="rId18"/>
    <p:sldId id="370" r:id="rId19"/>
    <p:sldId id="371" r:id="rId20"/>
    <p:sldId id="366"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390" r:id="rId40"/>
    <p:sldId id="391" r:id="rId41"/>
    <p:sldId id="392" r:id="rId42"/>
    <p:sldId id="393" r:id="rId43"/>
    <p:sldId id="394" r:id="rId44"/>
    <p:sldId id="395" r:id="rId45"/>
    <p:sldId id="396" r:id="rId46"/>
    <p:sldId id="397" r:id="rId47"/>
    <p:sldId id="398" r:id="rId48"/>
    <p:sldId id="29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8C1E4-647A-40B5-8563-8B8AF43F3AF8}" type="datetimeFigureOut">
              <a:rPr lang="en-US" smtClean="0"/>
              <a:pPr/>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8B67C-3C0E-41A2-AD43-17FAEF976ABA}" type="slidenum">
              <a:rPr lang="en-US" smtClean="0"/>
              <a:pPr/>
              <a:t>‹#›</a:t>
            </a:fld>
            <a:endParaRPr lang="en-US"/>
          </a:p>
        </p:txBody>
      </p:sp>
    </p:spTree>
    <p:extLst>
      <p:ext uri="{BB962C8B-B14F-4D97-AF65-F5344CB8AC3E}">
        <p14:creationId xmlns:p14="http://schemas.microsoft.com/office/powerpoint/2010/main" xmlns="" val="170925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3D6B764-9657-4DA4-A5EC-5EA8BC16F715}" type="slidenum">
              <a:rPr lang="en-US" smtClean="0"/>
              <a:pPr/>
              <a:t>1</a:t>
            </a:fld>
            <a:endParaRPr lang="en-US"/>
          </a:p>
        </p:txBody>
      </p:sp>
      <p:sp>
        <p:nvSpPr>
          <p:cNvPr id="6" name="Date Placeholder 5"/>
          <p:cNvSpPr>
            <a:spLocks noGrp="1"/>
          </p:cNvSpPr>
          <p:nvPr>
            <p:ph type="dt" idx="12"/>
          </p:nvPr>
        </p:nvSpPr>
        <p:spPr/>
        <p:txBody>
          <a:bodyPr/>
          <a:lstStyle/>
          <a:p>
            <a:fld id="{BC0A807E-B2CB-4EC9-930B-CE98C413907C}" type="datetime1">
              <a:rPr lang="en-US" smtClean="0"/>
              <a:pPr/>
              <a:t>9/9/2020</a:t>
            </a:fld>
            <a:endParaRPr lang="en-US"/>
          </a:p>
        </p:txBody>
      </p:sp>
    </p:spTree>
    <p:extLst>
      <p:ext uri="{BB962C8B-B14F-4D97-AF65-F5344CB8AC3E}">
        <p14:creationId xmlns:p14="http://schemas.microsoft.com/office/powerpoint/2010/main" xmlns="" val="334813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a:ln/>
        </p:spPr>
      </p:sp>
      <p:sp>
        <p:nvSpPr>
          <p:cNvPr id="76802" name="Notes Placeholder 2"/>
          <p:cNvSpPr>
            <a:spLocks noGrp="1"/>
          </p:cNvSpPr>
          <p:nvPr>
            <p:ph type="body" idx="1"/>
          </p:nvPr>
        </p:nvSpPr>
        <p:spPr/>
        <p:txBody>
          <a:bodyPr/>
          <a:lstStyle/>
          <a:p>
            <a:pPr eaLnBrk="1" hangingPunct="1"/>
            <a:endParaRPr lang="en-US" smtClean="0">
              <a:latin typeface="Arial" charset="0"/>
            </a:endParaRPr>
          </a:p>
        </p:txBody>
      </p:sp>
      <p:sp>
        <p:nvSpPr>
          <p:cNvPr id="76803" name="Slide Number Placeholder 3"/>
          <p:cNvSpPr>
            <a:spLocks noGrp="1"/>
          </p:cNvSpPr>
          <p:nvPr>
            <p:ph type="sldNum" sz="quarter" idx="5"/>
          </p:nvPr>
        </p:nvSpPr>
        <p:spPr>
          <a:noFill/>
        </p:spPr>
        <p:txBody>
          <a:bodyPr/>
          <a:lstStyle/>
          <a:p>
            <a:fld id="{93205475-BCD8-4734-97D6-C3DB66BAE7BE}" type="slidenum">
              <a:rPr lang="en-US"/>
              <a:pPr/>
              <a:t>17</a:t>
            </a:fld>
            <a:endParaRPr lang="en-US"/>
          </a:p>
        </p:txBody>
      </p:sp>
    </p:spTree>
    <p:extLst>
      <p:ext uri="{BB962C8B-B14F-4D97-AF65-F5344CB8AC3E}">
        <p14:creationId xmlns:p14="http://schemas.microsoft.com/office/powerpoint/2010/main" xmlns="" val="503844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a:ln/>
        </p:spPr>
      </p:sp>
      <p:sp>
        <p:nvSpPr>
          <p:cNvPr id="74754" name="Notes Placeholder 2"/>
          <p:cNvSpPr>
            <a:spLocks noGrp="1"/>
          </p:cNvSpPr>
          <p:nvPr>
            <p:ph type="body" idx="1"/>
          </p:nvPr>
        </p:nvSpPr>
        <p:spPr/>
        <p:txBody>
          <a:bodyPr/>
          <a:lstStyle/>
          <a:p>
            <a:pPr eaLnBrk="1" hangingPunct="1"/>
            <a:endParaRPr lang="en-US" smtClean="0">
              <a:latin typeface="Arial" charset="0"/>
            </a:endParaRPr>
          </a:p>
        </p:txBody>
      </p:sp>
      <p:sp>
        <p:nvSpPr>
          <p:cNvPr id="74755" name="Slide Number Placeholder 3"/>
          <p:cNvSpPr>
            <a:spLocks noGrp="1"/>
          </p:cNvSpPr>
          <p:nvPr>
            <p:ph type="sldNum" sz="quarter" idx="5"/>
          </p:nvPr>
        </p:nvSpPr>
        <p:spPr>
          <a:noFill/>
        </p:spPr>
        <p:txBody>
          <a:bodyPr/>
          <a:lstStyle/>
          <a:p>
            <a:fld id="{E36EC25F-6EDF-4B04-AFB5-07F1E4B8706E}" type="slidenum">
              <a:rPr lang="en-US"/>
              <a:pPr/>
              <a:t>20</a:t>
            </a:fld>
            <a:endParaRPr lang="en-US"/>
          </a:p>
        </p:txBody>
      </p:sp>
    </p:spTree>
    <p:extLst>
      <p:ext uri="{BB962C8B-B14F-4D97-AF65-F5344CB8AC3E}">
        <p14:creationId xmlns:p14="http://schemas.microsoft.com/office/powerpoint/2010/main" xmlns="" val="169838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60C0EE-883F-4934-B828-9ACD44DC12BF}"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31217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B7B8AF-FC28-4A31-AFD9-646EBC63166F}"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211381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2A9697-CEBC-40D7-8AEE-A51BD32B31D2}"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659B9B6F-D550-41FB-97A3-3F5EDBC6875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857667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C4C44-7724-4540-BB45-09155B511EA8}"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4078072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4F3CBE-71A1-4018-AACB-98A0A3F8F321}"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659B9B6F-D550-41FB-97A3-3F5EDBC6875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567995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F016DD-094D-4252-BFC1-EEA31A3ADD77}"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3995099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279FC3-ED3C-462D-BD6D-8764267DC2E6}"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2408245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9088F6-2021-4BE0-BFB9-5AEE06EEBA0C}"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319803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32450E-7DA0-4493-8076-0F8C23DFC82C}"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251358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35C502-1FD4-42F9-B314-B21232691F91}" type="datetime1">
              <a:rPr lang="en-US" smtClean="0"/>
              <a:t>9/9/2020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302723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D204B2-6059-4096-BFB8-BC3ACD78997B}" type="datetime1">
              <a:rPr lang="en-US" smtClean="0"/>
              <a:t>9/9/2020</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
        <p:nvSpPr>
          <p:cNvPr id="7" name="Slide Number Placeholder 6"/>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113327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00B572-36E7-4013-BF90-0F638D81C252}" type="datetime1">
              <a:rPr lang="en-US" smtClean="0"/>
              <a:t>9/9/2020</a:t>
            </a:fld>
            <a:endParaRPr lang="en-US"/>
          </a:p>
        </p:txBody>
      </p:sp>
      <p:sp>
        <p:nvSpPr>
          <p:cNvPr id="8" name="Footer Placeholder 7"/>
          <p:cNvSpPr>
            <a:spLocks noGrp="1"/>
          </p:cNvSpPr>
          <p:nvPr>
            <p:ph type="ftr" sz="quarter" idx="11"/>
          </p:nvPr>
        </p:nvSpPr>
        <p:spPr/>
        <p:txBody>
          <a:bodyPr/>
          <a:lstStyle/>
          <a:p>
            <a:r>
              <a:rPr lang="en-US" smtClean="0"/>
              <a:t>Data Structures- T.Anil Kumar</a:t>
            </a:r>
            <a:endParaRPr lang="en-US"/>
          </a:p>
        </p:txBody>
      </p:sp>
      <p:sp>
        <p:nvSpPr>
          <p:cNvPr id="9" name="Slide Number Placeholder 8"/>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90779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6B47E4-FEAF-4E58-A2B2-2C550E129ED1}" type="datetime1">
              <a:rPr lang="en-US" smtClean="0"/>
              <a:t>9/9/2020</a:t>
            </a:fld>
            <a:endParaRPr lang="en-US"/>
          </a:p>
        </p:txBody>
      </p:sp>
      <p:sp>
        <p:nvSpPr>
          <p:cNvPr id="4" name="Footer Placeholder 3"/>
          <p:cNvSpPr>
            <a:spLocks noGrp="1"/>
          </p:cNvSpPr>
          <p:nvPr>
            <p:ph type="ftr" sz="quarter" idx="11"/>
          </p:nvPr>
        </p:nvSpPr>
        <p:spPr/>
        <p:txBody>
          <a:bodyPr/>
          <a:lstStyle/>
          <a:p>
            <a:r>
              <a:rPr lang="en-US" smtClean="0"/>
              <a:t>Data Structures- T.Anil Kumar</a:t>
            </a:r>
            <a:endParaRPr lang="en-US"/>
          </a:p>
        </p:txBody>
      </p:sp>
      <p:sp>
        <p:nvSpPr>
          <p:cNvPr id="5" name="Slide Number Placeholder 4"/>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258783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1BB30-BA55-4246-8D31-671058A3B014}" type="datetime1">
              <a:rPr lang="en-US" smtClean="0"/>
              <a:t>9/9/2020</a:t>
            </a:fld>
            <a:endParaRPr lang="en-US"/>
          </a:p>
        </p:txBody>
      </p:sp>
      <p:sp>
        <p:nvSpPr>
          <p:cNvPr id="3" name="Footer Placeholder 2"/>
          <p:cNvSpPr>
            <a:spLocks noGrp="1"/>
          </p:cNvSpPr>
          <p:nvPr>
            <p:ph type="ftr" sz="quarter" idx="11"/>
          </p:nvPr>
        </p:nvSpPr>
        <p:spPr/>
        <p:txBody>
          <a:bodyPr/>
          <a:lstStyle/>
          <a:p>
            <a:r>
              <a:rPr lang="en-US" smtClean="0"/>
              <a:t>Data Structures- T.Anil Kumar</a:t>
            </a:r>
            <a:endParaRPr lang="en-US"/>
          </a:p>
        </p:txBody>
      </p:sp>
      <p:sp>
        <p:nvSpPr>
          <p:cNvPr id="4" name="Slide Number Placeholder 3"/>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22583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71560-BE50-4E64-9D40-DA0E48367BF3}" type="datetime1">
              <a:rPr lang="en-US" smtClean="0"/>
              <a:t>9/9/2020</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
        <p:nvSpPr>
          <p:cNvPr id="7" name="Slide Number Placeholder 6"/>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242947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23CBAA-8692-4A7A-A98A-72E76E96AC9D}" type="datetime1">
              <a:rPr lang="en-US" smtClean="0"/>
              <a:t>9/9/2020</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
        <p:nvSpPr>
          <p:cNvPr id="7" name="Slide Number Placeholder 6"/>
          <p:cNvSpPr>
            <a:spLocks noGrp="1"/>
          </p:cNvSpPr>
          <p:nvPr>
            <p:ph type="sldNum" sz="quarter" idx="12"/>
          </p:nvPr>
        </p:nvSpPr>
        <p:spPr/>
        <p:txBody>
          <a:body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411975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453E84-A3AB-442B-8CC2-349B503A8CCB}" type="datetime1">
              <a:rPr lang="en-US" smtClean="0"/>
              <a:t>9/9/2020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Data Structures- T.Anil Kumar</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9B9B6F-D550-41FB-97A3-3F5EDBC6875D}" type="slidenum">
              <a:rPr lang="en-US" smtClean="0"/>
              <a:pPr/>
              <a:t>‹#›</a:t>
            </a:fld>
            <a:endParaRPr lang="en-US"/>
          </a:p>
        </p:txBody>
      </p:sp>
    </p:spTree>
    <p:extLst>
      <p:ext uri="{BB962C8B-B14F-4D97-AF65-F5344CB8AC3E}">
        <p14:creationId xmlns:p14="http://schemas.microsoft.com/office/powerpoint/2010/main" xmlns="" val="1105570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notesSlide" Target="../notesSlides/notesSlide3.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slideLayout" Target="../slideLayouts/slideLayout2.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7948" y="1403464"/>
            <a:ext cx="5262086" cy="646331"/>
          </a:xfrm>
          <a:prstGeom prst="rect">
            <a:avLst/>
          </a:prstGeom>
          <a:noFill/>
        </p:spPr>
        <p:txBody>
          <a:bodyPr wrap="square" rtlCol="0">
            <a:spAutoFit/>
          </a:bodyPr>
          <a:lstStyle/>
          <a:p>
            <a:pPr algn="ctr"/>
            <a:r>
              <a:rPr lang="en-US" sz="3600" b="1" dirty="0">
                <a:solidFill>
                  <a:srgbClr val="0069B8"/>
                </a:solidFill>
                <a:latin typeface="+mj-lt"/>
              </a:rPr>
              <a:t>Data Structures</a:t>
            </a:r>
          </a:p>
        </p:txBody>
      </p:sp>
      <p:sp>
        <p:nvSpPr>
          <p:cNvPr id="7" name="TextBox 6"/>
          <p:cNvSpPr txBox="1"/>
          <p:nvPr/>
        </p:nvSpPr>
        <p:spPr>
          <a:xfrm>
            <a:off x="1977981" y="2867638"/>
            <a:ext cx="7418231" cy="1685077"/>
          </a:xfrm>
          <a:prstGeom prst="rect">
            <a:avLst/>
          </a:prstGeom>
          <a:noFill/>
        </p:spPr>
        <p:txBody>
          <a:bodyPr wrap="square" rtlCol="0">
            <a:spAutoFit/>
          </a:bodyPr>
          <a:lstStyle/>
          <a:p>
            <a:pPr algn="ctr"/>
            <a:r>
              <a:rPr lang="en-US" sz="2100" dirty="0"/>
              <a:t>	</a:t>
            </a:r>
            <a:r>
              <a:rPr lang="en-US" sz="2700" dirty="0" smtClean="0">
                <a:latin typeface="+mj-lt"/>
              </a:rPr>
              <a:t>Unit-6</a:t>
            </a:r>
          </a:p>
          <a:p>
            <a:pPr algn="ctr"/>
            <a:endParaRPr lang="en-US" sz="2700" dirty="0">
              <a:latin typeface="+mj-lt"/>
            </a:endParaRPr>
          </a:p>
          <a:p>
            <a:pPr algn="ctr"/>
            <a:r>
              <a:rPr lang="en-US" dirty="0"/>
              <a:t>                Dept. of CSE,</a:t>
            </a:r>
          </a:p>
          <a:p>
            <a:pPr algn="ctr"/>
            <a:r>
              <a:rPr lang="en-US" dirty="0"/>
              <a:t>              RGUKT IIIT Srikakulam</a:t>
            </a:r>
          </a:p>
          <a:p>
            <a:pPr algn="just"/>
            <a:r>
              <a:rPr lang="en-US" sz="1350" dirty="0"/>
              <a:t>                </a:t>
            </a: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42422" y="965572"/>
            <a:ext cx="935762" cy="1475779"/>
          </a:xfrm>
          <a:prstGeom prst="rect">
            <a:avLst/>
          </a:prstGeom>
        </p:spPr>
      </p:pic>
      <p:sp>
        <p:nvSpPr>
          <p:cNvPr id="4" name="Footer Placeholder 3"/>
          <p:cNvSpPr>
            <a:spLocks noGrp="1"/>
          </p:cNvSpPr>
          <p:nvPr>
            <p:ph type="ftr" sz="quarter" idx="11"/>
          </p:nvPr>
        </p:nvSpPr>
        <p:spPr/>
        <p:txBody>
          <a:bodyPr/>
          <a:lstStyle/>
          <a:p>
            <a:r>
              <a:rPr lang="en-US" smtClean="0"/>
              <a:t>Data Structures- T.Anil Kumar</a:t>
            </a:r>
            <a:endParaRPr lang="en-US" dirty="0"/>
          </a:p>
        </p:txBody>
      </p:sp>
      <p:sp>
        <p:nvSpPr>
          <p:cNvPr id="5" name="Slide Number Placeholder 4"/>
          <p:cNvSpPr>
            <a:spLocks noGrp="1"/>
          </p:cNvSpPr>
          <p:nvPr>
            <p:ph type="sldNum" sz="quarter" idx="12"/>
          </p:nvPr>
        </p:nvSpPr>
        <p:spPr/>
        <p:txBody>
          <a:bodyPr/>
          <a:lstStyle/>
          <a:p>
            <a:fld id="{3E276259-71A5-47E5-B6AC-F674AC2D98F2}" type="slidenum">
              <a:rPr lang="en-US" smtClean="0"/>
              <a:pPr/>
              <a:t>1</a:t>
            </a:fld>
            <a:endParaRPr lang="en-US"/>
          </a:p>
        </p:txBody>
      </p:sp>
    </p:spTree>
    <p:extLst>
      <p:ext uri="{BB962C8B-B14F-4D97-AF65-F5344CB8AC3E}">
        <p14:creationId xmlns:p14="http://schemas.microsoft.com/office/powerpoint/2010/main" xmlns="" val="165578927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90932" y="4101483"/>
            <a:ext cx="6878010" cy="2313519"/>
          </a:xfrm>
        </p:spPr>
      </p:pic>
      <p:sp>
        <p:nvSpPr>
          <p:cNvPr id="4" name="Rectangle 3"/>
          <p:cNvSpPr/>
          <p:nvPr/>
        </p:nvSpPr>
        <p:spPr>
          <a:xfrm>
            <a:off x="816843" y="1085334"/>
            <a:ext cx="4860626" cy="369332"/>
          </a:xfrm>
          <a:prstGeom prst="rect">
            <a:avLst/>
          </a:prstGeom>
        </p:spPr>
        <p:txBody>
          <a:bodyPr wrap="none">
            <a:spAutoFit/>
          </a:bodyPr>
          <a:lstStyle/>
          <a:p>
            <a:pPr>
              <a:buAutoNum type="arabicParenR"/>
            </a:pPr>
            <a:r>
              <a:rPr lang="en-US" b="1" dirty="0">
                <a:solidFill>
                  <a:schemeClr val="accent1"/>
                </a:solidFill>
              </a:rPr>
              <a:t>Adjacency Matrix </a:t>
            </a:r>
            <a:r>
              <a:rPr lang="en-US" b="1" dirty="0" smtClean="0">
                <a:solidFill>
                  <a:schemeClr val="accent1"/>
                </a:solidFill>
              </a:rPr>
              <a:t>representation (</a:t>
            </a:r>
            <a:r>
              <a:rPr lang="en-US" b="1" dirty="0" err="1" smtClean="0">
                <a:solidFill>
                  <a:schemeClr val="accent1"/>
                </a:solidFill>
              </a:rPr>
              <a:t>Cont</a:t>
            </a:r>
            <a:r>
              <a:rPr lang="en-US" b="1" dirty="0" smtClean="0">
                <a:solidFill>
                  <a:schemeClr val="accent1"/>
                </a:solidFill>
              </a:rPr>
              <a:t>…)</a:t>
            </a:r>
            <a:endParaRPr lang="en-US" b="1" dirty="0">
              <a:solidFill>
                <a:schemeClr val="accen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88557" y="1673364"/>
            <a:ext cx="4873533" cy="2276691"/>
          </a:xfrm>
          <a:prstGeom prst="rect">
            <a:avLst/>
          </a:prstGeom>
        </p:spPr>
      </p:pic>
      <p:sp>
        <p:nvSpPr>
          <p:cNvPr id="2" name="Footer Placeholder 1"/>
          <p:cNvSpPr>
            <a:spLocks noGrp="1"/>
          </p:cNvSpPr>
          <p:nvPr>
            <p:ph type="ftr" sz="quarter" idx="11"/>
          </p:nvPr>
        </p:nvSpPr>
        <p:spPr/>
        <p:txBody>
          <a:bodyPr/>
          <a:lstStyle/>
          <a:p>
            <a:r>
              <a:rPr lang="en-US" smtClean="0"/>
              <a:t>Data Structures- T.Anil Kumar</a:t>
            </a:r>
            <a:endParaRPr lang="en-US"/>
          </a:p>
        </p:txBody>
      </p:sp>
      <p:sp>
        <p:nvSpPr>
          <p:cNvPr id="3" name="Slide Number Placeholder 2"/>
          <p:cNvSpPr>
            <a:spLocks noGrp="1"/>
          </p:cNvSpPr>
          <p:nvPr>
            <p:ph type="sldNum" sz="quarter" idx="12"/>
          </p:nvPr>
        </p:nvSpPr>
        <p:spPr/>
        <p:txBody>
          <a:bodyPr/>
          <a:lstStyle/>
          <a:p>
            <a:fld id="{659B9B6F-D550-41FB-97A3-3F5EDBC6875D}" type="slidenum">
              <a:rPr lang="en-US" smtClean="0"/>
              <a:pPr/>
              <a:t>10</a:t>
            </a:fld>
            <a:endParaRPr lang="en-US"/>
          </a:p>
        </p:txBody>
      </p:sp>
    </p:spTree>
    <p:extLst>
      <p:ext uri="{BB962C8B-B14F-4D97-AF65-F5344CB8AC3E}">
        <p14:creationId xmlns:p14="http://schemas.microsoft.com/office/powerpoint/2010/main" xmlns="" val="3691023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77334" y="426720"/>
            <a:ext cx="9709540" cy="691866"/>
          </a:xfrm>
        </p:spPr>
        <p:txBody>
          <a:bodyPr/>
          <a:lstStyle/>
          <a:p>
            <a:pPr>
              <a:spcBef>
                <a:spcPts val="1000"/>
              </a:spcBef>
              <a:buClr>
                <a:schemeClr val="accent1"/>
              </a:buClr>
              <a:buSzPct val="80000"/>
            </a:pPr>
            <a:r>
              <a:rPr lang="en-US" sz="1800" b="1" dirty="0">
                <a:latin typeface="+mn-lt"/>
                <a:ea typeface="+mn-ea"/>
                <a:cs typeface="+mn-cs"/>
              </a:rPr>
              <a:t>2) Adjacent List </a:t>
            </a:r>
            <a:r>
              <a:rPr lang="en-US" sz="1800" b="1" dirty="0" smtClean="0">
                <a:latin typeface="+mn-lt"/>
                <a:ea typeface="+mn-ea"/>
                <a:cs typeface="+mn-cs"/>
              </a:rPr>
              <a:t>representation:</a:t>
            </a:r>
            <a:endParaRPr lang="en-US" sz="1800" b="1" dirty="0">
              <a:latin typeface="+mn-lt"/>
              <a:ea typeface="+mn-ea"/>
              <a:cs typeface="+mn-cs"/>
            </a:endParaRPr>
          </a:p>
        </p:txBody>
      </p:sp>
      <p:sp>
        <p:nvSpPr>
          <p:cNvPr id="41987" name="Rectangle 3"/>
          <p:cNvSpPr>
            <a:spLocks noGrp="1" noChangeArrowheads="1"/>
          </p:cNvSpPr>
          <p:nvPr>
            <p:ph type="body" idx="1"/>
          </p:nvPr>
        </p:nvSpPr>
        <p:spPr>
          <a:xfrm>
            <a:off x="437636" y="1539153"/>
            <a:ext cx="8596668" cy="3880773"/>
          </a:xfrm>
        </p:spPr>
        <p:txBody>
          <a:bodyPr/>
          <a:lstStyle/>
          <a:p>
            <a:pPr marL="0" indent="0">
              <a:buNone/>
            </a:pPr>
            <a:r>
              <a:rPr lang="en-US" dirty="0" smtClean="0"/>
              <a:t>         An adjacency list representation of a graph associates each vertex in the graph with collection of its neighboring vertices or edges i.e., every vertex stores list of adjacent vertices.</a:t>
            </a:r>
          </a:p>
          <a:p>
            <a:pPr marL="0" indent="0">
              <a:buNone/>
            </a:pPr>
            <a:r>
              <a:rPr lang="en-US" dirty="0"/>
              <a:t>Note:- Check the class notes for why we are moving for adjacency matrix representation</a:t>
            </a:r>
          </a:p>
          <a:p>
            <a:pPr marL="0" indent="0">
              <a:buNone/>
            </a:pP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35486" y="3247446"/>
            <a:ext cx="7630590" cy="2333951"/>
          </a:xfrm>
          <a:prstGeom prst="rect">
            <a:avLst/>
          </a:prstGeom>
        </p:spPr>
      </p:pic>
      <p:sp>
        <p:nvSpPr>
          <p:cNvPr id="2" name="Footer Placeholder 1"/>
          <p:cNvSpPr>
            <a:spLocks noGrp="1"/>
          </p:cNvSpPr>
          <p:nvPr>
            <p:ph type="ftr" sz="quarter" idx="11"/>
          </p:nvPr>
        </p:nvSpPr>
        <p:spPr/>
        <p:txBody>
          <a:bodyPr/>
          <a:lstStyle/>
          <a:p>
            <a:r>
              <a:rPr lang="en-US" smtClean="0"/>
              <a:t>Data Structures- T.Anil Kumar</a:t>
            </a:r>
            <a:endParaRPr lang="en-US"/>
          </a:p>
        </p:txBody>
      </p:sp>
      <p:sp>
        <p:nvSpPr>
          <p:cNvPr id="4" name="Slide Number Placeholder 3"/>
          <p:cNvSpPr>
            <a:spLocks noGrp="1"/>
          </p:cNvSpPr>
          <p:nvPr>
            <p:ph type="sldNum" sz="quarter" idx="12"/>
          </p:nvPr>
        </p:nvSpPr>
        <p:spPr/>
        <p:txBody>
          <a:bodyPr/>
          <a:lstStyle/>
          <a:p>
            <a:fld id="{659B9B6F-D550-41FB-97A3-3F5EDBC6875D}" type="slidenum">
              <a:rPr lang="en-US" smtClean="0"/>
              <a:pPr/>
              <a:t>11</a:t>
            </a:fld>
            <a:endParaRPr lang="en-US"/>
          </a:p>
        </p:txBody>
      </p:sp>
    </p:spTree>
    <p:extLst>
      <p:ext uri="{BB962C8B-B14F-4D97-AF65-F5344CB8AC3E}">
        <p14:creationId xmlns:p14="http://schemas.microsoft.com/office/powerpoint/2010/main" xmlns="" val="1962243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62039" y="1118586"/>
            <a:ext cx="6487430" cy="2333951"/>
          </a:xfrm>
        </p:spPr>
      </p:pic>
      <p:sp>
        <p:nvSpPr>
          <p:cNvPr id="4" name="Rectangle 2"/>
          <p:cNvSpPr txBox="1">
            <a:spLocks noChangeArrowheads="1"/>
          </p:cNvSpPr>
          <p:nvPr/>
        </p:nvSpPr>
        <p:spPr>
          <a:xfrm>
            <a:off x="677334" y="426720"/>
            <a:ext cx="9709540" cy="6918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000"/>
              </a:spcBef>
              <a:buClr>
                <a:schemeClr val="accent1"/>
              </a:buClr>
              <a:buSzPct val="80000"/>
            </a:pPr>
            <a:r>
              <a:rPr lang="en-US" sz="1800" b="1" dirty="0" smtClean="0">
                <a:latin typeface="+mn-lt"/>
                <a:ea typeface="+mn-ea"/>
                <a:cs typeface="+mn-cs"/>
              </a:rPr>
              <a:t>2) Adjacent List representation ( </a:t>
            </a:r>
            <a:r>
              <a:rPr lang="en-US" sz="1800" b="1" dirty="0" err="1" smtClean="0">
                <a:latin typeface="+mn-lt"/>
                <a:ea typeface="+mn-ea"/>
                <a:cs typeface="+mn-cs"/>
              </a:rPr>
              <a:t>cont</a:t>
            </a:r>
            <a:r>
              <a:rPr lang="en-US" sz="1800" b="1" dirty="0" smtClean="0">
                <a:latin typeface="+mn-lt"/>
                <a:ea typeface="+mn-ea"/>
                <a:cs typeface="+mn-cs"/>
              </a:rPr>
              <a:t>…):</a:t>
            </a:r>
            <a:endParaRPr lang="en-US" sz="1800" b="1" dirty="0">
              <a:latin typeface="+mn-lt"/>
              <a:ea typeface="+mn-ea"/>
              <a:cs typeface="+mn-cs"/>
            </a:endParaRP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36047" y="3806739"/>
            <a:ext cx="7249537" cy="2333951"/>
          </a:xfrm>
          <a:prstGeom prst="rect">
            <a:avLst/>
          </a:prstGeom>
        </p:spPr>
      </p:pic>
      <p:sp>
        <p:nvSpPr>
          <p:cNvPr id="2" name="Footer Placeholder 1"/>
          <p:cNvSpPr>
            <a:spLocks noGrp="1"/>
          </p:cNvSpPr>
          <p:nvPr>
            <p:ph type="ftr" sz="quarter" idx="11"/>
          </p:nvPr>
        </p:nvSpPr>
        <p:spPr/>
        <p:txBody>
          <a:bodyPr/>
          <a:lstStyle/>
          <a:p>
            <a:r>
              <a:rPr lang="en-US" smtClean="0"/>
              <a:t>Data Structures- T.Anil Kumar</a:t>
            </a:r>
            <a:endParaRPr lang="en-US"/>
          </a:p>
        </p:txBody>
      </p:sp>
      <p:sp>
        <p:nvSpPr>
          <p:cNvPr id="3" name="Slide Number Placeholder 2"/>
          <p:cNvSpPr>
            <a:spLocks noGrp="1"/>
          </p:cNvSpPr>
          <p:nvPr>
            <p:ph type="sldNum" sz="quarter" idx="12"/>
          </p:nvPr>
        </p:nvSpPr>
        <p:spPr/>
        <p:txBody>
          <a:bodyPr/>
          <a:lstStyle/>
          <a:p>
            <a:fld id="{659B9B6F-D550-41FB-97A3-3F5EDBC6875D}" type="slidenum">
              <a:rPr lang="en-US" smtClean="0"/>
              <a:pPr/>
              <a:t>12</a:t>
            </a:fld>
            <a:endParaRPr lang="en-US"/>
          </a:p>
        </p:txBody>
      </p:sp>
    </p:spTree>
    <p:extLst>
      <p:ext uri="{BB962C8B-B14F-4D97-AF65-F5344CB8AC3E}">
        <p14:creationId xmlns:p14="http://schemas.microsoft.com/office/powerpoint/2010/main" xmlns="" val="3799170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77334" y="609600"/>
            <a:ext cx="9105858" cy="1320800"/>
          </a:xfrm>
        </p:spPr>
        <p:txBody>
          <a:bodyPr>
            <a:normAutofit/>
          </a:bodyPr>
          <a:lstStyle/>
          <a:p>
            <a:pPr>
              <a:lnSpc>
                <a:spcPct val="75000"/>
              </a:lnSpc>
            </a:pPr>
            <a:r>
              <a:rPr lang="en-US" b="1" dirty="0">
                <a:latin typeface="Times New Roman" panose="02020603050405020304" pitchFamily="18" charset="0"/>
                <a:ea typeface="MS Mincho" charset="-128"/>
                <a:cs typeface="Times New Roman" panose="02020603050405020304" pitchFamily="18" charset="0"/>
              </a:rPr>
              <a:t>Adjacency matrix vs. adjacency list representation</a:t>
            </a:r>
            <a:r>
              <a:rPr lang="en-US" b="1" dirty="0">
                <a:latin typeface="Times New Roman" panose="02020603050405020304" pitchFamily="18" charset="0"/>
                <a:cs typeface="Times New Roman" panose="02020603050405020304" pitchFamily="18" charset="0"/>
              </a:rPr>
              <a:t> </a:t>
            </a:r>
          </a:p>
        </p:txBody>
      </p:sp>
      <p:sp>
        <p:nvSpPr>
          <p:cNvPr id="17411" name="Rectangle 3"/>
          <p:cNvSpPr>
            <a:spLocks noGrp="1" noChangeArrowheads="1"/>
          </p:cNvSpPr>
          <p:nvPr>
            <p:ph type="body" idx="1"/>
          </p:nvPr>
        </p:nvSpPr>
        <p:spPr>
          <a:xfrm>
            <a:off x="1366421" y="1768137"/>
            <a:ext cx="8001000" cy="3034683"/>
          </a:xfrm>
        </p:spPr>
        <p:txBody>
          <a:bodyPr/>
          <a:lstStyle/>
          <a:p>
            <a:pPr>
              <a:lnSpc>
                <a:spcPct val="85000"/>
              </a:lnSpc>
            </a:pPr>
            <a:r>
              <a:rPr lang="en-US" b="1" dirty="0">
                <a:solidFill>
                  <a:srgbClr val="FF9933"/>
                </a:solidFill>
                <a:ea typeface="MS Mincho" charset="-128"/>
              </a:rPr>
              <a:t>Adjacency matrix</a:t>
            </a:r>
            <a:endParaRPr lang="en-US" b="1" dirty="0">
              <a:solidFill>
                <a:srgbClr val="FF9933"/>
              </a:solidFill>
              <a:latin typeface="Courier New" panose="02070309020205020404" pitchFamily="49" charset="0"/>
              <a:cs typeface="Times New Roman" panose="02020603050405020304" pitchFamily="18" charset="0"/>
            </a:endParaRPr>
          </a:p>
          <a:p>
            <a:pPr lvl="1">
              <a:lnSpc>
                <a:spcPct val="85000"/>
              </a:lnSpc>
            </a:pPr>
            <a:r>
              <a:rPr lang="en-US" dirty="0">
                <a:ea typeface="MS Mincho" charset="-128"/>
              </a:rPr>
              <a:t>Good for dense graphs --|</a:t>
            </a:r>
            <a:r>
              <a:rPr lang="en-US" i="1" dirty="0">
                <a:ea typeface="MS Mincho" charset="-128"/>
              </a:rPr>
              <a:t>E</a:t>
            </a:r>
            <a:r>
              <a:rPr lang="en-US" dirty="0">
                <a:ea typeface="MS Mincho" charset="-128"/>
              </a:rPr>
              <a:t>|~</a:t>
            </a:r>
            <a:r>
              <a:rPr lang="en-US" i="1" dirty="0">
                <a:ea typeface="MS Mincho" charset="-128"/>
              </a:rPr>
              <a:t>O</a:t>
            </a:r>
            <a:r>
              <a:rPr lang="en-US" dirty="0">
                <a:ea typeface="MS Mincho" charset="-128"/>
              </a:rPr>
              <a:t>(|</a:t>
            </a:r>
            <a:r>
              <a:rPr lang="en-US" i="1" dirty="0">
                <a:ea typeface="MS Mincho" charset="-128"/>
              </a:rPr>
              <a:t>V</a:t>
            </a:r>
            <a:r>
              <a:rPr lang="en-US" dirty="0">
                <a:ea typeface="MS Mincho" charset="-128"/>
              </a:rPr>
              <a:t>|</a:t>
            </a:r>
            <a:r>
              <a:rPr lang="en-US" baseline="30000" dirty="0">
                <a:ea typeface="MS Mincho" charset="-128"/>
              </a:rPr>
              <a:t>2</a:t>
            </a:r>
            <a:r>
              <a:rPr lang="en-US" dirty="0">
                <a:ea typeface="MS Mincho" charset="-128"/>
              </a:rPr>
              <a:t>)</a:t>
            </a:r>
            <a:endParaRPr lang="en-US" dirty="0">
              <a:latin typeface="Courier New" panose="02070309020205020404" pitchFamily="49" charset="0"/>
              <a:cs typeface="Times New Roman" panose="02020603050405020304" pitchFamily="18" charset="0"/>
            </a:endParaRPr>
          </a:p>
          <a:p>
            <a:pPr lvl="1">
              <a:lnSpc>
                <a:spcPct val="85000"/>
              </a:lnSpc>
            </a:pPr>
            <a:r>
              <a:rPr lang="en-US" dirty="0">
                <a:ea typeface="MS Mincho" charset="-128"/>
              </a:rPr>
              <a:t>Memory requirements: </a:t>
            </a:r>
            <a:r>
              <a:rPr lang="en-US" i="1" dirty="0">
                <a:ea typeface="MS Mincho" charset="-128"/>
              </a:rPr>
              <a:t>O</a:t>
            </a:r>
            <a:r>
              <a:rPr lang="en-US" dirty="0">
                <a:ea typeface="MS Mincho" charset="-128"/>
              </a:rPr>
              <a:t>(|V| + |</a:t>
            </a:r>
            <a:r>
              <a:rPr lang="en-US" i="1" dirty="0">
                <a:ea typeface="MS Mincho" charset="-128"/>
              </a:rPr>
              <a:t>E|</a:t>
            </a:r>
            <a:r>
              <a:rPr lang="en-US" baseline="30000" dirty="0">
                <a:ea typeface="MS Mincho" charset="-128"/>
              </a:rPr>
              <a:t> </a:t>
            </a:r>
            <a:r>
              <a:rPr lang="en-US" dirty="0">
                <a:ea typeface="MS Mincho" charset="-128"/>
              </a:rPr>
              <a:t>) = O(|</a:t>
            </a:r>
            <a:r>
              <a:rPr lang="en-US" i="1" dirty="0">
                <a:ea typeface="MS Mincho" charset="-128"/>
              </a:rPr>
              <a:t>V</a:t>
            </a:r>
            <a:r>
              <a:rPr lang="en-US" dirty="0">
                <a:ea typeface="MS Mincho" charset="-128"/>
              </a:rPr>
              <a:t>|</a:t>
            </a:r>
            <a:r>
              <a:rPr lang="en-US" baseline="30000" dirty="0">
                <a:ea typeface="MS Mincho" charset="-128"/>
              </a:rPr>
              <a:t>2 </a:t>
            </a:r>
            <a:r>
              <a:rPr lang="en-US" dirty="0">
                <a:ea typeface="MS Mincho" charset="-128"/>
              </a:rPr>
              <a:t>)</a:t>
            </a:r>
          </a:p>
          <a:p>
            <a:pPr lvl="1">
              <a:lnSpc>
                <a:spcPct val="85000"/>
              </a:lnSpc>
            </a:pPr>
            <a:r>
              <a:rPr lang="en-US" dirty="0">
                <a:ea typeface="MS Mincho" charset="-128"/>
              </a:rPr>
              <a:t>Connectivity between two vertices can be tested quickly</a:t>
            </a:r>
          </a:p>
          <a:p>
            <a:pPr>
              <a:lnSpc>
                <a:spcPct val="85000"/>
              </a:lnSpc>
            </a:pPr>
            <a:r>
              <a:rPr lang="en-US" b="1" dirty="0">
                <a:solidFill>
                  <a:srgbClr val="FF9933"/>
                </a:solidFill>
                <a:ea typeface="MS Mincho" charset="-128"/>
              </a:rPr>
              <a:t>Adjacency list</a:t>
            </a:r>
            <a:endParaRPr lang="en-US" b="1" dirty="0">
              <a:solidFill>
                <a:srgbClr val="FF9933"/>
              </a:solidFill>
              <a:latin typeface="Courier New" panose="02070309020205020404" pitchFamily="49" charset="0"/>
              <a:cs typeface="Times New Roman" panose="02020603050405020304" pitchFamily="18" charset="0"/>
            </a:endParaRPr>
          </a:p>
          <a:p>
            <a:pPr lvl="1">
              <a:lnSpc>
                <a:spcPct val="85000"/>
              </a:lnSpc>
            </a:pPr>
            <a:r>
              <a:rPr lang="en-US" dirty="0">
                <a:ea typeface="MS Mincho" charset="-128"/>
              </a:rPr>
              <a:t>Good for sparse graphs -- |</a:t>
            </a:r>
            <a:r>
              <a:rPr lang="en-US" i="1" dirty="0">
                <a:ea typeface="MS Mincho" charset="-128"/>
              </a:rPr>
              <a:t>E</a:t>
            </a:r>
            <a:r>
              <a:rPr lang="en-US" dirty="0">
                <a:ea typeface="MS Mincho" charset="-128"/>
              </a:rPr>
              <a:t>|~</a:t>
            </a:r>
            <a:r>
              <a:rPr lang="en-US" i="1" dirty="0">
                <a:ea typeface="MS Mincho" charset="-128"/>
              </a:rPr>
              <a:t>O</a:t>
            </a:r>
            <a:r>
              <a:rPr lang="en-US" dirty="0">
                <a:ea typeface="MS Mincho" charset="-128"/>
              </a:rPr>
              <a:t>(|</a:t>
            </a:r>
            <a:r>
              <a:rPr lang="en-US" i="1" dirty="0">
                <a:ea typeface="MS Mincho" charset="-128"/>
              </a:rPr>
              <a:t>V</a:t>
            </a:r>
            <a:r>
              <a:rPr lang="en-US" dirty="0">
                <a:ea typeface="MS Mincho" charset="-128"/>
              </a:rPr>
              <a:t>|)</a:t>
            </a:r>
            <a:endParaRPr lang="en-US" dirty="0">
              <a:latin typeface="Courier New" panose="02070309020205020404" pitchFamily="49" charset="0"/>
              <a:cs typeface="Times New Roman" panose="02020603050405020304" pitchFamily="18" charset="0"/>
            </a:endParaRPr>
          </a:p>
          <a:p>
            <a:pPr lvl="1">
              <a:lnSpc>
                <a:spcPct val="85000"/>
              </a:lnSpc>
            </a:pPr>
            <a:r>
              <a:rPr lang="en-US" dirty="0">
                <a:ea typeface="MS Mincho" charset="-128"/>
              </a:rPr>
              <a:t>Memory requirements: </a:t>
            </a:r>
            <a:r>
              <a:rPr lang="en-US" i="1" dirty="0">
                <a:ea typeface="MS Mincho" charset="-128"/>
              </a:rPr>
              <a:t>O(|V| + |E|)=O(|V|) </a:t>
            </a:r>
          </a:p>
          <a:p>
            <a:pPr lvl="1">
              <a:lnSpc>
                <a:spcPct val="85000"/>
              </a:lnSpc>
            </a:pPr>
            <a:r>
              <a:rPr lang="en-US" dirty="0">
                <a:ea typeface="MS Mincho" charset="-128"/>
              </a:rPr>
              <a:t>Vertices adjacent to another vertex can be found quickly</a:t>
            </a:r>
          </a:p>
        </p:txBody>
      </p:sp>
      <p:sp>
        <p:nvSpPr>
          <p:cNvPr id="2" name="Footer Placeholder 1"/>
          <p:cNvSpPr>
            <a:spLocks noGrp="1"/>
          </p:cNvSpPr>
          <p:nvPr>
            <p:ph type="ftr" sz="quarter" idx="11"/>
          </p:nvPr>
        </p:nvSpPr>
        <p:spPr/>
        <p:txBody>
          <a:bodyPr/>
          <a:lstStyle/>
          <a:p>
            <a:r>
              <a:rPr lang="en-US" smtClean="0"/>
              <a:t>Data Structures- T.Anil Kumar</a:t>
            </a:r>
            <a:endParaRPr lang="en-US"/>
          </a:p>
        </p:txBody>
      </p:sp>
      <p:sp>
        <p:nvSpPr>
          <p:cNvPr id="3" name="Slide Number Placeholder 2"/>
          <p:cNvSpPr>
            <a:spLocks noGrp="1"/>
          </p:cNvSpPr>
          <p:nvPr>
            <p:ph type="sldNum" sz="quarter" idx="12"/>
          </p:nvPr>
        </p:nvSpPr>
        <p:spPr/>
        <p:txBody>
          <a:bodyPr/>
          <a:lstStyle/>
          <a:p>
            <a:fld id="{659B9B6F-D550-41FB-97A3-3F5EDBC6875D}" type="slidenum">
              <a:rPr lang="en-US" smtClean="0"/>
              <a:pPr/>
              <a:t>13</a:t>
            </a:fld>
            <a:endParaRPr lang="en-US"/>
          </a:p>
        </p:txBody>
      </p:sp>
    </p:spTree>
    <p:extLst>
      <p:ext uri="{BB962C8B-B14F-4D97-AF65-F5344CB8AC3E}">
        <p14:creationId xmlns:p14="http://schemas.microsoft.com/office/powerpoint/2010/main" xmlns="" val="4203587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Graphs:</a:t>
            </a:r>
            <a:endParaRPr lang="en-US" dirty="0"/>
          </a:p>
        </p:txBody>
      </p:sp>
      <p:sp>
        <p:nvSpPr>
          <p:cNvPr id="3" name="Content Placeholder 2"/>
          <p:cNvSpPr>
            <a:spLocks noGrp="1"/>
          </p:cNvSpPr>
          <p:nvPr>
            <p:ph idx="1"/>
          </p:nvPr>
        </p:nvSpPr>
        <p:spPr/>
        <p:txBody>
          <a:bodyPr/>
          <a:lstStyle/>
          <a:p>
            <a:r>
              <a:rPr lang="en-US" dirty="0" smtClean="0"/>
              <a:t>Social Networking sites</a:t>
            </a:r>
          </a:p>
          <a:p>
            <a:r>
              <a:rPr lang="en-US" dirty="0" smtClean="0"/>
              <a:t>Interlinking of Web pages.</a:t>
            </a:r>
          </a:p>
          <a:p>
            <a:r>
              <a:rPr lang="en-US" dirty="0" smtClean="0"/>
              <a:t>Transportation networks</a:t>
            </a:r>
            <a:endParaRPr lang="en-US" dirty="0"/>
          </a:p>
        </p:txBody>
      </p:sp>
      <p:sp>
        <p:nvSpPr>
          <p:cNvPr id="4" name="Footer Placeholder 3"/>
          <p:cNvSpPr>
            <a:spLocks noGrp="1"/>
          </p:cNvSpPr>
          <p:nvPr>
            <p:ph type="ftr" sz="quarter" idx="11"/>
          </p:nvPr>
        </p:nvSpPr>
        <p:spPr/>
        <p:txBody>
          <a:bodyPr/>
          <a:lstStyle/>
          <a:p>
            <a:r>
              <a:rPr lang="en-US" smtClean="0"/>
              <a:t>Data Structures- T.Anil Kumar</a:t>
            </a:r>
            <a:endParaRPr lang="en-US"/>
          </a:p>
        </p:txBody>
      </p:sp>
      <p:sp>
        <p:nvSpPr>
          <p:cNvPr id="5" name="Slide Number Placeholder 4"/>
          <p:cNvSpPr>
            <a:spLocks noGrp="1"/>
          </p:cNvSpPr>
          <p:nvPr>
            <p:ph type="sldNum" sz="quarter" idx="12"/>
          </p:nvPr>
        </p:nvSpPr>
        <p:spPr/>
        <p:txBody>
          <a:bodyPr/>
          <a:lstStyle/>
          <a:p>
            <a:fld id="{659B9B6F-D550-41FB-97A3-3F5EDBC6875D}" type="slidenum">
              <a:rPr lang="en-US" smtClean="0"/>
              <a:pPr/>
              <a:t>14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75668" y="1260351"/>
            <a:ext cx="4896533" cy="18004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413085" y="3711578"/>
            <a:ext cx="7459116" cy="2133898"/>
          </a:xfrm>
          <a:prstGeom prst="rect">
            <a:avLst/>
          </a:prstGeom>
        </p:spPr>
      </p:pic>
      <p:sp>
        <p:nvSpPr>
          <p:cNvPr id="9" name="TextBox 8"/>
          <p:cNvSpPr txBox="1"/>
          <p:nvPr/>
        </p:nvSpPr>
        <p:spPr>
          <a:xfrm>
            <a:off x="6063201" y="3060827"/>
            <a:ext cx="2974781" cy="646331"/>
          </a:xfrm>
          <a:prstGeom prst="rect">
            <a:avLst/>
          </a:prstGeom>
          <a:noFill/>
        </p:spPr>
        <p:txBody>
          <a:bodyPr wrap="square" rtlCol="0">
            <a:spAutoFit/>
          </a:bodyPr>
          <a:lstStyle/>
          <a:p>
            <a:r>
              <a:rPr lang="en-US" dirty="0"/>
              <a:t>Social Networking sites</a:t>
            </a:r>
          </a:p>
          <a:p>
            <a:endParaRPr lang="en-US" dirty="0"/>
          </a:p>
        </p:txBody>
      </p:sp>
      <p:sp>
        <p:nvSpPr>
          <p:cNvPr id="10" name="TextBox 9"/>
          <p:cNvSpPr txBox="1"/>
          <p:nvPr/>
        </p:nvSpPr>
        <p:spPr>
          <a:xfrm>
            <a:off x="4795030" y="5900759"/>
            <a:ext cx="2695225" cy="646331"/>
          </a:xfrm>
          <a:prstGeom prst="rect">
            <a:avLst/>
          </a:prstGeom>
          <a:noFill/>
        </p:spPr>
        <p:txBody>
          <a:bodyPr wrap="none" rtlCol="0">
            <a:spAutoFit/>
          </a:bodyPr>
          <a:lstStyle/>
          <a:p>
            <a:r>
              <a:rPr lang="en-US" dirty="0"/>
              <a:t>Transportation networks</a:t>
            </a:r>
          </a:p>
          <a:p>
            <a:endParaRPr lang="en-US" dirty="0"/>
          </a:p>
        </p:txBody>
      </p:sp>
    </p:spTree>
    <p:extLst>
      <p:ext uri="{BB962C8B-B14F-4D97-AF65-F5344CB8AC3E}">
        <p14:creationId xmlns:p14="http://schemas.microsoft.com/office/powerpoint/2010/main" xmlns="" val="172195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13" y="245615"/>
            <a:ext cx="8596668" cy="686540"/>
          </a:xfrm>
        </p:spPr>
        <p:txBody>
          <a:bodyPr>
            <a:normAutofit/>
          </a:bodyPr>
          <a:lstStyle/>
          <a:p>
            <a:r>
              <a:rPr lang="en-US" b="1" dirty="0" smtClean="0"/>
              <a:t>Graph Traversals:</a:t>
            </a:r>
            <a:endParaRPr lang="en-US" b="1" dirty="0"/>
          </a:p>
        </p:txBody>
      </p:sp>
      <p:sp>
        <p:nvSpPr>
          <p:cNvPr id="4" name="Rectangle 3"/>
          <p:cNvSpPr txBox="1">
            <a:spLocks noChangeArrowheads="1"/>
          </p:cNvSpPr>
          <p:nvPr/>
        </p:nvSpPr>
        <p:spPr>
          <a:xfrm>
            <a:off x="677334" y="1296139"/>
            <a:ext cx="8596668" cy="414587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1)Breadth-First Traversal</a:t>
            </a:r>
          </a:p>
          <a:p>
            <a:endParaRPr lang="en-US" sz="2000" dirty="0" smtClean="0"/>
          </a:p>
          <a:p>
            <a:pPr marL="342900" indent="-342900" algn="just">
              <a:buFont typeface="Wingdings" panose="05000000000000000000" pitchFamily="2" charset="2"/>
              <a:buChar char="Ø"/>
            </a:pPr>
            <a:r>
              <a:rPr lang="en-US" sz="2000" dirty="0" smtClean="0">
                <a:solidFill>
                  <a:schemeClr val="tx1"/>
                </a:solidFill>
              </a:rPr>
              <a:t>      In Breadth First Traversal, one </a:t>
            </a:r>
            <a:r>
              <a:rPr lang="en-US" sz="2000" dirty="0">
                <a:solidFill>
                  <a:schemeClr val="tx1"/>
                </a:solidFill>
              </a:rPr>
              <a:t>vertex is selected at first then it is visited and marked. </a:t>
            </a:r>
            <a:endParaRPr lang="en-US" sz="2000" dirty="0" smtClean="0">
              <a:solidFill>
                <a:schemeClr val="tx1"/>
              </a:solidFill>
            </a:endParaRPr>
          </a:p>
          <a:p>
            <a:pPr marL="342900" indent="-342900" algn="just">
              <a:buFont typeface="Wingdings" panose="05000000000000000000" pitchFamily="2" charset="2"/>
              <a:buChar char="Ø"/>
            </a:pPr>
            <a:r>
              <a:rPr lang="en-US" sz="2000" dirty="0">
                <a:solidFill>
                  <a:schemeClr val="tx1"/>
                </a:solidFill>
              </a:rPr>
              <a:t>It uses a </a:t>
            </a:r>
            <a:r>
              <a:rPr lang="en-US" sz="2000" dirty="0">
                <a:solidFill>
                  <a:srgbClr val="FF0000"/>
                </a:solidFill>
              </a:rPr>
              <a:t>queue</a:t>
            </a:r>
            <a:r>
              <a:rPr lang="en-US" sz="2000" dirty="0">
                <a:solidFill>
                  <a:schemeClr val="tx1"/>
                </a:solidFill>
              </a:rPr>
              <a:t> for storing the visited vertices.</a:t>
            </a:r>
            <a:endParaRPr lang="en-US" sz="2000" dirty="0" smtClean="0">
              <a:solidFill>
                <a:schemeClr val="tx1"/>
              </a:solidFill>
            </a:endParaRPr>
          </a:p>
          <a:p>
            <a:pPr marL="342900" indent="-342900" algn="just">
              <a:buFont typeface="Wingdings" panose="05000000000000000000" pitchFamily="2" charset="2"/>
              <a:buChar char="Ø"/>
            </a:pPr>
            <a:r>
              <a:rPr lang="en-US" sz="2000" dirty="0" smtClean="0">
                <a:solidFill>
                  <a:schemeClr val="tx1"/>
                </a:solidFill>
              </a:rPr>
              <a:t>The </a:t>
            </a:r>
            <a:r>
              <a:rPr lang="en-US" sz="2000" dirty="0">
                <a:solidFill>
                  <a:schemeClr val="tx1"/>
                </a:solidFill>
              </a:rPr>
              <a:t>vertices adjacent to the visited vertex are then visited and stored in the queue sequentially. Similarly, the stored vertices are then treated one by one, and their adjacent vertices are visited. </a:t>
            </a:r>
            <a:endParaRPr lang="en-US" sz="2000" dirty="0" smtClean="0">
              <a:solidFill>
                <a:schemeClr val="tx1"/>
              </a:solidFill>
            </a:endParaRPr>
          </a:p>
          <a:p>
            <a:pPr marL="342900" indent="-342900" algn="just">
              <a:buFont typeface="Wingdings" panose="05000000000000000000" pitchFamily="2" charset="2"/>
              <a:buChar char="Ø"/>
            </a:pPr>
            <a:r>
              <a:rPr lang="en-US" sz="2000" dirty="0" smtClean="0">
                <a:solidFill>
                  <a:schemeClr val="tx1"/>
                </a:solidFill>
              </a:rPr>
              <a:t>A </a:t>
            </a:r>
            <a:r>
              <a:rPr lang="en-US" sz="2000" dirty="0">
                <a:solidFill>
                  <a:schemeClr val="tx1"/>
                </a:solidFill>
              </a:rPr>
              <a:t>node is fully explored before visiting any other node in the graph, in other words, it traverses shallowest unexplored nodes first.</a:t>
            </a:r>
          </a:p>
          <a:p>
            <a:r>
              <a:rPr lang="en-US" sz="2000" dirty="0" smtClean="0"/>
              <a:t>   Applications:</a:t>
            </a:r>
          </a:p>
          <a:p>
            <a:pPr algn="just"/>
            <a:r>
              <a:rPr lang="en-US" sz="2000" dirty="0"/>
              <a:t> </a:t>
            </a:r>
            <a:r>
              <a:rPr lang="en-US" sz="2000" dirty="0" smtClean="0"/>
              <a:t>   </a:t>
            </a:r>
            <a:r>
              <a:rPr lang="en-US" sz="2000" dirty="0">
                <a:solidFill>
                  <a:schemeClr val="tx1"/>
                </a:solidFill>
              </a:rPr>
              <a:t>BFS can be useful in finding whether the graph has connected components or </a:t>
            </a:r>
            <a:r>
              <a:rPr lang="en-US" sz="2000" dirty="0" smtClean="0">
                <a:solidFill>
                  <a:schemeClr val="tx1"/>
                </a:solidFill>
              </a:rPr>
              <a:t>not and </a:t>
            </a:r>
            <a:r>
              <a:rPr lang="en-US" sz="2000" dirty="0">
                <a:solidFill>
                  <a:schemeClr val="tx1"/>
                </a:solidFill>
              </a:rPr>
              <a:t>also it can be used in detecting a bipartite graph.</a:t>
            </a:r>
          </a:p>
          <a:p>
            <a:endParaRPr lang="en-US" sz="2000" dirty="0" smtClean="0"/>
          </a:p>
          <a:p>
            <a:endParaRPr lang="en-US" sz="2000" dirty="0"/>
          </a:p>
          <a:p>
            <a:endParaRPr lang="en-US" sz="2000" dirty="0"/>
          </a:p>
        </p:txBody>
      </p:sp>
      <p:sp>
        <p:nvSpPr>
          <p:cNvPr id="3" name="Footer Placeholder 2"/>
          <p:cNvSpPr>
            <a:spLocks noGrp="1"/>
          </p:cNvSpPr>
          <p:nvPr>
            <p:ph type="ftr" sz="quarter" idx="11"/>
          </p:nvPr>
        </p:nvSpPr>
        <p:spPr/>
        <p:txBody>
          <a:bodyPr/>
          <a:lstStyle/>
          <a:p>
            <a:r>
              <a:rPr lang="en-US" smtClean="0"/>
              <a:t>Data Structures- T.Anil Kumar</a:t>
            </a:r>
            <a:endParaRPr lang="en-US"/>
          </a:p>
        </p:txBody>
      </p:sp>
      <p:sp>
        <p:nvSpPr>
          <p:cNvPr id="5" name="Slide Number Placeholder 4"/>
          <p:cNvSpPr>
            <a:spLocks noGrp="1"/>
          </p:cNvSpPr>
          <p:nvPr>
            <p:ph type="sldNum" sz="quarter" idx="12"/>
          </p:nvPr>
        </p:nvSpPr>
        <p:spPr/>
        <p:txBody>
          <a:bodyPr/>
          <a:lstStyle/>
          <a:p>
            <a:fld id="{659B9B6F-D550-41FB-97A3-3F5EDBC6875D}" type="slidenum">
              <a:rPr lang="en-US" smtClean="0"/>
              <a:pPr/>
              <a:t>15</a:t>
            </a:fld>
            <a:endParaRPr lang="en-US"/>
          </a:p>
        </p:txBody>
      </p:sp>
    </p:spTree>
    <p:extLst>
      <p:ext uri="{BB962C8B-B14F-4D97-AF65-F5344CB8AC3E}">
        <p14:creationId xmlns:p14="http://schemas.microsoft.com/office/powerpoint/2010/main" xmlns="" val="2740110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8784"/>
          </a:xfrm>
        </p:spPr>
        <p:txBody>
          <a:bodyPr/>
          <a:lstStyle/>
          <a:p>
            <a:r>
              <a:rPr lang="en-US" dirty="0" smtClean="0"/>
              <a:t>BFS with example:-</a:t>
            </a:r>
            <a:endParaRPr lang="en-US" dirty="0"/>
          </a:p>
        </p:txBody>
      </p:sp>
      <p:sp>
        <p:nvSpPr>
          <p:cNvPr id="5" name="Rectangle 2"/>
          <p:cNvSpPr>
            <a:spLocks noGrp="1" noChangeArrowheads="1"/>
          </p:cNvSpPr>
          <p:nvPr>
            <p:ph idx="1"/>
          </p:nvPr>
        </p:nvSpPr>
        <p:spPr bwMode="auto">
          <a:xfrm>
            <a:off x="180185" y="1466081"/>
            <a:ext cx="6229493" cy="450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253920" tIns="0" rIns="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We have a graph whose vertices are A, B, C, D, E, F, G. Considering A as starting point. The steps involved in the process are:</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Vertex A is expanded and stored in the queue.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Vertices B, D and G successors of A, are expanded and stored in the queue meanwhile Vertex A removed.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Now B at the front end of the queue is removed along with storing its successor vertices E and 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Vertex D is at the front end of the queue is removed, and its connected node F is already visited.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Vertex G is removed from the queue, and it has successor E which is already visited.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Now E and F are removed from the queue, and its successor vertex C is traversed and stored in the queue.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At last C is also removed and the queue is empty which means we are done.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The generated Output is – A, B, D, G, E, F,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r>
            <a:br>
              <a:rPr kumimoji="0" lang="en-US" sz="800" b="0" i="0" u="none" strike="noStrike" cap="none" normalizeH="0" baseline="0" dirty="0" smtClean="0">
                <a:ln>
                  <a:noFill/>
                </a:ln>
                <a:solidFill>
                  <a:schemeClr val="tx1"/>
                </a:solidFill>
                <a:effectLst/>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18050" y="467002"/>
            <a:ext cx="5313452" cy="3785402"/>
          </a:xfrm>
          <a:prstGeom prst="rect">
            <a:avLst/>
          </a:prstGeom>
        </p:spPr>
      </p:pic>
      <p:sp>
        <p:nvSpPr>
          <p:cNvPr id="3" name="Footer Placeholder 2"/>
          <p:cNvSpPr>
            <a:spLocks noGrp="1"/>
          </p:cNvSpPr>
          <p:nvPr>
            <p:ph type="ftr" sz="quarter" idx="11"/>
          </p:nvPr>
        </p:nvSpPr>
        <p:spPr/>
        <p:txBody>
          <a:bodyPr/>
          <a:lstStyle/>
          <a:p>
            <a:r>
              <a:rPr lang="en-US" smtClean="0"/>
              <a:t>Data Structures- T.Anil Kumar</a:t>
            </a:r>
            <a:endParaRPr lang="en-US"/>
          </a:p>
        </p:txBody>
      </p:sp>
      <p:sp>
        <p:nvSpPr>
          <p:cNvPr id="4" name="Slide Number Placeholder 3"/>
          <p:cNvSpPr>
            <a:spLocks noGrp="1"/>
          </p:cNvSpPr>
          <p:nvPr>
            <p:ph type="sldNum" sz="quarter" idx="12"/>
          </p:nvPr>
        </p:nvSpPr>
        <p:spPr/>
        <p:txBody>
          <a:bodyPr/>
          <a:lstStyle/>
          <a:p>
            <a:fld id="{659B9B6F-D550-41FB-97A3-3F5EDBC6875D}" type="slidenum">
              <a:rPr lang="en-US" smtClean="0"/>
              <a:pPr/>
              <a:t>16</a:t>
            </a:fld>
            <a:endParaRPr lang="en-US"/>
          </a:p>
        </p:txBody>
      </p:sp>
    </p:spTree>
    <p:extLst>
      <p:ext uri="{BB962C8B-B14F-4D97-AF65-F5344CB8AC3E}">
        <p14:creationId xmlns:p14="http://schemas.microsoft.com/office/powerpoint/2010/main" xmlns="" val="3533218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custDataLst>
              <p:tags r:id="rId1"/>
            </p:custDataLst>
          </p:nvPr>
        </p:nvSpPr>
        <p:spPr/>
        <p:txBody>
          <a:bodyPr/>
          <a:lstStyle/>
          <a:p>
            <a:r>
              <a:rPr lang="en-US" dirty="0" smtClean="0"/>
              <a:t>Algorithm for BFT:</a:t>
            </a:r>
          </a:p>
        </p:txBody>
      </p:sp>
      <p:sp>
        <p:nvSpPr>
          <p:cNvPr id="9" name="Content Placeholder 8"/>
          <p:cNvSpPr>
            <a:spLocks noGrp="1"/>
          </p:cNvSpPr>
          <p:nvPr>
            <p:ph idx="1"/>
          </p:nvPr>
        </p:nvSpPr>
        <p:spPr>
          <a:xfrm>
            <a:off x="474132" y="4751353"/>
            <a:ext cx="8458200" cy="810221"/>
          </a:xfrm>
        </p:spPr>
        <p:txBody>
          <a:bodyPr/>
          <a:lstStyle/>
          <a:p>
            <a:pPr marL="0" indent="0">
              <a:buNone/>
            </a:pPr>
            <a:r>
              <a:rPr lang="en-US" sz="2600" dirty="0"/>
              <a:t>Order processed: A, B, C, D, E, F, G, </a:t>
            </a:r>
            <a:r>
              <a:rPr lang="en-US" sz="2600" dirty="0" smtClean="0"/>
              <a:t>H</a:t>
            </a:r>
            <a:endParaRPr lang="en-US" sz="2600" dirty="0"/>
          </a:p>
        </p:txBody>
      </p:sp>
      <p:grpSp>
        <p:nvGrpSpPr>
          <p:cNvPr id="75780" name="Group 36"/>
          <p:cNvGrpSpPr>
            <a:grpSpLocks/>
          </p:cNvGrpSpPr>
          <p:nvPr>
            <p:custDataLst>
              <p:tags r:id="rId2"/>
            </p:custDataLst>
          </p:nvPr>
        </p:nvGrpSpPr>
        <p:grpSpPr bwMode="auto">
          <a:xfrm>
            <a:off x="2209800" y="1752599"/>
            <a:ext cx="2133600" cy="2286000"/>
            <a:chOff x="3437" y="1248"/>
            <a:chExt cx="1795" cy="1920"/>
          </a:xfrm>
        </p:grpSpPr>
        <p:sp>
          <p:nvSpPr>
            <p:cNvPr id="75783" name="Oval 37"/>
            <p:cNvSpPr>
              <a:spLocks noChangeAspect="1" noChangeArrowheads="1"/>
            </p:cNvSpPr>
            <p:nvPr>
              <p:custDataLst>
                <p:tags r:id="rId4"/>
              </p:custDataLst>
            </p:nvPr>
          </p:nvSpPr>
          <p:spPr bwMode="auto">
            <a:xfrm>
              <a:off x="4178" y="1248"/>
              <a:ext cx="288" cy="288"/>
            </a:xfrm>
            <a:prstGeom prst="ellipse">
              <a:avLst/>
            </a:prstGeom>
            <a:noFill/>
            <a:ln w="38100">
              <a:solidFill>
                <a:srgbClr val="FF0000"/>
              </a:solidFill>
              <a:round/>
              <a:headEnd/>
              <a:tailEnd/>
            </a:ln>
          </p:spPr>
          <p:txBody>
            <a:bodyPr wrap="none" anchor="ctr"/>
            <a:lstStyle/>
            <a:p>
              <a:pPr algn="ctr"/>
              <a:r>
                <a:rPr lang="en-US" sz="2000"/>
                <a:t>A</a:t>
              </a:r>
            </a:p>
          </p:txBody>
        </p:sp>
        <p:cxnSp>
          <p:nvCxnSpPr>
            <p:cNvPr id="75784" name="AutoShape 38"/>
            <p:cNvCxnSpPr>
              <a:cxnSpLocks noChangeShapeType="1"/>
              <a:stCxn id="75783" idx="3"/>
              <a:endCxn id="75786" idx="0"/>
            </p:cNvCxnSpPr>
            <p:nvPr>
              <p:custDataLst>
                <p:tags r:id="rId5"/>
              </p:custDataLst>
            </p:nvPr>
          </p:nvCxnSpPr>
          <p:spPr bwMode="auto">
            <a:xfrm flipH="1">
              <a:off x="3917" y="1506"/>
              <a:ext cx="303" cy="306"/>
            </a:xfrm>
            <a:prstGeom prst="straightConnector1">
              <a:avLst/>
            </a:prstGeom>
            <a:noFill/>
            <a:ln w="9525">
              <a:solidFill>
                <a:schemeClr val="tx1"/>
              </a:solidFill>
              <a:round/>
              <a:headEnd/>
              <a:tailEnd type="triangle" w="med" len="med"/>
            </a:ln>
          </p:spPr>
        </p:cxnSp>
        <p:cxnSp>
          <p:nvCxnSpPr>
            <p:cNvPr id="75785" name="AutoShape 39"/>
            <p:cNvCxnSpPr>
              <a:cxnSpLocks noChangeShapeType="1"/>
              <a:stCxn id="75783" idx="5"/>
              <a:endCxn id="75791" idx="0"/>
            </p:cNvCxnSpPr>
            <p:nvPr>
              <p:custDataLst>
                <p:tags r:id="rId6"/>
              </p:custDataLst>
            </p:nvPr>
          </p:nvCxnSpPr>
          <p:spPr bwMode="auto">
            <a:xfrm>
              <a:off x="4424" y="1506"/>
              <a:ext cx="303" cy="306"/>
            </a:xfrm>
            <a:prstGeom prst="straightConnector1">
              <a:avLst/>
            </a:prstGeom>
            <a:noFill/>
            <a:ln w="9525">
              <a:solidFill>
                <a:schemeClr val="tx1"/>
              </a:solidFill>
              <a:round/>
              <a:headEnd/>
              <a:tailEnd type="triangle" w="med" len="med"/>
            </a:ln>
          </p:spPr>
        </p:cxnSp>
        <p:sp>
          <p:nvSpPr>
            <p:cNvPr id="75786" name="Oval 40"/>
            <p:cNvSpPr>
              <a:spLocks noChangeAspect="1" noChangeArrowheads="1"/>
            </p:cNvSpPr>
            <p:nvPr>
              <p:custDataLst>
                <p:tags r:id="rId7"/>
              </p:custDataLst>
            </p:nvPr>
          </p:nvSpPr>
          <p:spPr bwMode="auto">
            <a:xfrm>
              <a:off x="3773" y="1824"/>
              <a:ext cx="288" cy="288"/>
            </a:xfrm>
            <a:prstGeom prst="ellipse">
              <a:avLst/>
            </a:prstGeom>
            <a:noFill/>
            <a:ln w="38100">
              <a:solidFill>
                <a:schemeClr val="tx1"/>
              </a:solidFill>
              <a:round/>
              <a:headEnd/>
              <a:tailEnd/>
            </a:ln>
          </p:spPr>
          <p:txBody>
            <a:bodyPr wrap="none" anchor="ctr"/>
            <a:lstStyle/>
            <a:p>
              <a:pPr algn="ctr"/>
              <a:r>
                <a:rPr lang="en-US" sz="2000"/>
                <a:t>B</a:t>
              </a:r>
            </a:p>
          </p:txBody>
        </p:sp>
        <p:sp>
          <p:nvSpPr>
            <p:cNvPr id="75787" name="Oval 41"/>
            <p:cNvSpPr>
              <a:spLocks noChangeAspect="1" noChangeArrowheads="1"/>
            </p:cNvSpPr>
            <p:nvPr>
              <p:custDataLst>
                <p:tags r:id="rId8"/>
              </p:custDataLst>
            </p:nvPr>
          </p:nvSpPr>
          <p:spPr bwMode="auto">
            <a:xfrm>
              <a:off x="3437" y="2352"/>
              <a:ext cx="288" cy="288"/>
            </a:xfrm>
            <a:prstGeom prst="ellipse">
              <a:avLst/>
            </a:prstGeom>
            <a:noFill/>
            <a:ln w="38100">
              <a:solidFill>
                <a:schemeClr val="tx1"/>
              </a:solidFill>
              <a:round/>
              <a:headEnd/>
              <a:tailEnd/>
            </a:ln>
          </p:spPr>
          <p:txBody>
            <a:bodyPr wrap="none" anchor="ctr"/>
            <a:lstStyle/>
            <a:p>
              <a:pPr algn="ctr"/>
              <a:r>
                <a:rPr lang="en-US" sz="2000"/>
                <a:t>D</a:t>
              </a:r>
            </a:p>
          </p:txBody>
        </p:sp>
        <p:sp>
          <p:nvSpPr>
            <p:cNvPr id="75788" name="Oval 42"/>
            <p:cNvSpPr>
              <a:spLocks noChangeAspect="1" noChangeArrowheads="1"/>
            </p:cNvSpPr>
            <p:nvPr>
              <p:custDataLst>
                <p:tags r:id="rId9"/>
              </p:custDataLst>
            </p:nvPr>
          </p:nvSpPr>
          <p:spPr bwMode="auto">
            <a:xfrm>
              <a:off x="4109" y="2352"/>
              <a:ext cx="288" cy="288"/>
            </a:xfrm>
            <a:prstGeom prst="ellipse">
              <a:avLst/>
            </a:prstGeom>
            <a:noFill/>
            <a:ln w="38100">
              <a:solidFill>
                <a:schemeClr val="tx1"/>
              </a:solidFill>
              <a:round/>
              <a:headEnd/>
              <a:tailEnd/>
            </a:ln>
          </p:spPr>
          <p:txBody>
            <a:bodyPr wrap="none" anchor="ctr"/>
            <a:lstStyle/>
            <a:p>
              <a:pPr algn="ctr"/>
              <a:r>
                <a:rPr lang="en-US" sz="2000"/>
                <a:t>E</a:t>
              </a:r>
            </a:p>
          </p:txBody>
        </p:sp>
        <p:cxnSp>
          <p:nvCxnSpPr>
            <p:cNvPr id="75789" name="AutoShape 43"/>
            <p:cNvCxnSpPr>
              <a:cxnSpLocks noChangeShapeType="1"/>
              <a:stCxn id="75786" idx="5"/>
              <a:endCxn id="75788" idx="0"/>
            </p:cNvCxnSpPr>
            <p:nvPr>
              <p:custDataLst>
                <p:tags r:id="rId10"/>
              </p:custDataLst>
            </p:nvPr>
          </p:nvCxnSpPr>
          <p:spPr bwMode="auto">
            <a:xfrm>
              <a:off x="4019" y="2082"/>
              <a:ext cx="234" cy="258"/>
            </a:xfrm>
            <a:prstGeom prst="straightConnector1">
              <a:avLst/>
            </a:prstGeom>
            <a:noFill/>
            <a:ln w="19050">
              <a:solidFill>
                <a:schemeClr val="tx1"/>
              </a:solidFill>
              <a:round/>
              <a:headEnd/>
              <a:tailEnd type="triangle" w="med" len="med"/>
            </a:ln>
          </p:spPr>
        </p:cxnSp>
        <p:cxnSp>
          <p:nvCxnSpPr>
            <p:cNvPr id="75790" name="AutoShape 44"/>
            <p:cNvCxnSpPr>
              <a:cxnSpLocks noChangeShapeType="1"/>
              <a:stCxn id="75786" idx="3"/>
              <a:endCxn id="75787" idx="0"/>
            </p:cNvCxnSpPr>
            <p:nvPr>
              <p:custDataLst>
                <p:tags r:id="rId11"/>
              </p:custDataLst>
            </p:nvPr>
          </p:nvCxnSpPr>
          <p:spPr bwMode="auto">
            <a:xfrm flipH="1">
              <a:off x="3581" y="2082"/>
              <a:ext cx="234" cy="258"/>
            </a:xfrm>
            <a:prstGeom prst="straightConnector1">
              <a:avLst/>
            </a:prstGeom>
            <a:noFill/>
            <a:ln w="19050">
              <a:solidFill>
                <a:schemeClr val="tx1"/>
              </a:solidFill>
              <a:round/>
              <a:headEnd/>
              <a:tailEnd type="triangle" w="med" len="med"/>
            </a:ln>
          </p:spPr>
        </p:cxnSp>
        <p:sp>
          <p:nvSpPr>
            <p:cNvPr id="75791" name="Oval 45"/>
            <p:cNvSpPr>
              <a:spLocks noChangeAspect="1" noChangeArrowheads="1"/>
            </p:cNvSpPr>
            <p:nvPr>
              <p:custDataLst>
                <p:tags r:id="rId12"/>
              </p:custDataLst>
            </p:nvPr>
          </p:nvSpPr>
          <p:spPr bwMode="auto">
            <a:xfrm>
              <a:off x="4583" y="1824"/>
              <a:ext cx="288" cy="288"/>
            </a:xfrm>
            <a:prstGeom prst="ellipse">
              <a:avLst/>
            </a:prstGeom>
            <a:noFill/>
            <a:ln w="38100">
              <a:solidFill>
                <a:schemeClr val="tx1"/>
              </a:solidFill>
              <a:round/>
              <a:headEnd/>
              <a:tailEnd/>
            </a:ln>
          </p:spPr>
          <p:txBody>
            <a:bodyPr wrap="none" anchor="ctr"/>
            <a:lstStyle/>
            <a:p>
              <a:pPr algn="ctr"/>
              <a:r>
                <a:rPr lang="en-US" sz="2000"/>
                <a:t>C</a:t>
              </a:r>
            </a:p>
          </p:txBody>
        </p:sp>
        <p:sp>
          <p:nvSpPr>
            <p:cNvPr id="75792" name="Oval 46"/>
            <p:cNvSpPr>
              <a:spLocks noChangeAspect="1" noChangeArrowheads="1"/>
            </p:cNvSpPr>
            <p:nvPr>
              <p:custDataLst>
                <p:tags r:id="rId13"/>
              </p:custDataLst>
            </p:nvPr>
          </p:nvSpPr>
          <p:spPr bwMode="auto">
            <a:xfrm>
              <a:off x="4583" y="2352"/>
              <a:ext cx="288" cy="288"/>
            </a:xfrm>
            <a:prstGeom prst="ellipse">
              <a:avLst/>
            </a:prstGeom>
            <a:noFill/>
            <a:ln w="38100">
              <a:solidFill>
                <a:schemeClr val="tx1"/>
              </a:solidFill>
              <a:round/>
              <a:headEnd/>
              <a:tailEnd/>
            </a:ln>
          </p:spPr>
          <p:txBody>
            <a:bodyPr wrap="none" anchor="ctr"/>
            <a:lstStyle/>
            <a:p>
              <a:pPr algn="ctr"/>
              <a:r>
                <a:rPr lang="en-US" sz="2000"/>
                <a:t>F</a:t>
              </a:r>
            </a:p>
          </p:txBody>
        </p:sp>
        <p:cxnSp>
          <p:nvCxnSpPr>
            <p:cNvPr id="75793" name="AutoShape 47"/>
            <p:cNvCxnSpPr>
              <a:cxnSpLocks noChangeShapeType="1"/>
              <a:stCxn id="75791" idx="4"/>
              <a:endCxn id="75792" idx="0"/>
            </p:cNvCxnSpPr>
            <p:nvPr>
              <p:custDataLst>
                <p:tags r:id="rId14"/>
              </p:custDataLst>
            </p:nvPr>
          </p:nvCxnSpPr>
          <p:spPr bwMode="auto">
            <a:xfrm>
              <a:off x="4727" y="2124"/>
              <a:ext cx="0" cy="216"/>
            </a:xfrm>
            <a:prstGeom prst="straightConnector1">
              <a:avLst/>
            </a:prstGeom>
            <a:noFill/>
            <a:ln w="9525">
              <a:solidFill>
                <a:schemeClr val="tx1"/>
              </a:solidFill>
              <a:round/>
              <a:headEnd/>
              <a:tailEnd type="triangle" w="med" len="med"/>
            </a:ln>
          </p:spPr>
        </p:cxnSp>
        <p:cxnSp>
          <p:nvCxnSpPr>
            <p:cNvPr id="75794" name="AutoShape 48"/>
            <p:cNvCxnSpPr>
              <a:cxnSpLocks noChangeShapeType="1"/>
              <a:stCxn id="75792" idx="3"/>
              <a:endCxn id="75797" idx="0"/>
            </p:cNvCxnSpPr>
            <p:nvPr>
              <p:custDataLst>
                <p:tags r:id="rId15"/>
              </p:custDataLst>
            </p:nvPr>
          </p:nvCxnSpPr>
          <p:spPr bwMode="auto">
            <a:xfrm flipH="1">
              <a:off x="4366" y="2610"/>
              <a:ext cx="259" cy="258"/>
            </a:xfrm>
            <a:prstGeom prst="straightConnector1">
              <a:avLst/>
            </a:prstGeom>
            <a:noFill/>
            <a:ln w="9525">
              <a:solidFill>
                <a:schemeClr val="tx1"/>
              </a:solidFill>
              <a:round/>
              <a:headEnd/>
              <a:tailEnd type="triangle" w="med" len="med"/>
            </a:ln>
          </p:spPr>
        </p:cxnSp>
        <p:sp>
          <p:nvSpPr>
            <p:cNvPr id="75795" name="Oval 49"/>
            <p:cNvSpPr>
              <a:spLocks noChangeAspect="1" noChangeArrowheads="1"/>
            </p:cNvSpPr>
            <p:nvPr>
              <p:custDataLst>
                <p:tags r:id="rId16"/>
              </p:custDataLst>
            </p:nvPr>
          </p:nvSpPr>
          <p:spPr bwMode="auto">
            <a:xfrm>
              <a:off x="4944" y="2880"/>
              <a:ext cx="288" cy="288"/>
            </a:xfrm>
            <a:prstGeom prst="ellipse">
              <a:avLst/>
            </a:prstGeom>
            <a:noFill/>
            <a:ln w="38100">
              <a:solidFill>
                <a:schemeClr val="tx1"/>
              </a:solidFill>
              <a:round/>
              <a:headEnd/>
              <a:tailEnd/>
            </a:ln>
          </p:spPr>
          <p:txBody>
            <a:bodyPr wrap="none" anchor="ctr"/>
            <a:lstStyle/>
            <a:p>
              <a:pPr algn="ctr"/>
              <a:r>
                <a:rPr lang="en-US" sz="2000"/>
                <a:t>H</a:t>
              </a:r>
            </a:p>
          </p:txBody>
        </p:sp>
        <p:cxnSp>
          <p:nvCxnSpPr>
            <p:cNvPr id="75796" name="AutoShape 50"/>
            <p:cNvCxnSpPr>
              <a:cxnSpLocks noChangeShapeType="1"/>
              <a:stCxn id="75792" idx="5"/>
              <a:endCxn id="75795" idx="0"/>
            </p:cNvCxnSpPr>
            <p:nvPr>
              <p:custDataLst>
                <p:tags r:id="rId17"/>
              </p:custDataLst>
            </p:nvPr>
          </p:nvCxnSpPr>
          <p:spPr bwMode="auto">
            <a:xfrm>
              <a:off x="4829" y="2610"/>
              <a:ext cx="259" cy="258"/>
            </a:xfrm>
            <a:prstGeom prst="straightConnector1">
              <a:avLst/>
            </a:prstGeom>
            <a:noFill/>
            <a:ln w="9525">
              <a:solidFill>
                <a:schemeClr val="tx1"/>
              </a:solidFill>
              <a:round/>
              <a:headEnd/>
              <a:tailEnd type="triangle" w="med" len="med"/>
            </a:ln>
          </p:spPr>
        </p:cxnSp>
        <p:sp>
          <p:nvSpPr>
            <p:cNvPr id="75797" name="Oval 51"/>
            <p:cNvSpPr>
              <a:spLocks noChangeAspect="1" noChangeArrowheads="1"/>
            </p:cNvSpPr>
            <p:nvPr>
              <p:custDataLst>
                <p:tags r:id="rId18"/>
              </p:custDataLst>
            </p:nvPr>
          </p:nvSpPr>
          <p:spPr bwMode="auto">
            <a:xfrm>
              <a:off x="4222" y="2880"/>
              <a:ext cx="288" cy="288"/>
            </a:xfrm>
            <a:prstGeom prst="ellipse">
              <a:avLst/>
            </a:prstGeom>
            <a:noFill/>
            <a:ln w="38100">
              <a:solidFill>
                <a:schemeClr val="tx1"/>
              </a:solidFill>
              <a:round/>
              <a:headEnd/>
              <a:tailEnd/>
            </a:ln>
          </p:spPr>
          <p:txBody>
            <a:bodyPr wrap="none" anchor="ctr"/>
            <a:lstStyle/>
            <a:p>
              <a:pPr algn="ctr"/>
              <a:r>
                <a:rPr lang="en-US" sz="2000"/>
                <a:t>G</a:t>
              </a:r>
            </a:p>
          </p:txBody>
        </p:sp>
      </p:grpSp>
      <p:sp>
        <p:nvSpPr>
          <p:cNvPr id="23" name="Rectangle 2"/>
          <p:cNvSpPr txBox="1">
            <a:spLocks noChangeArrowheads="1"/>
          </p:cNvSpPr>
          <p:nvPr>
            <p:custDataLst>
              <p:tags r:id="rId3"/>
            </p:custDataLst>
          </p:nvPr>
        </p:nvSpPr>
        <p:spPr bwMode="auto">
          <a:xfrm>
            <a:off x="5628857" y="1351194"/>
            <a:ext cx="4729180" cy="3431709"/>
          </a:xfrm>
          <a:prstGeom prst="rect">
            <a:avLst/>
          </a:prstGeom>
          <a:solidFill>
            <a:srgbClr val="FFFF99"/>
          </a:solidFill>
          <a:ln w="9525">
            <a:noFill/>
            <a:miter lim="800000"/>
            <a:headEnd/>
            <a:tailEnd/>
          </a:ln>
          <a:effectLst/>
        </p:spPr>
        <p:txBody>
          <a:bodyPr wrap="none" tIns="91440" bIns="91440">
            <a:spAutoFit/>
          </a:bodyPr>
          <a:lstStyle/>
          <a:p>
            <a:pPr marL="342900" indent="-342900">
              <a:lnSpc>
                <a:spcPts val="2100"/>
              </a:lnSpc>
              <a:spcBef>
                <a:spcPct val="20000"/>
              </a:spcBef>
              <a:defRPr/>
            </a:pPr>
            <a:r>
              <a:rPr lang="en-US" sz="2000" kern="0" dirty="0"/>
              <a:t>BFS(Node start) {</a:t>
            </a:r>
          </a:p>
          <a:p>
            <a:pPr marL="342900" indent="-342900">
              <a:lnSpc>
                <a:spcPts val="2100"/>
              </a:lnSpc>
              <a:spcBef>
                <a:spcPct val="20000"/>
              </a:spcBef>
              <a:defRPr/>
            </a:pPr>
            <a:r>
              <a:rPr lang="en-US" sz="2000" kern="0" dirty="0"/>
              <a:t>   initialize queue q to hold start</a:t>
            </a:r>
          </a:p>
          <a:p>
            <a:pPr marL="342900" indent="-342900">
              <a:lnSpc>
                <a:spcPts val="2100"/>
              </a:lnSpc>
              <a:spcBef>
                <a:spcPct val="20000"/>
              </a:spcBef>
              <a:defRPr/>
            </a:pPr>
            <a:r>
              <a:rPr lang="en-US" sz="2000" kern="0" dirty="0"/>
              <a:t>   mark start as visited</a:t>
            </a:r>
          </a:p>
          <a:p>
            <a:pPr marL="342900" indent="-342900">
              <a:lnSpc>
                <a:spcPts val="2100"/>
              </a:lnSpc>
              <a:spcBef>
                <a:spcPct val="20000"/>
              </a:spcBef>
              <a:defRPr/>
            </a:pPr>
            <a:r>
              <a:rPr lang="en-US" sz="2000" kern="0" dirty="0"/>
              <a:t>   while(q is not empty) {</a:t>
            </a:r>
          </a:p>
          <a:p>
            <a:pPr marL="342900" indent="-342900">
              <a:lnSpc>
                <a:spcPts val="2100"/>
              </a:lnSpc>
              <a:spcBef>
                <a:spcPct val="20000"/>
              </a:spcBef>
              <a:defRPr/>
            </a:pPr>
            <a:r>
              <a:rPr lang="en-US" sz="2000" kern="0" dirty="0"/>
              <a:t>      next = </a:t>
            </a:r>
            <a:r>
              <a:rPr lang="en-US" sz="2000" kern="0" dirty="0" err="1"/>
              <a:t>q.dequeue</a:t>
            </a:r>
            <a:r>
              <a:rPr lang="en-US" kern="0" dirty="0"/>
              <a:t>() // </a:t>
            </a:r>
            <a:r>
              <a:rPr lang="en-US" sz="2000" kern="0" dirty="0"/>
              <a:t>and "process"</a:t>
            </a:r>
          </a:p>
          <a:p>
            <a:pPr marL="342900" indent="-342900">
              <a:lnSpc>
                <a:spcPts val="2100"/>
              </a:lnSpc>
              <a:spcBef>
                <a:spcPct val="20000"/>
              </a:spcBef>
              <a:defRPr/>
            </a:pPr>
            <a:r>
              <a:rPr lang="en-US" sz="2000" kern="0" dirty="0"/>
              <a:t>      for each node u adjacent to next</a:t>
            </a:r>
          </a:p>
          <a:p>
            <a:pPr marL="342900" indent="-342900">
              <a:lnSpc>
                <a:spcPts val="2100"/>
              </a:lnSpc>
              <a:spcBef>
                <a:spcPct val="20000"/>
              </a:spcBef>
              <a:defRPr/>
            </a:pPr>
            <a:r>
              <a:rPr lang="en-US" sz="2000" kern="0" dirty="0"/>
              <a:t>         if(u is not marked)</a:t>
            </a:r>
          </a:p>
          <a:p>
            <a:pPr marL="342900" indent="-342900">
              <a:lnSpc>
                <a:spcPts val="2100"/>
              </a:lnSpc>
              <a:spcBef>
                <a:spcPct val="20000"/>
              </a:spcBef>
              <a:defRPr/>
            </a:pPr>
            <a:r>
              <a:rPr lang="en-US" sz="2000" kern="0" dirty="0"/>
              <a:t>            mark u and </a:t>
            </a:r>
            <a:r>
              <a:rPr lang="en-US" sz="2000" kern="0" dirty="0" err="1"/>
              <a:t>enqueue</a:t>
            </a:r>
            <a:r>
              <a:rPr lang="en-US" sz="2000" kern="0" dirty="0"/>
              <a:t> onto q</a:t>
            </a:r>
          </a:p>
          <a:p>
            <a:pPr marL="342900" indent="-342900">
              <a:lnSpc>
                <a:spcPts val="2100"/>
              </a:lnSpc>
              <a:spcBef>
                <a:spcPct val="20000"/>
              </a:spcBef>
              <a:defRPr/>
            </a:pPr>
            <a:r>
              <a:rPr lang="en-US" sz="2000" kern="0" dirty="0"/>
              <a:t>   }</a:t>
            </a:r>
          </a:p>
          <a:p>
            <a:pPr marL="342900" indent="-342900">
              <a:lnSpc>
                <a:spcPts val="2100"/>
              </a:lnSpc>
              <a:spcBef>
                <a:spcPct val="20000"/>
              </a:spcBef>
              <a:defRPr/>
            </a:pPr>
            <a:r>
              <a:rPr lang="en-US" sz="2000" kern="0" dirty="0"/>
              <a:t>}</a:t>
            </a:r>
          </a:p>
        </p:txBody>
      </p:sp>
      <p:sp>
        <p:nvSpPr>
          <p:cNvPr id="2" name="Footer Placeholder 1"/>
          <p:cNvSpPr>
            <a:spLocks noGrp="1"/>
          </p:cNvSpPr>
          <p:nvPr>
            <p:ph type="ftr" sz="quarter" idx="11"/>
          </p:nvPr>
        </p:nvSpPr>
        <p:spPr/>
        <p:txBody>
          <a:bodyPr/>
          <a:lstStyle/>
          <a:p>
            <a:r>
              <a:rPr lang="en-US" smtClean="0"/>
              <a:t>Data Structures- T.Anil Kumar</a:t>
            </a:r>
            <a:endParaRPr lang="en-US"/>
          </a:p>
        </p:txBody>
      </p:sp>
      <p:sp>
        <p:nvSpPr>
          <p:cNvPr id="3" name="Slide Number Placeholder 2"/>
          <p:cNvSpPr>
            <a:spLocks noGrp="1"/>
          </p:cNvSpPr>
          <p:nvPr>
            <p:ph type="sldNum" sz="quarter" idx="12"/>
          </p:nvPr>
        </p:nvSpPr>
        <p:spPr/>
        <p:txBody>
          <a:bodyPr/>
          <a:lstStyle/>
          <a:p>
            <a:fld id="{659B9B6F-D550-41FB-97A3-3F5EDBC6875D}" type="slidenum">
              <a:rPr lang="en-US" smtClean="0"/>
              <a:pPr/>
              <a:t>17</a:t>
            </a:fld>
            <a:endParaRPr lang="en-US"/>
          </a:p>
        </p:txBody>
      </p:sp>
    </p:spTree>
    <p:extLst>
      <p:ext uri="{BB962C8B-B14F-4D97-AF65-F5344CB8AC3E}">
        <p14:creationId xmlns:p14="http://schemas.microsoft.com/office/powerpoint/2010/main" xmlns="" val="32158021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13" y="245615"/>
            <a:ext cx="8596668" cy="686540"/>
          </a:xfrm>
        </p:spPr>
        <p:txBody>
          <a:bodyPr>
            <a:normAutofit/>
          </a:bodyPr>
          <a:lstStyle/>
          <a:p>
            <a:r>
              <a:rPr lang="en-US" b="1" dirty="0" smtClean="0"/>
              <a:t>Graph Traversals:</a:t>
            </a:r>
            <a:endParaRPr lang="en-US" b="1" dirty="0"/>
          </a:p>
        </p:txBody>
      </p:sp>
      <p:sp>
        <p:nvSpPr>
          <p:cNvPr id="4" name="Rectangle 3"/>
          <p:cNvSpPr txBox="1">
            <a:spLocks noChangeArrowheads="1"/>
          </p:cNvSpPr>
          <p:nvPr/>
        </p:nvSpPr>
        <p:spPr>
          <a:xfrm>
            <a:off x="677334" y="1296139"/>
            <a:ext cx="8596668" cy="4145873"/>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1)Depth-First Traversal</a:t>
            </a:r>
          </a:p>
          <a:p>
            <a:endParaRPr lang="en-US" sz="2000" dirty="0" smtClean="0"/>
          </a:p>
          <a:p>
            <a:pPr marL="342900" indent="-342900" algn="just">
              <a:buFont typeface="Wingdings" panose="05000000000000000000" pitchFamily="2" charset="2"/>
              <a:buChar char="Ø"/>
            </a:pPr>
            <a:r>
              <a:rPr lang="en-US" sz="2000" dirty="0" smtClean="0">
                <a:solidFill>
                  <a:schemeClr val="tx1"/>
                </a:solidFill>
              </a:rPr>
              <a:t>DFS </a:t>
            </a:r>
            <a:r>
              <a:rPr lang="en-US" sz="2000" dirty="0">
                <a:solidFill>
                  <a:schemeClr val="tx1"/>
                </a:solidFill>
              </a:rPr>
              <a:t>is the edge based method and works in the recursive fashion where the vertices are explored along a path (edge</a:t>
            </a:r>
            <a:r>
              <a:rPr lang="en-US" sz="2000" dirty="0" smtClean="0">
                <a:solidFill>
                  <a:schemeClr val="tx1"/>
                </a:solidFill>
              </a:rPr>
              <a:t>).</a:t>
            </a:r>
          </a:p>
          <a:p>
            <a:pPr marL="342900" indent="-342900" algn="just">
              <a:buFont typeface="Wingdings" panose="05000000000000000000" pitchFamily="2" charset="2"/>
              <a:buChar char="Ø"/>
            </a:pPr>
            <a:r>
              <a:rPr lang="en-US" sz="2000" dirty="0" smtClean="0">
                <a:solidFill>
                  <a:schemeClr val="tx1"/>
                </a:solidFill>
              </a:rPr>
              <a:t> </a:t>
            </a:r>
            <a:r>
              <a:rPr lang="en-US" sz="2000" dirty="0">
                <a:solidFill>
                  <a:schemeClr val="tx1"/>
                </a:solidFill>
              </a:rPr>
              <a:t>The exploration of a node is suspended as soon as another unexplored node is found and the deepest unexplored nodes are traversed at foremost. </a:t>
            </a:r>
            <a:endParaRPr lang="en-US" sz="2000" dirty="0" smtClean="0">
              <a:solidFill>
                <a:schemeClr val="tx1"/>
              </a:solidFill>
            </a:endParaRPr>
          </a:p>
          <a:p>
            <a:pPr marL="342900" indent="-342900" algn="just">
              <a:buFont typeface="Wingdings" panose="05000000000000000000" pitchFamily="2" charset="2"/>
              <a:buChar char="Ø"/>
            </a:pPr>
            <a:r>
              <a:rPr lang="en-US" sz="2000" dirty="0" smtClean="0">
                <a:solidFill>
                  <a:schemeClr val="tx1"/>
                </a:solidFill>
              </a:rPr>
              <a:t>DFS </a:t>
            </a:r>
            <a:r>
              <a:rPr lang="en-US" sz="2000" dirty="0">
                <a:solidFill>
                  <a:schemeClr val="tx1"/>
                </a:solidFill>
              </a:rPr>
              <a:t>traverse/visit each vertex exactly once and each edge is inspected exactly twice</a:t>
            </a:r>
            <a:r>
              <a:rPr lang="en-US" sz="2000" dirty="0" smtClean="0">
                <a:solidFill>
                  <a:schemeClr val="tx1"/>
                </a:solidFill>
              </a:rPr>
              <a:t>.</a:t>
            </a:r>
          </a:p>
          <a:p>
            <a:pPr marL="342900" indent="-342900" algn="just">
              <a:buFont typeface="Wingdings" panose="05000000000000000000" pitchFamily="2" charset="2"/>
              <a:buChar char="Ø"/>
            </a:pPr>
            <a:r>
              <a:rPr lang="en-US" sz="2000" dirty="0">
                <a:solidFill>
                  <a:schemeClr val="tx1"/>
                </a:solidFill>
              </a:rPr>
              <a:t>It uses the stack for storing the visited vertices.</a:t>
            </a:r>
            <a:r>
              <a:rPr lang="en-US" sz="2000" dirty="0" smtClean="0">
                <a:solidFill>
                  <a:schemeClr val="tx1"/>
                </a:solidFill>
              </a:rPr>
              <a:t>   </a:t>
            </a:r>
            <a:endParaRPr lang="en-US" sz="2000" dirty="0">
              <a:solidFill>
                <a:schemeClr val="tx1"/>
              </a:solidFill>
            </a:endParaRPr>
          </a:p>
          <a:p>
            <a:endParaRPr lang="en-US" sz="2000" dirty="0" smtClean="0"/>
          </a:p>
          <a:p>
            <a:r>
              <a:rPr lang="en-US" sz="2000" dirty="0" smtClean="0"/>
              <a:t>Applications:</a:t>
            </a:r>
          </a:p>
          <a:p>
            <a:pPr algn="just"/>
            <a:r>
              <a:rPr lang="en-US" sz="2000" dirty="0"/>
              <a:t> </a:t>
            </a:r>
            <a:r>
              <a:rPr lang="en-US" sz="2000" dirty="0" smtClean="0"/>
              <a:t>   </a:t>
            </a:r>
            <a:r>
              <a:rPr lang="en-US" sz="2100" dirty="0">
                <a:solidFill>
                  <a:schemeClr val="tx1"/>
                </a:solidFill>
              </a:rPr>
              <a:t>The applications of DFS includes the inspection of two edge connected graph, strongly connected graph, acyclic graph, and topological order.</a:t>
            </a:r>
          </a:p>
          <a:p>
            <a:endParaRPr lang="en-US" sz="2000" dirty="0"/>
          </a:p>
        </p:txBody>
      </p:sp>
      <p:sp>
        <p:nvSpPr>
          <p:cNvPr id="3" name="Footer Placeholder 2"/>
          <p:cNvSpPr>
            <a:spLocks noGrp="1"/>
          </p:cNvSpPr>
          <p:nvPr>
            <p:ph type="ftr" sz="quarter" idx="11"/>
          </p:nvPr>
        </p:nvSpPr>
        <p:spPr/>
        <p:txBody>
          <a:bodyPr/>
          <a:lstStyle/>
          <a:p>
            <a:r>
              <a:rPr lang="en-US" smtClean="0"/>
              <a:t>Data Structures- T.Anil Kumar</a:t>
            </a:r>
            <a:endParaRPr lang="en-US"/>
          </a:p>
        </p:txBody>
      </p:sp>
      <p:sp>
        <p:nvSpPr>
          <p:cNvPr id="5" name="Slide Number Placeholder 4"/>
          <p:cNvSpPr>
            <a:spLocks noGrp="1"/>
          </p:cNvSpPr>
          <p:nvPr>
            <p:ph type="sldNum" sz="quarter" idx="12"/>
          </p:nvPr>
        </p:nvSpPr>
        <p:spPr/>
        <p:txBody>
          <a:bodyPr/>
          <a:lstStyle/>
          <a:p>
            <a:fld id="{659B9B6F-D550-41FB-97A3-3F5EDBC6875D}" type="slidenum">
              <a:rPr lang="en-US" smtClean="0"/>
              <a:pPr/>
              <a:t>18</a:t>
            </a:fld>
            <a:endParaRPr lang="en-US"/>
          </a:p>
        </p:txBody>
      </p:sp>
    </p:spTree>
    <p:extLst>
      <p:ext uri="{BB962C8B-B14F-4D97-AF65-F5344CB8AC3E}">
        <p14:creationId xmlns:p14="http://schemas.microsoft.com/office/powerpoint/2010/main" xmlns="" val="1559590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8784"/>
          </a:xfrm>
        </p:spPr>
        <p:txBody>
          <a:bodyPr/>
          <a:lstStyle/>
          <a:p>
            <a:r>
              <a:rPr lang="en-US" dirty="0"/>
              <a:t>D</a:t>
            </a:r>
            <a:r>
              <a:rPr lang="en-US" dirty="0" smtClean="0"/>
              <a:t>FS with example:-</a:t>
            </a:r>
            <a:endParaRPr lang="en-US" dirty="0"/>
          </a:p>
        </p:txBody>
      </p:sp>
      <p:sp>
        <p:nvSpPr>
          <p:cNvPr id="5" name="Rectangle 2"/>
          <p:cNvSpPr>
            <a:spLocks noGrp="1" noChangeArrowheads="1"/>
          </p:cNvSpPr>
          <p:nvPr>
            <p:ph idx="1"/>
          </p:nvPr>
        </p:nvSpPr>
        <p:spPr bwMode="auto">
          <a:xfrm>
            <a:off x="180185" y="3435851"/>
            <a:ext cx="6229493" cy="56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253920" tIns="0" rIns="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r>
            <a:br>
              <a:rPr kumimoji="0" lang="en-US" sz="800" b="0" i="0" u="none" strike="noStrike" cap="none" normalizeH="0" baseline="0" dirty="0" smtClean="0">
                <a:ln>
                  <a:noFill/>
                </a:ln>
                <a:solidFill>
                  <a:schemeClr val="tx1"/>
                </a:solidFill>
                <a:effectLst/>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20396" y="0"/>
            <a:ext cx="5471604" cy="4810125"/>
          </a:xfrm>
          <a:prstGeom prst="rect">
            <a:avLst/>
          </a:prstGeom>
        </p:spPr>
      </p:pic>
      <p:sp>
        <p:nvSpPr>
          <p:cNvPr id="11" name="TextBox 10"/>
          <p:cNvSpPr txBox="1"/>
          <p:nvPr/>
        </p:nvSpPr>
        <p:spPr>
          <a:xfrm>
            <a:off x="180185" y="1384918"/>
            <a:ext cx="6540211" cy="6401753"/>
          </a:xfrm>
          <a:prstGeom prst="rect">
            <a:avLst/>
          </a:prstGeom>
          <a:noFill/>
        </p:spPr>
        <p:txBody>
          <a:bodyPr wrap="square" rtlCol="0">
            <a:spAutoFit/>
          </a:bodyPr>
          <a:lstStyle/>
          <a:p>
            <a:pPr lvl="0" algn="just" eaLnBrk="0" fontAlgn="base" hangingPunct="0">
              <a:spcBef>
                <a:spcPct val="0"/>
              </a:spcBef>
              <a:spcAft>
                <a:spcPct val="0"/>
              </a:spcAft>
            </a:pPr>
            <a:r>
              <a:rPr lang="en-US" sz="1600" dirty="0" smtClean="0">
                <a:solidFill>
                  <a:srgbClr val="222222"/>
                </a:solidFill>
                <a:latin typeface="Times New Roman" panose="02020603050405020304" pitchFamily="18" charset="0"/>
                <a:cs typeface="Times New Roman" panose="02020603050405020304" pitchFamily="18" charset="0"/>
              </a:rPr>
              <a:t>For the same BFS graph, lets construct DFS:</a:t>
            </a:r>
          </a:p>
          <a:p>
            <a:pPr lvl="0" algn="just" eaLnBrk="0" fontAlgn="base" hangingPunct="0">
              <a:spcBef>
                <a:spcPct val="0"/>
              </a:spcBef>
              <a:spcAft>
                <a:spcPct val="0"/>
              </a:spcAft>
              <a:buFontTx/>
              <a:buChar char="•"/>
            </a:pPr>
            <a:r>
              <a:rPr lang="en-US" sz="1600" dirty="0" smtClean="0">
                <a:solidFill>
                  <a:srgbClr val="222222"/>
                </a:solidFill>
                <a:latin typeface="Times New Roman" panose="02020603050405020304" pitchFamily="18" charset="0"/>
                <a:cs typeface="Times New Roman" panose="02020603050405020304" pitchFamily="18" charset="0"/>
              </a:rPr>
              <a:t>Considering </a:t>
            </a:r>
            <a:r>
              <a:rPr lang="en-US" sz="1600" dirty="0">
                <a:solidFill>
                  <a:srgbClr val="222222"/>
                </a:solidFill>
                <a:latin typeface="Times New Roman" panose="02020603050405020304" pitchFamily="18" charset="0"/>
                <a:cs typeface="Times New Roman" panose="02020603050405020304" pitchFamily="18" charset="0"/>
              </a:rPr>
              <a:t>A as the starting vertex which is explored and stored in the stack.</a:t>
            </a:r>
          </a:p>
          <a:p>
            <a:pPr lvl="0" algn="just" eaLnBrk="0" fontAlgn="base" hangingPunct="0">
              <a:spcBef>
                <a:spcPct val="0"/>
              </a:spcBef>
              <a:spcAft>
                <a:spcPct val="0"/>
              </a:spcAft>
              <a:buFontTx/>
              <a:buChar char="•"/>
            </a:pPr>
            <a:r>
              <a:rPr lang="en-US" sz="1600" dirty="0">
                <a:solidFill>
                  <a:srgbClr val="222222"/>
                </a:solidFill>
                <a:latin typeface="Times New Roman" panose="02020603050405020304" pitchFamily="18" charset="0"/>
                <a:cs typeface="Times New Roman" panose="02020603050405020304" pitchFamily="18" charset="0"/>
              </a:rPr>
              <a:t>B successor vertex of A is stored in the stack.</a:t>
            </a:r>
          </a:p>
          <a:p>
            <a:pPr lvl="0" algn="just" eaLnBrk="0" fontAlgn="base" hangingPunct="0">
              <a:spcBef>
                <a:spcPct val="0"/>
              </a:spcBef>
              <a:spcAft>
                <a:spcPct val="0"/>
              </a:spcAft>
              <a:buFontTx/>
              <a:buChar char="•"/>
            </a:pPr>
            <a:r>
              <a:rPr lang="en-US" sz="1600" dirty="0">
                <a:solidFill>
                  <a:srgbClr val="222222"/>
                </a:solidFill>
                <a:latin typeface="Times New Roman" panose="02020603050405020304" pitchFamily="18" charset="0"/>
                <a:cs typeface="Times New Roman" panose="02020603050405020304" pitchFamily="18" charset="0"/>
              </a:rPr>
              <a:t>Vertex B have two successors E and F, among them alphabetically E is explored first and stored in the stack.</a:t>
            </a:r>
          </a:p>
          <a:p>
            <a:pPr lvl="0" algn="just" eaLnBrk="0" fontAlgn="base" hangingPunct="0">
              <a:spcBef>
                <a:spcPct val="0"/>
              </a:spcBef>
              <a:spcAft>
                <a:spcPct val="0"/>
              </a:spcAft>
              <a:buFontTx/>
              <a:buChar char="•"/>
            </a:pPr>
            <a:r>
              <a:rPr lang="en-US" sz="1600" dirty="0">
                <a:solidFill>
                  <a:srgbClr val="222222"/>
                </a:solidFill>
                <a:latin typeface="Times New Roman" panose="02020603050405020304" pitchFamily="18" charset="0"/>
                <a:cs typeface="Times New Roman" panose="02020603050405020304" pitchFamily="18" charset="0"/>
              </a:rPr>
              <a:t>The successor of vertex E, i.e., G is stored in the stack.</a:t>
            </a:r>
          </a:p>
          <a:p>
            <a:pPr lvl="0" algn="just" eaLnBrk="0" fontAlgn="base" hangingPunct="0">
              <a:spcBef>
                <a:spcPct val="0"/>
              </a:spcBef>
              <a:spcAft>
                <a:spcPct val="0"/>
              </a:spcAft>
              <a:buFontTx/>
              <a:buChar char="•"/>
            </a:pPr>
            <a:r>
              <a:rPr lang="en-US" sz="1600" dirty="0">
                <a:solidFill>
                  <a:srgbClr val="222222"/>
                </a:solidFill>
                <a:latin typeface="Times New Roman" panose="02020603050405020304" pitchFamily="18" charset="0"/>
                <a:cs typeface="Times New Roman" panose="02020603050405020304" pitchFamily="18" charset="0"/>
              </a:rPr>
              <a:t>Vertex G have two connected vertices, and both are already visited, so G is popped out from the stack.</a:t>
            </a:r>
          </a:p>
          <a:p>
            <a:pPr lvl="0" algn="just" eaLnBrk="0" fontAlgn="base" hangingPunct="0">
              <a:spcBef>
                <a:spcPct val="0"/>
              </a:spcBef>
              <a:spcAft>
                <a:spcPct val="0"/>
              </a:spcAft>
              <a:buFontTx/>
              <a:buChar char="•"/>
            </a:pPr>
            <a:r>
              <a:rPr lang="en-US" sz="1600" dirty="0">
                <a:solidFill>
                  <a:srgbClr val="222222"/>
                </a:solidFill>
                <a:latin typeface="Times New Roman" panose="02020603050405020304" pitchFamily="18" charset="0"/>
                <a:cs typeface="Times New Roman" panose="02020603050405020304" pitchFamily="18" charset="0"/>
              </a:rPr>
              <a:t>Similarly, E s also removed.</a:t>
            </a:r>
          </a:p>
          <a:p>
            <a:pPr lvl="0" algn="just" eaLnBrk="0" fontAlgn="base" hangingPunct="0">
              <a:spcBef>
                <a:spcPct val="0"/>
              </a:spcBef>
              <a:spcAft>
                <a:spcPct val="0"/>
              </a:spcAft>
              <a:buFontTx/>
              <a:buChar char="•"/>
            </a:pPr>
            <a:r>
              <a:rPr lang="en-US" sz="1600" dirty="0">
                <a:solidFill>
                  <a:srgbClr val="222222"/>
                </a:solidFill>
                <a:latin typeface="Times New Roman" panose="02020603050405020304" pitchFamily="18" charset="0"/>
                <a:cs typeface="Times New Roman" panose="02020603050405020304" pitchFamily="18" charset="0"/>
              </a:rPr>
              <a:t>Now, vertex B is at the top of the stack, its another node(vertex) F is explored and stored in the stack.</a:t>
            </a:r>
          </a:p>
          <a:p>
            <a:pPr lvl="0" algn="just" eaLnBrk="0" fontAlgn="base" hangingPunct="0">
              <a:spcBef>
                <a:spcPct val="0"/>
              </a:spcBef>
              <a:spcAft>
                <a:spcPct val="0"/>
              </a:spcAft>
              <a:buFontTx/>
              <a:buChar char="•"/>
            </a:pPr>
            <a:r>
              <a:rPr lang="en-US" sz="1600" dirty="0">
                <a:solidFill>
                  <a:srgbClr val="222222"/>
                </a:solidFill>
                <a:latin typeface="Times New Roman" panose="02020603050405020304" pitchFamily="18" charset="0"/>
                <a:cs typeface="Times New Roman" panose="02020603050405020304" pitchFamily="18" charset="0"/>
              </a:rPr>
              <a:t>Vertex F has two successor C and D, between them C is traversed first and stored in the stack.</a:t>
            </a:r>
          </a:p>
          <a:p>
            <a:pPr lvl="0" algn="just" eaLnBrk="0" fontAlgn="base" hangingPunct="0">
              <a:spcBef>
                <a:spcPct val="0"/>
              </a:spcBef>
              <a:spcAft>
                <a:spcPct val="0"/>
              </a:spcAft>
              <a:buFontTx/>
              <a:buChar char="•"/>
            </a:pPr>
            <a:r>
              <a:rPr lang="en-US" sz="1600" dirty="0">
                <a:solidFill>
                  <a:srgbClr val="222222"/>
                </a:solidFill>
                <a:latin typeface="Times New Roman" panose="02020603050405020304" pitchFamily="18" charset="0"/>
                <a:cs typeface="Times New Roman" panose="02020603050405020304" pitchFamily="18" charset="0"/>
              </a:rPr>
              <a:t>Vertex C only have one predecessor which is already visited, so it is removed from the stack.</a:t>
            </a:r>
          </a:p>
          <a:p>
            <a:pPr lvl="0" algn="just" eaLnBrk="0" fontAlgn="base" hangingPunct="0">
              <a:spcBef>
                <a:spcPct val="0"/>
              </a:spcBef>
              <a:spcAft>
                <a:spcPct val="0"/>
              </a:spcAft>
              <a:buFontTx/>
              <a:buChar char="•"/>
            </a:pPr>
            <a:r>
              <a:rPr lang="en-US" sz="1600" dirty="0">
                <a:solidFill>
                  <a:srgbClr val="222222"/>
                </a:solidFill>
                <a:latin typeface="Times New Roman" panose="02020603050405020304" pitchFamily="18" charset="0"/>
                <a:cs typeface="Times New Roman" panose="02020603050405020304" pitchFamily="18" charset="0"/>
              </a:rPr>
              <a:t>Now vertex D connected to F is visited and stored in the stack.</a:t>
            </a:r>
          </a:p>
          <a:p>
            <a:pPr lvl="0" algn="just" eaLnBrk="0" fontAlgn="base" hangingPunct="0">
              <a:spcBef>
                <a:spcPct val="0"/>
              </a:spcBef>
              <a:spcAft>
                <a:spcPct val="0"/>
              </a:spcAft>
              <a:buFontTx/>
              <a:buChar char="•"/>
            </a:pPr>
            <a:r>
              <a:rPr lang="en-US" sz="1600" dirty="0">
                <a:solidFill>
                  <a:srgbClr val="222222"/>
                </a:solidFill>
                <a:latin typeface="Times New Roman" panose="02020603050405020304" pitchFamily="18" charset="0"/>
                <a:cs typeface="Times New Roman" panose="02020603050405020304" pitchFamily="18" charset="0"/>
              </a:rPr>
              <a:t>As vertex D doesn’t have any unvisited nodes, therefore D is removed.</a:t>
            </a:r>
          </a:p>
          <a:p>
            <a:pPr lvl="0" algn="just" eaLnBrk="0" fontAlgn="base" hangingPunct="0">
              <a:spcBef>
                <a:spcPct val="0"/>
              </a:spcBef>
              <a:spcAft>
                <a:spcPct val="0"/>
              </a:spcAft>
              <a:buFontTx/>
              <a:buChar char="•"/>
            </a:pPr>
            <a:r>
              <a:rPr lang="en-US" sz="1600" dirty="0">
                <a:solidFill>
                  <a:srgbClr val="222222"/>
                </a:solidFill>
                <a:latin typeface="Times New Roman" panose="02020603050405020304" pitchFamily="18" charset="0"/>
                <a:cs typeface="Times New Roman" panose="02020603050405020304" pitchFamily="18" charset="0"/>
              </a:rPr>
              <a:t>Similarly, F, B and A are also popped.</a:t>
            </a:r>
          </a:p>
          <a:p>
            <a:pPr lvl="0" algn="just" eaLnBrk="0" fontAlgn="base" hangingPunct="0">
              <a:spcBef>
                <a:spcPct val="0"/>
              </a:spcBef>
              <a:spcAft>
                <a:spcPct val="0"/>
              </a:spcAft>
              <a:buFontTx/>
              <a:buChar char="•"/>
            </a:pPr>
            <a:r>
              <a:rPr lang="en-US" sz="1600" dirty="0">
                <a:solidFill>
                  <a:srgbClr val="222222"/>
                </a:solidFill>
                <a:latin typeface="Times New Roman" panose="02020603050405020304" pitchFamily="18" charset="0"/>
                <a:cs typeface="Times New Roman" panose="02020603050405020304" pitchFamily="18" charset="0"/>
              </a:rPr>
              <a:t>The generated output is – A, B, E, G, F, C, D.</a:t>
            </a:r>
          </a:p>
          <a:p>
            <a:endParaRPr lang="en-US" dirty="0" smtClean="0"/>
          </a:p>
          <a:p>
            <a:r>
              <a:rPr lang="en-US" dirty="0" smtClean="0"/>
              <a:t>  </a:t>
            </a:r>
          </a:p>
          <a:p>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659B9B6F-D550-41FB-97A3-3F5EDBC6875D}" type="slidenum">
              <a:rPr lang="en-US" smtClean="0"/>
              <a:pPr/>
              <a:t>19</a:t>
            </a:fld>
            <a:endParaRPr lang="en-US"/>
          </a:p>
        </p:txBody>
      </p:sp>
    </p:spTree>
    <p:extLst>
      <p:ext uri="{BB962C8B-B14F-4D97-AF65-F5344CB8AC3E}">
        <p14:creationId xmlns:p14="http://schemas.microsoft.com/office/powerpoint/2010/main" xmlns="" val="1151126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541637"/>
            <a:ext cx="12191999" cy="1107661"/>
          </a:xfrm>
          <a:prstGeom prst="rect">
            <a:avLst/>
          </a:prstGeom>
          <a:solidFill>
            <a:srgbClr val="0069B8"/>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dirty="0" smtClean="0"/>
              <a:t>Graphs</a:t>
            </a:r>
            <a:endParaRPr lang="en-US" sz="3200" b="1" dirty="0">
              <a:solidFill>
                <a:srgbClr val="FFFFFF"/>
              </a:solidFill>
            </a:endParaRPr>
          </a:p>
        </p:txBody>
      </p:sp>
      <p:sp>
        <p:nvSpPr>
          <p:cNvPr id="2" name="Footer Placeholder 1"/>
          <p:cNvSpPr>
            <a:spLocks noGrp="1"/>
          </p:cNvSpPr>
          <p:nvPr>
            <p:ph type="ftr" sz="quarter" idx="11"/>
          </p:nvPr>
        </p:nvSpPr>
        <p:spPr/>
        <p:txBody>
          <a:bodyPr/>
          <a:lstStyle/>
          <a:p>
            <a:r>
              <a:rPr lang="en-US" smtClean="0"/>
              <a:t>Data Structures- T.Anil Kumar</a:t>
            </a:r>
            <a:endParaRPr lang="en-US"/>
          </a:p>
        </p:txBody>
      </p:sp>
      <p:sp>
        <p:nvSpPr>
          <p:cNvPr id="3" name="Slide Number Placeholder 2"/>
          <p:cNvSpPr>
            <a:spLocks noGrp="1"/>
          </p:cNvSpPr>
          <p:nvPr>
            <p:ph type="sldNum" sz="quarter" idx="12"/>
          </p:nvPr>
        </p:nvSpPr>
        <p:spPr/>
        <p:txBody>
          <a:bodyPr/>
          <a:lstStyle/>
          <a:p>
            <a:fld id="{659B9B6F-D550-41FB-97A3-3F5EDBC6875D}" type="slidenum">
              <a:rPr lang="en-US" smtClean="0"/>
              <a:pPr/>
              <a:t>2</a:t>
            </a:fld>
            <a:endParaRPr lang="en-US"/>
          </a:p>
        </p:txBody>
      </p:sp>
    </p:spTree>
    <p:extLst>
      <p:ext uri="{BB962C8B-B14F-4D97-AF65-F5344CB8AC3E}">
        <p14:creationId xmlns:p14="http://schemas.microsoft.com/office/powerpoint/2010/main" xmlns="" val="3317434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custDataLst>
              <p:tags r:id="rId1"/>
            </p:custDataLst>
          </p:nvPr>
        </p:nvSpPr>
        <p:spPr/>
        <p:txBody>
          <a:bodyPr/>
          <a:lstStyle/>
          <a:p>
            <a:r>
              <a:rPr lang="en-US" dirty="0" smtClean="0"/>
              <a:t>Algorithm for DFS</a:t>
            </a:r>
          </a:p>
        </p:txBody>
      </p:sp>
      <p:sp>
        <p:nvSpPr>
          <p:cNvPr id="9" name="Content Placeholder 8"/>
          <p:cNvSpPr>
            <a:spLocks noGrp="1"/>
          </p:cNvSpPr>
          <p:nvPr>
            <p:ph idx="1"/>
          </p:nvPr>
        </p:nvSpPr>
        <p:spPr>
          <a:xfrm>
            <a:off x="653479" y="4347136"/>
            <a:ext cx="8458200" cy="1557867"/>
          </a:xfrm>
        </p:spPr>
        <p:txBody>
          <a:bodyPr>
            <a:normAutofit/>
          </a:bodyPr>
          <a:lstStyle/>
          <a:p>
            <a:pPr marL="0" indent="0">
              <a:buNone/>
            </a:pPr>
            <a:r>
              <a:rPr lang="en-US" sz="2600" dirty="0" smtClean="0"/>
              <a:t>    Order </a:t>
            </a:r>
            <a:r>
              <a:rPr lang="en-US" sz="2600" dirty="0"/>
              <a:t>processed: A, C, F, H, G, B, E, D</a:t>
            </a:r>
          </a:p>
          <a:p>
            <a:pPr lvl="1"/>
            <a:endParaRPr lang="en-US" dirty="0"/>
          </a:p>
        </p:txBody>
      </p:sp>
      <p:sp>
        <p:nvSpPr>
          <p:cNvPr id="4" name="Slide Number Placeholder 3"/>
          <p:cNvSpPr>
            <a:spLocks noGrp="1"/>
          </p:cNvSpPr>
          <p:nvPr>
            <p:ph type="sldNum" sz="quarter" idx="12"/>
          </p:nvPr>
        </p:nvSpPr>
        <p:spPr/>
        <p:txBody>
          <a:bodyPr/>
          <a:lstStyle/>
          <a:p>
            <a:fld id="{2781ADA0-3BB4-460A-B7EB-C1A8DEAFE2E2}" type="slidenum">
              <a:rPr lang="en-US" smtClean="0"/>
              <a:pPr/>
              <a:t>20</a:t>
            </a:fld>
            <a:endParaRPr lang="en-US"/>
          </a:p>
        </p:txBody>
      </p:sp>
      <p:grpSp>
        <p:nvGrpSpPr>
          <p:cNvPr id="73732" name="Group 36"/>
          <p:cNvGrpSpPr>
            <a:grpSpLocks/>
          </p:cNvGrpSpPr>
          <p:nvPr>
            <p:custDataLst>
              <p:tags r:id="rId2"/>
            </p:custDataLst>
          </p:nvPr>
        </p:nvGrpSpPr>
        <p:grpSpPr bwMode="auto">
          <a:xfrm>
            <a:off x="1362628" y="1603376"/>
            <a:ext cx="2133600" cy="2286000"/>
            <a:chOff x="3437" y="1248"/>
            <a:chExt cx="1795" cy="1920"/>
          </a:xfrm>
        </p:grpSpPr>
        <p:sp>
          <p:nvSpPr>
            <p:cNvPr id="73735" name="Oval 37"/>
            <p:cNvSpPr>
              <a:spLocks noChangeAspect="1" noChangeArrowheads="1"/>
            </p:cNvSpPr>
            <p:nvPr>
              <p:custDataLst>
                <p:tags r:id="rId4"/>
              </p:custDataLst>
            </p:nvPr>
          </p:nvSpPr>
          <p:spPr bwMode="auto">
            <a:xfrm>
              <a:off x="4178" y="1248"/>
              <a:ext cx="288" cy="288"/>
            </a:xfrm>
            <a:prstGeom prst="ellipse">
              <a:avLst/>
            </a:prstGeom>
            <a:noFill/>
            <a:ln w="38100">
              <a:solidFill>
                <a:srgbClr val="FF0000"/>
              </a:solidFill>
              <a:round/>
              <a:headEnd/>
              <a:tailEnd/>
            </a:ln>
          </p:spPr>
          <p:txBody>
            <a:bodyPr wrap="none" anchor="ctr"/>
            <a:lstStyle/>
            <a:p>
              <a:pPr algn="ctr"/>
              <a:r>
                <a:rPr lang="en-US" sz="2000"/>
                <a:t>A</a:t>
              </a:r>
            </a:p>
          </p:txBody>
        </p:sp>
        <p:cxnSp>
          <p:nvCxnSpPr>
            <p:cNvPr id="73736" name="AutoShape 38"/>
            <p:cNvCxnSpPr>
              <a:cxnSpLocks noChangeShapeType="1"/>
              <a:stCxn id="73735" idx="3"/>
              <a:endCxn id="73738" idx="0"/>
            </p:cNvCxnSpPr>
            <p:nvPr>
              <p:custDataLst>
                <p:tags r:id="rId5"/>
              </p:custDataLst>
            </p:nvPr>
          </p:nvCxnSpPr>
          <p:spPr bwMode="auto">
            <a:xfrm flipH="1">
              <a:off x="3917" y="1506"/>
              <a:ext cx="303" cy="306"/>
            </a:xfrm>
            <a:prstGeom prst="straightConnector1">
              <a:avLst/>
            </a:prstGeom>
            <a:noFill/>
            <a:ln w="9525">
              <a:solidFill>
                <a:schemeClr val="tx1"/>
              </a:solidFill>
              <a:round/>
              <a:headEnd/>
              <a:tailEnd type="triangle" w="med" len="med"/>
            </a:ln>
          </p:spPr>
        </p:cxnSp>
        <p:cxnSp>
          <p:nvCxnSpPr>
            <p:cNvPr id="73737" name="AutoShape 39"/>
            <p:cNvCxnSpPr>
              <a:cxnSpLocks noChangeShapeType="1"/>
              <a:stCxn id="73735" idx="5"/>
              <a:endCxn id="73743" idx="0"/>
            </p:cNvCxnSpPr>
            <p:nvPr>
              <p:custDataLst>
                <p:tags r:id="rId6"/>
              </p:custDataLst>
            </p:nvPr>
          </p:nvCxnSpPr>
          <p:spPr bwMode="auto">
            <a:xfrm>
              <a:off x="4424" y="1506"/>
              <a:ext cx="303" cy="306"/>
            </a:xfrm>
            <a:prstGeom prst="straightConnector1">
              <a:avLst/>
            </a:prstGeom>
            <a:noFill/>
            <a:ln w="9525">
              <a:solidFill>
                <a:schemeClr val="tx1"/>
              </a:solidFill>
              <a:round/>
              <a:headEnd/>
              <a:tailEnd type="triangle" w="med" len="med"/>
            </a:ln>
          </p:spPr>
        </p:cxnSp>
        <p:sp>
          <p:nvSpPr>
            <p:cNvPr id="73738" name="Oval 40"/>
            <p:cNvSpPr>
              <a:spLocks noChangeAspect="1" noChangeArrowheads="1"/>
            </p:cNvSpPr>
            <p:nvPr>
              <p:custDataLst>
                <p:tags r:id="rId7"/>
              </p:custDataLst>
            </p:nvPr>
          </p:nvSpPr>
          <p:spPr bwMode="auto">
            <a:xfrm>
              <a:off x="3773" y="1824"/>
              <a:ext cx="288" cy="288"/>
            </a:xfrm>
            <a:prstGeom prst="ellipse">
              <a:avLst/>
            </a:prstGeom>
            <a:noFill/>
            <a:ln w="38100">
              <a:solidFill>
                <a:schemeClr val="tx1"/>
              </a:solidFill>
              <a:round/>
              <a:headEnd/>
              <a:tailEnd/>
            </a:ln>
          </p:spPr>
          <p:txBody>
            <a:bodyPr wrap="none" anchor="ctr"/>
            <a:lstStyle/>
            <a:p>
              <a:pPr algn="ctr"/>
              <a:r>
                <a:rPr lang="en-US" sz="2000"/>
                <a:t>B</a:t>
              </a:r>
            </a:p>
          </p:txBody>
        </p:sp>
        <p:sp>
          <p:nvSpPr>
            <p:cNvPr id="73739" name="Oval 41"/>
            <p:cNvSpPr>
              <a:spLocks noChangeAspect="1" noChangeArrowheads="1"/>
            </p:cNvSpPr>
            <p:nvPr>
              <p:custDataLst>
                <p:tags r:id="rId8"/>
              </p:custDataLst>
            </p:nvPr>
          </p:nvSpPr>
          <p:spPr bwMode="auto">
            <a:xfrm>
              <a:off x="3437" y="2352"/>
              <a:ext cx="288" cy="288"/>
            </a:xfrm>
            <a:prstGeom prst="ellipse">
              <a:avLst/>
            </a:prstGeom>
            <a:noFill/>
            <a:ln w="38100">
              <a:solidFill>
                <a:schemeClr val="tx1"/>
              </a:solidFill>
              <a:round/>
              <a:headEnd/>
              <a:tailEnd/>
            </a:ln>
          </p:spPr>
          <p:txBody>
            <a:bodyPr wrap="none" anchor="ctr"/>
            <a:lstStyle/>
            <a:p>
              <a:pPr algn="ctr"/>
              <a:r>
                <a:rPr lang="en-US" sz="2000"/>
                <a:t>D</a:t>
              </a:r>
            </a:p>
          </p:txBody>
        </p:sp>
        <p:sp>
          <p:nvSpPr>
            <p:cNvPr id="73740" name="Oval 42"/>
            <p:cNvSpPr>
              <a:spLocks noChangeAspect="1" noChangeArrowheads="1"/>
            </p:cNvSpPr>
            <p:nvPr>
              <p:custDataLst>
                <p:tags r:id="rId9"/>
              </p:custDataLst>
            </p:nvPr>
          </p:nvSpPr>
          <p:spPr bwMode="auto">
            <a:xfrm>
              <a:off x="4109" y="2352"/>
              <a:ext cx="288" cy="288"/>
            </a:xfrm>
            <a:prstGeom prst="ellipse">
              <a:avLst/>
            </a:prstGeom>
            <a:noFill/>
            <a:ln w="38100">
              <a:solidFill>
                <a:schemeClr val="tx1"/>
              </a:solidFill>
              <a:round/>
              <a:headEnd/>
              <a:tailEnd/>
            </a:ln>
          </p:spPr>
          <p:txBody>
            <a:bodyPr wrap="none" anchor="ctr"/>
            <a:lstStyle/>
            <a:p>
              <a:pPr algn="ctr"/>
              <a:r>
                <a:rPr lang="en-US" sz="2000"/>
                <a:t>E</a:t>
              </a:r>
            </a:p>
          </p:txBody>
        </p:sp>
        <p:cxnSp>
          <p:nvCxnSpPr>
            <p:cNvPr id="73741" name="AutoShape 43"/>
            <p:cNvCxnSpPr>
              <a:cxnSpLocks noChangeShapeType="1"/>
              <a:stCxn id="73738" idx="5"/>
              <a:endCxn id="73740" idx="0"/>
            </p:cNvCxnSpPr>
            <p:nvPr>
              <p:custDataLst>
                <p:tags r:id="rId10"/>
              </p:custDataLst>
            </p:nvPr>
          </p:nvCxnSpPr>
          <p:spPr bwMode="auto">
            <a:xfrm>
              <a:off x="4019" y="2082"/>
              <a:ext cx="234" cy="258"/>
            </a:xfrm>
            <a:prstGeom prst="straightConnector1">
              <a:avLst/>
            </a:prstGeom>
            <a:noFill/>
            <a:ln w="19050">
              <a:solidFill>
                <a:schemeClr val="tx1"/>
              </a:solidFill>
              <a:round/>
              <a:headEnd/>
              <a:tailEnd type="triangle" w="med" len="med"/>
            </a:ln>
          </p:spPr>
        </p:cxnSp>
        <p:cxnSp>
          <p:nvCxnSpPr>
            <p:cNvPr id="73742" name="AutoShape 44"/>
            <p:cNvCxnSpPr>
              <a:cxnSpLocks noChangeShapeType="1"/>
              <a:stCxn id="73738" idx="3"/>
              <a:endCxn id="73739" idx="0"/>
            </p:cNvCxnSpPr>
            <p:nvPr>
              <p:custDataLst>
                <p:tags r:id="rId11"/>
              </p:custDataLst>
            </p:nvPr>
          </p:nvCxnSpPr>
          <p:spPr bwMode="auto">
            <a:xfrm flipH="1">
              <a:off x="3581" y="2082"/>
              <a:ext cx="234" cy="258"/>
            </a:xfrm>
            <a:prstGeom prst="straightConnector1">
              <a:avLst/>
            </a:prstGeom>
            <a:noFill/>
            <a:ln w="19050">
              <a:solidFill>
                <a:schemeClr val="tx1"/>
              </a:solidFill>
              <a:round/>
              <a:headEnd/>
              <a:tailEnd type="triangle" w="med" len="med"/>
            </a:ln>
          </p:spPr>
        </p:cxnSp>
        <p:sp>
          <p:nvSpPr>
            <p:cNvPr id="73743" name="Oval 45"/>
            <p:cNvSpPr>
              <a:spLocks noChangeAspect="1" noChangeArrowheads="1"/>
            </p:cNvSpPr>
            <p:nvPr>
              <p:custDataLst>
                <p:tags r:id="rId12"/>
              </p:custDataLst>
            </p:nvPr>
          </p:nvSpPr>
          <p:spPr bwMode="auto">
            <a:xfrm>
              <a:off x="4583" y="1824"/>
              <a:ext cx="288" cy="288"/>
            </a:xfrm>
            <a:prstGeom prst="ellipse">
              <a:avLst/>
            </a:prstGeom>
            <a:noFill/>
            <a:ln w="38100">
              <a:solidFill>
                <a:schemeClr val="tx1"/>
              </a:solidFill>
              <a:round/>
              <a:headEnd/>
              <a:tailEnd/>
            </a:ln>
          </p:spPr>
          <p:txBody>
            <a:bodyPr wrap="none" anchor="ctr"/>
            <a:lstStyle/>
            <a:p>
              <a:pPr algn="ctr"/>
              <a:r>
                <a:rPr lang="en-US" sz="2000"/>
                <a:t>C</a:t>
              </a:r>
            </a:p>
          </p:txBody>
        </p:sp>
        <p:sp>
          <p:nvSpPr>
            <p:cNvPr id="73744" name="Oval 46"/>
            <p:cNvSpPr>
              <a:spLocks noChangeAspect="1" noChangeArrowheads="1"/>
            </p:cNvSpPr>
            <p:nvPr>
              <p:custDataLst>
                <p:tags r:id="rId13"/>
              </p:custDataLst>
            </p:nvPr>
          </p:nvSpPr>
          <p:spPr bwMode="auto">
            <a:xfrm>
              <a:off x="4583" y="2352"/>
              <a:ext cx="288" cy="288"/>
            </a:xfrm>
            <a:prstGeom prst="ellipse">
              <a:avLst/>
            </a:prstGeom>
            <a:noFill/>
            <a:ln w="38100">
              <a:solidFill>
                <a:schemeClr val="tx1"/>
              </a:solidFill>
              <a:round/>
              <a:headEnd/>
              <a:tailEnd/>
            </a:ln>
          </p:spPr>
          <p:txBody>
            <a:bodyPr wrap="none" anchor="ctr"/>
            <a:lstStyle/>
            <a:p>
              <a:pPr algn="ctr"/>
              <a:r>
                <a:rPr lang="en-US" sz="2000"/>
                <a:t>F</a:t>
              </a:r>
            </a:p>
          </p:txBody>
        </p:sp>
        <p:cxnSp>
          <p:nvCxnSpPr>
            <p:cNvPr id="73745" name="AutoShape 47"/>
            <p:cNvCxnSpPr>
              <a:cxnSpLocks noChangeShapeType="1"/>
              <a:stCxn id="73743" idx="4"/>
              <a:endCxn id="73744" idx="0"/>
            </p:cNvCxnSpPr>
            <p:nvPr>
              <p:custDataLst>
                <p:tags r:id="rId14"/>
              </p:custDataLst>
            </p:nvPr>
          </p:nvCxnSpPr>
          <p:spPr bwMode="auto">
            <a:xfrm>
              <a:off x="4727" y="2124"/>
              <a:ext cx="0" cy="216"/>
            </a:xfrm>
            <a:prstGeom prst="straightConnector1">
              <a:avLst/>
            </a:prstGeom>
            <a:noFill/>
            <a:ln w="9525">
              <a:solidFill>
                <a:schemeClr val="tx1"/>
              </a:solidFill>
              <a:round/>
              <a:headEnd/>
              <a:tailEnd type="triangle" w="med" len="med"/>
            </a:ln>
          </p:spPr>
        </p:cxnSp>
        <p:cxnSp>
          <p:nvCxnSpPr>
            <p:cNvPr id="73746" name="AutoShape 48"/>
            <p:cNvCxnSpPr>
              <a:cxnSpLocks noChangeShapeType="1"/>
              <a:stCxn id="73744" idx="3"/>
              <a:endCxn id="73749" idx="0"/>
            </p:cNvCxnSpPr>
            <p:nvPr>
              <p:custDataLst>
                <p:tags r:id="rId15"/>
              </p:custDataLst>
            </p:nvPr>
          </p:nvCxnSpPr>
          <p:spPr bwMode="auto">
            <a:xfrm flipH="1">
              <a:off x="4366" y="2610"/>
              <a:ext cx="259" cy="258"/>
            </a:xfrm>
            <a:prstGeom prst="straightConnector1">
              <a:avLst/>
            </a:prstGeom>
            <a:noFill/>
            <a:ln w="9525">
              <a:solidFill>
                <a:schemeClr val="tx1"/>
              </a:solidFill>
              <a:round/>
              <a:headEnd/>
              <a:tailEnd type="triangle" w="med" len="med"/>
            </a:ln>
          </p:spPr>
        </p:cxnSp>
        <p:sp>
          <p:nvSpPr>
            <p:cNvPr id="73747" name="Oval 49"/>
            <p:cNvSpPr>
              <a:spLocks noChangeAspect="1" noChangeArrowheads="1"/>
            </p:cNvSpPr>
            <p:nvPr>
              <p:custDataLst>
                <p:tags r:id="rId16"/>
              </p:custDataLst>
            </p:nvPr>
          </p:nvSpPr>
          <p:spPr bwMode="auto">
            <a:xfrm>
              <a:off x="4944" y="2880"/>
              <a:ext cx="288" cy="288"/>
            </a:xfrm>
            <a:prstGeom prst="ellipse">
              <a:avLst/>
            </a:prstGeom>
            <a:noFill/>
            <a:ln w="38100">
              <a:solidFill>
                <a:schemeClr val="tx1"/>
              </a:solidFill>
              <a:round/>
              <a:headEnd/>
              <a:tailEnd/>
            </a:ln>
          </p:spPr>
          <p:txBody>
            <a:bodyPr wrap="none" anchor="ctr"/>
            <a:lstStyle/>
            <a:p>
              <a:pPr algn="ctr"/>
              <a:r>
                <a:rPr lang="en-US" sz="2000"/>
                <a:t>H</a:t>
              </a:r>
            </a:p>
          </p:txBody>
        </p:sp>
        <p:cxnSp>
          <p:nvCxnSpPr>
            <p:cNvPr id="73748" name="AutoShape 50"/>
            <p:cNvCxnSpPr>
              <a:cxnSpLocks noChangeShapeType="1"/>
              <a:stCxn id="73744" idx="5"/>
              <a:endCxn id="73747" idx="0"/>
            </p:cNvCxnSpPr>
            <p:nvPr>
              <p:custDataLst>
                <p:tags r:id="rId17"/>
              </p:custDataLst>
            </p:nvPr>
          </p:nvCxnSpPr>
          <p:spPr bwMode="auto">
            <a:xfrm>
              <a:off x="4829" y="2610"/>
              <a:ext cx="259" cy="258"/>
            </a:xfrm>
            <a:prstGeom prst="straightConnector1">
              <a:avLst/>
            </a:prstGeom>
            <a:noFill/>
            <a:ln w="9525">
              <a:solidFill>
                <a:schemeClr val="tx1"/>
              </a:solidFill>
              <a:round/>
              <a:headEnd/>
              <a:tailEnd type="triangle" w="med" len="med"/>
            </a:ln>
          </p:spPr>
        </p:cxnSp>
        <p:sp>
          <p:nvSpPr>
            <p:cNvPr id="73749" name="Oval 51"/>
            <p:cNvSpPr>
              <a:spLocks noChangeAspect="1" noChangeArrowheads="1"/>
            </p:cNvSpPr>
            <p:nvPr>
              <p:custDataLst>
                <p:tags r:id="rId18"/>
              </p:custDataLst>
            </p:nvPr>
          </p:nvSpPr>
          <p:spPr bwMode="auto">
            <a:xfrm>
              <a:off x="4222" y="2880"/>
              <a:ext cx="288" cy="288"/>
            </a:xfrm>
            <a:prstGeom prst="ellipse">
              <a:avLst/>
            </a:prstGeom>
            <a:noFill/>
            <a:ln w="38100">
              <a:solidFill>
                <a:schemeClr val="tx1"/>
              </a:solidFill>
              <a:round/>
              <a:headEnd/>
              <a:tailEnd/>
            </a:ln>
          </p:spPr>
          <p:txBody>
            <a:bodyPr wrap="none" anchor="ctr"/>
            <a:lstStyle/>
            <a:p>
              <a:pPr algn="ctr"/>
              <a:r>
                <a:rPr lang="en-US" sz="2000"/>
                <a:t>G</a:t>
              </a:r>
            </a:p>
          </p:txBody>
        </p:sp>
      </p:grpSp>
      <p:sp>
        <p:nvSpPr>
          <p:cNvPr id="23" name="Rectangle 2"/>
          <p:cNvSpPr txBox="1">
            <a:spLocks noChangeArrowheads="1"/>
          </p:cNvSpPr>
          <p:nvPr>
            <p:custDataLst>
              <p:tags r:id="rId3"/>
            </p:custDataLst>
          </p:nvPr>
        </p:nvSpPr>
        <p:spPr bwMode="auto">
          <a:xfrm>
            <a:off x="7227286" y="1372891"/>
            <a:ext cx="4515980" cy="3431709"/>
          </a:xfrm>
          <a:prstGeom prst="rect">
            <a:avLst/>
          </a:prstGeom>
          <a:solidFill>
            <a:srgbClr val="FFFF99"/>
          </a:solidFill>
          <a:ln w="9525">
            <a:noFill/>
            <a:miter lim="800000"/>
            <a:headEnd/>
            <a:tailEnd/>
          </a:ln>
          <a:effectLst/>
        </p:spPr>
        <p:txBody>
          <a:bodyPr wrap="none" tIns="91440" bIns="91440">
            <a:spAutoFit/>
          </a:bodyPr>
          <a:lstStyle/>
          <a:p>
            <a:pPr marL="342900" indent="-342900">
              <a:lnSpc>
                <a:spcPts val="2100"/>
              </a:lnSpc>
              <a:spcBef>
                <a:spcPct val="20000"/>
              </a:spcBef>
              <a:defRPr/>
            </a:pPr>
            <a:r>
              <a:rPr lang="en-US" sz="2000" kern="0" dirty="0"/>
              <a:t>DFS2(Node start) {</a:t>
            </a:r>
          </a:p>
          <a:p>
            <a:pPr marL="342900" indent="-342900">
              <a:lnSpc>
                <a:spcPts val="2100"/>
              </a:lnSpc>
              <a:spcBef>
                <a:spcPct val="20000"/>
              </a:spcBef>
              <a:defRPr/>
            </a:pPr>
            <a:r>
              <a:rPr lang="en-US" sz="2000" kern="0" dirty="0"/>
              <a:t>   initialize stack s to hold start</a:t>
            </a:r>
          </a:p>
          <a:p>
            <a:pPr marL="342900" indent="-342900">
              <a:lnSpc>
                <a:spcPts val="2100"/>
              </a:lnSpc>
              <a:spcBef>
                <a:spcPct val="20000"/>
              </a:spcBef>
              <a:defRPr/>
            </a:pPr>
            <a:r>
              <a:rPr lang="en-US" sz="2000" kern="0" dirty="0"/>
              <a:t>   mark start as visited</a:t>
            </a:r>
          </a:p>
          <a:p>
            <a:pPr marL="342900" indent="-342900">
              <a:lnSpc>
                <a:spcPts val="2100"/>
              </a:lnSpc>
              <a:spcBef>
                <a:spcPct val="20000"/>
              </a:spcBef>
              <a:defRPr/>
            </a:pPr>
            <a:r>
              <a:rPr lang="en-US" sz="2000" kern="0" dirty="0"/>
              <a:t>   while(s is not empty) {</a:t>
            </a:r>
          </a:p>
          <a:p>
            <a:pPr marL="342900" indent="-342900">
              <a:lnSpc>
                <a:spcPts val="2100"/>
              </a:lnSpc>
              <a:spcBef>
                <a:spcPct val="20000"/>
              </a:spcBef>
              <a:defRPr/>
            </a:pPr>
            <a:r>
              <a:rPr lang="en-US" sz="2000" kern="0" dirty="0"/>
              <a:t>       next = s.pop() // and "process"</a:t>
            </a:r>
          </a:p>
          <a:p>
            <a:pPr marL="342900" indent="-342900">
              <a:lnSpc>
                <a:spcPts val="2100"/>
              </a:lnSpc>
              <a:spcBef>
                <a:spcPct val="20000"/>
              </a:spcBef>
              <a:defRPr/>
            </a:pPr>
            <a:r>
              <a:rPr lang="en-US" sz="2000" kern="0" dirty="0"/>
              <a:t>       for each node u adjacent to next</a:t>
            </a:r>
          </a:p>
          <a:p>
            <a:pPr marL="342900" indent="-342900">
              <a:lnSpc>
                <a:spcPts val="2100"/>
              </a:lnSpc>
              <a:spcBef>
                <a:spcPct val="20000"/>
              </a:spcBef>
              <a:defRPr/>
            </a:pPr>
            <a:r>
              <a:rPr lang="en-US" sz="2000" kern="0" dirty="0"/>
              <a:t>           if(u is not marked)</a:t>
            </a:r>
          </a:p>
          <a:p>
            <a:pPr marL="342900" indent="-342900">
              <a:lnSpc>
                <a:spcPts val="2100"/>
              </a:lnSpc>
              <a:spcBef>
                <a:spcPct val="20000"/>
              </a:spcBef>
              <a:defRPr/>
            </a:pPr>
            <a:r>
              <a:rPr lang="en-US" sz="2000" kern="0" dirty="0"/>
              <a:t>              mark u and push onto s</a:t>
            </a:r>
          </a:p>
          <a:p>
            <a:pPr marL="342900" indent="-342900">
              <a:lnSpc>
                <a:spcPts val="2100"/>
              </a:lnSpc>
              <a:spcBef>
                <a:spcPct val="20000"/>
              </a:spcBef>
              <a:defRPr/>
            </a:pPr>
            <a:r>
              <a:rPr lang="en-US" sz="2000" kern="0" dirty="0"/>
              <a:t>   }</a:t>
            </a:r>
          </a:p>
          <a:p>
            <a:pPr marL="342900" indent="-342900">
              <a:lnSpc>
                <a:spcPts val="2100"/>
              </a:lnSpc>
              <a:spcBef>
                <a:spcPct val="20000"/>
              </a:spcBef>
              <a:defRPr/>
            </a:pPr>
            <a:r>
              <a:rPr lang="en-US" sz="2000" kern="0" dirty="0"/>
              <a:t>}</a:t>
            </a:r>
          </a:p>
        </p:txBody>
      </p:sp>
      <p:sp>
        <p:nvSpPr>
          <p:cNvPr id="2" name="Footer Placeholder 1"/>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35066533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971"/>
          </a:xfrm>
        </p:spPr>
        <p:txBody>
          <a:bodyPr/>
          <a:lstStyle/>
          <a:p>
            <a:r>
              <a:rPr lang="en-US" dirty="0" smtClean="0"/>
              <a:t>Difference between BFS and DFS:</a:t>
            </a:r>
            <a:endParaRPr lang="en-US" dirty="0"/>
          </a:p>
        </p:txBody>
      </p:sp>
      <p:sp>
        <p:nvSpPr>
          <p:cNvPr id="3" name="Content Placeholder 2"/>
          <p:cNvSpPr>
            <a:spLocks noGrp="1"/>
          </p:cNvSpPr>
          <p:nvPr>
            <p:ph idx="1"/>
          </p:nvPr>
        </p:nvSpPr>
        <p:spPr>
          <a:xfrm>
            <a:off x="677334" y="1636807"/>
            <a:ext cx="8596668" cy="3880773"/>
          </a:xfrm>
        </p:spPr>
        <p:txBody>
          <a:bodyPr/>
          <a:lstStyle/>
          <a:p>
            <a:r>
              <a:rPr lang="en-US" dirty="0" smtClean="0"/>
              <a:t>Queue is </a:t>
            </a:r>
            <a:r>
              <a:rPr lang="en-US" dirty="0"/>
              <a:t>used in </a:t>
            </a:r>
            <a:r>
              <a:rPr lang="en-US" dirty="0" smtClean="0"/>
              <a:t>BFS and DFS </a:t>
            </a:r>
            <a:r>
              <a:rPr lang="en-US" dirty="0"/>
              <a:t>uses </a:t>
            </a:r>
            <a:r>
              <a:rPr lang="en-US" dirty="0" smtClean="0"/>
              <a:t>stack.</a:t>
            </a:r>
          </a:p>
          <a:p>
            <a:r>
              <a:rPr lang="en-US" dirty="0"/>
              <a:t>DFS constructs narrow and long </a:t>
            </a:r>
            <a:r>
              <a:rPr lang="en-US" dirty="0" smtClean="0"/>
              <a:t>trees where as BFS </a:t>
            </a:r>
            <a:r>
              <a:rPr lang="en-US" dirty="0"/>
              <a:t>constructs wide and short tree</a:t>
            </a:r>
            <a:r>
              <a:rPr lang="en-US" dirty="0" smtClean="0"/>
              <a:t>.</a:t>
            </a:r>
          </a:p>
          <a:p>
            <a:r>
              <a:rPr lang="en-US" dirty="0" smtClean="0"/>
              <a:t>Memory </a:t>
            </a:r>
            <a:r>
              <a:rPr lang="en-US" dirty="0"/>
              <a:t>space is efficiently utilized in DFS while </a:t>
            </a:r>
            <a:r>
              <a:rPr lang="en-US" dirty="0" smtClean="0"/>
              <a:t>in </a:t>
            </a:r>
            <a:r>
              <a:rPr lang="en-US" dirty="0"/>
              <a:t>BFS </a:t>
            </a:r>
            <a:r>
              <a:rPr lang="en-US" dirty="0" smtClean="0"/>
              <a:t>it is </a:t>
            </a:r>
            <a:r>
              <a:rPr lang="en-US" dirty="0"/>
              <a:t>not effective</a:t>
            </a:r>
            <a:r>
              <a:rPr lang="en-US" dirty="0" smtClean="0"/>
              <a:t>.</a:t>
            </a:r>
          </a:p>
          <a:p>
            <a:r>
              <a:rPr lang="en-US" dirty="0"/>
              <a:t>BFS is vertex-based algorithm while DFS is an edge-based algorithm</a:t>
            </a:r>
            <a:r>
              <a:rPr lang="en-US" dirty="0" smtClean="0"/>
              <a:t>.</a:t>
            </a:r>
            <a:endParaRPr lang="en-US" dirty="0"/>
          </a:p>
          <a:p>
            <a:r>
              <a:rPr lang="en-US" dirty="0"/>
              <a:t>BFS is optimal algorithm while DFS is not optimal.</a:t>
            </a:r>
          </a:p>
          <a:p>
            <a:endParaRPr lang="en-US" dirty="0"/>
          </a:p>
        </p:txBody>
      </p:sp>
      <p:sp>
        <p:nvSpPr>
          <p:cNvPr id="4" name="Footer Placeholder 3"/>
          <p:cNvSpPr>
            <a:spLocks noGrp="1"/>
          </p:cNvSpPr>
          <p:nvPr>
            <p:ph type="ftr" sz="quarter" idx="11"/>
          </p:nvPr>
        </p:nvSpPr>
        <p:spPr/>
        <p:txBody>
          <a:bodyPr/>
          <a:lstStyle/>
          <a:p>
            <a:r>
              <a:rPr lang="en-US" smtClean="0"/>
              <a:t>Data Structures- T.Anil Kumar</a:t>
            </a:r>
            <a:endParaRPr lang="en-US"/>
          </a:p>
        </p:txBody>
      </p:sp>
      <p:sp>
        <p:nvSpPr>
          <p:cNvPr id="5" name="Slide Number Placeholder 4"/>
          <p:cNvSpPr>
            <a:spLocks noGrp="1"/>
          </p:cNvSpPr>
          <p:nvPr>
            <p:ph type="sldNum" sz="quarter" idx="12"/>
          </p:nvPr>
        </p:nvSpPr>
        <p:spPr/>
        <p:txBody>
          <a:bodyPr/>
          <a:lstStyle/>
          <a:p>
            <a:fld id="{659B9B6F-D550-41FB-97A3-3F5EDBC6875D}" type="slidenum">
              <a:rPr lang="en-US" smtClean="0"/>
              <a:pPr/>
              <a:t>21</a:t>
            </a:fld>
            <a:endParaRPr lang="en-US"/>
          </a:p>
        </p:txBody>
      </p:sp>
    </p:spTree>
    <p:extLst>
      <p:ext uri="{BB962C8B-B14F-4D97-AF65-F5344CB8AC3E}">
        <p14:creationId xmlns:p14="http://schemas.microsoft.com/office/powerpoint/2010/main" xmlns="" val="1769737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40ED4E-B891-419B-AD34-1D4F7A7A4D81}" type="slidenum">
              <a:rPr lang="en-US"/>
              <a:pPr eaLnBrk="1" hangingPunct="1"/>
              <a:t>22</a:t>
            </a:fld>
            <a:endParaRPr lang="en-US"/>
          </a:p>
        </p:txBody>
      </p:sp>
      <p:sp>
        <p:nvSpPr>
          <p:cNvPr id="4099" name="Rectangle 2"/>
          <p:cNvSpPr>
            <a:spLocks noGrp="1" noChangeArrowheads="1"/>
          </p:cNvSpPr>
          <p:nvPr>
            <p:ph type="title"/>
          </p:nvPr>
        </p:nvSpPr>
        <p:spPr/>
        <p:txBody>
          <a:bodyPr/>
          <a:lstStyle/>
          <a:p>
            <a:pPr eaLnBrk="1" hangingPunct="1"/>
            <a:r>
              <a:rPr lang="en-US" smtClean="0"/>
              <a:t>Some Applications of BFS and DFS</a:t>
            </a:r>
          </a:p>
        </p:txBody>
      </p:sp>
      <p:sp>
        <p:nvSpPr>
          <p:cNvPr id="10244"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sz="2400" dirty="0"/>
              <a:t>BFS</a:t>
            </a:r>
          </a:p>
          <a:p>
            <a:pPr lvl="1" eaLnBrk="1" hangingPunct="1">
              <a:lnSpc>
                <a:spcPct val="90000"/>
              </a:lnSpc>
            </a:pPr>
            <a:r>
              <a:rPr lang="en-US" sz="2400" dirty="0">
                <a:solidFill>
                  <a:srgbClr val="7F7F7F"/>
                </a:solidFill>
              </a:rPr>
              <a:t>To find the shortest path from a vertex </a:t>
            </a:r>
            <a:r>
              <a:rPr lang="en-US" sz="2400" i="1" dirty="0">
                <a:solidFill>
                  <a:srgbClr val="7F7F7F"/>
                </a:solidFill>
              </a:rPr>
              <a:t>s</a:t>
            </a:r>
            <a:r>
              <a:rPr lang="en-US" sz="2400" dirty="0">
                <a:solidFill>
                  <a:srgbClr val="7F7F7F"/>
                </a:solidFill>
              </a:rPr>
              <a:t> to a vertex </a:t>
            </a:r>
            <a:r>
              <a:rPr lang="en-US" sz="2400" i="1" dirty="0">
                <a:solidFill>
                  <a:srgbClr val="7F7F7F"/>
                </a:solidFill>
              </a:rPr>
              <a:t>v</a:t>
            </a:r>
            <a:r>
              <a:rPr lang="en-US" sz="2400" dirty="0">
                <a:solidFill>
                  <a:srgbClr val="7F7F7F"/>
                </a:solidFill>
              </a:rPr>
              <a:t> in an </a:t>
            </a:r>
            <a:r>
              <a:rPr lang="en-US" sz="2400" dirty="0" err="1">
                <a:solidFill>
                  <a:srgbClr val="7F7F7F"/>
                </a:solidFill>
              </a:rPr>
              <a:t>unweighted</a:t>
            </a:r>
            <a:r>
              <a:rPr lang="en-US" sz="2400" dirty="0">
                <a:solidFill>
                  <a:srgbClr val="7F7F7F"/>
                </a:solidFill>
              </a:rPr>
              <a:t> graph</a:t>
            </a:r>
          </a:p>
          <a:p>
            <a:pPr lvl="1" eaLnBrk="1" hangingPunct="1">
              <a:lnSpc>
                <a:spcPct val="90000"/>
              </a:lnSpc>
            </a:pPr>
            <a:r>
              <a:rPr lang="en-US" sz="2400" dirty="0">
                <a:solidFill>
                  <a:srgbClr val="7F7F7F"/>
                </a:solidFill>
              </a:rPr>
              <a:t>To find the length of such a path</a:t>
            </a:r>
          </a:p>
          <a:p>
            <a:pPr lvl="1" eaLnBrk="1" hangingPunct="1">
              <a:lnSpc>
                <a:spcPct val="90000"/>
              </a:lnSpc>
            </a:pPr>
            <a:r>
              <a:rPr lang="en-US" sz="2400" dirty="0">
                <a:solidFill>
                  <a:srgbClr val="7F7F7F"/>
                </a:solidFill>
              </a:rPr>
              <a:t>To find out if a strongly connected directed graph contains cycles</a:t>
            </a:r>
          </a:p>
          <a:p>
            <a:pPr lvl="1" eaLnBrk="1" hangingPunct="1">
              <a:lnSpc>
                <a:spcPct val="90000"/>
              </a:lnSpc>
            </a:pPr>
            <a:r>
              <a:rPr lang="en-US" sz="2400" dirty="0"/>
              <a:t>To construct a BSF tree/forest from a graph</a:t>
            </a:r>
          </a:p>
          <a:p>
            <a:pPr eaLnBrk="1" hangingPunct="1">
              <a:lnSpc>
                <a:spcPct val="90000"/>
              </a:lnSpc>
            </a:pPr>
            <a:r>
              <a:rPr lang="en-US" sz="2400" dirty="0"/>
              <a:t>DFS</a:t>
            </a:r>
          </a:p>
          <a:p>
            <a:pPr lvl="1" eaLnBrk="1" hangingPunct="1">
              <a:lnSpc>
                <a:spcPct val="90000"/>
              </a:lnSpc>
            </a:pPr>
            <a:r>
              <a:rPr lang="en-US" sz="2400" dirty="0">
                <a:solidFill>
                  <a:srgbClr val="7F7F7F"/>
                </a:solidFill>
              </a:rPr>
              <a:t>To find a path from a vertex </a:t>
            </a:r>
            <a:r>
              <a:rPr lang="en-US" sz="2400" i="1" dirty="0">
                <a:solidFill>
                  <a:srgbClr val="7F7F7F"/>
                </a:solidFill>
              </a:rPr>
              <a:t>s</a:t>
            </a:r>
            <a:r>
              <a:rPr lang="en-US" sz="2400" dirty="0">
                <a:solidFill>
                  <a:srgbClr val="7F7F7F"/>
                </a:solidFill>
              </a:rPr>
              <a:t> to a vertex </a:t>
            </a:r>
            <a:r>
              <a:rPr lang="en-US" sz="2400" i="1" dirty="0">
                <a:solidFill>
                  <a:srgbClr val="7F7F7F"/>
                </a:solidFill>
              </a:rPr>
              <a:t>v.</a:t>
            </a:r>
          </a:p>
          <a:p>
            <a:pPr lvl="1" eaLnBrk="1" hangingPunct="1">
              <a:lnSpc>
                <a:spcPct val="90000"/>
              </a:lnSpc>
            </a:pPr>
            <a:r>
              <a:rPr lang="en-US" sz="2400" dirty="0">
                <a:solidFill>
                  <a:srgbClr val="7F7F7F"/>
                </a:solidFill>
              </a:rPr>
              <a:t>To find the length of such a path.</a:t>
            </a:r>
            <a:endParaRPr lang="en-US" sz="2400" i="1" dirty="0">
              <a:solidFill>
                <a:srgbClr val="7F7F7F"/>
              </a:solidFill>
            </a:endParaRPr>
          </a:p>
          <a:p>
            <a:pPr lvl="1" eaLnBrk="1" hangingPunct="1">
              <a:lnSpc>
                <a:spcPct val="90000"/>
              </a:lnSpc>
            </a:pPr>
            <a:r>
              <a:rPr lang="en-US" sz="2400" dirty="0"/>
              <a:t>To construct a </a:t>
            </a:r>
            <a:r>
              <a:rPr lang="en-US" sz="2400" dirty="0" smtClean="0"/>
              <a:t>DFS </a:t>
            </a:r>
            <a:r>
              <a:rPr lang="en-US" sz="2400" dirty="0"/>
              <a:t>tree/forest from a graph.</a:t>
            </a:r>
          </a:p>
          <a:p>
            <a:pPr eaLnBrk="1" hangingPunct="1">
              <a:lnSpc>
                <a:spcPct val="90000"/>
              </a:lnSpc>
            </a:pPr>
            <a:endParaRPr lang="en-US" sz="2400" dirty="0"/>
          </a:p>
          <a:p>
            <a:pPr eaLnBrk="1" hangingPunct="1">
              <a:lnSpc>
                <a:spcPct val="90000"/>
              </a:lnSpc>
            </a:pPr>
            <a:endParaRPr lang="en-US" sz="2400" dirty="0"/>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1491502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a:xfrm>
            <a:off x="2181225" y="2787650"/>
            <a:ext cx="7772400" cy="603250"/>
          </a:xfrm>
        </p:spPr>
        <p:txBody>
          <a:bodyPr rtlCol="0">
            <a:normAutofit fontScale="85000" lnSpcReduction="20000"/>
          </a:bodyPr>
          <a:lstStyle/>
          <a:p>
            <a:pPr marL="0" indent="0" algn="ctr">
              <a:buNone/>
              <a:defRPr/>
            </a:pPr>
            <a:r>
              <a:rPr lang="en-US" altLang="en-US" sz="4800" dirty="0"/>
              <a:t>Topological Sorting</a:t>
            </a:r>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56B9B59-F71A-4213-8168-B86EE57D5B82}" type="slidenum">
              <a:rPr lang="en-US" altLang="en-US" smtClean="0">
                <a:solidFill>
                  <a:srgbClr val="898989"/>
                </a:solidFill>
              </a:rPr>
              <a:pPr/>
              <a:t>23</a:t>
            </a:fld>
            <a:endParaRPr lang="en-US" altLang="en-US" smtClean="0">
              <a:solidFill>
                <a:srgbClr val="898989"/>
              </a:solidFill>
            </a:endParaRPr>
          </a:p>
        </p:txBody>
      </p:sp>
      <p:sp>
        <p:nvSpPr>
          <p:cNvPr id="4" name="Footer Placeholder 3"/>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1353232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862138" y="236538"/>
            <a:ext cx="8191500" cy="696912"/>
          </a:xfrm>
        </p:spPr>
        <p:txBody>
          <a:bodyPr/>
          <a:lstStyle/>
          <a:p>
            <a:pPr eaLnBrk="1" hangingPunct="1"/>
            <a:r>
              <a:rPr lang="en-US" altLang="en-US"/>
              <a:t>Topological Sort - Example</a:t>
            </a:r>
          </a:p>
        </p:txBody>
      </p:sp>
      <p:sp>
        <p:nvSpPr>
          <p:cNvPr id="512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9EF9802-2B4D-4F4E-ADFF-F062C1D0EBD3}" type="slidenum">
              <a:rPr lang="en-US" altLang="en-US" sz="1400"/>
              <a:pPr/>
              <a:t>24</a:t>
            </a:fld>
            <a:endParaRPr lang="en-US" altLang="en-US" sz="1400"/>
          </a:p>
        </p:txBody>
      </p:sp>
      <p:grpSp>
        <p:nvGrpSpPr>
          <p:cNvPr id="5124" name="Group 67"/>
          <p:cNvGrpSpPr>
            <a:grpSpLocks/>
          </p:cNvGrpSpPr>
          <p:nvPr/>
        </p:nvGrpSpPr>
        <p:grpSpPr bwMode="auto">
          <a:xfrm>
            <a:off x="5108576" y="1884363"/>
            <a:ext cx="5419725" cy="2660650"/>
            <a:chOff x="2265" y="960"/>
            <a:chExt cx="3414" cy="1676"/>
          </a:xfrm>
        </p:grpSpPr>
        <p:sp>
          <p:nvSpPr>
            <p:cNvPr id="5146" name="Rectangle 24"/>
            <p:cNvSpPr>
              <a:spLocks noChangeArrowheads="1"/>
            </p:cNvSpPr>
            <p:nvPr/>
          </p:nvSpPr>
          <p:spPr bwMode="auto">
            <a:xfrm>
              <a:off x="2636" y="969"/>
              <a:ext cx="905"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shorts </a:t>
              </a:r>
              <a:r>
                <a:rPr lang="en-US" altLang="en-US" sz="1400">
                  <a:latin typeface="Comic Sans MS" panose="030F0702030302020204" pitchFamily="66" charset="0"/>
                </a:rPr>
                <a:t>(1/10)</a:t>
              </a:r>
            </a:p>
          </p:txBody>
        </p:sp>
        <p:sp>
          <p:nvSpPr>
            <p:cNvPr id="5147" name="Line 33"/>
            <p:cNvSpPr>
              <a:spLocks noChangeShapeType="1"/>
            </p:cNvSpPr>
            <p:nvPr/>
          </p:nvSpPr>
          <p:spPr bwMode="auto">
            <a:xfrm>
              <a:off x="3114" y="1182"/>
              <a:ext cx="1" cy="296"/>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48" name="Rectangle 49"/>
            <p:cNvSpPr>
              <a:spLocks noChangeArrowheads="1"/>
            </p:cNvSpPr>
            <p:nvPr/>
          </p:nvSpPr>
          <p:spPr bwMode="auto">
            <a:xfrm>
              <a:off x="2652" y="1462"/>
              <a:ext cx="844"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pants </a:t>
              </a:r>
              <a:r>
                <a:rPr lang="en-US" altLang="en-US" sz="1400">
                  <a:latin typeface="Comic Sans MS" panose="030F0702030302020204" pitchFamily="66" charset="0"/>
                </a:rPr>
                <a:t>(2/9)</a:t>
              </a:r>
            </a:p>
          </p:txBody>
        </p:sp>
        <p:sp>
          <p:nvSpPr>
            <p:cNvPr id="5149" name="Rectangle 50"/>
            <p:cNvSpPr>
              <a:spLocks noChangeArrowheads="1"/>
            </p:cNvSpPr>
            <p:nvPr/>
          </p:nvSpPr>
          <p:spPr bwMode="auto">
            <a:xfrm>
              <a:off x="3888" y="961"/>
              <a:ext cx="798"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shirt </a:t>
              </a:r>
              <a:r>
                <a:rPr lang="en-US" altLang="en-US" sz="1400">
                  <a:latin typeface="Comic Sans MS" panose="030F0702030302020204" pitchFamily="66" charset="0"/>
                </a:rPr>
                <a:t>(11/14)</a:t>
              </a:r>
            </a:p>
          </p:txBody>
        </p:sp>
        <p:sp>
          <p:nvSpPr>
            <p:cNvPr id="5150" name="Rectangle 51"/>
            <p:cNvSpPr>
              <a:spLocks noChangeArrowheads="1"/>
            </p:cNvSpPr>
            <p:nvPr/>
          </p:nvSpPr>
          <p:spPr bwMode="auto">
            <a:xfrm>
              <a:off x="4851" y="960"/>
              <a:ext cx="828"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socks </a:t>
              </a:r>
              <a:r>
                <a:rPr lang="en-US" altLang="en-US" sz="1400">
                  <a:latin typeface="Comic Sans MS" panose="030F0702030302020204" pitchFamily="66" charset="0"/>
                </a:rPr>
                <a:t>(15/16)</a:t>
              </a:r>
            </a:p>
          </p:txBody>
        </p:sp>
        <p:sp>
          <p:nvSpPr>
            <p:cNvPr id="5151" name="Rectangle 52"/>
            <p:cNvSpPr>
              <a:spLocks noChangeArrowheads="1"/>
            </p:cNvSpPr>
            <p:nvPr/>
          </p:nvSpPr>
          <p:spPr bwMode="auto">
            <a:xfrm>
              <a:off x="2273" y="1954"/>
              <a:ext cx="844"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belt</a:t>
              </a:r>
              <a:r>
                <a:rPr lang="en-US" altLang="en-US" sz="1400">
                  <a:latin typeface="Comic Sans MS" panose="030F0702030302020204" pitchFamily="66" charset="0"/>
                </a:rPr>
                <a:t> (3/6)</a:t>
              </a:r>
            </a:p>
          </p:txBody>
        </p:sp>
        <p:sp>
          <p:nvSpPr>
            <p:cNvPr id="5152" name="Rectangle 53"/>
            <p:cNvSpPr>
              <a:spLocks noChangeArrowheads="1"/>
            </p:cNvSpPr>
            <p:nvPr/>
          </p:nvSpPr>
          <p:spPr bwMode="auto">
            <a:xfrm>
              <a:off x="3493" y="1947"/>
              <a:ext cx="844"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shoes </a:t>
              </a:r>
              <a:r>
                <a:rPr lang="en-US" altLang="en-US" sz="1400">
                  <a:latin typeface="Comic Sans MS" panose="030F0702030302020204" pitchFamily="66" charset="0"/>
                </a:rPr>
                <a:t>(7/8)</a:t>
              </a:r>
            </a:p>
          </p:txBody>
        </p:sp>
        <p:sp>
          <p:nvSpPr>
            <p:cNvPr id="5153" name="Rectangle 54"/>
            <p:cNvSpPr>
              <a:spLocks noChangeArrowheads="1"/>
            </p:cNvSpPr>
            <p:nvPr/>
          </p:nvSpPr>
          <p:spPr bwMode="auto">
            <a:xfrm>
              <a:off x="2265" y="2447"/>
              <a:ext cx="844"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jacket </a:t>
              </a:r>
              <a:r>
                <a:rPr lang="en-US" altLang="en-US" sz="1400">
                  <a:latin typeface="Comic Sans MS" panose="030F0702030302020204" pitchFamily="66" charset="0"/>
                </a:rPr>
                <a:t>(4/5)</a:t>
              </a:r>
            </a:p>
          </p:txBody>
        </p:sp>
        <p:sp>
          <p:nvSpPr>
            <p:cNvPr id="5154" name="Rectangle 55"/>
            <p:cNvSpPr>
              <a:spLocks noChangeArrowheads="1"/>
            </p:cNvSpPr>
            <p:nvPr/>
          </p:nvSpPr>
          <p:spPr bwMode="auto">
            <a:xfrm>
              <a:off x="3888" y="1454"/>
              <a:ext cx="798"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tie </a:t>
              </a:r>
              <a:r>
                <a:rPr lang="en-US" altLang="en-US" sz="1400">
                  <a:latin typeface="Comic Sans MS" panose="030F0702030302020204" pitchFamily="66" charset="0"/>
                </a:rPr>
                <a:t>(12/13)</a:t>
              </a:r>
            </a:p>
          </p:txBody>
        </p:sp>
        <p:sp>
          <p:nvSpPr>
            <p:cNvPr id="5155" name="Line 56"/>
            <p:cNvSpPr>
              <a:spLocks noChangeShapeType="1"/>
            </p:cNvSpPr>
            <p:nvPr/>
          </p:nvSpPr>
          <p:spPr bwMode="auto">
            <a:xfrm flipH="1">
              <a:off x="2660" y="1668"/>
              <a:ext cx="378" cy="303"/>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56" name="Line 57"/>
            <p:cNvSpPr>
              <a:spLocks noChangeShapeType="1"/>
            </p:cNvSpPr>
            <p:nvPr/>
          </p:nvSpPr>
          <p:spPr bwMode="auto">
            <a:xfrm>
              <a:off x="3144" y="1660"/>
              <a:ext cx="744" cy="281"/>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57" name="Line 58"/>
            <p:cNvSpPr>
              <a:spLocks noChangeShapeType="1"/>
            </p:cNvSpPr>
            <p:nvPr/>
          </p:nvSpPr>
          <p:spPr bwMode="auto">
            <a:xfrm>
              <a:off x="2682" y="2159"/>
              <a:ext cx="1" cy="29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58" name="Line 59"/>
            <p:cNvSpPr>
              <a:spLocks noChangeShapeType="1"/>
            </p:cNvSpPr>
            <p:nvPr/>
          </p:nvSpPr>
          <p:spPr bwMode="auto">
            <a:xfrm>
              <a:off x="2682" y="2159"/>
              <a:ext cx="1" cy="296"/>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59" name="Freeform 60"/>
            <p:cNvSpPr>
              <a:spLocks/>
            </p:cNvSpPr>
            <p:nvPr/>
          </p:nvSpPr>
          <p:spPr bwMode="auto">
            <a:xfrm>
              <a:off x="3539" y="1152"/>
              <a:ext cx="561" cy="788"/>
            </a:xfrm>
            <a:custGeom>
              <a:avLst/>
              <a:gdLst>
                <a:gd name="T0" fmla="*/ 0 w 561"/>
                <a:gd name="T1" fmla="*/ 0 h 788"/>
                <a:gd name="T2" fmla="*/ 190 w 561"/>
                <a:gd name="T3" fmla="*/ 447 h 788"/>
                <a:gd name="T4" fmla="*/ 561 w 561"/>
                <a:gd name="T5" fmla="*/ 788 h 788"/>
                <a:gd name="T6" fmla="*/ 0 60000 65536"/>
                <a:gd name="T7" fmla="*/ 0 60000 65536"/>
                <a:gd name="T8" fmla="*/ 0 60000 65536"/>
                <a:gd name="T9" fmla="*/ 0 w 561"/>
                <a:gd name="T10" fmla="*/ 0 h 788"/>
                <a:gd name="T11" fmla="*/ 561 w 561"/>
                <a:gd name="T12" fmla="*/ 788 h 788"/>
              </a:gdLst>
              <a:ahLst/>
              <a:cxnLst>
                <a:cxn ang="T6">
                  <a:pos x="T0" y="T1"/>
                </a:cxn>
                <a:cxn ang="T7">
                  <a:pos x="T2" y="T3"/>
                </a:cxn>
                <a:cxn ang="T8">
                  <a:pos x="T4" y="T5"/>
                </a:cxn>
              </a:cxnLst>
              <a:rect l="T9" t="T10" r="T11" b="T12"/>
              <a:pathLst>
                <a:path w="561" h="788">
                  <a:moveTo>
                    <a:pt x="0" y="0"/>
                  </a:moveTo>
                  <a:cubicBezTo>
                    <a:pt x="48" y="158"/>
                    <a:pt x="97" y="316"/>
                    <a:pt x="190" y="447"/>
                  </a:cubicBezTo>
                  <a:cubicBezTo>
                    <a:pt x="283" y="578"/>
                    <a:pt x="422" y="683"/>
                    <a:pt x="561" y="788"/>
                  </a:cubicBezTo>
                </a:path>
              </a:pathLst>
            </a:custGeom>
            <a:noFill/>
            <a:ln w="28575">
              <a:solidFill>
                <a:schemeClr val="tx1"/>
              </a:solidFill>
              <a:prstDash val="sysDot"/>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60" name="Line 61"/>
            <p:cNvSpPr>
              <a:spLocks noChangeShapeType="1"/>
            </p:cNvSpPr>
            <p:nvPr/>
          </p:nvSpPr>
          <p:spPr bwMode="auto">
            <a:xfrm>
              <a:off x="4303" y="1159"/>
              <a:ext cx="1" cy="296"/>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61" name="Freeform 62"/>
            <p:cNvSpPr>
              <a:spLocks/>
            </p:cNvSpPr>
            <p:nvPr/>
          </p:nvSpPr>
          <p:spPr bwMode="auto">
            <a:xfrm>
              <a:off x="3115" y="1167"/>
              <a:ext cx="781" cy="789"/>
            </a:xfrm>
            <a:custGeom>
              <a:avLst/>
              <a:gdLst>
                <a:gd name="T0" fmla="*/ 781 w 781"/>
                <a:gd name="T1" fmla="*/ 0 h 789"/>
                <a:gd name="T2" fmla="*/ 621 w 781"/>
                <a:gd name="T3" fmla="*/ 250 h 789"/>
                <a:gd name="T4" fmla="*/ 508 w 781"/>
                <a:gd name="T5" fmla="*/ 508 h 789"/>
                <a:gd name="T6" fmla="*/ 205 w 781"/>
                <a:gd name="T7" fmla="*/ 698 h 789"/>
                <a:gd name="T8" fmla="*/ 0 w 781"/>
                <a:gd name="T9" fmla="*/ 789 h 789"/>
                <a:gd name="T10" fmla="*/ 0 60000 65536"/>
                <a:gd name="T11" fmla="*/ 0 60000 65536"/>
                <a:gd name="T12" fmla="*/ 0 60000 65536"/>
                <a:gd name="T13" fmla="*/ 0 60000 65536"/>
                <a:gd name="T14" fmla="*/ 0 60000 65536"/>
                <a:gd name="T15" fmla="*/ 0 w 781"/>
                <a:gd name="T16" fmla="*/ 0 h 789"/>
                <a:gd name="T17" fmla="*/ 781 w 781"/>
                <a:gd name="T18" fmla="*/ 789 h 789"/>
              </a:gdLst>
              <a:ahLst/>
              <a:cxnLst>
                <a:cxn ang="T10">
                  <a:pos x="T0" y="T1"/>
                </a:cxn>
                <a:cxn ang="T11">
                  <a:pos x="T2" y="T3"/>
                </a:cxn>
                <a:cxn ang="T12">
                  <a:pos x="T4" y="T5"/>
                </a:cxn>
                <a:cxn ang="T13">
                  <a:pos x="T6" y="T7"/>
                </a:cxn>
                <a:cxn ang="T14">
                  <a:pos x="T8" y="T9"/>
                </a:cxn>
              </a:cxnLst>
              <a:rect l="T15" t="T16" r="T17" b="T18"/>
              <a:pathLst>
                <a:path w="781" h="789">
                  <a:moveTo>
                    <a:pt x="781" y="0"/>
                  </a:moveTo>
                  <a:cubicBezTo>
                    <a:pt x="723" y="82"/>
                    <a:pt x="666" y="165"/>
                    <a:pt x="621" y="250"/>
                  </a:cubicBezTo>
                  <a:cubicBezTo>
                    <a:pt x="576" y="335"/>
                    <a:pt x="577" y="433"/>
                    <a:pt x="508" y="508"/>
                  </a:cubicBezTo>
                  <a:cubicBezTo>
                    <a:pt x="439" y="583"/>
                    <a:pt x="289" y="651"/>
                    <a:pt x="205" y="698"/>
                  </a:cubicBezTo>
                  <a:cubicBezTo>
                    <a:pt x="121" y="745"/>
                    <a:pt x="60" y="767"/>
                    <a:pt x="0" y="789"/>
                  </a:cubicBezTo>
                </a:path>
              </a:pathLst>
            </a:custGeom>
            <a:noFill/>
            <a:ln w="28575">
              <a:solidFill>
                <a:schemeClr val="tx1"/>
              </a:solidFill>
              <a:prstDash val="sysDot"/>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62" name="Freeform 63"/>
            <p:cNvSpPr>
              <a:spLocks/>
            </p:cNvSpPr>
            <p:nvPr/>
          </p:nvSpPr>
          <p:spPr bwMode="auto">
            <a:xfrm>
              <a:off x="3107" y="1652"/>
              <a:ext cx="1434" cy="917"/>
            </a:xfrm>
            <a:custGeom>
              <a:avLst/>
              <a:gdLst>
                <a:gd name="T0" fmla="*/ 1425 w 1434"/>
                <a:gd name="T1" fmla="*/ 0 h 917"/>
                <a:gd name="T2" fmla="*/ 1387 w 1434"/>
                <a:gd name="T3" fmla="*/ 455 h 917"/>
                <a:gd name="T4" fmla="*/ 1145 w 1434"/>
                <a:gd name="T5" fmla="*/ 698 h 917"/>
                <a:gd name="T6" fmla="*/ 811 w 1434"/>
                <a:gd name="T7" fmla="*/ 781 h 917"/>
                <a:gd name="T8" fmla="*/ 0 w 1434"/>
                <a:gd name="T9" fmla="*/ 917 h 917"/>
                <a:gd name="T10" fmla="*/ 0 60000 65536"/>
                <a:gd name="T11" fmla="*/ 0 60000 65536"/>
                <a:gd name="T12" fmla="*/ 0 60000 65536"/>
                <a:gd name="T13" fmla="*/ 0 60000 65536"/>
                <a:gd name="T14" fmla="*/ 0 60000 65536"/>
                <a:gd name="T15" fmla="*/ 0 w 1434"/>
                <a:gd name="T16" fmla="*/ 0 h 917"/>
                <a:gd name="T17" fmla="*/ 1434 w 1434"/>
                <a:gd name="T18" fmla="*/ 917 h 917"/>
              </a:gdLst>
              <a:ahLst/>
              <a:cxnLst>
                <a:cxn ang="T10">
                  <a:pos x="T0" y="T1"/>
                </a:cxn>
                <a:cxn ang="T11">
                  <a:pos x="T2" y="T3"/>
                </a:cxn>
                <a:cxn ang="T12">
                  <a:pos x="T4" y="T5"/>
                </a:cxn>
                <a:cxn ang="T13">
                  <a:pos x="T6" y="T7"/>
                </a:cxn>
                <a:cxn ang="T14">
                  <a:pos x="T8" y="T9"/>
                </a:cxn>
              </a:cxnLst>
              <a:rect l="T15" t="T16" r="T17" b="T18"/>
              <a:pathLst>
                <a:path w="1434" h="917">
                  <a:moveTo>
                    <a:pt x="1425" y="0"/>
                  </a:moveTo>
                  <a:cubicBezTo>
                    <a:pt x="1429" y="169"/>
                    <a:pt x="1434" y="339"/>
                    <a:pt x="1387" y="455"/>
                  </a:cubicBezTo>
                  <a:cubicBezTo>
                    <a:pt x="1340" y="571"/>
                    <a:pt x="1241" y="644"/>
                    <a:pt x="1145" y="698"/>
                  </a:cubicBezTo>
                  <a:cubicBezTo>
                    <a:pt x="1049" y="752"/>
                    <a:pt x="1002" y="745"/>
                    <a:pt x="811" y="781"/>
                  </a:cubicBezTo>
                  <a:cubicBezTo>
                    <a:pt x="620" y="817"/>
                    <a:pt x="310" y="867"/>
                    <a:pt x="0" y="917"/>
                  </a:cubicBezTo>
                </a:path>
              </a:pathLst>
            </a:custGeom>
            <a:noFill/>
            <a:ln w="28575">
              <a:solidFill>
                <a:schemeClr val="tx1"/>
              </a:solidFill>
              <a:prstDash val="sysDot"/>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63" name="Freeform 64"/>
            <p:cNvSpPr>
              <a:spLocks/>
            </p:cNvSpPr>
            <p:nvPr/>
          </p:nvSpPr>
          <p:spPr bwMode="auto">
            <a:xfrm>
              <a:off x="4343" y="1152"/>
              <a:ext cx="917" cy="879"/>
            </a:xfrm>
            <a:custGeom>
              <a:avLst/>
              <a:gdLst>
                <a:gd name="T0" fmla="*/ 917 w 917"/>
                <a:gd name="T1" fmla="*/ 0 h 879"/>
                <a:gd name="T2" fmla="*/ 758 w 917"/>
                <a:gd name="T3" fmla="*/ 409 h 879"/>
                <a:gd name="T4" fmla="*/ 371 w 917"/>
                <a:gd name="T5" fmla="*/ 788 h 879"/>
                <a:gd name="T6" fmla="*/ 0 w 917"/>
                <a:gd name="T7" fmla="*/ 879 h 879"/>
                <a:gd name="T8" fmla="*/ 0 60000 65536"/>
                <a:gd name="T9" fmla="*/ 0 60000 65536"/>
                <a:gd name="T10" fmla="*/ 0 60000 65536"/>
                <a:gd name="T11" fmla="*/ 0 60000 65536"/>
                <a:gd name="T12" fmla="*/ 0 w 917"/>
                <a:gd name="T13" fmla="*/ 0 h 879"/>
                <a:gd name="T14" fmla="*/ 917 w 917"/>
                <a:gd name="T15" fmla="*/ 879 h 879"/>
              </a:gdLst>
              <a:ahLst/>
              <a:cxnLst>
                <a:cxn ang="T8">
                  <a:pos x="T0" y="T1"/>
                </a:cxn>
                <a:cxn ang="T9">
                  <a:pos x="T2" y="T3"/>
                </a:cxn>
                <a:cxn ang="T10">
                  <a:pos x="T4" y="T5"/>
                </a:cxn>
                <a:cxn ang="T11">
                  <a:pos x="T6" y="T7"/>
                </a:cxn>
              </a:cxnLst>
              <a:rect l="T12" t="T13" r="T14" b="T15"/>
              <a:pathLst>
                <a:path w="917" h="879">
                  <a:moveTo>
                    <a:pt x="917" y="0"/>
                  </a:moveTo>
                  <a:cubicBezTo>
                    <a:pt x="883" y="139"/>
                    <a:pt x="849" y="278"/>
                    <a:pt x="758" y="409"/>
                  </a:cubicBezTo>
                  <a:cubicBezTo>
                    <a:pt x="667" y="540"/>
                    <a:pt x="497" y="710"/>
                    <a:pt x="371" y="788"/>
                  </a:cubicBezTo>
                  <a:cubicBezTo>
                    <a:pt x="245" y="866"/>
                    <a:pt x="122" y="872"/>
                    <a:pt x="0" y="879"/>
                  </a:cubicBezTo>
                </a:path>
              </a:pathLst>
            </a:custGeom>
            <a:noFill/>
            <a:ln w="28575">
              <a:solidFill>
                <a:schemeClr val="tx1"/>
              </a:solidFill>
              <a:prstDash val="sysDot"/>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5125" name="Text Box 65"/>
          <p:cNvSpPr txBox="1">
            <a:spLocks noChangeArrowheads="1"/>
          </p:cNvSpPr>
          <p:nvPr/>
        </p:nvSpPr>
        <p:spPr bwMode="auto">
          <a:xfrm>
            <a:off x="1682750" y="5026025"/>
            <a:ext cx="89931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solidFill>
                  <a:schemeClr val="accent2"/>
                </a:solidFill>
                <a:latin typeface="Comic Sans MS" panose="030F0702030302020204" pitchFamily="66" charset="0"/>
              </a:rPr>
              <a:t>Final order:</a:t>
            </a:r>
            <a:r>
              <a:rPr lang="en-US" altLang="en-US" sz="2400">
                <a:latin typeface="Comic Sans MS" panose="030F0702030302020204" pitchFamily="66" charset="0"/>
              </a:rPr>
              <a:t> socks, </a:t>
            </a:r>
            <a:r>
              <a:rPr lang="tr-TR" altLang="en-US" sz="2400">
                <a:latin typeface="Comic Sans MS" panose="030F0702030302020204" pitchFamily="66" charset="0"/>
              </a:rPr>
              <a:t>sh</a:t>
            </a:r>
            <a:r>
              <a:rPr lang="en-US" altLang="en-US" sz="2400">
                <a:latin typeface="Comic Sans MS" panose="030F0702030302020204" pitchFamily="66" charset="0"/>
              </a:rPr>
              <a:t>i</a:t>
            </a:r>
            <a:r>
              <a:rPr lang="tr-TR" altLang="en-US" sz="2400">
                <a:latin typeface="Comic Sans MS" panose="030F0702030302020204" pitchFamily="66" charset="0"/>
              </a:rPr>
              <a:t>rt</a:t>
            </a:r>
            <a:r>
              <a:rPr lang="en-US" altLang="en-US" sz="2400">
                <a:latin typeface="Comic Sans MS" panose="030F0702030302020204" pitchFamily="66" charset="0"/>
              </a:rPr>
              <a:t>,</a:t>
            </a:r>
            <a:r>
              <a:rPr lang="tr-TR" altLang="en-US" sz="2400">
                <a:latin typeface="Comic Sans MS" panose="030F0702030302020204" pitchFamily="66" charset="0"/>
              </a:rPr>
              <a:t> </a:t>
            </a:r>
            <a:r>
              <a:rPr lang="en-US" altLang="en-US" sz="2400">
                <a:latin typeface="Comic Sans MS" panose="030F0702030302020204" pitchFamily="66" charset="0"/>
              </a:rPr>
              <a:t>tie, shorts, pants, shoes, belt, jacket</a:t>
            </a:r>
          </a:p>
        </p:txBody>
      </p:sp>
      <p:sp>
        <p:nvSpPr>
          <p:cNvPr id="5126" name="Text Box 66"/>
          <p:cNvSpPr txBox="1">
            <a:spLocks noChangeArrowheads="1"/>
          </p:cNvSpPr>
          <p:nvPr/>
        </p:nvSpPr>
        <p:spPr bwMode="auto">
          <a:xfrm>
            <a:off x="4006851" y="5619750"/>
            <a:ext cx="40116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solidFill>
                  <a:schemeClr val="accent2"/>
                </a:solidFill>
                <a:latin typeface="Comic Sans MS" panose="030F0702030302020204" pitchFamily="66" charset="0"/>
              </a:rPr>
              <a:t>Total Running Time: </a:t>
            </a:r>
            <a:r>
              <a:rPr lang="en-US" altLang="en-US" sz="2400">
                <a:latin typeface="Comic Sans MS" panose="030F0702030302020204" pitchFamily="66" charset="0"/>
              </a:rPr>
              <a:t>O(n+e)</a:t>
            </a:r>
          </a:p>
        </p:txBody>
      </p:sp>
      <p:sp>
        <p:nvSpPr>
          <p:cNvPr id="5127" name="Text Box 68"/>
          <p:cNvSpPr txBox="1">
            <a:spLocks noChangeArrowheads="1"/>
          </p:cNvSpPr>
          <p:nvPr/>
        </p:nvSpPr>
        <p:spPr bwMode="auto">
          <a:xfrm>
            <a:off x="2286001" y="1058863"/>
            <a:ext cx="71850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solidFill>
                  <a:schemeClr val="accent2"/>
                </a:solidFill>
                <a:latin typeface="Comic Sans MS" panose="030F0702030302020204" pitchFamily="66" charset="0"/>
              </a:rPr>
              <a:t>Example: </a:t>
            </a:r>
            <a:r>
              <a:rPr lang="en-US" altLang="en-US" sz="2400">
                <a:latin typeface="Comic Sans MS" panose="030F0702030302020204" pitchFamily="66" charset="0"/>
              </a:rPr>
              <a:t>Professor Bumstead’s order of dressing</a:t>
            </a:r>
          </a:p>
        </p:txBody>
      </p:sp>
      <p:grpSp>
        <p:nvGrpSpPr>
          <p:cNvPr id="5128" name="Group 70"/>
          <p:cNvGrpSpPr>
            <a:grpSpLocks/>
          </p:cNvGrpSpPr>
          <p:nvPr/>
        </p:nvGrpSpPr>
        <p:grpSpPr bwMode="auto">
          <a:xfrm>
            <a:off x="1860550" y="1912939"/>
            <a:ext cx="2959100" cy="2814637"/>
            <a:chOff x="212" y="1205"/>
            <a:chExt cx="1864" cy="1773"/>
          </a:xfrm>
        </p:grpSpPr>
        <p:sp>
          <p:nvSpPr>
            <p:cNvPr id="5129" name="Rectangle 5"/>
            <p:cNvSpPr>
              <a:spLocks noChangeArrowheads="1"/>
            </p:cNvSpPr>
            <p:nvPr/>
          </p:nvSpPr>
          <p:spPr bwMode="auto">
            <a:xfrm>
              <a:off x="212" y="1356"/>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shorts</a:t>
              </a:r>
            </a:p>
          </p:txBody>
        </p:sp>
        <p:sp>
          <p:nvSpPr>
            <p:cNvPr id="5130" name="Rectangle 7"/>
            <p:cNvSpPr>
              <a:spLocks noChangeArrowheads="1"/>
            </p:cNvSpPr>
            <p:nvPr/>
          </p:nvSpPr>
          <p:spPr bwMode="auto">
            <a:xfrm>
              <a:off x="212" y="1728"/>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pants</a:t>
              </a:r>
            </a:p>
          </p:txBody>
        </p:sp>
        <p:sp>
          <p:nvSpPr>
            <p:cNvPr id="5131" name="Rectangle 8"/>
            <p:cNvSpPr>
              <a:spLocks noChangeArrowheads="1"/>
            </p:cNvSpPr>
            <p:nvPr/>
          </p:nvSpPr>
          <p:spPr bwMode="auto">
            <a:xfrm>
              <a:off x="217" y="2107"/>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belt</a:t>
              </a:r>
            </a:p>
          </p:txBody>
        </p:sp>
        <p:sp>
          <p:nvSpPr>
            <p:cNvPr id="5132" name="Rectangle 9"/>
            <p:cNvSpPr>
              <a:spLocks noChangeArrowheads="1"/>
            </p:cNvSpPr>
            <p:nvPr/>
          </p:nvSpPr>
          <p:spPr bwMode="auto">
            <a:xfrm>
              <a:off x="992" y="1895"/>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shirt</a:t>
              </a:r>
            </a:p>
          </p:txBody>
        </p:sp>
        <p:sp>
          <p:nvSpPr>
            <p:cNvPr id="5133" name="Rectangle 10"/>
            <p:cNvSpPr>
              <a:spLocks noChangeArrowheads="1"/>
            </p:cNvSpPr>
            <p:nvPr/>
          </p:nvSpPr>
          <p:spPr bwMode="auto">
            <a:xfrm>
              <a:off x="987" y="2342"/>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tie</a:t>
              </a:r>
            </a:p>
          </p:txBody>
        </p:sp>
        <p:sp>
          <p:nvSpPr>
            <p:cNvPr id="5134" name="Rectangle 11"/>
            <p:cNvSpPr>
              <a:spLocks noChangeArrowheads="1"/>
            </p:cNvSpPr>
            <p:nvPr/>
          </p:nvSpPr>
          <p:spPr bwMode="auto">
            <a:xfrm>
              <a:off x="997" y="2774"/>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jacket</a:t>
              </a:r>
            </a:p>
          </p:txBody>
        </p:sp>
        <p:sp>
          <p:nvSpPr>
            <p:cNvPr id="5135" name="Rectangle 12"/>
            <p:cNvSpPr>
              <a:spLocks noChangeArrowheads="1"/>
            </p:cNvSpPr>
            <p:nvPr/>
          </p:nvSpPr>
          <p:spPr bwMode="auto">
            <a:xfrm>
              <a:off x="1666" y="1205"/>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socks</a:t>
              </a:r>
            </a:p>
          </p:txBody>
        </p:sp>
        <p:sp>
          <p:nvSpPr>
            <p:cNvPr id="5136" name="Rectangle 13"/>
            <p:cNvSpPr>
              <a:spLocks noChangeArrowheads="1"/>
            </p:cNvSpPr>
            <p:nvPr/>
          </p:nvSpPr>
          <p:spPr bwMode="auto">
            <a:xfrm>
              <a:off x="1660" y="1683"/>
              <a:ext cx="411"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shoes</a:t>
              </a:r>
            </a:p>
          </p:txBody>
        </p:sp>
        <p:sp>
          <p:nvSpPr>
            <p:cNvPr id="5137" name="Line 14"/>
            <p:cNvSpPr>
              <a:spLocks noChangeShapeType="1"/>
            </p:cNvSpPr>
            <p:nvPr/>
          </p:nvSpPr>
          <p:spPr bwMode="auto">
            <a:xfrm>
              <a:off x="622" y="1439"/>
              <a:ext cx="1044"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38" name="Line 15"/>
            <p:cNvSpPr>
              <a:spLocks noChangeShapeType="1"/>
            </p:cNvSpPr>
            <p:nvPr/>
          </p:nvSpPr>
          <p:spPr bwMode="auto">
            <a:xfrm>
              <a:off x="1873" y="1409"/>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39" name="Line 16"/>
            <p:cNvSpPr>
              <a:spLocks noChangeShapeType="1"/>
            </p:cNvSpPr>
            <p:nvPr/>
          </p:nvSpPr>
          <p:spPr bwMode="auto">
            <a:xfrm>
              <a:off x="409" y="1560"/>
              <a:ext cx="0" cy="16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40" name="Line 17"/>
            <p:cNvSpPr>
              <a:spLocks noChangeShapeType="1"/>
            </p:cNvSpPr>
            <p:nvPr/>
          </p:nvSpPr>
          <p:spPr bwMode="auto">
            <a:xfrm flipH="1">
              <a:off x="409" y="1940"/>
              <a:ext cx="0" cy="17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41" name="Line 18"/>
            <p:cNvSpPr>
              <a:spLocks noChangeShapeType="1"/>
            </p:cNvSpPr>
            <p:nvPr/>
          </p:nvSpPr>
          <p:spPr bwMode="auto">
            <a:xfrm flipV="1">
              <a:off x="622" y="1811"/>
              <a:ext cx="1044" cy="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42" name="Line 19"/>
            <p:cNvSpPr>
              <a:spLocks noChangeShapeType="1"/>
            </p:cNvSpPr>
            <p:nvPr/>
          </p:nvSpPr>
          <p:spPr bwMode="auto">
            <a:xfrm flipH="1">
              <a:off x="632" y="1986"/>
              <a:ext cx="360" cy="12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43" name="Line 20"/>
            <p:cNvSpPr>
              <a:spLocks noChangeShapeType="1"/>
            </p:cNvSpPr>
            <p:nvPr/>
          </p:nvSpPr>
          <p:spPr bwMode="auto">
            <a:xfrm flipH="1">
              <a:off x="1188" y="2107"/>
              <a:ext cx="1" cy="24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44" name="Line 21"/>
            <p:cNvSpPr>
              <a:spLocks noChangeShapeType="1"/>
            </p:cNvSpPr>
            <p:nvPr/>
          </p:nvSpPr>
          <p:spPr bwMode="auto">
            <a:xfrm flipH="1">
              <a:off x="1194" y="2547"/>
              <a:ext cx="0" cy="24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45" name="Line 69"/>
            <p:cNvSpPr>
              <a:spLocks noChangeShapeType="1"/>
            </p:cNvSpPr>
            <p:nvPr/>
          </p:nvSpPr>
          <p:spPr bwMode="auto">
            <a:xfrm>
              <a:off x="399" y="2325"/>
              <a:ext cx="586" cy="52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44" name="Footer Placeholder 43"/>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104397604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114550" y="107951"/>
            <a:ext cx="7886700" cy="911225"/>
          </a:xfrm>
        </p:spPr>
        <p:txBody>
          <a:bodyPr/>
          <a:lstStyle/>
          <a:p>
            <a:pPr algn="ctr" eaLnBrk="1" hangingPunct="1"/>
            <a:r>
              <a:rPr lang="en-US" altLang="en-US" sz="3200" b="1"/>
              <a:t>Topological Sorting</a:t>
            </a:r>
          </a:p>
        </p:txBody>
      </p:sp>
      <p:sp>
        <p:nvSpPr>
          <p:cNvPr id="6147" name="Content Placeholder 2"/>
          <p:cNvSpPr>
            <a:spLocks noGrp="1"/>
          </p:cNvSpPr>
          <p:nvPr>
            <p:ph idx="1"/>
          </p:nvPr>
        </p:nvSpPr>
        <p:spPr>
          <a:xfrm>
            <a:off x="2001839" y="1703388"/>
            <a:ext cx="8218487" cy="3651250"/>
          </a:xfrm>
        </p:spPr>
        <p:txBody>
          <a:bodyPr>
            <a:normAutofit fontScale="92500" lnSpcReduction="10000"/>
          </a:bodyPr>
          <a:lstStyle/>
          <a:p>
            <a:pPr marL="0" indent="0">
              <a:buNone/>
            </a:pPr>
            <a:r>
              <a:rPr lang="en-US" altLang="en-US" sz="2400"/>
              <a:t>A </a:t>
            </a:r>
            <a:r>
              <a:rPr lang="en-US" altLang="en-US" sz="2400" b="1"/>
              <a:t>topological sort</a:t>
            </a:r>
            <a:r>
              <a:rPr lang="en-US" altLang="en-US" sz="2400"/>
              <a:t> or </a:t>
            </a:r>
            <a:r>
              <a:rPr lang="en-US" altLang="en-US" sz="2400" b="1"/>
              <a:t>topological ordering</a:t>
            </a:r>
            <a:r>
              <a:rPr lang="en-US" altLang="en-US" sz="2400"/>
              <a:t> of a directed graph is a </a:t>
            </a:r>
            <a:r>
              <a:rPr lang="en-US" altLang="en-US" sz="2400">
                <a:solidFill>
                  <a:srgbClr val="FF0000"/>
                </a:solidFill>
              </a:rPr>
              <a:t>linear ordering of its vertices </a:t>
            </a:r>
            <a:r>
              <a:rPr lang="en-US" altLang="en-US" sz="2400"/>
              <a:t>such that for every directed edge (</a:t>
            </a:r>
            <a:r>
              <a:rPr lang="en-US" altLang="en-US" sz="2400" i="1"/>
              <a:t>u,v)</a:t>
            </a:r>
            <a:r>
              <a:rPr lang="en-US" altLang="en-US" sz="2400"/>
              <a:t> from vertex </a:t>
            </a:r>
            <a:r>
              <a:rPr lang="en-US" altLang="en-US" sz="2400" i="1"/>
              <a:t>u</a:t>
            </a:r>
            <a:r>
              <a:rPr lang="en-US" altLang="en-US" sz="2400"/>
              <a:t> to vertex </a:t>
            </a:r>
            <a:r>
              <a:rPr lang="en-US" altLang="en-US" sz="2400" i="1"/>
              <a:t>v</a:t>
            </a:r>
            <a:r>
              <a:rPr lang="en-US" altLang="en-US" sz="2400"/>
              <a:t>, </a:t>
            </a:r>
            <a:r>
              <a:rPr lang="en-US" altLang="en-US" sz="2400" i="1"/>
              <a:t>u</a:t>
            </a:r>
            <a:r>
              <a:rPr lang="en-US" altLang="en-US" sz="2400"/>
              <a:t> comes before </a:t>
            </a:r>
            <a:r>
              <a:rPr lang="en-US" altLang="en-US" sz="2400" i="1"/>
              <a:t>v</a:t>
            </a:r>
            <a:r>
              <a:rPr lang="en-US" altLang="en-US" sz="2400"/>
              <a:t> in the ordering. </a:t>
            </a:r>
          </a:p>
          <a:p>
            <a:pPr marL="0" indent="0">
              <a:buNone/>
            </a:pPr>
            <a:endParaRPr lang="en-US" altLang="en-US" sz="2400"/>
          </a:p>
          <a:p>
            <a:pPr marL="0" indent="0">
              <a:buNone/>
            </a:pPr>
            <a:r>
              <a:rPr lang="en-US" altLang="en-US" sz="2400"/>
              <a:t>The vertices of the graph may represent tasks to be performed, and the edges may represent constraints that one task must be performed before another.</a:t>
            </a:r>
          </a:p>
          <a:p>
            <a:pPr marL="0" indent="0">
              <a:buNone/>
            </a:pPr>
            <a:endParaRPr lang="en-US" altLang="en-US" sz="2400"/>
          </a:p>
          <a:p>
            <a:pPr marL="0" indent="0">
              <a:buNone/>
            </a:pPr>
            <a:r>
              <a:rPr lang="en-US" altLang="en-US" sz="2400"/>
              <a:t>A topological ordering is just a </a:t>
            </a:r>
            <a:r>
              <a:rPr lang="en-US" altLang="en-US" sz="2400">
                <a:solidFill>
                  <a:srgbClr val="FF0000"/>
                </a:solidFill>
              </a:rPr>
              <a:t>valid sequence </a:t>
            </a:r>
            <a:r>
              <a:rPr lang="en-US" altLang="en-US" sz="2400"/>
              <a:t>for the tasks. </a:t>
            </a:r>
          </a:p>
          <a:p>
            <a:pPr marL="0" indent="0">
              <a:buNone/>
            </a:pPr>
            <a:endParaRPr lang="en-US" altLang="en-US" sz="2400"/>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27A5A1B-F86B-4017-B0A0-6839A2089CBB}" type="slidenum">
              <a:rPr lang="en-US" altLang="en-US" smtClean="0">
                <a:solidFill>
                  <a:srgbClr val="898989"/>
                </a:solidFill>
              </a:rPr>
              <a:pPr/>
              <a:t>25</a:t>
            </a:fld>
            <a:endParaRPr lang="en-US" altLang="en-US" smtClean="0">
              <a:solidFill>
                <a:srgbClr val="898989"/>
              </a:solidFill>
            </a:endParaRPr>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2336627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114550" y="107951"/>
            <a:ext cx="7886700" cy="911225"/>
          </a:xfrm>
        </p:spPr>
        <p:txBody>
          <a:bodyPr/>
          <a:lstStyle/>
          <a:p>
            <a:pPr algn="ctr" eaLnBrk="1" hangingPunct="1"/>
            <a:r>
              <a:rPr lang="en-US" altLang="en-US" sz="3200" b="1"/>
              <a:t>Topological Sorting</a:t>
            </a:r>
          </a:p>
        </p:txBody>
      </p:sp>
      <p:sp>
        <p:nvSpPr>
          <p:cNvPr id="3" name="Content Placeholder 2"/>
          <p:cNvSpPr>
            <a:spLocks noGrp="1"/>
          </p:cNvSpPr>
          <p:nvPr>
            <p:ph idx="1"/>
          </p:nvPr>
        </p:nvSpPr>
        <p:spPr>
          <a:xfrm>
            <a:off x="1885950" y="1108075"/>
            <a:ext cx="8515350" cy="5119688"/>
          </a:xfrm>
        </p:spPr>
        <p:txBody>
          <a:bodyPr rtlCol="0">
            <a:normAutofit fontScale="92500" lnSpcReduction="10000"/>
          </a:bodyPr>
          <a:lstStyle/>
          <a:p>
            <a:pPr marL="0" indent="0">
              <a:buNone/>
              <a:defRPr/>
            </a:pPr>
            <a:r>
              <a:rPr lang="en-US" sz="2400" dirty="0"/>
              <a:t>A topological ordering is possible if and only if the graph has </a:t>
            </a:r>
            <a:r>
              <a:rPr lang="en-US" sz="2400" dirty="0">
                <a:solidFill>
                  <a:srgbClr val="FF0000"/>
                </a:solidFill>
              </a:rPr>
              <a:t>no directed cycles</a:t>
            </a:r>
            <a:r>
              <a:rPr lang="en-US" sz="2400" dirty="0"/>
              <a:t>, that is, if it is a directed acyclic graph (DAG). </a:t>
            </a:r>
          </a:p>
          <a:p>
            <a:pPr marL="0" indent="0">
              <a:buNone/>
              <a:defRPr/>
            </a:pPr>
            <a:endParaRPr lang="en-US" sz="2400" dirty="0"/>
          </a:p>
          <a:p>
            <a:pPr marL="0" indent="0">
              <a:buNone/>
              <a:defRPr/>
            </a:pPr>
            <a:r>
              <a:rPr lang="en-US" sz="2400" dirty="0"/>
              <a:t>Any DAG has at least one topological ordering, and algorithms are known for constructing a topological ordering of any </a:t>
            </a:r>
            <a:r>
              <a:rPr lang="en-US" sz="2400" dirty="0">
                <a:solidFill>
                  <a:srgbClr val="FF0000"/>
                </a:solidFill>
              </a:rPr>
              <a:t>DAG in linear time.</a:t>
            </a:r>
          </a:p>
          <a:p>
            <a:pPr marL="0" indent="0">
              <a:buNone/>
              <a:defRPr/>
            </a:pPr>
            <a:endParaRPr lang="en-US" sz="2400" dirty="0"/>
          </a:p>
          <a:p>
            <a:pPr marL="0" indent="0">
              <a:buNone/>
              <a:defRPr/>
            </a:pPr>
            <a:r>
              <a:rPr lang="en-US" sz="2400" dirty="0"/>
              <a:t>Scheduling a sequence of jobs or tasks based on their dependencies. </a:t>
            </a:r>
            <a:r>
              <a:rPr lang="en-US" sz="2400" dirty="0">
                <a:solidFill>
                  <a:srgbClr val="FF0000"/>
                </a:solidFill>
              </a:rPr>
              <a:t>The jobs are represented by vertices</a:t>
            </a:r>
            <a:r>
              <a:rPr lang="en-US" sz="2400" dirty="0"/>
              <a:t>, and there is an edge from </a:t>
            </a:r>
            <a:r>
              <a:rPr lang="en-US" sz="2400" i="1" dirty="0"/>
              <a:t>x</a:t>
            </a:r>
            <a:r>
              <a:rPr lang="en-US" sz="2400" dirty="0"/>
              <a:t> to </a:t>
            </a:r>
            <a:r>
              <a:rPr lang="en-US" sz="2400" i="1" dirty="0"/>
              <a:t>y</a:t>
            </a:r>
            <a:r>
              <a:rPr lang="en-US" sz="2400" dirty="0"/>
              <a:t> if job </a:t>
            </a:r>
            <a:r>
              <a:rPr lang="en-US" sz="2400" i="1" dirty="0"/>
              <a:t>x</a:t>
            </a:r>
            <a:r>
              <a:rPr lang="en-US" sz="2400" dirty="0"/>
              <a:t> must be completed before job </a:t>
            </a:r>
            <a:r>
              <a:rPr lang="en-US" sz="2400" i="1" dirty="0"/>
              <a:t>y</a:t>
            </a:r>
            <a:r>
              <a:rPr lang="en-US" sz="2400" dirty="0"/>
              <a:t> can be started </a:t>
            </a:r>
          </a:p>
          <a:p>
            <a:pPr marL="0" indent="0">
              <a:buNone/>
              <a:defRPr/>
            </a:pPr>
            <a:endParaRPr lang="en-US" sz="2400" dirty="0"/>
          </a:p>
          <a:p>
            <a:pPr marL="0" indent="0">
              <a:buNone/>
              <a:defRPr/>
            </a:pPr>
            <a:r>
              <a:rPr lang="en-US" sz="2400" dirty="0"/>
              <a:t>When washing clothes, the washing machine must finish before we put the clothes in the dryer.</a:t>
            </a:r>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334A302-59B3-4C50-A663-100D20230D6D}" type="slidenum">
              <a:rPr lang="en-US" altLang="en-US" smtClean="0">
                <a:solidFill>
                  <a:srgbClr val="898989"/>
                </a:solidFill>
              </a:rPr>
              <a:pPr/>
              <a:t>26</a:t>
            </a:fld>
            <a:endParaRPr lang="en-US" altLang="en-US" smtClean="0">
              <a:solidFill>
                <a:srgbClr val="898989"/>
              </a:solidFill>
            </a:endParaRPr>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513959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800226" y="141288"/>
            <a:ext cx="8723313" cy="698500"/>
          </a:xfrm>
        </p:spPr>
        <p:txBody>
          <a:bodyPr/>
          <a:lstStyle/>
          <a:p>
            <a:pPr algn="ctr" eaLnBrk="1" hangingPunct="1"/>
            <a:r>
              <a:rPr lang="en-US" altLang="en-US" b="1" smtClean="0"/>
              <a:t>Topological Sort: Definition</a:t>
            </a:r>
          </a:p>
        </p:txBody>
      </p:sp>
      <p:sp>
        <p:nvSpPr>
          <p:cNvPr id="8195" name="Rectangle 3"/>
          <p:cNvSpPr>
            <a:spLocks noGrp="1" noChangeArrowheads="1"/>
          </p:cNvSpPr>
          <p:nvPr>
            <p:ph idx="1"/>
          </p:nvPr>
        </p:nvSpPr>
        <p:spPr>
          <a:xfrm>
            <a:off x="1847850" y="889000"/>
            <a:ext cx="8356600" cy="579438"/>
          </a:xfrm>
        </p:spPr>
        <p:txBody>
          <a:bodyPr/>
          <a:lstStyle/>
          <a:p>
            <a:pPr eaLnBrk="1" hangingPunct="1"/>
            <a:r>
              <a:rPr lang="en-US" altLang="en-US" sz="2400"/>
              <a:t>Consider the following graph of course prerequisities</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D410635-952E-426C-9886-6F5C4CCCC0DE}" type="slidenum">
              <a:rPr lang="en-US" altLang="en-US" sz="1400"/>
              <a:pPr/>
              <a:t>27</a:t>
            </a:fld>
            <a:endParaRPr lang="en-US" altLang="en-US" sz="1400"/>
          </a:p>
        </p:txBody>
      </p:sp>
      <p:sp>
        <p:nvSpPr>
          <p:cNvPr id="5" name="Oval 4"/>
          <p:cNvSpPr/>
          <p:nvPr/>
        </p:nvSpPr>
        <p:spPr bwMode="auto">
          <a:xfrm>
            <a:off x="2798763" y="2382839"/>
            <a:ext cx="773112" cy="56673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111</a:t>
            </a:r>
          </a:p>
        </p:txBody>
      </p:sp>
      <p:sp>
        <p:nvSpPr>
          <p:cNvPr id="6" name="Oval 5"/>
          <p:cNvSpPr/>
          <p:nvPr/>
        </p:nvSpPr>
        <p:spPr bwMode="auto">
          <a:xfrm>
            <a:off x="5143501" y="1597025"/>
            <a:ext cx="823913"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201</a:t>
            </a:r>
          </a:p>
        </p:txBody>
      </p:sp>
      <p:sp>
        <p:nvSpPr>
          <p:cNvPr id="23" name="Oval 22"/>
          <p:cNvSpPr/>
          <p:nvPr/>
        </p:nvSpPr>
        <p:spPr bwMode="auto">
          <a:xfrm>
            <a:off x="4203701" y="2382838"/>
            <a:ext cx="823913"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123</a:t>
            </a:r>
          </a:p>
        </p:txBody>
      </p:sp>
      <p:sp>
        <p:nvSpPr>
          <p:cNvPr id="24" name="Oval 23"/>
          <p:cNvSpPr/>
          <p:nvPr/>
        </p:nvSpPr>
        <p:spPr bwMode="auto">
          <a:xfrm>
            <a:off x="5207001" y="2743200"/>
            <a:ext cx="823913" cy="51593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213</a:t>
            </a:r>
          </a:p>
        </p:txBody>
      </p:sp>
      <p:sp>
        <p:nvSpPr>
          <p:cNvPr id="25" name="Oval 24"/>
          <p:cNvSpPr/>
          <p:nvPr/>
        </p:nvSpPr>
        <p:spPr bwMode="auto">
          <a:xfrm>
            <a:off x="5207000" y="3581400"/>
            <a:ext cx="939800"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205</a:t>
            </a:r>
          </a:p>
        </p:txBody>
      </p:sp>
      <p:cxnSp>
        <p:nvCxnSpPr>
          <p:cNvPr id="8202" name="Straight Arrow Connector 26"/>
          <p:cNvCxnSpPr>
            <a:cxnSpLocks noChangeShapeType="1"/>
            <a:stCxn id="5" idx="6"/>
            <a:endCxn id="23" idx="2"/>
          </p:cNvCxnSpPr>
          <p:nvPr/>
        </p:nvCxnSpPr>
        <p:spPr bwMode="auto">
          <a:xfrm flipV="1">
            <a:off x="3571876" y="2640013"/>
            <a:ext cx="631825" cy="254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8203" name="Straight Arrow Connector 28"/>
          <p:cNvCxnSpPr>
            <a:cxnSpLocks noChangeShapeType="1"/>
            <a:stCxn id="23" idx="7"/>
            <a:endCxn id="6" idx="3"/>
          </p:cNvCxnSpPr>
          <p:nvPr/>
        </p:nvCxnSpPr>
        <p:spPr bwMode="auto">
          <a:xfrm rot="5400000" flipH="1" flipV="1">
            <a:off x="4874420" y="2069308"/>
            <a:ext cx="422275" cy="3571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8204" name="Straight Arrow Connector 30"/>
          <p:cNvCxnSpPr>
            <a:cxnSpLocks noChangeShapeType="1"/>
          </p:cNvCxnSpPr>
          <p:nvPr/>
        </p:nvCxnSpPr>
        <p:spPr bwMode="auto">
          <a:xfrm>
            <a:off x="4983164" y="2728913"/>
            <a:ext cx="301625" cy="1778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8205" name="Straight Arrow Connector 32"/>
          <p:cNvCxnSpPr>
            <a:cxnSpLocks noChangeShapeType="1"/>
            <a:endCxn id="25" idx="1"/>
          </p:cNvCxnSpPr>
          <p:nvPr/>
        </p:nvCxnSpPr>
        <p:spPr bwMode="auto">
          <a:xfrm rot="16200000" flipH="1">
            <a:off x="4658520" y="2969420"/>
            <a:ext cx="771525" cy="6016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5" name="Oval 34"/>
          <p:cNvSpPr/>
          <p:nvPr/>
        </p:nvSpPr>
        <p:spPr bwMode="auto">
          <a:xfrm>
            <a:off x="6675438" y="3773489"/>
            <a:ext cx="939800" cy="51593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220</a:t>
            </a:r>
          </a:p>
        </p:txBody>
      </p:sp>
      <p:cxnSp>
        <p:nvCxnSpPr>
          <p:cNvPr id="8207" name="Straight Arrow Connector 36"/>
          <p:cNvCxnSpPr>
            <a:cxnSpLocks noChangeShapeType="1"/>
            <a:stCxn id="25" idx="6"/>
            <a:endCxn id="35" idx="2"/>
          </p:cNvCxnSpPr>
          <p:nvPr/>
        </p:nvCxnSpPr>
        <p:spPr bwMode="auto">
          <a:xfrm>
            <a:off x="6146800" y="3838575"/>
            <a:ext cx="528638" cy="1920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9" name="Oval 38"/>
          <p:cNvSpPr/>
          <p:nvPr/>
        </p:nvSpPr>
        <p:spPr bwMode="auto">
          <a:xfrm>
            <a:off x="8053388" y="3800475"/>
            <a:ext cx="939800"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302</a:t>
            </a:r>
          </a:p>
        </p:txBody>
      </p:sp>
      <p:cxnSp>
        <p:nvCxnSpPr>
          <p:cNvPr id="8209" name="Straight Arrow Connector 39"/>
          <p:cNvCxnSpPr>
            <a:cxnSpLocks noChangeShapeType="1"/>
            <a:endCxn id="39" idx="2"/>
          </p:cNvCxnSpPr>
          <p:nvPr/>
        </p:nvCxnSpPr>
        <p:spPr bwMode="auto">
          <a:xfrm>
            <a:off x="7627938" y="4057650"/>
            <a:ext cx="42545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2" name="Oval 41"/>
          <p:cNvSpPr/>
          <p:nvPr/>
        </p:nvSpPr>
        <p:spPr bwMode="auto">
          <a:xfrm>
            <a:off x="6688138" y="2692400"/>
            <a:ext cx="939800"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304</a:t>
            </a:r>
          </a:p>
        </p:txBody>
      </p:sp>
      <p:cxnSp>
        <p:nvCxnSpPr>
          <p:cNvPr id="8211" name="Straight Arrow Connector 42"/>
          <p:cNvCxnSpPr>
            <a:cxnSpLocks noChangeShapeType="1"/>
            <a:stCxn id="24" idx="6"/>
            <a:endCxn id="42" idx="2"/>
          </p:cNvCxnSpPr>
          <p:nvPr/>
        </p:nvCxnSpPr>
        <p:spPr bwMode="auto">
          <a:xfrm flipV="1">
            <a:off x="6030914" y="2949575"/>
            <a:ext cx="657225" cy="508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5" name="Oval 44"/>
          <p:cNvSpPr/>
          <p:nvPr/>
        </p:nvSpPr>
        <p:spPr bwMode="auto">
          <a:xfrm>
            <a:off x="6584950" y="1687513"/>
            <a:ext cx="941388"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306</a:t>
            </a:r>
          </a:p>
        </p:txBody>
      </p:sp>
      <p:cxnSp>
        <p:nvCxnSpPr>
          <p:cNvPr id="8213" name="Straight Arrow Connector 45"/>
          <p:cNvCxnSpPr>
            <a:cxnSpLocks noChangeShapeType="1"/>
          </p:cNvCxnSpPr>
          <p:nvPr/>
        </p:nvCxnSpPr>
        <p:spPr bwMode="auto">
          <a:xfrm>
            <a:off x="5954714" y="1854200"/>
            <a:ext cx="644525" cy="523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8214" name="Straight Arrow Connector 46"/>
          <p:cNvCxnSpPr>
            <a:cxnSpLocks noChangeShapeType="1"/>
            <a:endCxn id="45" idx="3"/>
          </p:cNvCxnSpPr>
          <p:nvPr/>
        </p:nvCxnSpPr>
        <p:spPr bwMode="auto">
          <a:xfrm flipV="1">
            <a:off x="5838825" y="2127250"/>
            <a:ext cx="884238" cy="654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9" name="Oval 48"/>
          <p:cNvSpPr/>
          <p:nvPr/>
        </p:nvSpPr>
        <p:spPr bwMode="auto">
          <a:xfrm>
            <a:off x="8272463" y="2755900"/>
            <a:ext cx="939800" cy="51593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446</a:t>
            </a:r>
          </a:p>
        </p:txBody>
      </p:sp>
      <p:cxnSp>
        <p:nvCxnSpPr>
          <p:cNvPr id="8216" name="Straight Arrow Connector 49"/>
          <p:cNvCxnSpPr>
            <a:cxnSpLocks noChangeShapeType="1"/>
            <a:stCxn id="42" idx="6"/>
            <a:endCxn id="49" idx="2"/>
          </p:cNvCxnSpPr>
          <p:nvPr/>
        </p:nvCxnSpPr>
        <p:spPr bwMode="auto">
          <a:xfrm>
            <a:off x="7627939" y="2949575"/>
            <a:ext cx="644525" cy="650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2" name="Oval 51"/>
          <p:cNvSpPr/>
          <p:nvPr/>
        </p:nvSpPr>
        <p:spPr bwMode="auto">
          <a:xfrm>
            <a:off x="8297863" y="1868488"/>
            <a:ext cx="939800"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427</a:t>
            </a:r>
          </a:p>
        </p:txBody>
      </p:sp>
      <p:cxnSp>
        <p:nvCxnSpPr>
          <p:cNvPr id="8218" name="Straight Arrow Connector 56"/>
          <p:cNvCxnSpPr>
            <a:cxnSpLocks noChangeShapeType="1"/>
            <a:endCxn id="52" idx="2"/>
          </p:cNvCxnSpPr>
          <p:nvPr/>
        </p:nvCxnSpPr>
        <p:spPr bwMode="auto">
          <a:xfrm>
            <a:off x="7486651" y="1970089"/>
            <a:ext cx="811213" cy="1555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8219" name="Straight Arrow Connector 58"/>
          <p:cNvCxnSpPr>
            <a:cxnSpLocks noChangeShapeType="1"/>
            <a:endCxn id="49" idx="3"/>
          </p:cNvCxnSpPr>
          <p:nvPr/>
        </p:nvCxnSpPr>
        <p:spPr bwMode="auto">
          <a:xfrm flipV="1">
            <a:off x="6057901" y="3195638"/>
            <a:ext cx="2352675" cy="5000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2" name="Oval 61"/>
          <p:cNvSpPr/>
          <p:nvPr/>
        </p:nvSpPr>
        <p:spPr bwMode="auto">
          <a:xfrm>
            <a:off x="9431338" y="3800475"/>
            <a:ext cx="939800"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402</a:t>
            </a:r>
          </a:p>
        </p:txBody>
      </p:sp>
      <p:cxnSp>
        <p:nvCxnSpPr>
          <p:cNvPr id="8221" name="Straight Arrow Connector 62"/>
          <p:cNvCxnSpPr>
            <a:cxnSpLocks noChangeShapeType="1"/>
          </p:cNvCxnSpPr>
          <p:nvPr/>
        </p:nvCxnSpPr>
        <p:spPr bwMode="auto">
          <a:xfrm>
            <a:off x="9005888" y="4044950"/>
            <a:ext cx="42545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5" name="Rectangle 3"/>
          <p:cNvSpPr txBox="1">
            <a:spLocks noChangeArrowheads="1"/>
          </p:cNvSpPr>
          <p:nvPr/>
        </p:nvSpPr>
        <p:spPr bwMode="auto">
          <a:xfrm>
            <a:off x="1641475" y="3786188"/>
            <a:ext cx="3449638" cy="1198562"/>
          </a:xfrm>
          <a:prstGeom prst="rect">
            <a:avLst/>
          </a:prstGeom>
          <a:solidFill>
            <a:schemeClr val="accent1">
              <a:lumMod val="20000"/>
              <a:lumOff val="80000"/>
            </a:schemeClr>
          </a:solidFill>
          <a:ln w="9525">
            <a:noFill/>
            <a:miter lim="800000"/>
            <a:headEnd/>
            <a:tailEnd/>
          </a:ln>
        </p:spPr>
        <p:txBody>
          <a:bodyPr/>
          <a:lstStyle/>
          <a:p>
            <a:pPr>
              <a:defRPr/>
            </a:pPr>
            <a:r>
              <a:rPr lang="en-US" sz="2400" dirty="0">
                <a:solidFill>
                  <a:srgbClr val="C00000"/>
                </a:solidFill>
              </a:rPr>
              <a:t>Problem:</a:t>
            </a:r>
            <a:r>
              <a:rPr lang="en-US" sz="2400" dirty="0"/>
              <a:t> Find an order</a:t>
            </a:r>
          </a:p>
          <a:p>
            <a:pPr>
              <a:defRPr/>
            </a:pPr>
            <a:r>
              <a:rPr lang="en-US" sz="2400" dirty="0"/>
              <a:t>in which all these</a:t>
            </a:r>
          </a:p>
          <a:p>
            <a:pPr>
              <a:defRPr/>
            </a:pPr>
            <a:r>
              <a:rPr lang="en-US" sz="2400" dirty="0"/>
              <a:t>courses can be taken.</a:t>
            </a:r>
          </a:p>
        </p:txBody>
      </p:sp>
      <p:sp>
        <p:nvSpPr>
          <p:cNvPr id="66" name="Rectangle 3"/>
          <p:cNvSpPr txBox="1">
            <a:spLocks noChangeArrowheads="1"/>
          </p:cNvSpPr>
          <p:nvPr/>
        </p:nvSpPr>
        <p:spPr bwMode="auto">
          <a:xfrm>
            <a:off x="5794376" y="4611689"/>
            <a:ext cx="4530725" cy="1235075"/>
          </a:xfrm>
          <a:prstGeom prst="rect">
            <a:avLst/>
          </a:prstGeom>
          <a:solidFill>
            <a:schemeClr val="accent1">
              <a:lumMod val="20000"/>
              <a:lumOff val="80000"/>
            </a:schemeClr>
          </a:solidFill>
          <a:ln w="9525">
            <a:noFill/>
            <a:miter lim="800000"/>
            <a:headEnd/>
            <a:tailEnd/>
          </a:ln>
        </p:spPr>
        <p:txBody>
          <a:bodyPr/>
          <a:lstStyle/>
          <a:p>
            <a:pPr marL="342900" indent="-342900">
              <a:spcBef>
                <a:spcPct val="20000"/>
              </a:spcBef>
              <a:buFontTx/>
              <a:buChar char="•"/>
              <a:defRPr/>
            </a:pPr>
            <a:r>
              <a:rPr lang="en-US" sz="2400" kern="0" dirty="0"/>
              <a:t>To take a course, </a:t>
            </a:r>
            <a:r>
              <a:rPr lang="en-US" sz="2400" kern="0" dirty="0">
                <a:solidFill>
                  <a:srgbClr val="C00000"/>
                </a:solidFill>
              </a:rPr>
              <a:t>all</a:t>
            </a:r>
            <a:r>
              <a:rPr lang="en-US" sz="2400" kern="0" dirty="0"/>
              <a:t> of its prerequisites must be taken first</a:t>
            </a:r>
          </a:p>
        </p:txBody>
      </p:sp>
      <p:sp>
        <p:nvSpPr>
          <p:cNvPr id="67" name="Rectangle 3"/>
          <p:cNvSpPr txBox="1">
            <a:spLocks noChangeArrowheads="1"/>
          </p:cNvSpPr>
          <p:nvPr/>
        </p:nvSpPr>
        <p:spPr bwMode="auto">
          <a:xfrm>
            <a:off x="1793875" y="5118100"/>
            <a:ext cx="3449638" cy="1606550"/>
          </a:xfrm>
          <a:prstGeom prst="rect">
            <a:avLst/>
          </a:prstGeom>
          <a:solidFill>
            <a:schemeClr val="accent1">
              <a:lumMod val="20000"/>
              <a:lumOff val="80000"/>
            </a:schemeClr>
          </a:solidFill>
          <a:ln w="9525">
            <a:noFill/>
            <a:miter lim="800000"/>
            <a:headEnd/>
            <a:tailEnd/>
          </a:ln>
        </p:spPr>
        <p:txBody>
          <a:bodyPr/>
          <a:lstStyle/>
          <a:p>
            <a:pPr>
              <a:defRPr/>
            </a:pPr>
            <a:r>
              <a:rPr lang="en-US" sz="2400" dirty="0">
                <a:solidFill>
                  <a:schemeClr val="accent6"/>
                </a:solidFill>
              </a:rPr>
              <a:t>Example: </a:t>
            </a:r>
            <a:r>
              <a:rPr lang="en-US" sz="2400" dirty="0"/>
              <a:t>111,  123, 201,  213,  304,  306, 427,  205,  446,  220, 302,  402</a:t>
            </a:r>
            <a:endParaRPr lang="en-US" sz="2400" kern="0" dirty="0"/>
          </a:p>
        </p:txBody>
      </p:sp>
      <p:sp>
        <p:nvSpPr>
          <p:cNvPr id="33" name="Footer Placeholder 32"/>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6349631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800226" y="141288"/>
            <a:ext cx="8723313" cy="698500"/>
          </a:xfrm>
        </p:spPr>
        <p:txBody>
          <a:bodyPr/>
          <a:lstStyle/>
          <a:p>
            <a:pPr eaLnBrk="1" hangingPunct="1"/>
            <a:r>
              <a:rPr lang="en-US" altLang="en-US" smtClean="0"/>
              <a:t>Topological Sorting Problem</a:t>
            </a:r>
          </a:p>
        </p:txBody>
      </p:sp>
      <p:sp>
        <p:nvSpPr>
          <p:cNvPr id="4100" name="Rectangle 3"/>
          <p:cNvSpPr>
            <a:spLocks noGrp="1" noChangeArrowheads="1"/>
          </p:cNvSpPr>
          <p:nvPr>
            <p:ph idx="1"/>
          </p:nvPr>
        </p:nvSpPr>
        <p:spPr>
          <a:xfrm>
            <a:off x="1847850" y="889000"/>
            <a:ext cx="8604250" cy="1919288"/>
          </a:xfrm>
        </p:spPr>
        <p:txBody>
          <a:bodyPr rtlCol="0">
            <a:normAutofit/>
          </a:bodyPr>
          <a:lstStyle/>
          <a:p>
            <a:pPr>
              <a:defRPr/>
            </a:pPr>
            <a:r>
              <a:rPr lang="en-US" dirty="0" smtClean="0"/>
              <a:t>Given digraph G = (V, E), find a </a:t>
            </a:r>
            <a:r>
              <a:rPr lang="en-US" dirty="0" smtClean="0">
                <a:solidFill>
                  <a:srgbClr val="C00000"/>
                </a:solidFill>
              </a:rPr>
              <a:t>linear ordering of its vertices </a:t>
            </a:r>
            <a:r>
              <a:rPr lang="en-US" dirty="0" smtClean="0"/>
              <a:t>such that: </a:t>
            </a:r>
            <a:r>
              <a:rPr lang="en-US" dirty="0" smtClean="0">
                <a:solidFill>
                  <a:schemeClr val="accent6"/>
                </a:solidFill>
              </a:rPr>
              <a:t>for any edge (u, v) in E, u precedes v in the ordering</a:t>
            </a:r>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A418FA4-F668-41C4-AF6F-EA1178275100}" type="slidenum">
              <a:rPr lang="en-US" altLang="en-US" sz="1400"/>
              <a:pPr/>
              <a:t>28</a:t>
            </a:fld>
            <a:endParaRPr lang="en-US" altLang="en-US" sz="1400"/>
          </a:p>
        </p:txBody>
      </p:sp>
      <p:grpSp>
        <p:nvGrpSpPr>
          <p:cNvPr id="9221" name="Group 19"/>
          <p:cNvGrpSpPr>
            <a:grpSpLocks/>
          </p:cNvGrpSpPr>
          <p:nvPr/>
        </p:nvGrpSpPr>
        <p:grpSpPr bwMode="auto">
          <a:xfrm>
            <a:off x="1884363" y="3181350"/>
            <a:ext cx="4030662" cy="1841500"/>
            <a:chOff x="360206" y="3181686"/>
            <a:chExt cx="4044370" cy="1995621"/>
          </a:xfrm>
        </p:grpSpPr>
        <p:sp>
          <p:nvSpPr>
            <p:cNvPr id="5" name="Oval 4"/>
            <p:cNvSpPr/>
            <p:nvPr/>
          </p:nvSpPr>
          <p:spPr bwMode="auto">
            <a:xfrm>
              <a:off x="360206" y="3935205"/>
              <a:ext cx="465127" cy="48858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1499128" y="3193729"/>
              <a:ext cx="465127" cy="4868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3068134" y="3181686"/>
              <a:ext cx="465127" cy="4851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1487978" y="4692165"/>
              <a:ext cx="463533" cy="4851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3941043" y="3859509"/>
              <a:ext cx="463533" cy="4851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3090435" y="4692165"/>
              <a:ext cx="465127" cy="4851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9229" name="Straight Arrow Connector 11"/>
            <p:cNvCxnSpPr>
              <a:cxnSpLocks noChangeShapeType="1"/>
              <a:stCxn id="5" idx="7"/>
              <a:endCxn id="6" idx="3"/>
            </p:cNvCxnSpPr>
            <p:nvPr/>
          </p:nvCxnSpPr>
          <p:spPr bwMode="auto">
            <a:xfrm rot="5400000" flipH="1" flipV="1">
              <a:off x="963284" y="3402626"/>
              <a:ext cx="397547" cy="8107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9230" name="Straight Arrow Connector 12"/>
            <p:cNvCxnSpPr>
              <a:cxnSpLocks noChangeShapeType="1"/>
              <a:endCxn id="7" idx="2"/>
            </p:cNvCxnSpPr>
            <p:nvPr/>
          </p:nvCxnSpPr>
          <p:spPr bwMode="auto">
            <a:xfrm>
              <a:off x="1972084" y="3405700"/>
              <a:ext cx="1096839" cy="1893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9231" name="Straight Arrow Connector 14"/>
            <p:cNvCxnSpPr>
              <a:cxnSpLocks noChangeShapeType="1"/>
              <a:endCxn id="10" idx="0"/>
            </p:cNvCxnSpPr>
            <p:nvPr/>
          </p:nvCxnSpPr>
          <p:spPr bwMode="auto">
            <a:xfrm rot="16200000" flipH="1">
              <a:off x="2800288" y="4169350"/>
              <a:ext cx="1042771" cy="13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9232" name="Straight Arrow Connector 17"/>
            <p:cNvCxnSpPr>
              <a:cxnSpLocks noChangeShapeType="1"/>
              <a:stCxn id="5" idx="5"/>
              <a:endCxn id="8" idx="1"/>
            </p:cNvCxnSpPr>
            <p:nvPr/>
          </p:nvCxnSpPr>
          <p:spPr bwMode="auto">
            <a:xfrm rot="16200000" flipH="1">
              <a:off x="950735" y="4156631"/>
              <a:ext cx="411745" cy="7998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9233" name="Straight Arrow Connector 18"/>
            <p:cNvCxnSpPr>
              <a:cxnSpLocks noChangeShapeType="1"/>
              <a:endCxn id="10" idx="2"/>
            </p:cNvCxnSpPr>
            <p:nvPr/>
          </p:nvCxnSpPr>
          <p:spPr bwMode="auto">
            <a:xfrm>
              <a:off x="1939383" y="4913854"/>
              <a:ext cx="1151341" cy="2050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9234" name="Straight Arrow Connector 20"/>
            <p:cNvCxnSpPr>
              <a:cxnSpLocks noChangeShapeType="1"/>
              <a:endCxn id="8" idx="7"/>
            </p:cNvCxnSpPr>
            <p:nvPr/>
          </p:nvCxnSpPr>
          <p:spPr bwMode="auto">
            <a:xfrm rot="10800000" flipV="1">
              <a:off x="1884882" y="3585543"/>
              <a:ext cx="1248081" cy="117686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grpSp>
      <p:sp>
        <p:nvSpPr>
          <p:cNvPr id="21" name="Rectangle 3"/>
          <p:cNvSpPr txBox="1">
            <a:spLocks noChangeArrowheads="1"/>
          </p:cNvSpPr>
          <p:nvPr/>
        </p:nvSpPr>
        <p:spPr bwMode="auto">
          <a:xfrm>
            <a:off x="6048375" y="1858964"/>
            <a:ext cx="4133850" cy="2395537"/>
          </a:xfrm>
          <a:prstGeom prst="rect">
            <a:avLst/>
          </a:prstGeom>
          <a:noFill/>
          <a:ln w="9525">
            <a:noFill/>
            <a:miter lim="800000"/>
            <a:headEnd/>
            <a:tailEnd/>
          </a:ln>
        </p:spPr>
        <p:txBody>
          <a:bodyPr/>
          <a:lstStyle/>
          <a:p>
            <a:pPr>
              <a:spcBef>
                <a:spcPct val="20000"/>
              </a:spcBef>
              <a:defRPr/>
            </a:pPr>
            <a:r>
              <a:rPr lang="en-US" sz="2800" kern="0" dirty="0"/>
              <a:t>How would you </a:t>
            </a:r>
            <a:r>
              <a:rPr lang="en-US" sz="2800" kern="0" dirty="0" err="1"/>
              <a:t>topo</a:t>
            </a:r>
            <a:r>
              <a:rPr lang="en-US" sz="2800" kern="0" dirty="0"/>
              <a:t>-sort this graph given an adjacency list representation of G=(V, E)?</a:t>
            </a:r>
            <a:endParaRPr lang="en-US" sz="2800" kern="0" dirty="0">
              <a:solidFill>
                <a:schemeClr val="accent6"/>
              </a:solidFill>
            </a:endParaRPr>
          </a:p>
        </p:txBody>
      </p:sp>
      <p:sp>
        <p:nvSpPr>
          <p:cNvPr id="19" name="Footer Placeholder 18"/>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188696859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800226" y="141288"/>
            <a:ext cx="8723313" cy="698500"/>
          </a:xfrm>
        </p:spPr>
        <p:txBody>
          <a:bodyPr/>
          <a:lstStyle/>
          <a:p>
            <a:pPr eaLnBrk="1" hangingPunct="1"/>
            <a:r>
              <a:rPr lang="en-US" altLang="en-US" smtClean="0"/>
              <a:t>Topological Sorting Problem</a:t>
            </a:r>
          </a:p>
        </p:txBody>
      </p:sp>
      <p:sp>
        <p:nvSpPr>
          <p:cNvPr id="4100" name="Rectangle 3"/>
          <p:cNvSpPr>
            <a:spLocks noGrp="1" noChangeArrowheads="1"/>
          </p:cNvSpPr>
          <p:nvPr>
            <p:ph idx="1"/>
          </p:nvPr>
        </p:nvSpPr>
        <p:spPr>
          <a:xfrm>
            <a:off x="1847850" y="889000"/>
            <a:ext cx="8604250" cy="1919288"/>
          </a:xfrm>
        </p:spPr>
        <p:txBody>
          <a:bodyPr rtlCol="0">
            <a:normAutofit/>
          </a:bodyPr>
          <a:lstStyle/>
          <a:p>
            <a:pPr>
              <a:defRPr/>
            </a:pPr>
            <a:r>
              <a:rPr lang="en-US" dirty="0" smtClean="0"/>
              <a:t>Given digraph G = (V, E), find a </a:t>
            </a:r>
            <a:r>
              <a:rPr lang="en-US" dirty="0" smtClean="0">
                <a:solidFill>
                  <a:srgbClr val="C00000"/>
                </a:solidFill>
              </a:rPr>
              <a:t>linear ordering of its vertices </a:t>
            </a:r>
            <a:r>
              <a:rPr lang="en-US" dirty="0" smtClean="0"/>
              <a:t>such that: </a:t>
            </a:r>
            <a:r>
              <a:rPr lang="en-US" dirty="0" smtClean="0">
                <a:solidFill>
                  <a:schemeClr val="accent6"/>
                </a:solidFill>
              </a:rPr>
              <a:t>for any edge (u, v) in E, u precedes v in the ordering</a:t>
            </a: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C3C920D-90D2-4E36-82AD-22812BCE8C4B}" type="slidenum">
              <a:rPr lang="en-US" altLang="en-US" sz="1400"/>
              <a:pPr/>
              <a:t>29</a:t>
            </a:fld>
            <a:endParaRPr lang="en-US" altLang="en-US" sz="1400"/>
          </a:p>
        </p:txBody>
      </p:sp>
      <p:sp>
        <p:nvSpPr>
          <p:cNvPr id="5" name="Oval 4"/>
          <p:cNvSpPr/>
          <p:nvPr/>
        </p:nvSpPr>
        <p:spPr bwMode="auto">
          <a:xfrm>
            <a:off x="1884363" y="3876675"/>
            <a:ext cx="463550" cy="4508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3019425" y="3194051"/>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4584701" y="3181351"/>
            <a:ext cx="461963"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3008313" y="4575176"/>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5454651" y="3806826"/>
            <a:ext cx="460375"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4605338" y="457517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0251" name="Straight Arrow Connector 11"/>
          <p:cNvCxnSpPr>
            <a:cxnSpLocks noChangeShapeType="1"/>
            <a:stCxn id="5" idx="7"/>
            <a:endCxn id="6" idx="3"/>
          </p:cNvCxnSpPr>
          <p:nvPr/>
        </p:nvCxnSpPr>
        <p:spPr bwMode="auto">
          <a:xfrm rot="5400000" flipH="1" flipV="1">
            <a:off x="2500313" y="3355975"/>
            <a:ext cx="366712" cy="80803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252" name="Straight Arrow Connector 12"/>
          <p:cNvCxnSpPr>
            <a:cxnSpLocks noChangeShapeType="1"/>
            <a:endCxn id="7" idx="2"/>
          </p:cNvCxnSpPr>
          <p:nvPr/>
        </p:nvCxnSpPr>
        <p:spPr bwMode="auto">
          <a:xfrm>
            <a:off x="3490914" y="3387726"/>
            <a:ext cx="1093787" cy="174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253" name="Straight Arrow Connector 14"/>
          <p:cNvCxnSpPr>
            <a:cxnSpLocks noChangeShapeType="1"/>
            <a:endCxn id="10" idx="0"/>
          </p:cNvCxnSpPr>
          <p:nvPr/>
        </p:nvCxnSpPr>
        <p:spPr bwMode="auto">
          <a:xfrm rot="16200000" flipH="1">
            <a:off x="4355307" y="4093369"/>
            <a:ext cx="96202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254" name="Straight Arrow Connector 17"/>
          <p:cNvCxnSpPr>
            <a:cxnSpLocks noChangeShapeType="1"/>
            <a:stCxn id="5" idx="5"/>
            <a:endCxn id="8" idx="1"/>
          </p:cNvCxnSpPr>
          <p:nvPr/>
        </p:nvCxnSpPr>
        <p:spPr bwMode="auto">
          <a:xfrm rot="16200000" flipH="1">
            <a:off x="2488407" y="4052095"/>
            <a:ext cx="379413" cy="7969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255" name="Straight Arrow Connector 18"/>
          <p:cNvCxnSpPr>
            <a:cxnSpLocks noChangeShapeType="1"/>
            <a:endCxn id="10" idx="2"/>
          </p:cNvCxnSpPr>
          <p:nvPr/>
        </p:nvCxnSpPr>
        <p:spPr bwMode="auto">
          <a:xfrm>
            <a:off x="3457576" y="4779963"/>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256" name="Straight Arrow Connector 20"/>
          <p:cNvCxnSpPr>
            <a:cxnSpLocks noChangeShapeType="1"/>
            <a:endCxn id="8" idx="7"/>
          </p:cNvCxnSpPr>
          <p:nvPr/>
        </p:nvCxnSpPr>
        <p:spPr bwMode="auto">
          <a:xfrm rot="10800000" flipV="1">
            <a:off x="3403600" y="3554413"/>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1" name="Rectangle 3"/>
          <p:cNvSpPr txBox="1">
            <a:spLocks noChangeArrowheads="1"/>
          </p:cNvSpPr>
          <p:nvPr/>
        </p:nvSpPr>
        <p:spPr bwMode="auto">
          <a:xfrm>
            <a:off x="6140450" y="1911351"/>
            <a:ext cx="4273550" cy="1858963"/>
          </a:xfrm>
          <a:prstGeom prst="rect">
            <a:avLst/>
          </a:prstGeom>
          <a:noFill/>
          <a:ln w="9525">
            <a:noFill/>
            <a:miter lim="800000"/>
            <a:headEnd/>
            <a:tailEnd/>
          </a:ln>
        </p:spPr>
        <p:txBody>
          <a:bodyPr/>
          <a:lstStyle/>
          <a:p>
            <a:pPr>
              <a:spcBef>
                <a:spcPct val="20000"/>
              </a:spcBef>
              <a:defRPr/>
            </a:pPr>
            <a:r>
              <a:rPr lang="en-US" sz="2800" kern="0" dirty="0"/>
              <a:t>Any linear ordering in which </a:t>
            </a:r>
            <a:r>
              <a:rPr lang="en-US" sz="2800" kern="0" dirty="0">
                <a:solidFill>
                  <a:schemeClr val="accent2"/>
                </a:solidFill>
              </a:rPr>
              <a:t>all arrows go to the right</a:t>
            </a:r>
            <a:r>
              <a:rPr lang="en-US" sz="2800" kern="0" dirty="0"/>
              <a:t> is a valid ordering</a:t>
            </a:r>
          </a:p>
        </p:txBody>
      </p:sp>
      <p:grpSp>
        <p:nvGrpSpPr>
          <p:cNvPr id="2" name="Group 40"/>
          <p:cNvGrpSpPr>
            <a:grpSpLocks/>
          </p:cNvGrpSpPr>
          <p:nvPr/>
        </p:nvGrpSpPr>
        <p:grpSpPr bwMode="auto">
          <a:xfrm>
            <a:off x="5954713" y="5314950"/>
            <a:ext cx="4252912" cy="1208088"/>
            <a:chOff x="4429928" y="5314682"/>
            <a:chExt cx="4253913" cy="1208467"/>
          </a:xfrm>
        </p:grpSpPr>
        <p:sp>
          <p:nvSpPr>
            <p:cNvPr id="22" name="Oval 21"/>
            <p:cNvSpPr/>
            <p:nvPr/>
          </p:nvSpPr>
          <p:spPr bwMode="auto">
            <a:xfrm>
              <a:off x="4429928" y="5616402"/>
              <a:ext cx="463659" cy="44940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4" name="Oval 23"/>
            <p:cNvSpPr/>
            <p:nvPr/>
          </p:nvSpPr>
          <p:spPr bwMode="auto">
            <a:xfrm>
              <a:off x="5179404" y="5614814"/>
              <a:ext cx="462071" cy="44781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5" name="Oval 24"/>
            <p:cNvSpPr/>
            <p:nvPr/>
          </p:nvSpPr>
          <p:spPr bwMode="auto">
            <a:xfrm>
              <a:off x="5913002" y="5622754"/>
              <a:ext cx="462071" cy="44781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6" name="Oval 25"/>
            <p:cNvSpPr/>
            <p:nvPr/>
          </p:nvSpPr>
          <p:spPr bwMode="auto">
            <a:xfrm>
              <a:off x="6730756" y="5616402"/>
              <a:ext cx="463659" cy="44781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9" name="Oval 28"/>
            <p:cNvSpPr/>
            <p:nvPr/>
          </p:nvSpPr>
          <p:spPr bwMode="auto">
            <a:xfrm>
              <a:off x="7461178" y="5630694"/>
              <a:ext cx="460483" cy="44781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0" name="Oval 29"/>
            <p:cNvSpPr/>
            <p:nvPr/>
          </p:nvSpPr>
          <p:spPr bwMode="auto">
            <a:xfrm>
              <a:off x="8220182" y="5630694"/>
              <a:ext cx="463659" cy="44781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0266" name="Straight Arrow Connector 31"/>
            <p:cNvCxnSpPr>
              <a:cxnSpLocks noChangeShapeType="1"/>
              <a:stCxn id="22" idx="6"/>
              <a:endCxn id="24" idx="2"/>
            </p:cNvCxnSpPr>
            <p:nvPr/>
          </p:nvCxnSpPr>
          <p:spPr bwMode="auto">
            <a:xfrm flipV="1">
              <a:off x="4893072" y="5838689"/>
              <a:ext cx="285940" cy="218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267" name="Straight Arrow Connector 33"/>
            <p:cNvCxnSpPr>
              <a:cxnSpLocks noChangeShapeType="1"/>
              <a:stCxn id="26" idx="6"/>
              <a:endCxn id="29" idx="2"/>
            </p:cNvCxnSpPr>
            <p:nvPr/>
          </p:nvCxnSpPr>
          <p:spPr bwMode="auto">
            <a:xfrm>
              <a:off x="7193918" y="5839923"/>
              <a:ext cx="266668" cy="147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268" name="Straight Arrow Connector 34"/>
            <p:cNvCxnSpPr>
              <a:cxnSpLocks noChangeShapeType="1"/>
              <a:stCxn id="29" idx="6"/>
            </p:cNvCxnSpPr>
            <p:nvPr/>
          </p:nvCxnSpPr>
          <p:spPr bwMode="auto">
            <a:xfrm>
              <a:off x="7922372" y="5854698"/>
              <a:ext cx="310946"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0269" name="Freeform 36"/>
            <p:cNvSpPr>
              <a:spLocks noChangeArrowheads="1"/>
            </p:cNvSpPr>
            <p:nvPr/>
          </p:nvSpPr>
          <p:spPr bwMode="auto">
            <a:xfrm>
              <a:off x="4765183" y="6040192"/>
              <a:ext cx="2846231" cy="482957"/>
            </a:xfrm>
            <a:custGeom>
              <a:avLst/>
              <a:gdLst>
                <a:gd name="T0" fmla="*/ 0 w 2846231"/>
                <a:gd name="T1" fmla="*/ 0 h 482957"/>
                <a:gd name="T2" fmla="*/ 1326531 w 2846231"/>
                <a:gd name="T3" fmla="*/ 476518 h 482957"/>
                <a:gd name="T4" fmla="*/ 2846231 w 2846231"/>
                <a:gd name="T5" fmla="*/ 38636 h 482957"/>
                <a:gd name="T6" fmla="*/ 0 60000 65536"/>
                <a:gd name="T7" fmla="*/ 0 60000 65536"/>
                <a:gd name="T8" fmla="*/ 0 60000 65536"/>
                <a:gd name="T9" fmla="*/ 0 w 2846231"/>
                <a:gd name="T10" fmla="*/ 0 h 482957"/>
                <a:gd name="T11" fmla="*/ 2846231 w 2846231"/>
                <a:gd name="T12" fmla="*/ 482957 h 482957"/>
              </a:gdLst>
              <a:ahLst/>
              <a:cxnLst>
                <a:cxn ang="T6">
                  <a:pos x="T0" y="T1"/>
                </a:cxn>
                <a:cxn ang="T7">
                  <a:pos x="T2" y="T3"/>
                </a:cxn>
                <a:cxn ang="T8">
                  <a:pos x="T4" y="T5"/>
                </a:cxn>
              </a:cxnLst>
              <a:rect l="T9" t="T10" r="T11" b="T12"/>
              <a:pathLst>
                <a:path w="2846231" h="482957">
                  <a:moveTo>
                    <a:pt x="0" y="0"/>
                  </a:moveTo>
                  <a:cubicBezTo>
                    <a:pt x="426076" y="235039"/>
                    <a:pt x="852152" y="470079"/>
                    <a:pt x="1326524" y="476518"/>
                  </a:cubicBezTo>
                  <a:cubicBezTo>
                    <a:pt x="1800896" y="482957"/>
                    <a:pt x="2323563" y="260796"/>
                    <a:pt x="2846231" y="38636"/>
                  </a:cubicBezTo>
                </a:path>
              </a:pathLst>
            </a:custGeom>
            <a:noFill/>
            <a:ln w="28575" algn="ctr">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70" name="Freeform 37"/>
            <p:cNvSpPr>
              <a:spLocks noChangeArrowheads="1"/>
            </p:cNvSpPr>
            <p:nvPr/>
          </p:nvSpPr>
          <p:spPr bwMode="auto">
            <a:xfrm>
              <a:off x="5499279" y="5314682"/>
              <a:ext cx="1365160" cy="352022"/>
            </a:xfrm>
            <a:custGeom>
              <a:avLst/>
              <a:gdLst>
                <a:gd name="T0" fmla="*/ 0 w 1365160"/>
                <a:gd name="T1" fmla="*/ 352022 h 352022"/>
                <a:gd name="T2" fmla="*/ 721217 w 1365160"/>
                <a:gd name="T3" fmla="*/ 4293 h 352022"/>
                <a:gd name="T4" fmla="*/ 1365160 w 1365160"/>
                <a:gd name="T5" fmla="*/ 326264 h 352022"/>
                <a:gd name="T6" fmla="*/ 0 60000 65536"/>
                <a:gd name="T7" fmla="*/ 0 60000 65536"/>
                <a:gd name="T8" fmla="*/ 0 60000 65536"/>
                <a:gd name="T9" fmla="*/ 0 w 1365160"/>
                <a:gd name="T10" fmla="*/ 0 h 352022"/>
                <a:gd name="T11" fmla="*/ 1365160 w 1365160"/>
                <a:gd name="T12" fmla="*/ 352022 h 352022"/>
              </a:gdLst>
              <a:ahLst/>
              <a:cxnLst>
                <a:cxn ang="T6">
                  <a:pos x="T0" y="T1"/>
                </a:cxn>
                <a:cxn ang="T7">
                  <a:pos x="T2" y="T3"/>
                </a:cxn>
                <a:cxn ang="T8">
                  <a:pos x="T4" y="T5"/>
                </a:cxn>
              </a:cxnLst>
              <a:rect l="T9" t="T10" r="T11" b="T12"/>
              <a:pathLst>
                <a:path w="1365160" h="352022">
                  <a:moveTo>
                    <a:pt x="0" y="352022"/>
                  </a:moveTo>
                  <a:cubicBezTo>
                    <a:pt x="246845" y="180304"/>
                    <a:pt x="493690" y="8586"/>
                    <a:pt x="721217" y="4293"/>
                  </a:cubicBezTo>
                  <a:cubicBezTo>
                    <a:pt x="948744" y="0"/>
                    <a:pt x="1156952" y="163132"/>
                    <a:pt x="1365160" y="326264"/>
                  </a:cubicBezTo>
                </a:path>
              </a:pathLst>
            </a:custGeom>
            <a:noFill/>
            <a:ln w="28575" algn="ctr">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71" name="Freeform 38"/>
            <p:cNvSpPr>
              <a:spLocks noChangeArrowheads="1"/>
            </p:cNvSpPr>
            <p:nvPr/>
          </p:nvSpPr>
          <p:spPr bwMode="auto">
            <a:xfrm>
              <a:off x="7070501" y="5353318"/>
              <a:ext cx="1287888" cy="300507"/>
            </a:xfrm>
            <a:custGeom>
              <a:avLst/>
              <a:gdLst>
                <a:gd name="T0" fmla="*/ 0 w 1287888"/>
                <a:gd name="T1" fmla="*/ 300507 h 300507"/>
                <a:gd name="T2" fmla="*/ 540913 w 1287888"/>
                <a:gd name="T3" fmla="*/ 4293 h 300507"/>
                <a:gd name="T4" fmla="*/ 1287888 w 1287888"/>
                <a:gd name="T5" fmla="*/ 274750 h 300507"/>
                <a:gd name="T6" fmla="*/ 0 60000 65536"/>
                <a:gd name="T7" fmla="*/ 0 60000 65536"/>
                <a:gd name="T8" fmla="*/ 0 60000 65536"/>
                <a:gd name="T9" fmla="*/ 0 w 1287888"/>
                <a:gd name="T10" fmla="*/ 0 h 300507"/>
                <a:gd name="T11" fmla="*/ 1287888 w 1287888"/>
                <a:gd name="T12" fmla="*/ 300507 h 300507"/>
              </a:gdLst>
              <a:ahLst/>
              <a:cxnLst>
                <a:cxn ang="T6">
                  <a:pos x="T0" y="T1"/>
                </a:cxn>
                <a:cxn ang="T7">
                  <a:pos x="T2" y="T3"/>
                </a:cxn>
                <a:cxn ang="T8">
                  <a:pos x="T4" y="T5"/>
                </a:cxn>
              </a:cxnLst>
              <a:rect l="T9" t="T10" r="T11" b="T12"/>
              <a:pathLst>
                <a:path w="1287888" h="300507">
                  <a:moveTo>
                    <a:pt x="0" y="300507"/>
                  </a:moveTo>
                  <a:cubicBezTo>
                    <a:pt x="163132" y="154546"/>
                    <a:pt x="326265" y="8586"/>
                    <a:pt x="540913" y="4293"/>
                  </a:cubicBezTo>
                  <a:cubicBezTo>
                    <a:pt x="755561" y="0"/>
                    <a:pt x="1021724" y="137375"/>
                    <a:pt x="1287888" y="274750"/>
                  </a:cubicBezTo>
                </a:path>
              </a:pathLst>
            </a:custGeom>
            <a:noFill/>
            <a:ln w="28575" algn="ctr">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40" name="Right Arrow 39"/>
          <p:cNvSpPr>
            <a:spLocks noChangeArrowheads="1"/>
          </p:cNvSpPr>
          <p:nvPr/>
        </p:nvSpPr>
        <p:spPr bwMode="auto">
          <a:xfrm rot="2172266">
            <a:off x="5541963" y="4881563"/>
            <a:ext cx="798512" cy="488950"/>
          </a:xfrm>
          <a:prstGeom prst="rightArrow">
            <a:avLst>
              <a:gd name="adj1" fmla="val 50000"/>
              <a:gd name="adj2" fmla="val 50044"/>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32" name="Footer Placeholder 31"/>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2112341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9474" y="571500"/>
            <a:ext cx="7772400" cy="533400"/>
          </a:xfrm>
        </p:spPr>
        <p:txBody>
          <a:bodyPr>
            <a:normAutofit fontScale="90000"/>
          </a:bodyPr>
          <a:lstStyle/>
          <a:p>
            <a:r>
              <a:rPr lang="en-US" dirty="0">
                <a:ea typeface="MS Mincho" charset="-128"/>
              </a:rPr>
              <a:t>What is a graph?</a:t>
            </a:r>
            <a:endParaRPr lang="en-US" dirty="0">
              <a:latin typeface="Courier New" panose="02070309020205020404" pitchFamily="49" charset="0"/>
              <a:cs typeface="Times New Roman" panose="02020603050405020304" pitchFamily="18" charset="0"/>
            </a:endParaRPr>
          </a:p>
        </p:txBody>
      </p:sp>
      <p:sp>
        <p:nvSpPr>
          <p:cNvPr id="4099" name="Rectangle 3"/>
          <p:cNvSpPr>
            <a:spLocks noGrp="1" noChangeArrowheads="1"/>
          </p:cNvSpPr>
          <p:nvPr>
            <p:ph type="body" idx="1"/>
          </p:nvPr>
        </p:nvSpPr>
        <p:spPr>
          <a:xfrm>
            <a:off x="1091214" y="1300578"/>
            <a:ext cx="7772400" cy="2362200"/>
          </a:xfrm>
        </p:spPr>
        <p:txBody>
          <a:bodyPr/>
          <a:lstStyle/>
          <a:p>
            <a:r>
              <a:rPr lang="en-US" sz="2800" dirty="0" smtClean="0"/>
              <a:t> A graph is an ordered pair G=(V,E) comprising a set V of vertices or nodes and a collection of pairs of vertices from V called edges of the graph.</a:t>
            </a:r>
            <a:endParaRPr 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26587" y="3317122"/>
            <a:ext cx="4987377" cy="2153409"/>
          </a:xfrm>
          <a:prstGeom prst="rect">
            <a:avLst/>
          </a:prstGeom>
        </p:spPr>
      </p:pic>
      <p:sp>
        <p:nvSpPr>
          <p:cNvPr id="7" name="Rectangle 2"/>
          <p:cNvSpPr txBox="1">
            <a:spLocks noChangeArrowheads="1"/>
          </p:cNvSpPr>
          <p:nvPr/>
        </p:nvSpPr>
        <p:spPr>
          <a:xfrm>
            <a:off x="1583704" y="5679322"/>
            <a:ext cx="7772400" cy="533400"/>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Courier New" panose="02070309020205020404" pitchFamily="49" charset="0"/>
                <a:cs typeface="Times New Roman" panose="02020603050405020304" pitchFamily="18" charset="0"/>
              </a:rPr>
              <a:t>V={ 0,1,2,3,4}</a:t>
            </a:r>
          </a:p>
        </p:txBody>
      </p:sp>
      <p:sp>
        <p:nvSpPr>
          <p:cNvPr id="3" name="Footer Placeholder 2"/>
          <p:cNvSpPr>
            <a:spLocks noGrp="1"/>
          </p:cNvSpPr>
          <p:nvPr>
            <p:ph type="ftr" sz="quarter" idx="11"/>
          </p:nvPr>
        </p:nvSpPr>
        <p:spPr/>
        <p:txBody>
          <a:bodyPr/>
          <a:lstStyle/>
          <a:p>
            <a:r>
              <a:rPr lang="en-US" smtClean="0"/>
              <a:t>Data Structures- T.Anil Kumar</a:t>
            </a:r>
            <a:endParaRPr lang="en-US"/>
          </a:p>
        </p:txBody>
      </p:sp>
      <p:sp>
        <p:nvSpPr>
          <p:cNvPr id="4" name="Slide Number Placeholder 3"/>
          <p:cNvSpPr>
            <a:spLocks noGrp="1"/>
          </p:cNvSpPr>
          <p:nvPr>
            <p:ph type="sldNum" sz="quarter" idx="12"/>
          </p:nvPr>
        </p:nvSpPr>
        <p:spPr/>
        <p:txBody>
          <a:bodyPr/>
          <a:lstStyle/>
          <a:p>
            <a:fld id="{659B9B6F-D550-41FB-97A3-3F5EDBC6875D}" type="slidenum">
              <a:rPr lang="en-US" smtClean="0"/>
              <a:pPr/>
              <a:t>3</a:t>
            </a:fld>
            <a:endParaRPr lang="en-US"/>
          </a:p>
        </p:txBody>
      </p:sp>
    </p:spTree>
    <p:extLst>
      <p:ext uri="{BB962C8B-B14F-4D97-AF65-F5344CB8AC3E}">
        <p14:creationId xmlns:p14="http://schemas.microsoft.com/office/powerpoint/2010/main" xmlns="" val="3898499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00226" y="141288"/>
            <a:ext cx="8723313" cy="698500"/>
          </a:xfrm>
        </p:spPr>
        <p:txBody>
          <a:bodyPr/>
          <a:lstStyle/>
          <a:p>
            <a:pPr eaLnBrk="1" hangingPunct="1"/>
            <a:r>
              <a:rPr lang="en-US" altLang="en-US" smtClean="0"/>
              <a:t>Topological Sort</a:t>
            </a:r>
          </a:p>
        </p:txBody>
      </p:sp>
      <p:sp>
        <p:nvSpPr>
          <p:cNvPr id="4100" name="Rectangle 3"/>
          <p:cNvSpPr>
            <a:spLocks noGrp="1" noChangeArrowheads="1"/>
          </p:cNvSpPr>
          <p:nvPr>
            <p:ph idx="1"/>
          </p:nvPr>
        </p:nvSpPr>
        <p:spPr>
          <a:xfrm>
            <a:off x="1847850" y="889000"/>
            <a:ext cx="8604250" cy="1919288"/>
          </a:xfrm>
        </p:spPr>
        <p:txBody>
          <a:bodyPr rtlCol="0">
            <a:normAutofit/>
          </a:bodyPr>
          <a:lstStyle/>
          <a:p>
            <a:pPr>
              <a:defRPr/>
            </a:pPr>
            <a:r>
              <a:rPr lang="en-US" dirty="0" smtClean="0"/>
              <a:t>Given digraph G = (V, E), find a </a:t>
            </a:r>
            <a:r>
              <a:rPr lang="en-US" dirty="0" smtClean="0">
                <a:solidFill>
                  <a:srgbClr val="C00000"/>
                </a:solidFill>
              </a:rPr>
              <a:t>linear ordering of its vertices </a:t>
            </a:r>
            <a:r>
              <a:rPr lang="en-US" dirty="0" smtClean="0"/>
              <a:t>such that: </a:t>
            </a:r>
            <a:r>
              <a:rPr lang="en-US" dirty="0" smtClean="0">
                <a:solidFill>
                  <a:schemeClr val="accent6"/>
                </a:solidFill>
              </a:rPr>
              <a:t>for any edge (u, v) in E, u precedes v in the ordering</a:t>
            </a:r>
          </a:p>
        </p:txBody>
      </p:sp>
      <p:sp>
        <p:nvSpPr>
          <p:cNvPr id="1126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1E991D1-9A56-41EF-BD9F-DF632610D742}" type="slidenum">
              <a:rPr lang="en-US" altLang="en-US" sz="1400"/>
              <a:pPr/>
              <a:t>30</a:t>
            </a:fld>
            <a:endParaRPr lang="en-US" altLang="en-US" sz="1400"/>
          </a:p>
        </p:txBody>
      </p:sp>
      <p:sp>
        <p:nvSpPr>
          <p:cNvPr id="5" name="Oval 4"/>
          <p:cNvSpPr/>
          <p:nvPr/>
        </p:nvSpPr>
        <p:spPr bwMode="auto">
          <a:xfrm>
            <a:off x="1884363" y="3876675"/>
            <a:ext cx="463550" cy="4508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3019425" y="3194051"/>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4584701" y="3181351"/>
            <a:ext cx="461963"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3008313" y="4575176"/>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5454651" y="3806826"/>
            <a:ext cx="460375"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4605338" y="457517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1275" name="Straight Arrow Connector 11"/>
          <p:cNvCxnSpPr>
            <a:cxnSpLocks noChangeShapeType="1"/>
            <a:stCxn id="5" idx="7"/>
            <a:endCxn id="6" idx="3"/>
          </p:cNvCxnSpPr>
          <p:nvPr/>
        </p:nvCxnSpPr>
        <p:spPr bwMode="auto">
          <a:xfrm rot="5400000" flipH="1" flipV="1">
            <a:off x="2500313" y="3355975"/>
            <a:ext cx="366712" cy="80803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1276" name="Straight Arrow Connector 12"/>
          <p:cNvCxnSpPr>
            <a:cxnSpLocks noChangeShapeType="1"/>
            <a:endCxn id="7" idx="2"/>
          </p:cNvCxnSpPr>
          <p:nvPr/>
        </p:nvCxnSpPr>
        <p:spPr bwMode="auto">
          <a:xfrm>
            <a:off x="3490914" y="3387726"/>
            <a:ext cx="1093787" cy="174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1277" name="Straight Arrow Connector 14"/>
          <p:cNvCxnSpPr>
            <a:cxnSpLocks noChangeShapeType="1"/>
            <a:endCxn id="10" idx="0"/>
          </p:cNvCxnSpPr>
          <p:nvPr/>
        </p:nvCxnSpPr>
        <p:spPr bwMode="auto">
          <a:xfrm rot="16200000" flipH="1">
            <a:off x="4355307" y="4093369"/>
            <a:ext cx="96202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1278" name="Straight Arrow Connector 17"/>
          <p:cNvCxnSpPr>
            <a:cxnSpLocks noChangeShapeType="1"/>
            <a:stCxn id="5" idx="5"/>
            <a:endCxn id="8" idx="1"/>
          </p:cNvCxnSpPr>
          <p:nvPr/>
        </p:nvCxnSpPr>
        <p:spPr bwMode="auto">
          <a:xfrm rot="16200000" flipH="1">
            <a:off x="2488407" y="4052095"/>
            <a:ext cx="379413" cy="7969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1279" name="Straight Arrow Connector 18"/>
          <p:cNvCxnSpPr>
            <a:cxnSpLocks noChangeShapeType="1"/>
            <a:endCxn id="10" idx="2"/>
          </p:cNvCxnSpPr>
          <p:nvPr/>
        </p:nvCxnSpPr>
        <p:spPr bwMode="auto">
          <a:xfrm>
            <a:off x="3457576" y="4779963"/>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1280" name="Straight Arrow Connector 20"/>
          <p:cNvCxnSpPr>
            <a:cxnSpLocks noChangeShapeType="1"/>
            <a:endCxn id="8" idx="7"/>
          </p:cNvCxnSpPr>
          <p:nvPr/>
        </p:nvCxnSpPr>
        <p:spPr bwMode="auto">
          <a:xfrm rot="10800000" flipV="1">
            <a:off x="3403600" y="3554413"/>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1" name="Rectangle 3"/>
          <p:cNvSpPr txBox="1">
            <a:spLocks noChangeArrowheads="1"/>
          </p:cNvSpPr>
          <p:nvPr/>
        </p:nvSpPr>
        <p:spPr bwMode="auto">
          <a:xfrm>
            <a:off x="6932614" y="4159250"/>
            <a:ext cx="3259137" cy="876300"/>
          </a:xfrm>
          <a:prstGeom prst="rect">
            <a:avLst/>
          </a:prstGeom>
          <a:noFill/>
          <a:ln w="9525">
            <a:noFill/>
            <a:miter lim="800000"/>
            <a:headEnd/>
            <a:tailEnd/>
          </a:ln>
        </p:spPr>
        <p:txBody>
          <a:bodyPr/>
          <a:lstStyle/>
          <a:p>
            <a:pPr marL="342900" indent="-342900">
              <a:spcBef>
                <a:spcPct val="20000"/>
              </a:spcBef>
              <a:buFontTx/>
              <a:buChar char="•"/>
              <a:defRPr/>
            </a:pPr>
            <a:r>
              <a:rPr lang="en-US" sz="2800" kern="0" dirty="0">
                <a:solidFill>
                  <a:srgbClr val="C00000"/>
                </a:solidFill>
              </a:rPr>
              <a:t>Not</a:t>
            </a:r>
            <a:r>
              <a:rPr lang="en-US" sz="2800" kern="0" dirty="0"/>
              <a:t> a valid topological sort</a:t>
            </a:r>
          </a:p>
        </p:txBody>
      </p:sp>
      <p:sp>
        <p:nvSpPr>
          <p:cNvPr id="22" name="Oval 21"/>
          <p:cNvSpPr/>
          <p:nvPr/>
        </p:nvSpPr>
        <p:spPr bwMode="auto">
          <a:xfrm>
            <a:off x="5954713" y="5616576"/>
            <a:ext cx="461962"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4" name="Oval 23"/>
          <p:cNvSpPr/>
          <p:nvPr/>
        </p:nvSpPr>
        <p:spPr bwMode="auto">
          <a:xfrm>
            <a:off x="6702425" y="5614989"/>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5" name="Oval 24"/>
          <p:cNvSpPr/>
          <p:nvPr/>
        </p:nvSpPr>
        <p:spPr bwMode="auto">
          <a:xfrm>
            <a:off x="7437438" y="5622926"/>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6" name="Oval 25"/>
          <p:cNvSpPr/>
          <p:nvPr/>
        </p:nvSpPr>
        <p:spPr bwMode="auto">
          <a:xfrm>
            <a:off x="8101013" y="5616576"/>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9" name="Oval 28"/>
          <p:cNvSpPr/>
          <p:nvPr/>
        </p:nvSpPr>
        <p:spPr bwMode="auto">
          <a:xfrm>
            <a:off x="8985251" y="5630864"/>
            <a:ext cx="460375"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0" name="Oval 29"/>
          <p:cNvSpPr/>
          <p:nvPr/>
        </p:nvSpPr>
        <p:spPr bwMode="auto">
          <a:xfrm>
            <a:off x="9744075" y="5630864"/>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1288" name="Straight Arrow Connector 31"/>
          <p:cNvCxnSpPr>
            <a:cxnSpLocks noChangeShapeType="1"/>
            <a:stCxn id="22" idx="6"/>
            <a:endCxn id="24" idx="2"/>
          </p:cNvCxnSpPr>
          <p:nvPr/>
        </p:nvCxnSpPr>
        <p:spPr bwMode="auto">
          <a:xfrm flipV="1">
            <a:off x="6416675" y="5838825"/>
            <a:ext cx="28575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1289" name="Straight Arrow Connector 33"/>
          <p:cNvCxnSpPr>
            <a:cxnSpLocks noChangeShapeType="1"/>
            <a:stCxn id="26" idx="6"/>
            <a:endCxn id="29" idx="2"/>
          </p:cNvCxnSpPr>
          <p:nvPr/>
        </p:nvCxnSpPr>
        <p:spPr bwMode="auto">
          <a:xfrm>
            <a:off x="8562976" y="5840414"/>
            <a:ext cx="422275" cy="14287"/>
          </a:xfrm>
          <a:prstGeom prst="straightConnector1">
            <a:avLst/>
          </a:prstGeom>
          <a:noFill/>
          <a:ln w="38100" algn="ctr">
            <a:solidFill>
              <a:srgbClr val="CC3300"/>
            </a:solidFill>
            <a:round/>
            <a:headEnd type="arrow" w="med" len="med"/>
            <a:tailEnd/>
          </a:ln>
          <a:extLst>
            <a:ext uri="{909E8E84-426E-40DD-AFC4-6F175D3DCCD1}">
              <a14:hiddenFill xmlns:a14="http://schemas.microsoft.com/office/drawing/2010/main" xmlns="">
                <a:noFill/>
              </a14:hiddenFill>
            </a:ext>
          </a:extLst>
        </p:spPr>
      </p:cxnSp>
      <p:cxnSp>
        <p:nvCxnSpPr>
          <p:cNvPr id="11290" name="Straight Arrow Connector 34"/>
          <p:cNvCxnSpPr>
            <a:cxnSpLocks noChangeShapeType="1"/>
            <a:stCxn id="29" idx="6"/>
          </p:cNvCxnSpPr>
          <p:nvPr/>
        </p:nvCxnSpPr>
        <p:spPr bwMode="auto">
          <a:xfrm>
            <a:off x="9445625" y="5854700"/>
            <a:ext cx="31115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1291" name="Freeform 36"/>
          <p:cNvSpPr>
            <a:spLocks noChangeArrowheads="1"/>
          </p:cNvSpPr>
          <p:nvPr/>
        </p:nvSpPr>
        <p:spPr bwMode="auto">
          <a:xfrm>
            <a:off x="6289675" y="6040438"/>
            <a:ext cx="2846388" cy="482600"/>
          </a:xfrm>
          <a:custGeom>
            <a:avLst/>
            <a:gdLst>
              <a:gd name="T0" fmla="*/ 0 w 2846231"/>
              <a:gd name="T1" fmla="*/ 0 h 482957"/>
              <a:gd name="T2" fmla="*/ 1327772 w 2846231"/>
              <a:gd name="T3" fmla="*/ 470566 h 482957"/>
              <a:gd name="T4" fmla="*/ 2848905 w 2846231"/>
              <a:gd name="T5" fmla="*/ 38157 h 482957"/>
              <a:gd name="T6" fmla="*/ 0 60000 65536"/>
              <a:gd name="T7" fmla="*/ 0 60000 65536"/>
              <a:gd name="T8" fmla="*/ 0 60000 65536"/>
              <a:gd name="T9" fmla="*/ 0 w 2846231"/>
              <a:gd name="T10" fmla="*/ 0 h 482957"/>
              <a:gd name="T11" fmla="*/ 2846231 w 2846231"/>
              <a:gd name="T12" fmla="*/ 482957 h 482957"/>
            </a:gdLst>
            <a:ahLst/>
            <a:cxnLst>
              <a:cxn ang="T6">
                <a:pos x="T0" y="T1"/>
              </a:cxn>
              <a:cxn ang="T7">
                <a:pos x="T2" y="T3"/>
              </a:cxn>
              <a:cxn ang="T8">
                <a:pos x="T4" y="T5"/>
              </a:cxn>
            </a:cxnLst>
            <a:rect l="T9" t="T10" r="T11" b="T12"/>
            <a:pathLst>
              <a:path w="2846231" h="482957">
                <a:moveTo>
                  <a:pt x="0" y="0"/>
                </a:moveTo>
                <a:cubicBezTo>
                  <a:pt x="426076" y="235039"/>
                  <a:pt x="852152" y="470079"/>
                  <a:pt x="1326524" y="476518"/>
                </a:cubicBezTo>
                <a:cubicBezTo>
                  <a:pt x="1800896" y="482957"/>
                  <a:pt x="2323563" y="260796"/>
                  <a:pt x="2846231" y="38636"/>
                </a:cubicBezTo>
              </a:path>
            </a:pathLst>
          </a:custGeom>
          <a:noFill/>
          <a:ln w="28575" algn="ctr">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92" name="Freeform 37"/>
          <p:cNvSpPr>
            <a:spLocks noChangeArrowheads="1"/>
          </p:cNvSpPr>
          <p:nvPr/>
        </p:nvSpPr>
        <p:spPr bwMode="auto">
          <a:xfrm>
            <a:off x="7023101" y="5314950"/>
            <a:ext cx="2073275" cy="338138"/>
          </a:xfrm>
          <a:custGeom>
            <a:avLst/>
            <a:gdLst>
              <a:gd name="T0" fmla="*/ 0 w 1365160"/>
              <a:gd name="T1" fmla="*/ 171118 h 352022"/>
              <a:gd name="T2" fmla="*/ 1332392631 w 1365160"/>
              <a:gd name="T3" fmla="*/ 2085 h 352022"/>
              <a:gd name="T4" fmla="*/ 2147483646 w 1365160"/>
              <a:gd name="T5" fmla="*/ 158597 h 352022"/>
              <a:gd name="T6" fmla="*/ 0 60000 65536"/>
              <a:gd name="T7" fmla="*/ 0 60000 65536"/>
              <a:gd name="T8" fmla="*/ 0 60000 65536"/>
              <a:gd name="T9" fmla="*/ 0 w 1365160"/>
              <a:gd name="T10" fmla="*/ 0 h 352022"/>
              <a:gd name="T11" fmla="*/ 1365160 w 1365160"/>
              <a:gd name="T12" fmla="*/ 352022 h 352022"/>
            </a:gdLst>
            <a:ahLst/>
            <a:cxnLst>
              <a:cxn ang="T6">
                <a:pos x="T0" y="T1"/>
              </a:cxn>
              <a:cxn ang="T7">
                <a:pos x="T2" y="T3"/>
              </a:cxn>
              <a:cxn ang="T8">
                <a:pos x="T4" y="T5"/>
              </a:cxn>
            </a:cxnLst>
            <a:rect l="T9" t="T10" r="T11" b="T12"/>
            <a:pathLst>
              <a:path w="1365160" h="352022">
                <a:moveTo>
                  <a:pt x="0" y="352022"/>
                </a:moveTo>
                <a:cubicBezTo>
                  <a:pt x="246845" y="180304"/>
                  <a:pt x="493690" y="8586"/>
                  <a:pt x="721217" y="4293"/>
                </a:cubicBezTo>
                <a:cubicBezTo>
                  <a:pt x="948744" y="0"/>
                  <a:pt x="1156952" y="163132"/>
                  <a:pt x="1365160" y="326264"/>
                </a:cubicBezTo>
              </a:path>
            </a:pathLst>
          </a:custGeom>
          <a:noFill/>
          <a:ln w="28575" algn="ctr">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93" name="Freeform 38"/>
          <p:cNvSpPr>
            <a:spLocks noChangeArrowheads="1"/>
          </p:cNvSpPr>
          <p:nvPr/>
        </p:nvSpPr>
        <p:spPr bwMode="auto">
          <a:xfrm>
            <a:off x="9237664" y="5353050"/>
            <a:ext cx="631825" cy="287338"/>
          </a:xfrm>
          <a:custGeom>
            <a:avLst/>
            <a:gdLst>
              <a:gd name="T0" fmla="*/ 0 w 1287888"/>
              <a:gd name="T1" fmla="*/ 134273 h 300507"/>
              <a:gd name="T2" fmla="*/ 1 w 1287888"/>
              <a:gd name="T3" fmla="*/ 1917 h 300507"/>
              <a:gd name="T4" fmla="*/ 3 w 1287888"/>
              <a:gd name="T5" fmla="*/ 122765 h 300507"/>
              <a:gd name="T6" fmla="*/ 0 60000 65536"/>
              <a:gd name="T7" fmla="*/ 0 60000 65536"/>
              <a:gd name="T8" fmla="*/ 0 60000 65536"/>
              <a:gd name="T9" fmla="*/ 0 w 1287888"/>
              <a:gd name="T10" fmla="*/ 0 h 300507"/>
              <a:gd name="T11" fmla="*/ 1287888 w 1287888"/>
              <a:gd name="T12" fmla="*/ 300507 h 300507"/>
            </a:gdLst>
            <a:ahLst/>
            <a:cxnLst>
              <a:cxn ang="T6">
                <a:pos x="T0" y="T1"/>
              </a:cxn>
              <a:cxn ang="T7">
                <a:pos x="T2" y="T3"/>
              </a:cxn>
              <a:cxn ang="T8">
                <a:pos x="T4" y="T5"/>
              </a:cxn>
            </a:cxnLst>
            <a:rect l="T9" t="T10" r="T11" b="T12"/>
            <a:pathLst>
              <a:path w="1287888" h="300507">
                <a:moveTo>
                  <a:pt x="0" y="300507"/>
                </a:moveTo>
                <a:cubicBezTo>
                  <a:pt x="163132" y="154546"/>
                  <a:pt x="326265" y="8586"/>
                  <a:pt x="540913" y="4293"/>
                </a:cubicBezTo>
                <a:cubicBezTo>
                  <a:pt x="755561" y="0"/>
                  <a:pt x="1021724" y="137375"/>
                  <a:pt x="1287888" y="274750"/>
                </a:cubicBezTo>
              </a:path>
            </a:pathLst>
          </a:custGeom>
          <a:noFill/>
          <a:ln w="28575" algn="ctr">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11294" name="Group 44"/>
          <p:cNvGrpSpPr>
            <a:grpSpLocks/>
          </p:cNvGrpSpPr>
          <p:nvPr/>
        </p:nvGrpSpPr>
        <p:grpSpPr bwMode="auto">
          <a:xfrm>
            <a:off x="5491163" y="4622800"/>
            <a:ext cx="849312" cy="825500"/>
            <a:chOff x="3966693" y="4623516"/>
            <a:chExt cx="850005" cy="824248"/>
          </a:xfrm>
        </p:grpSpPr>
        <p:sp>
          <p:nvSpPr>
            <p:cNvPr id="11295" name="Right Arrow 39"/>
            <p:cNvSpPr>
              <a:spLocks noChangeArrowheads="1"/>
            </p:cNvSpPr>
            <p:nvPr/>
          </p:nvSpPr>
          <p:spPr bwMode="auto">
            <a:xfrm rot="2172266">
              <a:off x="4018208" y="4881093"/>
              <a:ext cx="798490" cy="489398"/>
            </a:xfrm>
            <a:prstGeom prst="rightArrow">
              <a:avLst>
                <a:gd name="adj1" fmla="val 50000"/>
                <a:gd name="adj2" fmla="val 49997"/>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cxnSp>
          <p:nvCxnSpPr>
            <p:cNvPr id="11296" name="Straight Connector 41"/>
            <p:cNvCxnSpPr>
              <a:cxnSpLocks noChangeShapeType="1"/>
            </p:cNvCxnSpPr>
            <p:nvPr/>
          </p:nvCxnSpPr>
          <p:spPr bwMode="auto">
            <a:xfrm rot="5400000">
              <a:off x="3902299" y="4945487"/>
              <a:ext cx="824248" cy="180305"/>
            </a:xfrm>
            <a:prstGeom prst="line">
              <a:avLst/>
            </a:prstGeom>
            <a:noFill/>
            <a:ln w="28575" algn="ctr">
              <a:solidFill>
                <a:srgbClr val="CC3300"/>
              </a:solidFill>
              <a:round/>
              <a:headEnd/>
              <a:tailEnd/>
            </a:ln>
            <a:extLst>
              <a:ext uri="{909E8E84-426E-40DD-AFC4-6F175D3DCCD1}">
                <a14:hiddenFill xmlns:a14="http://schemas.microsoft.com/office/drawing/2010/main" xmlns="">
                  <a:noFill/>
                </a14:hiddenFill>
              </a:ext>
            </a:extLst>
          </p:spPr>
        </p:cxnSp>
        <p:cxnSp>
          <p:nvCxnSpPr>
            <p:cNvPr id="11297" name="Straight Connector 43"/>
            <p:cNvCxnSpPr>
              <a:cxnSpLocks noChangeShapeType="1"/>
            </p:cNvCxnSpPr>
            <p:nvPr/>
          </p:nvCxnSpPr>
          <p:spPr bwMode="auto">
            <a:xfrm flipV="1">
              <a:off x="3966693" y="4881093"/>
              <a:ext cx="708338" cy="309093"/>
            </a:xfrm>
            <a:prstGeom prst="line">
              <a:avLst/>
            </a:prstGeom>
            <a:noFill/>
            <a:ln w="28575" algn="ctr">
              <a:solidFill>
                <a:srgbClr val="CC3300"/>
              </a:solidFill>
              <a:round/>
              <a:headEnd/>
              <a:tailEnd/>
            </a:ln>
            <a:extLst>
              <a:ext uri="{909E8E84-426E-40DD-AFC4-6F175D3DCCD1}">
                <a14:hiddenFill xmlns:a14="http://schemas.microsoft.com/office/drawing/2010/main" xmlns="">
                  <a:noFill/>
                </a14:hiddenFill>
              </a:ext>
            </a:extLst>
          </p:spPr>
        </p:cxnSp>
      </p:grpSp>
      <p:sp>
        <p:nvSpPr>
          <p:cNvPr id="34" name="Footer Placeholder 33"/>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375855525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800226" y="141288"/>
            <a:ext cx="8723313" cy="698500"/>
          </a:xfrm>
        </p:spPr>
        <p:txBody>
          <a:bodyPr/>
          <a:lstStyle/>
          <a:p>
            <a:pPr eaLnBrk="1" hangingPunct="1"/>
            <a:r>
              <a:rPr lang="en-US" altLang="en-US" smtClean="0"/>
              <a:t>Topological Sort Algorithm</a:t>
            </a:r>
          </a:p>
        </p:txBody>
      </p:sp>
      <p:sp>
        <p:nvSpPr>
          <p:cNvPr id="4100" name="Rectangle 3"/>
          <p:cNvSpPr>
            <a:spLocks noGrp="1" noChangeArrowheads="1"/>
          </p:cNvSpPr>
          <p:nvPr>
            <p:ph idx="1"/>
          </p:nvPr>
        </p:nvSpPr>
        <p:spPr>
          <a:xfrm>
            <a:off x="1847850" y="889000"/>
            <a:ext cx="8604250" cy="1519238"/>
          </a:xfrm>
        </p:spPr>
        <p:txBody>
          <a:bodyPr rtlCol="0">
            <a:normAutofit/>
          </a:bodyPr>
          <a:lstStyle/>
          <a:p>
            <a:pPr>
              <a:defRPr/>
            </a:pPr>
            <a:r>
              <a:rPr lang="en-US" dirty="0" smtClean="0">
                <a:solidFill>
                  <a:srgbClr val="C00000"/>
                </a:solidFill>
              </a:rPr>
              <a:t>Step1: </a:t>
            </a:r>
            <a:r>
              <a:rPr lang="en-US" dirty="0" smtClean="0"/>
              <a:t>Identify vertices that have </a:t>
            </a:r>
            <a:r>
              <a:rPr lang="en-US" dirty="0" smtClean="0">
                <a:solidFill>
                  <a:schemeClr val="accent6"/>
                </a:solidFill>
              </a:rPr>
              <a:t>no incoming edge</a:t>
            </a:r>
          </a:p>
          <a:p>
            <a:pPr lvl="1">
              <a:defRPr/>
            </a:pPr>
            <a:r>
              <a:rPr lang="en-US" dirty="0" smtClean="0">
                <a:solidFill>
                  <a:schemeClr val="accent6"/>
                </a:solidFill>
              </a:rPr>
              <a:t>in-degree</a:t>
            </a:r>
            <a:r>
              <a:rPr lang="en-US" dirty="0" smtClean="0"/>
              <a:t> of these vertices is 0</a:t>
            </a:r>
            <a:endParaRPr lang="en-US" dirty="0" smtClean="0">
              <a:solidFill>
                <a:schemeClr val="accent6"/>
              </a:solidFill>
            </a:endParaRPr>
          </a:p>
        </p:txBody>
      </p:sp>
      <p:sp>
        <p:nvSpPr>
          <p:cNvPr id="1229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4B5D72E-6019-420B-84DE-60522F953289}" type="slidenum">
              <a:rPr lang="en-US" altLang="en-US" sz="1400"/>
              <a:pPr/>
              <a:t>31</a:t>
            </a:fld>
            <a:endParaRPr lang="en-US" altLang="en-US" sz="1400"/>
          </a:p>
        </p:txBody>
      </p:sp>
      <p:sp>
        <p:nvSpPr>
          <p:cNvPr id="5" name="Oval 4"/>
          <p:cNvSpPr/>
          <p:nvPr/>
        </p:nvSpPr>
        <p:spPr bwMode="auto">
          <a:xfrm>
            <a:off x="3622675" y="3979863"/>
            <a:ext cx="463550" cy="4508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4757738" y="3295651"/>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6323013" y="3284539"/>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4748214" y="4676776"/>
            <a:ext cx="460375"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7450138" y="3948113"/>
            <a:ext cx="461962"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6345238" y="4676776"/>
            <a:ext cx="461962"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2299" name="Straight Arrow Connector 11"/>
          <p:cNvCxnSpPr>
            <a:cxnSpLocks noChangeShapeType="1"/>
            <a:stCxn id="5" idx="7"/>
            <a:endCxn id="6" idx="3"/>
          </p:cNvCxnSpPr>
          <p:nvPr/>
        </p:nvCxnSpPr>
        <p:spPr bwMode="auto">
          <a:xfrm rot="5400000" flipH="1" flipV="1">
            <a:off x="4238626" y="3459164"/>
            <a:ext cx="366713" cy="80803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2300" name="Straight Arrow Connector 12"/>
          <p:cNvCxnSpPr>
            <a:cxnSpLocks noChangeShapeType="1"/>
            <a:endCxn id="7" idx="2"/>
          </p:cNvCxnSpPr>
          <p:nvPr/>
        </p:nvCxnSpPr>
        <p:spPr bwMode="auto">
          <a:xfrm>
            <a:off x="5229225" y="3490913"/>
            <a:ext cx="1093788" cy="174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2301" name="Straight Arrow Connector 14"/>
          <p:cNvCxnSpPr>
            <a:cxnSpLocks noChangeShapeType="1"/>
            <a:endCxn id="10" idx="0"/>
          </p:cNvCxnSpPr>
          <p:nvPr/>
        </p:nvCxnSpPr>
        <p:spPr bwMode="auto">
          <a:xfrm rot="16200000" flipH="1">
            <a:off x="6093620" y="4194970"/>
            <a:ext cx="962025"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2302" name="Straight Arrow Connector 17"/>
          <p:cNvCxnSpPr>
            <a:cxnSpLocks noChangeShapeType="1"/>
            <a:stCxn id="5" idx="5"/>
            <a:endCxn id="8" idx="1"/>
          </p:cNvCxnSpPr>
          <p:nvPr/>
        </p:nvCxnSpPr>
        <p:spPr bwMode="auto">
          <a:xfrm rot="16200000" flipH="1">
            <a:off x="4225926" y="4154488"/>
            <a:ext cx="381000" cy="7969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2303" name="Straight Arrow Connector 18"/>
          <p:cNvCxnSpPr>
            <a:cxnSpLocks noChangeShapeType="1"/>
            <a:endCxn id="10" idx="2"/>
          </p:cNvCxnSpPr>
          <p:nvPr/>
        </p:nvCxnSpPr>
        <p:spPr bwMode="auto">
          <a:xfrm>
            <a:off x="5197476" y="4883150"/>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2304" name="Straight Arrow Connector 20"/>
          <p:cNvCxnSpPr>
            <a:cxnSpLocks noChangeShapeType="1"/>
            <a:endCxn id="8" idx="7"/>
          </p:cNvCxnSpPr>
          <p:nvPr/>
        </p:nvCxnSpPr>
        <p:spPr bwMode="auto">
          <a:xfrm rot="10800000" flipV="1">
            <a:off x="5141913" y="3657600"/>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2305" name="Right Arrow 35"/>
          <p:cNvSpPr>
            <a:spLocks noChangeArrowheads="1"/>
          </p:cNvSpPr>
          <p:nvPr/>
        </p:nvSpPr>
        <p:spPr bwMode="auto">
          <a:xfrm rot="2172266">
            <a:off x="3176589" y="3657601"/>
            <a:ext cx="490537" cy="360363"/>
          </a:xfrm>
          <a:prstGeom prst="rightArrow">
            <a:avLst>
              <a:gd name="adj1" fmla="val 50000"/>
              <a:gd name="adj2" fmla="val 49735"/>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12306" name="Right Arrow 40"/>
          <p:cNvSpPr>
            <a:spLocks noChangeArrowheads="1"/>
          </p:cNvSpPr>
          <p:nvPr/>
        </p:nvSpPr>
        <p:spPr bwMode="auto">
          <a:xfrm rot="2172266">
            <a:off x="7000876" y="3619501"/>
            <a:ext cx="492125" cy="358775"/>
          </a:xfrm>
          <a:prstGeom prst="rightArrow">
            <a:avLst>
              <a:gd name="adj1" fmla="val 50000"/>
              <a:gd name="adj2" fmla="val 50117"/>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19" name="Footer Placeholder 18"/>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183137091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00226" y="141288"/>
            <a:ext cx="8723313" cy="698500"/>
          </a:xfrm>
        </p:spPr>
        <p:txBody>
          <a:bodyPr/>
          <a:lstStyle/>
          <a:p>
            <a:pPr eaLnBrk="1" hangingPunct="1"/>
            <a:r>
              <a:rPr lang="en-US" altLang="en-US" smtClean="0"/>
              <a:t>Topological Sort Algorithm</a:t>
            </a:r>
          </a:p>
        </p:txBody>
      </p:sp>
      <p:sp>
        <p:nvSpPr>
          <p:cNvPr id="4100" name="Rectangle 3"/>
          <p:cNvSpPr>
            <a:spLocks noGrp="1" noChangeArrowheads="1"/>
          </p:cNvSpPr>
          <p:nvPr>
            <p:ph idx="1"/>
          </p:nvPr>
        </p:nvSpPr>
        <p:spPr>
          <a:xfrm>
            <a:off x="1847850" y="889000"/>
            <a:ext cx="8604250" cy="1835150"/>
          </a:xfrm>
        </p:spPr>
        <p:txBody>
          <a:bodyPr rtlCol="0">
            <a:normAutofit/>
          </a:bodyPr>
          <a:lstStyle/>
          <a:p>
            <a:pPr>
              <a:defRPr/>
            </a:pPr>
            <a:r>
              <a:rPr lang="en-US" dirty="0" smtClean="0">
                <a:solidFill>
                  <a:srgbClr val="C00000"/>
                </a:solidFill>
              </a:rPr>
              <a:t>Step1: </a:t>
            </a:r>
            <a:r>
              <a:rPr lang="en-US" dirty="0" smtClean="0"/>
              <a:t>Identify vertices that have </a:t>
            </a:r>
            <a:r>
              <a:rPr lang="en-US" dirty="0" smtClean="0">
                <a:solidFill>
                  <a:schemeClr val="accent6"/>
                </a:solidFill>
              </a:rPr>
              <a:t>no incoming edge</a:t>
            </a:r>
          </a:p>
          <a:p>
            <a:pPr lvl="1">
              <a:defRPr/>
            </a:pPr>
            <a:r>
              <a:rPr lang="en-US" dirty="0" smtClean="0">
                <a:solidFill>
                  <a:schemeClr val="accent6"/>
                </a:solidFill>
              </a:rPr>
              <a:t>If no such vertices, the graph has cycles (cyclic)</a:t>
            </a:r>
          </a:p>
          <a:p>
            <a:pPr lvl="1">
              <a:defRPr/>
            </a:pPr>
            <a:r>
              <a:rPr lang="en-US" dirty="0" smtClean="0">
                <a:solidFill>
                  <a:srgbClr val="FF0000"/>
                </a:solidFill>
              </a:rPr>
              <a:t>Cyclic graphs cannot be </a:t>
            </a:r>
            <a:r>
              <a:rPr lang="en-US" dirty="0" err="1" smtClean="0">
                <a:solidFill>
                  <a:srgbClr val="FF0000"/>
                </a:solidFill>
              </a:rPr>
              <a:t>topo</a:t>
            </a:r>
            <a:r>
              <a:rPr lang="en-US" dirty="0" smtClean="0">
                <a:solidFill>
                  <a:srgbClr val="FF0000"/>
                </a:solidFill>
              </a:rPr>
              <a:t>-sort</a:t>
            </a:r>
          </a:p>
          <a:p>
            <a:pPr lvl="1">
              <a:defRPr/>
            </a:pPr>
            <a:r>
              <a:rPr lang="en-US" dirty="0" smtClean="0"/>
              <a:t>Only </a:t>
            </a:r>
            <a:r>
              <a:rPr lang="en-US" dirty="0" smtClean="0">
                <a:solidFill>
                  <a:schemeClr val="accent6"/>
                </a:solidFill>
              </a:rPr>
              <a:t>Directed Acyclic Graphs (DAG)</a:t>
            </a:r>
            <a:r>
              <a:rPr lang="en-US" dirty="0" smtClean="0"/>
              <a:t> can be topologically sorted</a:t>
            </a:r>
          </a:p>
        </p:txBody>
      </p:sp>
      <p:sp>
        <p:nvSpPr>
          <p:cNvPr id="1331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97271A9B-63C3-479A-9A13-0913778505EB}" type="slidenum">
              <a:rPr lang="en-US" altLang="en-US" sz="1400"/>
              <a:pPr/>
              <a:t>32</a:t>
            </a:fld>
            <a:endParaRPr lang="en-US" altLang="en-US" sz="1400"/>
          </a:p>
        </p:txBody>
      </p:sp>
      <p:sp>
        <p:nvSpPr>
          <p:cNvPr id="5" name="Oval 4"/>
          <p:cNvSpPr/>
          <p:nvPr/>
        </p:nvSpPr>
        <p:spPr bwMode="auto">
          <a:xfrm>
            <a:off x="2297113" y="4510088"/>
            <a:ext cx="463550" cy="4508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3432175" y="3825876"/>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4997450" y="3814764"/>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3421063" y="5207001"/>
            <a:ext cx="461962"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cxnSp>
        <p:nvCxnSpPr>
          <p:cNvPr id="13321" name="Straight Arrow Connector 11"/>
          <p:cNvCxnSpPr>
            <a:cxnSpLocks noChangeShapeType="1"/>
            <a:stCxn id="5" idx="7"/>
            <a:endCxn id="6" idx="3"/>
          </p:cNvCxnSpPr>
          <p:nvPr/>
        </p:nvCxnSpPr>
        <p:spPr bwMode="auto">
          <a:xfrm rot="5400000" flipH="1" flipV="1">
            <a:off x="2912269" y="3988594"/>
            <a:ext cx="368300" cy="80803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3322" name="Straight Arrow Connector 12"/>
          <p:cNvCxnSpPr>
            <a:cxnSpLocks noChangeShapeType="1"/>
            <a:endCxn id="7" idx="2"/>
          </p:cNvCxnSpPr>
          <p:nvPr/>
        </p:nvCxnSpPr>
        <p:spPr bwMode="auto">
          <a:xfrm>
            <a:off x="3903664" y="4021138"/>
            <a:ext cx="1093787" cy="174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3323" name="Straight Arrow Connector 17"/>
          <p:cNvCxnSpPr>
            <a:cxnSpLocks noChangeShapeType="1"/>
            <a:stCxn id="5" idx="5"/>
            <a:endCxn id="8" idx="1"/>
          </p:cNvCxnSpPr>
          <p:nvPr/>
        </p:nvCxnSpPr>
        <p:spPr bwMode="auto">
          <a:xfrm rot="16200000" flipH="1">
            <a:off x="2900363" y="4684713"/>
            <a:ext cx="381000" cy="796925"/>
          </a:xfrm>
          <a:prstGeom prst="straightConnector1">
            <a:avLst/>
          </a:prstGeom>
          <a:noFill/>
          <a:ln w="28575" algn="ctr">
            <a:solidFill>
              <a:schemeClr val="tx1"/>
            </a:solidFill>
            <a:round/>
            <a:headEnd type="arrow" w="med" len="med"/>
            <a:tailEnd/>
          </a:ln>
          <a:extLst>
            <a:ext uri="{909E8E84-426E-40DD-AFC4-6F175D3DCCD1}">
              <a14:hiddenFill xmlns:a14="http://schemas.microsoft.com/office/drawing/2010/main" xmlns="">
                <a:noFill/>
              </a14:hiddenFill>
            </a:ext>
          </a:extLst>
        </p:spPr>
      </p:cxnSp>
      <p:cxnSp>
        <p:nvCxnSpPr>
          <p:cNvPr id="13324" name="Straight Arrow Connector 20"/>
          <p:cNvCxnSpPr>
            <a:cxnSpLocks noChangeShapeType="1"/>
            <a:endCxn id="8" idx="7"/>
          </p:cNvCxnSpPr>
          <p:nvPr/>
        </p:nvCxnSpPr>
        <p:spPr bwMode="auto">
          <a:xfrm rot="10800000" flipV="1">
            <a:off x="3816350" y="4187825"/>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9" name="TextBox 18"/>
          <p:cNvSpPr txBox="1"/>
          <p:nvPr/>
        </p:nvSpPr>
        <p:spPr>
          <a:xfrm>
            <a:off x="4943475" y="5049839"/>
            <a:ext cx="5087938" cy="954087"/>
          </a:xfrm>
          <a:prstGeom prst="rect">
            <a:avLst/>
          </a:prstGeom>
          <a:noFill/>
        </p:spPr>
        <p:txBody>
          <a:bodyPr>
            <a:spAutoFit/>
          </a:bodyPr>
          <a:lstStyle/>
          <a:p>
            <a:pPr>
              <a:defRPr/>
            </a:pPr>
            <a:r>
              <a:rPr lang="en-US" sz="2800" dirty="0"/>
              <a:t>An example cyclic graph:</a:t>
            </a:r>
          </a:p>
          <a:p>
            <a:pPr>
              <a:defRPr/>
            </a:pPr>
            <a:r>
              <a:rPr lang="en-US" sz="2800" dirty="0">
                <a:solidFill>
                  <a:schemeClr val="accent6"/>
                </a:solidFill>
              </a:rPr>
              <a:t>No vertex with in-degree = 0</a:t>
            </a:r>
          </a:p>
        </p:txBody>
      </p:sp>
      <p:sp>
        <p:nvSpPr>
          <p:cNvPr id="14" name="Footer Placeholder 13"/>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418364811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800226" y="141288"/>
            <a:ext cx="8723313" cy="698500"/>
          </a:xfrm>
        </p:spPr>
        <p:txBody>
          <a:bodyPr/>
          <a:lstStyle/>
          <a:p>
            <a:pPr eaLnBrk="1" hangingPunct="1"/>
            <a:r>
              <a:rPr lang="en-US" altLang="en-US" smtClean="0"/>
              <a:t>Topological Sort Algorithm</a:t>
            </a:r>
          </a:p>
        </p:txBody>
      </p:sp>
      <p:sp>
        <p:nvSpPr>
          <p:cNvPr id="4100" name="Rectangle 3"/>
          <p:cNvSpPr>
            <a:spLocks noGrp="1" noChangeArrowheads="1"/>
          </p:cNvSpPr>
          <p:nvPr>
            <p:ph idx="1"/>
          </p:nvPr>
        </p:nvSpPr>
        <p:spPr>
          <a:xfrm>
            <a:off x="1847850" y="889000"/>
            <a:ext cx="8604250" cy="1519238"/>
          </a:xfrm>
        </p:spPr>
        <p:txBody>
          <a:bodyPr rtlCol="0">
            <a:normAutofit/>
          </a:bodyPr>
          <a:lstStyle/>
          <a:p>
            <a:pPr>
              <a:defRPr/>
            </a:pPr>
            <a:r>
              <a:rPr lang="en-US" dirty="0" smtClean="0">
                <a:solidFill>
                  <a:srgbClr val="C00000"/>
                </a:solidFill>
              </a:rPr>
              <a:t>Step1: </a:t>
            </a:r>
            <a:r>
              <a:rPr lang="en-US" dirty="0" smtClean="0"/>
              <a:t>Identify vertices that have </a:t>
            </a:r>
            <a:r>
              <a:rPr lang="en-US" dirty="0" smtClean="0">
                <a:solidFill>
                  <a:schemeClr val="accent6"/>
                </a:solidFill>
              </a:rPr>
              <a:t>no incoming edge</a:t>
            </a:r>
          </a:p>
          <a:p>
            <a:pPr lvl="1">
              <a:defRPr/>
            </a:pPr>
            <a:r>
              <a:rPr lang="en-US" dirty="0" smtClean="0">
                <a:solidFill>
                  <a:schemeClr val="accent6"/>
                </a:solidFill>
              </a:rPr>
              <a:t>Select one such vertex</a:t>
            </a:r>
          </a:p>
        </p:txBody>
      </p:sp>
      <p:sp>
        <p:nvSpPr>
          <p:cNvPr id="1434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2C7595D-203B-4477-8BDE-E76D558D0D84}" type="slidenum">
              <a:rPr lang="en-US" altLang="en-US" sz="1400"/>
              <a:pPr/>
              <a:t>33</a:t>
            </a:fld>
            <a:endParaRPr lang="en-US" altLang="en-US" sz="1400"/>
          </a:p>
        </p:txBody>
      </p:sp>
      <p:sp>
        <p:nvSpPr>
          <p:cNvPr id="5" name="Oval 4"/>
          <p:cNvSpPr/>
          <p:nvPr/>
        </p:nvSpPr>
        <p:spPr bwMode="auto">
          <a:xfrm>
            <a:off x="3622675" y="3979863"/>
            <a:ext cx="463550" cy="4508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4757738" y="3295651"/>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6323013" y="3284539"/>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4748214" y="4676776"/>
            <a:ext cx="460375"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7450138" y="3948113"/>
            <a:ext cx="461962"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6345238" y="4676776"/>
            <a:ext cx="461962"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4347" name="Straight Arrow Connector 11"/>
          <p:cNvCxnSpPr>
            <a:cxnSpLocks noChangeShapeType="1"/>
            <a:stCxn id="5" idx="7"/>
            <a:endCxn id="6" idx="3"/>
          </p:cNvCxnSpPr>
          <p:nvPr/>
        </p:nvCxnSpPr>
        <p:spPr bwMode="auto">
          <a:xfrm rot="5400000" flipH="1" flipV="1">
            <a:off x="4238626" y="3459164"/>
            <a:ext cx="366713" cy="80803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4348" name="Straight Arrow Connector 12"/>
          <p:cNvCxnSpPr>
            <a:cxnSpLocks noChangeShapeType="1"/>
            <a:endCxn id="7" idx="2"/>
          </p:cNvCxnSpPr>
          <p:nvPr/>
        </p:nvCxnSpPr>
        <p:spPr bwMode="auto">
          <a:xfrm>
            <a:off x="5229225" y="3490913"/>
            <a:ext cx="1093788" cy="174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4349" name="Straight Arrow Connector 14"/>
          <p:cNvCxnSpPr>
            <a:cxnSpLocks noChangeShapeType="1"/>
            <a:endCxn id="10" idx="0"/>
          </p:cNvCxnSpPr>
          <p:nvPr/>
        </p:nvCxnSpPr>
        <p:spPr bwMode="auto">
          <a:xfrm rot="16200000" flipH="1">
            <a:off x="6093620" y="4194970"/>
            <a:ext cx="962025"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4350" name="Straight Arrow Connector 17"/>
          <p:cNvCxnSpPr>
            <a:cxnSpLocks noChangeShapeType="1"/>
            <a:stCxn id="5" idx="5"/>
            <a:endCxn id="8" idx="1"/>
          </p:cNvCxnSpPr>
          <p:nvPr/>
        </p:nvCxnSpPr>
        <p:spPr bwMode="auto">
          <a:xfrm rot="16200000" flipH="1">
            <a:off x="4225926" y="4154488"/>
            <a:ext cx="381000" cy="7969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4351" name="Straight Arrow Connector 18"/>
          <p:cNvCxnSpPr>
            <a:cxnSpLocks noChangeShapeType="1"/>
            <a:endCxn id="10" idx="2"/>
          </p:cNvCxnSpPr>
          <p:nvPr/>
        </p:nvCxnSpPr>
        <p:spPr bwMode="auto">
          <a:xfrm>
            <a:off x="5197476" y="4883150"/>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4352" name="Straight Arrow Connector 20"/>
          <p:cNvCxnSpPr>
            <a:cxnSpLocks noChangeShapeType="1"/>
            <a:endCxn id="8" idx="7"/>
          </p:cNvCxnSpPr>
          <p:nvPr/>
        </p:nvCxnSpPr>
        <p:spPr bwMode="auto">
          <a:xfrm rot="10800000" flipV="1">
            <a:off x="5141913" y="3657600"/>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4353" name="Right Arrow 35"/>
          <p:cNvSpPr>
            <a:spLocks noChangeArrowheads="1"/>
          </p:cNvSpPr>
          <p:nvPr/>
        </p:nvSpPr>
        <p:spPr bwMode="auto">
          <a:xfrm rot="2172266">
            <a:off x="3190876" y="3732214"/>
            <a:ext cx="492125" cy="358775"/>
          </a:xfrm>
          <a:prstGeom prst="rightArrow">
            <a:avLst>
              <a:gd name="adj1" fmla="val 50000"/>
              <a:gd name="adj2" fmla="val 50117"/>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19" name="TextBox 18"/>
          <p:cNvSpPr txBox="1"/>
          <p:nvPr/>
        </p:nvSpPr>
        <p:spPr>
          <a:xfrm>
            <a:off x="2025651" y="3603626"/>
            <a:ext cx="1034257" cy="461665"/>
          </a:xfrm>
          <a:prstGeom prst="rect">
            <a:avLst/>
          </a:prstGeom>
          <a:solidFill>
            <a:schemeClr val="accent1">
              <a:lumMod val="20000"/>
              <a:lumOff val="80000"/>
            </a:schemeClr>
          </a:solidFill>
        </p:spPr>
        <p:txBody>
          <a:bodyPr wrap="none">
            <a:spAutoFit/>
          </a:bodyPr>
          <a:lstStyle/>
          <a:p>
            <a:pPr>
              <a:defRPr/>
            </a:pPr>
            <a:r>
              <a:rPr lang="en-US" sz="2400" dirty="0"/>
              <a:t>Select</a:t>
            </a:r>
          </a:p>
        </p:txBody>
      </p:sp>
      <p:sp>
        <p:nvSpPr>
          <p:cNvPr id="14355" name="Down Arrow 21"/>
          <p:cNvSpPr>
            <a:spLocks noChangeArrowheads="1"/>
          </p:cNvSpPr>
          <p:nvPr/>
        </p:nvSpPr>
        <p:spPr bwMode="auto">
          <a:xfrm>
            <a:off x="3751264" y="2979739"/>
            <a:ext cx="206375" cy="942975"/>
          </a:xfrm>
          <a:prstGeom prst="downArrow">
            <a:avLst>
              <a:gd name="adj1" fmla="val 50000"/>
              <a:gd name="adj2" fmla="val 49987"/>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14356" name="Down Arrow 22"/>
          <p:cNvSpPr>
            <a:spLocks noChangeArrowheads="1"/>
          </p:cNvSpPr>
          <p:nvPr/>
        </p:nvSpPr>
        <p:spPr bwMode="auto">
          <a:xfrm>
            <a:off x="7585076" y="2994026"/>
            <a:ext cx="206375" cy="944563"/>
          </a:xfrm>
          <a:prstGeom prst="downArrow">
            <a:avLst>
              <a:gd name="adj1" fmla="val 50000"/>
              <a:gd name="adj2" fmla="val 50071"/>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21" name="Footer Placeholder 20"/>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48577871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00226" y="141288"/>
            <a:ext cx="8723313" cy="698500"/>
          </a:xfrm>
        </p:spPr>
        <p:txBody>
          <a:bodyPr/>
          <a:lstStyle/>
          <a:p>
            <a:pPr eaLnBrk="1" hangingPunct="1"/>
            <a:r>
              <a:rPr lang="en-US" altLang="en-US" smtClean="0"/>
              <a:t>Topological Sort Algorithm</a:t>
            </a:r>
          </a:p>
        </p:txBody>
      </p:sp>
      <p:sp>
        <p:nvSpPr>
          <p:cNvPr id="4100" name="Rectangle 3"/>
          <p:cNvSpPr>
            <a:spLocks noGrp="1" noChangeArrowheads="1"/>
          </p:cNvSpPr>
          <p:nvPr>
            <p:ph idx="1"/>
          </p:nvPr>
        </p:nvSpPr>
        <p:spPr>
          <a:xfrm>
            <a:off x="1847850" y="889000"/>
            <a:ext cx="8604250" cy="1519238"/>
          </a:xfrm>
        </p:spPr>
        <p:txBody>
          <a:bodyPr rtlCol="0">
            <a:normAutofit/>
          </a:bodyPr>
          <a:lstStyle/>
          <a:p>
            <a:pPr>
              <a:defRPr/>
            </a:pPr>
            <a:r>
              <a:rPr lang="en-US" dirty="0" smtClean="0">
                <a:solidFill>
                  <a:srgbClr val="C00000"/>
                </a:solidFill>
              </a:rPr>
              <a:t>Step 2: </a:t>
            </a:r>
            <a:r>
              <a:rPr lang="en-US" dirty="0" smtClean="0"/>
              <a:t>Output the vertex</a:t>
            </a:r>
          </a:p>
          <a:p>
            <a:pPr>
              <a:buNone/>
              <a:defRPr/>
            </a:pPr>
            <a:r>
              <a:rPr lang="en-US" dirty="0" smtClean="0">
                <a:solidFill>
                  <a:schemeClr val="accent6"/>
                </a:solidFill>
              </a:rPr>
              <a:t>                Delete this vertex and all of its outgoing edges </a:t>
            </a:r>
            <a:r>
              <a:rPr lang="en-US" dirty="0" smtClean="0"/>
              <a:t>from the graph</a:t>
            </a:r>
          </a:p>
        </p:txBody>
      </p:sp>
      <p:sp>
        <p:nvSpPr>
          <p:cNvPr id="1536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5795E30-6E09-43B3-8247-50003E9BBC37}" type="slidenum">
              <a:rPr lang="en-US" altLang="en-US" sz="1400"/>
              <a:pPr/>
              <a:t>34</a:t>
            </a:fld>
            <a:endParaRPr lang="en-US" altLang="en-US" sz="1400"/>
          </a:p>
        </p:txBody>
      </p:sp>
      <p:sp>
        <p:nvSpPr>
          <p:cNvPr id="5" name="Oval 4"/>
          <p:cNvSpPr/>
          <p:nvPr/>
        </p:nvSpPr>
        <p:spPr bwMode="auto">
          <a:xfrm>
            <a:off x="1868488" y="3611563"/>
            <a:ext cx="461962"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3003550" y="2927351"/>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4567238" y="2916239"/>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2992438" y="4308476"/>
            <a:ext cx="461962"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5445126" y="3579814"/>
            <a:ext cx="460375"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4589463" y="4308476"/>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5371" name="Straight Arrow Connector 11"/>
          <p:cNvCxnSpPr>
            <a:cxnSpLocks noChangeShapeType="1"/>
            <a:stCxn id="5" idx="7"/>
            <a:endCxn id="6" idx="3"/>
          </p:cNvCxnSpPr>
          <p:nvPr/>
        </p:nvCxnSpPr>
        <p:spPr bwMode="auto">
          <a:xfrm rot="5400000" flipH="1" flipV="1">
            <a:off x="2484438" y="3089275"/>
            <a:ext cx="366712" cy="80803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5372" name="Straight Arrow Connector 12"/>
          <p:cNvCxnSpPr>
            <a:cxnSpLocks noChangeShapeType="1"/>
            <a:endCxn id="7" idx="2"/>
          </p:cNvCxnSpPr>
          <p:nvPr/>
        </p:nvCxnSpPr>
        <p:spPr bwMode="auto">
          <a:xfrm>
            <a:off x="3475038" y="3122613"/>
            <a:ext cx="1092200" cy="174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5373" name="Straight Arrow Connector 14"/>
          <p:cNvCxnSpPr>
            <a:cxnSpLocks noChangeShapeType="1"/>
            <a:endCxn id="10" idx="0"/>
          </p:cNvCxnSpPr>
          <p:nvPr/>
        </p:nvCxnSpPr>
        <p:spPr bwMode="auto">
          <a:xfrm rot="16200000" flipH="1">
            <a:off x="4339432" y="3826669"/>
            <a:ext cx="96202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5374" name="Straight Arrow Connector 17"/>
          <p:cNvCxnSpPr>
            <a:cxnSpLocks noChangeShapeType="1"/>
            <a:stCxn id="5" idx="5"/>
            <a:endCxn id="8" idx="1"/>
          </p:cNvCxnSpPr>
          <p:nvPr/>
        </p:nvCxnSpPr>
        <p:spPr bwMode="auto">
          <a:xfrm rot="16200000" flipH="1">
            <a:off x="2472532" y="3785395"/>
            <a:ext cx="379413" cy="7969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5375" name="Straight Arrow Connector 18"/>
          <p:cNvCxnSpPr>
            <a:cxnSpLocks noChangeShapeType="1"/>
            <a:endCxn id="10" idx="2"/>
          </p:cNvCxnSpPr>
          <p:nvPr/>
        </p:nvCxnSpPr>
        <p:spPr bwMode="auto">
          <a:xfrm>
            <a:off x="3441701" y="4513263"/>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5376" name="Straight Arrow Connector 20"/>
          <p:cNvCxnSpPr>
            <a:cxnSpLocks noChangeShapeType="1"/>
            <a:endCxn id="8" idx="7"/>
          </p:cNvCxnSpPr>
          <p:nvPr/>
        </p:nvCxnSpPr>
        <p:spPr bwMode="auto">
          <a:xfrm rot="10800000" flipV="1">
            <a:off x="3387725" y="3289301"/>
            <a:ext cx="1244600" cy="10842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grpSp>
        <p:nvGrpSpPr>
          <p:cNvPr id="15377" name="Group 37"/>
          <p:cNvGrpSpPr>
            <a:grpSpLocks/>
          </p:cNvGrpSpPr>
          <p:nvPr/>
        </p:nvGrpSpPr>
        <p:grpSpPr bwMode="auto">
          <a:xfrm>
            <a:off x="1760538" y="5588000"/>
            <a:ext cx="2000250" cy="482600"/>
            <a:chOff x="235974" y="5587971"/>
            <a:chExt cx="2001560" cy="482858"/>
          </a:xfrm>
        </p:grpSpPr>
        <p:sp>
          <p:nvSpPr>
            <p:cNvPr id="22" name="Oval 21"/>
            <p:cNvSpPr/>
            <p:nvPr/>
          </p:nvSpPr>
          <p:spPr bwMode="auto">
            <a:xfrm>
              <a:off x="1773680" y="5587971"/>
              <a:ext cx="463854" cy="44950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TextBox 22"/>
            <p:cNvSpPr txBox="1"/>
            <p:nvPr/>
          </p:nvSpPr>
          <p:spPr>
            <a:xfrm>
              <a:off x="235974" y="5608620"/>
              <a:ext cx="1386795" cy="462209"/>
            </a:xfrm>
            <a:prstGeom prst="rect">
              <a:avLst/>
            </a:prstGeom>
            <a:solidFill>
              <a:schemeClr val="accent1">
                <a:lumMod val="20000"/>
                <a:lumOff val="80000"/>
              </a:schemeClr>
            </a:solidFill>
          </p:spPr>
          <p:txBody>
            <a:bodyPr wrap="none">
              <a:spAutoFit/>
            </a:bodyPr>
            <a:lstStyle/>
            <a:p>
              <a:pPr>
                <a:defRPr/>
              </a:pPr>
              <a:r>
                <a:rPr lang="en-US" sz="2400" dirty="0"/>
                <a:t>Output: </a:t>
              </a:r>
            </a:p>
          </p:txBody>
        </p:sp>
      </p:grpSp>
      <p:grpSp>
        <p:nvGrpSpPr>
          <p:cNvPr id="15378" name="Group 38"/>
          <p:cNvGrpSpPr>
            <a:grpSpLocks/>
          </p:cNvGrpSpPr>
          <p:nvPr/>
        </p:nvGrpSpPr>
        <p:grpSpPr bwMode="auto">
          <a:xfrm>
            <a:off x="7491413" y="4198938"/>
            <a:ext cx="2913062" cy="1841500"/>
            <a:chOff x="5966639" y="4199118"/>
            <a:chExt cx="2913760" cy="1841075"/>
          </a:xfrm>
        </p:grpSpPr>
        <p:sp>
          <p:nvSpPr>
            <p:cNvPr id="25" name="Oval 24"/>
            <p:cNvSpPr/>
            <p:nvPr/>
          </p:nvSpPr>
          <p:spPr bwMode="auto">
            <a:xfrm>
              <a:off x="5977754" y="4210227"/>
              <a:ext cx="463661" cy="4491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6" name="Oval 25"/>
            <p:cNvSpPr/>
            <p:nvPr/>
          </p:nvSpPr>
          <p:spPr bwMode="auto">
            <a:xfrm>
              <a:off x="7541816" y="4199118"/>
              <a:ext cx="463661" cy="44757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7" name="Oval 26"/>
            <p:cNvSpPr/>
            <p:nvPr/>
          </p:nvSpPr>
          <p:spPr bwMode="auto">
            <a:xfrm>
              <a:off x="5966639" y="5592621"/>
              <a:ext cx="462073" cy="44757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8" name="Oval 27"/>
            <p:cNvSpPr/>
            <p:nvPr/>
          </p:nvSpPr>
          <p:spPr bwMode="auto">
            <a:xfrm>
              <a:off x="8418326" y="4862540"/>
              <a:ext cx="462073" cy="44915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9" name="Oval 28"/>
            <p:cNvSpPr/>
            <p:nvPr/>
          </p:nvSpPr>
          <p:spPr bwMode="auto">
            <a:xfrm>
              <a:off x="7564047" y="5592621"/>
              <a:ext cx="463661" cy="44757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5386" name="Straight Arrow Connector 12"/>
            <p:cNvCxnSpPr>
              <a:cxnSpLocks noChangeShapeType="1"/>
              <a:endCxn id="26" idx="2"/>
            </p:cNvCxnSpPr>
            <p:nvPr/>
          </p:nvCxnSpPr>
          <p:spPr bwMode="auto">
            <a:xfrm>
              <a:off x="6448799" y="4405784"/>
              <a:ext cx="1093346" cy="1746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5387" name="Straight Arrow Connector 14"/>
            <p:cNvCxnSpPr>
              <a:cxnSpLocks noChangeShapeType="1"/>
              <a:endCxn id="29" idx="0"/>
            </p:cNvCxnSpPr>
            <p:nvPr/>
          </p:nvCxnSpPr>
          <p:spPr bwMode="auto">
            <a:xfrm rot="16200000" flipH="1">
              <a:off x="7313082" y="5110244"/>
              <a:ext cx="962016" cy="135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5388" name="Straight Arrow Connector 18"/>
            <p:cNvCxnSpPr>
              <a:cxnSpLocks noChangeShapeType="1"/>
              <a:endCxn id="29" idx="2"/>
            </p:cNvCxnSpPr>
            <p:nvPr/>
          </p:nvCxnSpPr>
          <p:spPr bwMode="auto">
            <a:xfrm>
              <a:off x="6416202" y="5797142"/>
              <a:ext cx="1147674" cy="1892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5389" name="Straight Arrow Connector 20"/>
            <p:cNvCxnSpPr>
              <a:cxnSpLocks noChangeShapeType="1"/>
              <a:endCxn id="27" idx="7"/>
            </p:cNvCxnSpPr>
            <p:nvPr/>
          </p:nvCxnSpPr>
          <p:spPr bwMode="auto">
            <a:xfrm rot="10800000" flipV="1">
              <a:off x="6361874" y="4571699"/>
              <a:ext cx="1244106" cy="1085726"/>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grpSp>
      <p:sp>
        <p:nvSpPr>
          <p:cNvPr id="15379" name="Right Arrow 36"/>
          <p:cNvSpPr>
            <a:spLocks noChangeArrowheads="1"/>
          </p:cNvSpPr>
          <p:nvPr/>
        </p:nvSpPr>
        <p:spPr bwMode="auto">
          <a:xfrm rot="1498520">
            <a:off x="5830889" y="4494214"/>
            <a:ext cx="1228725" cy="517525"/>
          </a:xfrm>
          <a:prstGeom prst="rightArrow">
            <a:avLst>
              <a:gd name="adj1" fmla="val 50000"/>
              <a:gd name="adj2" fmla="val 49848"/>
            </a:avLst>
          </a:prstGeom>
          <a:solidFill>
            <a:srgbClr val="0070C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15380" name="Right Arrow 39"/>
          <p:cNvSpPr>
            <a:spLocks noChangeArrowheads="1"/>
          </p:cNvSpPr>
          <p:nvPr/>
        </p:nvSpPr>
        <p:spPr bwMode="auto">
          <a:xfrm rot="2172266">
            <a:off x="1655764" y="3230564"/>
            <a:ext cx="492125" cy="358775"/>
          </a:xfrm>
          <a:prstGeom prst="rightArrow">
            <a:avLst>
              <a:gd name="adj1" fmla="val 50000"/>
              <a:gd name="adj2" fmla="val 50117"/>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32" name="Footer Placeholder 31"/>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406873430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800226" y="141288"/>
            <a:ext cx="8723313" cy="698500"/>
          </a:xfrm>
        </p:spPr>
        <p:txBody>
          <a:bodyPr/>
          <a:lstStyle/>
          <a:p>
            <a:pPr eaLnBrk="1" hangingPunct="1"/>
            <a:r>
              <a:rPr lang="en-US" altLang="en-US" smtClean="0"/>
              <a:t>Topological Sort Algorithm</a:t>
            </a:r>
          </a:p>
        </p:txBody>
      </p:sp>
      <p:sp>
        <p:nvSpPr>
          <p:cNvPr id="16387" name="Rectangle 3"/>
          <p:cNvSpPr>
            <a:spLocks noGrp="1" noChangeArrowheads="1"/>
          </p:cNvSpPr>
          <p:nvPr>
            <p:ph idx="1"/>
          </p:nvPr>
        </p:nvSpPr>
        <p:spPr>
          <a:xfrm>
            <a:off x="1847850" y="889001"/>
            <a:ext cx="8604250" cy="733425"/>
          </a:xfrm>
        </p:spPr>
        <p:txBody>
          <a:bodyPr/>
          <a:lstStyle/>
          <a:p>
            <a:pPr eaLnBrk="1" hangingPunct="1"/>
            <a:r>
              <a:rPr lang="en-US" altLang="en-US" smtClean="0"/>
              <a:t>Repeat </a:t>
            </a:r>
            <a:r>
              <a:rPr lang="en-US" altLang="en-US" smtClean="0">
                <a:solidFill>
                  <a:srgbClr val="C00000"/>
                </a:solidFill>
              </a:rPr>
              <a:t>Steps 1 &amp; 2</a:t>
            </a:r>
            <a:r>
              <a:rPr lang="en-US" altLang="en-US" smtClean="0"/>
              <a:t> until the graph is empty</a:t>
            </a:r>
          </a:p>
        </p:txBody>
      </p:sp>
      <p:sp>
        <p:nvSpPr>
          <p:cNvPr id="1638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5490110-F347-4B37-A55C-34354B1E0C43}" type="slidenum">
              <a:rPr lang="en-US" altLang="en-US" sz="1400"/>
              <a:pPr/>
              <a:t>35</a:t>
            </a:fld>
            <a:endParaRPr lang="en-US" altLang="en-US" sz="1400"/>
          </a:p>
        </p:txBody>
      </p:sp>
      <p:grpSp>
        <p:nvGrpSpPr>
          <p:cNvPr id="16389" name="Group 37"/>
          <p:cNvGrpSpPr>
            <a:grpSpLocks/>
          </p:cNvGrpSpPr>
          <p:nvPr/>
        </p:nvGrpSpPr>
        <p:grpSpPr bwMode="auto">
          <a:xfrm>
            <a:off x="1760538" y="5588000"/>
            <a:ext cx="2000250" cy="482600"/>
            <a:chOff x="235974" y="5587971"/>
            <a:chExt cx="2001560" cy="482858"/>
          </a:xfrm>
        </p:grpSpPr>
        <p:sp>
          <p:nvSpPr>
            <p:cNvPr id="22" name="Oval 21"/>
            <p:cNvSpPr/>
            <p:nvPr/>
          </p:nvSpPr>
          <p:spPr bwMode="auto">
            <a:xfrm>
              <a:off x="1773680" y="5587971"/>
              <a:ext cx="463854" cy="44950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TextBox 22"/>
            <p:cNvSpPr txBox="1"/>
            <p:nvPr/>
          </p:nvSpPr>
          <p:spPr>
            <a:xfrm>
              <a:off x="235974" y="5608620"/>
              <a:ext cx="1386795" cy="462209"/>
            </a:xfrm>
            <a:prstGeom prst="rect">
              <a:avLst/>
            </a:prstGeom>
            <a:solidFill>
              <a:schemeClr val="accent1">
                <a:lumMod val="20000"/>
                <a:lumOff val="80000"/>
              </a:schemeClr>
            </a:solidFill>
          </p:spPr>
          <p:txBody>
            <a:bodyPr wrap="none">
              <a:spAutoFit/>
            </a:bodyPr>
            <a:lstStyle/>
            <a:p>
              <a:pPr>
                <a:defRPr/>
              </a:pPr>
              <a:r>
                <a:rPr lang="en-US" sz="2400" dirty="0"/>
                <a:t>Output: </a:t>
              </a:r>
            </a:p>
          </p:txBody>
        </p:sp>
      </p:grpSp>
      <p:sp>
        <p:nvSpPr>
          <p:cNvPr id="25" name="Oval 24"/>
          <p:cNvSpPr/>
          <p:nvPr/>
        </p:nvSpPr>
        <p:spPr bwMode="auto">
          <a:xfrm>
            <a:off x="2443163" y="2381251"/>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6" name="Oval 25"/>
          <p:cNvSpPr/>
          <p:nvPr/>
        </p:nvSpPr>
        <p:spPr bwMode="auto">
          <a:xfrm>
            <a:off x="4006850" y="2370139"/>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7" name="Oval 26"/>
          <p:cNvSpPr/>
          <p:nvPr/>
        </p:nvSpPr>
        <p:spPr bwMode="auto">
          <a:xfrm>
            <a:off x="2432051" y="3762376"/>
            <a:ext cx="461963"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8" name="Oval 27"/>
          <p:cNvSpPr/>
          <p:nvPr/>
        </p:nvSpPr>
        <p:spPr bwMode="auto">
          <a:xfrm>
            <a:off x="4883151" y="3033713"/>
            <a:ext cx="461963"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9" name="Oval 28"/>
          <p:cNvSpPr/>
          <p:nvPr/>
        </p:nvSpPr>
        <p:spPr bwMode="auto">
          <a:xfrm>
            <a:off x="4029075" y="3762376"/>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6395" name="Straight Arrow Connector 12"/>
          <p:cNvCxnSpPr>
            <a:cxnSpLocks noChangeShapeType="1"/>
            <a:endCxn id="26" idx="2"/>
          </p:cNvCxnSpPr>
          <p:nvPr/>
        </p:nvCxnSpPr>
        <p:spPr bwMode="auto">
          <a:xfrm>
            <a:off x="2914650" y="2576513"/>
            <a:ext cx="1092200" cy="174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6396" name="Straight Arrow Connector 14"/>
          <p:cNvCxnSpPr>
            <a:cxnSpLocks noChangeShapeType="1"/>
            <a:endCxn id="29" idx="0"/>
          </p:cNvCxnSpPr>
          <p:nvPr/>
        </p:nvCxnSpPr>
        <p:spPr bwMode="auto">
          <a:xfrm rot="16200000" flipH="1">
            <a:off x="3779045" y="3280570"/>
            <a:ext cx="962025"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6397" name="Straight Arrow Connector 18"/>
          <p:cNvCxnSpPr>
            <a:cxnSpLocks noChangeShapeType="1"/>
            <a:endCxn id="29" idx="2"/>
          </p:cNvCxnSpPr>
          <p:nvPr/>
        </p:nvCxnSpPr>
        <p:spPr bwMode="auto">
          <a:xfrm>
            <a:off x="2881313" y="3968750"/>
            <a:ext cx="1147762"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6398" name="Straight Arrow Connector 20"/>
          <p:cNvCxnSpPr>
            <a:cxnSpLocks noChangeShapeType="1"/>
            <a:endCxn id="27" idx="7"/>
          </p:cNvCxnSpPr>
          <p:nvPr/>
        </p:nvCxnSpPr>
        <p:spPr bwMode="auto">
          <a:xfrm rot="10800000" flipV="1">
            <a:off x="2827338" y="2743200"/>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grpSp>
        <p:nvGrpSpPr>
          <p:cNvPr id="16399" name="Group 49"/>
          <p:cNvGrpSpPr>
            <a:grpSpLocks/>
          </p:cNvGrpSpPr>
          <p:nvPr/>
        </p:nvGrpSpPr>
        <p:grpSpPr bwMode="auto">
          <a:xfrm>
            <a:off x="6959601" y="2487613"/>
            <a:ext cx="2913063" cy="1841500"/>
            <a:chOff x="5170227" y="2119594"/>
            <a:chExt cx="2913760" cy="1841075"/>
          </a:xfrm>
        </p:grpSpPr>
        <p:sp>
          <p:nvSpPr>
            <p:cNvPr id="38" name="Oval 37"/>
            <p:cNvSpPr/>
            <p:nvPr/>
          </p:nvSpPr>
          <p:spPr bwMode="auto">
            <a:xfrm>
              <a:off x="6745404" y="2119594"/>
              <a:ext cx="463661" cy="44757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9" name="Oval 38"/>
            <p:cNvSpPr/>
            <p:nvPr/>
          </p:nvSpPr>
          <p:spPr bwMode="auto">
            <a:xfrm>
              <a:off x="5170227" y="3513097"/>
              <a:ext cx="462074" cy="44757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0" name="Oval 39"/>
            <p:cNvSpPr/>
            <p:nvPr/>
          </p:nvSpPr>
          <p:spPr bwMode="auto">
            <a:xfrm>
              <a:off x="7621913" y="2783016"/>
              <a:ext cx="462074" cy="44915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41" name="Oval 40"/>
            <p:cNvSpPr/>
            <p:nvPr/>
          </p:nvSpPr>
          <p:spPr bwMode="auto">
            <a:xfrm>
              <a:off x="6767634" y="3513097"/>
              <a:ext cx="463661" cy="44757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6409" name="Straight Arrow Connector 14"/>
            <p:cNvCxnSpPr>
              <a:cxnSpLocks noChangeShapeType="1"/>
              <a:endCxn id="41" idx="0"/>
            </p:cNvCxnSpPr>
            <p:nvPr/>
          </p:nvCxnSpPr>
          <p:spPr bwMode="auto">
            <a:xfrm rot="16200000" flipH="1">
              <a:off x="6516670" y="3030720"/>
              <a:ext cx="962016" cy="135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6410" name="Straight Arrow Connector 18"/>
            <p:cNvCxnSpPr>
              <a:cxnSpLocks noChangeShapeType="1"/>
              <a:endCxn id="41" idx="2"/>
            </p:cNvCxnSpPr>
            <p:nvPr/>
          </p:nvCxnSpPr>
          <p:spPr bwMode="auto">
            <a:xfrm>
              <a:off x="5619790" y="3717618"/>
              <a:ext cx="1147674" cy="1892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6411" name="Straight Arrow Connector 20"/>
            <p:cNvCxnSpPr>
              <a:cxnSpLocks noChangeShapeType="1"/>
              <a:endCxn id="39" idx="7"/>
            </p:cNvCxnSpPr>
            <p:nvPr/>
          </p:nvCxnSpPr>
          <p:spPr bwMode="auto">
            <a:xfrm rot="10800000" flipV="1">
              <a:off x="5565462" y="2492175"/>
              <a:ext cx="1244106" cy="1085726"/>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grpSp>
      <p:sp>
        <p:nvSpPr>
          <p:cNvPr id="16400" name="Right Arrow 45"/>
          <p:cNvSpPr>
            <a:spLocks noChangeArrowheads="1"/>
          </p:cNvSpPr>
          <p:nvPr/>
        </p:nvSpPr>
        <p:spPr bwMode="auto">
          <a:xfrm rot="2172266">
            <a:off x="2084389" y="2065339"/>
            <a:ext cx="492125" cy="358775"/>
          </a:xfrm>
          <a:prstGeom prst="rightArrow">
            <a:avLst>
              <a:gd name="adj1" fmla="val 50000"/>
              <a:gd name="adj2" fmla="val 50117"/>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16401" name="Right Arrow 47"/>
          <p:cNvSpPr>
            <a:spLocks noChangeArrowheads="1"/>
          </p:cNvSpPr>
          <p:nvPr/>
        </p:nvSpPr>
        <p:spPr bwMode="auto">
          <a:xfrm>
            <a:off x="5992813" y="2946400"/>
            <a:ext cx="1230312" cy="515938"/>
          </a:xfrm>
          <a:prstGeom prst="rightArrow">
            <a:avLst>
              <a:gd name="adj1" fmla="val 50000"/>
              <a:gd name="adj2" fmla="val 50066"/>
            </a:avLst>
          </a:prstGeom>
          <a:solidFill>
            <a:srgbClr val="0070C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49" name="Oval 48"/>
          <p:cNvSpPr/>
          <p:nvPr/>
        </p:nvSpPr>
        <p:spPr bwMode="auto">
          <a:xfrm>
            <a:off x="4006851" y="5597526"/>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51" name="TextBox 50"/>
          <p:cNvSpPr txBox="1"/>
          <p:nvPr/>
        </p:nvSpPr>
        <p:spPr>
          <a:xfrm>
            <a:off x="5549900" y="2035175"/>
            <a:ext cx="2008188" cy="1016000"/>
          </a:xfrm>
          <a:prstGeom prst="rect">
            <a:avLst/>
          </a:prstGeom>
          <a:noFill/>
        </p:spPr>
        <p:txBody>
          <a:bodyPr wrap="none">
            <a:spAutoFit/>
          </a:bodyPr>
          <a:lstStyle/>
          <a:p>
            <a:pPr algn="ctr">
              <a:defRPr/>
            </a:pPr>
            <a:r>
              <a:rPr lang="en-US" sz="2000" dirty="0"/>
              <a:t>Delete B &amp;</a:t>
            </a:r>
          </a:p>
          <a:p>
            <a:pPr algn="ctr">
              <a:defRPr/>
            </a:pPr>
            <a:r>
              <a:rPr lang="en-US" sz="2000" dirty="0"/>
              <a:t>all its outgoing </a:t>
            </a:r>
          </a:p>
          <a:p>
            <a:pPr algn="ctr">
              <a:defRPr/>
            </a:pPr>
            <a:r>
              <a:rPr lang="en-US" sz="2000" dirty="0"/>
              <a:t>edges</a:t>
            </a:r>
            <a:endParaRPr lang="en-US" dirty="0"/>
          </a:p>
        </p:txBody>
      </p:sp>
      <p:sp>
        <p:nvSpPr>
          <p:cNvPr id="52" name="TextBox 51"/>
          <p:cNvSpPr txBox="1"/>
          <p:nvPr/>
        </p:nvSpPr>
        <p:spPr>
          <a:xfrm>
            <a:off x="1657351" y="1509714"/>
            <a:ext cx="1034257" cy="461665"/>
          </a:xfrm>
          <a:prstGeom prst="rect">
            <a:avLst/>
          </a:prstGeom>
          <a:solidFill>
            <a:schemeClr val="accent1">
              <a:lumMod val="20000"/>
              <a:lumOff val="80000"/>
            </a:schemeClr>
          </a:solidFill>
        </p:spPr>
        <p:txBody>
          <a:bodyPr wrap="none">
            <a:spAutoFit/>
          </a:bodyPr>
          <a:lstStyle/>
          <a:p>
            <a:pPr>
              <a:defRPr/>
            </a:pPr>
            <a:r>
              <a:rPr lang="en-US" sz="2400" dirty="0"/>
              <a:t>Select</a:t>
            </a:r>
          </a:p>
        </p:txBody>
      </p:sp>
      <p:sp>
        <p:nvSpPr>
          <p:cNvPr id="30" name="Footer Placeholder 29"/>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361211155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800226" y="141288"/>
            <a:ext cx="8723313" cy="698500"/>
          </a:xfrm>
        </p:spPr>
        <p:txBody>
          <a:bodyPr/>
          <a:lstStyle/>
          <a:p>
            <a:pPr eaLnBrk="1" hangingPunct="1"/>
            <a:r>
              <a:rPr lang="en-US" altLang="en-US" smtClean="0"/>
              <a:t>Topological Sort Algorithm</a:t>
            </a:r>
          </a:p>
        </p:txBody>
      </p:sp>
      <p:sp>
        <p:nvSpPr>
          <p:cNvPr id="17411" name="Rectangle 3"/>
          <p:cNvSpPr>
            <a:spLocks noGrp="1" noChangeArrowheads="1"/>
          </p:cNvSpPr>
          <p:nvPr>
            <p:ph idx="1"/>
          </p:nvPr>
        </p:nvSpPr>
        <p:spPr>
          <a:xfrm>
            <a:off x="1847850" y="889001"/>
            <a:ext cx="8604250" cy="733425"/>
          </a:xfrm>
        </p:spPr>
        <p:txBody>
          <a:bodyPr/>
          <a:lstStyle/>
          <a:p>
            <a:pPr eaLnBrk="1" hangingPunct="1"/>
            <a:r>
              <a:rPr lang="en-US" altLang="en-US" smtClean="0"/>
              <a:t>Repeat </a:t>
            </a:r>
            <a:r>
              <a:rPr lang="en-US" altLang="en-US" smtClean="0">
                <a:solidFill>
                  <a:srgbClr val="C00000"/>
                </a:solidFill>
              </a:rPr>
              <a:t>Steps 1 &amp; 2</a:t>
            </a:r>
            <a:r>
              <a:rPr lang="en-US" altLang="en-US" smtClean="0"/>
              <a:t> until the graph is empty</a:t>
            </a:r>
          </a:p>
        </p:txBody>
      </p:sp>
      <p:sp>
        <p:nvSpPr>
          <p:cNvPr id="1741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EBAD0BF-D55D-45CB-85D9-BA48C6A99A13}" type="slidenum">
              <a:rPr lang="en-US" altLang="en-US" sz="1400"/>
              <a:pPr/>
              <a:t>36</a:t>
            </a:fld>
            <a:endParaRPr lang="en-US" altLang="en-US" sz="1400"/>
          </a:p>
        </p:txBody>
      </p:sp>
      <p:grpSp>
        <p:nvGrpSpPr>
          <p:cNvPr id="17413" name="Group 37"/>
          <p:cNvGrpSpPr>
            <a:grpSpLocks/>
          </p:cNvGrpSpPr>
          <p:nvPr/>
        </p:nvGrpSpPr>
        <p:grpSpPr bwMode="auto">
          <a:xfrm>
            <a:off x="1760538" y="5588000"/>
            <a:ext cx="2000250" cy="482600"/>
            <a:chOff x="235974" y="5587971"/>
            <a:chExt cx="2001560" cy="482858"/>
          </a:xfrm>
        </p:grpSpPr>
        <p:sp>
          <p:nvSpPr>
            <p:cNvPr id="22" name="Oval 21"/>
            <p:cNvSpPr/>
            <p:nvPr/>
          </p:nvSpPr>
          <p:spPr bwMode="auto">
            <a:xfrm>
              <a:off x="1773680" y="5587971"/>
              <a:ext cx="463854" cy="44950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TextBox 22"/>
            <p:cNvSpPr txBox="1"/>
            <p:nvPr/>
          </p:nvSpPr>
          <p:spPr>
            <a:xfrm>
              <a:off x="235974" y="5608620"/>
              <a:ext cx="1386795" cy="462209"/>
            </a:xfrm>
            <a:prstGeom prst="rect">
              <a:avLst/>
            </a:prstGeom>
            <a:solidFill>
              <a:schemeClr val="accent1">
                <a:lumMod val="20000"/>
                <a:lumOff val="80000"/>
              </a:schemeClr>
            </a:solidFill>
          </p:spPr>
          <p:txBody>
            <a:bodyPr wrap="none">
              <a:spAutoFit/>
            </a:bodyPr>
            <a:lstStyle/>
            <a:p>
              <a:pPr>
                <a:defRPr/>
              </a:pPr>
              <a:r>
                <a:rPr lang="en-US" sz="2400" dirty="0"/>
                <a:t>Output: </a:t>
              </a:r>
            </a:p>
          </p:txBody>
        </p:sp>
      </p:grpSp>
      <p:sp>
        <p:nvSpPr>
          <p:cNvPr id="38" name="Oval 37"/>
          <p:cNvSpPr/>
          <p:nvPr/>
        </p:nvSpPr>
        <p:spPr bwMode="auto">
          <a:xfrm>
            <a:off x="3624263" y="21939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9" name="Oval 38"/>
          <p:cNvSpPr/>
          <p:nvPr/>
        </p:nvSpPr>
        <p:spPr bwMode="auto">
          <a:xfrm>
            <a:off x="2047876" y="3586164"/>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0" name="Oval 39"/>
          <p:cNvSpPr/>
          <p:nvPr/>
        </p:nvSpPr>
        <p:spPr bwMode="auto">
          <a:xfrm>
            <a:off x="4500563" y="2857501"/>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41" name="Oval 40"/>
          <p:cNvSpPr/>
          <p:nvPr/>
        </p:nvSpPr>
        <p:spPr bwMode="auto">
          <a:xfrm>
            <a:off x="3646488" y="3586164"/>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7418" name="Straight Arrow Connector 14"/>
          <p:cNvCxnSpPr>
            <a:cxnSpLocks noChangeShapeType="1"/>
            <a:endCxn id="41" idx="0"/>
          </p:cNvCxnSpPr>
          <p:nvPr/>
        </p:nvCxnSpPr>
        <p:spPr bwMode="auto">
          <a:xfrm rot="16200000" flipH="1">
            <a:off x="3394870" y="3104358"/>
            <a:ext cx="962025"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7419" name="Straight Arrow Connector 18"/>
          <p:cNvCxnSpPr>
            <a:cxnSpLocks noChangeShapeType="1"/>
            <a:endCxn id="41" idx="2"/>
          </p:cNvCxnSpPr>
          <p:nvPr/>
        </p:nvCxnSpPr>
        <p:spPr bwMode="auto">
          <a:xfrm>
            <a:off x="2498726" y="3790950"/>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7420" name="Straight Arrow Connector 20"/>
          <p:cNvCxnSpPr>
            <a:cxnSpLocks noChangeShapeType="1"/>
            <a:endCxn id="39" idx="7"/>
          </p:cNvCxnSpPr>
          <p:nvPr/>
        </p:nvCxnSpPr>
        <p:spPr bwMode="auto">
          <a:xfrm rot="10800000" flipV="1">
            <a:off x="2443163" y="2565400"/>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7421" name="Right Arrow 45"/>
          <p:cNvSpPr>
            <a:spLocks noChangeArrowheads="1"/>
          </p:cNvSpPr>
          <p:nvPr/>
        </p:nvSpPr>
        <p:spPr bwMode="auto">
          <a:xfrm rot="5016964">
            <a:off x="4246563" y="2230438"/>
            <a:ext cx="785813" cy="407988"/>
          </a:xfrm>
          <a:prstGeom prst="rightArrow">
            <a:avLst>
              <a:gd name="adj1" fmla="val 50000"/>
              <a:gd name="adj2" fmla="val 49944"/>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17422" name="Right Arrow 47"/>
          <p:cNvSpPr>
            <a:spLocks noChangeArrowheads="1"/>
          </p:cNvSpPr>
          <p:nvPr/>
        </p:nvSpPr>
        <p:spPr bwMode="auto">
          <a:xfrm>
            <a:off x="5992813" y="2946400"/>
            <a:ext cx="1230312" cy="515938"/>
          </a:xfrm>
          <a:prstGeom prst="rightArrow">
            <a:avLst>
              <a:gd name="adj1" fmla="val 50000"/>
              <a:gd name="adj2" fmla="val 50066"/>
            </a:avLst>
          </a:prstGeom>
          <a:solidFill>
            <a:srgbClr val="0070C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49" name="Oval 48"/>
          <p:cNvSpPr/>
          <p:nvPr/>
        </p:nvSpPr>
        <p:spPr bwMode="auto">
          <a:xfrm>
            <a:off x="4006851" y="5597526"/>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51" name="TextBox 50"/>
          <p:cNvSpPr txBox="1"/>
          <p:nvPr/>
        </p:nvSpPr>
        <p:spPr>
          <a:xfrm>
            <a:off x="5549900" y="2035175"/>
            <a:ext cx="2008188" cy="1016000"/>
          </a:xfrm>
          <a:prstGeom prst="rect">
            <a:avLst/>
          </a:prstGeom>
          <a:noFill/>
        </p:spPr>
        <p:txBody>
          <a:bodyPr wrap="none">
            <a:spAutoFit/>
          </a:bodyPr>
          <a:lstStyle/>
          <a:p>
            <a:pPr algn="ctr">
              <a:defRPr/>
            </a:pPr>
            <a:r>
              <a:rPr lang="en-US" sz="2000" dirty="0"/>
              <a:t>Delete F &amp;</a:t>
            </a:r>
          </a:p>
          <a:p>
            <a:pPr algn="ctr">
              <a:defRPr/>
            </a:pPr>
            <a:r>
              <a:rPr lang="en-US" sz="2000" dirty="0"/>
              <a:t>all its outgoing </a:t>
            </a:r>
          </a:p>
          <a:p>
            <a:pPr algn="ctr">
              <a:defRPr/>
            </a:pPr>
            <a:r>
              <a:rPr lang="en-US" sz="2000" dirty="0"/>
              <a:t>edges</a:t>
            </a:r>
            <a:endParaRPr lang="en-US" dirty="0"/>
          </a:p>
        </p:txBody>
      </p:sp>
      <p:sp>
        <p:nvSpPr>
          <p:cNvPr id="52" name="TextBox 51"/>
          <p:cNvSpPr txBox="1"/>
          <p:nvPr/>
        </p:nvSpPr>
        <p:spPr>
          <a:xfrm>
            <a:off x="3883026" y="1552576"/>
            <a:ext cx="1034257" cy="461665"/>
          </a:xfrm>
          <a:prstGeom prst="rect">
            <a:avLst/>
          </a:prstGeom>
          <a:solidFill>
            <a:schemeClr val="accent1">
              <a:lumMod val="20000"/>
              <a:lumOff val="80000"/>
            </a:schemeClr>
          </a:solidFill>
        </p:spPr>
        <p:txBody>
          <a:bodyPr wrap="none">
            <a:spAutoFit/>
          </a:bodyPr>
          <a:lstStyle/>
          <a:p>
            <a:pPr>
              <a:defRPr/>
            </a:pPr>
            <a:r>
              <a:rPr lang="en-US" sz="2400" dirty="0"/>
              <a:t>Select</a:t>
            </a:r>
          </a:p>
        </p:txBody>
      </p:sp>
      <p:sp>
        <p:nvSpPr>
          <p:cNvPr id="30" name="Oval 29"/>
          <p:cNvSpPr/>
          <p:nvPr/>
        </p:nvSpPr>
        <p:spPr bwMode="auto">
          <a:xfrm>
            <a:off x="4654550" y="55975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grpSp>
        <p:nvGrpSpPr>
          <p:cNvPr id="17427" name="Group 26"/>
          <p:cNvGrpSpPr>
            <a:grpSpLocks/>
          </p:cNvGrpSpPr>
          <p:nvPr/>
        </p:nvGrpSpPr>
        <p:grpSpPr bwMode="auto">
          <a:xfrm>
            <a:off x="7800975" y="2266950"/>
            <a:ext cx="2058988" cy="1841500"/>
            <a:chOff x="6276975" y="2266950"/>
            <a:chExt cx="2058988" cy="1841500"/>
          </a:xfrm>
        </p:grpSpPr>
        <p:sp>
          <p:nvSpPr>
            <p:cNvPr id="33" name="Oval 32"/>
            <p:cNvSpPr/>
            <p:nvPr/>
          </p:nvSpPr>
          <p:spPr bwMode="auto">
            <a:xfrm>
              <a:off x="7851775" y="2266950"/>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6" name="Oval 35"/>
            <p:cNvSpPr/>
            <p:nvPr/>
          </p:nvSpPr>
          <p:spPr bwMode="auto">
            <a:xfrm>
              <a:off x="6276975" y="3659188"/>
              <a:ext cx="460375"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7" name="Oval 36"/>
            <p:cNvSpPr/>
            <p:nvPr/>
          </p:nvSpPr>
          <p:spPr bwMode="auto">
            <a:xfrm>
              <a:off x="7874000" y="3659188"/>
              <a:ext cx="461963"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7431" name="Straight Arrow Connector 14"/>
            <p:cNvCxnSpPr>
              <a:cxnSpLocks noChangeShapeType="1"/>
              <a:endCxn id="37" idx="0"/>
            </p:cNvCxnSpPr>
            <p:nvPr/>
          </p:nvCxnSpPr>
          <p:spPr bwMode="auto">
            <a:xfrm rot="16200000" flipH="1">
              <a:off x="7622381" y="3177382"/>
              <a:ext cx="96202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7432" name="Straight Arrow Connector 18"/>
            <p:cNvCxnSpPr>
              <a:cxnSpLocks noChangeShapeType="1"/>
              <a:endCxn id="37" idx="2"/>
            </p:cNvCxnSpPr>
            <p:nvPr/>
          </p:nvCxnSpPr>
          <p:spPr bwMode="auto">
            <a:xfrm>
              <a:off x="6726238" y="3865563"/>
              <a:ext cx="1147762"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7433" name="Straight Arrow Connector 20"/>
            <p:cNvCxnSpPr>
              <a:cxnSpLocks noChangeShapeType="1"/>
              <a:endCxn id="36" idx="7"/>
            </p:cNvCxnSpPr>
            <p:nvPr/>
          </p:nvCxnSpPr>
          <p:spPr bwMode="auto">
            <a:xfrm rot="10800000" flipV="1">
              <a:off x="6672263" y="2640013"/>
              <a:ext cx="1243012"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grpSp>
      <p:sp>
        <p:nvSpPr>
          <p:cNvPr id="28" name="Footer Placeholder 27"/>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177414979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800226" y="141288"/>
            <a:ext cx="8723313" cy="698500"/>
          </a:xfrm>
        </p:spPr>
        <p:txBody>
          <a:bodyPr/>
          <a:lstStyle/>
          <a:p>
            <a:pPr eaLnBrk="1" hangingPunct="1"/>
            <a:r>
              <a:rPr lang="en-US" altLang="en-US" smtClean="0"/>
              <a:t>Topological Sort Algorithm</a:t>
            </a:r>
          </a:p>
        </p:txBody>
      </p:sp>
      <p:sp>
        <p:nvSpPr>
          <p:cNvPr id="18435" name="Rectangle 3"/>
          <p:cNvSpPr>
            <a:spLocks noGrp="1" noChangeArrowheads="1"/>
          </p:cNvSpPr>
          <p:nvPr>
            <p:ph idx="1"/>
          </p:nvPr>
        </p:nvSpPr>
        <p:spPr>
          <a:xfrm>
            <a:off x="1847850" y="889001"/>
            <a:ext cx="8604250" cy="733425"/>
          </a:xfrm>
        </p:spPr>
        <p:txBody>
          <a:bodyPr/>
          <a:lstStyle/>
          <a:p>
            <a:pPr eaLnBrk="1" hangingPunct="1"/>
            <a:r>
              <a:rPr lang="en-US" altLang="en-US" smtClean="0"/>
              <a:t>Repeat </a:t>
            </a:r>
            <a:r>
              <a:rPr lang="en-US" altLang="en-US" smtClean="0">
                <a:solidFill>
                  <a:srgbClr val="C00000"/>
                </a:solidFill>
              </a:rPr>
              <a:t>Steps 1 &amp; 2</a:t>
            </a:r>
            <a:r>
              <a:rPr lang="en-US" altLang="en-US" smtClean="0"/>
              <a:t> until the graph is empty</a:t>
            </a:r>
          </a:p>
        </p:txBody>
      </p:sp>
      <p:sp>
        <p:nvSpPr>
          <p:cNvPr id="1843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CB51C16-2C0E-4CA2-A770-7F6A530917D7}" type="slidenum">
              <a:rPr lang="en-US" altLang="en-US" sz="1400"/>
              <a:pPr/>
              <a:t>37</a:t>
            </a:fld>
            <a:endParaRPr lang="en-US" altLang="en-US" sz="1400"/>
          </a:p>
        </p:txBody>
      </p:sp>
      <p:grpSp>
        <p:nvGrpSpPr>
          <p:cNvPr id="18437" name="Group 37"/>
          <p:cNvGrpSpPr>
            <a:grpSpLocks/>
          </p:cNvGrpSpPr>
          <p:nvPr/>
        </p:nvGrpSpPr>
        <p:grpSpPr bwMode="auto">
          <a:xfrm>
            <a:off x="1760538" y="5588000"/>
            <a:ext cx="2000250" cy="482600"/>
            <a:chOff x="235974" y="5587971"/>
            <a:chExt cx="2001560" cy="482858"/>
          </a:xfrm>
        </p:grpSpPr>
        <p:sp>
          <p:nvSpPr>
            <p:cNvPr id="22" name="Oval 21"/>
            <p:cNvSpPr/>
            <p:nvPr/>
          </p:nvSpPr>
          <p:spPr bwMode="auto">
            <a:xfrm>
              <a:off x="1773680" y="5587971"/>
              <a:ext cx="463854" cy="44950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TextBox 22"/>
            <p:cNvSpPr txBox="1"/>
            <p:nvPr/>
          </p:nvSpPr>
          <p:spPr>
            <a:xfrm>
              <a:off x="235974" y="5608620"/>
              <a:ext cx="1386795" cy="462209"/>
            </a:xfrm>
            <a:prstGeom prst="rect">
              <a:avLst/>
            </a:prstGeom>
            <a:solidFill>
              <a:schemeClr val="accent1">
                <a:lumMod val="20000"/>
                <a:lumOff val="80000"/>
              </a:schemeClr>
            </a:solidFill>
          </p:spPr>
          <p:txBody>
            <a:bodyPr wrap="none">
              <a:spAutoFit/>
            </a:bodyPr>
            <a:lstStyle/>
            <a:p>
              <a:pPr>
                <a:defRPr/>
              </a:pPr>
              <a:r>
                <a:rPr lang="en-US" sz="2400" dirty="0"/>
                <a:t>Output: </a:t>
              </a:r>
            </a:p>
          </p:txBody>
        </p:sp>
      </p:grpSp>
      <p:sp>
        <p:nvSpPr>
          <p:cNvPr id="38" name="Oval 37"/>
          <p:cNvSpPr/>
          <p:nvPr/>
        </p:nvSpPr>
        <p:spPr bwMode="auto">
          <a:xfrm>
            <a:off x="3624263" y="21939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9" name="Oval 38"/>
          <p:cNvSpPr/>
          <p:nvPr/>
        </p:nvSpPr>
        <p:spPr bwMode="auto">
          <a:xfrm>
            <a:off x="2047876" y="3586164"/>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1" name="Oval 40"/>
          <p:cNvSpPr/>
          <p:nvPr/>
        </p:nvSpPr>
        <p:spPr bwMode="auto">
          <a:xfrm>
            <a:off x="3646488" y="3586164"/>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8441" name="Straight Arrow Connector 14"/>
          <p:cNvCxnSpPr>
            <a:cxnSpLocks noChangeShapeType="1"/>
            <a:endCxn id="41" idx="0"/>
          </p:cNvCxnSpPr>
          <p:nvPr/>
        </p:nvCxnSpPr>
        <p:spPr bwMode="auto">
          <a:xfrm rot="16200000" flipH="1">
            <a:off x="3394870" y="3104358"/>
            <a:ext cx="962025"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8442" name="Straight Arrow Connector 18"/>
          <p:cNvCxnSpPr>
            <a:cxnSpLocks noChangeShapeType="1"/>
            <a:endCxn id="41" idx="2"/>
          </p:cNvCxnSpPr>
          <p:nvPr/>
        </p:nvCxnSpPr>
        <p:spPr bwMode="auto">
          <a:xfrm>
            <a:off x="2498726" y="3790950"/>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8443" name="Straight Arrow Connector 20"/>
          <p:cNvCxnSpPr>
            <a:cxnSpLocks noChangeShapeType="1"/>
            <a:endCxn id="39" idx="7"/>
          </p:cNvCxnSpPr>
          <p:nvPr/>
        </p:nvCxnSpPr>
        <p:spPr bwMode="auto">
          <a:xfrm rot="10800000" flipV="1">
            <a:off x="2443163" y="2565400"/>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8444" name="Right Arrow 45"/>
          <p:cNvSpPr>
            <a:spLocks noChangeArrowheads="1"/>
          </p:cNvSpPr>
          <p:nvPr/>
        </p:nvSpPr>
        <p:spPr bwMode="auto">
          <a:xfrm rot="1806253">
            <a:off x="3149600" y="1963739"/>
            <a:ext cx="554038" cy="407987"/>
          </a:xfrm>
          <a:prstGeom prst="rightArrow">
            <a:avLst>
              <a:gd name="adj1" fmla="val 50000"/>
              <a:gd name="adj2" fmla="val 49975"/>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18445" name="Right Arrow 47"/>
          <p:cNvSpPr>
            <a:spLocks noChangeArrowheads="1"/>
          </p:cNvSpPr>
          <p:nvPr/>
        </p:nvSpPr>
        <p:spPr bwMode="auto">
          <a:xfrm>
            <a:off x="5992813" y="2946400"/>
            <a:ext cx="1230312" cy="515938"/>
          </a:xfrm>
          <a:prstGeom prst="rightArrow">
            <a:avLst>
              <a:gd name="adj1" fmla="val 50000"/>
              <a:gd name="adj2" fmla="val 50066"/>
            </a:avLst>
          </a:prstGeom>
          <a:solidFill>
            <a:srgbClr val="0070C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49" name="Oval 48"/>
          <p:cNvSpPr/>
          <p:nvPr/>
        </p:nvSpPr>
        <p:spPr bwMode="auto">
          <a:xfrm>
            <a:off x="4006851" y="5597526"/>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51" name="TextBox 50"/>
          <p:cNvSpPr txBox="1"/>
          <p:nvPr/>
        </p:nvSpPr>
        <p:spPr>
          <a:xfrm>
            <a:off x="5549900" y="2035175"/>
            <a:ext cx="2008188" cy="1016000"/>
          </a:xfrm>
          <a:prstGeom prst="rect">
            <a:avLst/>
          </a:prstGeom>
          <a:noFill/>
        </p:spPr>
        <p:txBody>
          <a:bodyPr wrap="none">
            <a:spAutoFit/>
          </a:bodyPr>
          <a:lstStyle/>
          <a:p>
            <a:pPr algn="ctr">
              <a:defRPr/>
            </a:pPr>
            <a:r>
              <a:rPr lang="en-US" sz="2000" dirty="0"/>
              <a:t>Delete C &amp;</a:t>
            </a:r>
          </a:p>
          <a:p>
            <a:pPr algn="ctr">
              <a:defRPr/>
            </a:pPr>
            <a:r>
              <a:rPr lang="en-US" sz="2000" dirty="0"/>
              <a:t>all its outgoing </a:t>
            </a:r>
          </a:p>
          <a:p>
            <a:pPr algn="ctr">
              <a:defRPr/>
            </a:pPr>
            <a:r>
              <a:rPr lang="en-US" sz="2000" dirty="0"/>
              <a:t>edges</a:t>
            </a:r>
            <a:endParaRPr lang="en-US" dirty="0"/>
          </a:p>
        </p:txBody>
      </p:sp>
      <p:sp>
        <p:nvSpPr>
          <p:cNvPr id="52" name="TextBox 51"/>
          <p:cNvSpPr txBox="1"/>
          <p:nvPr/>
        </p:nvSpPr>
        <p:spPr>
          <a:xfrm>
            <a:off x="2614614" y="1493839"/>
            <a:ext cx="1034257" cy="461665"/>
          </a:xfrm>
          <a:prstGeom prst="rect">
            <a:avLst/>
          </a:prstGeom>
          <a:solidFill>
            <a:schemeClr val="accent1">
              <a:lumMod val="20000"/>
              <a:lumOff val="80000"/>
            </a:schemeClr>
          </a:solidFill>
        </p:spPr>
        <p:txBody>
          <a:bodyPr wrap="none">
            <a:spAutoFit/>
          </a:bodyPr>
          <a:lstStyle/>
          <a:p>
            <a:pPr>
              <a:defRPr/>
            </a:pPr>
            <a:r>
              <a:rPr lang="en-US" sz="2400" dirty="0"/>
              <a:t>Select</a:t>
            </a:r>
          </a:p>
        </p:txBody>
      </p:sp>
      <p:sp>
        <p:nvSpPr>
          <p:cNvPr id="30" name="Oval 29"/>
          <p:cNvSpPr/>
          <p:nvPr/>
        </p:nvSpPr>
        <p:spPr bwMode="auto">
          <a:xfrm>
            <a:off x="4654550" y="55975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grpSp>
        <p:nvGrpSpPr>
          <p:cNvPr id="18450" name="Group 27"/>
          <p:cNvGrpSpPr>
            <a:grpSpLocks/>
          </p:cNvGrpSpPr>
          <p:nvPr/>
        </p:nvGrpSpPr>
        <p:grpSpPr bwMode="auto">
          <a:xfrm>
            <a:off x="7800975" y="3659188"/>
            <a:ext cx="2058988" cy="449262"/>
            <a:chOff x="6276349" y="3659883"/>
            <a:chExt cx="2060381" cy="448261"/>
          </a:xfrm>
        </p:grpSpPr>
        <p:sp>
          <p:nvSpPr>
            <p:cNvPr id="36" name="Oval 35"/>
            <p:cNvSpPr/>
            <p:nvPr/>
          </p:nvSpPr>
          <p:spPr bwMode="auto">
            <a:xfrm>
              <a:off x="6276349" y="3659883"/>
              <a:ext cx="462276" cy="44826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7" name="Oval 36"/>
            <p:cNvSpPr/>
            <p:nvPr/>
          </p:nvSpPr>
          <p:spPr bwMode="auto">
            <a:xfrm>
              <a:off x="7872866" y="3659883"/>
              <a:ext cx="463864" cy="44826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8454" name="Straight Arrow Connector 18"/>
            <p:cNvCxnSpPr>
              <a:cxnSpLocks noChangeShapeType="1"/>
              <a:endCxn id="37" idx="2"/>
            </p:cNvCxnSpPr>
            <p:nvPr/>
          </p:nvCxnSpPr>
          <p:spPr bwMode="auto">
            <a:xfrm>
              <a:off x="6725912" y="3865093"/>
              <a:ext cx="1147674" cy="1892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grpSp>
      <p:sp>
        <p:nvSpPr>
          <p:cNvPr id="27" name="Oval 26"/>
          <p:cNvSpPr/>
          <p:nvPr/>
        </p:nvSpPr>
        <p:spPr bwMode="auto">
          <a:xfrm>
            <a:off x="5318125" y="5611814"/>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5" name="Footer Placeholder 24"/>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12169360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00226" y="141288"/>
            <a:ext cx="8723313" cy="698500"/>
          </a:xfrm>
        </p:spPr>
        <p:txBody>
          <a:bodyPr/>
          <a:lstStyle/>
          <a:p>
            <a:pPr eaLnBrk="1" hangingPunct="1"/>
            <a:r>
              <a:rPr lang="en-US" altLang="en-US" smtClean="0"/>
              <a:t>Topological Sort Algorithm</a:t>
            </a:r>
          </a:p>
        </p:txBody>
      </p:sp>
      <p:sp>
        <p:nvSpPr>
          <p:cNvPr id="19459" name="Rectangle 3"/>
          <p:cNvSpPr>
            <a:spLocks noGrp="1" noChangeArrowheads="1"/>
          </p:cNvSpPr>
          <p:nvPr>
            <p:ph idx="1"/>
          </p:nvPr>
        </p:nvSpPr>
        <p:spPr>
          <a:xfrm>
            <a:off x="1847850" y="889001"/>
            <a:ext cx="8604250" cy="733425"/>
          </a:xfrm>
        </p:spPr>
        <p:txBody>
          <a:bodyPr/>
          <a:lstStyle/>
          <a:p>
            <a:pPr eaLnBrk="1" hangingPunct="1"/>
            <a:r>
              <a:rPr lang="en-US" altLang="en-US" smtClean="0"/>
              <a:t>Repeat </a:t>
            </a:r>
            <a:r>
              <a:rPr lang="en-US" altLang="en-US" smtClean="0">
                <a:solidFill>
                  <a:srgbClr val="C00000"/>
                </a:solidFill>
              </a:rPr>
              <a:t>Steps 1 &amp; 2</a:t>
            </a:r>
            <a:r>
              <a:rPr lang="en-US" altLang="en-US" smtClean="0"/>
              <a:t> until the graph is empty</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322131B-96CE-408A-99FC-482AA0C3D077}" type="slidenum">
              <a:rPr lang="en-US" altLang="en-US" sz="1400"/>
              <a:pPr/>
              <a:t>38</a:t>
            </a:fld>
            <a:endParaRPr lang="en-US" altLang="en-US" sz="1400"/>
          </a:p>
        </p:txBody>
      </p:sp>
      <p:grpSp>
        <p:nvGrpSpPr>
          <p:cNvPr id="19461" name="Group 37"/>
          <p:cNvGrpSpPr>
            <a:grpSpLocks/>
          </p:cNvGrpSpPr>
          <p:nvPr/>
        </p:nvGrpSpPr>
        <p:grpSpPr bwMode="auto">
          <a:xfrm>
            <a:off x="1760538" y="5588000"/>
            <a:ext cx="2000250" cy="482600"/>
            <a:chOff x="235974" y="5587971"/>
            <a:chExt cx="2001560" cy="482858"/>
          </a:xfrm>
        </p:grpSpPr>
        <p:sp>
          <p:nvSpPr>
            <p:cNvPr id="22" name="Oval 21"/>
            <p:cNvSpPr/>
            <p:nvPr/>
          </p:nvSpPr>
          <p:spPr bwMode="auto">
            <a:xfrm>
              <a:off x="1773680" y="5587971"/>
              <a:ext cx="463854" cy="44950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TextBox 22"/>
            <p:cNvSpPr txBox="1"/>
            <p:nvPr/>
          </p:nvSpPr>
          <p:spPr>
            <a:xfrm>
              <a:off x="235974" y="5608620"/>
              <a:ext cx="1386795" cy="462209"/>
            </a:xfrm>
            <a:prstGeom prst="rect">
              <a:avLst/>
            </a:prstGeom>
            <a:solidFill>
              <a:schemeClr val="accent1">
                <a:lumMod val="20000"/>
                <a:lumOff val="80000"/>
              </a:schemeClr>
            </a:solidFill>
          </p:spPr>
          <p:txBody>
            <a:bodyPr wrap="none">
              <a:spAutoFit/>
            </a:bodyPr>
            <a:lstStyle/>
            <a:p>
              <a:pPr>
                <a:defRPr/>
              </a:pPr>
              <a:r>
                <a:rPr lang="en-US" sz="2400" dirty="0"/>
                <a:t>Output: </a:t>
              </a:r>
            </a:p>
          </p:txBody>
        </p:sp>
      </p:grpSp>
      <p:sp>
        <p:nvSpPr>
          <p:cNvPr id="19462" name="Right Arrow 45"/>
          <p:cNvSpPr>
            <a:spLocks noChangeArrowheads="1"/>
          </p:cNvSpPr>
          <p:nvPr/>
        </p:nvSpPr>
        <p:spPr bwMode="auto">
          <a:xfrm rot="2983142">
            <a:off x="2455864" y="2686051"/>
            <a:ext cx="555625" cy="409575"/>
          </a:xfrm>
          <a:prstGeom prst="rightArrow">
            <a:avLst>
              <a:gd name="adj1" fmla="val 50000"/>
              <a:gd name="adj2" fmla="val 49924"/>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19463" name="Right Arrow 47"/>
          <p:cNvSpPr>
            <a:spLocks noChangeArrowheads="1"/>
          </p:cNvSpPr>
          <p:nvPr/>
        </p:nvSpPr>
        <p:spPr bwMode="auto">
          <a:xfrm>
            <a:off x="5992813" y="2946400"/>
            <a:ext cx="1230312" cy="515938"/>
          </a:xfrm>
          <a:prstGeom prst="rightArrow">
            <a:avLst>
              <a:gd name="adj1" fmla="val 50000"/>
              <a:gd name="adj2" fmla="val 50066"/>
            </a:avLst>
          </a:prstGeom>
          <a:solidFill>
            <a:srgbClr val="0070C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49" name="Oval 48"/>
          <p:cNvSpPr/>
          <p:nvPr/>
        </p:nvSpPr>
        <p:spPr bwMode="auto">
          <a:xfrm>
            <a:off x="4006851" y="5597526"/>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51" name="TextBox 50"/>
          <p:cNvSpPr txBox="1"/>
          <p:nvPr/>
        </p:nvSpPr>
        <p:spPr>
          <a:xfrm>
            <a:off x="5549900" y="2035175"/>
            <a:ext cx="2008188" cy="1016000"/>
          </a:xfrm>
          <a:prstGeom prst="rect">
            <a:avLst/>
          </a:prstGeom>
          <a:noFill/>
        </p:spPr>
        <p:txBody>
          <a:bodyPr wrap="none">
            <a:spAutoFit/>
          </a:bodyPr>
          <a:lstStyle/>
          <a:p>
            <a:pPr algn="ctr">
              <a:defRPr/>
            </a:pPr>
            <a:r>
              <a:rPr lang="en-US" sz="2000" dirty="0"/>
              <a:t>Delete D &amp;</a:t>
            </a:r>
          </a:p>
          <a:p>
            <a:pPr algn="ctr">
              <a:defRPr/>
            </a:pPr>
            <a:r>
              <a:rPr lang="en-US" sz="2000" dirty="0"/>
              <a:t>all its outgoing </a:t>
            </a:r>
          </a:p>
          <a:p>
            <a:pPr algn="ctr">
              <a:defRPr/>
            </a:pPr>
            <a:r>
              <a:rPr lang="en-US" sz="2000" dirty="0"/>
              <a:t>edges</a:t>
            </a:r>
            <a:endParaRPr lang="en-US" dirty="0"/>
          </a:p>
        </p:txBody>
      </p:sp>
      <p:sp>
        <p:nvSpPr>
          <p:cNvPr id="52" name="TextBox 51"/>
          <p:cNvSpPr txBox="1"/>
          <p:nvPr/>
        </p:nvSpPr>
        <p:spPr>
          <a:xfrm>
            <a:off x="1966914" y="2128839"/>
            <a:ext cx="1034257" cy="461665"/>
          </a:xfrm>
          <a:prstGeom prst="rect">
            <a:avLst/>
          </a:prstGeom>
          <a:solidFill>
            <a:schemeClr val="accent1">
              <a:lumMod val="20000"/>
              <a:lumOff val="80000"/>
            </a:schemeClr>
          </a:solidFill>
        </p:spPr>
        <p:txBody>
          <a:bodyPr wrap="none">
            <a:spAutoFit/>
          </a:bodyPr>
          <a:lstStyle/>
          <a:p>
            <a:pPr>
              <a:defRPr/>
            </a:pPr>
            <a:r>
              <a:rPr lang="en-US" sz="2400" dirty="0"/>
              <a:t>Select</a:t>
            </a:r>
          </a:p>
        </p:txBody>
      </p:sp>
      <p:sp>
        <p:nvSpPr>
          <p:cNvPr id="30" name="Oval 29"/>
          <p:cNvSpPr/>
          <p:nvPr/>
        </p:nvSpPr>
        <p:spPr bwMode="auto">
          <a:xfrm>
            <a:off x="4654550" y="55975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37" name="Oval 36"/>
          <p:cNvSpPr/>
          <p:nvPr/>
        </p:nvSpPr>
        <p:spPr bwMode="auto">
          <a:xfrm>
            <a:off x="8218488" y="3173414"/>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27" name="Oval 26"/>
          <p:cNvSpPr/>
          <p:nvPr/>
        </p:nvSpPr>
        <p:spPr bwMode="auto">
          <a:xfrm>
            <a:off x="5318125" y="5611814"/>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grpSp>
        <p:nvGrpSpPr>
          <p:cNvPr id="19470" name="Group 27"/>
          <p:cNvGrpSpPr>
            <a:grpSpLocks/>
          </p:cNvGrpSpPr>
          <p:nvPr/>
        </p:nvGrpSpPr>
        <p:grpSpPr bwMode="auto">
          <a:xfrm>
            <a:off x="2755901" y="3098801"/>
            <a:ext cx="2060575" cy="449263"/>
            <a:chOff x="6276349" y="3659883"/>
            <a:chExt cx="2060381" cy="448261"/>
          </a:xfrm>
        </p:grpSpPr>
        <p:sp>
          <p:nvSpPr>
            <p:cNvPr id="26" name="Oval 25"/>
            <p:cNvSpPr/>
            <p:nvPr/>
          </p:nvSpPr>
          <p:spPr bwMode="auto">
            <a:xfrm>
              <a:off x="6276349" y="3659883"/>
              <a:ext cx="461920" cy="44826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8" name="Oval 27"/>
            <p:cNvSpPr/>
            <p:nvPr/>
          </p:nvSpPr>
          <p:spPr bwMode="auto">
            <a:xfrm>
              <a:off x="7873224" y="3659883"/>
              <a:ext cx="463506" cy="44826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9474" name="Straight Arrow Connector 18"/>
            <p:cNvCxnSpPr>
              <a:cxnSpLocks noChangeShapeType="1"/>
              <a:endCxn id="28" idx="2"/>
            </p:cNvCxnSpPr>
            <p:nvPr/>
          </p:nvCxnSpPr>
          <p:spPr bwMode="auto">
            <a:xfrm>
              <a:off x="6725912" y="3865093"/>
              <a:ext cx="1147674" cy="1892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grpSp>
      <p:sp>
        <p:nvSpPr>
          <p:cNvPr id="31" name="Oval 30"/>
          <p:cNvSpPr/>
          <p:nvPr/>
        </p:nvSpPr>
        <p:spPr bwMode="auto">
          <a:xfrm>
            <a:off x="5997576" y="5611814"/>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1" name="Footer Placeholder 20"/>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321172587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00226" y="141288"/>
            <a:ext cx="8723313" cy="698500"/>
          </a:xfrm>
        </p:spPr>
        <p:txBody>
          <a:bodyPr/>
          <a:lstStyle/>
          <a:p>
            <a:pPr eaLnBrk="1" hangingPunct="1"/>
            <a:r>
              <a:rPr lang="en-US" altLang="en-US" smtClean="0"/>
              <a:t>Topological Sort Algorithm</a:t>
            </a:r>
          </a:p>
        </p:txBody>
      </p:sp>
      <p:sp>
        <p:nvSpPr>
          <p:cNvPr id="20483" name="Rectangle 3"/>
          <p:cNvSpPr>
            <a:spLocks noGrp="1" noChangeArrowheads="1"/>
          </p:cNvSpPr>
          <p:nvPr>
            <p:ph idx="1"/>
          </p:nvPr>
        </p:nvSpPr>
        <p:spPr>
          <a:xfrm>
            <a:off x="1847850" y="889001"/>
            <a:ext cx="8604250" cy="733425"/>
          </a:xfrm>
        </p:spPr>
        <p:txBody>
          <a:bodyPr/>
          <a:lstStyle/>
          <a:p>
            <a:pPr eaLnBrk="1" hangingPunct="1"/>
            <a:r>
              <a:rPr lang="en-US" altLang="en-US" smtClean="0"/>
              <a:t>Repeat </a:t>
            </a:r>
            <a:r>
              <a:rPr lang="en-US" altLang="en-US" smtClean="0">
                <a:solidFill>
                  <a:srgbClr val="C00000"/>
                </a:solidFill>
              </a:rPr>
              <a:t>Steps 1 &amp; 2</a:t>
            </a:r>
            <a:r>
              <a:rPr lang="en-US" altLang="en-US" smtClean="0"/>
              <a:t> until the graph is empty</a:t>
            </a:r>
          </a:p>
        </p:txBody>
      </p:sp>
      <p:sp>
        <p:nvSpPr>
          <p:cNvPr id="2048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B57AEDD-555C-4FD0-81A8-CC8F4BA91AC6}" type="slidenum">
              <a:rPr lang="en-US" altLang="en-US" sz="1400"/>
              <a:pPr/>
              <a:t>39</a:t>
            </a:fld>
            <a:endParaRPr lang="en-US" altLang="en-US" sz="1400"/>
          </a:p>
        </p:txBody>
      </p:sp>
      <p:grpSp>
        <p:nvGrpSpPr>
          <p:cNvPr id="20485" name="Group 37"/>
          <p:cNvGrpSpPr>
            <a:grpSpLocks/>
          </p:cNvGrpSpPr>
          <p:nvPr/>
        </p:nvGrpSpPr>
        <p:grpSpPr bwMode="auto">
          <a:xfrm>
            <a:off x="1760538" y="5588000"/>
            <a:ext cx="2000250" cy="482600"/>
            <a:chOff x="235974" y="5587971"/>
            <a:chExt cx="2001560" cy="482858"/>
          </a:xfrm>
        </p:grpSpPr>
        <p:sp>
          <p:nvSpPr>
            <p:cNvPr id="22" name="Oval 21"/>
            <p:cNvSpPr/>
            <p:nvPr/>
          </p:nvSpPr>
          <p:spPr bwMode="auto">
            <a:xfrm>
              <a:off x="1773680" y="5587971"/>
              <a:ext cx="463854" cy="44950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TextBox 22"/>
            <p:cNvSpPr txBox="1"/>
            <p:nvPr/>
          </p:nvSpPr>
          <p:spPr>
            <a:xfrm>
              <a:off x="235974" y="5608620"/>
              <a:ext cx="1386795" cy="462209"/>
            </a:xfrm>
            <a:prstGeom prst="rect">
              <a:avLst/>
            </a:prstGeom>
            <a:solidFill>
              <a:schemeClr val="accent1">
                <a:lumMod val="20000"/>
                <a:lumOff val="80000"/>
              </a:schemeClr>
            </a:solidFill>
          </p:spPr>
          <p:txBody>
            <a:bodyPr wrap="none">
              <a:spAutoFit/>
            </a:bodyPr>
            <a:lstStyle/>
            <a:p>
              <a:pPr>
                <a:defRPr/>
              </a:pPr>
              <a:r>
                <a:rPr lang="en-US" sz="2400" dirty="0"/>
                <a:t>Output: </a:t>
              </a:r>
            </a:p>
          </p:txBody>
        </p:sp>
      </p:grpSp>
      <p:sp>
        <p:nvSpPr>
          <p:cNvPr id="20486" name="Right Arrow 45"/>
          <p:cNvSpPr>
            <a:spLocks noChangeArrowheads="1"/>
          </p:cNvSpPr>
          <p:nvPr/>
        </p:nvSpPr>
        <p:spPr bwMode="auto">
          <a:xfrm rot="2983142">
            <a:off x="2455864" y="2686051"/>
            <a:ext cx="555625" cy="409575"/>
          </a:xfrm>
          <a:prstGeom prst="rightArrow">
            <a:avLst>
              <a:gd name="adj1" fmla="val 50000"/>
              <a:gd name="adj2" fmla="val 49924"/>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20487" name="Right Arrow 47"/>
          <p:cNvSpPr>
            <a:spLocks noChangeArrowheads="1"/>
          </p:cNvSpPr>
          <p:nvPr/>
        </p:nvSpPr>
        <p:spPr bwMode="auto">
          <a:xfrm>
            <a:off x="5992813" y="2946400"/>
            <a:ext cx="1230312" cy="515938"/>
          </a:xfrm>
          <a:prstGeom prst="rightArrow">
            <a:avLst>
              <a:gd name="adj1" fmla="val 50000"/>
              <a:gd name="adj2" fmla="val 50066"/>
            </a:avLst>
          </a:prstGeom>
          <a:solidFill>
            <a:srgbClr val="0070C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tr-TR" altLang="en-US"/>
          </a:p>
        </p:txBody>
      </p:sp>
      <p:sp>
        <p:nvSpPr>
          <p:cNvPr id="49" name="Oval 48"/>
          <p:cNvSpPr/>
          <p:nvPr/>
        </p:nvSpPr>
        <p:spPr bwMode="auto">
          <a:xfrm>
            <a:off x="4006851" y="5597526"/>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51" name="TextBox 50"/>
          <p:cNvSpPr txBox="1"/>
          <p:nvPr/>
        </p:nvSpPr>
        <p:spPr>
          <a:xfrm>
            <a:off x="5549900" y="2035175"/>
            <a:ext cx="2008188" cy="1016000"/>
          </a:xfrm>
          <a:prstGeom prst="rect">
            <a:avLst/>
          </a:prstGeom>
          <a:noFill/>
        </p:spPr>
        <p:txBody>
          <a:bodyPr wrap="none">
            <a:spAutoFit/>
          </a:bodyPr>
          <a:lstStyle/>
          <a:p>
            <a:pPr algn="ctr">
              <a:defRPr/>
            </a:pPr>
            <a:r>
              <a:rPr lang="en-US" sz="2000" dirty="0"/>
              <a:t>Delete E &amp;</a:t>
            </a:r>
          </a:p>
          <a:p>
            <a:pPr algn="ctr">
              <a:defRPr/>
            </a:pPr>
            <a:r>
              <a:rPr lang="en-US" sz="2000" dirty="0"/>
              <a:t>all its outgoing </a:t>
            </a:r>
          </a:p>
          <a:p>
            <a:pPr algn="ctr">
              <a:defRPr/>
            </a:pPr>
            <a:r>
              <a:rPr lang="en-US" sz="2000" dirty="0"/>
              <a:t>edges</a:t>
            </a:r>
            <a:endParaRPr lang="en-US" dirty="0"/>
          </a:p>
        </p:txBody>
      </p:sp>
      <p:sp>
        <p:nvSpPr>
          <p:cNvPr id="52" name="TextBox 51"/>
          <p:cNvSpPr txBox="1"/>
          <p:nvPr/>
        </p:nvSpPr>
        <p:spPr>
          <a:xfrm>
            <a:off x="1966914" y="2128839"/>
            <a:ext cx="1034257" cy="461665"/>
          </a:xfrm>
          <a:prstGeom prst="rect">
            <a:avLst/>
          </a:prstGeom>
          <a:solidFill>
            <a:schemeClr val="accent1">
              <a:lumMod val="20000"/>
              <a:lumOff val="80000"/>
            </a:schemeClr>
          </a:solidFill>
        </p:spPr>
        <p:txBody>
          <a:bodyPr wrap="none">
            <a:spAutoFit/>
          </a:bodyPr>
          <a:lstStyle/>
          <a:p>
            <a:pPr>
              <a:defRPr/>
            </a:pPr>
            <a:r>
              <a:rPr lang="en-US" sz="2400" dirty="0"/>
              <a:t>Select</a:t>
            </a:r>
          </a:p>
        </p:txBody>
      </p:sp>
      <p:sp>
        <p:nvSpPr>
          <p:cNvPr id="30" name="Oval 29"/>
          <p:cNvSpPr/>
          <p:nvPr/>
        </p:nvSpPr>
        <p:spPr bwMode="auto">
          <a:xfrm>
            <a:off x="4654550" y="55975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7" name="Oval 26"/>
          <p:cNvSpPr/>
          <p:nvPr/>
        </p:nvSpPr>
        <p:spPr bwMode="auto">
          <a:xfrm>
            <a:off x="5318125" y="5611814"/>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8" name="Oval 27"/>
          <p:cNvSpPr/>
          <p:nvPr/>
        </p:nvSpPr>
        <p:spPr bwMode="auto">
          <a:xfrm>
            <a:off x="2878138" y="30702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31" name="Oval 30"/>
          <p:cNvSpPr/>
          <p:nvPr/>
        </p:nvSpPr>
        <p:spPr bwMode="auto">
          <a:xfrm>
            <a:off x="5997576" y="5611814"/>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1" name="Oval 20"/>
          <p:cNvSpPr/>
          <p:nvPr/>
        </p:nvSpPr>
        <p:spPr bwMode="auto">
          <a:xfrm>
            <a:off x="6734175" y="564197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24" name="TextBox 23"/>
          <p:cNvSpPr txBox="1"/>
          <p:nvPr/>
        </p:nvSpPr>
        <p:spPr>
          <a:xfrm>
            <a:off x="7821614" y="2968626"/>
            <a:ext cx="2035175" cy="461963"/>
          </a:xfrm>
          <a:prstGeom prst="rect">
            <a:avLst/>
          </a:prstGeom>
          <a:solidFill>
            <a:schemeClr val="accent1">
              <a:lumMod val="20000"/>
              <a:lumOff val="80000"/>
            </a:schemeClr>
          </a:solidFill>
        </p:spPr>
        <p:txBody>
          <a:bodyPr wrap="none">
            <a:spAutoFit/>
          </a:bodyPr>
          <a:lstStyle/>
          <a:p>
            <a:pPr>
              <a:defRPr/>
            </a:pPr>
            <a:r>
              <a:rPr lang="en-US" sz="2400" dirty="0"/>
              <a:t>Empty Graph</a:t>
            </a:r>
          </a:p>
        </p:txBody>
      </p:sp>
      <p:sp>
        <p:nvSpPr>
          <p:cNvPr id="19" name="Footer Placeholder 18"/>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298313804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8383"/>
          </a:xfrm>
        </p:spPr>
        <p:txBody>
          <a:bodyPr/>
          <a:lstStyle/>
          <a:p>
            <a:r>
              <a:rPr lang="en-US" dirty="0" smtClean="0"/>
              <a:t>Difference between Tree and Graphs: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2613666772"/>
              </p:ext>
            </p:extLst>
          </p:nvPr>
        </p:nvGraphicFramePr>
        <p:xfrm>
          <a:off x="1035672" y="2054568"/>
          <a:ext cx="8598658" cy="3619470"/>
        </p:xfrm>
        <a:graphic>
          <a:graphicData uri="http://schemas.openxmlformats.org/drawingml/2006/table">
            <a:tbl>
              <a:tblPr firstRow="1" bandRow="1">
                <a:tableStyleId>{5C22544A-7EE6-4342-B048-85BDC9FD1C3A}</a:tableStyleId>
              </a:tblPr>
              <a:tblGrid>
                <a:gridCol w="4299329"/>
                <a:gridCol w="4299329"/>
              </a:tblGrid>
              <a:tr h="718810">
                <a:tc>
                  <a:txBody>
                    <a:bodyPr/>
                    <a:lstStyle/>
                    <a:p>
                      <a:pPr algn="ctr"/>
                      <a:r>
                        <a:rPr lang="en-US" dirty="0" smtClean="0"/>
                        <a:t>Trees</a:t>
                      </a:r>
                      <a:endParaRPr lang="en-US" dirty="0"/>
                    </a:p>
                  </a:txBody>
                  <a:tcPr/>
                </a:tc>
                <a:tc>
                  <a:txBody>
                    <a:bodyPr/>
                    <a:lstStyle/>
                    <a:p>
                      <a:pPr algn="ctr"/>
                      <a:r>
                        <a:rPr lang="en-US" dirty="0" smtClean="0"/>
                        <a:t>Graphs</a:t>
                      </a:r>
                      <a:endParaRPr lang="en-US" dirty="0"/>
                    </a:p>
                  </a:txBody>
                  <a:tcPr/>
                </a:tc>
              </a:tr>
              <a:tr h="718810">
                <a:tc>
                  <a:txBody>
                    <a:bodyPr/>
                    <a:lstStyle/>
                    <a:p>
                      <a:pPr algn="l"/>
                      <a:r>
                        <a:rPr lang="en-US" dirty="0" smtClean="0"/>
                        <a:t>Hierarchical</a:t>
                      </a:r>
                      <a:r>
                        <a:rPr lang="en-US" baseline="0" dirty="0" smtClean="0"/>
                        <a:t> order</a:t>
                      </a:r>
                      <a:endParaRPr lang="en-US" dirty="0"/>
                    </a:p>
                  </a:txBody>
                  <a:tcPr/>
                </a:tc>
                <a:tc>
                  <a:txBody>
                    <a:bodyPr/>
                    <a:lstStyle/>
                    <a:p>
                      <a:pPr algn="l"/>
                      <a:r>
                        <a:rPr lang="en-US" dirty="0" smtClean="0"/>
                        <a:t>No hierarchy</a:t>
                      </a:r>
                      <a:endParaRPr lang="en-US" dirty="0"/>
                    </a:p>
                  </a:txBody>
                  <a:tcPr/>
                </a:tc>
              </a:tr>
              <a:tr h="718810">
                <a:tc>
                  <a:txBody>
                    <a:bodyPr/>
                    <a:lstStyle/>
                    <a:p>
                      <a:pPr algn="l"/>
                      <a:r>
                        <a:rPr lang="en-US" dirty="0" smtClean="0"/>
                        <a:t>Relationship</a:t>
                      </a:r>
                      <a:endParaRPr lang="en-US" dirty="0"/>
                    </a:p>
                  </a:txBody>
                  <a:tcPr/>
                </a:tc>
                <a:tc>
                  <a:txBody>
                    <a:bodyPr/>
                    <a:lstStyle/>
                    <a:p>
                      <a:pPr algn="l"/>
                      <a:r>
                        <a:rPr lang="en-US" dirty="0" smtClean="0"/>
                        <a:t>No Relationship</a:t>
                      </a:r>
                      <a:endParaRPr lang="en-US" dirty="0"/>
                    </a:p>
                  </a:txBody>
                  <a:tcPr/>
                </a:tc>
              </a:tr>
              <a:tr h="718810">
                <a:tc>
                  <a:txBody>
                    <a:bodyPr/>
                    <a:lstStyle/>
                    <a:p>
                      <a:pPr algn="l"/>
                      <a:r>
                        <a:rPr lang="en-US" dirty="0" smtClean="0"/>
                        <a:t>Restriction on number of nodes</a:t>
                      </a:r>
                    </a:p>
                    <a:p>
                      <a:pPr algn="l"/>
                      <a:endParaRPr lang="en-US" dirty="0" smtClean="0"/>
                    </a:p>
                    <a:p>
                      <a:pPr algn="l"/>
                      <a:r>
                        <a:rPr lang="en-US" dirty="0" smtClean="0"/>
                        <a:t>Tree contains Root node</a:t>
                      </a:r>
                    </a:p>
                    <a:p>
                      <a:pPr algn="l"/>
                      <a:endParaRPr lang="en-US" dirty="0" smtClean="0"/>
                    </a:p>
                    <a:p>
                      <a:pPr algn="l"/>
                      <a:r>
                        <a:rPr lang="en-US" dirty="0" smtClean="0"/>
                        <a:t>No loops</a:t>
                      </a:r>
                      <a:endParaRPr lang="en-US" dirty="0"/>
                    </a:p>
                  </a:txBody>
                  <a:tcPr/>
                </a:tc>
                <a:tc>
                  <a:txBody>
                    <a:bodyPr/>
                    <a:lstStyle/>
                    <a:p>
                      <a:pPr algn="l"/>
                      <a:r>
                        <a:rPr lang="en-US" dirty="0" smtClean="0"/>
                        <a:t>No</a:t>
                      </a:r>
                      <a:r>
                        <a:rPr lang="en-US" baseline="0" dirty="0" smtClean="0"/>
                        <a:t> restriction </a:t>
                      </a:r>
                    </a:p>
                    <a:p>
                      <a:pPr algn="l"/>
                      <a:endParaRPr lang="en-US" dirty="0" smtClean="0"/>
                    </a:p>
                    <a:p>
                      <a:pPr algn="l"/>
                      <a:r>
                        <a:rPr lang="en-US" dirty="0" smtClean="0"/>
                        <a:t>No root node</a:t>
                      </a:r>
                    </a:p>
                    <a:p>
                      <a:pPr algn="l"/>
                      <a:endParaRPr lang="en-US" dirty="0" smtClean="0"/>
                    </a:p>
                    <a:p>
                      <a:pPr algn="l"/>
                      <a:r>
                        <a:rPr lang="en-US" dirty="0" smtClean="0"/>
                        <a:t>May exist Loops or may not</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Data Structures- T.Anil Kumar</a:t>
            </a:r>
            <a:endParaRPr lang="en-US"/>
          </a:p>
        </p:txBody>
      </p:sp>
      <p:sp>
        <p:nvSpPr>
          <p:cNvPr id="5" name="Slide Number Placeholder 4"/>
          <p:cNvSpPr>
            <a:spLocks noGrp="1"/>
          </p:cNvSpPr>
          <p:nvPr>
            <p:ph type="sldNum" sz="quarter" idx="12"/>
          </p:nvPr>
        </p:nvSpPr>
        <p:spPr/>
        <p:txBody>
          <a:bodyPr/>
          <a:lstStyle/>
          <a:p>
            <a:fld id="{659B9B6F-D550-41FB-97A3-3F5EDBC6875D}" type="slidenum">
              <a:rPr lang="en-US" smtClean="0"/>
              <a:pPr/>
              <a:t>4</a:t>
            </a:fld>
            <a:endParaRPr lang="en-US"/>
          </a:p>
        </p:txBody>
      </p:sp>
    </p:spTree>
    <p:extLst>
      <p:ext uri="{BB962C8B-B14F-4D97-AF65-F5344CB8AC3E}">
        <p14:creationId xmlns:p14="http://schemas.microsoft.com/office/powerpoint/2010/main" xmlns="" val="3133122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95501" y="141288"/>
            <a:ext cx="8723313" cy="698500"/>
          </a:xfrm>
        </p:spPr>
        <p:txBody>
          <a:bodyPr/>
          <a:lstStyle/>
          <a:p>
            <a:pPr algn="ctr" eaLnBrk="1" hangingPunct="1"/>
            <a:r>
              <a:rPr lang="en-US" altLang="en-US" b="1" smtClean="0"/>
              <a:t>Summary of Top-Sort Algorithm</a:t>
            </a:r>
          </a:p>
        </p:txBody>
      </p:sp>
      <p:sp>
        <p:nvSpPr>
          <p:cNvPr id="21507" name="Slide Number Placeholder 5"/>
          <p:cNvSpPr>
            <a:spLocks noGrp="1"/>
          </p:cNvSpPr>
          <p:nvPr>
            <p:ph type="sldNum" sz="quarter" idx="12"/>
          </p:nvPr>
        </p:nvSpPr>
        <p:spPr bwMode="auto">
          <a:xfrm>
            <a:off x="7858125" y="6356351"/>
            <a:ext cx="20574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8C77323-8955-40E8-A3AF-F55030DA0572}" type="slidenum">
              <a:rPr lang="en-US" altLang="en-US" sz="1400"/>
              <a:pPr/>
              <a:t>40</a:t>
            </a:fld>
            <a:endParaRPr lang="en-US" altLang="en-US" sz="1400"/>
          </a:p>
        </p:txBody>
      </p:sp>
      <p:grpSp>
        <p:nvGrpSpPr>
          <p:cNvPr id="21508" name="Group 19"/>
          <p:cNvGrpSpPr>
            <a:grpSpLocks/>
          </p:cNvGrpSpPr>
          <p:nvPr/>
        </p:nvGrpSpPr>
        <p:grpSpPr bwMode="auto">
          <a:xfrm>
            <a:off x="7151689" y="1055689"/>
            <a:ext cx="3063875" cy="1506537"/>
            <a:chOff x="360206" y="3181686"/>
            <a:chExt cx="4044370" cy="1995621"/>
          </a:xfrm>
        </p:grpSpPr>
        <p:sp>
          <p:nvSpPr>
            <p:cNvPr id="20" name="Oval 19"/>
            <p:cNvSpPr/>
            <p:nvPr/>
          </p:nvSpPr>
          <p:spPr bwMode="auto">
            <a:xfrm>
              <a:off x="360206" y="3934513"/>
              <a:ext cx="465207" cy="48996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5" name="Oval 24"/>
            <p:cNvSpPr/>
            <p:nvPr/>
          </p:nvSpPr>
          <p:spPr bwMode="auto">
            <a:xfrm>
              <a:off x="1500174" y="3194303"/>
              <a:ext cx="463111" cy="4857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6" name="Oval 25"/>
            <p:cNvSpPr/>
            <p:nvPr/>
          </p:nvSpPr>
          <p:spPr bwMode="auto">
            <a:xfrm>
              <a:off x="3067629" y="3181686"/>
              <a:ext cx="465207" cy="4857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9" name="Oval 28"/>
            <p:cNvSpPr/>
            <p:nvPr/>
          </p:nvSpPr>
          <p:spPr bwMode="auto">
            <a:xfrm>
              <a:off x="1487600" y="4691545"/>
              <a:ext cx="463111" cy="4857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2" name="Oval 31"/>
            <p:cNvSpPr/>
            <p:nvPr/>
          </p:nvSpPr>
          <p:spPr bwMode="auto">
            <a:xfrm>
              <a:off x="3941464" y="3858809"/>
              <a:ext cx="463112" cy="4857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33" name="Oval 32"/>
            <p:cNvSpPr/>
            <p:nvPr/>
          </p:nvSpPr>
          <p:spPr bwMode="auto">
            <a:xfrm>
              <a:off x="3090679" y="4691545"/>
              <a:ext cx="465207" cy="4857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21555" name="Straight Arrow Connector 11"/>
            <p:cNvCxnSpPr>
              <a:cxnSpLocks noChangeShapeType="1"/>
              <a:stCxn id="20" idx="7"/>
              <a:endCxn id="25" idx="3"/>
            </p:cNvCxnSpPr>
            <p:nvPr/>
          </p:nvCxnSpPr>
          <p:spPr bwMode="auto">
            <a:xfrm rot="5400000" flipH="1" flipV="1">
              <a:off x="963284" y="3402626"/>
              <a:ext cx="397547" cy="8107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556" name="Straight Arrow Connector 12"/>
            <p:cNvCxnSpPr>
              <a:cxnSpLocks noChangeShapeType="1"/>
              <a:endCxn id="26" idx="2"/>
            </p:cNvCxnSpPr>
            <p:nvPr/>
          </p:nvCxnSpPr>
          <p:spPr bwMode="auto">
            <a:xfrm>
              <a:off x="1972084" y="3405700"/>
              <a:ext cx="1096839" cy="1893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557" name="Straight Arrow Connector 14"/>
            <p:cNvCxnSpPr>
              <a:cxnSpLocks noChangeShapeType="1"/>
              <a:endCxn id="33" idx="0"/>
            </p:cNvCxnSpPr>
            <p:nvPr/>
          </p:nvCxnSpPr>
          <p:spPr bwMode="auto">
            <a:xfrm rot="16200000" flipH="1">
              <a:off x="2800288" y="4169350"/>
              <a:ext cx="1042771" cy="13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558" name="Straight Arrow Connector 17"/>
            <p:cNvCxnSpPr>
              <a:cxnSpLocks noChangeShapeType="1"/>
              <a:stCxn id="20" idx="5"/>
              <a:endCxn id="29" idx="1"/>
            </p:cNvCxnSpPr>
            <p:nvPr/>
          </p:nvCxnSpPr>
          <p:spPr bwMode="auto">
            <a:xfrm rot="16200000" flipH="1">
              <a:off x="950735" y="4156631"/>
              <a:ext cx="411745" cy="7998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559" name="Straight Arrow Connector 18"/>
            <p:cNvCxnSpPr>
              <a:cxnSpLocks noChangeShapeType="1"/>
              <a:endCxn id="33" idx="2"/>
            </p:cNvCxnSpPr>
            <p:nvPr/>
          </p:nvCxnSpPr>
          <p:spPr bwMode="auto">
            <a:xfrm>
              <a:off x="1939383" y="4913854"/>
              <a:ext cx="1151341" cy="2050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560" name="Straight Arrow Connector 20"/>
            <p:cNvCxnSpPr>
              <a:cxnSpLocks noChangeShapeType="1"/>
              <a:endCxn id="29" idx="7"/>
            </p:cNvCxnSpPr>
            <p:nvPr/>
          </p:nvCxnSpPr>
          <p:spPr bwMode="auto">
            <a:xfrm rot="10800000" flipV="1">
              <a:off x="1884882" y="3585543"/>
              <a:ext cx="1248081" cy="117686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grpSp>
      <p:sp>
        <p:nvSpPr>
          <p:cNvPr id="19" name="Rectangle 3"/>
          <p:cNvSpPr txBox="1">
            <a:spLocks noChangeArrowheads="1"/>
          </p:cNvSpPr>
          <p:nvPr/>
        </p:nvSpPr>
        <p:spPr bwMode="auto">
          <a:xfrm>
            <a:off x="1638300" y="1042988"/>
            <a:ext cx="5297488" cy="5486400"/>
          </a:xfrm>
          <a:prstGeom prst="rect">
            <a:avLst/>
          </a:prstGeom>
          <a:noFill/>
          <a:ln w="9525">
            <a:noFill/>
            <a:miter lim="800000"/>
            <a:headEnd/>
            <a:tailEnd/>
          </a:ln>
        </p:spPr>
        <p:txBody>
          <a:bodyPr/>
          <a:lstStyle/>
          <a:p>
            <a:pPr marL="342900" indent="-342900">
              <a:buFont typeface="+mj-lt"/>
              <a:buAutoNum type="arabicPeriod"/>
              <a:defRPr/>
            </a:pPr>
            <a:r>
              <a:rPr lang="en-US" sz="2000" dirty="0"/>
              <a:t>Store each vertex’s </a:t>
            </a:r>
            <a:r>
              <a:rPr lang="en-US" sz="2000" b="1" dirty="0"/>
              <a:t>In Degree (# of incoming </a:t>
            </a:r>
            <a:r>
              <a:rPr lang="en-US" sz="2000" dirty="0"/>
              <a:t>edges) in an array</a:t>
            </a:r>
          </a:p>
          <a:p>
            <a:pPr marL="342900" indent="-342900">
              <a:buFont typeface="+mj-lt"/>
              <a:buAutoNum type="arabicPeriod"/>
              <a:defRPr/>
            </a:pPr>
            <a:endParaRPr lang="en-US" sz="2400" dirty="0"/>
          </a:p>
          <a:p>
            <a:pPr marL="342900" indent="-342900">
              <a:buFont typeface="+mj-lt"/>
              <a:buAutoNum type="arabicPeriod"/>
              <a:defRPr/>
            </a:pPr>
            <a:r>
              <a:rPr lang="en-US" sz="2400" dirty="0"/>
              <a:t> </a:t>
            </a:r>
            <a:r>
              <a:rPr lang="en-US" sz="2200" dirty="0"/>
              <a:t>while (</a:t>
            </a:r>
            <a:r>
              <a:rPr lang="en-US" sz="2200" dirty="0">
                <a:solidFill>
                  <a:srgbClr val="C00000"/>
                </a:solidFill>
              </a:rPr>
              <a:t>there are vertices  remaining</a:t>
            </a:r>
            <a:r>
              <a:rPr lang="en-US" sz="2200" dirty="0"/>
              <a:t>) </a:t>
            </a:r>
          </a:p>
          <a:p>
            <a:pPr marL="342900" indent="-342900">
              <a:defRPr/>
            </a:pPr>
            <a:r>
              <a:rPr lang="en-US" sz="2200" dirty="0"/>
              <a:t>    {</a:t>
            </a:r>
          </a:p>
          <a:p>
            <a:pPr marL="800100" lvl="1" indent="-342900">
              <a:buFont typeface="Arial" pitchFamily="34" charset="0"/>
              <a:buChar char="•"/>
              <a:defRPr/>
            </a:pPr>
            <a:r>
              <a:rPr lang="en-US" sz="2000" dirty="0"/>
              <a:t>Find a vertex with In-Degree zero and output it</a:t>
            </a:r>
          </a:p>
          <a:p>
            <a:pPr marL="800100" lvl="1" indent="-342900">
              <a:buFont typeface="+mj-lt"/>
              <a:buAutoNum type="arabicPeriod"/>
              <a:defRPr/>
            </a:pPr>
            <a:endParaRPr lang="en-US" dirty="0"/>
          </a:p>
          <a:p>
            <a:pPr marL="800100" lvl="1" indent="-342900">
              <a:buFont typeface="Arial" pitchFamily="34" charset="0"/>
              <a:buChar char="•"/>
              <a:defRPr/>
            </a:pPr>
            <a:r>
              <a:rPr lang="en-US" sz="2000" dirty="0"/>
              <a:t>Reduce in-degree of all vertices adjacent to it by 1</a:t>
            </a:r>
          </a:p>
          <a:p>
            <a:pPr marL="800100" lvl="1" indent="-342900">
              <a:buFont typeface="+mj-lt"/>
              <a:buAutoNum type="arabicPeriod"/>
              <a:defRPr/>
            </a:pPr>
            <a:endParaRPr lang="en-US" sz="2000" dirty="0"/>
          </a:p>
          <a:p>
            <a:pPr marL="800100" lvl="1" indent="-342900">
              <a:buFont typeface="Arial" pitchFamily="34" charset="0"/>
              <a:buChar char="•"/>
              <a:defRPr/>
            </a:pPr>
            <a:r>
              <a:rPr lang="en-US" sz="2000" dirty="0"/>
              <a:t>Mark this vertex deleted (in-degree = -1)</a:t>
            </a:r>
          </a:p>
          <a:p>
            <a:pPr marL="342900" indent="-342900">
              <a:defRPr/>
            </a:pPr>
            <a:r>
              <a:rPr lang="en-US" sz="2000" dirty="0"/>
              <a:t>     } </a:t>
            </a:r>
            <a:r>
              <a:rPr lang="en-US" sz="2000" dirty="0">
                <a:solidFill>
                  <a:schemeClr val="accent6"/>
                </a:solidFill>
              </a:rPr>
              <a:t>/* end=while */</a:t>
            </a:r>
          </a:p>
          <a:p>
            <a:pPr marL="800100" lvl="1" indent="-342900">
              <a:buFont typeface="+mj-lt"/>
              <a:buAutoNum type="arabicPeriod"/>
              <a:defRPr/>
            </a:pPr>
            <a:endParaRPr lang="en-US" sz="2000" dirty="0"/>
          </a:p>
        </p:txBody>
      </p:sp>
      <p:grpSp>
        <p:nvGrpSpPr>
          <p:cNvPr id="21510" name="Group 42"/>
          <p:cNvGrpSpPr>
            <a:grpSpLocks/>
          </p:cNvGrpSpPr>
          <p:nvPr/>
        </p:nvGrpSpPr>
        <p:grpSpPr bwMode="auto">
          <a:xfrm>
            <a:off x="7821613" y="3155951"/>
            <a:ext cx="514350" cy="3128963"/>
            <a:chOff x="4790941" y="2820473"/>
            <a:chExt cx="515154" cy="2550018"/>
          </a:xfrm>
        </p:grpSpPr>
        <p:sp>
          <p:nvSpPr>
            <p:cNvPr id="23" name="Rectangle 22"/>
            <p:cNvSpPr/>
            <p:nvPr/>
          </p:nvSpPr>
          <p:spPr bwMode="auto">
            <a:xfrm>
              <a:off x="4790941" y="2820473"/>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4" name="Rectangle 23"/>
            <p:cNvSpPr/>
            <p:nvPr/>
          </p:nvSpPr>
          <p:spPr bwMode="auto">
            <a:xfrm>
              <a:off x="4790941" y="3246123"/>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7" name="Rectangle 26"/>
            <p:cNvSpPr/>
            <p:nvPr/>
          </p:nvSpPr>
          <p:spPr bwMode="auto">
            <a:xfrm>
              <a:off x="4790941" y="3670479"/>
              <a:ext cx="515154" cy="425649"/>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8" name="Rectangle 27"/>
            <p:cNvSpPr/>
            <p:nvPr/>
          </p:nvSpPr>
          <p:spPr bwMode="auto">
            <a:xfrm>
              <a:off x="4790941" y="4096129"/>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0" name="Rectangle 29"/>
            <p:cNvSpPr/>
            <p:nvPr/>
          </p:nvSpPr>
          <p:spPr bwMode="auto">
            <a:xfrm>
              <a:off x="4790941" y="4520485"/>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1" name="Rectangle 30"/>
            <p:cNvSpPr/>
            <p:nvPr/>
          </p:nvSpPr>
          <p:spPr bwMode="auto">
            <a:xfrm>
              <a:off x="4790941" y="4946135"/>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grpSp>
      <p:sp>
        <p:nvSpPr>
          <p:cNvPr id="41" name="Rectangle 40"/>
          <p:cNvSpPr/>
          <p:nvPr/>
        </p:nvSpPr>
        <p:spPr bwMode="auto">
          <a:xfrm>
            <a:off x="8683625" y="3232150"/>
            <a:ext cx="463550" cy="3619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42" name="Rectangle 41"/>
          <p:cNvSpPr/>
          <p:nvPr/>
        </p:nvSpPr>
        <p:spPr bwMode="auto">
          <a:xfrm>
            <a:off x="9829800" y="3246438"/>
            <a:ext cx="4000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3" name="Rectangle 42"/>
          <p:cNvSpPr/>
          <p:nvPr/>
        </p:nvSpPr>
        <p:spPr bwMode="auto">
          <a:xfrm>
            <a:off x="9134476" y="3232150"/>
            <a:ext cx="296863" cy="3619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44" name="Rectangle 43"/>
          <p:cNvSpPr/>
          <p:nvPr/>
        </p:nvSpPr>
        <p:spPr bwMode="auto">
          <a:xfrm>
            <a:off x="10217151" y="3246438"/>
            <a:ext cx="295275"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1515" name="Straight Arrow Connector 47"/>
          <p:cNvCxnSpPr>
            <a:cxnSpLocks noChangeShapeType="1"/>
            <a:endCxn id="41" idx="1"/>
          </p:cNvCxnSpPr>
          <p:nvPr/>
        </p:nvCxnSpPr>
        <p:spPr bwMode="auto">
          <a:xfrm flipV="1">
            <a:off x="8335963" y="3413126"/>
            <a:ext cx="347662" cy="31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516" name="Straight Connector 51"/>
          <p:cNvCxnSpPr>
            <a:cxnSpLocks noChangeShapeType="1"/>
          </p:cNvCxnSpPr>
          <p:nvPr/>
        </p:nvCxnSpPr>
        <p:spPr bwMode="auto">
          <a:xfrm rot="5400000">
            <a:off x="10210007" y="3291682"/>
            <a:ext cx="334962" cy="269875"/>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sp>
        <p:nvSpPr>
          <p:cNvPr id="47" name="Rectangle 46"/>
          <p:cNvSpPr/>
          <p:nvPr/>
        </p:nvSpPr>
        <p:spPr bwMode="auto">
          <a:xfrm>
            <a:off x="8658225" y="3773488"/>
            <a:ext cx="4635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48" name="Rectangle 47"/>
          <p:cNvSpPr/>
          <p:nvPr/>
        </p:nvSpPr>
        <p:spPr bwMode="auto">
          <a:xfrm>
            <a:off x="9109076" y="3773488"/>
            <a:ext cx="296863"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1519" name="Straight Arrow Connector 56"/>
          <p:cNvCxnSpPr>
            <a:cxnSpLocks noChangeShapeType="1"/>
            <a:endCxn id="47" idx="1"/>
          </p:cNvCxnSpPr>
          <p:nvPr/>
        </p:nvCxnSpPr>
        <p:spPr bwMode="auto">
          <a:xfrm>
            <a:off x="8335963" y="3938589"/>
            <a:ext cx="322262" cy="158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0" name="Rectangle 49"/>
          <p:cNvSpPr/>
          <p:nvPr/>
        </p:nvSpPr>
        <p:spPr bwMode="auto">
          <a:xfrm>
            <a:off x="8645525" y="4314826"/>
            <a:ext cx="4635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51" name="Rectangle 50"/>
          <p:cNvSpPr/>
          <p:nvPr/>
        </p:nvSpPr>
        <p:spPr bwMode="auto">
          <a:xfrm>
            <a:off x="9791700" y="4302126"/>
            <a:ext cx="4000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52" name="Rectangle 51"/>
          <p:cNvSpPr/>
          <p:nvPr/>
        </p:nvSpPr>
        <p:spPr bwMode="auto">
          <a:xfrm>
            <a:off x="9096376" y="4314826"/>
            <a:ext cx="296863"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53" name="Rectangle 52"/>
          <p:cNvSpPr/>
          <p:nvPr/>
        </p:nvSpPr>
        <p:spPr bwMode="auto">
          <a:xfrm>
            <a:off x="10179051" y="4302126"/>
            <a:ext cx="295275"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1524" name="Straight Arrow Connector 64"/>
          <p:cNvCxnSpPr>
            <a:cxnSpLocks noChangeShapeType="1"/>
            <a:endCxn id="51" idx="1"/>
          </p:cNvCxnSpPr>
          <p:nvPr/>
        </p:nvCxnSpPr>
        <p:spPr bwMode="auto">
          <a:xfrm>
            <a:off x="9250364" y="4468813"/>
            <a:ext cx="541337" cy="127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525" name="Straight Connector 65"/>
          <p:cNvCxnSpPr>
            <a:cxnSpLocks noChangeShapeType="1"/>
          </p:cNvCxnSpPr>
          <p:nvPr/>
        </p:nvCxnSpPr>
        <p:spPr bwMode="auto">
          <a:xfrm rot="5400000">
            <a:off x="10171907" y="4347370"/>
            <a:ext cx="334963" cy="269875"/>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sp>
        <p:nvSpPr>
          <p:cNvPr id="56" name="Rectangle 55"/>
          <p:cNvSpPr/>
          <p:nvPr/>
        </p:nvSpPr>
        <p:spPr bwMode="auto">
          <a:xfrm>
            <a:off x="8670925" y="4816476"/>
            <a:ext cx="4635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57" name="Rectangle 56"/>
          <p:cNvSpPr/>
          <p:nvPr/>
        </p:nvSpPr>
        <p:spPr bwMode="auto">
          <a:xfrm>
            <a:off x="9121776" y="4816476"/>
            <a:ext cx="296863"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1528" name="Straight Connector 75"/>
          <p:cNvCxnSpPr>
            <a:cxnSpLocks noChangeShapeType="1"/>
          </p:cNvCxnSpPr>
          <p:nvPr/>
        </p:nvCxnSpPr>
        <p:spPr bwMode="auto">
          <a:xfrm rot="5400000">
            <a:off x="9115426" y="4860926"/>
            <a:ext cx="334963" cy="271463"/>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cxnSp>
        <p:nvCxnSpPr>
          <p:cNvPr id="21529" name="Straight Connector 80"/>
          <p:cNvCxnSpPr>
            <a:cxnSpLocks noChangeShapeType="1"/>
          </p:cNvCxnSpPr>
          <p:nvPr/>
        </p:nvCxnSpPr>
        <p:spPr bwMode="auto">
          <a:xfrm rot="5400000">
            <a:off x="9102726" y="3817938"/>
            <a:ext cx="334962" cy="271463"/>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cxnSp>
        <p:nvCxnSpPr>
          <p:cNvPr id="21530" name="Straight Arrow Connector 82"/>
          <p:cNvCxnSpPr>
            <a:cxnSpLocks noChangeShapeType="1"/>
          </p:cNvCxnSpPr>
          <p:nvPr/>
        </p:nvCxnSpPr>
        <p:spPr bwMode="auto">
          <a:xfrm>
            <a:off x="9290050" y="3438525"/>
            <a:ext cx="539750" cy="127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531" name="Straight Arrow Connector 88"/>
          <p:cNvCxnSpPr>
            <a:cxnSpLocks noChangeShapeType="1"/>
          </p:cNvCxnSpPr>
          <p:nvPr/>
        </p:nvCxnSpPr>
        <p:spPr bwMode="auto">
          <a:xfrm>
            <a:off x="8247063" y="4468813"/>
            <a:ext cx="4111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532" name="Straight Arrow Connector 89"/>
          <p:cNvCxnSpPr>
            <a:cxnSpLocks noChangeShapeType="1"/>
          </p:cNvCxnSpPr>
          <p:nvPr/>
        </p:nvCxnSpPr>
        <p:spPr bwMode="auto">
          <a:xfrm>
            <a:off x="8323263" y="5000626"/>
            <a:ext cx="347662" cy="222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533" name="Straight Connector 104"/>
          <p:cNvCxnSpPr>
            <a:cxnSpLocks noChangeShapeType="1"/>
          </p:cNvCxnSpPr>
          <p:nvPr/>
        </p:nvCxnSpPr>
        <p:spPr bwMode="auto">
          <a:xfrm rot="5400000">
            <a:off x="7821613" y="5795963"/>
            <a:ext cx="514350" cy="514350"/>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cxnSp>
        <p:nvCxnSpPr>
          <p:cNvPr id="21534" name="Straight Connector 83"/>
          <p:cNvCxnSpPr>
            <a:cxnSpLocks noChangeShapeType="1"/>
          </p:cNvCxnSpPr>
          <p:nvPr/>
        </p:nvCxnSpPr>
        <p:spPr bwMode="auto">
          <a:xfrm rot="5400000">
            <a:off x="7834313" y="5267326"/>
            <a:ext cx="515938" cy="515937"/>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sp>
        <p:nvSpPr>
          <p:cNvPr id="68" name="TextBox 67"/>
          <p:cNvSpPr txBox="1"/>
          <p:nvPr/>
        </p:nvSpPr>
        <p:spPr>
          <a:xfrm>
            <a:off x="7537450" y="3246438"/>
            <a:ext cx="320922" cy="369332"/>
          </a:xfrm>
          <a:prstGeom prst="rect">
            <a:avLst/>
          </a:prstGeom>
          <a:noFill/>
        </p:spPr>
        <p:txBody>
          <a:bodyPr wrap="none">
            <a:spAutoFit/>
          </a:bodyPr>
          <a:lstStyle/>
          <a:p>
            <a:pPr>
              <a:defRPr/>
            </a:pPr>
            <a:r>
              <a:rPr lang="en-US" dirty="0"/>
              <a:t>A</a:t>
            </a:r>
          </a:p>
        </p:txBody>
      </p:sp>
      <p:sp>
        <p:nvSpPr>
          <p:cNvPr id="69" name="TextBox 68"/>
          <p:cNvSpPr txBox="1"/>
          <p:nvPr/>
        </p:nvSpPr>
        <p:spPr>
          <a:xfrm>
            <a:off x="7562850" y="3748088"/>
            <a:ext cx="314510" cy="369332"/>
          </a:xfrm>
          <a:prstGeom prst="rect">
            <a:avLst/>
          </a:prstGeom>
          <a:noFill/>
        </p:spPr>
        <p:txBody>
          <a:bodyPr wrap="none">
            <a:spAutoFit/>
          </a:bodyPr>
          <a:lstStyle/>
          <a:p>
            <a:pPr>
              <a:defRPr/>
            </a:pPr>
            <a:r>
              <a:rPr lang="en-US" dirty="0"/>
              <a:t>B</a:t>
            </a:r>
          </a:p>
        </p:txBody>
      </p:sp>
      <p:sp>
        <p:nvSpPr>
          <p:cNvPr id="70" name="TextBox 69"/>
          <p:cNvSpPr txBox="1"/>
          <p:nvPr/>
        </p:nvSpPr>
        <p:spPr>
          <a:xfrm>
            <a:off x="7562850" y="4276725"/>
            <a:ext cx="330200" cy="368300"/>
          </a:xfrm>
          <a:prstGeom prst="rect">
            <a:avLst/>
          </a:prstGeom>
          <a:noFill/>
        </p:spPr>
        <p:txBody>
          <a:bodyPr wrap="none">
            <a:spAutoFit/>
          </a:bodyPr>
          <a:lstStyle/>
          <a:p>
            <a:pPr>
              <a:defRPr/>
            </a:pPr>
            <a:r>
              <a:rPr lang="en-US" dirty="0"/>
              <a:t>C</a:t>
            </a:r>
          </a:p>
        </p:txBody>
      </p:sp>
      <p:sp>
        <p:nvSpPr>
          <p:cNvPr id="71" name="TextBox 70"/>
          <p:cNvSpPr txBox="1"/>
          <p:nvPr/>
        </p:nvSpPr>
        <p:spPr>
          <a:xfrm>
            <a:off x="7550150" y="4778375"/>
            <a:ext cx="325730" cy="369332"/>
          </a:xfrm>
          <a:prstGeom prst="rect">
            <a:avLst/>
          </a:prstGeom>
          <a:noFill/>
        </p:spPr>
        <p:txBody>
          <a:bodyPr wrap="none">
            <a:spAutoFit/>
          </a:bodyPr>
          <a:lstStyle/>
          <a:p>
            <a:pPr>
              <a:defRPr/>
            </a:pPr>
            <a:r>
              <a:rPr lang="en-US" dirty="0"/>
              <a:t>D</a:t>
            </a:r>
          </a:p>
        </p:txBody>
      </p:sp>
      <p:sp>
        <p:nvSpPr>
          <p:cNvPr id="72" name="TextBox 71"/>
          <p:cNvSpPr txBox="1"/>
          <p:nvPr/>
        </p:nvSpPr>
        <p:spPr>
          <a:xfrm>
            <a:off x="7550150" y="5307013"/>
            <a:ext cx="308098" cy="369332"/>
          </a:xfrm>
          <a:prstGeom prst="rect">
            <a:avLst/>
          </a:prstGeom>
          <a:noFill/>
        </p:spPr>
        <p:txBody>
          <a:bodyPr wrap="none">
            <a:spAutoFit/>
          </a:bodyPr>
          <a:lstStyle/>
          <a:p>
            <a:pPr>
              <a:defRPr/>
            </a:pPr>
            <a:r>
              <a:rPr lang="en-US" dirty="0"/>
              <a:t>E</a:t>
            </a:r>
          </a:p>
        </p:txBody>
      </p:sp>
      <p:sp>
        <p:nvSpPr>
          <p:cNvPr id="73" name="TextBox 72"/>
          <p:cNvSpPr txBox="1"/>
          <p:nvPr/>
        </p:nvSpPr>
        <p:spPr>
          <a:xfrm>
            <a:off x="7562850" y="5848350"/>
            <a:ext cx="306494" cy="369332"/>
          </a:xfrm>
          <a:prstGeom prst="rect">
            <a:avLst/>
          </a:prstGeom>
          <a:noFill/>
        </p:spPr>
        <p:txBody>
          <a:bodyPr wrap="none">
            <a:spAutoFit/>
          </a:bodyPr>
          <a:lstStyle/>
          <a:p>
            <a:pPr>
              <a:defRPr/>
            </a:pPr>
            <a:r>
              <a:rPr lang="en-US" dirty="0"/>
              <a:t>F</a:t>
            </a:r>
          </a:p>
        </p:txBody>
      </p:sp>
      <p:grpSp>
        <p:nvGrpSpPr>
          <p:cNvPr id="4" name="Group 42"/>
          <p:cNvGrpSpPr>
            <a:grpSpLocks/>
          </p:cNvGrpSpPr>
          <p:nvPr/>
        </p:nvGrpSpPr>
        <p:grpSpPr bwMode="auto">
          <a:xfrm>
            <a:off x="7022521" y="3181530"/>
            <a:ext cx="514350" cy="3128963"/>
            <a:chOff x="4790941" y="2820473"/>
            <a:chExt cx="515154" cy="2550018"/>
          </a:xfrm>
          <a:solidFill>
            <a:srgbClr val="FFFF00"/>
          </a:solidFill>
        </p:grpSpPr>
        <p:sp>
          <p:nvSpPr>
            <p:cNvPr id="75" name="Rectangle 74"/>
            <p:cNvSpPr/>
            <p:nvPr/>
          </p:nvSpPr>
          <p:spPr bwMode="auto">
            <a:xfrm>
              <a:off x="4790941" y="2820473"/>
              <a:ext cx="515154" cy="425650"/>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sp>
          <p:nvSpPr>
            <p:cNvPr id="76" name="Rectangle 75"/>
            <p:cNvSpPr/>
            <p:nvPr/>
          </p:nvSpPr>
          <p:spPr bwMode="auto">
            <a:xfrm>
              <a:off x="4790941" y="3246123"/>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77" name="Rectangle 76"/>
            <p:cNvSpPr/>
            <p:nvPr/>
          </p:nvSpPr>
          <p:spPr bwMode="auto">
            <a:xfrm>
              <a:off x="4790941" y="3670479"/>
              <a:ext cx="515154" cy="425649"/>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78" name="Rectangle 77"/>
            <p:cNvSpPr/>
            <p:nvPr/>
          </p:nvSpPr>
          <p:spPr bwMode="auto">
            <a:xfrm>
              <a:off x="4790941" y="4096129"/>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79" name="Rectangle 78"/>
            <p:cNvSpPr/>
            <p:nvPr/>
          </p:nvSpPr>
          <p:spPr bwMode="auto">
            <a:xfrm>
              <a:off x="4790941" y="4520485"/>
              <a:ext cx="515154" cy="425650"/>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80" name="Rectangle 79"/>
            <p:cNvSpPr/>
            <p:nvPr/>
          </p:nvSpPr>
          <p:spPr bwMode="auto">
            <a:xfrm>
              <a:off x="4790941" y="4946135"/>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grpSp>
      <p:sp>
        <p:nvSpPr>
          <p:cNvPr id="81" name="TextBox 80"/>
          <p:cNvSpPr txBox="1"/>
          <p:nvPr/>
        </p:nvSpPr>
        <p:spPr>
          <a:xfrm>
            <a:off x="6816725" y="2525713"/>
            <a:ext cx="933450" cy="646112"/>
          </a:xfrm>
          <a:prstGeom prst="rect">
            <a:avLst/>
          </a:prstGeom>
          <a:noFill/>
        </p:spPr>
        <p:txBody>
          <a:bodyPr wrap="none">
            <a:spAutoFit/>
          </a:bodyPr>
          <a:lstStyle/>
          <a:p>
            <a:pPr algn="ctr">
              <a:defRPr/>
            </a:pPr>
            <a:r>
              <a:rPr lang="en-US" dirty="0"/>
              <a:t>In-</a:t>
            </a:r>
          </a:p>
          <a:p>
            <a:pPr algn="ctr">
              <a:defRPr/>
            </a:pPr>
            <a:r>
              <a:rPr lang="en-US" dirty="0"/>
              <a:t>degree</a:t>
            </a:r>
          </a:p>
        </p:txBody>
      </p:sp>
      <p:sp>
        <p:nvSpPr>
          <p:cNvPr id="63" name="Footer Placeholder 62"/>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188008271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00226" y="141288"/>
            <a:ext cx="8723313" cy="698500"/>
          </a:xfrm>
        </p:spPr>
        <p:txBody>
          <a:bodyPr/>
          <a:lstStyle/>
          <a:p>
            <a:pPr algn="ctr" eaLnBrk="1" hangingPunct="1"/>
            <a:r>
              <a:rPr lang="en-US" altLang="en-US" b="1" smtClean="0"/>
              <a:t>Running Time Analysis</a:t>
            </a:r>
          </a:p>
        </p:txBody>
      </p:sp>
      <p:sp>
        <p:nvSpPr>
          <p:cNvPr id="15364" name="Rectangle 3"/>
          <p:cNvSpPr>
            <a:spLocks noGrp="1" noChangeArrowheads="1"/>
          </p:cNvSpPr>
          <p:nvPr>
            <p:ph idx="1"/>
          </p:nvPr>
        </p:nvSpPr>
        <p:spPr>
          <a:xfrm>
            <a:off x="1847850" y="1098551"/>
            <a:ext cx="8604250" cy="4835525"/>
          </a:xfrm>
        </p:spPr>
        <p:txBody>
          <a:bodyPr rtlCol="0">
            <a:normAutofit fontScale="92500" lnSpcReduction="20000"/>
          </a:bodyPr>
          <a:lstStyle/>
          <a:p>
            <a:pPr>
              <a:defRPr/>
            </a:pPr>
            <a:r>
              <a:rPr lang="en-US" sz="2800" dirty="0"/>
              <a:t>For input graph G = (V,E), Running Time = ?</a:t>
            </a:r>
          </a:p>
          <a:p>
            <a:pPr>
              <a:defRPr/>
            </a:pPr>
            <a:r>
              <a:rPr lang="en-US" sz="2800" dirty="0"/>
              <a:t>Break down into total time required to:</a:t>
            </a:r>
          </a:p>
          <a:p>
            <a:pPr lvl="1">
              <a:defRPr/>
            </a:pPr>
            <a:r>
              <a:rPr lang="en-US" sz="2400" dirty="0"/>
              <a:t>Initialize In-Degree array: </a:t>
            </a:r>
            <a:r>
              <a:rPr lang="en-US" sz="2400" dirty="0">
                <a:solidFill>
                  <a:srgbClr val="C00000"/>
                </a:solidFill>
              </a:rPr>
              <a:t>O(</a:t>
            </a:r>
            <a:r>
              <a:rPr lang="en-US" sz="2400" dirty="0" err="1">
                <a:solidFill>
                  <a:srgbClr val="C00000"/>
                </a:solidFill>
              </a:rPr>
              <a:t>n+e</a:t>
            </a:r>
            <a:r>
              <a:rPr lang="en-US" sz="2400" dirty="0">
                <a:solidFill>
                  <a:srgbClr val="C00000"/>
                </a:solidFill>
              </a:rPr>
              <a:t>)</a:t>
            </a:r>
          </a:p>
          <a:p>
            <a:pPr lvl="1">
              <a:defRPr/>
            </a:pPr>
            <a:r>
              <a:rPr lang="en-US" sz="2400" dirty="0"/>
              <a:t>Find vertex with in-degree 0: </a:t>
            </a:r>
            <a:r>
              <a:rPr lang="en-US" sz="2400" dirty="0">
                <a:solidFill>
                  <a:srgbClr val="C00000"/>
                </a:solidFill>
              </a:rPr>
              <a:t>O(n)</a:t>
            </a:r>
          </a:p>
          <a:p>
            <a:pPr lvl="2">
              <a:defRPr/>
            </a:pPr>
            <a:r>
              <a:rPr lang="en-US" sz="1800" dirty="0">
                <a:solidFill>
                  <a:srgbClr val="C00000"/>
                </a:solidFill>
              </a:rPr>
              <a:t>N</a:t>
            </a:r>
            <a:r>
              <a:rPr lang="en-US" sz="1800" dirty="0"/>
              <a:t> vertices, each takes </a:t>
            </a:r>
            <a:r>
              <a:rPr lang="en-US" sz="1800" dirty="0">
                <a:solidFill>
                  <a:srgbClr val="C00000"/>
                </a:solidFill>
              </a:rPr>
              <a:t>O(n)</a:t>
            </a:r>
            <a:r>
              <a:rPr lang="en-US" sz="1800" dirty="0"/>
              <a:t> to search In-Degree array. Total time = </a:t>
            </a:r>
            <a:r>
              <a:rPr lang="en-US" sz="1800" dirty="0">
                <a:solidFill>
                  <a:srgbClr val="C00000"/>
                </a:solidFill>
              </a:rPr>
              <a:t>O(n</a:t>
            </a:r>
            <a:r>
              <a:rPr lang="en-US" sz="1800" baseline="30000" dirty="0">
                <a:solidFill>
                  <a:srgbClr val="C00000"/>
                </a:solidFill>
              </a:rPr>
              <a:t>2</a:t>
            </a:r>
            <a:r>
              <a:rPr lang="en-US" sz="1800" dirty="0">
                <a:solidFill>
                  <a:srgbClr val="C00000"/>
                </a:solidFill>
              </a:rPr>
              <a:t>)</a:t>
            </a:r>
          </a:p>
          <a:p>
            <a:pPr lvl="1">
              <a:defRPr/>
            </a:pPr>
            <a:r>
              <a:rPr lang="en-US" sz="2400" dirty="0"/>
              <a:t>Reduce In-Degree of all vertices adjacent to a vertex: </a:t>
            </a:r>
            <a:r>
              <a:rPr lang="en-US" sz="2400" dirty="0">
                <a:solidFill>
                  <a:srgbClr val="C00000"/>
                </a:solidFill>
              </a:rPr>
              <a:t>O(e)</a:t>
            </a:r>
          </a:p>
          <a:p>
            <a:pPr lvl="1">
              <a:defRPr/>
            </a:pPr>
            <a:r>
              <a:rPr lang="en-US" sz="2400" dirty="0"/>
              <a:t>Output and mark vertex: </a:t>
            </a:r>
            <a:r>
              <a:rPr lang="en-US" sz="2400" dirty="0">
                <a:solidFill>
                  <a:srgbClr val="C00000"/>
                </a:solidFill>
              </a:rPr>
              <a:t>O(n)</a:t>
            </a:r>
            <a:endParaRPr lang="en-US" sz="2400" dirty="0"/>
          </a:p>
          <a:p>
            <a:pPr lvl="1">
              <a:defRPr/>
            </a:pPr>
            <a:r>
              <a:rPr lang="en-US" sz="2400" dirty="0"/>
              <a:t>Total time = </a:t>
            </a:r>
            <a:r>
              <a:rPr lang="en-US" sz="2400" dirty="0">
                <a:solidFill>
                  <a:srgbClr val="C00000"/>
                </a:solidFill>
              </a:rPr>
              <a:t>O(n</a:t>
            </a:r>
            <a:r>
              <a:rPr lang="en-US" sz="2400" baseline="30000" dirty="0">
                <a:solidFill>
                  <a:srgbClr val="C00000"/>
                </a:solidFill>
              </a:rPr>
              <a:t>2</a:t>
            </a:r>
            <a:r>
              <a:rPr lang="en-US" sz="2400" dirty="0">
                <a:solidFill>
                  <a:srgbClr val="C00000"/>
                </a:solidFill>
              </a:rPr>
              <a:t> + e)</a:t>
            </a:r>
            <a:r>
              <a:rPr lang="en-US" sz="2400" dirty="0"/>
              <a:t> - Quadratic time!</a:t>
            </a:r>
          </a:p>
          <a:p>
            <a:pPr>
              <a:defRPr/>
            </a:pPr>
            <a:endParaRPr lang="en-US" sz="3600" dirty="0">
              <a:solidFill>
                <a:srgbClr val="C00000"/>
              </a:solidFill>
            </a:endParaRPr>
          </a:p>
          <a:p>
            <a:pPr>
              <a:defRPr/>
            </a:pPr>
            <a:r>
              <a:rPr lang="en-US" sz="3600" dirty="0">
                <a:solidFill>
                  <a:srgbClr val="C00000"/>
                </a:solidFill>
              </a:rPr>
              <a:t>Can we do better than this?</a:t>
            </a:r>
          </a:p>
          <a:p>
            <a:pPr lvl="1">
              <a:defRPr/>
            </a:pPr>
            <a:r>
              <a:rPr lang="en-US" sz="2000" dirty="0">
                <a:solidFill>
                  <a:schemeClr val="accent6"/>
                </a:solidFill>
              </a:rPr>
              <a:t>Problem: a faster way to find a vertex with </a:t>
            </a:r>
            <a:r>
              <a:rPr lang="en-US" sz="2000" dirty="0">
                <a:solidFill>
                  <a:srgbClr val="FF0000"/>
                </a:solidFill>
              </a:rPr>
              <a:t>in-degree  = 0</a:t>
            </a:r>
          </a:p>
        </p:txBody>
      </p:sp>
      <p:sp>
        <p:nvSpPr>
          <p:cNvPr id="2253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CD025C5-A84B-42C5-936F-85B5F85D0247}" type="slidenum">
              <a:rPr lang="en-US" altLang="en-US" sz="1400"/>
              <a:pPr/>
              <a:t>41</a:t>
            </a:fld>
            <a:endParaRPr lang="en-US" altLang="en-US" sz="1400"/>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176002481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800226" y="141288"/>
            <a:ext cx="8723313" cy="698500"/>
          </a:xfrm>
        </p:spPr>
        <p:txBody>
          <a:bodyPr/>
          <a:lstStyle/>
          <a:p>
            <a:pPr algn="ctr" eaLnBrk="1" hangingPunct="1"/>
            <a:r>
              <a:rPr lang="en-US" altLang="en-US" smtClean="0"/>
              <a:t>Making Top-Sort Faster</a:t>
            </a:r>
          </a:p>
        </p:txBody>
      </p:sp>
      <p:sp>
        <p:nvSpPr>
          <p:cNvPr id="23555"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FB9769A-208B-4C81-BF3C-C2CF3A3440DA}" type="slidenum">
              <a:rPr lang="en-US" altLang="en-US" sz="1400"/>
              <a:pPr/>
              <a:t>42</a:t>
            </a:fld>
            <a:endParaRPr lang="en-US" altLang="en-US" sz="1400"/>
          </a:p>
        </p:txBody>
      </p:sp>
      <p:grpSp>
        <p:nvGrpSpPr>
          <p:cNvPr id="23556" name="Group 19"/>
          <p:cNvGrpSpPr>
            <a:grpSpLocks/>
          </p:cNvGrpSpPr>
          <p:nvPr/>
        </p:nvGrpSpPr>
        <p:grpSpPr bwMode="auto">
          <a:xfrm>
            <a:off x="2257426" y="3708401"/>
            <a:ext cx="3838575" cy="2022475"/>
            <a:chOff x="360206" y="3181686"/>
            <a:chExt cx="4044370" cy="1995621"/>
          </a:xfrm>
        </p:grpSpPr>
        <p:sp>
          <p:nvSpPr>
            <p:cNvPr id="20" name="Oval 19"/>
            <p:cNvSpPr/>
            <p:nvPr/>
          </p:nvSpPr>
          <p:spPr bwMode="auto">
            <a:xfrm>
              <a:off x="360206" y="3935135"/>
              <a:ext cx="464985" cy="48872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5" name="Oval 24"/>
            <p:cNvSpPr/>
            <p:nvPr/>
          </p:nvSpPr>
          <p:spPr bwMode="auto">
            <a:xfrm>
              <a:off x="1499254" y="3194217"/>
              <a:ext cx="464985"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6" name="Oval 25"/>
            <p:cNvSpPr/>
            <p:nvPr/>
          </p:nvSpPr>
          <p:spPr bwMode="auto">
            <a:xfrm>
              <a:off x="3068161" y="3181686"/>
              <a:ext cx="464985"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9" name="Oval 28"/>
            <p:cNvSpPr/>
            <p:nvPr/>
          </p:nvSpPr>
          <p:spPr bwMode="auto">
            <a:xfrm>
              <a:off x="1487545" y="4691716"/>
              <a:ext cx="463313"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2" name="Oval 31"/>
            <p:cNvSpPr/>
            <p:nvPr/>
          </p:nvSpPr>
          <p:spPr bwMode="auto">
            <a:xfrm>
              <a:off x="3941264" y="3859947"/>
              <a:ext cx="463312" cy="48402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33" name="Oval 32"/>
            <p:cNvSpPr/>
            <p:nvPr/>
          </p:nvSpPr>
          <p:spPr bwMode="auto">
            <a:xfrm>
              <a:off x="3089905" y="4691716"/>
              <a:ext cx="464985"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23606" name="Straight Arrow Connector 11"/>
            <p:cNvCxnSpPr>
              <a:cxnSpLocks noChangeShapeType="1"/>
              <a:stCxn id="20" idx="7"/>
              <a:endCxn id="25" idx="3"/>
            </p:cNvCxnSpPr>
            <p:nvPr/>
          </p:nvCxnSpPr>
          <p:spPr bwMode="auto">
            <a:xfrm rot="5400000" flipH="1" flipV="1">
              <a:off x="963284" y="3402626"/>
              <a:ext cx="397547" cy="8107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3607" name="Straight Arrow Connector 12"/>
            <p:cNvCxnSpPr>
              <a:cxnSpLocks noChangeShapeType="1"/>
              <a:endCxn id="26" idx="2"/>
            </p:cNvCxnSpPr>
            <p:nvPr/>
          </p:nvCxnSpPr>
          <p:spPr bwMode="auto">
            <a:xfrm>
              <a:off x="1972084" y="3405700"/>
              <a:ext cx="1096839" cy="1893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3608" name="Straight Arrow Connector 14"/>
            <p:cNvCxnSpPr>
              <a:cxnSpLocks noChangeShapeType="1"/>
              <a:endCxn id="33" idx="0"/>
            </p:cNvCxnSpPr>
            <p:nvPr/>
          </p:nvCxnSpPr>
          <p:spPr bwMode="auto">
            <a:xfrm rot="16200000" flipH="1">
              <a:off x="2800288" y="4169350"/>
              <a:ext cx="1042771" cy="13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3609" name="Straight Arrow Connector 17"/>
            <p:cNvCxnSpPr>
              <a:cxnSpLocks noChangeShapeType="1"/>
              <a:stCxn id="20" idx="5"/>
              <a:endCxn id="29" idx="1"/>
            </p:cNvCxnSpPr>
            <p:nvPr/>
          </p:nvCxnSpPr>
          <p:spPr bwMode="auto">
            <a:xfrm rot="16200000" flipH="1">
              <a:off x="950735" y="4156631"/>
              <a:ext cx="411745" cy="7998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3610" name="Straight Arrow Connector 18"/>
            <p:cNvCxnSpPr>
              <a:cxnSpLocks noChangeShapeType="1"/>
              <a:endCxn id="33" idx="2"/>
            </p:cNvCxnSpPr>
            <p:nvPr/>
          </p:nvCxnSpPr>
          <p:spPr bwMode="auto">
            <a:xfrm>
              <a:off x="1939383" y="4913854"/>
              <a:ext cx="1151341" cy="2050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3611" name="Straight Arrow Connector 20"/>
            <p:cNvCxnSpPr>
              <a:cxnSpLocks noChangeShapeType="1"/>
              <a:endCxn id="29" idx="7"/>
            </p:cNvCxnSpPr>
            <p:nvPr/>
          </p:nvCxnSpPr>
          <p:spPr bwMode="auto">
            <a:xfrm rot="10800000" flipV="1">
              <a:off x="1884882" y="3585543"/>
              <a:ext cx="1248081" cy="117686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23557" name="Group 42"/>
          <p:cNvGrpSpPr>
            <a:grpSpLocks/>
          </p:cNvGrpSpPr>
          <p:nvPr/>
        </p:nvGrpSpPr>
        <p:grpSpPr bwMode="auto">
          <a:xfrm>
            <a:off x="7448550" y="2846388"/>
            <a:ext cx="514350" cy="3128962"/>
            <a:chOff x="4790941" y="2820473"/>
            <a:chExt cx="515154" cy="2550018"/>
          </a:xfrm>
        </p:grpSpPr>
        <p:sp>
          <p:nvSpPr>
            <p:cNvPr id="23" name="Rectangle 22"/>
            <p:cNvSpPr/>
            <p:nvPr/>
          </p:nvSpPr>
          <p:spPr bwMode="auto">
            <a:xfrm>
              <a:off x="4790941" y="2820473"/>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4" name="Rectangle 23"/>
            <p:cNvSpPr/>
            <p:nvPr/>
          </p:nvSpPr>
          <p:spPr bwMode="auto">
            <a:xfrm>
              <a:off x="4790941" y="3246123"/>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7" name="Rectangle 26"/>
            <p:cNvSpPr/>
            <p:nvPr/>
          </p:nvSpPr>
          <p:spPr bwMode="auto">
            <a:xfrm>
              <a:off x="4790941" y="3670479"/>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8" name="Rectangle 27"/>
            <p:cNvSpPr/>
            <p:nvPr/>
          </p:nvSpPr>
          <p:spPr bwMode="auto">
            <a:xfrm>
              <a:off x="4790941" y="4096129"/>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0" name="Rectangle 29"/>
            <p:cNvSpPr/>
            <p:nvPr/>
          </p:nvSpPr>
          <p:spPr bwMode="auto">
            <a:xfrm>
              <a:off x="4790941" y="4520485"/>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1" name="Rectangle 30"/>
            <p:cNvSpPr/>
            <p:nvPr/>
          </p:nvSpPr>
          <p:spPr bwMode="auto">
            <a:xfrm>
              <a:off x="4790941" y="4946135"/>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grpSp>
      <p:sp>
        <p:nvSpPr>
          <p:cNvPr id="41" name="Rectangle 40"/>
          <p:cNvSpPr/>
          <p:nvPr/>
        </p:nvSpPr>
        <p:spPr bwMode="auto">
          <a:xfrm>
            <a:off x="8310563" y="2922588"/>
            <a:ext cx="463550" cy="3619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42" name="Rectangle 41"/>
          <p:cNvSpPr/>
          <p:nvPr/>
        </p:nvSpPr>
        <p:spPr bwMode="auto">
          <a:xfrm>
            <a:off x="9456738" y="2936876"/>
            <a:ext cx="4000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3" name="Rectangle 42"/>
          <p:cNvSpPr/>
          <p:nvPr/>
        </p:nvSpPr>
        <p:spPr bwMode="auto">
          <a:xfrm>
            <a:off x="8761413" y="2922588"/>
            <a:ext cx="296862" cy="3619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44" name="Rectangle 43"/>
          <p:cNvSpPr/>
          <p:nvPr/>
        </p:nvSpPr>
        <p:spPr bwMode="auto">
          <a:xfrm>
            <a:off x="9844089" y="2936876"/>
            <a:ext cx="295275"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3562" name="Straight Arrow Connector 47"/>
          <p:cNvCxnSpPr>
            <a:cxnSpLocks noChangeShapeType="1"/>
            <a:endCxn id="41" idx="1"/>
          </p:cNvCxnSpPr>
          <p:nvPr/>
        </p:nvCxnSpPr>
        <p:spPr bwMode="auto">
          <a:xfrm flipV="1">
            <a:off x="7962901" y="3103564"/>
            <a:ext cx="347663" cy="31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3563" name="Straight Connector 51"/>
          <p:cNvCxnSpPr>
            <a:cxnSpLocks noChangeShapeType="1"/>
          </p:cNvCxnSpPr>
          <p:nvPr/>
        </p:nvCxnSpPr>
        <p:spPr bwMode="auto">
          <a:xfrm rot="5400000">
            <a:off x="9836945" y="2982120"/>
            <a:ext cx="334963" cy="269875"/>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sp>
        <p:nvSpPr>
          <p:cNvPr id="47" name="Rectangle 46"/>
          <p:cNvSpPr/>
          <p:nvPr/>
        </p:nvSpPr>
        <p:spPr bwMode="auto">
          <a:xfrm>
            <a:off x="8285163" y="3463926"/>
            <a:ext cx="4635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48" name="Rectangle 47"/>
          <p:cNvSpPr/>
          <p:nvPr/>
        </p:nvSpPr>
        <p:spPr bwMode="auto">
          <a:xfrm>
            <a:off x="8736013" y="3463926"/>
            <a:ext cx="296862"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3566" name="Straight Arrow Connector 56"/>
          <p:cNvCxnSpPr>
            <a:cxnSpLocks noChangeShapeType="1"/>
            <a:endCxn id="47" idx="1"/>
          </p:cNvCxnSpPr>
          <p:nvPr/>
        </p:nvCxnSpPr>
        <p:spPr bwMode="auto">
          <a:xfrm>
            <a:off x="7962901" y="3629026"/>
            <a:ext cx="322263" cy="158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0" name="Rectangle 49"/>
          <p:cNvSpPr/>
          <p:nvPr/>
        </p:nvSpPr>
        <p:spPr bwMode="auto">
          <a:xfrm>
            <a:off x="8272463" y="4005263"/>
            <a:ext cx="4635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51" name="Rectangle 50"/>
          <p:cNvSpPr/>
          <p:nvPr/>
        </p:nvSpPr>
        <p:spPr bwMode="auto">
          <a:xfrm>
            <a:off x="9418638" y="3992563"/>
            <a:ext cx="4000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52" name="Rectangle 51"/>
          <p:cNvSpPr/>
          <p:nvPr/>
        </p:nvSpPr>
        <p:spPr bwMode="auto">
          <a:xfrm>
            <a:off x="8723313" y="4005263"/>
            <a:ext cx="296862"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53" name="Rectangle 52"/>
          <p:cNvSpPr/>
          <p:nvPr/>
        </p:nvSpPr>
        <p:spPr bwMode="auto">
          <a:xfrm>
            <a:off x="9805989" y="3992563"/>
            <a:ext cx="295275"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3571" name="Straight Arrow Connector 64"/>
          <p:cNvCxnSpPr>
            <a:cxnSpLocks noChangeShapeType="1"/>
            <a:endCxn id="51" idx="1"/>
          </p:cNvCxnSpPr>
          <p:nvPr/>
        </p:nvCxnSpPr>
        <p:spPr bwMode="auto">
          <a:xfrm>
            <a:off x="8877300" y="4159250"/>
            <a:ext cx="541338" cy="127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3572" name="Straight Connector 65"/>
          <p:cNvCxnSpPr>
            <a:cxnSpLocks noChangeShapeType="1"/>
          </p:cNvCxnSpPr>
          <p:nvPr/>
        </p:nvCxnSpPr>
        <p:spPr bwMode="auto">
          <a:xfrm rot="5400000">
            <a:off x="9798845" y="4037807"/>
            <a:ext cx="334962" cy="269875"/>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sp>
        <p:nvSpPr>
          <p:cNvPr id="56" name="Rectangle 55"/>
          <p:cNvSpPr/>
          <p:nvPr/>
        </p:nvSpPr>
        <p:spPr bwMode="auto">
          <a:xfrm>
            <a:off x="8297863" y="4506913"/>
            <a:ext cx="4635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57" name="Rectangle 56"/>
          <p:cNvSpPr/>
          <p:nvPr/>
        </p:nvSpPr>
        <p:spPr bwMode="auto">
          <a:xfrm>
            <a:off x="8748713" y="4506913"/>
            <a:ext cx="296862"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3575" name="Straight Connector 75"/>
          <p:cNvCxnSpPr>
            <a:cxnSpLocks noChangeShapeType="1"/>
          </p:cNvCxnSpPr>
          <p:nvPr/>
        </p:nvCxnSpPr>
        <p:spPr bwMode="auto">
          <a:xfrm rot="5400000">
            <a:off x="8742363" y="4551363"/>
            <a:ext cx="334962" cy="271462"/>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cxnSp>
        <p:nvCxnSpPr>
          <p:cNvPr id="23576" name="Straight Connector 80"/>
          <p:cNvCxnSpPr>
            <a:cxnSpLocks noChangeShapeType="1"/>
          </p:cNvCxnSpPr>
          <p:nvPr/>
        </p:nvCxnSpPr>
        <p:spPr bwMode="auto">
          <a:xfrm rot="5400000">
            <a:off x="8729663" y="3508376"/>
            <a:ext cx="334963" cy="271462"/>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cxnSp>
        <p:nvCxnSpPr>
          <p:cNvPr id="23577" name="Straight Arrow Connector 82"/>
          <p:cNvCxnSpPr>
            <a:cxnSpLocks noChangeShapeType="1"/>
          </p:cNvCxnSpPr>
          <p:nvPr/>
        </p:nvCxnSpPr>
        <p:spPr bwMode="auto">
          <a:xfrm>
            <a:off x="8916988" y="3128963"/>
            <a:ext cx="539750" cy="127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3578" name="Straight Arrow Connector 88"/>
          <p:cNvCxnSpPr>
            <a:cxnSpLocks noChangeShapeType="1"/>
          </p:cNvCxnSpPr>
          <p:nvPr/>
        </p:nvCxnSpPr>
        <p:spPr bwMode="auto">
          <a:xfrm>
            <a:off x="7874001" y="4159250"/>
            <a:ext cx="41116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3579" name="Straight Arrow Connector 89"/>
          <p:cNvCxnSpPr>
            <a:cxnSpLocks noChangeShapeType="1"/>
          </p:cNvCxnSpPr>
          <p:nvPr/>
        </p:nvCxnSpPr>
        <p:spPr bwMode="auto">
          <a:xfrm>
            <a:off x="7950201" y="4691064"/>
            <a:ext cx="347663" cy="222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3580" name="Straight Connector 104"/>
          <p:cNvCxnSpPr>
            <a:cxnSpLocks noChangeShapeType="1"/>
          </p:cNvCxnSpPr>
          <p:nvPr/>
        </p:nvCxnSpPr>
        <p:spPr bwMode="auto">
          <a:xfrm rot="5400000">
            <a:off x="7448550" y="5486400"/>
            <a:ext cx="514350" cy="514350"/>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cxnSp>
        <p:nvCxnSpPr>
          <p:cNvPr id="23581" name="Straight Connector 83"/>
          <p:cNvCxnSpPr>
            <a:cxnSpLocks noChangeShapeType="1"/>
          </p:cNvCxnSpPr>
          <p:nvPr/>
        </p:nvCxnSpPr>
        <p:spPr bwMode="auto">
          <a:xfrm rot="5400000">
            <a:off x="7461251" y="4957763"/>
            <a:ext cx="515937" cy="515938"/>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sp>
        <p:nvSpPr>
          <p:cNvPr id="68" name="TextBox 67"/>
          <p:cNvSpPr txBox="1"/>
          <p:nvPr/>
        </p:nvSpPr>
        <p:spPr>
          <a:xfrm>
            <a:off x="7164388" y="2936875"/>
            <a:ext cx="320922" cy="369332"/>
          </a:xfrm>
          <a:prstGeom prst="rect">
            <a:avLst/>
          </a:prstGeom>
          <a:noFill/>
        </p:spPr>
        <p:txBody>
          <a:bodyPr wrap="none">
            <a:spAutoFit/>
          </a:bodyPr>
          <a:lstStyle/>
          <a:p>
            <a:pPr>
              <a:defRPr/>
            </a:pPr>
            <a:r>
              <a:rPr lang="en-US" dirty="0"/>
              <a:t>A</a:t>
            </a:r>
          </a:p>
        </p:txBody>
      </p:sp>
      <p:sp>
        <p:nvSpPr>
          <p:cNvPr id="69" name="TextBox 68"/>
          <p:cNvSpPr txBox="1"/>
          <p:nvPr/>
        </p:nvSpPr>
        <p:spPr>
          <a:xfrm>
            <a:off x="7189788" y="3440113"/>
            <a:ext cx="314510" cy="369332"/>
          </a:xfrm>
          <a:prstGeom prst="rect">
            <a:avLst/>
          </a:prstGeom>
          <a:noFill/>
        </p:spPr>
        <p:txBody>
          <a:bodyPr wrap="none">
            <a:spAutoFit/>
          </a:bodyPr>
          <a:lstStyle/>
          <a:p>
            <a:pPr>
              <a:defRPr/>
            </a:pPr>
            <a:r>
              <a:rPr lang="en-US" dirty="0"/>
              <a:t>B</a:t>
            </a:r>
          </a:p>
        </p:txBody>
      </p:sp>
      <p:sp>
        <p:nvSpPr>
          <p:cNvPr id="70" name="TextBox 69"/>
          <p:cNvSpPr txBox="1"/>
          <p:nvPr/>
        </p:nvSpPr>
        <p:spPr>
          <a:xfrm>
            <a:off x="7189789" y="3967164"/>
            <a:ext cx="331787" cy="369887"/>
          </a:xfrm>
          <a:prstGeom prst="rect">
            <a:avLst/>
          </a:prstGeom>
          <a:noFill/>
        </p:spPr>
        <p:txBody>
          <a:bodyPr wrap="none">
            <a:spAutoFit/>
          </a:bodyPr>
          <a:lstStyle/>
          <a:p>
            <a:pPr>
              <a:defRPr/>
            </a:pPr>
            <a:r>
              <a:rPr lang="en-US" dirty="0"/>
              <a:t>C</a:t>
            </a:r>
          </a:p>
        </p:txBody>
      </p:sp>
      <p:sp>
        <p:nvSpPr>
          <p:cNvPr id="71" name="TextBox 70"/>
          <p:cNvSpPr txBox="1"/>
          <p:nvPr/>
        </p:nvSpPr>
        <p:spPr>
          <a:xfrm>
            <a:off x="7177088" y="4470400"/>
            <a:ext cx="325730" cy="369332"/>
          </a:xfrm>
          <a:prstGeom prst="rect">
            <a:avLst/>
          </a:prstGeom>
          <a:noFill/>
        </p:spPr>
        <p:txBody>
          <a:bodyPr wrap="none">
            <a:spAutoFit/>
          </a:bodyPr>
          <a:lstStyle/>
          <a:p>
            <a:pPr>
              <a:defRPr/>
            </a:pPr>
            <a:r>
              <a:rPr lang="en-US" dirty="0"/>
              <a:t>D</a:t>
            </a:r>
          </a:p>
        </p:txBody>
      </p:sp>
      <p:sp>
        <p:nvSpPr>
          <p:cNvPr id="72" name="TextBox 71"/>
          <p:cNvSpPr txBox="1"/>
          <p:nvPr/>
        </p:nvSpPr>
        <p:spPr>
          <a:xfrm>
            <a:off x="7177088" y="4997450"/>
            <a:ext cx="308098" cy="369332"/>
          </a:xfrm>
          <a:prstGeom prst="rect">
            <a:avLst/>
          </a:prstGeom>
          <a:noFill/>
        </p:spPr>
        <p:txBody>
          <a:bodyPr wrap="none">
            <a:spAutoFit/>
          </a:bodyPr>
          <a:lstStyle/>
          <a:p>
            <a:pPr>
              <a:defRPr/>
            </a:pPr>
            <a:r>
              <a:rPr lang="en-US" dirty="0"/>
              <a:t>E</a:t>
            </a:r>
          </a:p>
        </p:txBody>
      </p:sp>
      <p:sp>
        <p:nvSpPr>
          <p:cNvPr id="73" name="TextBox 72"/>
          <p:cNvSpPr txBox="1"/>
          <p:nvPr/>
        </p:nvSpPr>
        <p:spPr>
          <a:xfrm>
            <a:off x="7189788" y="5538788"/>
            <a:ext cx="306494" cy="369332"/>
          </a:xfrm>
          <a:prstGeom prst="rect">
            <a:avLst/>
          </a:prstGeom>
          <a:noFill/>
        </p:spPr>
        <p:txBody>
          <a:bodyPr wrap="none">
            <a:spAutoFit/>
          </a:bodyPr>
          <a:lstStyle/>
          <a:p>
            <a:pPr>
              <a:defRPr/>
            </a:pPr>
            <a:r>
              <a:rPr lang="en-US" dirty="0"/>
              <a:t>F</a:t>
            </a:r>
          </a:p>
        </p:txBody>
      </p:sp>
      <p:grpSp>
        <p:nvGrpSpPr>
          <p:cNvPr id="4" name="Group 42"/>
          <p:cNvGrpSpPr>
            <a:grpSpLocks/>
          </p:cNvGrpSpPr>
          <p:nvPr/>
        </p:nvGrpSpPr>
        <p:grpSpPr bwMode="auto">
          <a:xfrm>
            <a:off x="6649972" y="2872434"/>
            <a:ext cx="514350" cy="3128963"/>
            <a:chOff x="4790941" y="2820473"/>
            <a:chExt cx="515154" cy="2550018"/>
          </a:xfrm>
          <a:solidFill>
            <a:srgbClr val="FFFF00"/>
          </a:solidFill>
        </p:grpSpPr>
        <p:sp>
          <p:nvSpPr>
            <p:cNvPr id="75" name="Rectangle 74"/>
            <p:cNvSpPr/>
            <p:nvPr/>
          </p:nvSpPr>
          <p:spPr bwMode="auto">
            <a:xfrm>
              <a:off x="4790941" y="2820473"/>
              <a:ext cx="515154" cy="425650"/>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sp>
          <p:nvSpPr>
            <p:cNvPr id="76" name="Rectangle 75"/>
            <p:cNvSpPr/>
            <p:nvPr/>
          </p:nvSpPr>
          <p:spPr bwMode="auto">
            <a:xfrm>
              <a:off x="4790941" y="3246123"/>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77" name="Rectangle 76"/>
            <p:cNvSpPr/>
            <p:nvPr/>
          </p:nvSpPr>
          <p:spPr bwMode="auto">
            <a:xfrm>
              <a:off x="4790941" y="3670479"/>
              <a:ext cx="515154" cy="425649"/>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78" name="Rectangle 77"/>
            <p:cNvSpPr/>
            <p:nvPr/>
          </p:nvSpPr>
          <p:spPr bwMode="auto">
            <a:xfrm>
              <a:off x="4790941" y="4096129"/>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79" name="Rectangle 78"/>
            <p:cNvSpPr/>
            <p:nvPr/>
          </p:nvSpPr>
          <p:spPr bwMode="auto">
            <a:xfrm>
              <a:off x="4790941" y="4520485"/>
              <a:ext cx="515154" cy="425650"/>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80" name="Rectangle 79"/>
            <p:cNvSpPr/>
            <p:nvPr/>
          </p:nvSpPr>
          <p:spPr bwMode="auto">
            <a:xfrm>
              <a:off x="4790941" y="4946135"/>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grpSp>
      <p:sp>
        <p:nvSpPr>
          <p:cNvPr id="81" name="TextBox 80"/>
          <p:cNvSpPr txBox="1"/>
          <p:nvPr/>
        </p:nvSpPr>
        <p:spPr>
          <a:xfrm>
            <a:off x="6443663" y="2216151"/>
            <a:ext cx="933450" cy="646113"/>
          </a:xfrm>
          <a:prstGeom prst="rect">
            <a:avLst/>
          </a:prstGeom>
          <a:noFill/>
        </p:spPr>
        <p:txBody>
          <a:bodyPr wrap="none">
            <a:spAutoFit/>
          </a:bodyPr>
          <a:lstStyle/>
          <a:p>
            <a:pPr algn="ctr">
              <a:defRPr/>
            </a:pPr>
            <a:r>
              <a:rPr lang="en-US" dirty="0"/>
              <a:t>In-</a:t>
            </a:r>
          </a:p>
          <a:p>
            <a:pPr algn="ctr">
              <a:defRPr/>
            </a:pPr>
            <a:r>
              <a:rPr lang="en-US" dirty="0"/>
              <a:t>degree</a:t>
            </a:r>
          </a:p>
        </p:txBody>
      </p:sp>
      <p:sp>
        <p:nvSpPr>
          <p:cNvPr id="65" name="Rectangle 3"/>
          <p:cNvSpPr txBox="1">
            <a:spLocks noChangeArrowheads="1"/>
          </p:cNvSpPr>
          <p:nvPr/>
        </p:nvSpPr>
        <p:spPr bwMode="auto">
          <a:xfrm>
            <a:off x="1847850" y="889000"/>
            <a:ext cx="8604250" cy="1106488"/>
          </a:xfrm>
          <a:prstGeom prst="rect">
            <a:avLst/>
          </a:prstGeom>
          <a:noFill/>
          <a:ln w="9525">
            <a:noFill/>
            <a:miter lim="800000"/>
            <a:headEnd/>
            <a:tailEnd/>
          </a:ln>
        </p:spPr>
        <p:txBody>
          <a:bodyPr/>
          <a:lstStyle/>
          <a:p>
            <a:pPr marL="342900" indent="-342900">
              <a:spcBef>
                <a:spcPct val="20000"/>
              </a:spcBef>
              <a:buFontTx/>
              <a:buChar char="•"/>
              <a:defRPr/>
            </a:pPr>
            <a:r>
              <a:rPr lang="en-US" sz="2800" dirty="0">
                <a:solidFill>
                  <a:srgbClr val="C00000"/>
                </a:solidFill>
              </a:rPr>
              <a:t>Key idea: </a:t>
            </a:r>
            <a:r>
              <a:rPr lang="en-US" sz="2800" dirty="0"/>
              <a:t>Initialize and maintain a </a:t>
            </a:r>
            <a:r>
              <a:rPr lang="en-US" sz="2800" dirty="0">
                <a:solidFill>
                  <a:schemeClr val="accent6"/>
                </a:solidFill>
              </a:rPr>
              <a:t>queue</a:t>
            </a:r>
            <a:r>
              <a:rPr lang="en-US" sz="2800" dirty="0"/>
              <a:t> (or </a:t>
            </a:r>
            <a:r>
              <a:rPr lang="en-US" sz="2800" dirty="0">
                <a:solidFill>
                  <a:schemeClr val="accent6"/>
                </a:solidFill>
              </a:rPr>
              <a:t>stack</a:t>
            </a:r>
            <a:r>
              <a:rPr lang="en-US" sz="2800" dirty="0"/>
              <a:t>) of vertices with In-Degree 0</a:t>
            </a:r>
            <a:endParaRPr lang="en-US" sz="4400" kern="0" dirty="0"/>
          </a:p>
        </p:txBody>
      </p:sp>
      <p:sp>
        <p:nvSpPr>
          <p:cNvPr id="66" name="TextBox 65"/>
          <p:cNvSpPr txBox="1"/>
          <p:nvPr/>
        </p:nvSpPr>
        <p:spPr>
          <a:xfrm>
            <a:off x="2851150" y="2420938"/>
            <a:ext cx="1042988" cy="400050"/>
          </a:xfrm>
          <a:prstGeom prst="rect">
            <a:avLst/>
          </a:prstGeom>
          <a:noFill/>
        </p:spPr>
        <p:txBody>
          <a:bodyPr>
            <a:spAutoFit/>
          </a:bodyPr>
          <a:lstStyle/>
          <a:p>
            <a:pPr>
              <a:defRPr/>
            </a:pPr>
            <a:r>
              <a:rPr lang="en-US" sz="2000" dirty="0"/>
              <a:t>Queue: </a:t>
            </a:r>
          </a:p>
        </p:txBody>
      </p:sp>
      <p:sp>
        <p:nvSpPr>
          <p:cNvPr id="74" name="Rectangle 73"/>
          <p:cNvSpPr/>
          <p:nvPr/>
        </p:nvSpPr>
        <p:spPr bwMode="auto">
          <a:xfrm>
            <a:off x="3932238" y="2446338"/>
            <a:ext cx="476250" cy="37465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82" name="Rectangle 81"/>
          <p:cNvSpPr/>
          <p:nvPr/>
        </p:nvSpPr>
        <p:spPr bwMode="auto">
          <a:xfrm>
            <a:off x="4549775" y="2446338"/>
            <a:ext cx="438150" cy="37465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67" name="Footer Placeholder 66"/>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94919468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800226" y="141288"/>
            <a:ext cx="8723313" cy="698500"/>
          </a:xfrm>
        </p:spPr>
        <p:txBody>
          <a:bodyPr/>
          <a:lstStyle/>
          <a:p>
            <a:pPr eaLnBrk="1" hangingPunct="1"/>
            <a:r>
              <a:rPr lang="en-US" altLang="en-US" smtClean="0"/>
              <a:t>Making Top-Sort Faster</a:t>
            </a:r>
          </a:p>
        </p:txBody>
      </p:sp>
      <p:sp>
        <p:nvSpPr>
          <p:cNvPr id="24579"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259EEF0-5E34-4F5A-808E-13F81C16D44E}" type="slidenum">
              <a:rPr lang="en-US" altLang="en-US" sz="1400"/>
              <a:pPr/>
              <a:t>43</a:t>
            </a:fld>
            <a:endParaRPr lang="en-US" altLang="en-US" sz="1400"/>
          </a:p>
        </p:txBody>
      </p:sp>
      <p:grpSp>
        <p:nvGrpSpPr>
          <p:cNvPr id="24580" name="Group 19"/>
          <p:cNvGrpSpPr>
            <a:grpSpLocks/>
          </p:cNvGrpSpPr>
          <p:nvPr/>
        </p:nvGrpSpPr>
        <p:grpSpPr bwMode="auto">
          <a:xfrm>
            <a:off x="2257426" y="3708401"/>
            <a:ext cx="3838575" cy="2022475"/>
            <a:chOff x="360206" y="3181686"/>
            <a:chExt cx="4044370" cy="1995621"/>
          </a:xfrm>
        </p:grpSpPr>
        <p:sp>
          <p:nvSpPr>
            <p:cNvPr id="20" name="Oval 19"/>
            <p:cNvSpPr/>
            <p:nvPr/>
          </p:nvSpPr>
          <p:spPr bwMode="auto">
            <a:xfrm>
              <a:off x="360206" y="3935135"/>
              <a:ext cx="464985" cy="48872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5" name="Oval 24"/>
            <p:cNvSpPr/>
            <p:nvPr/>
          </p:nvSpPr>
          <p:spPr bwMode="auto">
            <a:xfrm>
              <a:off x="1499254" y="3194217"/>
              <a:ext cx="464985"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6" name="Oval 25"/>
            <p:cNvSpPr/>
            <p:nvPr/>
          </p:nvSpPr>
          <p:spPr bwMode="auto">
            <a:xfrm>
              <a:off x="3068161" y="3181686"/>
              <a:ext cx="464985"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9" name="Oval 28"/>
            <p:cNvSpPr/>
            <p:nvPr/>
          </p:nvSpPr>
          <p:spPr bwMode="auto">
            <a:xfrm>
              <a:off x="1487545" y="4691716"/>
              <a:ext cx="463313"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2" name="Oval 31"/>
            <p:cNvSpPr/>
            <p:nvPr/>
          </p:nvSpPr>
          <p:spPr bwMode="auto">
            <a:xfrm>
              <a:off x="3941264" y="3859947"/>
              <a:ext cx="463312" cy="48402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33" name="Oval 32"/>
            <p:cNvSpPr/>
            <p:nvPr/>
          </p:nvSpPr>
          <p:spPr bwMode="auto">
            <a:xfrm>
              <a:off x="3089905" y="4691716"/>
              <a:ext cx="464985"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24636" name="Straight Arrow Connector 11"/>
            <p:cNvCxnSpPr>
              <a:cxnSpLocks noChangeShapeType="1"/>
              <a:stCxn id="20" idx="7"/>
              <a:endCxn id="25" idx="3"/>
            </p:cNvCxnSpPr>
            <p:nvPr/>
          </p:nvCxnSpPr>
          <p:spPr bwMode="auto">
            <a:xfrm rot="5400000" flipH="1" flipV="1">
              <a:off x="963284" y="3402626"/>
              <a:ext cx="397547" cy="8107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637" name="Straight Arrow Connector 12"/>
            <p:cNvCxnSpPr>
              <a:cxnSpLocks noChangeShapeType="1"/>
              <a:endCxn id="26" idx="2"/>
            </p:cNvCxnSpPr>
            <p:nvPr/>
          </p:nvCxnSpPr>
          <p:spPr bwMode="auto">
            <a:xfrm>
              <a:off x="1972084" y="3405700"/>
              <a:ext cx="1096839" cy="1893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638" name="Straight Arrow Connector 14"/>
            <p:cNvCxnSpPr>
              <a:cxnSpLocks noChangeShapeType="1"/>
              <a:endCxn id="33" idx="0"/>
            </p:cNvCxnSpPr>
            <p:nvPr/>
          </p:nvCxnSpPr>
          <p:spPr bwMode="auto">
            <a:xfrm rot="16200000" flipH="1">
              <a:off x="2800288" y="4169350"/>
              <a:ext cx="1042771" cy="13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639" name="Straight Arrow Connector 17"/>
            <p:cNvCxnSpPr>
              <a:cxnSpLocks noChangeShapeType="1"/>
              <a:stCxn id="20" idx="5"/>
              <a:endCxn id="29" idx="1"/>
            </p:cNvCxnSpPr>
            <p:nvPr/>
          </p:nvCxnSpPr>
          <p:spPr bwMode="auto">
            <a:xfrm rot="16200000" flipH="1">
              <a:off x="950735" y="4156631"/>
              <a:ext cx="411745" cy="7998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640" name="Straight Arrow Connector 18"/>
            <p:cNvCxnSpPr>
              <a:cxnSpLocks noChangeShapeType="1"/>
              <a:endCxn id="33" idx="2"/>
            </p:cNvCxnSpPr>
            <p:nvPr/>
          </p:nvCxnSpPr>
          <p:spPr bwMode="auto">
            <a:xfrm>
              <a:off x="1939383" y="4913854"/>
              <a:ext cx="1151341" cy="2050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641" name="Straight Arrow Connector 20"/>
            <p:cNvCxnSpPr>
              <a:cxnSpLocks noChangeShapeType="1"/>
              <a:endCxn id="29" idx="7"/>
            </p:cNvCxnSpPr>
            <p:nvPr/>
          </p:nvCxnSpPr>
          <p:spPr bwMode="auto">
            <a:xfrm rot="10800000" flipV="1">
              <a:off x="1884882" y="3585543"/>
              <a:ext cx="1248081" cy="117686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24581" name="Group 42"/>
          <p:cNvGrpSpPr>
            <a:grpSpLocks/>
          </p:cNvGrpSpPr>
          <p:nvPr/>
        </p:nvGrpSpPr>
        <p:grpSpPr bwMode="auto">
          <a:xfrm>
            <a:off x="7448550" y="2846388"/>
            <a:ext cx="514350" cy="3128962"/>
            <a:chOff x="4790941" y="2820473"/>
            <a:chExt cx="515154" cy="2550018"/>
          </a:xfrm>
        </p:grpSpPr>
        <p:sp>
          <p:nvSpPr>
            <p:cNvPr id="23" name="Rectangle 22"/>
            <p:cNvSpPr/>
            <p:nvPr/>
          </p:nvSpPr>
          <p:spPr bwMode="auto">
            <a:xfrm>
              <a:off x="4790941" y="2820473"/>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4" name="Rectangle 23"/>
            <p:cNvSpPr/>
            <p:nvPr/>
          </p:nvSpPr>
          <p:spPr bwMode="auto">
            <a:xfrm>
              <a:off x="4790941" y="3246123"/>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7" name="Rectangle 26"/>
            <p:cNvSpPr/>
            <p:nvPr/>
          </p:nvSpPr>
          <p:spPr bwMode="auto">
            <a:xfrm>
              <a:off x="4790941" y="3670479"/>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8" name="Rectangle 27"/>
            <p:cNvSpPr/>
            <p:nvPr/>
          </p:nvSpPr>
          <p:spPr bwMode="auto">
            <a:xfrm>
              <a:off x="4790941" y="4096129"/>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0" name="Rectangle 29"/>
            <p:cNvSpPr/>
            <p:nvPr/>
          </p:nvSpPr>
          <p:spPr bwMode="auto">
            <a:xfrm>
              <a:off x="4790941" y="4520485"/>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1" name="Rectangle 30"/>
            <p:cNvSpPr/>
            <p:nvPr/>
          </p:nvSpPr>
          <p:spPr bwMode="auto">
            <a:xfrm>
              <a:off x="4790941" y="4946135"/>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grpSp>
      <p:sp>
        <p:nvSpPr>
          <p:cNvPr id="41" name="Rectangle 40"/>
          <p:cNvSpPr/>
          <p:nvPr/>
        </p:nvSpPr>
        <p:spPr bwMode="auto">
          <a:xfrm>
            <a:off x="8310563" y="2922588"/>
            <a:ext cx="463550" cy="3619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42" name="Rectangle 41"/>
          <p:cNvSpPr/>
          <p:nvPr/>
        </p:nvSpPr>
        <p:spPr bwMode="auto">
          <a:xfrm>
            <a:off x="9456738" y="2936876"/>
            <a:ext cx="4000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3" name="Rectangle 42"/>
          <p:cNvSpPr/>
          <p:nvPr/>
        </p:nvSpPr>
        <p:spPr bwMode="auto">
          <a:xfrm>
            <a:off x="8761413" y="2922588"/>
            <a:ext cx="296862" cy="3619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44" name="Rectangle 43"/>
          <p:cNvSpPr/>
          <p:nvPr/>
        </p:nvSpPr>
        <p:spPr bwMode="auto">
          <a:xfrm>
            <a:off x="9844089" y="2936876"/>
            <a:ext cx="295275"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4586" name="Straight Arrow Connector 47"/>
          <p:cNvCxnSpPr>
            <a:cxnSpLocks noChangeShapeType="1"/>
            <a:endCxn id="41" idx="1"/>
          </p:cNvCxnSpPr>
          <p:nvPr/>
        </p:nvCxnSpPr>
        <p:spPr bwMode="auto">
          <a:xfrm flipV="1">
            <a:off x="7962901" y="3103564"/>
            <a:ext cx="347663" cy="31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587" name="Straight Connector 51"/>
          <p:cNvCxnSpPr>
            <a:cxnSpLocks noChangeShapeType="1"/>
          </p:cNvCxnSpPr>
          <p:nvPr/>
        </p:nvCxnSpPr>
        <p:spPr bwMode="auto">
          <a:xfrm rot="5400000">
            <a:off x="9836945" y="2982120"/>
            <a:ext cx="334963" cy="269875"/>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sp>
        <p:nvSpPr>
          <p:cNvPr id="47" name="Rectangle 46"/>
          <p:cNvSpPr/>
          <p:nvPr/>
        </p:nvSpPr>
        <p:spPr bwMode="auto">
          <a:xfrm>
            <a:off x="8285163" y="3463926"/>
            <a:ext cx="4635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48" name="Rectangle 47"/>
          <p:cNvSpPr/>
          <p:nvPr/>
        </p:nvSpPr>
        <p:spPr bwMode="auto">
          <a:xfrm>
            <a:off x="8736013" y="3463926"/>
            <a:ext cx="296862"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4590" name="Straight Arrow Connector 56"/>
          <p:cNvCxnSpPr>
            <a:cxnSpLocks noChangeShapeType="1"/>
            <a:endCxn id="47" idx="1"/>
          </p:cNvCxnSpPr>
          <p:nvPr/>
        </p:nvCxnSpPr>
        <p:spPr bwMode="auto">
          <a:xfrm>
            <a:off x="7962901" y="3629026"/>
            <a:ext cx="322263" cy="158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0" name="Rectangle 49"/>
          <p:cNvSpPr/>
          <p:nvPr/>
        </p:nvSpPr>
        <p:spPr bwMode="auto">
          <a:xfrm>
            <a:off x="8272463" y="4005263"/>
            <a:ext cx="4635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51" name="Rectangle 50"/>
          <p:cNvSpPr/>
          <p:nvPr/>
        </p:nvSpPr>
        <p:spPr bwMode="auto">
          <a:xfrm>
            <a:off x="9418638" y="3992563"/>
            <a:ext cx="4000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52" name="Rectangle 51"/>
          <p:cNvSpPr/>
          <p:nvPr/>
        </p:nvSpPr>
        <p:spPr bwMode="auto">
          <a:xfrm>
            <a:off x="8723313" y="4005263"/>
            <a:ext cx="296862"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53" name="Rectangle 52"/>
          <p:cNvSpPr/>
          <p:nvPr/>
        </p:nvSpPr>
        <p:spPr bwMode="auto">
          <a:xfrm>
            <a:off x="9805989" y="3992563"/>
            <a:ext cx="295275"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4595" name="Straight Arrow Connector 64"/>
          <p:cNvCxnSpPr>
            <a:cxnSpLocks noChangeShapeType="1"/>
            <a:endCxn id="51" idx="1"/>
          </p:cNvCxnSpPr>
          <p:nvPr/>
        </p:nvCxnSpPr>
        <p:spPr bwMode="auto">
          <a:xfrm>
            <a:off x="8877300" y="4159250"/>
            <a:ext cx="541338" cy="127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596" name="Straight Connector 65"/>
          <p:cNvCxnSpPr>
            <a:cxnSpLocks noChangeShapeType="1"/>
          </p:cNvCxnSpPr>
          <p:nvPr/>
        </p:nvCxnSpPr>
        <p:spPr bwMode="auto">
          <a:xfrm rot="5400000">
            <a:off x="9798845" y="4037807"/>
            <a:ext cx="334962" cy="269875"/>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sp>
        <p:nvSpPr>
          <p:cNvPr id="56" name="Rectangle 55"/>
          <p:cNvSpPr/>
          <p:nvPr/>
        </p:nvSpPr>
        <p:spPr bwMode="auto">
          <a:xfrm>
            <a:off x="8297863" y="4506913"/>
            <a:ext cx="4635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57" name="Rectangle 56"/>
          <p:cNvSpPr/>
          <p:nvPr/>
        </p:nvSpPr>
        <p:spPr bwMode="auto">
          <a:xfrm>
            <a:off x="8748713" y="4506913"/>
            <a:ext cx="296862"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4599" name="Straight Connector 75"/>
          <p:cNvCxnSpPr>
            <a:cxnSpLocks noChangeShapeType="1"/>
          </p:cNvCxnSpPr>
          <p:nvPr/>
        </p:nvCxnSpPr>
        <p:spPr bwMode="auto">
          <a:xfrm rot="5400000">
            <a:off x="8742363" y="4551363"/>
            <a:ext cx="334962" cy="271462"/>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cxnSp>
        <p:nvCxnSpPr>
          <p:cNvPr id="24600" name="Straight Connector 80"/>
          <p:cNvCxnSpPr>
            <a:cxnSpLocks noChangeShapeType="1"/>
          </p:cNvCxnSpPr>
          <p:nvPr/>
        </p:nvCxnSpPr>
        <p:spPr bwMode="auto">
          <a:xfrm rot="5400000">
            <a:off x="8729663" y="3508376"/>
            <a:ext cx="334963" cy="271462"/>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cxnSp>
        <p:nvCxnSpPr>
          <p:cNvPr id="24601" name="Straight Arrow Connector 82"/>
          <p:cNvCxnSpPr>
            <a:cxnSpLocks noChangeShapeType="1"/>
          </p:cNvCxnSpPr>
          <p:nvPr/>
        </p:nvCxnSpPr>
        <p:spPr bwMode="auto">
          <a:xfrm>
            <a:off x="8916988" y="3128963"/>
            <a:ext cx="539750" cy="127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602" name="Straight Arrow Connector 88"/>
          <p:cNvCxnSpPr>
            <a:cxnSpLocks noChangeShapeType="1"/>
          </p:cNvCxnSpPr>
          <p:nvPr/>
        </p:nvCxnSpPr>
        <p:spPr bwMode="auto">
          <a:xfrm>
            <a:off x="7874001" y="4159250"/>
            <a:ext cx="41116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603" name="Straight Arrow Connector 89"/>
          <p:cNvCxnSpPr>
            <a:cxnSpLocks noChangeShapeType="1"/>
          </p:cNvCxnSpPr>
          <p:nvPr/>
        </p:nvCxnSpPr>
        <p:spPr bwMode="auto">
          <a:xfrm>
            <a:off x="7950201" y="4691064"/>
            <a:ext cx="347663" cy="222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604" name="Straight Connector 104"/>
          <p:cNvCxnSpPr>
            <a:cxnSpLocks noChangeShapeType="1"/>
          </p:cNvCxnSpPr>
          <p:nvPr/>
        </p:nvCxnSpPr>
        <p:spPr bwMode="auto">
          <a:xfrm rot="5400000">
            <a:off x="7448550" y="5486400"/>
            <a:ext cx="514350" cy="514350"/>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cxnSp>
        <p:nvCxnSpPr>
          <p:cNvPr id="24605" name="Straight Connector 83"/>
          <p:cNvCxnSpPr>
            <a:cxnSpLocks noChangeShapeType="1"/>
          </p:cNvCxnSpPr>
          <p:nvPr/>
        </p:nvCxnSpPr>
        <p:spPr bwMode="auto">
          <a:xfrm rot="5400000">
            <a:off x="7461251" y="4957763"/>
            <a:ext cx="515937" cy="515938"/>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sp>
        <p:nvSpPr>
          <p:cNvPr id="68" name="TextBox 67"/>
          <p:cNvSpPr txBox="1"/>
          <p:nvPr/>
        </p:nvSpPr>
        <p:spPr>
          <a:xfrm>
            <a:off x="7164388" y="2936875"/>
            <a:ext cx="320922" cy="369332"/>
          </a:xfrm>
          <a:prstGeom prst="rect">
            <a:avLst/>
          </a:prstGeom>
          <a:noFill/>
        </p:spPr>
        <p:txBody>
          <a:bodyPr wrap="none">
            <a:spAutoFit/>
          </a:bodyPr>
          <a:lstStyle/>
          <a:p>
            <a:pPr>
              <a:defRPr/>
            </a:pPr>
            <a:r>
              <a:rPr lang="en-US" dirty="0"/>
              <a:t>A</a:t>
            </a:r>
          </a:p>
        </p:txBody>
      </p:sp>
      <p:sp>
        <p:nvSpPr>
          <p:cNvPr id="69" name="TextBox 68"/>
          <p:cNvSpPr txBox="1"/>
          <p:nvPr/>
        </p:nvSpPr>
        <p:spPr>
          <a:xfrm>
            <a:off x="7189788" y="3440113"/>
            <a:ext cx="314510" cy="369332"/>
          </a:xfrm>
          <a:prstGeom prst="rect">
            <a:avLst/>
          </a:prstGeom>
          <a:noFill/>
        </p:spPr>
        <p:txBody>
          <a:bodyPr wrap="none">
            <a:spAutoFit/>
          </a:bodyPr>
          <a:lstStyle/>
          <a:p>
            <a:pPr>
              <a:defRPr/>
            </a:pPr>
            <a:r>
              <a:rPr lang="en-US" dirty="0"/>
              <a:t>B</a:t>
            </a:r>
          </a:p>
        </p:txBody>
      </p:sp>
      <p:sp>
        <p:nvSpPr>
          <p:cNvPr id="70" name="TextBox 69"/>
          <p:cNvSpPr txBox="1"/>
          <p:nvPr/>
        </p:nvSpPr>
        <p:spPr>
          <a:xfrm>
            <a:off x="7189789" y="3967164"/>
            <a:ext cx="331787" cy="369887"/>
          </a:xfrm>
          <a:prstGeom prst="rect">
            <a:avLst/>
          </a:prstGeom>
          <a:noFill/>
        </p:spPr>
        <p:txBody>
          <a:bodyPr wrap="none">
            <a:spAutoFit/>
          </a:bodyPr>
          <a:lstStyle/>
          <a:p>
            <a:pPr>
              <a:defRPr/>
            </a:pPr>
            <a:r>
              <a:rPr lang="en-US" dirty="0"/>
              <a:t>C</a:t>
            </a:r>
          </a:p>
        </p:txBody>
      </p:sp>
      <p:sp>
        <p:nvSpPr>
          <p:cNvPr id="71" name="TextBox 70"/>
          <p:cNvSpPr txBox="1"/>
          <p:nvPr/>
        </p:nvSpPr>
        <p:spPr>
          <a:xfrm>
            <a:off x="7177088" y="4470400"/>
            <a:ext cx="325730" cy="369332"/>
          </a:xfrm>
          <a:prstGeom prst="rect">
            <a:avLst/>
          </a:prstGeom>
          <a:noFill/>
        </p:spPr>
        <p:txBody>
          <a:bodyPr wrap="none">
            <a:spAutoFit/>
          </a:bodyPr>
          <a:lstStyle/>
          <a:p>
            <a:pPr>
              <a:defRPr/>
            </a:pPr>
            <a:r>
              <a:rPr lang="en-US" dirty="0"/>
              <a:t>D</a:t>
            </a:r>
          </a:p>
        </p:txBody>
      </p:sp>
      <p:sp>
        <p:nvSpPr>
          <p:cNvPr id="72" name="TextBox 71"/>
          <p:cNvSpPr txBox="1"/>
          <p:nvPr/>
        </p:nvSpPr>
        <p:spPr>
          <a:xfrm>
            <a:off x="7177088" y="4997450"/>
            <a:ext cx="308098" cy="369332"/>
          </a:xfrm>
          <a:prstGeom prst="rect">
            <a:avLst/>
          </a:prstGeom>
          <a:noFill/>
        </p:spPr>
        <p:txBody>
          <a:bodyPr wrap="none">
            <a:spAutoFit/>
          </a:bodyPr>
          <a:lstStyle/>
          <a:p>
            <a:pPr>
              <a:defRPr/>
            </a:pPr>
            <a:r>
              <a:rPr lang="en-US" dirty="0"/>
              <a:t>E</a:t>
            </a:r>
          </a:p>
        </p:txBody>
      </p:sp>
      <p:sp>
        <p:nvSpPr>
          <p:cNvPr id="73" name="TextBox 72"/>
          <p:cNvSpPr txBox="1"/>
          <p:nvPr/>
        </p:nvSpPr>
        <p:spPr>
          <a:xfrm>
            <a:off x="7189788" y="5538788"/>
            <a:ext cx="306494" cy="369332"/>
          </a:xfrm>
          <a:prstGeom prst="rect">
            <a:avLst/>
          </a:prstGeom>
          <a:noFill/>
        </p:spPr>
        <p:txBody>
          <a:bodyPr wrap="none">
            <a:spAutoFit/>
          </a:bodyPr>
          <a:lstStyle/>
          <a:p>
            <a:pPr>
              <a:defRPr/>
            </a:pPr>
            <a:r>
              <a:rPr lang="en-US" dirty="0"/>
              <a:t>F</a:t>
            </a:r>
          </a:p>
        </p:txBody>
      </p:sp>
      <p:grpSp>
        <p:nvGrpSpPr>
          <p:cNvPr id="4" name="Group 42"/>
          <p:cNvGrpSpPr>
            <a:grpSpLocks/>
          </p:cNvGrpSpPr>
          <p:nvPr/>
        </p:nvGrpSpPr>
        <p:grpSpPr bwMode="auto">
          <a:xfrm>
            <a:off x="6649972" y="2872434"/>
            <a:ext cx="514350" cy="3128963"/>
            <a:chOff x="4790941" y="2820473"/>
            <a:chExt cx="515154" cy="2550018"/>
          </a:xfrm>
          <a:solidFill>
            <a:srgbClr val="FFFF00"/>
          </a:solidFill>
        </p:grpSpPr>
        <p:sp>
          <p:nvSpPr>
            <p:cNvPr id="75" name="Rectangle 74"/>
            <p:cNvSpPr/>
            <p:nvPr/>
          </p:nvSpPr>
          <p:spPr bwMode="auto">
            <a:xfrm>
              <a:off x="4790941" y="2820473"/>
              <a:ext cx="515154" cy="425650"/>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sp>
          <p:nvSpPr>
            <p:cNvPr id="76" name="Rectangle 75"/>
            <p:cNvSpPr/>
            <p:nvPr/>
          </p:nvSpPr>
          <p:spPr bwMode="auto">
            <a:xfrm>
              <a:off x="4790941" y="3246123"/>
              <a:ext cx="515154" cy="424356"/>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b="1" u="sng" dirty="0">
                  <a:solidFill>
                    <a:schemeClr val="accent6"/>
                  </a:solidFill>
                </a:rPr>
                <a:t>0</a:t>
              </a:r>
            </a:p>
          </p:txBody>
        </p:sp>
        <p:sp>
          <p:nvSpPr>
            <p:cNvPr id="77" name="Rectangle 76"/>
            <p:cNvSpPr/>
            <p:nvPr/>
          </p:nvSpPr>
          <p:spPr bwMode="auto">
            <a:xfrm>
              <a:off x="4790941" y="3670479"/>
              <a:ext cx="515154" cy="425649"/>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78" name="Rectangle 77"/>
            <p:cNvSpPr/>
            <p:nvPr/>
          </p:nvSpPr>
          <p:spPr bwMode="auto">
            <a:xfrm>
              <a:off x="4790941" y="4096129"/>
              <a:ext cx="515154" cy="424356"/>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dirty="0">
                  <a:solidFill>
                    <a:schemeClr val="accent6"/>
                  </a:solidFill>
                </a:rPr>
                <a:t>1</a:t>
              </a:r>
            </a:p>
          </p:txBody>
        </p:sp>
        <p:sp>
          <p:nvSpPr>
            <p:cNvPr id="79" name="Rectangle 78"/>
            <p:cNvSpPr/>
            <p:nvPr/>
          </p:nvSpPr>
          <p:spPr bwMode="auto">
            <a:xfrm>
              <a:off x="4790941" y="4520485"/>
              <a:ext cx="515154" cy="425650"/>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80" name="Rectangle 79"/>
            <p:cNvSpPr/>
            <p:nvPr/>
          </p:nvSpPr>
          <p:spPr bwMode="auto">
            <a:xfrm>
              <a:off x="4790941" y="4946135"/>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grpSp>
      <p:sp>
        <p:nvSpPr>
          <p:cNvPr id="81" name="TextBox 80"/>
          <p:cNvSpPr txBox="1"/>
          <p:nvPr/>
        </p:nvSpPr>
        <p:spPr>
          <a:xfrm>
            <a:off x="6443663" y="2216151"/>
            <a:ext cx="933450" cy="646113"/>
          </a:xfrm>
          <a:prstGeom prst="rect">
            <a:avLst/>
          </a:prstGeom>
          <a:noFill/>
        </p:spPr>
        <p:txBody>
          <a:bodyPr wrap="none">
            <a:spAutoFit/>
          </a:bodyPr>
          <a:lstStyle/>
          <a:p>
            <a:pPr algn="ctr">
              <a:defRPr/>
            </a:pPr>
            <a:r>
              <a:rPr lang="en-US" dirty="0"/>
              <a:t>In-</a:t>
            </a:r>
          </a:p>
          <a:p>
            <a:pPr algn="ctr">
              <a:defRPr/>
            </a:pPr>
            <a:r>
              <a:rPr lang="en-US" dirty="0"/>
              <a:t>degree</a:t>
            </a:r>
          </a:p>
        </p:txBody>
      </p:sp>
      <p:sp>
        <p:nvSpPr>
          <p:cNvPr id="65" name="Rectangle 3"/>
          <p:cNvSpPr txBox="1">
            <a:spLocks noChangeArrowheads="1"/>
          </p:cNvSpPr>
          <p:nvPr/>
        </p:nvSpPr>
        <p:spPr bwMode="auto">
          <a:xfrm>
            <a:off x="1847850" y="889001"/>
            <a:ext cx="8604250" cy="874713"/>
          </a:xfrm>
          <a:prstGeom prst="rect">
            <a:avLst/>
          </a:prstGeom>
          <a:noFill/>
          <a:ln w="9525">
            <a:noFill/>
            <a:miter lim="800000"/>
            <a:headEnd/>
            <a:tailEnd/>
          </a:ln>
        </p:spPr>
        <p:txBody>
          <a:bodyPr/>
          <a:lstStyle/>
          <a:p>
            <a:pPr>
              <a:defRPr/>
            </a:pPr>
            <a:r>
              <a:rPr lang="en-US" sz="2300" dirty="0"/>
              <a:t> </a:t>
            </a:r>
            <a:r>
              <a:rPr lang="en-US" sz="2400" dirty="0"/>
              <a:t>After each vertex is output, update In-Degree array, and </a:t>
            </a:r>
            <a:r>
              <a:rPr lang="en-US" sz="2400" dirty="0" err="1">
                <a:solidFill>
                  <a:schemeClr val="accent6"/>
                </a:solidFill>
              </a:rPr>
              <a:t>enqueue</a:t>
            </a:r>
            <a:r>
              <a:rPr lang="en-US" sz="2400" dirty="0">
                <a:solidFill>
                  <a:schemeClr val="accent6"/>
                </a:solidFill>
              </a:rPr>
              <a:t> any vertex whose In-Degree has become zero</a:t>
            </a:r>
            <a:endParaRPr lang="en-US" sz="2400" kern="0" dirty="0">
              <a:solidFill>
                <a:schemeClr val="accent6"/>
              </a:solidFill>
            </a:endParaRPr>
          </a:p>
        </p:txBody>
      </p:sp>
      <p:sp>
        <p:nvSpPr>
          <p:cNvPr id="66" name="TextBox 65"/>
          <p:cNvSpPr txBox="1"/>
          <p:nvPr/>
        </p:nvSpPr>
        <p:spPr>
          <a:xfrm>
            <a:off x="2619375" y="2189163"/>
            <a:ext cx="1042988" cy="400050"/>
          </a:xfrm>
          <a:prstGeom prst="rect">
            <a:avLst/>
          </a:prstGeom>
          <a:noFill/>
        </p:spPr>
        <p:txBody>
          <a:bodyPr>
            <a:spAutoFit/>
          </a:bodyPr>
          <a:lstStyle/>
          <a:p>
            <a:pPr>
              <a:defRPr/>
            </a:pPr>
            <a:r>
              <a:rPr lang="en-US" sz="2000" dirty="0"/>
              <a:t>Queue: </a:t>
            </a:r>
          </a:p>
        </p:txBody>
      </p:sp>
      <p:sp>
        <p:nvSpPr>
          <p:cNvPr id="74" name="Rectangle 73"/>
          <p:cNvSpPr/>
          <p:nvPr/>
        </p:nvSpPr>
        <p:spPr bwMode="auto">
          <a:xfrm>
            <a:off x="3854450" y="2176463"/>
            <a:ext cx="477838" cy="37306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82" name="Rectangle 81"/>
          <p:cNvSpPr/>
          <p:nvPr/>
        </p:nvSpPr>
        <p:spPr bwMode="auto">
          <a:xfrm>
            <a:off x="4473575" y="2176463"/>
            <a:ext cx="438150" cy="37306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83" name="TextBox 82"/>
          <p:cNvSpPr txBox="1"/>
          <p:nvPr/>
        </p:nvSpPr>
        <p:spPr>
          <a:xfrm>
            <a:off x="2322514" y="3025775"/>
            <a:ext cx="1133475" cy="401638"/>
          </a:xfrm>
          <a:prstGeom prst="rect">
            <a:avLst/>
          </a:prstGeom>
          <a:noFill/>
        </p:spPr>
        <p:txBody>
          <a:bodyPr>
            <a:spAutoFit/>
          </a:bodyPr>
          <a:lstStyle/>
          <a:p>
            <a:pPr>
              <a:defRPr/>
            </a:pPr>
            <a:r>
              <a:rPr lang="en-US" sz="2000" dirty="0"/>
              <a:t>Output: </a:t>
            </a:r>
          </a:p>
        </p:txBody>
      </p:sp>
      <p:sp>
        <p:nvSpPr>
          <p:cNvPr id="84" name="Rectangle 83"/>
          <p:cNvSpPr/>
          <p:nvPr/>
        </p:nvSpPr>
        <p:spPr bwMode="auto">
          <a:xfrm>
            <a:off x="3430588" y="3040063"/>
            <a:ext cx="476250" cy="37306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cxnSp>
        <p:nvCxnSpPr>
          <p:cNvPr id="24620" name="Straight Arrow Connector 85"/>
          <p:cNvCxnSpPr>
            <a:cxnSpLocks noChangeShapeType="1"/>
            <a:stCxn id="66" idx="3"/>
            <a:endCxn id="84" idx="0"/>
          </p:cNvCxnSpPr>
          <p:nvPr/>
        </p:nvCxnSpPr>
        <p:spPr bwMode="auto">
          <a:xfrm>
            <a:off x="3662363" y="2389189"/>
            <a:ext cx="6350" cy="6508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89" name="TextBox 88"/>
          <p:cNvSpPr txBox="1"/>
          <p:nvPr/>
        </p:nvSpPr>
        <p:spPr>
          <a:xfrm>
            <a:off x="3622675" y="2627314"/>
            <a:ext cx="1030288" cy="338137"/>
          </a:xfrm>
          <a:prstGeom prst="rect">
            <a:avLst/>
          </a:prstGeom>
          <a:noFill/>
        </p:spPr>
        <p:txBody>
          <a:bodyPr>
            <a:spAutoFit/>
          </a:bodyPr>
          <a:lstStyle/>
          <a:p>
            <a:pPr>
              <a:defRPr/>
            </a:pPr>
            <a:r>
              <a:rPr lang="en-US" sz="1600" dirty="0" err="1"/>
              <a:t>Dequeue</a:t>
            </a:r>
            <a:endParaRPr lang="en-US" sz="2000" dirty="0"/>
          </a:p>
        </p:txBody>
      </p:sp>
      <p:sp>
        <p:nvSpPr>
          <p:cNvPr id="91" name="TextBox 90"/>
          <p:cNvSpPr txBox="1"/>
          <p:nvPr/>
        </p:nvSpPr>
        <p:spPr>
          <a:xfrm>
            <a:off x="4949825" y="1982789"/>
            <a:ext cx="1030288" cy="339725"/>
          </a:xfrm>
          <a:prstGeom prst="rect">
            <a:avLst/>
          </a:prstGeom>
          <a:noFill/>
        </p:spPr>
        <p:txBody>
          <a:bodyPr>
            <a:spAutoFit/>
          </a:bodyPr>
          <a:lstStyle/>
          <a:p>
            <a:pPr>
              <a:defRPr/>
            </a:pPr>
            <a:r>
              <a:rPr lang="en-US" sz="1600" dirty="0" err="1"/>
              <a:t>Enqueue</a:t>
            </a:r>
            <a:endParaRPr lang="en-US" sz="2000" dirty="0"/>
          </a:p>
        </p:txBody>
      </p:sp>
      <p:sp>
        <p:nvSpPr>
          <p:cNvPr id="24623" name="Freeform 93"/>
          <p:cNvSpPr>
            <a:spLocks noChangeArrowheads="1"/>
          </p:cNvSpPr>
          <p:nvPr/>
        </p:nvSpPr>
        <p:spPr bwMode="auto">
          <a:xfrm>
            <a:off x="4937125" y="2360614"/>
            <a:ext cx="1841500" cy="1362075"/>
          </a:xfrm>
          <a:custGeom>
            <a:avLst/>
            <a:gdLst>
              <a:gd name="T0" fmla="*/ 1839173 w 1841679"/>
              <a:gd name="T1" fmla="*/ 1247469 h 1360868"/>
              <a:gd name="T2" fmla="*/ 1183247 w 1841679"/>
              <a:gd name="T3" fmla="*/ 1234425 h 1360868"/>
              <a:gd name="T4" fmla="*/ 1041775 w 1841679"/>
              <a:gd name="T5" fmla="*/ 386844 h 1360868"/>
              <a:gd name="T6" fmla="*/ 758818 w 1841679"/>
              <a:gd name="T7" fmla="*/ 60852 h 1360868"/>
              <a:gd name="T8" fmla="*/ 0 w 1841679"/>
              <a:gd name="T9" fmla="*/ 21731 h 1360868"/>
              <a:gd name="T10" fmla="*/ 0 60000 65536"/>
              <a:gd name="T11" fmla="*/ 0 60000 65536"/>
              <a:gd name="T12" fmla="*/ 0 60000 65536"/>
              <a:gd name="T13" fmla="*/ 0 60000 65536"/>
              <a:gd name="T14" fmla="*/ 0 60000 65536"/>
              <a:gd name="T15" fmla="*/ 0 w 1841679"/>
              <a:gd name="T16" fmla="*/ 0 h 1360868"/>
              <a:gd name="T17" fmla="*/ 1841679 w 1841679"/>
              <a:gd name="T18" fmla="*/ 1360868 h 1360868"/>
            </a:gdLst>
            <a:ahLst/>
            <a:cxnLst>
              <a:cxn ang="T10">
                <a:pos x="T0" y="T1"/>
              </a:cxn>
              <a:cxn ang="T11">
                <a:pos x="T2" y="T3"/>
              </a:cxn>
              <a:cxn ang="T12">
                <a:pos x="T4" y="T5"/>
              </a:cxn>
              <a:cxn ang="T13">
                <a:pos x="T6" y="T7"/>
              </a:cxn>
              <a:cxn ang="T14">
                <a:pos x="T8" y="T9"/>
              </a:cxn>
            </a:cxnLst>
            <a:rect l="T15" t="T16" r="T17" b="T18"/>
            <a:pathLst>
              <a:path w="1841679" h="1360868">
                <a:moveTo>
                  <a:pt x="1841679" y="1232079"/>
                </a:moveTo>
                <a:cubicBezTo>
                  <a:pt x="1579809" y="1296473"/>
                  <a:pt x="1317939" y="1360868"/>
                  <a:pt x="1184857" y="1219200"/>
                </a:cubicBezTo>
                <a:cubicBezTo>
                  <a:pt x="1051775" y="1077532"/>
                  <a:pt x="1114023" y="575256"/>
                  <a:pt x="1043189" y="382073"/>
                </a:cubicBezTo>
                <a:cubicBezTo>
                  <a:pt x="972355" y="188890"/>
                  <a:pt x="933719" y="120202"/>
                  <a:pt x="759854" y="60101"/>
                </a:cubicBezTo>
                <a:cubicBezTo>
                  <a:pt x="585989" y="0"/>
                  <a:pt x="292994" y="10732"/>
                  <a:pt x="0" y="21465"/>
                </a:cubicBezTo>
              </a:path>
            </a:pathLst>
          </a:custGeom>
          <a:noFill/>
          <a:ln w="28575" algn="ctr">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5" name="Footer Placeholder 84"/>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54090324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800226" y="141288"/>
            <a:ext cx="8723313" cy="698500"/>
          </a:xfrm>
        </p:spPr>
        <p:txBody>
          <a:bodyPr/>
          <a:lstStyle/>
          <a:p>
            <a:pPr eaLnBrk="1" hangingPunct="1"/>
            <a:r>
              <a:rPr lang="en-US" altLang="en-US" smtClean="0"/>
              <a:t>Fast Top-Sort Algorithm</a:t>
            </a:r>
          </a:p>
        </p:txBody>
      </p:sp>
      <p:sp>
        <p:nvSpPr>
          <p:cNvPr id="2560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F25A590-4D15-4F4C-8A26-3A66AFCDBFE5}" type="slidenum">
              <a:rPr lang="en-US" altLang="en-US" sz="1400"/>
              <a:pPr/>
              <a:t>44</a:t>
            </a:fld>
            <a:endParaRPr lang="en-US" altLang="en-US" sz="1400"/>
          </a:p>
        </p:txBody>
      </p:sp>
      <p:sp>
        <p:nvSpPr>
          <p:cNvPr id="85" name="Rectangle 3"/>
          <p:cNvSpPr txBox="1">
            <a:spLocks noChangeArrowheads="1"/>
          </p:cNvSpPr>
          <p:nvPr/>
        </p:nvSpPr>
        <p:spPr bwMode="auto">
          <a:xfrm>
            <a:off x="1858964" y="1042988"/>
            <a:ext cx="8512175" cy="3155950"/>
          </a:xfrm>
          <a:prstGeom prst="rect">
            <a:avLst/>
          </a:prstGeom>
          <a:solidFill>
            <a:schemeClr val="bg1">
              <a:lumMod val="95000"/>
            </a:schemeClr>
          </a:solidFill>
          <a:ln w="9525">
            <a:solidFill>
              <a:schemeClr val="tx1"/>
            </a:solidFill>
            <a:miter lim="800000"/>
            <a:headEnd/>
            <a:tailEnd/>
          </a:ln>
        </p:spPr>
        <p:txBody>
          <a:bodyPr/>
          <a:lstStyle/>
          <a:p>
            <a:pPr marL="342900" indent="-342900">
              <a:buFont typeface="+mj-lt"/>
              <a:buAutoNum type="arabicPeriod"/>
              <a:defRPr/>
            </a:pPr>
            <a:r>
              <a:rPr lang="en-US" b="1" dirty="0">
                <a:latin typeface="Courier New" pitchFamily="49" charset="0"/>
                <a:cs typeface="Courier New" pitchFamily="49" charset="0"/>
              </a:rPr>
              <a:t>Store each vertex’s In-Degree in an array</a:t>
            </a:r>
          </a:p>
          <a:p>
            <a:pPr marL="342900" indent="-342900">
              <a:buFont typeface="+mj-lt"/>
              <a:buAutoNum type="arabicPeriod"/>
              <a:defRPr/>
            </a:pPr>
            <a:endParaRPr lang="en-US" b="1" dirty="0">
              <a:latin typeface="Courier New" pitchFamily="49" charset="0"/>
              <a:cs typeface="Courier New" pitchFamily="49" charset="0"/>
            </a:endParaRPr>
          </a:p>
          <a:p>
            <a:pPr>
              <a:defRPr/>
            </a:pPr>
            <a:r>
              <a:rPr lang="en-US" b="1" dirty="0">
                <a:latin typeface="Courier New" pitchFamily="49" charset="0"/>
                <a:cs typeface="Courier New" pitchFamily="49" charset="0"/>
              </a:rPr>
              <a:t>2. Initialize a </a:t>
            </a:r>
            <a:r>
              <a:rPr lang="en-US" b="1" dirty="0">
                <a:solidFill>
                  <a:schemeClr val="accent6"/>
                </a:solidFill>
                <a:latin typeface="Courier New" pitchFamily="49" charset="0"/>
                <a:cs typeface="Courier New" pitchFamily="49" charset="0"/>
              </a:rPr>
              <a:t>queue</a:t>
            </a:r>
            <a:r>
              <a:rPr lang="en-US" b="1" dirty="0">
                <a:latin typeface="Courier New" pitchFamily="49" charset="0"/>
                <a:cs typeface="Courier New" pitchFamily="49" charset="0"/>
              </a:rPr>
              <a:t> with all </a:t>
            </a:r>
            <a:r>
              <a:rPr lang="en-US" b="1" dirty="0">
                <a:solidFill>
                  <a:schemeClr val="accent6"/>
                </a:solidFill>
                <a:latin typeface="Courier New" pitchFamily="49" charset="0"/>
                <a:cs typeface="Courier New" pitchFamily="49" charset="0"/>
              </a:rPr>
              <a:t>in-degree zero vertices</a:t>
            </a:r>
          </a:p>
          <a:p>
            <a:pPr>
              <a:defRPr/>
            </a:pPr>
            <a:endParaRPr lang="en-US" b="1" dirty="0">
              <a:latin typeface="Courier New" pitchFamily="49" charset="0"/>
              <a:cs typeface="Courier New" pitchFamily="49" charset="0"/>
            </a:endParaRPr>
          </a:p>
          <a:p>
            <a:pPr>
              <a:defRPr/>
            </a:pPr>
            <a:r>
              <a:rPr lang="en-US" b="1" dirty="0">
                <a:latin typeface="Courier New" pitchFamily="49" charset="0"/>
                <a:cs typeface="Courier New" pitchFamily="49" charset="0"/>
              </a:rPr>
              <a:t>3. while (</a:t>
            </a:r>
            <a:r>
              <a:rPr lang="en-US" b="1" dirty="0">
                <a:solidFill>
                  <a:schemeClr val="accent6"/>
                </a:solidFill>
                <a:latin typeface="Courier New" pitchFamily="49" charset="0"/>
                <a:cs typeface="Courier New" pitchFamily="49" charset="0"/>
              </a:rPr>
              <a:t>there are vertices remaining in the queue</a:t>
            </a:r>
            <a:r>
              <a:rPr lang="en-US" b="1" dirty="0">
                <a:latin typeface="Courier New" pitchFamily="49" charset="0"/>
                <a:cs typeface="Courier New" pitchFamily="49" charset="0"/>
              </a:rPr>
              <a:t>) {</a:t>
            </a:r>
          </a:p>
          <a:p>
            <a:pPr lvl="1">
              <a:defRPr/>
            </a:pPr>
            <a:r>
              <a:rPr lang="en-US" b="1" dirty="0">
                <a:latin typeface="Courier New" pitchFamily="49" charset="0"/>
                <a:cs typeface="Courier New" pitchFamily="49" charset="0"/>
              </a:rPr>
              <a:t> 3.1. </a:t>
            </a:r>
            <a:r>
              <a:rPr lang="en-US" b="1" dirty="0" err="1">
                <a:latin typeface="Courier New" pitchFamily="49" charset="0"/>
                <a:cs typeface="Courier New" pitchFamily="49" charset="0"/>
              </a:rPr>
              <a:t>Dequeue</a:t>
            </a:r>
            <a:r>
              <a:rPr lang="en-US" b="1" dirty="0">
                <a:latin typeface="Courier New" pitchFamily="49" charset="0"/>
                <a:cs typeface="Courier New" pitchFamily="49" charset="0"/>
              </a:rPr>
              <a:t> and output a vertex</a:t>
            </a:r>
          </a:p>
          <a:p>
            <a:pPr lvl="1">
              <a:defRPr/>
            </a:pPr>
            <a:r>
              <a:rPr lang="en-US" b="1" dirty="0">
                <a:latin typeface="Courier New" pitchFamily="49" charset="0"/>
                <a:cs typeface="Courier New" pitchFamily="49" charset="0"/>
              </a:rPr>
              <a:t> 3.2. Reduce In-Degree of all vertices </a:t>
            </a:r>
          </a:p>
          <a:p>
            <a:pPr lvl="1">
              <a:defRPr/>
            </a:pPr>
            <a:r>
              <a:rPr lang="en-US" b="1" dirty="0">
                <a:latin typeface="Courier New" pitchFamily="49" charset="0"/>
                <a:cs typeface="Courier New" pitchFamily="49" charset="0"/>
              </a:rPr>
              <a:t>      adjacent to it by 1</a:t>
            </a:r>
          </a:p>
          <a:p>
            <a:pPr lvl="1">
              <a:defRPr/>
            </a:pPr>
            <a:r>
              <a:rPr lang="en-US" b="1" dirty="0">
                <a:latin typeface="Courier New" pitchFamily="49" charset="0"/>
                <a:cs typeface="Courier New" pitchFamily="49" charset="0"/>
              </a:rPr>
              <a:t> 3.3. </a:t>
            </a:r>
            <a:r>
              <a:rPr lang="en-US" b="1" dirty="0" err="1">
                <a:latin typeface="Courier New" pitchFamily="49" charset="0"/>
                <a:cs typeface="Courier New" pitchFamily="49" charset="0"/>
              </a:rPr>
              <a:t>Enqueue</a:t>
            </a:r>
            <a:r>
              <a:rPr lang="en-US" b="1" dirty="0">
                <a:latin typeface="Courier New" pitchFamily="49" charset="0"/>
                <a:cs typeface="Courier New" pitchFamily="49" charset="0"/>
              </a:rPr>
              <a:t> any of these vertices whose In-Degree </a:t>
            </a:r>
          </a:p>
          <a:p>
            <a:pPr>
              <a:defRPr/>
            </a:pPr>
            <a:r>
              <a:rPr lang="en-US" b="1" dirty="0">
                <a:latin typeface="Courier New" pitchFamily="49" charset="0"/>
                <a:cs typeface="Courier New" pitchFamily="49" charset="0"/>
              </a:rPr>
              <a:t>         became zero</a:t>
            </a:r>
          </a:p>
          <a:p>
            <a:pPr>
              <a:defRPr/>
            </a:pPr>
            <a:r>
              <a:rPr lang="en-US" b="1" dirty="0">
                <a:latin typeface="Courier New" pitchFamily="49" charset="0"/>
                <a:cs typeface="Courier New" pitchFamily="49" charset="0"/>
              </a:rPr>
              <a:t>   } //end-while</a:t>
            </a:r>
          </a:p>
        </p:txBody>
      </p:sp>
      <p:sp>
        <p:nvSpPr>
          <p:cNvPr id="87" name="Rectangle 3"/>
          <p:cNvSpPr txBox="1">
            <a:spLocks noChangeArrowheads="1"/>
          </p:cNvSpPr>
          <p:nvPr/>
        </p:nvSpPr>
        <p:spPr bwMode="auto">
          <a:xfrm>
            <a:off x="1704976" y="4352926"/>
            <a:ext cx="8512175" cy="2176463"/>
          </a:xfrm>
          <a:prstGeom prst="rect">
            <a:avLst/>
          </a:prstGeom>
          <a:noFill/>
          <a:ln w="9525">
            <a:noFill/>
            <a:miter lim="800000"/>
            <a:headEnd/>
            <a:tailEnd/>
          </a:ln>
        </p:spPr>
        <p:txBody>
          <a:bodyPr/>
          <a:lstStyle/>
          <a:p>
            <a:pPr marL="342900" indent="-342900">
              <a:defRPr/>
            </a:pPr>
            <a:r>
              <a:rPr lang="en-US" sz="2000" b="1" dirty="0">
                <a:solidFill>
                  <a:srgbClr val="C00000"/>
                </a:solidFill>
                <a:latin typeface="Courier New" pitchFamily="49" charset="0"/>
                <a:cs typeface="Courier New" pitchFamily="49" charset="0"/>
              </a:rPr>
              <a:t>Running Time Analysis:</a:t>
            </a:r>
          </a:p>
          <a:p>
            <a:pPr marL="800100" lvl="1" indent="-342900">
              <a:buFont typeface="Arial" pitchFamily="34" charset="0"/>
              <a:buChar char="•"/>
              <a:defRPr/>
            </a:pPr>
            <a:r>
              <a:rPr lang="en-US" sz="2000" b="1" dirty="0">
                <a:latin typeface="Courier New" pitchFamily="49" charset="0"/>
                <a:cs typeface="Courier New" pitchFamily="49" charset="0"/>
              </a:rPr>
              <a:t>Step 1 – Initialization - O(</a:t>
            </a:r>
            <a:r>
              <a:rPr lang="en-US" sz="2000" b="1" dirty="0" err="1">
                <a:latin typeface="Courier New" pitchFamily="49" charset="0"/>
                <a:cs typeface="Courier New" pitchFamily="49" charset="0"/>
              </a:rPr>
              <a:t>n+e</a:t>
            </a:r>
            <a:r>
              <a:rPr lang="en-US" sz="2000" b="1" dirty="0">
                <a:latin typeface="Courier New" pitchFamily="49" charset="0"/>
                <a:cs typeface="Courier New" pitchFamily="49" charset="0"/>
              </a:rPr>
              <a:t>)</a:t>
            </a:r>
          </a:p>
          <a:p>
            <a:pPr marL="800100" lvl="1" indent="-342900">
              <a:buFont typeface="Arial" pitchFamily="34" charset="0"/>
              <a:buChar char="•"/>
              <a:defRPr/>
            </a:pPr>
            <a:r>
              <a:rPr lang="en-US" sz="2000" b="1" dirty="0">
                <a:latin typeface="Courier New" pitchFamily="49" charset="0"/>
                <a:cs typeface="Courier New" pitchFamily="49" charset="0"/>
              </a:rPr>
              <a:t>Step 2 – Initialize Q – O(n)</a:t>
            </a:r>
          </a:p>
          <a:p>
            <a:pPr marL="800100" lvl="1" indent="-342900">
              <a:buFont typeface="Arial" pitchFamily="34" charset="0"/>
              <a:buChar char="•"/>
              <a:defRPr/>
            </a:pPr>
            <a:r>
              <a:rPr lang="en-US" sz="2000" b="1" dirty="0">
                <a:latin typeface="Courier New" pitchFamily="49" charset="0"/>
                <a:cs typeface="Courier New" pitchFamily="49" charset="0"/>
              </a:rPr>
              <a:t>Step 3.1 – O(1) – n times – O(n)</a:t>
            </a:r>
          </a:p>
          <a:p>
            <a:pPr marL="800100" lvl="1" indent="-342900">
              <a:buFont typeface="Arial" pitchFamily="34" charset="0"/>
              <a:buChar char="•"/>
              <a:defRPr/>
            </a:pPr>
            <a:r>
              <a:rPr lang="en-US" sz="2000" b="1" dirty="0">
                <a:latin typeface="Courier New" pitchFamily="49" charset="0"/>
                <a:cs typeface="Courier New" pitchFamily="49" charset="0"/>
              </a:rPr>
              <a:t>Step 3.2 + 3.3 – O(e)</a:t>
            </a:r>
          </a:p>
          <a:p>
            <a:pPr marL="800100" lvl="1" indent="-342900">
              <a:buFont typeface="Arial" pitchFamily="34" charset="0"/>
              <a:buChar char="•"/>
              <a:defRPr/>
            </a:pPr>
            <a:endParaRPr lang="en-US" sz="2000" b="1" dirty="0">
              <a:latin typeface="Courier New" pitchFamily="49" charset="0"/>
              <a:cs typeface="Courier New" pitchFamily="49" charset="0"/>
            </a:endParaRPr>
          </a:p>
          <a:p>
            <a:pPr marL="342900" indent="-342900">
              <a:defRPr/>
            </a:pPr>
            <a:r>
              <a:rPr lang="en-US" sz="2000" b="1" dirty="0">
                <a:solidFill>
                  <a:schemeClr val="accent6"/>
                </a:solidFill>
                <a:latin typeface="Courier New" pitchFamily="49" charset="0"/>
                <a:cs typeface="Courier New" pitchFamily="49" charset="0"/>
              </a:rPr>
              <a:t>Total Running Time</a:t>
            </a:r>
            <a:r>
              <a:rPr lang="en-US" sz="2000" b="1" dirty="0">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O(</a:t>
            </a:r>
            <a:r>
              <a:rPr lang="en-US" sz="2000" b="1" dirty="0" err="1">
                <a:solidFill>
                  <a:srgbClr val="C00000"/>
                </a:solidFill>
                <a:latin typeface="Courier New" pitchFamily="49" charset="0"/>
                <a:cs typeface="Courier New" pitchFamily="49" charset="0"/>
              </a:rPr>
              <a:t>n+e</a:t>
            </a:r>
            <a:r>
              <a:rPr lang="en-US" sz="2000" b="1" dirty="0">
                <a:solidFill>
                  <a:srgbClr val="C00000"/>
                </a:solidFill>
                <a:latin typeface="Courier New" pitchFamily="49" charset="0"/>
                <a:cs typeface="Courier New" pitchFamily="49" charset="0"/>
              </a:rPr>
              <a:t>)</a:t>
            </a:r>
            <a:r>
              <a:rPr lang="en-US" sz="2000" b="1" dirty="0">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Linear</a:t>
            </a:r>
            <a:endParaRPr lang="en-US" sz="2000" b="1" dirty="0">
              <a:latin typeface="Courier New" pitchFamily="49" charset="0"/>
              <a:cs typeface="Courier New" pitchFamily="49" charset="0"/>
            </a:endParaRPr>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413003714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62138" y="236539"/>
            <a:ext cx="8191500" cy="769937"/>
          </a:xfrm>
        </p:spPr>
        <p:txBody>
          <a:bodyPr/>
          <a:lstStyle/>
          <a:p>
            <a:pPr algn="ctr" eaLnBrk="1" hangingPunct="1"/>
            <a:r>
              <a:rPr lang="en-US" altLang="en-US" sz="4000" b="1"/>
              <a:t>Topological Sort – </a:t>
            </a:r>
            <a:r>
              <a:rPr lang="en-US" altLang="en-US" sz="4000" b="1">
                <a:solidFill>
                  <a:srgbClr val="FF0000"/>
                </a:solidFill>
              </a:rPr>
              <a:t>Using DFS</a:t>
            </a:r>
          </a:p>
        </p:txBody>
      </p:sp>
      <p:sp>
        <p:nvSpPr>
          <p:cNvPr id="26627" name="Rectangle 3"/>
          <p:cNvSpPr>
            <a:spLocks noGrp="1" noChangeArrowheads="1"/>
          </p:cNvSpPr>
          <p:nvPr>
            <p:ph idx="1"/>
          </p:nvPr>
        </p:nvSpPr>
        <p:spPr>
          <a:xfrm>
            <a:off x="1901826" y="1093788"/>
            <a:ext cx="8512175" cy="4202112"/>
          </a:xfrm>
        </p:spPr>
        <p:txBody>
          <a:bodyPr>
            <a:normAutofit fontScale="85000" lnSpcReduction="20000"/>
          </a:bodyPr>
          <a:lstStyle/>
          <a:p>
            <a:pPr eaLnBrk="1" hangingPunct="1"/>
            <a:r>
              <a:rPr lang="en-US" altLang="en-US" sz="3200"/>
              <a:t>There is another </a:t>
            </a:r>
            <a:r>
              <a:rPr lang="en-US" altLang="en-US" sz="3200">
                <a:solidFill>
                  <a:srgbClr val="FF0000"/>
                </a:solidFill>
              </a:rPr>
              <a:t>O(n+e)</a:t>
            </a:r>
            <a:r>
              <a:rPr lang="en-US" altLang="en-US" sz="3200"/>
              <a:t> algorithm for topological sort that is based on the DFS</a:t>
            </a:r>
          </a:p>
          <a:p>
            <a:pPr lvl="1" eaLnBrk="1" hangingPunct="1"/>
            <a:r>
              <a:rPr lang="en-US" altLang="en-US" sz="2800"/>
              <a:t>Think about how DFS works</a:t>
            </a:r>
          </a:p>
          <a:p>
            <a:pPr lvl="2" eaLnBrk="1" hangingPunct="1"/>
            <a:r>
              <a:rPr lang="en-US" altLang="en-US" sz="2000"/>
              <a:t>We start from a vertex, and go all the way down the graph until we can go no further</a:t>
            </a:r>
          </a:p>
          <a:p>
            <a:pPr lvl="2" eaLnBrk="1" hangingPunct="1"/>
            <a:r>
              <a:rPr lang="en-US" altLang="en-US" sz="2000"/>
              <a:t>This means that the node deepest down the tree must come last in topological order, followed by its ancestors and so on</a:t>
            </a:r>
          </a:p>
          <a:p>
            <a:pPr lvl="1" eaLnBrk="1" hangingPunct="1"/>
            <a:endParaRPr lang="en-US" altLang="en-US" sz="2800"/>
          </a:p>
          <a:p>
            <a:pPr lvl="1" eaLnBrk="1" hangingPunct="1"/>
            <a:r>
              <a:rPr lang="en-US" altLang="en-US" sz="2800"/>
              <a:t>To state this in another way, for every edge (u, v) in a DAG, the finish time of u is greater than the finish time of v.</a:t>
            </a:r>
          </a:p>
          <a:p>
            <a:pPr lvl="2" eaLnBrk="1" hangingPunct="1"/>
            <a:r>
              <a:rPr lang="en-US" altLang="en-US" sz="2000"/>
              <a:t>Thus it suffices to output the vertices in reverse order of finishing time.</a:t>
            </a: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021DE87-EFBF-457B-B83F-177BFE7BC490}" type="slidenum">
              <a:rPr lang="en-US" altLang="en-US" sz="1400"/>
              <a:pPr/>
              <a:t>45</a:t>
            </a:fld>
            <a:endParaRPr lang="en-US" altLang="en-US" sz="1400"/>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78355248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800226" y="141288"/>
            <a:ext cx="8723313" cy="698500"/>
          </a:xfrm>
        </p:spPr>
        <p:txBody>
          <a:bodyPr/>
          <a:lstStyle/>
          <a:p>
            <a:pPr algn="ctr" eaLnBrk="1" hangingPunct="1"/>
            <a:r>
              <a:rPr lang="en-US" altLang="en-US" smtClean="0"/>
              <a:t>Topological Sort – based on DFS</a:t>
            </a:r>
          </a:p>
        </p:txBody>
      </p:sp>
      <p:sp>
        <p:nvSpPr>
          <p:cNvPr id="368643" name="Rectangle 3"/>
          <p:cNvSpPr>
            <a:spLocks noGrp="1" noChangeArrowheads="1"/>
          </p:cNvSpPr>
          <p:nvPr>
            <p:ph idx="1"/>
          </p:nvPr>
        </p:nvSpPr>
        <p:spPr>
          <a:xfrm>
            <a:off x="3125789" y="1066801"/>
            <a:ext cx="5589587" cy="5224463"/>
          </a:xfrm>
          <a:solidFill>
            <a:schemeClr val="bg1">
              <a:lumMod val="95000"/>
            </a:schemeClr>
          </a:solidFill>
          <a:ln>
            <a:solidFill>
              <a:schemeClr val="tx1"/>
            </a:solidFill>
          </a:ln>
        </p:spPr>
        <p:txBody>
          <a:bodyPr rtlCol="0">
            <a:normAutofit fontScale="70000" lnSpcReduction="20000"/>
          </a:bodyPr>
          <a:lstStyle/>
          <a:p>
            <a:pPr marL="533400" indent="-533400">
              <a:lnSpc>
                <a:spcPct val="80000"/>
              </a:lnSpc>
              <a:buNone/>
              <a:defRPr/>
            </a:pPr>
            <a:r>
              <a:rPr lang="en-US" sz="1400" dirty="0" err="1">
                <a:solidFill>
                  <a:schemeClr val="accent2"/>
                </a:solidFill>
              </a:rPr>
              <a:t>TopSort</a:t>
            </a:r>
            <a:r>
              <a:rPr lang="en-US" sz="1400" dirty="0">
                <a:solidFill>
                  <a:schemeClr val="accent2"/>
                </a:solidFill>
              </a:rPr>
              <a:t>(G){</a:t>
            </a:r>
          </a:p>
          <a:p>
            <a:pPr marL="533400" indent="-533400">
              <a:lnSpc>
                <a:spcPct val="80000"/>
              </a:lnSpc>
              <a:buNone/>
              <a:defRPr/>
            </a:pPr>
            <a:r>
              <a:rPr lang="en-US" sz="1400" dirty="0"/>
              <a:t>    for each u in V {                       // Initialization</a:t>
            </a:r>
          </a:p>
          <a:p>
            <a:pPr marL="533400" indent="-533400">
              <a:lnSpc>
                <a:spcPct val="80000"/>
              </a:lnSpc>
              <a:buNone/>
              <a:defRPr/>
            </a:pPr>
            <a:r>
              <a:rPr lang="en-US" sz="1400" dirty="0"/>
              <a:t>         color[u] = white;</a:t>
            </a:r>
          </a:p>
          <a:p>
            <a:pPr marL="533400" indent="-533400">
              <a:lnSpc>
                <a:spcPct val="80000"/>
              </a:lnSpc>
              <a:buNone/>
              <a:defRPr/>
            </a:pPr>
            <a:r>
              <a:rPr lang="en-US" sz="1400" dirty="0"/>
              <a:t>    } //end-for</a:t>
            </a:r>
          </a:p>
          <a:p>
            <a:pPr marL="533400" indent="-533400">
              <a:lnSpc>
                <a:spcPct val="80000"/>
              </a:lnSpc>
              <a:buNone/>
              <a:defRPr/>
            </a:pPr>
            <a:endParaRPr lang="en-US" sz="1400" dirty="0"/>
          </a:p>
          <a:p>
            <a:pPr marL="533400" indent="-533400">
              <a:lnSpc>
                <a:spcPct val="80000"/>
              </a:lnSpc>
              <a:buNone/>
              <a:defRPr/>
            </a:pPr>
            <a:r>
              <a:rPr lang="en-US" sz="1400" dirty="0">
                <a:solidFill>
                  <a:srgbClr val="C00000"/>
                </a:solidFill>
              </a:rPr>
              <a:t>     L = new </a:t>
            </a:r>
            <a:r>
              <a:rPr lang="en-US" sz="1400" dirty="0" err="1">
                <a:solidFill>
                  <a:srgbClr val="C00000"/>
                </a:solidFill>
              </a:rPr>
              <a:t>linked_list</a:t>
            </a:r>
            <a:r>
              <a:rPr lang="en-US" sz="1400" dirty="0">
                <a:solidFill>
                  <a:srgbClr val="C00000"/>
                </a:solidFill>
              </a:rPr>
              <a:t>;                 // L is an empty linked list</a:t>
            </a:r>
          </a:p>
          <a:p>
            <a:pPr marL="533400" indent="-533400">
              <a:lnSpc>
                <a:spcPct val="80000"/>
              </a:lnSpc>
              <a:buNone/>
              <a:defRPr/>
            </a:pPr>
            <a:r>
              <a:rPr lang="en-US" sz="1400" dirty="0"/>
              <a:t>     for each u in V</a:t>
            </a:r>
          </a:p>
          <a:p>
            <a:pPr marL="533400" indent="-533400">
              <a:lnSpc>
                <a:spcPct val="80000"/>
              </a:lnSpc>
              <a:buNone/>
              <a:defRPr/>
            </a:pPr>
            <a:r>
              <a:rPr lang="en-US" sz="1400" dirty="0"/>
              <a:t>          if (color[u] == white)</a:t>
            </a:r>
          </a:p>
          <a:p>
            <a:pPr marL="533400" indent="-533400">
              <a:lnSpc>
                <a:spcPct val="80000"/>
              </a:lnSpc>
              <a:buNone/>
              <a:defRPr/>
            </a:pPr>
            <a:r>
              <a:rPr lang="en-US" sz="1400" dirty="0"/>
              <a:t>               </a:t>
            </a:r>
            <a:r>
              <a:rPr lang="en-US" sz="1400" dirty="0" err="1">
                <a:solidFill>
                  <a:schemeClr val="accent2"/>
                </a:solidFill>
              </a:rPr>
              <a:t>TopVisit</a:t>
            </a:r>
            <a:r>
              <a:rPr lang="en-US" sz="1400" dirty="0">
                <a:solidFill>
                  <a:schemeClr val="accent2"/>
                </a:solidFill>
              </a:rPr>
              <a:t>(u);                  </a:t>
            </a:r>
          </a:p>
          <a:p>
            <a:pPr marL="533400" indent="-533400">
              <a:lnSpc>
                <a:spcPct val="80000"/>
              </a:lnSpc>
              <a:buNone/>
              <a:defRPr/>
            </a:pPr>
            <a:r>
              <a:rPr lang="en-US" sz="1400" dirty="0"/>
              <a:t>    return L;                                  // L gives the final order</a:t>
            </a:r>
          </a:p>
          <a:p>
            <a:pPr marL="533400" indent="-533400">
              <a:lnSpc>
                <a:spcPct val="80000"/>
              </a:lnSpc>
              <a:buNone/>
              <a:defRPr/>
            </a:pPr>
            <a:r>
              <a:rPr lang="en-US" sz="1400" dirty="0">
                <a:solidFill>
                  <a:schemeClr val="accent2"/>
                </a:solidFill>
              </a:rPr>
              <a:t>} // end-</a:t>
            </a:r>
            <a:r>
              <a:rPr lang="en-US" sz="1400" dirty="0" err="1">
                <a:solidFill>
                  <a:schemeClr val="accent2"/>
                </a:solidFill>
              </a:rPr>
              <a:t>TopSort</a:t>
            </a:r>
            <a:endParaRPr lang="en-US" sz="1400" dirty="0">
              <a:solidFill>
                <a:schemeClr val="accent2"/>
              </a:solidFill>
            </a:endParaRPr>
          </a:p>
          <a:p>
            <a:pPr marL="533400" indent="-533400">
              <a:lnSpc>
                <a:spcPct val="80000"/>
              </a:lnSpc>
              <a:buNone/>
              <a:defRPr/>
            </a:pPr>
            <a:endParaRPr lang="en-US" sz="1400" dirty="0"/>
          </a:p>
          <a:p>
            <a:pPr marL="533400" indent="-533400">
              <a:lnSpc>
                <a:spcPct val="80000"/>
              </a:lnSpc>
              <a:buNone/>
              <a:defRPr/>
            </a:pPr>
            <a:r>
              <a:rPr lang="en-US" sz="1400" dirty="0" err="1">
                <a:solidFill>
                  <a:schemeClr val="accent2"/>
                </a:solidFill>
              </a:rPr>
              <a:t>TopVisit</a:t>
            </a:r>
            <a:r>
              <a:rPr lang="en-US" sz="1400" dirty="0">
                <a:solidFill>
                  <a:schemeClr val="accent2"/>
                </a:solidFill>
              </a:rPr>
              <a:t>(u)</a:t>
            </a:r>
            <a:r>
              <a:rPr lang="en-US" sz="1400" dirty="0"/>
              <a:t>{                                 // Start a new search at u</a:t>
            </a:r>
          </a:p>
          <a:p>
            <a:pPr marL="533400" indent="-533400">
              <a:lnSpc>
                <a:spcPct val="80000"/>
              </a:lnSpc>
              <a:buNone/>
              <a:defRPr/>
            </a:pPr>
            <a:r>
              <a:rPr lang="en-US" sz="1400" dirty="0"/>
              <a:t>    color[u] = gray;                        // Mark u visited                                </a:t>
            </a:r>
          </a:p>
          <a:p>
            <a:pPr marL="533400" indent="-533400">
              <a:lnSpc>
                <a:spcPct val="80000"/>
              </a:lnSpc>
              <a:buNone/>
              <a:defRPr/>
            </a:pPr>
            <a:r>
              <a:rPr lang="en-US" sz="1400" dirty="0"/>
              <a:t>    for each v in </a:t>
            </a:r>
            <a:r>
              <a:rPr lang="en-US" sz="1400" dirty="0" err="1"/>
              <a:t>Adj</a:t>
            </a:r>
            <a:r>
              <a:rPr lang="en-US" sz="1400" dirty="0"/>
              <a:t>[u] {                </a:t>
            </a:r>
          </a:p>
          <a:p>
            <a:pPr marL="533400" indent="-533400">
              <a:lnSpc>
                <a:spcPct val="80000"/>
              </a:lnSpc>
              <a:buNone/>
              <a:defRPr/>
            </a:pPr>
            <a:r>
              <a:rPr lang="en-US" sz="1400" dirty="0"/>
              <a:t>            if (color[v] == white){      // if neighbor v undiscovered</a:t>
            </a:r>
          </a:p>
          <a:p>
            <a:pPr marL="533400" indent="-533400">
              <a:lnSpc>
                <a:spcPct val="80000"/>
              </a:lnSpc>
              <a:buNone/>
              <a:defRPr/>
            </a:pPr>
            <a:r>
              <a:rPr lang="en-US" sz="1400" dirty="0"/>
              <a:t>                 </a:t>
            </a:r>
            <a:r>
              <a:rPr lang="en-US" sz="1400" dirty="0" err="1">
                <a:solidFill>
                  <a:schemeClr val="accent2"/>
                </a:solidFill>
              </a:rPr>
              <a:t>TopVisit</a:t>
            </a:r>
            <a:r>
              <a:rPr lang="en-US" sz="1400" dirty="0">
                <a:solidFill>
                  <a:schemeClr val="accent2"/>
                </a:solidFill>
              </a:rPr>
              <a:t>(v);                </a:t>
            </a:r>
            <a:r>
              <a:rPr lang="en-US" sz="1400" dirty="0"/>
              <a:t>// …visit v</a:t>
            </a:r>
          </a:p>
          <a:p>
            <a:pPr marL="533400" indent="-533400">
              <a:lnSpc>
                <a:spcPct val="80000"/>
              </a:lnSpc>
              <a:buNone/>
              <a:defRPr/>
            </a:pPr>
            <a:r>
              <a:rPr lang="en-US" sz="1400" dirty="0"/>
              <a:t>            } //end-if</a:t>
            </a:r>
          </a:p>
          <a:p>
            <a:pPr marL="533400" indent="-533400">
              <a:lnSpc>
                <a:spcPct val="80000"/>
              </a:lnSpc>
              <a:buNone/>
              <a:defRPr/>
            </a:pPr>
            <a:r>
              <a:rPr lang="en-US" sz="1400" dirty="0"/>
              <a:t>        } //end-for</a:t>
            </a:r>
          </a:p>
          <a:p>
            <a:pPr marL="533400" indent="-533400">
              <a:lnSpc>
                <a:spcPct val="80000"/>
              </a:lnSpc>
              <a:buNone/>
              <a:defRPr/>
            </a:pPr>
            <a:endParaRPr lang="en-US" sz="1400" dirty="0"/>
          </a:p>
          <a:p>
            <a:pPr marL="533400" indent="-533400">
              <a:lnSpc>
                <a:spcPct val="80000"/>
              </a:lnSpc>
              <a:buNone/>
              <a:defRPr/>
            </a:pPr>
            <a:r>
              <a:rPr lang="en-US" sz="1400" dirty="0"/>
              <a:t>        color[u] = black;                    // we are done with u</a:t>
            </a:r>
          </a:p>
          <a:p>
            <a:pPr marL="533400" indent="-533400">
              <a:lnSpc>
                <a:spcPct val="80000"/>
              </a:lnSpc>
              <a:buNone/>
              <a:defRPr/>
            </a:pPr>
            <a:r>
              <a:rPr lang="en-US" sz="1400" dirty="0">
                <a:solidFill>
                  <a:srgbClr val="C00000"/>
                </a:solidFill>
              </a:rPr>
              <a:t>        </a:t>
            </a:r>
            <a:r>
              <a:rPr lang="tr-TR" sz="1400" dirty="0">
                <a:solidFill>
                  <a:srgbClr val="C00000"/>
                </a:solidFill>
              </a:rPr>
              <a:t>Put</a:t>
            </a:r>
            <a:r>
              <a:rPr lang="en-US" sz="1400" dirty="0">
                <a:solidFill>
                  <a:srgbClr val="C00000"/>
                </a:solidFill>
              </a:rPr>
              <a:t> u to the front of L;  </a:t>
            </a:r>
            <a:r>
              <a:rPr lang="tr-TR" sz="1400" dirty="0">
                <a:solidFill>
                  <a:srgbClr val="C00000"/>
                </a:solidFill>
              </a:rPr>
              <a:t>      </a:t>
            </a:r>
            <a:r>
              <a:rPr lang="en-US" sz="1400" dirty="0">
                <a:solidFill>
                  <a:srgbClr val="C00000"/>
                </a:solidFill>
              </a:rPr>
              <a:t>// on finishing add u to the list</a:t>
            </a:r>
          </a:p>
          <a:p>
            <a:pPr marL="533400" indent="-533400">
              <a:lnSpc>
                <a:spcPct val="80000"/>
              </a:lnSpc>
              <a:buNone/>
              <a:defRPr/>
            </a:pPr>
            <a:r>
              <a:rPr lang="en-US" sz="1400" dirty="0"/>
              <a:t>    } //end-while</a:t>
            </a:r>
          </a:p>
          <a:p>
            <a:pPr marL="533400" indent="-533400">
              <a:lnSpc>
                <a:spcPct val="80000"/>
              </a:lnSpc>
              <a:buNone/>
              <a:defRPr/>
            </a:pPr>
            <a:r>
              <a:rPr lang="en-US" sz="1400" dirty="0">
                <a:solidFill>
                  <a:schemeClr val="accent2"/>
                </a:solidFill>
              </a:rPr>
              <a:t>} //end-</a:t>
            </a:r>
            <a:r>
              <a:rPr lang="en-US" sz="1400" dirty="0" err="1">
                <a:solidFill>
                  <a:schemeClr val="accent2"/>
                </a:solidFill>
              </a:rPr>
              <a:t>TopVisit</a:t>
            </a:r>
            <a:endParaRPr lang="en-US" sz="1400" dirty="0">
              <a:solidFill>
                <a:schemeClr val="accent2"/>
              </a:solidFill>
            </a:endParaRPr>
          </a:p>
        </p:txBody>
      </p:sp>
      <p:sp>
        <p:nvSpPr>
          <p:cNvPr id="2765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CCABFEE-5F0C-4F5B-AEB7-D1335C6CF26D}" type="slidenum">
              <a:rPr lang="en-US" altLang="en-US" sz="1400"/>
              <a:pPr/>
              <a:t>46</a:t>
            </a:fld>
            <a:endParaRPr lang="en-US" altLang="en-US" sz="1400"/>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361426972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862138" y="236538"/>
            <a:ext cx="8191500" cy="696912"/>
          </a:xfrm>
        </p:spPr>
        <p:txBody>
          <a:bodyPr/>
          <a:lstStyle/>
          <a:p>
            <a:pPr eaLnBrk="1" hangingPunct="1"/>
            <a:r>
              <a:rPr lang="en-US" altLang="en-US"/>
              <a:t>Topological Sort - Example</a:t>
            </a:r>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B5254B0-FA5F-4EE2-806F-C5595F1010A4}" type="slidenum">
              <a:rPr lang="en-US" altLang="en-US" sz="1400"/>
              <a:pPr/>
              <a:t>47</a:t>
            </a:fld>
            <a:endParaRPr lang="en-US" altLang="en-US" sz="1400"/>
          </a:p>
        </p:txBody>
      </p:sp>
      <p:grpSp>
        <p:nvGrpSpPr>
          <p:cNvPr id="28676" name="Group 67"/>
          <p:cNvGrpSpPr>
            <a:grpSpLocks/>
          </p:cNvGrpSpPr>
          <p:nvPr/>
        </p:nvGrpSpPr>
        <p:grpSpPr bwMode="auto">
          <a:xfrm>
            <a:off x="5108576" y="1884363"/>
            <a:ext cx="5419725" cy="2660650"/>
            <a:chOff x="2265" y="960"/>
            <a:chExt cx="3414" cy="1676"/>
          </a:xfrm>
        </p:grpSpPr>
        <p:sp>
          <p:nvSpPr>
            <p:cNvPr id="28698" name="Rectangle 24"/>
            <p:cNvSpPr>
              <a:spLocks noChangeArrowheads="1"/>
            </p:cNvSpPr>
            <p:nvPr/>
          </p:nvSpPr>
          <p:spPr bwMode="auto">
            <a:xfrm>
              <a:off x="2636" y="969"/>
              <a:ext cx="905"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shorts </a:t>
              </a:r>
              <a:r>
                <a:rPr lang="en-US" altLang="en-US" sz="1400">
                  <a:latin typeface="Comic Sans MS" panose="030F0702030302020204" pitchFamily="66" charset="0"/>
                </a:rPr>
                <a:t>(1/10)</a:t>
              </a:r>
            </a:p>
          </p:txBody>
        </p:sp>
        <p:sp>
          <p:nvSpPr>
            <p:cNvPr id="28699" name="Line 33"/>
            <p:cNvSpPr>
              <a:spLocks noChangeShapeType="1"/>
            </p:cNvSpPr>
            <p:nvPr/>
          </p:nvSpPr>
          <p:spPr bwMode="auto">
            <a:xfrm>
              <a:off x="3114" y="1182"/>
              <a:ext cx="1" cy="296"/>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700" name="Rectangle 49"/>
            <p:cNvSpPr>
              <a:spLocks noChangeArrowheads="1"/>
            </p:cNvSpPr>
            <p:nvPr/>
          </p:nvSpPr>
          <p:spPr bwMode="auto">
            <a:xfrm>
              <a:off x="2652" y="1462"/>
              <a:ext cx="844"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pants </a:t>
              </a:r>
              <a:r>
                <a:rPr lang="en-US" altLang="en-US" sz="1400">
                  <a:latin typeface="Comic Sans MS" panose="030F0702030302020204" pitchFamily="66" charset="0"/>
                </a:rPr>
                <a:t>(2/9)</a:t>
              </a:r>
            </a:p>
          </p:txBody>
        </p:sp>
        <p:sp>
          <p:nvSpPr>
            <p:cNvPr id="28701" name="Rectangle 50"/>
            <p:cNvSpPr>
              <a:spLocks noChangeArrowheads="1"/>
            </p:cNvSpPr>
            <p:nvPr/>
          </p:nvSpPr>
          <p:spPr bwMode="auto">
            <a:xfrm>
              <a:off x="3888" y="961"/>
              <a:ext cx="798"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shirt </a:t>
              </a:r>
              <a:r>
                <a:rPr lang="en-US" altLang="en-US" sz="1400">
                  <a:latin typeface="Comic Sans MS" panose="030F0702030302020204" pitchFamily="66" charset="0"/>
                </a:rPr>
                <a:t>(11/14)</a:t>
              </a:r>
            </a:p>
          </p:txBody>
        </p:sp>
        <p:sp>
          <p:nvSpPr>
            <p:cNvPr id="28702" name="Rectangle 51"/>
            <p:cNvSpPr>
              <a:spLocks noChangeArrowheads="1"/>
            </p:cNvSpPr>
            <p:nvPr/>
          </p:nvSpPr>
          <p:spPr bwMode="auto">
            <a:xfrm>
              <a:off x="4851" y="960"/>
              <a:ext cx="828"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socks </a:t>
              </a:r>
              <a:r>
                <a:rPr lang="en-US" altLang="en-US" sz="1400">
                  <a:latin typeface="Comic Sans MS" panose="030F0702030302020204" pitchFamily="66" charset="0"/>
                </a:rPr>
                <a:t>(15/16)</a:t>
              </a:r>
            </a:p>
          </p:txBody>
        </p:sp>
        <p:sp>
          <p:nvSpPr>
            <p:cNvPr id="28703" name="Rectangle 52"/>
            <p:cNvSpPr>
              <a:spLocks noChangeArrowheads="1"/>
            </p:cNvSpPr>
            <p:nvPr/>
          </p:nvSpPr>
          <p:spPr bwMode="auto">
            <a:xfrm>
              <a:off x="2273" y="1954"/>
              <a:ext cx="844"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belt</a:t>
              </a:r>
              <a:r>
                <a:rPr lang="en-US" altLang="en-US" sz="1400">
                  <a:latin typeface="Comic Sans MS" panose="030F0702030302020204" pitchFamily="66" charset="0"/>
                </a:rPr>
                <a:t> (3/6)</a:t>
              </a:r>
            </a:p>
          </p:txBody>
        </p:sp>
        <p:sp>
          <p:nvSpPr>
            <p:cNvPr id="28704" name="Rectangle 53"/>
            <p:cNvSpPr>
              <a:spLocks noChangeArrowheads="1"/>
            </p:cNvSpPr>
            <p:nvPr/>
          </p:nvSpPr>
          <p:spPr bwMode="auto">
            <a:xfrm>
              <a:off x="3493" y="1947"/>
              <a:ext cx="844"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shoes </a:t>
              </a:r>
              <a:r>
                <a:rPr lang="en-US" altLang="en-US" sz="1400">
                  <a:latin typeface="Comic Sans MS" panose="030F0702030302020204" pitchFamily="66" charset="0"/>
                </a:rPr>
                <a:t>(7/8)</a:t>
              </a:r>
            </a:p>
          </p:txBody>
        </p:sp>
        <p:sp>
          <p:nvSpPr>
            <p:cNvPr id="28705" name="Rectangle 54"/>
            <p:cNvSpPr>
              <a:spLocks noChangeArrowheads="1"/>
            </p:cNvSpPr>
            <p:nvPr/>
          </p:nvSpPr>
          <p:spPr bwMode="auto">
            <a:xfrm>
              <a:off x="2265" y="2447"/>
              <a:ext cx="844"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jacket </a:t>
              </a:r>
              <a:r>
                <a:rPr lang="en-US" altLang="en-US" sz="1400">
                  <a:latin typeface="Comic Sans MS" panose="030F0702030302020204" pitchFamily="66" charset="0"/>
                </a:rPr>
                <a:t>(4/5)</a:t>
              </a:r>
            </a:p>
          </p:txBody>
        </p:sp>
        <p:sp>
          <p:nvSpPr>
            <p:cNvPr id="28706" name="Rectangle 55"/>
            <p:cNvSpPr>
              <a:spLocks noChangeArrowheads="1"/>
            </p:cNvSpPr>
            <p:nvPr/>
          </p:nvSpPr>
          <p:spPr bwMode="auto">
            <a:xfrm>
              <a:off x="3888" y="1454"/>
              <a:ext cx="798" cy="189"/>
            </a:xfrm>
            <a:prstGeom prst="rect">
              <a:avLst/>
            </a:prstGeom>
            <a:solidFill>
              <a:srgbClr val="FFFF66"/>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tie </a:t>
              </a:r>
              <a:r>
                <a:rPr lang="en-US" altLang="en-US" sz="1400">
                  <a:latin typeface="Comic Sans MS" panose="030F0702030302020204" pitchFamily="66" charset="0"/>
                </a:rPr>
                <a:t>(12/13)</a:t>
              </a:r>
            </a:p>
          </p:txBody>
        </p:sp>
        <p:sp>
          <p:nvSpPr>
            <p:cNvPr id="28707" name="Line 56"/>
            <p:cNvSpPr>
              <a:spLocks noChangeShapeType="1"/>
            </p:cNvSpPr>
            <p:nvPr/>
          </p:nvSpPr>
          <p:spPr bwMode="auto">
            <a:xfrm flipH="1">
              <a:off x="2660" y="1668"/>
              <a:ext cx="378" cy="303"/>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708" name="Line 57"/>
            <p:cNvSpPr>
              <a:spLocks noChangeShapeType="1"/>
            </p:cNvSpPr>
            <p:nvPr/>
          </p:nvSpPr>
          <p:spPr bwMode="auto">
            <a:xfrm>
              <a:off x="3144" y="1660"/>
              <a:ext cx="744" cy="281"/>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709" name="Line 58"/>
            <p:cNvSpPr>
              <a:spLocks noChangeShapeType="1"/>
            </p:cNvSpPr>
            <p:nvPr/>
          </p:nvSpPr>
          <p:spPr bwMode="auto">
            <a:xfrm>
              <a:off x="2682" y="2159"/>
              <a:ext cx="1" cy="29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710" name="Line 59"/>
            <p:cNvSpPr>
              <a:spLocks noChangeShapeType="1"/>
            </p:cNvSpPr>
            <p:nvPr/>
          </p:nvSpPr>
          <p:spPr bwMode="auto">
            <a:xfrm>
              <a:off x="2682" y="2159"/>
              <a:ext cx="1" cy="296"/>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711" name="Freeform 60"/>
            <p:cNvSpPr>
              <a:spLocks/>
            </p:cNvSpPr>
            <p:nvPr/>
          </p:nvSpPr>
          <p:spPr bwMode="auto">
            <a:xfrm>
              <a:off x="3539" y="1152"/>
              <a:ext cx="561" cy="788"/>
            </a:xfrm>
            <a:custGeom>
              <a:avLst/>
              <a:gdLst>
                <a:gd name="T0" fmla="*/ 0 w 561"/>
                <a:gd name="T1" fmla="*/ 0 h 788"/>
                <a:gd name="T2" fmla="*/ 190 w 561"/>
                <a:gd name="T3" fmla="*/ 447 h 788"/>
                <a:gd name="T4" fmla="*/ 561 w 561"/>
                <a:gd name="T5" fmla="*/ 788 h 788"/>
                <a:gd name="T6" fmla="*/ 0 60000 65536"/>
                <a:gd name="T7" fmla="*/ 0 60000 65536"/>
                <a:gd name="T8" fmla="*/ 0 60000 65536"/>
                <a:gd name="T9" fmla="*/ 0 w 561"/>
                <a:gd name="T10" fmla="*/ 0 h 788"/>
                <a:gd name="T11" fmla="*/ 561 w 561"/>
                <a:gd name="T12" fmla="*/ 788 h 788"/>
              </a:gdLst>
              <a:ahLst/>
              <a:cxnLst>
                <a:cxn ang="T6">
                  <a:pos x="T0" y="T1"/>
                </a:cxn>
                <a:cxn ang="T7">
                  <a:pos x="T2" y="T3"/>
                </a:cxn>
                <a:cxn ang="T8">
                  <a:pos x="T4" y="T5"/>
                </a:cxn>
              </a:cxnLst>
              <a:rect l="T9" t="T10" r="T11" b="T12"/>
              <a:pathLst>
                <a:path w="561" h="788">
                  <a:moveTo>
                    <a:pt x="0" y="0"/>
                  </a:moveTo>
                  <a:cubicBezTo>
                    <a:pt x="48" y="158"/>
                    <a:pt x="97" y="316"/>
                    <a:pt x="190" y="447"/>
                  </a:cubicBezTo>
                  <a:cubicBezTo>
                    <a:pt x="283" y="578"/>
                    <a:pt x="422" y="683"/>
                    <a:pt x="561" y="788"/>
                  </a:cubicBezTo>
                </a:path>
              </a:pathLst>
            </a:custGeom>
            <a:noFill/>
            <a:ln w="28575">
              <a:solidFill>
                <a:schemeClr val="tx1"/>
              </a:solidFill>
              <a:prstDash val="sysDot"/>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8712" name="Line 61"/>
            <p:cNvSpPr>
              <a:spLocks noChangeShapeType="1"/>
            </p:cNvSpPr>
            <p:nvPr/>
          </p:nvSpPr>
          <p:spPr bwMode="auto">
            <a:xfrm>
              <a:off x="4303" y="1159"/>
              <a:ext cx="1" cy="296"/>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713" name="Freeform 62"/>
            <p:cNvSpPr>
              <a:spLocks/>
            </p:cNvSpPr>
            <p:nvPr/>
          </p:nvSpPr>
          <p:spPr bwMode="auto">
            <a:xfrm>
              <a:off x="3115" y="1167"/>
              <a:ext cx="781" cy="789"/>
            </a:xfrm>
            <a:custGeom>
              <a:avLst/>
              <a:gdLst>
                <a:gd name="T0" fmla="*/ 781 w 781"/>
                <a:gd name="T1" fmla="*/ 0 h 789"/>
                <a:gd name="T2" fmla="*/ 621 w 781"/>
                <a:gd name="T3" fmla="*/ 250 h 789"/>
                <a:gd name="T4" fmla="*/ 508 w 781"/>
                <a:gd name="T5" fmla="*/ 508 h 789"/>
                <a:gd name="T6" fmla="*/ 205 w 781"/>
                <a:gd name="T7" fmla="*/ 698 h 789"/>
                <a:gd name="T8" fmla="*/ 0 w 781"/>
                <a:gd name="T9" fmla="*/ 789 h 789"/>
                <a:gd name="T10" fmla="*/ 0 60000 65536"/>
                <a:gd name="T11" fmla="*/ 0 60000 65536"/>
                <a:gd name="T12" fmla="*/ 0 60000 65536"/>
                <a:gd name="T13" fmla="*/ 0 60000 65536"/>
                <a:gd name="T14" fmla="*/ 0 60000 65536"/>
                <a:gd name="T15" fmla="*/ 0 w 781"/>
                <a:gd name="T16" fmla="*/ 0 h 789"/>
                <a:gd name="T17" fmla="*/ 781 w 781"/>
                <a:gd name="T18" fmla="*/ 789 h 789"/>
              </a:gdLst>
              <a:ahLst/>
              <a:cxnLst>
                <a:cxn ang="T10">
                  <a:pos x="T0" y="T1"/>
                </a:cxn>
                <a:cxn ang="T11">
                  <a:pos x="T2" y="T3"/>
                </a:cxn>
                <a:cxn ang="T12">
                  <a:pos x="T4" y="T5"/>
                </a:cxn>
                <a:cxn ang="T13">
                  <a:pos x="T6" y="T7"/>
                </a:cxn>
                <a:cxn ang="T14">
                  <a:pos x="T8" y="T9"/>
                </a:cxn>
              </a:cxnLst>
              <a:rect l="T15" t="T16" r="T17" b="T18"/>
              <a:pathLst>
                <a:path w="781" h="789">
                  <a:moveTo>
                    <a:pt x="781" y="0"/>
                  </a:moveTo>
                  <a:cubicBezTo>
                    <a:pt x="723" y="82"/>
                    <a:pt x="666" y="165"/>
                    <a:pt x="621" y="250"/>
                  </a:cubicBezTo>
                  <a:cubicBezTo>
                    <a:pt x="576" y="335"/>
                    <a:pt x="577" y="433"/>
                    <a:pt x="508" y="508"/>
                  </a:cubicBezTo>
                  <a:cubicBezTo>
                    <a:pt x="439" y="583"/>
                    <a:pt x="289" y="651"/>
                    <a:pt x="205" y="698"/>
                  </a:cubicBezTo>
                  <a:cubicBezTo>
                    <a:pt x="121" y="745"/>
                    <a:pt x="60" y="767"/>
                    <a:pt x="0" y="789"/>
                  </a:cubicBezTo>
                </a:path>
              </a:pathLst>
            </a:custGeom>
            <a:noFill/>
            <a:ln w="28575">
              <a:solidFill>
                <a:schemeClr val="tx1"/>
              </a:solidFill>
              <a:prstDash val="sysDot"/>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8714" name="Freeform 63"/>
            <p:cNvSpPr>
              <a:spLocks/>
            </p:cNvSpPr>
            <p:nvPr/>
          </p:nvSpPr>
          <p:spPr bwMode="auto">
            <a:xfrm>
              <a:off x="3107" y="1652"/>
              <a:ext cx="1434" cy="917"/>
            </a:xfrm>
            <a:custGeom>
              <a:avLst/>
              <a:gdLst>
                <a:gd name="T0" fmla="*/ 1425 w 1434"/>
                <a:gd name="T1" fmla="*/ 0 h 917"/>
                <a:gd name="T2" fmla="*/ 1387 w 1434"/>
                <a:gd name="T3" fmla="*/ 455 h 917"/>
                <a:gd name="T4" fmla="*/ 1145 w 1434"/>
                <a:gd name="T5" fmla="*/ 698 h 917"/>
                <a:gd name="T6" fmla="*/ 811 w 1434"/>
                <a:gd name="T7" fmla="*/ 781 h 917"/>
                <a:gd name="T8" fmla="*/ 0 w 1434"/>
                <a:gd name="T9" fmla="*/ 917 h 917"/>
                <a:gd name="T10" fmla="*/ 0 60000 65536"/>
                <a:gd name="T11" fmla="*/ 0 60000 65536"/>
                <a:gd name="T12" fmla="*/ 0 60000 65536"/>
                <a:gd name="T13" fmla="*/ 0 60000 65536"/>
                <a:gd name="T14" fmla="*/ 0 60000 65536"/>
                <a:gd name="T15" fmla="*/ 0 w 1434"/>
                <a:gd name="T16" fmla="*/ 0 h 917"/>
                <a:gd name="T17" fmla="*/ 1434 w 1434"/>
                <a:gd name="T18" fmla="*/ 917 h 917"/>
              </a:gdLst>
              <a:ahLst/>
              <a:cxnLst>
                <a:cxn ang="T10">
                  <a:pos x="T0" y="T1"/>
                </a:cxn>
                <a:cxn ang="T11">
                  <a:pos x="T2" y="T3"/>
                </a:cxn>
                <a:cxn ang="T12">
                  <a:pos x="T4" y="T5"/>
                </a:cxn>
                <a:cxn ang="T13">
                  <a:pos x="T6" y="T7"/>
                </a:cxn>
                <a:cxn ang="T14">
                  <a:pos x="T8" y="T9"/>
                </a:cxn>
              </a:cxnLst>
              <a:rect l="T15" t="T16" r="T17" b="T18"/>
              <a:pathLst>
                <a:path w="1434" h="917">
                  <a:moveTo>
                    <a:pt x="1425" y="0"/>
                  </a:moveTo>
                  <a:cubicBezTo>
                    <a:pt x="1429" y="169"/>
                    <a:pt x="1434" y="339"/>
                    <a:pt x="1387" y="455"/>
                  </a:cubicBezTo>
                  <a:cubicBezTo>
                    <a:pt x="1340" y="571"/>
                    <a:pt x="1241" y="644"/>
                    <a:pt x="1145" y="698"/>
                  </a:cubicBezTo>
                  <a:cubicBezTo>
                    <a:pt x="1049" y="752"/>
                    <a:pt x="1002" y="745"/>
                    <a:pt x="811" y="781"/>
                  </a:cubicBezTo>
                  <a:cubicBezTo>
                    <a:pt x="620" y="817"/>
                    <a:pt x="310" y="867"/>
                    <a:pt x="0" y="917"/>
                  </a:cubicBezTo>
                </a:path>
              </a:pathLst>
            </a:custGeom>
            <a:noFill/>
            <a:ln w="28575">
              <a:solidFill>
                <a:schemeClr val="tx1"/>
              </a:solidFill>
              <a:prstDash val="sysDot"/>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8715" name="Freeform 64"/>
            <p:cNvSpPr>
              <a:spLocks/>
            </p:cNvSpPr>
            <p:nvPr/>
          </p:nvSpPr>
          <p:spPr bwMode="auto">
            <a:xfrm>
              <a:off x="4343" y="1152"/>
              <a:ext cx="917" cy="879"/>
            </a:xfrm>
            <a:custGeom>
              <a:avLst/>
              <a:gdLst>
                <a:gd name="T0" fmla="*/ 917 w 917"/>
                <a:gd name="T1" fmla="*/ 0 h 879"/>
                <a:gd name="T2" fmla="*/ 758 w 917"/>
                <a:gd name="T3" fmla="*/ 409 h 879"/>
                <a:gd name="T4" fmla="*/ 371 w 917"/>
                <a:gd name="T5" fmla="*/ 788 h 879"/>
                <a:gd name="T6" fmla="*/ 0 w 917"/>
                <a:gd name="T7" fmla="*/ 879 h 879"/>
                <a:gd name="T8" fmla="*/ 0 60000 65536"/>
                <a:gd name="T9" fmla="*/ 0 60000 65536"/>
                <a:gd name="T10" fmla="*/ 0 60000 65536"/>
                <a:gd name="T11" fmla="*/ 0 60000 65536"/>
                <a:gd name="T12" fmla="*/ 0 w 917"/>
                <a:gd name="T13" fmla="*/ 0 h 879"/>
                <a:gd name="T14" fmla="*/ 917 w 917"/>
                <a:gd name="T15" fmla="*/ 879 h 879"/>
              </a:gdLst>
              <a:ahLst/>
              <a:cxnLst>
                <a:cxn ang="T8">
                  <a:pos x="T0" y="T1"/>
                </a:cxn>
                <a:cxn ang="T9">
                  <a:pos x="T2" y="T3"/>
                </a:cxn>
                <a:cxn ang="T10">
                  <a:pos x="T4" y="T5"/>
                </a:cxn>
                <a:cxn ang="T11">
                  <a:pos x="T6" y="T7"/>
                </a:cxn>
              </a:cxnLst>
              <a:rect l="T12" t="T13" r="T14" b="T15"/>
              <a:pathLst>
                <a:path w="917" h="879">
                  <a:moveTo>
                    <a:pt x="917" y="0"/>
                  </a:moveTo>
                  <a:cubicBezTo>
                    <a:pt x="883" y="139"/>
                    <a:pt x="849" y="278"/>
                    <a:pt x="758" y="409"/>
                  </a:cubicBezTo>
                  <a:cubicBezTo>
                    <a:pt x="667" y="540"/>
                    <a:pt x="497" y="710"/>
                    <a:pt x="371" y="788"/>
                  </a:cubicBezTo>
                  <a:cubicBezTo>
                    <a:pt x="245" y="866"/>
                    <a:pt x="122" y="872"/>
                    <a:pt x="0" y="879"/>
                  </a:cubicBezTo>
                </a:path>
              </a:pathLst>
            </a:custGeom>
            <a:noFill/>
            <a:ln w="28575">
              <a:solidFill>
                <a:schemeClr val="tx1"/>
              </a:solidFill>
              <a:prstDash val="sysDot"/>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28677" name="Text Box 65"/>
          <p:cNvSpPr txBox="1">
            <a:spLocks noChangeArrowheads="1"/>
          </p:cNvSpPr>
          <p:nvPr/>
        </p:nvSpPr>
        <p:spPr bwMode="auto">
          <a:xfrm>
            <a:off x="1682750" y="5026025"/>
            <a:ext cx="89931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solidFill>
                  <a:schemeClr val="accent2"/>
                </a:solidFill>
                <a:latin typeface="Comic Sans MS" panose="030F0702030302020204" pitchFamily="66" charset="0"/>
              </a:rPr>
              <a:t>Final order:</a:t>
            </a:r>
            <a:r>
              <a:rPr lang="en-US" altLang="en-US" sz="2400">
                <a:latin typeface="Comic Sans MS" panose="030F0702030302020204" pitchFamily="66" charset="0"/>
              </a:rPr>
              <a:t> socks, </a:t>
            </a:r>
            <a:r>
              <a:rPr lang="tr-TR" altLang="en-US" sz="2400">
                <a:latin typeface="Comic Sans MS" panose="030F0702030302020204" pitchFamily="66" charset="0"/>
              </a:rPr>
              <a:t>sh</a:t>
            </a:r>
            <a:r>
              <a:rPr lang="en-US" altLang="en-US" sz="2400">
                <a:latin typeface="Comic Sans MS" panose="030F0702030302020204" pitchFamily="66" charset="0"/>
              </a:rPr>
              <a:t>i</a:t>
            </a:r>
            <a:r>
              <a:rPr lang="tr-TR" altLang="en-US" sz="2400">
                <a:latin typeface="Comic Sans MS" panose="030F0702030302020204" pitchFamily="66" charset="0"/>
              </a:rPr>
              <a:t>rt</a:t>
            </a:r>
            <a:r>
              <a:rPr lang="en-US" altLang="en-US" sz="2400">
                <a:latin typeface="Comic Sans MS" panose="030F0702030302020204" pitchFamily="66" charset="0"/>
              </a:rPr>
              <a:t>,</a:t>
            </a:r>
            <a:r>
              <a:rPr lang="tr-TR" altLang="en-US" sz="2400">
                <a:latin typeface="Comic Sans MS" panose="030F0702030302020204" pitchFamily="66" charset="0"/>
              </a:rPr>
              <a:t> </a:t>
            </a:r>
            <a:r>
              <a:rPr lang="en-US" altLang="en-US" sz="2400">
                <a:latin typeface="Comic Sans MS" panose="030F0702030302020204" pitchFamily="66" charset="0"/>
              </a:rPr>
              <a:t>tie, shorts, pants, shoes, belt, jacket</a:t>
            </a:r>
          </a:p>
        </p:txBody>
      </p:sp>
      <p:sp>
        <p:nvSpPr>
          <p:cNvPr id="28678" name="Text Box 66"/>
          <p:cNvSpPr txBox="1">
            <a:spLocks noChangeArrowheads="1"/>
          </p:cNvSpPr>
          <p:nvPr/>
        </p:nvSpPr>
        <p:spPr bwMode="auto">
          <a:xfrm>
            <a:off x="4006851" y="5619750"/>
            <a:ext cx="40116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solidFill>
                  <a:schemeClr val="accent2"/>
                </a:solidFill>
                <a:latin typeface="Comic Sans MS" panose="030F0702030302020204" pitchFamily="66" charset="0"/>
              </a:rPr>
              <a:t>Total Running Time: </a:t>
            </a:r>
            <a:r>
              <a:rPr lang="en-US" altLang="en-US" sz="2400">
                <a:latin typeface="Comic Sans MS" panose="030F0702030302020204" pitchFamily="66" charset="0"/>
              </a:rPr>
              <a:t>O(n+e)</a:t>
            </a:r>
          </a:p>
        </p:txBody>
      </p:sp>
      <p:sp>
        <p:nvSpPr>
          <p:cNvPr id="28679" name="Text Box 68"/>
          <p:cNvSpPr txBox="1">
            <a:spLocks noChangeArrowheads="1"/>
          </p:cNvSpPr>
          <p:nvPr/>
        </p:nvSpPr>
        <p:spPr bwMode="auto">
          <a:xfrm>
            <a:off x="2286001" y="1058863"/>
            <a:ext cx="71850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solidFill>
                  <a:schemeClr val="accent2"/>
                </a:solidFill>
                <a:latin typeface="Comic Sans MS" panose="030F0702030302020204" pitchFamily="66" charset="0"/>
              </a:rPr>
              <a:t>Example: </a:t>
            </a:r>
            <a:r>
              <a:rPr lang="en-US" altLang="en-US" sz="2400">
                <a:latin typeface="Comic Sans MS" panose="030F0702030302020204" pitchFamily="66" charset="0"/>
              </a:rPr>
              <a:t>Professor Bumstead’s order of dressing</a:t>
            </a:r>
          </a:p>
        </p:txBody>
      </p:sp>
      <p:grpSp>
        <p:nvGrpSpPr>
          <p:cNvPr id="28680" name="Group 70"/>
          <p:cNvGrpSpPr>
            <a:grpSpLocks/>
          </p:cNvGrpSpPr>
          <p:nvPr/>
        </p:nvGrpSpPr>
        <p:grpSpPr bwMode="auto">
          <a:xfrm>
            <a:off x="1860550" y="1912939"/>
            <a:ext cx="2959100" cy="2814637"/>
            <a:chOff x="212" y="1205"/>
            <a:chExt cx="1864" cy="1773"/>
          </a:xfrm>
        </p:grpSpPr>
        <p:sp>
          <p:nvSpPr>
            <p:cNvPr id="28681" name="Rectangle 5"/>
            <p:cNvSpPr>
              <a:spLocks noChangeArrowheads="1"/>
            </p:cNvSpPr>
            <p:nvPr/>
          </p:nvSpPr>
          <p:spPr bwMode="auto">
            <a:xfrm>
              <a:off x="212" y="1356"/>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shorts</a:t>
              </a:r>
            </a:p>
          </p:txBody>
        </p:sp>
        <p:sp>
          <p:nvSpPr>
            <p:cNvPr id="28682" name="Rectangle 7"/>
            <p:cNvSpPr>
              <a:spLocks noChangeArrowheads="1"/>
            </p:cNvSpPr>
            <p:nvPr/>
          </p:nvSpPr>
          <p:spPr bwMode="auto">
            <a:xfrm>
              <a:off x="212" y="1728"/>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pants</a:t>
              </a:r>
            </a:p>
          </p:txBody>
        </p:sp>
        <p:sp>
          <p:nvSpPr>
            <p:cNvPr id="28683" name="Rectangle 8"/>
            <p:cNvSpPr>
              <a:spLocks noChangeArrowheads="1"/>
            </p:cNvSpPr>
            <p:nvPr/>
          </p:nvSpPr>
          <p:spPr bwMode="auto">
            <a:xfrm>
              <a:off x="217" y="2107"/>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belt</a:t>
              </a:r>
            </a:p>
          </p:txBody>
        </p:sp>
        <p:sp>
          <p:nvSpPr>
            <p:cNvPr id="28684" name="Rectangle 9"/>
            <p:cNvSpPr>
              <a:spLocks noChangeArrowheads="1"/>
            </p:cNvSpPr>
            <p:nvPr/>
          </p:nvSpPr>
          <p:spPr bwMode="auto">
            <a:xfrm>
              <a:off x="992" y="1895"/>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shirt</a:t>
              </a:r>
            </a:p>
          </p:txBody>
        </p:sp>
        <p:sp>
          <p:nvSpPr>
            <p:cNvPr id="28685" name="Rectangle 10"/>
            <p:cNvSpPr>
              <a:spLocks noChangeArrowheads="1"/>
            </p:cNvSpPr>
            <p:nvPr/>
          </p:nvSpPr>
          <p:spPr bwMode="auto">
            <a:xfrm>
              <a:off x="987" y="2342"/>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tie</a:t>
              </a:r>
            </a:p>
          </p:txBody>
        </p:sp>
        <p:sp>
          <p:nvSpPr>
            <p:cNvPr id="28686" name="Rectangle 11"/>
            <p:cNvSpPr>
              <a:spLocks noChangeArrowheads="1"/>
            </p:cNvSpPr>
            <p:nvPr/>
          </p:nvSpPr>
          <p:spPr bwMode="auto">
            <a:xfrm>
              <a:off x="997" y="2774"/>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jacket</a:t>
              </a:r>
            </a:p>
          </p:txBody>
        </p:sp>
        <p:sp>
          <p:nvSpPr>
            <p:cNvPr id="28687" name="Rectangle 12"/>
            <p:cNvSpPr>
              <a:spLocks noChangeArrowheads="1"/>
            </p:cNvSpPr>
            <p:nvPr/>
          </p:nvSpPr>
          <p:spPr bwMode="auto">
            <a:xfrm>
              <a:off x="1666" y="1205"/>
              <a:ext cx="410"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socks</a:t>
              </a:r>
            </a:p>
          </p:txBody>
        </p:sp>
        <p:sp>
          <p:nvSpPr>
            <p:cNvPr id="28688" name="Rectangle 13"/>
            <p:cNvSpPr>
              <a:spLocks noChangeArrowheads="1"/>
            </p:cNvSpPr>
            <p:nvPr/>
          </p:nvSpPr>
          <p:spPr bwMode="auto">
            <a:xfrm>
              <a:off x="1660" y="1683"/>
              <a:ext cx="411" cy="204"/>
            </a:xfrm>
            <a:prstGeom prst="rect">
              <a:avLst/>
            </a:prstGeom>
            <a:solidFill>
              <a:srgbClr val="DDDDDD"/>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600">
                  <a:latin typeface="Comic Sans MS" panose="030F0702030302020204" pitchFamily="66" charset="0"/>
                </a:rPr>
                <a:t>shoes</a:t>
              </a:r>
            </a:p>
          </p:txBody>
        </p:sp>
        <p:sp>
          <p:nvSpPr>
            <p:cNvPr id="28689" name="Line 14"/>
            <p:cNvSpPr>
              <a:spLocks noChangeShapeType="1"/>
            </p:cNvSpPr>
            <p:nvPr/>
          </p:nvSpPr>
          <p:spPr bwMode="auto">
            <a:xfrm>
              <a:off x="622" y="1439"/>
              <a:ext cx="1044"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690" name="Line 15"/>
            <p:cNvSpPr>
              <a:spLocks noChangeShapeType="1"/>
            </p:cNvSpPr>
            <p:nvPr/>
          </p:nvSpPr>
          <p:spPr bwMode="auto">
            <a:xfrm>
              <a:off x="1873" y="1409"/>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691" name="Line 16"/>
            <p:cNvSpPr>
              <a:spLocks noChangeShapeType="1"/>
            </p:cNvSpPr>
            <p:nvPr/>
          </p:nvSpPr>
          <p:spPr bwMode="auto">
            <a:xfrm>
              <a:off x="409" y="1560"/>
              <a:ext cx="0" cy="16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692" name="Line 17"/>
            <p:cNvSpPr>
              <a:spLocks noChangeShapeType="1"/>
            </p:cNvSpPr>
            <p:nvPr/>
          </p:nvSpPr>
          <p:spPr bwMode="auto">
            <a:xfrm flipH="1">
              <a:off x="409" y="1940"/>
              <a:ext cx="0" cy="17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693" name="Line 18"/>
            <p:cNvSpPr>
              <a:spLocks noChangeShapeType="1"/>
            </p:cNvSpPr>
            <p:nvPr/>
          </p:nvSpPr>
          <p:spPr bwMode="auto">
            <a:xfrm flipV="1">
              <a:off x="622" y="1811"/>
              <a:ext cx="1044" cy="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694" name="Line 19"/>
            <p:cNvSpPr>
              <a:spLocks noChangeShapeType="1"/>
            </p:cNvSpPr>
            <p:nvPr/>
          </p:nvSpPr>
          <p:spPr bwMode="auto">
            <a:xfrm flipH="1">
              <a:off x="632" y="1986"/>
              <a:ext cx="360" cy="12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695" name="Line 20"/>
            <p:cNvSpPr>
              <a:spLocks noChangeShapeType="1"/>
            </p:cNvSpPr>
            <p:nvPr/>
          </p:nvSpPr>
          <p:spPr bwMode="auto">
            <a:xfrm flipH="1">
              <a:off x="1188" y="2107"/>
              <a:ext cx="1" cy="24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696" name="Line 21"/>
            <p:cNvSpPr>
              <a:spLocks noChangeShapeType="1"/>
            </p:cNvSpPr>
            <p:nvPr/>
          </p:nvSpPr>
          <p:spPr bwMode="auto">
            <a:xfrm flipH="1">
              <a:off x="1194" y="2547"/>
              <a:ext cx="0" cy="24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697" name="Line 69"/>
            <p:cNvSpPr>
              <a:spLocks noChangeShapeType="1"/>
            </p:cNvSpPr>
            <p:nvPr/>
          </p:nvSpPr>
          <p:spPr bwMode="auto">
            <a:xfrm>
              <a:off x="399" y="2325"/>
              <a:ext cx="586" cy="52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44" name="Footer Placeholder 43"/>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p14="http://schemas.microsoft.com/office/powerpoint/2010/main" xmlns="" val="142646625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277632"/>
            <a:ext cx="7997190" cy="3581162"/>
          </a:xfrm>
        </p:spPr>
        <p:txBody>
          <a:bodyPr anchor="ctr">
            <a:normAutofit/>
          </a:bodyPr>
          <a:lstStyle/>
          <a:p>
            <a:pPr marL="0" indent="0" algn="ctr">
              <a:buNone/>
            </a:pPr>
            <a:r>
              <a:rPr lang="en-US" sz="3300" b="1" dirty="0">
                <a:solidFill>
                  <a:srgbClr val="0069B8"/>
                </a:solidFill>
              </a:rPr>
              <a:t>Queries???</a:t>
            </a:r>
          </a:p>
          <a:p>
            <a:pPr marL="0" indent="0" algn="ctr">
              <a:buNone/>
            </a:pPr>
            <a:r>
              <a:rPr lang="en-US" sz="1200" b="1" smtClean="0">
                <a:solidFill>
                  <a:srgbClr val="0069B8"/>
                </a:solidFill>
              </a:rPr>
              <a:t>(</a:t>
            </a:r>
            <a:r>
              <a:rPr lang="en-US" sz="1200" b="1" smtClean="0">
                <a:solidFill>
                  <a:srgbClr val="0069B8"/>
                </a:solidFill>
              </a:rPr>
              <a:t>anilkumar10491</a:t>
            </a:r>
            <a:r>
              <a:rPr lang="en-US" sz="1200" b="1" smtClean="0">
                <a:solidFill>
                  <a:srgbClr val="0069B8"/>
                </a:solidFill>
              </a:rPr>
              <a:t>@rguktsklm.ac.in</a:t>
            </a:r>
            <a:r>
              <a:rPr lang="en-US" sz="1200" b="1" dirty="0">
                <a:solidFill>
                  <a:srgbClr val="0069B8"/>
                </a:solidFill>
              </a:rPr>
              <a:t>)</a:t>
            </a:r>
          </a:p>
        </p:txBody>
      </p:sp>
      <p:sp>
        <p:nvSpPr>
          <p:cNvPr id="11" name="Footer Placeholder 10"/>
          <p:cNvSpPr>
            <a:spLocks noGrp="1"/>
          </p:cNvSpPr>
          <p:nvPr>
            <p:ph type="ftr" sz="quarter" idx="11"/>
          </p:nvPr>
        </p:nvSpPr>
        <p:spPr/>
        <p:txBody>
          <a:bodyPr/>
          <a:lstStyle/>
          <a:p>
            <a:r>
              <a:rPr lang="en-US" smtClean="0"/>
              <a:t>Data Structures- T.Anil Kumar</a:t>
            </a:r>
            <a:endParaRPr lang="en-US" dirty="0"/>
          </a:p>
        </p:txBody>
      </p:sp>
      <p:sp>
        <p:nvSpPr>
          <p:cNvPr id="2" name="Slide Number Placeholder 1"/>
          <p:cNvSpPr>
            <a:spLocks noGrp="1"/>
          </p:cNvSpPr>
          <p:nvPr>
            <p:ph type="sldNum" sz="quarter" idx="12"/>
          </p:nvPr>
        </p:nvSpPr>
        <p:spPr/>
        <p:txBody>
          <a:bodyPr/>
          <a:lstStyle/>
          <a:p>
            <a:fld id="{659B9B6F-D550-41FB-97A3-3F5EDBC6875D}" type="slidenum">
              <a:rPr lang="en-US" smtClean="0"/>
              <a:pPr/>
              <a:t>48</a:t>
            </a:fld>
            <a:endParaRPr lang="en-US"/>
          </a:p>
        </p:txBody>
      </p:sp>
    </p:spTree>
    <p:extLst>
      <p:ext uri="{BB962C8B-B14F-4D97-AF65-F5344CB8AC3E}">
        <p14:creationId xmlns:p14="http://schemas.microsoft.com/office/powerpoint/2010/main" xmlns="" val="12218059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77334" y="426720"/>
            <a:ext cx="8596668" cy="1320800"/>
          </a:xfrm>
        </p:spPr>
        <p:txBody>
          <a:bodyPr/>
          <a:lstStyle/>
          <a:p>
            <a:r>
              <a:rPr lang="en-US" dirty="0" smtClean="0">
                <a:cs typeface="Times New Roman" panose="02020603050405020304" pitchFamily="18" charset="0"/>
              </a:rPr>
              <a:t>Types of Graph:</a:t>
            </a:r>
            <a:endParaRPr lang="en-US" dirty="0">
              <a:latin typeface="Courier New" panose="02070309020205020404" pitchFamily="49" charset="0"/>
              <a:cs typeface="Courier New" panose="02070309020205020404" pitchFamily="49" charset="0"/>
            </a:endParaRPr>
          </a:p>
        </p:txBody>
      </p:sp>
      <p:sp>
        <p:nvSpPr>
          <p:cNvPr id="41987" name="Rectangle 3"/>
          <p:cNvSpPr>
            <a:spLocks noGrp="1" noChangeArrowheads="1"/>
          </p:cNvSpPr>
          <p:nvPr>
            <p:ph type="body" idx="1"/>
          </p:nvPr>
        </p:nvSpPr>
        <p:spPr>
          <a:xfrm>
            <a:off x="464141" y="1087120"/>
            <a:ext cx="8596668" cy="4443668"/>
          </a:xfrm>
        </p:spPr>
        <p:txBody>
          <a:bodyPr>
            <a:normAutofit fontScale="92500" lnSpcReduction="20000"/>
          </a:bodyPr>
          <a:lstStyle/>
          <a:p>
            <a:pPr marL="0" indent="0">
              <a:buNone/>
            </a:pPr>
            <a:r>
              <a:rPr lang="en-US" dirty="0" smtClean="0"/>
              <a:t>1) Undirected Graph</a:t>
            </a:r>
          </a:p>
          <a:p>
            <a:pPr marL="0" indent="0">
              <a:buNone/>
            </a:pPr>
            <a:r>
              <a:rPr lang="en-US" dirty="0" smtClean="0"/>
              <a:t>2) Directed Graph</a:t>
            </a:r>
          </a:p>
          <a:p>
            <a:pPr marL="0" indent="0">
              <a:buNone/>
            </a:pPr>
            <a:r>
              <a:rPr lang="en-US" dirty="0" smtClean="0"/>
              <a:t>3) Directed Acyclic Graph</a:t>
            </a:r>
          </a:p>
          <a:p>
            <a:pPr marL="0" indent="0">
              <a:buNone/>
            </a:pPr>
            <a:r>
              <a:rPr lang="en-US" dirty="0" smtClean="0"/>
              <a:t>4) Multi graph</a:t>
            </a:r>
          </a:p>
          <a:p>
            <a:pPr marL="0" indent="0">
              <a:buNone/>
            </a:pPr>
            <a:r>
              <a:rPr lang="en-US" dirty="0" smtClean="0"/>
              <a:t>5) Simple graph</a:t>
            </a:r>
          </a:p>
          <a:p>
            <a:pPr marL="0" indent="0">
              <a:buNone/>
            </a:pPr>
            <a:r>
              <a:rPr lang="en-US" dirty="0" smtClean="0"/>
              <a:t>6)Labelled graph</a:t>
            </a:r>
          </a:p>
          <a:p>
            <a:pPr marL="0" indent="0">
              <a:buNone/>
            </a:pPr>
            <a:r>
              <a:rPr lang="en-US" dirty="0"/>
              <a:t>7</a:t>
            </a:r>
            <a:r>
              <a:rPr lang="en-US" dirty="0" smtClean="0"/>
              <a:t>) Weighted and un weighted graph</a:t>
            </a:r>
          </a:p>
          <a:p>
            <a:pPr marL="0" indent="0">
              <a:buNone/>
            </a:pPr>
            <a:r>
              <a:rPr lang="en-US" dirty="0"/>
              <a:t>8</a:t>
            </a:r>
            <a:r>
              <a:rPr lang="en-US" dirty="0" smtClean="0"/>
              <a:t>) Complete Graph- </a:t>
            </a:r>
            <a:r>
              <a:rPr lang="en-US" dirty="0"/>
              <a:t>n vertices having n(n-1)/2 </a:t>
            </a:r>
            <a:r>
              <a:rPr lang="en-US" dirty="0" smtClean="0"/>
              <a:t>edges</a:t>
            </a:r>
          </a:p>
          <a:p>
            <a:pPr marL="0" indent="0">
              <a:buNone/>
            </a:pPr>
            <a:r>
              <a:rPr lang="en-US" dirty="0"/>
              <a:t>9</a:t>
            </a:r>
            <a:r>
              <a:rPr lang="en-US" dirty="0" smtClean="0"/>
              <a:t>) Connected graph- There is a path from U to V in graph G.</a:t>
            </a:r>
          </a:p>
          <a:p>
            <a:pPr marL="0" indent="0">
              <a:buNone/>
            </a:pPr>
            <a:r>
              <a:rPr lang="en-US" dirty="0" smtClean="0"/>
              <a:t>-&gt; A Connected graph that does not have cycles is called tree.</a:t>
            </a:r>
          </a:p>
          <a:p>
            <a:pPr marL="0" indent="0">
              <a:buNone/>
            </a:pPr>
            <a:r>
              <a:rPr lang="en-US" dirty="0" smtClean="0"/>
              <a:t>10) Bi-connected graph</a:t>
            </a:r>
          </a:p>
          <a:p>
            <a:pPr marL="0" indent="0">
              <a:buNone/>
            </a:pPr>
            <a:r>
              <a:rPr lang="en-US" dirty="0" smtClean="0"/>
              <a:t>11) Null Graph</a:t>
            </a:r>
          </a:p>
          <a:p>
            <a:pPr marL="0" indent="0">
              <a:buNone/>
            </a:pPr>
            <a:r>
              <a:rPr lang="en-US" dirty="0" smtClean="0"/>
              <a:t>12)Trivial graph</a:t>
            </a:r>
          </a:p>
        </p:txBody>
      </p:sp>
      <p:sp>
        <p:nvSpPr>
          <p:cNvPr id="2" name="TextBox 1"/>
          <p:cNvSpPr txBox="1"/>
          <p:nvPr/>
        </p:nvSpPr>
        <p:spPr>
          <a:xfrm>
            <a:off x="2317073" y="5530788"/>
            <a:ext cx="3886257" cy="369332"/>
          </a:xfrm>
          <a:prstGeom prst="rect">
            <a:avLst/>
          </a:prstGeom>
          <a:noFill/>
        </p:spPr>
        <p:txBody>
          <a:bodyPr wrap="none" rtlCol="0">
            <a:spAutoFit/>
          </a:bodyPr>
          <a:lstStyle/>
          <a:p>
            <a:r>
              <a:rPr lang="en-US" dirty="0" smtClean="0"/>
              <a:t>Refer the class notes for Definitions</a:t>
            </a:r>
            <a:endParaRPr lang="en-US" dirty="0"/>
          </a:p>
        </p:txBody>
      </p:sp>
      <p:sp>
        <p:nvSpPr>
          <p:cNvPr id="3" name="Footer Placeholder 2"/>
          <p:cNvSpPr>
            <a:spLocks noGrp="1"/>
          </p:cNvSpPr>
          <p:nvPr>
            <p:ph type="ftr" sz="quarter" idx="11"/>
          </p:nvPr>
        </p:nvSpPr>
        <p:spPr/>
        <p:txBody>
          <a:bodyPr/>
          <a:lstStyle/>
          <a:p>
            <a:r>
              <a:rPr lang="en-US" smtClean="0"/>
              <a:t>Data Structures- T.Anil Kumar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21402" y="4690083"/>
            <a:ext cx="3686175" cy="1219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79732" y="2695231"/>
            <a:ext cx="3505200" cy="1285875"/>
          </a:xfrm>
          <a:prstGeom prst="rect">
            <a:avLst/>
          </a:prstGeom>
        </p:spPr>
      </p:pic>
      <p:sp>
        <p:nvSpPr>
          <p:cNvPr id="7" name="TextBox 6"/>
          <p:cNvSpPr txBox="1"/>
          <p:nvPr/>
        </p:nvSpPr>
        <p:spPr>
          <a:xfrm>
            <a:off x="8203095" y="3990551"/>
            <a:ext cx="1284326" cy="369332"/>
          </a:xfrm>
          <a:prstGeom prst="rect">
            <a:avLst/>
          </a:prstGeom>
          <a:noFill/>
        </p:spPr>
        <p:txBody>
          <a:bodyPr wrap="none" rtlCol="0">
            <a:spAutoFit/>
          </a:bodyPr>
          <a:lstStyle/>
          <a:p>
            <a:r>
              <a:rPr lang="en-US" dirty="0" smtClean="0"/>
              <a:t>Null Graph</a:t>
            </a:r>
            <a:endParaRPr lang="en-US" dirty="0"/>
          </a:p>
        </p:txBody>
      </p:sp>
      <p:sp>
        <p:nvSpPr>
          <p:cNvPr id="10" name="TextBox 9"/>
          <p:cNvSpPr txBox="1"/>
          <p:nvPr/>
        </p:nvSpPr>
        <p:spPr>
          <a:xfrm>
            <a:off x="8631839" y="6006522"/>
            <a:ext cx="1509003" cy="369332"/>
          </a:xfrm>
          <a:prstGeom prst="rect">
            <a:avLst/>
          </a:prstGeom>
          <a:noFill/>
        </p:spPr>
        <p:txBody>
          <a:bodyPr wrap="none" rtlCol="0">
            <a:spAutoFit/>
          </a:bodyPr>
          <a:lstStyle/>
          <a:p>
            <a:r>
              <a:rPr lang="en-US" dirty="0" smtClean="0"/>
              <a:t>Trivial Graph</a:t>
            </a:r>
            <a:endParaRPr lang="en-US" dirty="0"/>
          </a:p>
        </p:txBody>
      </p:sp>
      <p:sp>
        <p:nvSpPr>
          <p:cNvPr id="11" name="Slide Number Placeholder 10"/>
          <p:cNvSpPr>
            <a:spLocks noGrp="1"/>
          </p:cNvSpPr>
          <p:nvPr>
            <p:ph type="sldNum" sz="quarter" idx="12"/>
          </p:nvPr>
        </p:nvSpPr>
        <p:spPr/>
        <p:txBody>
          <a:bodyPr/>
          <a:lstStyle/>
          <a:p>
            <a:fld id="{659B9B6F-D550-41FB-97A3-3F5EDBC6875D}" type="slidenum">
              <a:rPr lang="en-US" smtClean="0"/>
              <a:pPr/>
              <a:t>5</a:t>
            </a:fld>
            <a:endParaRPr lang="en-US"/>
          </a:p>
        </p:txBody>
      </p:sp>
    </p:spTree>
    <p:extLst>
      <p:ext uri="{BB962C8B-B14F-4D97-AF65-F5344CB8AC3E}">
        <p14:creationId xmlns:p14="http://schemas.microsoft.com/office/powerpoint/2010/main" xmlns="" val="427614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0"/>
          </a:xfrm>
        </p:spPr>
        <p:txBody>
          <a:bodyPr>
            <a:normAutofit fontScale="90000"/>
          </a:bodyPr>
          <a:lstStyle/>
          <a:p>
            <a:r>
              <a:rPr lang="en-US" dirty="0" smtClean="0"/>
              <a:t>Graphs: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418897" y="3929560"/>
            <a:ext cx="2524125" cy="1819275"/>
          </a:xfrm>
        </p:spPr>
      </p:pic>
      <p:sp>
        <p:nvSpPr>
          <p:cNvPr id="4" name="Footer Placeholder 3"/>
          <p:cNvSpPr>
            <a:spLocks noGrp="1"/>
          </p:cNvSpPr>
          <p:nvPr>
            <p:ph type="ftr" sz="quarter" idx="11"/>
          </p:nvPr>
        </p:nvSpPr>
        <p:spPr/>
        <p:txBody>
          <a:bodyPr/>
          <a:lstStyle/>
          <a:p>
            <a:r>
              <a:rPr lang="en-US" smtClean="0"/>
              <a:t>Data Structures- T.Anil Kumar</a:t>
            </a:r>
            <a:endParaRPr lang="en-US"/>
          </a:p>
        </p:txBody>
      </p:sp>
      <p:sp>
        <p:nvSpPr>
          <p:cNvPr id="5" name="Slide Number Placeholder 4"/>
          <p:cNvSpPr>
            <a:spLocks noGrp="1"/>
          </p:cNvSpPr>
          <p:nvPr>
            <p:ph type="sldNum" sz="quarter" idx="12"/>
          </p:nvPr>
        </p:nvSpPr>
        <p:spPr/>
        <p:txBody>
          <a:bodyPr/>
          <a:lstStyle/>
          <a:p>
            <a:fld id="{659B9B6F-D550-41FB-97A3-3F5EDBC6875D}" type="slidenum">
              <a:rPr lang="en-US" smtClean="0"/>
              <a:pPr/>
              <a:t>6</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42730" y="1219200"/>
            <a:ext cx="3666854" cy="24178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418897" y="1681334"/>
            <a:ext cx="2628900" cy="174307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242632" y="3812512"/>
            <a:ext cx="3067050" cy="2228850"/>
          </a:xfrm>
          <a:prstGeom prst="rect">
            <a:avLst/>
          </a:prstGeom>
        </p:spPr>
      </p:pic>
      <p:sp>
        <p:nvSpPr>
          <p:cNvPr id="10" name="TextBox 9"/>
          <p:cNvSpPr txBox="1"/>
          <p:nvPr/>
        </p:nvSpPr>
        <p:spPr>
          <a:xfrm>
            <a:off x="2131631" y="3466821"/>
            <a:ext cx="2021707" cy="369332"/>
          </a:xfrm>
          <a:prstGeom prst="rect">
            <a:avLst/>
          </a:prstGeom>
          <a:noFill/>
        </p:spPr>
        <p:txBody>
          <a:bodyPr wrap="none" rtlCol="0">
            <a:spAutoFit/>
          </a:bodyPr>
          <a:lstStyle/>
          <a:p>
            <a:r>
              <a:rPr lang="en-US" dirty="0" smtClean="0"/>
              <a:t>Undirected Graph</a:t>
            </a:r>
            <a:endParaRPr lang="en-US" dirty="0"/>
          </a:p>
        </p:txBody>
      </p:sp>
      <p:sp>
        <p:nvSpPr>
          <p:cNvPr id="11" name="TextBox 10"/>
          <p:cNvSpPr txBox="1"/>
          <p:nvPr/>
        </p:nvSpPr>
        <p:spPr>
          <a:xfrm>
            <a:off x="5864870" y="3487631"/>
            <a:ext cx="1758815" cy="369332"/>
          </a:xfrm>
          <a:prstGeom prst="rect">
            <a:avLst/>
          </a:prstGeom>
          <a:noFill/>
        </p:spPr>
        <p:txBody>
          <a:bodyPr wrap="none" rtlCol="0">
            <a:spAutoFit/>
          </a:bodyPr>
          <a:lstStyle/>
          <a:p>
            <a:r>
              <a:rPr lang="en-US" dirty="0" smtClean="0"/>
              <a:t>Directed Graph</a:t>
            </a:r>
            <a:endParaRPr lang="en-US" dirty="0"/>
          </a:p>
        </p:txBody>
      </p:sp>
      <p:sp>
        <p:nvSpPr>
          <p:cNvPr id="12" name="TextBox 11"/>
          <p:cNvSpPr txBox="1"/>
          <p:nvPr/>
        </p:nvSpPr>
        <p:spPr>
          <a:xfrm>
            <a:off x="2158680" y="5657575"/>
            <a:ext cx="617477" cy="369332"/>
          </a:xfrm>
          <a:prstGeom prst="rect">
            <a:avLst/>
          </a:prstGeom>
          <a:noFill/>
        </p:spPr>
        <p:txBody>
          <a:bodyPr wrap="none" rtlCol="0">
            <a:spAutoFit/>
          </a:bodyPr>
          <a:lstStyle/>
          <a:p>
            <a:r>
              <a:rPr lang="en-US" dirty="0" smtClean="0"/>
              <a:t>DAG</a:t>
            </a:r>
            <a:endParaRPr lang="en-US" dirty="0"/>
          </a:p>
        </p:txBody>
      </p:sp>
      <p:sp>
        <p:nvSpPr>
          <p:cNvPr id="13" name="TextBox 12"/>
          <p:cNvSpPr txBox="1"/>
          <p:nvPr/>
        </p:nvSpPr>
        <p:spPr>
          <a:xfrm>
            <a:off x="6222392" y="5856696"/>
            <a:ext cx="1390124" cy="369332"/>
          </a:xfrm>
          <a:prstGeom prst="rect">
            <a:avLst/>
          </a:prstGeom>
          <a:noFill/>
        </p:spPr>
        <p:txBody>
          <a:bodyPr wrap="none" rtlCol="0">
            <a:spAutoFit/>
          </a:bodyPr>
          <a:lstStyle/>
          <a:p>
            <a:r>
              <a:rPr lang="en-US" dirty="0" smtClean="0"/>
              <a:t>Multi Graph</a:t>
            </a:r>
            <a:endParaRPr lang="en-US" dirty="0"/>
          </a:p>
        </p:txBody>
      </p:sp>
    </p:spTree>
    <p:extLst>
      <p:ext uri="{BB962C8B-B14F-4D97-AF65-F5344CB8AC3E}">
        <p14:creationId xmlns:p14="http://schemas.microsoft.com/office/powerpoint/2010/main" xmlns="" val="254707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299664" y="4181420"/>
            <a:ext cx="4067175" cy="1838325"/>
          </a:xfrm>
        </p:spPr>
      </p:pic>
      <p:sp>
        <p:nvSpPr>
          <p:cNvPr id="4" name="Footer Placeholder 3"/>
          <p:cNvSpPr>
            <a:spLocks noGrp="1"/>
          </p:cNvSpPr>
          <p:nvPr>
            <p:ph type="ftr" sz="quarter" idx="11"/>
          </p:nvPr>
        </p:nvSpPr>
        <p:spPr/>
        <p:txBody>
          <a:bodyPr/>
          <a:lstStyle/>
          <a:p>
            <a:r>
              <a:rPr lang="en-US" smtClean="0"/>
              <a:t>Data Structures- T.Anil Kumar</a:t>
            </a:r>
            <a:endParaRPr lang="en-US"/>
          </a:p>
        </p:txBody>
      </p:sp>
      <p:sp>
        <p:nvSpPr>
          <p:cNvPr id="5" name="Slide Number Placeholder 4"/>
          <p:cNvSpPr>
            <a:spLocks noGrp="1"/>
          </p:cNvSpPr>
          <p:nvPr>
            <p:ph type="sldNum" sz="quarter" idx="12"/>
          </p:nvPr>
        </p:nvSpPr>
        <p:spPr/>
        <p:txBody>
          <a:bodyPr/>
          <a:lstStyle/>
          <a:p>
            <a:fld id="{659B9B6F-D550-41FB-97A3-3F5EDBC6875D}" type="slidenum">
              <a:rPr lang="en-US" smtClean="0"/>
              <a:pPr/>
              <a:t>7</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24339" y="261079"/>
            <a:ext cx="5198165" cy="192173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414052" y="57151"/>
            <a:ext cx="5630932" cy="221059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970721" y="2878207"/>
            <a:ext cx="2552700" cy="17907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552077" y="2635803"/>
            <a:ext cx="3562350" cy="152400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7657431" y="2862207"/>
            <a:ext cx="3262359" cy="3061515"/>
          </a:xfrm>
          <a:prstGeom prst="rect">
            <a:avLst/>
          </a:prstGeom>
        </p:spPr>
      </p:pic>
      <p:sp>
        <p:nvSpPr>
          <p:cNvPr id="12" name="TextBox 11"/>
          <p:cNvSpPr txBox="1"/>
          <p:nvPr/>
        </p:nvSpPr>
        <p:spPr>
          <a:xfrm>
            <a:off x="2915477" y="2181539"/>
            <a:ext cx="1635384" cy="369332"/>
          </a:xfrm>
          <a:prstGeom prst="rect">
            <a:avLst/>
          </a:prstGeom>
          <a:noFill/>
        </p:spPr>
        <p:txBody>
          <a:bodyPr wrap="none" rtlCol="0">
            <a:spAutoFit/>
          </a:bodyPr>
          <a:lstStyle/>
          <a:p>
            <a:r>
              <a:rPr lang="en-US" dirty="0" smtClean="0"/>
              <a:t>Simple  Graph</a:t>
            </a:r>
            <a:endParaRPr lang="en-US" dirty="0"/>
          </a:p>
        </p:txBody>
      </p:sp>
      <p:sp>
        <p:nvSpPr>
          <p:cNvPr id="13" name="TextBox 12"/>
          <p:cNvSpPr txBox="1"/>
          <p:nvPr/>
        </p:nvSpPr>
        <p:spPr>
          <a:xfrm>
            <a:off x="8590663" y="2434055"/>
            <a:ext cx="1758815" cy="369332"/>
          </a:xfrm>
          <a:prstGeom prst="rect">
            <a:avLst/>
          </a:prstGeom>
          <a:noFill/>
        </p:spPr>
        <p:txBody>
          <a:bodyPr wrap="none" rtlCol="0">
            <a:spAutoFit/>
          </a:bodyPr>
          <a:lstStyle/>
          <a:p>
            <a:r>
              <a:rPr lang="en-US" dirty="0" smtClean="0"/>
              <a:t>Labelled Graph</a:t>
            </a:r>
            <a:endParaRPr lang="en-US" dirty="0"/>
          </a:p>
        </p:txBody>
      </p:sp>
      <p:sp>
        <p:nvSpPr>
          <p:cNvPr id="14" name="TextBox 13"/>
          <p:cNvSpPr txBox="1"/>
          <p:nvPr/>
        </p:nvSpPr>
        <p:spPr>
          <a:xfrm>
            <a:off x="1311556" y="4811577"/>
            <a:ext cx="1842812" cy="369332"/>
          </a:xfrm>
          <a:prstGeom prst="rect">
            <a:avLst/>
          </a:prstGeom>
          <a:noFill/>
        </p:spPr>
        <p:txBody>
          <a:bodyPr wrap="none" rtlCol="0">
            <a:spAutoFit/>
          </a:bodyPr>
          <a:lstStyle/>
          <a:p>
            <a:r>
              <a:rPr lang="en-US" dirty="0" smtClean="0"/>
              <a:t>Weighted Graph</a:t>
            </a:r>
            <a:endParaRPr lang="en-US" dirty="0"/>
          </a:p>
        </p:txBody>
      </p:sp>
      <p:sp>
        <p:nvSpPr>
          <p:cNvPr id="15" name="TextBox 14"/>
          <p:cNvSpPr txBox="1"/>
          <p:nvPr/>
        </p:nvSpPr>
        <p:spPr>
          <a:xfrm>
            <a:off x="4544629" y="6058772"/>
            <a:ext cx="1869423" cy="369332"/>
          </a:xfrm>
          <a:prstGeom prst="rect">
            <a:avLst/>
          </a:prstGeom>
          <a:noFill/>
        </p:spPr>
        <p:txBody>
          <a:bodyPr wrap="none" rtlCol="0">
            <a:spAutoFit/>
          </a:bodyPr>
          <a:lstStyle/>
          <a:p>
            <a:r>
              <a:rPr lang="en-US" dirty="0" smtClean="0"/>
              <a:t>Complete Graph</a:t>
            </a:r>
            <a:endParaRPr lang="en-US" dirty="0"/>
          </a:p>
        </p:txBody>
      </p:sp>
      <p:sp>
        <p:nvSpPr>
          <p:cNvPr id="16" name="TextBox 15"/>
          <p:cNvSpPr txBox="1"/>
          <p:nvPr/>
        </p:nvSpPr>
        <p:spPr>
          <a:xfrm>
            <a:off x="4534978" y="3985946"/>
            <a:ext cx="1869423" cy="369332"/>
          </a:xfrm>
          <a:prstGeom prst="rect">
            <a:avLst/>
          </a:prstGeom>
          <a:noFill/>
        </p:spPr>
        <p:txBody>
          <a:bodyPr wrap="none" rtlCol="0">
            <a:spAutoFit/>
          </a:bodyPr>
          <a:lstStyle/>
          <a:p>
            <a:r>
              <a:rPr lang="en-US" dirty="0" smtClean="0"/>
              <a:t>Complete Graph</a:t>
            </a:r>
            <a:endParaRPr lang="en-US" dirty="0"/>
          </a:p>
        </p:txBody>
      </p:sp>
      <p:sp>
        <p:nvSpPr>
          <p:cNvPr id="17" name="TextBox 16"/>
          <p:cNvSpPr txBox="1"/>
          <p:nvPr/>
        </p:nvSpPr>
        <p:spPr>
          <a:xfrm>
            <a:off x="8590663" y="5835079"/>
            <a:ext cx="1976823" cy="369332"/>
          </a:xfrm>
          <a:prstGeom prst="rect">
            <a:avLst/>
          </a:prstGeom>
          <a:noFill/>
        </p:spPr>
        <p:txBody>
          <a:bodyPr wrap="none" rtlCol="0">
            <a:spAutoFit/>
          </a:bodyPr>
          <a:lstStyle/>
          <a:p>
            <a:r>
              <a:rPr lang="en-US" dirty="0" smtClean="0"/>
              <a:t>Connected Graph</a:t>
            </a:r>
            <a:endParaRPr lang="en-US" dirty="0"/>
          </a:p>
        </p:txBody>
      </p:sp>
      <p:sp>
        <p:nvSpPr>
          <p:cNvPr id="18" name="TextBox 17"/>
          <p:cNvSpPr txBox="1"/>
          <p:nvPr/>
        </p:nvSpPr>
        <p:spPr>
          <a:xfrm>
            <a:off x="8355822" y="4484241"/>
            <a:ext cx="2228495" cy="369332"/>
          </a:xfrm>
          <a:prstGeom prst="rect">
            <a:avLst/>
          </a:prstGeom>
          <a:noFill/>
        </p:spPr>
        <p:txBody>
          <a:bodyPr wrap="none" rtlCol="0">
            <a:spAutoFit/>
          </a:bodyPr>
          <a:lstStyle/>
          <a:p>
            <a:r>
              <a:rPr lang="en-US" dirty="0" smtClean="0"/>
              <a:t>Unconnected Graph</a:t>
            </a:r>
            <a:endParaRPr lang="en-US" dirty="0"/>
          </a:p>
        </p:txBody>
      </p:sp>
    </p:spTree>
    <p:extLst>
      <p:ext uri="{BB962C8B-B14F-4D97-AF65-F5344CB8AC3E}">
        <p14:creationId xmlns:p14="http://schemas.microsoft.com/office/powerpoint/2010/main" xmlns="" val="408856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connected Graph:</a:t>
            </a:r>
            <a:endParaRPr lang="en-US" dirty="0"/>
          </a:p>
        </p:txBody>
      </p:sp>
      <p:sp>
        <p:nvSpPr>
          <p:cNvPr id="3" name="Content Placeholder 2"/>
          <p:cNvSpPr>
            <a:spLocks noGrp="1"/>
          </p:cNvSpPr>
          <p:nvPr>
            <p:ph idx="1"/>
          </p:nvPr>
        </p:nvSpPr>
        <p:spPr>
          <a:xfrm>
            <a:off x="677334" y="1431720"/>
            <a:ext cx="8596668" cy="3880773"/>
          </a:xfrm>
        </p:spPr>
        <p:txBody>
          <a:bodyPr/>
          <a:lstStyle/>
          <a:p>
            <a:r>
              <a:rPr lang="en-US" dirty="0"/>
              <a:t>A graph is said to be </a:t>
            </a:r>
            <a:r>
              <a:rPr lang="en-US" dirty="0" smtClean="0"/>
              <a:t>Bi connected </a:t>
            </a:r>
            <a:r>
              <a:rPr lang="en-US" dirty="0"/>
              <a:t>if:</a:t>
            </a:r>
            <a:br>
              <a:rPr lang="en-US" dirty="0"/>
            </a:br>
            <a:r>
              <a:rPr lang="en-US" dirty="0"/>
              <a:t>1) It is connected, i.e. it is possible to reach every vertex from every other vertex, by a simple path.</a:t>
            </a:r>
            <a:br>
              <a:rPr lang="en-US" dirty="0"/>
            </a:br>
            <a:r>
              <a:rPr lang="en-US" dirty="0"/>
              <a:t>2) Even after removing any vertex the graph remains </a:t>
            </a:r>
            <a:r>
              <a:rPr lang="en-US" dirty="0" smtClean="0"/>
              <a:t>connected i.e., should not have any articulation point.</a:t>
            </a:r>
            <a:endParaRPr lang="en-US" dirty="0"/>
          </a:p>
        </p:txBody>
      </p:sp>
      <p:sp>
        <p:nvSpPr>
          <p:cNvPr id="4" name="Footer Placeholder 3"/>
          <p:cNvSpPr>
            <a:spLocks noGrp="1"/>
          </p:cNvSpPr>
          <p:nvPr>
            <p:ph type="ftr" sz="quarter" idx="11"/>
          </p:nvPr>
        </p:nvSpPr>
        <p:spPr/>
        <p:txBody>
          <a:bodyPr/>
          <a:lstStyle/>
          <a:p>
            <a:r>
              <a:rPr lang="en-US" smtClean="0"/>
              <a:t>Data Structures- T.Anil Kumar</a:t>
            </a:r>
            <a:endParaRPr lang="en-US"/>
          </a:p>
        </p:txBody>
      </p:sp>
      <p:sp>
        <p:nvSpPr>
          <p:cNvPr id="5" name="Slide Number Placeholder 4"/>
          <p:cNvSpPr>
            <a:spLocks noGrp="1"/>
          </p:cNvSpPr>
          <p:nvPr>
            <p:ph type="sldNum" sz="quarter" idx="12"/>
          </p:nvPr>
        </p:nvSpPr>
        <p:spPr/>
        <p:txBody>
          <a:bodyPr/>
          <a:lstStyle/>
          <a:p>
            <a:fld id="{659B9B6F-D550-41FB-97A3-3F5EDBC6875D}" type="slidenum">
              <a:rPr lang="en-US" smtClean="0"/>
              <a:pPr/>
              <a:t>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17446" y="4610613"/>
            <a:ext cx="2857500" cy="1524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57213" y="2950293"/>
            <a:ext cx="1866900" cy="28575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162689" y="2822367"/>
            <a:ext cx="2857500" cy="16859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63876" y="2950293"/>
            <a:ext cx="2857500" cy="2362200"/>
          </a:xfrm>
          <a:prstGeom prst="rect">
            <a:avLst/>
          </a:prstGeom>
        </p:spPr>
      </p:pic>
    </p:spTree>
    <p:extLst>
      <p:ext uri="{BB962C8B-B14F-4D97-AF65-F5344CB8AC3E}">
        <p14:creationId xmlns:p14="http://schemas.microsoft.com/office/powerpoint/2010/main" xmlns="" val="35951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77334" y="426720"/>
            <a:ext cx="8596668" cy="1320800"/>
          </a:xfrm>
        </p:spPr>
        <p:txBody>
          <a:bodyPr/>
          <a:lstStyle/>
          <a:p>
            <a:r>
              <a:rPr lang="en-US" dirty="0" smtClean="0">
                <a:cs typeface="Times New Roman" panose="02020603050405020304" pitchFamily="18" charset="0"/>
              </a:rPr>
              <a:t>Representation of Graphs:</a:t>
            </a:r>
            <a:endParaRPr lang="en-US" dirty="0">
              <a:latin typeface="Courier New" panose="02070309020205020404" pitchFamily="49" charset="0"/>
              <a:cs typeface="Courier New" panose="02070309020205020404" pitchFamily="49" charset="0"/>
            </a:endParaRPr>
          </a:p>
        </p:txBody>
      </p:sp>
      <p:sp>
        <p:nvSpPr>
          <p:cNvPr id="41987" name="Rectangle 3"/>
          <p:cNvSpPr>
            <a:spLocks noGrp="1" noChangeArrowheads="1"/>
          </p:cNvSpPr>
          <p:nvPr>
            <p:ph type="body" idx="1"/>
          </p:nvPr>
        </p:nvSpPr>
        <p:spPr>
          <a:xfrm>
            <a:off x="437636" y="1539153"/>
            <a:ext cx="8596668" cy="3880773"/>
          </a:xfrm>
        </p:spPr>
        <p:txBody>
          <a:bodyPr/>
          <a:lstStyle/>
          <a:p>
            <a:pPr>
              <a:buAutoNum type="arabicParenR"/>
            </a:pPr>
            <a:r>
              <a:rPr lang="en-US" b="1" dirty="0" smtClean="0">
                <a:solidFill>
                  <a:schemeClr val="accent1"/>
                </a:solidFill>
              </a:rPr>
              <a:t>Adjacency Matrix representation</a:t>
            </a:r>
          </a:p>
          <a:p>
            <a:pPr marL="0" indent="0">
              <a:buNone/>
            </a:pPr>
            <a:r>
              <a:rPr lang="en-US" dirty="0"/>
              <a:t> </a:t>
            </a:r>
            <a:r>
              <a:rPr lang="en-US" dirty="0" smtClean="0"/>
              <a:t>                  An adjacency matrix is a square matrix used to represent a finite graph. The elements of the matrix represent whether pairs of vertices are adjacent or not in the graph.</a:t>
            </a:r>
          </a:p>
          <a:p>
            <a:pPr marL="0" indent="0">
              <a:buNone/>
            </a:pPr>
            <a:r>
              <a:rPr lang="en-US" dirty="0" smtClean="0"/>
              <a:t>Note:- Check the class notes for why we are moving for adjacency matrix representation</a:t>
            </a:r>
          </a:p>
          <a:p>
            <a:pPr marL="0" indent="0">
              <a:buNone/>
            </a:pPr>
            <a:r>
              <a:rPr lang="en-US" dirty="0"/>
              <a:t> </a:t>
            </a:r>
            <a:r>
              <a:rPr lang="en-US" dirty="0" smtClean="0"/>
              <a:t>      </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47320" y="3479539"/>
            <a:ext cx="8006833" cy="2638793"/>
          </a:xfrm>
          <a:prstGeom prst="rect">
            <a:avLst/>
          </a:prstGeom>
        </p:spPr>
      </p:pic>
      <p:sp>
        <p:nvSpPr>
          <p:cNvPr id="2" name="Footer Placeholder 1"/>
          <p:cNvSpPr>
            <a:spLocks noGrp="1"/>
          </p:cNvSpPr>
          <p:nvPr>
            <p:ph type="ftr" sz="quarter" idx="11"/>
          </p:nvPr>
        </p:nvSpPr>
        <p:spPr/>
        <p:txBody>
          <a:bodyPr/>
          <a:lstStyle/>
          <a:p>
            <a:r>
              <a:rPr lang="en-US" smtClean="0"/>
              <a:t>Data Structures- T.Anil Kumar</a:t>
            </a:r>
            <a:endParaRPr lang="en-US"/>
          </a:p>
        </p:txBody>
      </p:sp>
      <p:sp>
        <p:nvSpPr>
          <p:cNvPr id="4" name="Slide Number Placeholder 3"/>
          <p:cNvSpPr>
            <a:spLocks noGrp="1"/>
          </p:cNvSpPr>
          <p:nvPr>
            <p:ph type="sldNum" sz="quarter" idx="12"/>
          </p:nvPr>
        </p:nvSpPr>
        <p:spPr/>
        <p:txBody>
          <a:bodyPr/>
          <a:lstStyle/>
          <a:p>
            <a:fld id="{659B9B6F-D550-41FB-97A3-3F5EDBC6875D}" type="slidenum">
              <a:rPr lang="en-US" smtClean="0"/>
              <a:pPr/>
              <a:t>9</a:t>
            </a:fld>
            <a:endParaRPr lang="en-US"/>
          </a:p>
        </p:txBody>
      </p:sp>
    </p:spTree>
    <p:extLst>
      <p:ext uri="{BB962C8B-B14F-4D97-AF65-F5344CB8AC3E}">
        <p14:creationId xmlns:p14="http://schemas.microsoft.com/office/powerpoint/2010/main" xmlns="" val="34550970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663</TotalTime>
  <Words>3234</Words>
  <Application>Microsoft Office PowerPoint</Application>
  <PresentationFormat>Custom</PresentationFormat>
  <Paragraphs>698</Paragraphs>
  <Slides>48</Slides>
  <Notes>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Facet</vt:lpstr>
      <vt:lpstr>Slide 1</vt:lpstr>
      <vt:lpstr>Slide 2</vt:lpstr>
      <vt:lpstr>What is a graph?</vt:lpstr>
      <vt:lpstr>Difference between Tree and Graphs:</vt:lpstr>
      <vt:lpstr>Types of Graph:</vt:lpstr>
      <vt:lpstr>Graphs:</vt:lpstr>
      <vt:lpstr>Slide 7</vt:lpstr>
      <vt:lpstr>Bi connected Graph:</vt:lpstr>
      <vt:lpstr>Representation of Graphs:</vt:lpstr>
      <vt:lpstr>Slide 10</vt:lpstr>
      <vt:lpstr>2) Adjacent List representation:</vt:lpstr>
      <vt:lpstr>Slide 12</vt:lpstr>
      <vt:lpstr>Adjacency matrix vs. adjacency list representation </vt:lpstr>
      <vt:lpstr>Applications of Graphs:</vt:lpstr>
      <vt:lpstr>Graph Traversals:</vt:lpstr>
      <vt:lpstr>BFS with example:-</vt:lpstr>
      <vt:lpstr>Algorithm for BFT:</vt:lpstr>
      <vt:lpstr>Graph Traversals:</vt:lpstr>
      <vt:lpstr>DFS with example:-</vt:lpstr>
      <vt:lpstr>Algorithm for DFS</vt:lpstr>
      <vt:lpstr>Difference between BFS and DFS:</vt:lpstr>
      <vt:lpstr>Some Applications of BFS and DFS</vt:lpstr>
      <vt:lpstr>Slide 23</vt:lpstr>
      <vt:lpstr>Topological Sort - Example</vt:lpstr>
      <vt:lpstr>Topological Sorting</vt:lpstr>
      <vt:lpstr>Topological Sorting</vt:lpstr>
      <vt:lpstr>Topological Sort: Definition</vt:lpstr>
      <vt:lpstr>Topological Sorting Problem</vt:lpstr>
      <vt:lpstr>Topological Sorting Problem</vt:lpstr>
      <vt:lpstr>Topological Sort</vt:lpstr>
      <vt:lpstr>Topological Sort Algorithm</vt:lpstr>
      <vt:lpstr>Topological Sort Algorithm</vt:lpstr>
      <vt:lpstr>Topological Sort Algorithm</vt:lpstr>
      <vt:lpstr>Topological Sort Algorithm</vt:lpstr>
      <vt:lpstr>Topological Sort Algorithm</vt:lpstr>
      <vt:lpstr>Topological Sort Algorithm</vt:lpstr>
      <vt:lpstr>Topological Sort Algorithm</vt:lpstr>
      <vt:lpstr>Topological Sort Algorithm</vt:lpstr>
      <vt:lpstr>Topological Sort Algorithm</vt:lpstr>
      <vt:lpstr>Summary of Top-Sort Algorithm</vt:lpstr>
      <vt:lpstr>Running Time Analysis</vt:lpstr>
      <vt:lpstr>Making Top-Sort Faster</vt:lpstr>
      <vt:lpstr>Making Top-Sort Faster</vt:lpstr>
      <vt:lpstr>Fast Top-Sort Algorithm</vt:lpstr>
      <vt:lpstr>Topological Sort – Using DFS</vt:lpstr>
      <vt:lpstr>Topological Sort – based on DFS</vt:lpstr>
      <vt:lpstr>Topological Sort - Example</vt:lpstr>
      <vt:lpstr>Slide 48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iiits</dc:creator>
  <cp:lastModifiedBy>Windows User</cp:lastModifiedBy>
  <cp:revision>133</cp:revision>
  <dcterms:created xsi:type="dcterms:W3CDTF">2019-04-24T16:35:05Z</dcterms:created>
  <dcterms:modified xsi:type="dcterms:W3CDTF">2020-09-09T04:33:26Z</dcterms:modified>
</cp:coreProperties>
</file>