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81" r:id="rId3"/>
    <p:sldId id="260" r:id="rId4"/>
    <p:sldId id="261" r:id="rId5"/>
    <p:sldId id="262" r:id="rId6"/>
    <p:sldId id="263" r:id="rId7"/>
    <p:sldId id="264" r:id="rId8"/>
    <p:sldId id="265" r:id="rId9"/>
    <p:sldId id="289" r:id="rId10"/>
    <p:sldId id="266" r:id="rId11"/>
    <p:sldId id="274" r:id="rId12"/>
    <p:sldId id="283" r:id="rId13"/>
    <p:sldId id="288" r:id="rId14"/>
    <p:sldId id="284" r:id="rId15"/>
    <p:sldId id="285" r:id="rId16"/>
    <p:sldId id="287" r:id="rId17"/>
    <p:sldId id="286" r:id="rId18"/>
    <p:sldId id="267"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78969F-D88E-4A71-AB6C-64A84DF9A4AA}">
          <p14:sldIdLst>
            <p14:sldId id="256"/>
            <p14:sldId id="281"/>
            <p14:sldId id="260"/>
            <p14:sldId id="261"/>
            <p14:sldId id="262"/>
            <p14:sldId id="263"/>
            <p14:sldId id="264"/>
            <p14:sldId id="265"/>
            <p14:sldId id="289"/>
            <p14:sldId id="266"/>
            <p14:sldId id="274"/>
            <p14:sldId id="283"/>
            <p14:sldId id="288"/>
            <p14:sldId id="284"/>
            <p14:sldId id="285"/>
            <p14:sldId id="287"/>
            <p14:sldId id="286"/>
            <p14:sldId id="267"/>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7E98-1A40-15C9-386D-D7FE2DAC8B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0F5586-305E-5051-5DC5-70AC30531C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EB72A4-FC36-B6B8-EE64-BCC1EAFB360E}"/>
              </a:ext>
            </a:extLst>
          </p:cNvPr>
          <p:cNvSpPr>
            <a:spLocks noGrp="1"/>
          </p:cNvSpPr>
          <p:nvPr>
            <p:ph type="dt" sz="half" idx="10"/>
          </p:nvPr>
        </p:nvSpPr>
        <p:spPr/>
        <p:txBody>
          <a:bodyPr/>
          <a:lstStyle/>
          <a:p>
            <a:pPr algn="r"/>
            <a:fld id="{3F9AFA87-1417-4992-ABD9-27C3BC8CC883}" type="datetimeFigureOut">
              <a:rPr lang="en-US" smtClean="0"/>
              <a:pPr algn="r"/>
              <a:t>9/22/2022</a:t>
            </a:fld>
            <a:endParaRPr lang="en-US" dirty="0"/>
          </a:p>
        </p:txBody>
      </p:sp>
      <p:sp>
        <p:nvSpPr>
          <p:cNvPr id="5" name="Footer Placeholder 4">
            <a:extLst>
              <a:ext uri="{FF2B5EF4-FFF2-40B4-BE49-F238E27FC236}">
                <a16:creationId xmlns:a16="http://schemas.microsoft.com/office/drawing/2014/main" id="{1D15D228-C5E9-10F6-F688-FDBE14C209B1}"/>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9CCFBA2-EB83-755D-1801-33503B0B25B7}"/>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58737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31F6-A11C-DC11-E52C-66DC40E316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BE699C-98B0-211A-F04F-ADF89AF4E0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5D840-F8F3-8A8D-84F7-EADE36F41FAB}"/>
              </a:ext>
            </a:extLst>
          </p:cNvPr>
          <p:cNvSpPr>
            <a:spLocks noGrp="1"/>
          </p:cNvSpPr>
          <p:nvPr>
            <p:ph type="dt" sz="half" idx="10"/>
          </p:nvPr>
        </p:nvSpPr>
        <p:spPr/>
        <p:txBody>
          <a:bodyPr/>
          <a:lstStyle/>
          <a:p>
            <a:fld id="{3F9AFA87-1417-4992-ABD9-27C3BC8CC883}" type="datetimeFigureOut">
              <a:rPr lang="en-US" smtClean="0"/>
              <a:t>9/22/2022</a:t>
            </a:fld>
            <a:endParaRPr lang="en-US" dirty="0"/>
          </a:p>
        </p:txBody>
      </p:sp>
      <p:sp>
        <p:nvSpPr>
          <p:cNvPr id="5" name="Footer Placeholder 4">
            <a:extLst>
              <a:ext uri="{FF2B5EF4-FFF2-40B4-BE49-F238E27FC236}">
                <a16:creationId xmlns:a16="http://schemas.microsoft.com/office/drawing/2014/main" id="{E259CCE4-107D-9822-242B-2EA5B016DB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7EEEC7-7377-CCA9-F54F-43061D1971EB}"/>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61690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05842-CFB7-DD7E-AA98-BAFD3D4D44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1300AA-8DA3-0A16-86B8-8D69C83231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84F8F-FCE3-14BC-EF7C-435A93295951}"/>
              </a:ext>
            </a:extLst>
          </p:cNvPr>
          <p:cNvSpPr>
            <a:spLocks noGrp="1"/>
          </p:cNvSpPr>
          <p:nvPr>
            <p:ph type="dt" sz="half" idx="10"/>
          </p:nvPr>
        </p:nvSpPr>
        <p:spPr/>
        <p:txBody>
          <a:bodyPr/>
          <a:lstStyle/>
          <a:p>
            <a:fld id="{3F9AFA87-1417-4992-ABD9-27C3BC8CC883}" type="datetimeFigureOut">
              <a:rPr lang="en-US" smtClean="0"/>
              <a:t>9/22/2022</a:t>
            </a:fld>
            <a:endParaRPr lang="en-US" dirty="0"/>
          </a:p>
        </p:txBody>
      </p:sp>
      <p:sp>
        <p:nvSpPr>
          <p:cNvPr id="5" name="Footer Placeholder 4">
            <a:extLst>
              <a:ext uri="{FF2B5EF4-FFF2-40B4-BE49-F238E27FC236}">
                <a16:creationId xmlns:a16="http://schemas.microsoft.com/office/drawing/2014/main" id="{7B21B215-8AF9-F61F-596A-9D2FCF14CE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964F4C-0582-AB20-EE17-4D0D8C74348B}"/>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42240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813D-55DF-F215-C549-D60F0A3BBE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2985B6-5CC9-1147-B92F-1788DD138E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0C5AE-D74E-D2C0-4F3B-A8AC48B07047}"/>
              </a:ext>
            </a:extLst>
          </p:cNvPr>
          <p:cNvSpPr>
            <a:spLocks noGrp="1"/>
          </p:cNvSpPr>
          <p:nvPr>
            <p:ph type="dt" sz="half" idx="10"/>
          </p:nvPr>
        </p:nvSpPr>
        <p:spPr/>
        <p:txBody>
          <a:bodyPr/>
          <a:lstStyle/>
          <a:p>
            <a:fld id="{3F9AFA87-1417-4992-ABD9-27C3BC8CC883}" type="datetimeFigureOut">
              <a:rPr lang="en-US" smtClean="0"/>
              <a:t>9/22/2022</a:t>
            </a:fld>
            <a:endParaRPr lang="en-US" dirty="0"/>
          </a:p>
        </p:txBody>
      </p:sp>
      <p:sp>
        <p:nvSpPr>
          <p:cNvPr id="5" name="Footer Placeholder 4">
            <a:extLst>
              <a:ext uri="{FF2B5EF4-FFF2-40B4-BE49-F238E27FC236}">
                <a16:creationId xmlns:a16="http://schemas.microsoft.com/office/drawing/2014/main" id="{BC2E4345-A681-07AE-E7FF-3FFF82E736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D9F5AF-F5BD-5CE0-E75F-AFB5D8D88C5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450563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64A0-EE08-25C7-703C-C1D640D805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533BE3-6D23-643A-4FEA-21ADD46ED6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9F4B0E-3322-748E-3971-C47BC363072E}"/>
              </a:ext>
            </a:extLst>
          </p:cNvPr>
          <p:cNvSpPr>
            <a:spLocks noGrp="1"/>
          </p:cNvSpPr>
          <p:nvPr>
            <p:ph type="dt" sz="half" idx="10"/>
          </p:nvPr>
        </p:nvSpPr>
        <p:spPr/>
        <p:txBody>
          <a:bodyPr/>
          <a:lstStyle/>
          <a:p>
            <a:fld id="{3F9AFA87-1417-4992-ABD9-27C3BC8CC883}" type="datetimeFigureOut">
              <a:rPr lang="en-US" smtClean="0"/>
              <a:t>9/22/2022</a:t>
            </a:fld>
            <a:endParaRPr lang="en-US" dirty="0"/>
          </a:p>
        </p:txBody>
      </p:sp>
      <p:sp>
        <p:nvSpPr>
          <p:cNvPr id="5" name="Footer Placeholder 4">
            <a:extLst>
              <a:ext uri="{FF2B5EF4-FFF2-40B4-BE49-F238E27FC236}">
                <a16:creationId xmlns:a16="http://schemas.microsoft.com/office/drawing/2014/main" id="{F328DA4E-E804-1339-6EF4-D0363FF231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59AF2F-C59A-5665-4A97-65A84BB40472}"/>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92285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CC30-5B7A-F172-AA74-6AFCBCADA4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156AE-A539-A85B-3BF1-20F4C25561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CABC1F-51AC-9C34-C87A-79DDF39C26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3452B-61C3-C93C-9A9C-5C9FD17CA2DD}"/>
              </a:ext>
            </a:extLst>
          </p:cNvPr>
          <p:cNvSpPr>
            <a:spLocks noGrp="1"/>
          </p:cNvSpPr>
          <p:nvPr>
            <p:ph type="dt" sz="half" idx="10"/>
          </p:nvPr>
        </p:nvSpPr>
        <p:spPr/>
        <p:txBody>
          <a:bodyPr/>
          <a:lstStyle/>
          <a:p>
            <a:fld id="{3F9AFA87-1417-4992-ABD9-27C3BC8CC883}" type="datetimeFigureOut">
              <a:rPr lang="en-US" smtClean="0"/>
              <a:t>9/22/2022</a:t>
            </a:fld>
            <a:endParaRPr lang="en-US" dirty="0"/>
          </a:p>
        </p:txBody>
      </p:sp>
      <p:sp>
        <p:nvSpPr>
          <p:cNvPr id="6" name="Footer Placeholder 5">
            <a:extLst>
              <a:ext uri="{FF2B5EF4-FFF2-40B4-BE49-F238E27FC236}">
                <a16:creationId xmlns:a16="http://schemas.microsoft.com/office/drawing/2014/main" id="{19E489DE-83EB-A862-52AA-EDD617ED7C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08B4B25-5078-345E-5AFF-CD6EFE5A0F0E}"/>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605017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0D8D-8438-A95C-ACD7-0206AA9CC6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472AA-51FC-8C4C-37AF-B47532EF9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D6FF5-0D2C-C5A8-2C57-9BA4318F00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3EF5C2-1090-1F4E-33DC-F8FF98F53C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ED9DED-20A2-018E-1814-B0AB734EEB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082018-1F86-506C-9045-2F3DF06C4FE7}"/>
              </a:ext>
            </a:extLst>
          </p:cNvPr>
          <p:cNvSpPr>
            <a:spLocks noGrp="1"/>
          </p:cNvSpPr>
          <p:nvPr>
            <p:ph type="dt" sz="half" idx="10"/>
          </p:nvPr>
        </p:nvSpPr>
        <p:spPr/>
        <p:txBody>
          <a:bodyPr/>
          <a:lstStyle/>
          <a:p>
            <a:fld id="{3F9AFA87-1417-4992-ABD9-27C3BC8CC883}" type="datetimeFigureOut">
              <a:rPr lang="en-US" smtClean="0"/>
              <a:t>9/22/2022</a:t>
            </a:fld>
            <a:endParaRPr lang="en-US" dirty="0"/>
          </a:p>
        </p:txBody>
      </p:sp>
      <p:sp>
        <p:nvSpPr>
          <p:cNvPr id="8" name="Footer Placeholder 7">
            <a:extLst>
              <a:ext uri="{FF2B5EF4-FFF2-40B4-BE49-F238E27FC236}">
                <a16:creationId xmlns:a16="http://schemas.microsoft.com/office/drawing/2014/main" id="{82DB6BFD-1FD0-D02A-E063-7747ECC5864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824326E-7666-5FFB-0A71-2F4C25234006}"/>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13057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2F46-154E-B063-5C01-056FBE2217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D6A78B-674B-15B2-DF96-BC1D992B91EF}"/>
              </a:ext>
            </a:extLst>
          </p:cNvPr>
          <p:cNvSpPr>
            <a:spLocks noGrp="1"/>
          </p:cNvSpPr>
          <p:nvPr>
            <p:ph type="dt" sz="half" idx="10"/>
          </p:nvPr>
        </p:nvSpPr>
        <p:spPr/>
        <p:txBody>
          <a:bodyPr/>
          <a:lstStyle/>
          <a:p>
            <a:fld id="{3F9AFA87-1417-4992-ABD9-27C3BC8CC883}" type="datetimeFigureOut">
              <a:rPr lang="en-US" smtClean="0"/>
              <a:t>9/22/2022</a:t>
            </a:fld>
            <a:endParaRPr lang="en-US" dirty="0"/>
          </a:p>
        </p:txBody>
      </p:sp>
      <p:sp>
        <p:nvSpPr>
          <p:cNvPr id="4" name="Footer Placeholder 3">
            <a:extLst>
              <a:ext uri="{FF2B5EF4-FFF2-40B4-BE49-F238E27FC236}">
                <a16:creationId xmlns:a16="http://schemas.microsoft.com/office/drawing/2014/main" id="{711840CB-3900-C549-0A5E-0D2A8A5D86E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47C2DE7-D9B5-3CF9-0FD6-1E6C694FACA7}"/>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402643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5186C-842D-997C-5ED9-46182DD3E3C9}"/>
              </a:ext>
            </a:extLst>
          </p:cNvPr>
          <p:cNvSpPr>
            <a:spLocks noGrp="1"/>
          </p:cNvSpPr>
          <p:nvPr>
            <p:ph type="dt" sz="half" idx="10"/>
          </p:nvPr>
        </p:nvSpPr>
        <p:spPr/>
        <p:txBody>
          <a:bodyPr/>
          <a:lstStyle/>
          <a:p>
            <a:fld id="{3F9AFA87-1417-4992-ABD9-27C3BC8CC883}" type="datetimeFigureOut">
              <a:rPr lang="en-US" smtClean="0"/>
              <a:t>9/22/2022</a:t>
            </a:fld>
            <a:endParaRPr lang="en-US" dirty="0"/>
          </a:p>
        </p:txBody>
      </p:sp>
      <p:sp>
        <p:nvSpPr>
          <p:cNvPr id="3" name="Footer Placeholder 2">
            <a:extLst>
              <a:ext uri="{FF2B5EF4-FFF2-40B4-BE49-F238E27FC236}">
                <a16:creationId xmlns:a16="http://schemas.microsoft.com/office/drawing/2014/main" id="{10D8DB45-B19F-D922-9BD9-F16872D7A54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E237B7D-7222-B290-FDF7-6B94462F5023}"/>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9141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B0AB-2337-C67D-D0BF-E5162B916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2A487F-D81F-7D93-74DA-A56D2D9BBD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25CF13-FC12-8A7A-77EA-BC617E0B4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02C74-5FE7-80D6-B45E-74E77A559EA5}"/>
              </a:ext>
            </a:extLst>
          </p:cNvPr>
          <p:cNvSpPr>
            <a:spLocks noGrp="1"/>
          </p:cNvSpPr>
          <p:nvPr>
            <p:ph type="dt" sz="half" idx="10"/>
          </p:nvPr>
        </p:nvSpPr>
        <p:spPr/>
        <p:txBody>
          <a:bodyPr/>
          <a:lstStyle/>
          <a:p>
            <a:fld id="{3F9AFA87-1417-4992-ABD9-27C3BC8CC883}" type="datetimeFigureOut">
              <a:rPr lang="en-US" smtClean="0"/>
              <a:t>9/22/2022</a:t>
            </a:fld>
            <a:endParaRPr lang="en-US" dirty="0"/>
          </a:p>
        </p:txBody>
      </p:sp>
      <p:sp>
        <p:nvSpPr>
          <p:cNvPr id="6" name="Footer Placeholder 5">
            <a:extLst>
              <a:ext uri="{FF2B5EF4-FFF2-40B4-BE49-F238E27FC236}">
                <a16:creationId xmlns:a16="http://schemas.microsoft.com/office/drawing/2014/main" id="{994919F4-9434-AC40-C6F0-565DAA504D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B68D6F-5AF4-FA66-C9C0-F6E2CA34B631}"/>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38854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C43A-6BF1-DE5F-4539-D0E43AE04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BA6F67-CEE4-9353-B9A5-16A0C5DCC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C179E47-EF51-6DC6-F660-055A8554B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09384-E887-1D78-AA4A-EC0202FC88A5}"/>
              </a:ext>
            </a:extLst>
          </p:cNvPr>
          <p:cNvSpPr>
            <a:spLocks noGrp="1"/>
          </p:cNvSpPr>
          <p:nvPr>
            <p:ph type="dt" sz="half" idx="10"/>
          </p:nvPr>
        </p:nvSpPr>
        <p:spPr/>
        <p:txBody>
          <a:bodyPr/>
          <a:lstStyle/>
          <a:p>
            <a:fld id="{3F9AFA87-1417-4992-ABD9-27C3BC8CC883}" type="datetimeFigureOut">
              <a:rPr lang="en-US" smtClean="0"/>
              <a:t>9/22/2022</a:t>
            </a:fld>
            <a:endParaRPr lang="en-US" dirty="0"/>
          </a:p>
        </p:txBody>
      </p:sp>
      <p:sp>
        <p:nvSpPr>
          <p:cNvPr id="6" name="Footer Placeholder 5">
            <a:extLst>
              <a:ext uri="{FF2B5EF4-FFF2-40B4-BE49-F238E27FC236}">
                <a16:creationId xmlns:a16="http://schemas.microsoft.com/office/drawing/2014/main" id="{197F2B01-2F61-8A1F-8817-BDB979D922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A7B1A2-5CA9-C507-D991-11B389757441}"/>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51641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1A2D89-8DE9-3C2C-F775-15A49731F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5B4A90-8FDC-9389-BF6E-6119ABF9B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8C894-B3CE-0A38-40C9-F5D7F0154A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9/22/2022</a:t>
            </a:fld>
            <a:endParaRPr lang="en-US" dirty="0"/>
          </a:p>
        </p:txBody>
      </p:sp>
      <p:sp>
        <p:nvSpPr>
          <p:cNvPr id="5" name="Footer Placeholder 4">
            <a:extLst>
              <a:ext uri="{FF2B5EF4-FFF2-40B4-BE49-F238E27FC236}">
                <a16:creationId xmlns:a16="http://schemas.microsoft.com/office/drawing/2014/main" id="{9C5D358A-9EF0-6580-4392-DBAD918F0B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0B0BF587-1E56-E3D8-7CA7-CE809287D0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897443152"/>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 name="Picture 101" descr="RGUKT">
            <a:extLst>
              <a:ext uri="{FF2B5EF4-FFF2-40B4-BE49-F238E27FC236}">
                <a16:creationId xmlns:a16="http://schemas.microsoft.com/office/drawing/2014/main" id="{4C2FD53C-672B-37D7-A905-7086DA10DF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8388" y="177224"/>
            <a:ext cx="1393825" cy="1722001"/>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a:extLst>
              <a:ext uri="{FF2B5EF4-FFF2-40B4-BE49-F238E27FC236}">
                <a16:creationId xmlns:a16="http://schemas.microsoft.com/office/drawing/2014/main" id="{C418E40C-6A99-18C1-943D-1C68192FF7F2}"/>
              </a:ext>
            </a:extLst>
          </p:cNvPr>
          <p:cNvSpPr txBox="1"/>
          <p:nvPr/>
        </p:nvSpPr>
        <p:spPr>
          <a:xfrm>
            <a:off x="3200400" y="2305725"/>
            <a:ext cx="6096000" cy="2885405"/>
          </a:xfrm>
          <a:prstGeom prst="rect">
            <a:avLst/>
          </a:prstGeom>
          <a:noFill/>
        </p:spPr>
        <p:txBody>
          <a:bodyPr wrap="square">
            <a:spAutoFit/>
          </a:bodyPr>
          <a:lstStyle/>
          <a:p>
            <a:pPr algn="ctr"/>
            <a:r>
              <a:rPr lang="en-US" sz="1800" dirty="0">
                <a:solidFill>
                  <a:srgbClr val="222222"/>
                </a:solidFill>
                <a:latin typeface="Book Antiqua" panose="02040602050305030304" pitchFamily="18" charset="0"/>
              </a:rPr>
              <a:t>"</a:t>
            </a:r>
            <a:r>
              <a:rPr lang="en-US" sz="1800" dirty="0" smtClean="0">
                <a:solidFill>
                  <a:srgbClr val="222222"/>
                </a:solidFill>
                <a:latin typeface="Book Antiqua" panose="02040602050305030304" pitchFamily="18" charset="0"/>
              </a:rPr>
              <a:t>Review </a:t>
            </a:r>
            <a:r>
              <a:rPr lang="en-US" sz="1800" dirty="0">
                <a:solidFill>
                  <a:srgbClr val="222222"/>
                </a:solidFill>
                <a:latin typeface="Book Antiqua" panose="02040602050305030304" pitchFamily="18" charset="0"/>
              </a:rPr>
              <a:t>of Mini Project” </a:t>
            </a:r>
          </a:p>
          <a:p>
            <a:pPr algn="ctr"/>
            <a:r>
              <a:rPr lang="en-US" sz="1800" dirty="0">
                <a:solidFill>
                  <a:srgbClr val="222222"/>
                </a:solidFill>
                <a:latin typeface="Book Antiqua" panose="02040602050305030304" pitchFamily="18" charset="0"/>
              </a:rPr>
              <a:t>for E-3 2017 Admitted Batch</a:t>
            </a:r>
          </a:p>
          <a:p>
            <a:pPr algn="ctr"/>
            <a:endParaRPr lang="en-US" sz="1050" i="1" u="sng" dirty="0">
              <a:solidFill>
                <a:srgbClr val="222222"/>
              </a:solidFill>
              <a:latin typeface="Book Antiqua" panose="02040602050305030304" pitchFamily="18" charset="0"/>
            </a:endParaRPr>
          </a:p>
          <a:p>
            <a:pPr algn="ctr"/>
            <a:r>
              <a:rPr lang="en-US" sz="1400" b="1" i="1" dirty="0">
                <a:solidFill>
                  <a:schemeClr val="tx1"/>
                </a:solidFill>
                <a:latin typeface="Book Antiqua" panose="02040602050305030304" pitchFamily="18" charset="0"/>
              </a:rPr>
              <a:t>Submitted as part of Mini Project. </a:t>
            </a:r>
          </a:p>
          <a:p>
            <a:pPr algn="ctr"/>
            <a:endParaRPr lang="en-US" sz="1400" b="1" i="1" dirty="0">
              <a:solidFill>
                <a:schemeClr val="tx1"/>
              </a:solidFill>
              <a:latin typeface="Book Antiqua" panose="02040602050305030304" pitchFamily="18" charset="0"/>
            </a:endParaRPr>
          </a:p>
          <a:p>
            <a:pPr algn="ctr"/>
            <a:r>
              <a:rPr lang="en-US" sz="1600" b="1" dirty="0">
                <a:solidFill>
                  <a:schemeClr val="tx1"/>
                </a:solidFill>
                <a:latin typeface="Book Antiqua" panose="02040602050305030304" pitchFamily="18" charset="0"/>
              </a:rPr>
              <a:t>Name of the Student – </a:t>
            </a:r>
            <a:r>
              <a:rPr lang="en-US" sz="1200" b="1" dirty="0">
                <a:solidFill>
                  <a:schemeClr val="tx1"/>
                </a:solidFill>
                <a:latin typeface="Book Antiqua" panose="02040602050305030304" pitchFamily="18" charset="0"/>
              </a:rPr>
              <a:t>ID.NO</a:t>
            </a:r>
            <a:endParaRPr lang="en-US" sz="1200" dirty="0">
              <a:solidFill>
                <a:schemeClr val="tx1"/>
              </a:solidFill>
              <a:latin typeface="Times New Roman" panose="02020603050405020304" pitchFamily="18" charset="0"/>
              <a:cs typeface="Times New Roman" panose="02020603050405020304" pitchFamily="18" charset="0"/>
            </a:endParaRPr>
          </a:p>
          <a:p>
            <a:pPr algn="ctr"/>
            <a:r>
              <a:rPr lang="en-US" sz="1200" b="1" dirty="0">
                <a:latin typeface="Book Antiqua" panose="02040602050305030304" pitchFamily="18" charset="0"/>
              </a:rPr>
              <a:t>PAIDI REVATHI – S170286</a:t>
            </a:r>
          </a:p>
          <a:p>
            <a:pPr algn="ctr"/>
            <a:r>
              <a:rPr lang="en-US" sz="1200" b="1" dirty="0">
                <a:solidFill>
                  <a:schemeClr val="tx1"/>
                </a:solidFill>
                <a:latin typeface="Book Antiqua" panose="02040602050305030304" pitchFamily="18" charset="0"/>
              </a:rPr>
              <a:t>UPPALA CHAITANYA –S170020</a:t>
            </a:r>
          </a:p>
          <a:p>
            <a:pPr algn="ctr"/>
            <a:r>
              <a:rPr lang="en-US" sz="1200" b="1" dirty="0">
                <a:latin typeface="Book Antiqua" panose="02040602050305030304" pitchFamily="18" charset="0"/>
              </a:rPr>
              <a:t>DEVUDALA HEMA KIRAN –S170914</a:t>
            </a:r>
            <a:endParaRPr lang="en-US" sz="1200" b="1" dirty="0">
              <a:solidFill>
                <a:schemeClr val="tx1"/>
              </a:solidFill>
              <a:latin typeface="Book Antiqua" panose="02040602050305030304" pitchFamily="18" charset="0"/>
            </a:endParaRPr>
          </a:p>
          <a:p>
            <a:pPr algn="ctr"/>
            <a:endParaRPr lang="en-US" sz="1200" b="1" dirty="0">
              <a:solidFill>
                <a:schemeClr val="tx1"/>
              </a:solidFill>
              <a:latin typeface="Book Antiqua" panose="02040602050305030304" pitchFamily="18" charset="0"/>
            </a:endParaRPr>
          </a:p>
          <a:p>
            <a:pPr algn="ctr"/>
            <a:r>
              <a:rPr lang="en-US" sz="1100" dirty="0">
                <a:solidFill>
                  <a:srgbClr val="202124"/>
                </a:solidFill>
                <a:latin typeface="Book Antiqua" panose="02040602050305030304" pitchFamily="18" charset="0"/>
              </a:rPr>
              <a:t>Under the Supervision of:</a:t>
            </a:r>
          </a:p>
          <a:p>
            <a:pPr algn="ctr"/>
            <a:r>
              <a:rPr lang="en-US" sz="1600" b="1" dirty="0">
                <a:solidFill>
                  <a:srgbClr val="202124"/>
                </a:solidFill>
                <a:latin typeface="Book Antiqua" panose="02040602050305030304" pitchFamily="18" charset="0"/>
              </a:rPr>
              <a:t>Mr. Ch. Satish Kumar Sir</a:t>
            </a:r>
          </a:p>
          <a:p>
            <a:pPr algn="ctr"/>
            <a:endParaRPr lang="en-US" sz="1600" b="1" dirty="0">
              <a:solidFill>
                <a:schemeClr val="tx1"/>
              </a:solidFill>
              <a:latin typeface="Book Antiqua" panose="02040602050305030304" pitchFamily="18" charset="0"/>
            </a:endParaRPr>
          </a:p>
        </p:txBody>
      </p:sp>
      <p:sp>
        <p:nvSpPr>
          <p:cNvPr id="107" name="TextBox 106">
            <a:extLst>
              <a:ext uri="{FF2B5EF4-FFF2-40B4-BE49-F238E27FC236}">
                <a16:creationId xmlns:a16="http://schemas.microsoft.com/office/drawing/2014/main" id="{4E41C4F8-FFFC-75D4-404E-AC6AB635357F}"/>
              </a:ext>
            </a:extLst>
          </p:cNvPr>
          <p:cNvSpPr txBox="1"/>
          <p:nvPr/>
        </p:nvSpPr>
        <p:spPr>
          <a:xfrm>
            <a:off x="3065930" y="5271247"/>
            <a:ext cx="5836023" cy="1138773"/>
          </a:xfrm>
          <a:prstGeom prst="rect">
            <a:avLst/>
          </a:prstGeom>
          <a:noFill/>
        </p:spPr>
        <p:txBody>
          <a:bodyPr wrap="square">
            <a:spAutoFit/>
          </a:bodyPr>
          <a:lstStyle/>
          <a:p>
            <a:pPr algn="ctr"/>
            <a:endParaRPr lang="en-US" sz="3200" b="1" dirty="0">
              <a:solidFill>
                <a:schemeClr val="tx1"/>
              </a:solidFill>
              <a:latin typeface="Book Antiqua" panose="02040602050305030304" pitchFamily="18" charset="0"/>
            </a:endParaRPr>
          </a:p>
          <a:p>
            <a:pPr algn="ctr"/>
            <a:r>
              <a:rPr lang="en-US" sz="1200" dirty="0">
                <a:solidFill>
                  <a:schemeClr val="tx1"/>
                </a:solidFill>
                <a:latin typeface="Book Antiqua" panose="02040602050305030304" pitchFamily="18" charset="0"/>
              </a:rPr>
              <a:t>Department of Computer Science and Engineering</a:t>
            </a:r>
          </a:p>
          <a:p>
            <a:pPr algn="ctr"/>
            <a:r>
              <a:rPr lang="en-US" sz="1200" dirty="0">
                <a:solidFill>
                  <a:schemeClr val="tx1"/>
                </a:solidFill>
                <a:latin typeface="Book Antiqua" panose="02040602050305030304" pitchFamily="18" charset="0"/>
              </a:rPr>
              <a:t>Rajiv Gandhi University of Knowledge Technologies</a:t>
            </a:r>
          </a:p>
          <a:p>
            <a:pPr algn="ctr"/>
            <a:r>
              <a:rPr lang="en-US" sz="1200" dirty="0">
                <a:solidFill>
                  <a:schemeClr val="tx1"/>
                </a:solidFill>
                <a:latin typeface="Book Antiqua" panose="02040602050305030304" pitchFamily="18" charset="0"/>
              </a:rPr>
              <a:t>Srikakulam – 532402</a:t>
            </a:r>
          </a:p>
        </p:txBody>
      </p:sp>
      <p:sp>
        <p:nvSpPr>
          <p:cNvPr id="2" name="TextBox 1">
            <a:extLst>
              <a:ext uri="{FF2B5EF4-FFF2-40B4-BE49-F238E27FC236}">
                <a16:creationId xmlns:a16="http://schemas.microsoft.com/office/drawing/2014/main" id="{6D53B91A-6FAB-9948-A52E-45F7BC2927B1}"/>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12C78E6B-DE74-AA93-AF26-B3F052953287}"/>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AE0E985B-ABCB-3705-DA91-7BADFC84DD4E}"/>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E274A5F1-30EC-F846-91AB-63499B5DB2D2}"/>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279B899D-24FB-17B7-5E2E-D29D6B83C035}"/>
              </a:ext>
            </a:extLst>
          </p:cNvPr>
          <p:cNvSpPr txBox="1"/>
          <p:nvPr/>
        </p:nvSpPr>
        <p:spPr>
          <a:xfrm>
            <a:off x="5638800" y="2971800"/>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222195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C70486A5-D3AF-B3C5-0B39-5D5096B5FAF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effectLst/>
                <a:latin typeface="Times New Roman" panose="02020603050405020304" pitchFamily="18" charset="0"/>
                <a:ea typeface="Times New Roman" panose="02020603050405020304" pitchFamily="18" charset="0"/>
                <a:cs typeface="Times New Roman" panose="02020603050405020304" pitchFamily="18" charset="0"/>
              </a:rPr>
              <a:t>Scope of Project</a:t>
            </a:r>
            <a:endParaRPr lang="en-US" sz="5400" b="1" kern="1200" dirty="0">
              <a:latin typeface="Arial" panose="020B0604020202020204" pitchFamily="34" charset="0"/>
              <a:cs typeface="Arial" panose="020B0604020202020204" pitchFamily="34" charset="0"/>
            </a:endParaRP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4A0ABE87-A99D-77B7-EAA0-2E78E92DF992}"/>
              </a:ext>
            </a:extLst>
          </p:cNvPr>
          <p:cNvSpPr>
            <a:spLocks noGrp="1"/>
          </p:cNvSpPr>
          <p:nvPr>
            <p:ph idx="1"/>
          </p:nvPr>
        </p:nvSpPr>
        <p:spPr>
          <a:xfrm>
            <a:off x="752475" y="1929384"/>
            <a:ext cx="10601325" cy="4738878"/>
          </a:xfrm>
        </p:spPr>
        <p:txBody>
          <a:bodyPr>
            <a:normAutofit/>
          </a:bodyPr>
          <a:lstStyle/>
          <a:p>
            <a:pPr marL="114300" marR="0" indent="-342900">
              <a:spcBef>
                <a:spcPts val="0"/>
              </a:spcBef>
              <a:spcAft>
                <a:spcPts val="1000"/>
              </a:spcAft>
              <a:buFont typeface="Wingdings" panose="05000000000000000000" pitchFamily="2" charset="2"/>
              <a:buChar char="Ø"/>
            </a:pPr>
            <a:r>
              <a:rPr lang="en-US" sz="2200" dirty="0">
                <a:latin typeface="Arial" panose="020B0604020202020204" pitchFamily="34" charset="0"/>
                <a:cs typeface="Arial" panose="020B0604020202020204" pitchFamily="34" charset="0"/>
              </a:rPr>
              <a:t>Now a days digital world is widely Spreading.</a:t>
            </a:r>
          </a:p>
          <a:p>
            <a:pPr marL="0" marR="0" indent="0">
              <a:spcBef>
                <a:spcPts val="0"/>
              </a:spcBef>
              <a:spcAft>
                <a:spcPts val="1000"/>
              </a:spcAft>
              <a:buNone/>
            </a:pPr>
            <a:endParaRPr lang="en-US" sz="2200" dirty="0">
              <a:latin typeface="Arial" panose="020B0604020202020204" pitchFamily="34" charset="0"/>
              <a:cs typeface="Arial" panose="020B0604020202020204" pitchFamily="34" charset="0"/>
            </a:endParaRPr>
          </a:p>
          <a:p>
            <a:pPr marL="114300" marR="0" indent="-342900">
              <a:spcBef>
                <a:spcPts val="0"/>
              </a:spcBef>
              <a:spcAft>
                <a:spcPts val="1000"/>
              </a:spcAft>
              <a:buFont typeface="Wingdings" panose="05000000000000000000" pitchFamily="2" charset="2"/>
              <a:buChar char="Ø"/>
            </a:pPr>
            <a:r>
              <a:rPr lang="en-US" sz="2200" dirty="0">
                <a:latin typeface="Arial" panose="020B0604020202020204" pitchFamily="34" charset="0"/>
                <a:cs typeface="Arial" panose="020B0604020202020204" pitchFamily="34" charset="0"/>
              </a:rPr>
              <a:t>smart watches also uses Digital Technology. It uses Bluetooth technology to provides most of its features.</a:t>
            </a:r>
          </a:p>
          <a:p>
            <a:pPr marL="114300" marR="0" indent="-342900">
              <a:spcBef>
                <a:spcPts val="0"/>
              </a:spcBef>
              <a:spcAft>
                <a:spcPts val="1000"/>
              </a:spcAft>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114300" marR="0" indent="-342900">
              <a:spcBef>
                <a:spcPts val="0"/>
              </a:spcBef>
              <a:spcAft>
                <a:spcPts val="1000"/>
              </a:spcAft>
              <a:buFont typeface="Wingdings" panose="05000000000000000000" pitchFamily="2" charset="2"/>
              <a:buChar char="Ø"/>
            </a:pPr>
            <a:r>
              <a:rPr lang="en-US" sz="2200" dirty="0">
                <a:latin typeface="Arial" panose="020B0604020202020204" pitchFamily="34" charset="0"/>
                <a:cs typeface="Arial" panose="020B0604020202020204" pitchFamily="34" charset="0"/>
              </a:rPr>
              <a:t> In digital world, data plays a major role which may  lead to cyber attacks.</a:t>
            </a:r>
          </a:p>
          <a:p>
            <a:pPr marL="114300" marR="0" indent="-342900">
              <a:spcBef>
                <a:spcPts val="0"/>
              </a:spcBef>
              <a:spcAft>
                <a:spcPts val="1000"/>
              </a:spcAft>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114300" marR="0" indent="-342900">
              <a:spcBef>
                <a:spcPts val="0"/>
              </a:spcBef>
              <a:spcAft>
                <a:spcPts val="1000"/>
              </a:spcAft>
              <a:buFont typeface="Wingdings" panose="05000000000000000000" pitchFamily="2" charset="2"/>
              <a:buChar char="Ø"/>
            </a:pPr>
            <a:r>
              <a:rPr lang="en-US" sz="2200" dirty="0">
                <a:latin typeface="Arial" panose="020B0604020202020204" pitchFamily="34" charset="0"/>
                <a:cs typeface="Arial" panose="020B0604020202020204" pitchFamily="34" charset="0"/>
              </a:rPr>
              <a:t>This project scope remains until smartwatch uses in this digital world.</a:t>
            </a:r>
          </a:p>
          <a:p>
            <a:pPr marL="0" marR="0" indent="0">
              <a:spcBef>
                <a:spcPts val="0"/>
              </a:spcBef>
              <a:spcAft>
                <a:spcPts val="1000"/>
              </a:spcAf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3390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C70486A5-D3AF-B3C5-0B39-5D5096B5FAF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4200" b="1" dirty="0">
                <a:latin typeface="Times New Roman" panose="02020603050405020304" pitchFamily="18" charset="0"/>
                <a:cs typeface="Times New Roman" panose="02020603050405020304" pitchFamily="18" charset="0"/>
              </a:rPr>
              <a:t>Analysis of Existing Methods/Models/Algorithms</a:t>
            </a:r>
            <a:endParaRPr lang="en-US" sz="4200" b="1" kern="1200" dirty="0">
              <a:latin typeface="Arial" panose="020B0604020202020204" pitchFamily="34" charset="0"/>
              <a:cs typeface="Arial" panose="020B0604020202020204" pitchFamily="34" charset="0"/>
            </a:endParaRP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4A0ABE87-A99D-77B7-EAA0-2E78E92DF992}"/>
              </a:ext>
            </a:extLst>
          </p:cNvPr>
          <p:cNvSpPr>
            <a:spLocks noGrp="1"/>
          </p:cNvSpPr>
          <p:nvPr>
            <p:ph idx="1"/>
          </p:nvPr>
        </p:nvSpPr>
        <p:spPr>
          <a:xfrm>
            <a:off x="838200" y="1929384"/>
            <a:ext cx="10515600" cy="4251960"/>
          </a:xfrm>
        </p:spPr>
        <p:txBody>
          <a:bodyPr>
            <a:normAutofit/>
          </a:bodyPr>
          <a:lstStyle/>
          <a:p>
            <a:pPr marR="0">
              <a:spcBef>
                <a:spcPts val="0"/>
              </a:spcBef>
              <a:spcAft>
                <a:spcPts val="1000"/>
              </a:spcAft>
              <a:buFont typeface="Wingdings" panose="05000000000000000000" pitchFamily="2" charset="2"/>
              <a:buChar char="Ø"/>
            </a:pPr>
            <a:r>
              <a:rPr lang="en-IN" sz="2400" b="1" u="sng" dirty="0">
                <a:latin typeface="Arial" panose="020B0604020202020204" pitchFamily="34" charset="0"/>
                <a:cs typeface="Arial" panose="020B0604020202020204" pitchFamily="34" charset="0"/>
              </a:rPr>
              <a:t> MAC Spoofing</a:t>
            </a:r>
            <a:r>
              <a:rPr lang="en-IN" sz="2400" dirty="0">
                <a:latin typeface="Arial" panose="020B0604020202020204" pitchFamily="34" charset="0"/>
                <a:cs typeface="Arial" panose="020B0604020202020204" pitchFamily="34" charset="0"/>
              </a:rPr>
              <a:t>: It is a method of attack which is done at a time of pairing and connects to Bluetooth device using the trusted devices mac address to gain access to the device.</a:t>
            </a:r>
          </a:p>
          <a:p>
            <a:pPr marL="0" marR="0" indent="0">
              <a:spcBef>
                <a:spcPts val="0"/>
              </a:spcBef>
              <a:spcAft>
                <a:spcPts val="1000"/>
              </a:spcAft>
              <a:buNone/>
            </a:pPr>
            <a:endParaRPr lang="en-IN" sz="2400" dirty="0">
              <a:latin typeface="Arial" panose="020B0604020202020204" pitchFamily="34" charset="0"/>
              <a:cs typeface="Arial" panose="020B0604020202020204" pitchFamily="34" charset="0"/>
            </a:endParaRPr>
          </a:p>
          <a:p>
            <a:pPr marR="0">
              <a:spcBef>
                <a:spcPts val="0"/>
              </a:spcBef>
              <a:spcAft>
                <a:spcPts val="1000"/>
              </a:spcAft>
              <a:buFont typeface="Wingdings" panose="05000000000000000000" pitchFamily="2" charset="2"/>
              <a:buChar char="Ø"/>
            </a:pPr>
            <a:r>
              <a:rPr lang="en-IN" sz="2400" b="1" u="sng" dirty="0">
                <a:latin typeface="Arial" panose="020B0604020202020204" pitchFamily="34" charset="0"/>
                <a:cs typeface="Arial" panose="020B0604020202020204" pitchFamily="34" charset="0"/>
              </a:rPr>
              <a:t>MITM Attack:  </a:t>
            </a:r>
            <a:r>
              <a:rPr lang="en-IN" sz="2400" dirty="0">
                <a:latin typeface="Arial" panose="020B0604020202020204" pitchFamily="34" charset="0"/>
                <a:cs typeface="Arial" panose="020B0604020202020204" pitchFamily="34" charset="0"/>
              </a:rPr>
              <a:t>The attacker intercepts a packet sent by one of the devices, modifies it and then send it to the other devices</a:t>
            </a:r>
            <a:endParaRPr lang="en-US" sz="22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4929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C70486A5-D3AF-B3C5-0B39-5D5096B5FAF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4200" b="1" kern="1200" dirty="0">
                <a:latin typeface="Times New Roman" panose="02020603050405020304" pitchFamily="18" charset="0"/>
                <a:cs typeface="Times New Roman" panose="02020603050405020304" pitchFamily="18" charset="0"/>
              </a:rPr>
              <a:t>Result and Analysis:</a:t>
            </a:r>
            <a:endParaRPr lang="en-US" sz="4200" b="1" kern="1200" dirty="0">
              <a:latin typeface="Arial" panose="020B0604020202020204" pitchFamily="34" charset="0"/>
              <a:cs typeface="Arial" panose="020B0604020202020204" pitchFamily="34" charset="0"/>
            </a:endParaRP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4A0ABE87-A99D-77B7-EAA0-2E78E92DF992}"/>
              </a:ext>
            </a:extLst>
          </p:cNvPr>
          <p:cNvSpPr>
            <a:spLocks noGrp="1"/>
          </p:cNvSpPr>
          <p:nvPr>
            <p:ph idx="1"/>
          </p:nvPr>
        </p:nvSpPr>
        <p:spPr>
          <a:xfrm>
            <a:off x="838200" y="1929384"/>
            <a:ext cx="10515600" cy="4251960"/>
          </a:xfrm>
        </p:spPr>
        <p:txBody>
          <a:bodyPr>
            <a:normAutofit/>
          </a:bodyPr>
          <a:lstStyle/>
          <a:p>
            <a:pPr marR="0">
              <a:spcBef>
                <a:spcPts val="0"/>
              </a:spcBef>
              <a:spcAft>
                <a:spcPts val="1000"/>
              </a:spcAft>
              <a:buFont typeface="Wingdings" panose="05000000000000000000" pitchFamily="2" charset="2"/>
              <a:buChar char="Ø"/>
            </a:pPr>
            <a:r>
              <a:rPr lang="en-IN" sz="2000" dirty="0" smtClean="0">
                <a:latin typeface="Arial" panose="020B0604020202020204" pitchFamily="34" charset="0"/>
                <a:cs typeface="Arial" panose="020B0604020202020204" pitchFamily="34" charset="0"/>
              </a:rPr>
              <a:t>In </a:t>
            </a:r>
            <a:r>
              <a:rPr lang="en-IN" sz="2000" dirty="0">
                <a:latin typeface="Arial" panose="020B0604020202020204" pitchFamily="34" charset="0"/>
                <a:cs typeface="Arial" panose="020B0604020202020204" pitchFamily="34" charset="0"/>
              </a:rPr>
              <a:t>our project we tried to provide security to BLE </a:t>
            </a:r>
            <a:r>
              <a:rPr lang="en-IN" sz="2000" dirty="0" smtClean="0">
                <a:latin typeface="Arial" panose="020B0604020202020204" pitchFamily="34" charset="0"/>
                <a:cs typeface="Arial" panose="020B0604020202020204" pitchFamily="34" charset="0"/>
              </a:rPr>
              <a:t>devices. we done some implementation  </a:t>
            </a:r>
          </a:p>
          <a:p>
            <a:pPr marL="0" marR="0" indent="0">
              <a:spcBef>
                <a:spcPts val="0"/>
              </a:spcBef>
              <a:spcAft>
                <a:spcPts val="1000"/>
              </a:spcAft>
              <a:buNone/>
            </a:pPr>
            <a:r>
              <a:rPr lang="en-IN" sz="2000" dirty="0" smtClean="0">
                <a:latin typeface="Arial" panose="020B0604020202020204" pitchFamily="34" charset="0"/>
                <a:cs typeface="Arial" panose="020B0604020202020204" pitchFamily="34" charset="0"/>
              </a:rPr>
              <a:t> on it . Due to lack of proper resources to work on implantation we </a:t>
            </a:r>
            <a:r>
              <a:rPr lang="en-IN" sz="2000" dirty="0">
                <a:latin typeface="Arial" panose="020B0604020202020204" pitchFamily="34" charset="0"/>
                <a:cs typeface="Arial" panose="020B0604020202020204" pitchFamily="34" charset="0"/>
              </a:rPr>
              <a:t>provide precaution measures which should be followed by users until proper security is provided to prevent data leakage through open Bluetooth connection.</a:t>
            </a:r>
          </a:p>
          <a:p>
            <a:pPr marL="0" marR="0" indent="0">
              <a:spcBef>
                <a:spcPts val="0"/>
              </a:spcBef>
              <a:spcAft>
                <a:spcPts val="1000"/>
              </a:spcAft>
              <a:buNone/>
            </a:pPr>
            <a:endParaRPr lang="en-IN" sz="2000" dirty="0">
              <a:latin typeface="Arial" panose="020B060402020202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IN" sz="2000" b="1" dirty="0">
                <a:solidFill>
                  <a:srgbClr val="000000"/>
                </a:solidFill>
                <a:effectLst/>
                <a:latin typeface="Calibri" panose="020F0502020204030204" pitchFamily="34" charset="0"/>
                <a:ea typeface="Calibri" panose="020F0502020204030204" pitchFamily="34" charset="0"/>
              </a:rPr>
              <a:t>Make connection in a private place when connecting to BLE devices.</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2000" dirty="0" smtClean="0">
                <a:solidFill>
                  <a:srgbClr val="000000"/>
                </a:solidFill>
                <a:effectLst/>
                <a:latin typeface="Calibri" panose="020F0502020204030204" pitchFamily="34" charset="0"/>
                <a:ea typeface="Calibri" panose="020F0502020204030204" pitchFamily="34" charset="0"/>
              </a:rPr>
              <a:t>When </a:t>
            </a:r>
            <a:r>
              <a:rPr lang="en-IN" sz="2000" dirty="0">
                <a:solidFill>
                  <a:srgbClr val="000000"/>
                </a:solidFill>
                <a:effectLst/>
                <a:latin typeface="Calibri" panose="020F0502020204030204" pitchFamily="34" charset="0"/>
                <a:ea typeface="Calibri" panose="020F0502020204030204" pitchFamily="34" charset="0"/>
              </a:rPr>
              <a:t>connection was established in private place there is no scope of establishing new   </a:t>
            </a:r>
            <a:r>
              <a:rPr lang="en-IN" sz="2000" dirty="0" smtClean="0">
                <a:solidFill>
                  <a:srgbClr val="000000"/>
                </a:solidFill>
                <a:effectLst/>
                <a:latin typeface="Calibri" panose="020F0502020204030204" pitchFamily="34" charset="0"/>
                <a:ea typeface="Calibri" panose="020F0502020204030204" pitchFamily="34" charset="0"/>
              </a:rPr>
              <a:t>              connection </a:t>
            </a:r>
            <a:r>
              <a:rPr lang="en-IN" sz="2000" dirty="0">
                <a:solidFill>
                  <a:srgbClr val="000000"/>
                </a:solidFill>
                <a:effectLst/>
                <a:latin typeface="Calibri" panose="020F0502020204030204" pitchFamily="34" charset="0"/>
                <a:ea typeface="Calibri" panose="020F0502020204030204" pitchFamily="34" charset="0"/>
              </a:rPr>
              <a:t>to our smart watch.</a:t>
            </a:r>
            <a:endParaRPr lang="en-US" sz="2000" dirty="0">
              <a:solidFill>
                <a:srgbClr val="000000"/>
              </a:solidFill>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2000" dirty="0">
                <a:solidFill>
                  <a:srgbClr val="000000"/>
                </a:solidFill>
                <a:effectLst/>
                <a:latin typeface="Calibri" panose="020F0502020204030204" pitchFamily="34" charset="0"/>
                <a:ea typeface="Calibri" panose="020F0502020204030204" pitchFamily="34" charset="0"/>
              </a:rPr>
              <a:t> </a:t>
            </a:r>
            <a:endParaRPr lang="en-US" sz="20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IN" sz="2000" b="1" dirty="0">
                <a:solidFill>
                  <a:srgbClr val="000000"/>
                </a:solidFill>
                <a:effectLst/>
                <a:latin typeface="Calibri" panose="020F0502020204030204" pitchFamily="34" charset="0"/>
                <a:ea typeface="Calibri" panose="020F0502020204030204" pitchFamily="34" charset="0"/>
              </a:rPr>
              <a:t>Enable Bluetooth only when you need it.</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2000" dirty="0" smtClean="0">
                <a:solidFill>
                  <a:srgbClr val="000000"/>
                </a:solidFill>
                <a:effectLst/>
                <a:latin typeface="Calibri" panose="020F0502020204030204" pitchFamily="34" charset="0"/>
                <a:ea typeface="Calibri" panose="020F0502020204030204" pitchFamily="34" charset="0"/>
              </a:rPr>
              <a:t>Turning </a:t>
            </a:r>
            <a:r>
              <a:rPr lang="en-IN" sz="2000" dirty="0">
                <a:solidFill>
                  <a:srgbClr val="000000"/>
                </a:solidFill>
                <a:effectLst/>
                <a:latin typeface="Calibri" panose="020F0502020204030204" pitchFamily="34" charset="0"/>
                <a:ea typeface="Calibri" panose="020F0502020204030204" pitchFamily="34" charset="0"/>
              </a:rPr>
              <a:t>off Bluetooth when not required will avoid unnecessary troubles of losing sensitive data.</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2000" dirty="0" smtClean="0">
                <a:solidFill>
                  <a:srgbClr val="000000"/>
                </a:solidFill>
                <a:effectLst/>
                <a:latin typeface="Calibri" panose="020F0502020204030204" pitchFamily="34" charset="0"/>
                <a:ea typeface="Calibri" panose="020F0502020204030204" pitchFamily="34" charset="0"/>
              </a:rPr>
              <a:t> (</a:t>
            </a:r>
            <a:r>
              <a:rPr lang="en-IN" sz="2000" dirty="0">
                <a:solidFill>
                  <a:srgbClr val="000000"/>
                </a:solidFill>
                <a:effectLst/>
                <a:latin typeface="Calibri" panose="020F0502020204030204" pitchFamily="34" charset="0"/>
                <a:ea typeface="Calibri" panose="020F0502020204030204" pitchFamily="34" charset="0"/>
              </a:rPr>
              <a:t>can not be done in all BLE devices, but if some devices have this feature)</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1350"/>
              </a:spcAft>
              <a:buNone/>
            </a:pPr>
            <a:endParaRPr lang="en-US" sz="1800" dirty="0">
              <a:solidFill>
                <a:srgbClr val="000000"/>
              </a:solidFill>
              <a:effectLst/>
              <a:latin typeface="Calibri" panose="020F0502020204030204" pitchFamily="34" charset="0"/>
              <a:ea typeface="Calibri" panose="020F0502020204030204" pitchFamily="34" charset="0"/>
            </a:endParaRPr>
          </a:p>
          <a:p>
            <a:pPr marR="0">
              <a:spcBef>
                <a:spcPts val="0"/>
              </a:spcBef>
              <a:spcAft>
                <a:spcPts val="1000"/>
              </a:spcAft>
              <a:buFont typeface="Wingdings" panose="05000000000000000000" pitchFamily="2" charset="2"/>
              <a:buChar char="Ø"/>
            </a:pPr>
            <a:endParaRPr lang="en-US" sz="22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6733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CD12F-BE9C-8151-F1F0-C23B00895022}"/>
              </a:ext>
            </a:extLst>
          </p:cNvPr>
          <p:cNvSpPr>
            <a:spLocks noGrp="1"/>
          </p:cNvSpPr>
          <p:nvPr>
            <p:ph idx="1"/>
          </p:nvPr>
        </p:nvSpPr>
        <p:spPr>
          <a:xfrm>
            <a:off x="838200" y="806825"/>
            <a:ext cx="10515600" cy="5378822"/>
          </a:xfrm>
        </p:spPr>
        <p:txBody>
          <a:bodyPr>
            <a:normAutofit fontScale="92500" lnSpcReduction="10000"/>
          </a:bodyPr>
          <a:lstStyle/>
          <a:p>
            <a:pPr marL="342900" marR="0" lvl="0" indent="-342900">
              <a:lnSpc>
                <a:spcPct val="107000"/>
              </a:lnSpc>
              <a:spcBef>
                <a:spcPts val="0"/>
              </a:spcBef>
              <a:spcAft>
                <a:spcPts val="0"/>
              </a:spcAft>
              <a:buFont typeface="Wingdings" panose="05000000000000000000" pitchFamily="2" charset="2"/>
              <a:buChar char=""/>
            </a:pPr>
            <a:r>
              <a:rPr lang="en-IN" sz="1800" b="1" dirty="0">
                <a:solidFill>
                  <a:srgbClr val="000000"/>
                </a:solidFill>
                <a:effectLst/>
                <a:latin typeface="Calibri" panose="020F0502020204030204" pitchFamily="34" charset="0"/>
                <a:ea typeface="Calibri" panose="020F0502020204030204" pitchFamily="34" charset="0"/>
              </a:rPr>
              <a:t>Make every connection slot occupied to our BLE devices.</a:t>
            </a:r>
            <a:endParaRPr lang="en-US"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Calibri" panose="020F0502020204030204" pitchFamily="34" charset="0"/>
                <a:ea typeface="Calibri" panose="020F0502020204030204" pitchFamily="34" charset="0"/>
              </a:rPr>
              <a:t>Every BLE smart watch device have multiple connections to pair with different devices simultaneously, make all connections occupied to BLE devices to avoid open connections issues and establish unauthorized accesses</a:t>
            </a:r>
          </a:p>
          <a:p>
            <a:pPr marL="0" indent="0">
              <a:buNone/>
            </a:pPr>
            <a:endParaRPr lang="en-US" dirty="0"/>
          </a:p>
          <a:p>
            <a:pPr marL="342900" marR="0" lvl="0" indent="-342900">
              <a:lnSpc>
                <a:spcPct val="107000"/>
              </a:lnSpc>
              <a:spcBef>
                <a:spcPts val="0"/>
              </a:spcBef>
              <a:spcAft>
                <a:spcPts val="100"/>
              </a:spcAft>
              <a:buFont typeface="Wingdings" panose="05000000000000000000" pitchFamily="2" charset="2"/>
              <a:buChar char=""/>
            </a:pPr>
            <a:r>
              <a:rPr lang="en-IN" sz="1800" b="1" dirty="0">
                <a:solidFill>
                  <a:srgbClr val="000000"/>
                </a:solidFill>
                <a:effectLst/>
                <a:latin typeface="Times New Roman" panose="02020603050405020304" pitchFamily="18" charset="0"/>
                <a:ea typeface="Times New Roman" panose="02020603050405020304" pitchFamily="18" charset="0"/>
              </a:rPr>
              <a:t>Synchronise the smart watch application with mail to store the sensitive data.</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IN" sz="1800" dirty="0">
                <a:solidFill>
                  <a:srgbClr val="000000"/>
                </a:solidFill>
                <a:effectLst/>
                <a:latin typeface="Calibri" panose="020F0502020204030204" pitchFamily="34" charset="0"/>
                <a:ea typeface="Calibri" panose="020F0502020204030204" pitchFamily="34" charset="0"/>
              </a:rPr>
              <a:t>When we synchronise the smart watch application in mobile with mail id’s then when other unknown device or even a trusted second device connected to smart watch cannot access sensitive data until the mail was synchronised.</a:t>
            </a:r>
          </a:p>
          <a:p>
            <a:pPr marL="0"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a:p>
            <a:pPr marL="685800" marR="0" indent="0">
              <a:lnSpc>
                <a:spcPct val="107000"/>
              </a:lnSpc>
              <a:spcBef>
                <a:spcPts val="0"/>
              </a:spcBef>
              <a:spcAft>
                <a:spcPts val="800"/>
              </a:spcAft>
              <a:buNone/>
            </a:pPr>
            <a:r>
              <a:rPr lang="en-IN" sz="1800" b="1" dirty="0">
                <a:solidFill>
                  <a:srgbClr val="000000"/>
                </a:solidFill>
                <a:effectLst/>
                <a:latin typeface="Calibri" panose="020F0502020204030204" pitchFamily="34" charset="0"/>
                <a:ea typeface="Calibri" panose="020F0502020204030204" pitchFamily="34" charset="0"/>
              </a:rPr>
              <a:t>                               </a:t>
            </a:r>
            <a:r>
              <a:rPr lang="en-IN" sz="2400" b="1" dirty="0">
                <a:solidFill>
                  <a:srgbClr val="000000"/>
                </a:solidFill>
                <a:effectLst/>
                <a:latin typeface="Calibri" panose="020F0502020204030204" pitchFamily="34" charset="0"/>
                <a:ea typeface="Calibri" panose="020F0502020204030204" pitchFamily="34" charset="0"/>
              </a:rPr>
              <a:t>Extra tips for all other Bluetooth enabled devices</a:t>
            </a:r>
          </a:p>
          <a:p>
            <a:pPr marL="685800" marR="0" indent="0">
              <a:lnSpc>
                <a:spcPct val="107000"/>
              </a:lnSpc>
              <a:spcBef>
                <a:spcPts val="0"/>
              </a:spcBef>
              <a:spcAft>
                <a:spcPts val="800"/>
              </a:spcAft>
              <a:buNone/>
            </a:pPr>
            <a:endParaRPr lang="en-US" sz="24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rPr>
              <a:t>Reject all unexpected pairing requests</a:t>
            </a:r>
            <a:endParaRPr lang="en-US" sz="1800" dirty="0">
              <a:solidFill>
                <a:srgbClr val="000000"/>
              </a:solidFill>
              <a:effectLst/>
              <a:latin typeface="Calibri" panose="020F0502020204030204" pitchFamily="34" charset="0"/>
              <a:ea typeface="Calibri" panose="020F0502020204030204" pitchFamily="34" charset="0"/>
            </a:endParaRPr>
          </a:p>
          <a:p>
            <a:pPr marR="0" indent="0">
              <a:lnSpc>
                <a:spcPct val="107000"/>
              </a:lnSpc>
              <a:spcBef>
                <a:spcPts val="0"/>
              </a:spcBef>
              <a:spcAft>
                <a:spcPts val="0"/>
              </a:spcAft>
              <a:buNone/>
            </a:pPr>
            <a:r>
              <a:rPr lang="en-IN" sz="1800" dirty="0">
                <a:solidFill>
                  <a:srgbClr val="000000"/>
                </a:solidFill>
                <a:effectLst/>
                <a:latin typeface="Calibri" panose="020F0502020204030204" pitchFamily="34"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rPr>
              <a:t>Update your mobile phone firmware to a latest version.</a:t>
            </a:r>
          </a:p>
          <a:p>
            <a:pPr marL="0" marR="0" lvl="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rPr>
              <a:t>Keep the device in non-discoverable (hidden) mode</a:t>
            </a:r>
            <a:endParaRPr lang="en-US" sz="1800" dirty="0">
              <a:solidFill>
                <a:srgbClr val="000000"/>
              </a:solidFill>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4200499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9">
            <a:extLst>
              <a:ext uri="{FF2B5EF4-FFF2-40B4-BE49-F238E27FC236}">
                <a16:creationId xmlns:a16="http://schemas.microsoft.com/office/drawing/2014/main" id="{943CAA20-3569-4189-9E48-239A229A86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70486A5-D3AF-B3C5-0B39-5D5096B5FAF2}"/>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5400" b="1" kern="1200" dirty="0">
                <a:solidFill>
                  <a:schemeClr val="tx1"/>
                </a:solidFill>
                <a:latin typeface="+mj-lt"/>
                <a:ea typeface="+mj-ea"/>
                <a:cs typeface="+mj-cs"/>
              </a:rPr>
              <a:t>Screenshots of our project:</a:t>
            </a:r>
          </a:p>
        </p:txBody>
      </p:sp>
      <p:sp>
        <p:nvSpPr>
          <p:cNvPr id="3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2891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E2ED6F9-63C3-4A8D-9BB4-1EA62533B6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6D72081E-AD41-4FBB-B02B-698A68DBCA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70486A5-D3AF-B3C5-0B39-5D5096B5FAF2}"/>
              </a:ext>
            </a:extLst>
          </p:cNvPr>
          <p:cNvSpPr>
            <a:spLocks noGrp="1"/>
          </p:cNvSpPr>
          <p:nvPr>
            <p:ph type="title"/>
          </p:nvPr>
        </p:nvSpPr>
        <p:spPr>
          <a:xfrm>
            <a:off x="1051560" y="4495466"/>
            <a:ext cx="3611880" cy="1536192"/>
          </a:xfrm>
        </p:spPr>
        <p:txBody>
          <a:bodyPr vert="horz" lIns="91440" tIns="45720" rIns="91440" bIns="45720" rtlCol="0">
            <a:normAutofit/>
          </a:bodyPr>
          <a:lstStyle/>
          <a:p>
            <a:r>
              <a:rPr lang="en-US" sz="3200" b="1" dirty="0">
                <a:latin typeface="Times New Roman" panose="02020603050405020304" pitchFamily="18" charset="0"/>
                <a:cs typeface="Times New Roman" panose="02020603050405020304" pitchFamily="18" charset="0"/>
              </a:rPr>
              <a:t> output1:</a:t>
            </a:r>
            <a:endParaRPr lang="en-US" sz="3200" b="1" kern="12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716248AD-805F-41BF-9B57-FC53E5B32F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5">
            <a:extLst>
              <a:ext uri="{FF2B5EF4-FFF2-40B4-BE49-F238E27FC236}">
                <a16:creationId xmlns:a16="http://schemas.microsoft.com/office/drawing/2014/main" id="{1F82758F-B2B3-4F0A-BB90-4BFFEDD166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E1EA05C4-B729-1B2E-F3FA-DD16B6555399}"/>
              </a:ext>
            </a:extLst>
          </p:cNvPr>
          <p:cNvSpPr>
            <a:spLocks noGrp="1"/>
          </p:cNvSpPr>
          <p:nvPr>
            <p:ph idx="1"/>
          </p:nvPr>
        </p:nvSpPr>
        <p:spPr>
          <a:xfrm>
            <a:off x="5295826" y="4495466"/>
            <a:ext cx="6061022" cy="1536192"/>
          </a:xfrm>
        </p:spPr>
        <p:txBody>
          <a:bodyPr anchor="ctr">
            <a:normAutofit fontScale="25000" lnSpcReduction="20000"/>
          </a:bodyPr>
          <a:lstStyle/>
          <a:p>
            <a:endParaRPr lang="en-US" sz="1800" dirty="0"/>
          </a:p>
          <a:p>
            <a:endParaRPr lang="en-US" sz="1800" dirty="0"/>
          </a:p>
          <a:p>
            <a:endParaRPr lang="en-US" sz="1800" dirty="0"/>
          </a:p>
          <a:p>
            <a:endParaRPr lang="en-US" sz="1800" dirty="0"/>
          </a:p>
          <a:p>
            <a:endParaRPr lang="en-US" sz="1800" dirty="0"/>
          </a:p>
          <a:p>
            <a:endParaRPr lang="en-US" sz="1800" dirty="0"/>
          </a:p>
          <a:p>
            <a:pPr marR="0">
              <a:lnSpc>
                <a:spcPct val="107000"/>
              </a:lnSpc>
              <a:spcBef>
                <a:spcPts val="0"/>
              </a:spcBef>
              <a:spcAft>
                <a:spcPts val="1050"/>
              </a:spcAft>
              <a:buFont typeface="Wingdings" panose="05000000000000000000" pitchFamily="2" charset="2"/>
              <a:buChar char="Ø"/>
            </a:pPr>
            <a:r>
              <a:rPr lang="en-IN" sz="6400" dirty="0">
                <a:solidFill>
                  <a:srgbClr val="000000"/>
                </a:solidFill>
                <a:effectLst/>
                <a:latin typeface="Calibri" panose="020F0502020204030204" pitchFamily="34" charset="0"/>
                <a:ea typeface="Calibri" panose="020F0502020204030204" pitchFamily="34" charset="0"/>
              </a:rPr>
              <a:t>In this process of getting result we scanned every device around within range but unable to scan the smart watches </a:t>
            </a:r>
            <a:endParaRPr lang="en-US" sz="6400" dirty="0">
              <a:solidFill>
                <a:srgbClr val="000000"/>
              </a:solidFill>
              <a:effectLst/>
              <a:latin typeface="Calibri" panose="020F0502020204030204" pitchFamily="34" charset="0"/>
              <a:ea typeface="Calibri" panose="020F0502020204030204" pitchFamily="34" charset="0"/>
            </a:endParaRPr>
          </a:p>
          <a:p>
            <a:pPr marR="0">
              <a:lnSpc>
                <a:spcPct val="107000"/>
              </a:lnSpc>
              <a:spcBef>
                <a:spcPts val="0"/>
              </a:spcBef>
              <a:spcAft>
                <a:spcPts val="1050"/>
              </a:spcAft>
              <a:buFont typeface="Wingdings" panose="05000000000000000000" pitchFamily="2" charset="2"/>
              <a:buChar char="Ø"/>
            </a:pPr>
            <a:r>
              <a:rPr lang="en-IN" sz="6400" dirty="0">
                <a:solidFill>
                  <a:srgbClr val="000000"/>
                </a:solidFill>
                <a:effectLst/>
                <a:latin typeface="Calibri" panose="020F0502020204030204" pitchFamily="34" charset="0"/>
                <a:ea typeface="Calibri" panose="020F0502020204030204" pitchFamily="34" charset="0"/>
              </a:rPr>
              <a:t>This was occurred due to the no proper module maintenance which supports Bluetooth functions.</a:t>
            </a:r>
            <a:endParaRPr lang="en-US" sz="6400" dirty="0">
              <a:solidFill>
                <a:srgbClr val="000000"/>
              </a:solidFill>
              <a:effectLst/>
              <a:latin typeface="Calibri" panose="020F0502020204030204" pitchFamily="34" charset="0"/>
              <a:ea typeface="Calibri" panose="020F0502020204030204" pitchFamily="34" charset="0"/>
            </a:endParaRPr>
          </a:p>
          <a:p>
            <a:endParaRPr lang="en-US" sz="6400" dirty="0"/>
          </a:p>
          <a:p>
            <a:pPr marL="0" marR="0">
              <a:lnSpc>
                <a:spcPct val="107000"/>
              </a:lnSpc>
              <a:spcBef>
                <a:spcPts val="0"/>
              </a:spcBef>
              <a:spcAft>
                <a:spcPts val="1050"/>
              </a:spcAft>
            </a:pPr>
            <a:endParaRPr lang="en-US" sz="1800" dirty="0"/>
          </a:p>
          <a:p>
            <a:endParaRPr lang="en-US" sz="1800" dirty="0"/>
          </a:p>
          <a:p>
            <a:endParaRPr lang="en-US" sz="1800" dirty="0"/>
          </a:p>
          <a:p>
            <a:endParaRPr lang="en-US" sz="1800" dirty="0"/>
          </a:p>
          <a:p>
            <a:pPr marL="0" indent="0">
              <a:buNone/>
            </a:pPr>
            <a:endParaRPr lang="en-US" sz="1800" dirty="0"/>
          </a:p>
        </p:txBody>
      </p:sp>
      <p:pic>
        <p:nvPicPr>
          <p:cNvPr id="6" name="Content Placeholder 7">
            <a:extLst>
              <a:ext uri="{FF2B5EF4-FFF2-40B4-BE49-F238E27FC236}">
                <a16:creationId xmlns:a16="http://schemas.microsoft.com/office/drawing/2014/main" id="{8BF38FED-1E40-9AB4-803B-961916B0F20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8144" y="280672"/>
            <a:ext cx="6458656" cy="3632994"/>
          </a:xfrm>
          <a:prstGeom prst="rect">
            <a:avLst/>
          </a:prstGeom>
          <a:noFill/>
          <a:ln>
            <a:noFill/>
          </a:ln>
        </p:spPr>
      </p:pic>
    </p:spTree>
    <p:extLst>
      <p:ext uri="{BB962C8B-B14F-4D97-AF65-F5344CB8AC3E}">
        <p14:creationId xmlns:p14="http://schemas.microsoft.com/office/powerpoint/2010/main" val="2199648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E2ED6F9-63C3-4A8D-9BB4-1EA62533B6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6D72081E-AD41-4FBB-B02B-698A68DBCA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70486A5-D3AF-B3C5-0B39-5D5096B5FAF2}"/>
              </a:ext>
            </a:extLst>
          </p:cNvPr>
          <p:cNvSpPr>
            <a:spLocks noGrp="1"/>
          </p:cNvSpPr>
          <p:nvPr>
            <p:ph type="title"/>
          </p:nvPr>
        </p:nvSpPr>
        <p:spPr>
          <a:xfrm>
            <a:off x="1051560" y="4495466"/>
            <a:ext cx="3611880" cy="1536192"/>
          </a:xfrm>
        </p:spPr>
        <p:txBody>
          <a:bodyPr vert="horz" lIns="91440" tIns="45720" rIns="91440" bIns="45720" rtlCol="0">
            <a:normAutofit/>
          </a:bodyPr>
          <a:lstStyle/>
          <a:p>
            <a:r>
              <a:rPr lang="en-US" sz="3200" b="1" dirty="0">
                <a:latin typeface="Times New Roman" panose="02020603050405020304" pitchFamily="18" charset="0"/>
                <a:cs typeface="Times New Roman" panose="02020603050405020304" pitchFamily="18" charset="0"/>
              </a:rPr>
              <a:t> output2:</a:t>
            </a:r>
            <a:endParaRPr lang="en-US" sz="3200" b="1" kern="1200" dirty="0">
              <a:latin typeface="Arial" panose="020B0604020202020204" pitchFamily="34" charset="0"/>
              <a:cs typeface="Arial" panose="020B0604020202020204" pitchFamily="34" charset="0"/>
            </a:endParaRPr>
          </a:p>
        </p:txBody>
      </p:sp>
      <p:pic>
        <p:nvPicPr>
          <p:cNvPr id="5" name="Picture 4" descr="Text&#10;&#10;Description automatically generated">
            <a:extLst>
              <a:ext uri="{FF2B5EF4-FFF2-40B4-BE49-F238E27FC236}">
                <a16:creationId xmlns:a16="http://schemas.microsoft.com/office/drawing/2014/main" id="{1A10610B-98DC-60C5-4254-D6F9A15848D5}"/>
              </a:ext>
            </a:extLst>
          </p:cNvPr>
          <p:cNvPicPr>
            <a:picLocks noChangeAspect="1"/>
          </p:cNvPicPr>
          <p:nvPr/>
        </p:nvPicPr>
        <p:blipFill rotWithShape="1">
          <a:blip r:embed="rId2">
            <a:extLst>
              <a:ext uri="{28A0092B-C50C-407E-A947-70E740481C1C}">
                <a14:useLocalDpi xmlns:a14="http://schemas.microsoft.com/office/drawing/2010/main" val="0"/>
              </a:ext>
            </a:extLst>
          </a:blip>
          <a:srcRect t="9114" b="3518"/>
          <a:stretch/>
        </p:blipFill>
        <p:spPr>
          <a:xfrm>
            <a:off x="1924050" y="714375"/>
            <a:ext cx="8420100" cy="3061033"/>
          </a:xfrm>
          <a:prstGeom prst="rect">
            <a:avLst/>
          </a:prstGeom>
        </p:spPr>
      </p:pic>
      <p:sp>
        <p:nvSpPr>
          <p:cNvPr id="34" name="Rectangle 33">
            <a:extLst>
              <a:ext uri="{FF2B5EF4-FFF2-40B4-BE49-F238E27FC236}">
                <a16:creationId xmlns:a16="http://schemas.microsoft.com/office/drawing/2014/main" id="{716248AD-805F-41BF-9B57-FC53E5B32F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5">
            <a:extLst>
              <a:ext uri="{FF2B5EF4-FFF2-40B4-BE49-F238E27FC236}">
                <a16:creationId xmlns:a16="http://schemas.microsoft.com/office/drawing/2014/main" id="{1F82758F-B2B3-4F0A-BB90-4BFFEDD166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E1EA05C4-B729-1B2E-F3FA-DD16B6555399}"/>
              </a:ext>
            </a:extLst>
          </p:cNvPr>
          <p:cNvSpPr>
            <a:spLocks noGrp="1"/>
          </p:cNvSpPr>
          <p:nvPr>
            <p:ph idx="1"/>
          </p:nvPr>
        </p:nvSpPr>
        <p:spPr>
          <a:xfrm>
            <a:off x="5295826" y="4495466"/>
            <a:ext cx="6061022" cy="1536192"/>
          </a:xfrm>
        </p:spPr>
        <p:txBody>
          <a:bodyPr anchor="ctr">
            <a:normAutofit fontScale="25000" lnSpcReduction="20000"/>
          </a:bodyPr>
          <a:lstStyle/>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6400" dirty="0"/>
          </a:p>
          <a:p>
            <a:pPr marR="0">
              <a:lnSpc>
                <a:spcPct val="107000"/>
              </a:lnSpc>
              <a:spcBef>
                <a:spcPts val="0"/>
              </a:spcBef>
              <a:spcAft>
                <a:spcPts val="1050"/>
              </a:spcAft>
              <a:buFont typeface="Wingdings" panose="05000000000000000000" pitchFamily="2" charset="2"/>
              <a:buChar char="Ø"/>
            </a:pPr>
            <a:r>
              <a:rPr lang="en-IN" sz="6400" dirty="0">
                <a:solidFill>
                  <a:srgbClr val="660E7A"/>
                </a:solidFill>
                <a:effectLst/>
                <a:latin typeface="Calibri" panose="020F0502020204030204" pitchFamily="34" charset="0"/>
                <a:ea typeface="Calibri" panose="020F0502020204030204" pitchFamily="34" charset="0"/>
              </a:rPr>
              <a:t> </a:t>
            </a:r>
            <a:r>
              <a:rPr lang="en-IN" sz="6400" dirty="0">
                <a:solidFill>
                  <a:srgbClr val="000000"/>
                </a:solidFill>
                <a:effectLst/>
                <a:latin typeface="Calibri" panose="020F0502020204030204" pitchFamily="34" charset="0"/>
                <a:ea typeface="Calibri" panose="020F0502020204030204" pitchFamily="34" charset="0"/>
              </a:rPr>
              <a:t>Connection establishment With “Qube 02” smartwatch                                              </a:t>
            </a:r>
            <a:endParaRPr lang="en-US" sz="6400" dirty="0">
              <a:solidFill>
                <a:srgbClr val="000000"/>
              </a:solidFill>
              <a:effectLst/>
              <a:latin typeface="Calibri" panose="020F0502020204030204" pitchFamily="34" charset="0"/>
              <a:ea typeface="Calibri" panose="020F0502020204030204" pitchFamily="34" charset="0"/>
            </a:endParaRPr>
          </a:p>
          <a:p>
            <a:pPr marR="0">
              <a:lnSpc>
                <a:spcPct val="107000"/>
              </a:lnSpc>
              <a:spcBef>
                <a:spcPts val="0"/>
              </a:spcBef>
              <a:spcAft>
                <a:spcPts val="1050"/>
              </a:spcAft>
              <a:buFont typeface="Wingdings" panose="05000000000000000000" pitchFamily="2" charset="2"/>
              <a:buChar char="Ø"/>
            </a:pPr>
            <a:r>
              <a:rPr lang="en-IN" sz="6400" dirty="0">
                <a:solidFill>
                  <a:srgbClr val="000000"/>
                </a:solidFill>
                <a:effectLst/>
                <a:latin typeface="Calibri" panose="020F0502020204030204" pitchFamily="34" charset="0"/>
                <a:ea typeface="Calibri" panose="020F0502020204030204" pitchFamily="34" charset="0"/>
              </a:rPr>
              <a:t>We have succeeded to connect to the target device once but afterwards we can not able to connect again.</a:t>
            </a:r>
            <a:endParaRPr lang="en-US" sz="6400" dirty="0"/>
          </a:p>
          <a:p>
            <a:endParaRPr lang="en-US" sz="1800" dirty="0"/>
          </a:p>
          <a:p>
            <a:endParaRPr lang="en-US" sz="1800" dirty="0"/>
          </a:p>
          <a:p>
            <a:endParaRPr lang="en-US" sz="1800" dirty="0"/>
          </a:p>
          <a:p>
            <a:endParaRPr lang="en-US" sz="1800" dirty="0"/>
          </a:p>
          <a:p>
            <a:pPr marL="0" indent="0">
              <a:buNone/>
            </a:pPr>
            <a:endParaRPr lang="en-US" sz="1800" dirty="0"/>
          </a:p>
        </p:txBody>
      </p:sp>
    </p:spTree>
    <p:extLst>
      <p:ext uri="{BB962C8B-B14F-4D97-AF65-F5344CB8AC3E}">
        <p14:creationId xmlns:p14="http://schemas.microsoft.com/office/powerpoint/2010/main" val="2550335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1">
            <a:extLst>
              <a:ext uri="{FF2B5EF4-FFF2-40B4-BE49-F238E27FC236}">
                <a16:creationId xmlns:a16="http://schemas.microsoft.com/office/drawing/2014/main" id="{4E2ED6F9-63C3-4A8D-9BB4-1EA62533B6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6D72081E-AD41-4FBB-B02B-698A68DBCA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70486A5-D3AF-B3C5-0B39-5D5096B5FAF2}"/>
              </a:ext>
            </a:extLst>
          </p:cNvPr>
          <p:cNvSpPr>
            <a:spLocks noGrp="1"/>
          </p:cNvSpPr>
          <p:nvPr>
            <p:ph type="title"/>
          </p:nvPr>
        </p:nvSpPr>
        <p:spPr>
          <a:xfrm>
            <a:off x="1051560" y="4495466"/>
            <a:ext cx="3611880" cy="1536192"/>
          </a:xfrm>
        </p:spPr>
        <p:txBody>
          <a:bodyPr vert="horz" lIns="91440" tIns="45720" rIns="91440" bIns="45720" rtlCol="0">
            <a:normAutofit/>
          </a:bodyPr>
          <a:lstStyle/>
          <a:p>
            <a:r>
              <a:rPr lang="en-US" sz="3200" b="1" dirty="0">
                <a:latin typeface="Times New Roman" panose="02020603050405020304" pitchFamily="18" charset="0"/>
                <a:cs typeface="Times New Roman" panose="02020603050405020304" pitchFamily="18" charset="0"/>
              </a:rPr>
              <a:t> output3:</a:t>
            </a:r>
            <a:endParaRPr lang="en-US" sz="3200" b="1" kern="12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716248AD-805F-41BF-9B57-FC53E5B32F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8" name="Rectangle 37">
            <a:extLst>
              <a:ext uri="{FF2B5EF4-FFF2-40B4-BE49-F238E27FC236}">
                <a16:creationId xmlns:a16="http://schemas.microsoft.com/office/drawing/2014/main" id="{1F82758F-B2B3-4F0A-BB90-4BFFEDD166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Content Placeholder 28">
            <a:extLst>
              <a:ext uri="{FF2B5EF4-FFF2-40B4-BE49-F238E27FC236}">
                <a16:creationId xmlns:a16="http://schemas.microsoft.com/office/drawing/2014/main" id="{0E9B9600-E4C2-A04B-A62B-02C67020D0A3}"/>
              </a:ext>
            </a:extLst>
          </p:cNvPr>
          <p:cNvSpPr>
            <a:spLocks noGrp="1"/>
          </p:cNvSpPr>
          <p:nvPr>
            <p:ph idx="1"/>
          </p:nvPr>
        </p:nvSpPr>
        <p:spPr>
          <a:xfrm>
            <a:off x="5295826" y="4495466"/>
            <a:ext cx="6061022" cy="1536192"/>
          </a:xfrm>
        </p:spPr>
        <p:txBody>
          <a:bodyPr anchor="ctr">
            <a:normAutofit/>
          </a:bodyPr>
          <a:lstStyle/>
          <a:p>
            <a:pPr marL="0" marR="0" indent="0">
              <a:lnSpc>
                <a:spcPct val="107000"/>
              </a:lnSpc>
              <a:spcBef>
                <a:spcPts val="0"/>
              </a:spcBef>
              <a:spcAft>
                <a:spcPts val="800"/>
              </a:spcAft>
              <a:buNone/>
            </a:pPr>
            <a:r>
              <a:rPr lang="en-US" sz="1800" dirty="0"/>
              <a:t>Using bettercap tool:</a:t>
            </a:r>
          </a:p>
          <a:p>
            <a:pPr marR="0">
              <a:lnSpc>
                <a:spcPct val="107000"/>
              </a:lnSpc>
              <a:spcBef>
                <a:spcPts val="0"/>
              </a:spcBef>
              <a:spcAft>
                <a:spcPts val="800"/>
              </a:spcAft>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rPr>
              <a:t> In this module their should be a BLE function to support </a:t>
            </a:r>
            <a:r>
              <a:rPr lang="en-IN" sz="1800" dirty="0">
                <a:solidFill>
                  <a:srgbClr val="000000"/>
                </a:solidFill>
                <a:latin typeface="Calibri" panose="020F0502020204030204" pitchFamily="34" charset="0"/>
                <a:ea typeface="Calibri" panose="020F0502020204030204" pitchFamily="34" charset="0"/>
              </a:rPr>
              <a:t>B</a:t>
            </a:r>
            <a:r>
              <a:rPr lang="en-IN" sz="1800" dirty="0">
                <a:solidFill>
                  <a:srgbClr val="000000"/>
                </a:solidFill>
                <a:effectLst/>
                <a:latin typeface="Calibri" panose="020F0502020204030204" pitchFamily="34" charset="0"/>
                <a:ea typeface="Calibri" panose="020F0502020204030204" pitchFamily="34" charset="0"/>
              </a:rPr>
              <a:t>luetooth function ,but no more available to do work on it.</a:t>
            </a:r>
            <a:endParaRPr lang="en-US" sz="1800" dirty="0">
              <a:solidFill>
                <a:srgbClr val="000000"/>
              </a:solidFill>
              <a:effectLst/>
              <a:latin typeface="Calibri" panose="020F0502020204030204" pitchFamily="34" charset="0"/>
              <a:ea typeface="Calibri" panose="020F0502020204030204" pitchFamily="34" charset="0"/>
            </a:endParaRPr>
          </a:p>
          <a:p>
            <a:endParaRPr lang="en-US" sz="1800" dirty="0"/>
          </a:p>
        </p:txBody>
      </p:sp>
      <p:pic>
        <p:nvPicPr>
          <p:cNvPr id="6" name="Picture 5">
            <a:extLst>
              <a:ext uri="{FF2B5EF4-FFF2-40B4-BE49-F238E27FC236}">
                <a16:creationId xmlns:a16="http://schemas.microsoft.com/office/drawing/2014/main" id="{DA8F78AE-4A86-54CF-8659-AFE3A60CC3F7}"/>
              </a:ext>
            </a:extLst>
          </p:cNvPr>
          <p:cNvPicPr>
            <a:picLocks noChangeAspect="1"/>
          </p:cNvPicPr>
          <p:nvPr/>
        </p:nvPicPr>
        <p:blipFill>
          <a:blip r:embed="rId2"/>
          <a:stretch>
            <a:fillRect/>
          </a:stretch>
        </p:blipFill>
        <p:spPr>
          <a:xfrm>
            <a:off x="2368538" y="826342"/>
            <a:ext cx="8066380" cy="2842785"/>
          </a:xfrm>
          <a:prstGeom prst="rect">
            <a:avLst/>
          </a:prstGeom>
        </p:spPr>
      </p:pic>
    </p:spTree>
    <p:extLst>
      <p:ext uri="{BB962C8B-B14F-4D97-AF65-F5344CB8AC3E}">
        <p14:creationId xmlns:p14="http://schemas.microsoft.com/office/powerpoint/2010/main" val="44603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C70486A5-D3AF-B3C5-0B39-5D5096B5FAF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latin typeface="Times New Roman" panose="02020603050405020304" pitchFamily="18" charset="0"/>
                <a:cs typeface="Times New Roman" panose="02020603050405020304" pitchFamily="18" charset="0"/>
              </a:rPr>
              <a:t>Conclusion</a:t>
            </a:r>
            <a:endParaRPr lang="en-US" sz="5400" b="1" kern="1200" dirty="0">
              <a:latin typeface="Arial" panose="020B0604020202020204" pitchFamily="34" charset="0"/>
              <a:cs typeface="Arial" panose="020B0604020202020204" pitchFamily="34" charset="0"/>
            </a:endParaRP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4A0ABE87-A99D-77B7-EAA0-2E78E92DF992}"/>
              </a:ext>
            </a:extLst>
          </p:cNvPr>
          <p:cNvSpPr>
            <a:spLocks noGrp="1"/>
          </p:cNvSpPr>
          <p:nvPr>
            <p:ph idx="1"/>
          </p:nvPr>
        </p:nvSpPr>
        <p:spPr>
          <a:xfrm>
            <a:off x="838200" y="1929384"/>
            <a:ext cx="10515600" cy="4251960"/>
          </a:xfrm>
        </p:spPr>
        <p:txBody>
          <a:bodyPr>
            <a:normAutofit fontScale="77500" lnSpcReduction="20000"/>
          </a:bodyPr>
          <a:lstStyle/>
          <a:p>
            <a:pPr marL="114300" marR="0" indent="-342900">
              <a:spcBef>
                <a:spcPts val="0"/>
              </a:spcBef>
              <a:spcAft>
                <a:spcPts val="1000"/>
              </a:spcAft>
              <a:buFont typeface="Wingdings" panose="05000000000000000000" pitchFamily="2" charset="2"/>
              <a:buChar char="Ø"/>
            </a:pPr>
            <a:r>
              <a:rPr lang="en-US" sz="2200" dirty="0">
                <a:latin typeface="Arial" panose="020B0604020202020204" pitchFamily="34" charset="0"/>
                <a:cs typeface="Arial" panose="020B0604020202020204" pitchFamily="34" charset="0"/>
              </a:rPr>
              <a:t> According to our observation we can say that open connection is establishing in BLE devices. </a:t>
            </a:r>
          </a:p>
          <a:p>
            <a:pPr marL="114300" marR="0" indent="-342900">
              <a:spcBef>
                <a:spcPts val="0"/>
              </a:spcBef>
              <a:spcAft>
                <a:spcPts val="1000"/>
              </a:spcAft>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114300" marR="0" indent="-342900">
              <a:spcBef>
                <a:spcPts val="0"/>
              </a:spcBef>
              <a:spcAft>
                <a:spcPts val="1000"/>
              </a:spcAft>
              <a:buFont typeface="Wingdings" panose="05000000000000000000" pitchFamily="2" charset="2"/>
              <a:buChar char="Ø"/>
            </a:pPr>
            <a:r>
              <a:rPr lang="en-US" sz="2200" dirty="0">
                <a:latin typeface="Arial" panose="020B0604020202020204" pitchFamily="34" charset="0"/>
                <a:cs typeface="Arial" panose="020B0604020202020204" pitchFamily="34" charset="0"/>
              </a:rPr>
              <a:t> this connection may cause data leakage.</a:t>
            </a:r>
          </a:p>
          <a:p>
            <a:pPr marL="114300" marR="0" indent="-342900">
              <a:spcBef>
                <a:spcPts val="0"/>
              </a:spcBef>
              <a:spcAft>
                <a:spcPts val="1000"/>
              </a:spcAft>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114300" marR="0" indent="-342900">
              <a:spcBef>
                <a:spcPts val="0"/>
              </a:spcBef>
              <a:spcAft>
                <a:spcPts val="1000"/>
              </a:spcAft>
              <a:buFont typeface="Wingdings" panose="05000000000000000000" pitchFamily="2" charset="2"/>
              <a:buChar char="Ø"/>
            </a:pPr>
            <a:r>
              <a:rPr lang="en-US" sz="2200" dirty="0">
                <a:latin typeface="Arial" panose="020B0604020202020204" pitchFamily="34" charset="0"/>
                <a:cs typeface="Arial" panose="020B0604020202020204" pitchFamily="34" charset="0"/>
              </a:rPr>
              <a:t> there is no such knowledge in every user that data leakage is taking place through </a:t>
            </a:r>
            <a:r>
              <a:rPr lang="en-US" sz="2200" dirty="0" smtClean="0">
                <a:latin typeface="Arial" panose="020B0604020202020204" pitchFamily="34" charset="0"/>
                <a:cs typeface="Arial" panose="020B0604020202020204" pitchFamily="34" charset="0"/>
              </a:rPr>
              <a:t>smartwatch which     causes </a:t>
            </a:r>
            <a:r>
              <a:rPr lang="en-US" sz="2200" dirty="0">
                <a:latin typeface="Arial" panose="020B0604020202020204" pitchFamily="34" charset="0"/>
                <a:cs typeface="Arial" panose="020B0604020202020204" pitchFamily="34" charset="0"/>
              </a:rPr>
              <a:t>cyber threats.  </a:t>
            </a:r>
          </a:p>
          <a:p>
            <a:pPr marL="114300" marR="0" indent="-342900">
              <a:spcBef>
                <a:spcPts val="0"/>
              </a:spcBef>
              <a:spcAft>
                <a:spcPts val="1000"/>
              </a:spcAft>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114300" marR="0" indent="-342900">
              <a:spcBef>
                <a:spcPts val="0"/>
              </a:spcBef>
              <a:spcAft>
                <a:spcPts val="1000"/>
              </a:spcAft>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this </a:t>
            </a:r>
            <a:r>
              <a:rPr lang="en-US" sz="2200" dirty="0">
                <a:latin typeface="Arial" panose="020B0604020202020204" pitchFamily="34" charset="0"/>
                <a:cs typeface="Arial" panose="020B0604020202020204" pitchFamily="34" charset="0"/>
              </a:rPr>
              <a:t>may lead to misusage afterwards.</a:t>
            </a:r>
          </a:p>
          <a:p>
            <a:pPr marL="114300" marR="0" indent="-342900">
              <a:spcBef>
                <a:spcPts val="0"/>
              </a:spcBef>
              <a:spcAft>
                <a:spcPts val="1000"/>
              </a:spcAft>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114300" marR="0" indent="-342900">
              <a:spcBef>
                <a:spcPts val="0"/>
              </a:spcBef>
              <a:spcAft>
                <a:spcPts val="1000"/>
              </a:spcAft>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our </a:t>
            </a:r>
            <a:r>
              <a:rPr lang="en-US" sz="2200" dirty="0">
                <a:latin typeface="Arial" panose="020B0604020202020204" pitchFamily="34" charset="0"/>
                <a:cs typeface="Arial" panose="020B0604020202020204" pitchFamily="34" charset="0"/>
              </a:rPr>
              <a:t>motive to identify the data leakage while open connection was established.</a:t>
            </a:r>
          </a:p>
          <a:p>
            <a:pPr marL="114300" marR="0" indent="-342900">
              <a:spcBef>
                <a:spcPts val="0"/>
              </a:spcBef>
              <a:spcAft>
                <a:spcPts val="1000"/>
              </a:spcAft>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114300" marR="0" indent="-342900">
              <a:spcBef>
                <a:spcPts val="0"/>
              </a:spcBef>
              <a:spcAft>
                <a:spcPts val="1000"/>
              </a:spcAft>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connect </a:t>
            </a:r>
            <a:r>
              <a:rPr lang="en-US" sz="2200" dirty="0">
                <a:latin typeface="Arial" panose="020B0604020202020204" pitchFamily="34" charset="0"/>
                <a:cs typeface="Arial" panose="020B0604020202020204" pitchFamily="34" charset="0"/>
              </a:rPr>
              <a:t>user’s and their BLE devices securely to utilizes provided features without any insecurity.</a:t>
            </a:r>
          </a:p>
          <a:p>
            <a:pPr marL="0" marR="0">
              <a:spcBef>
                <a:spcPts val="0"/>
              </a:spcBef>
              <a:spcAft>
                <a:spcPts val="1000"/>
              </a:spcAft>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4508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C70486A5-D3AF-B3C5-0B39-5D5096B5FAF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latin typeface="Times New Roman" panose="02020603050405020304" pitchFamily="18" charset="0"/>
                <a:cs typeface="Times New Roman" panose="02020603050405020304" pitchFamily="18" charset="0"/>
              </a:rPr>
              <a:t>References (if any)</a:t>
            </a:r>
            <a:endParaRPr lang="en-US" sz="5400" b="1" kern="1200" dirty="0">
              <a:latin typeface="Arial" panose="020B0604020202020204" pitchFamily="34" charset="0"/>
              <a:cs typeface="Arial" panose="020B0604020202020204" pitchFamily="34" charset="0"/>
            </a:endParaRP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4A0ABE87-A99D-77B7-EAA0-2E78E92DF992}"/>
              </a:ext>
            </a:extLst>
          </p:cNvPr>
          <p:cNvSpPr>
            <a:spLocks noGrp="1"/>
          </p:cNvSpPr>
          <p:nvPr>
            <p:ph idx="1"/>
          </p:nvPr>
        </p:nvSpPr>
        <p:spPr>
          <a:xfrm>
            <a:off x="838200" y="1929384"/>
            <a:ext cx="10515600" cy="4251960"/>
          </a:xfrm>
        </p:spPr>
        <p:txBody>
          <a:bodyPr>
            <a:normAutofit fontScale="92500" lnSpcReduction="10000"/>
          </a:bodyPr>
          <a:lstStyle/>
          <a:p>
            <a:pPr marL="342900" marR="0" lvl="0" indent="-342900">
              <a:spcBef>
                <a:spcPts val="0"/>
              </a:spcBef>
              <a:spcAft>
                <a:spcPts val="0"/>
              </a:spcAft>
              <a:buFont typeface="+mj-lt"/>
              <a:buAutoNum type="arabicPeriod"/>
            </a:pPr>
            <a:r>
              <a:rPr lang="en-GB" sz="2000" spc="10" dirty="0">
                <a:solidFill>
                  <a:srgbClr val="404040"/>
                </a:solidFill>
                <a:effectLst/>
                <a:latin typeface="Arial" panose="020B0604020202020204" pitchFamily="34" charset="0"/>
                <a:ea typeface="Calibri" panose="020F0502020204030204" pitchFamily="34" charset="0"/>
                <a:cs typeface="Arial" panose="020B0604020202020204" pitchFamily="34" charset="0"/>
              </a:rPr>
              <a:t>A survey on security threats and vulnerability attacks on bluetooth communication” Trishna  Panse,  Prashant  Panse International Journal of Computer Science and Information Technologies 4 (5), 741-746, 2013</a:t>
            </a:r>
          </a:p>
          <a:p>
            <a:pPr marL="342900" marR="0" lvl="0" indent="-342900">
              <a:spcBef>
                <a:spcPts val="0"/>
              </a:spcBef>
              <a:spcAft>
                <a:spcPts val="0"/>
              </a:spcAft>
              <a:buFont typeface="+mj-lt"/>
              <a:buAutoNum type="arabicPeriod"/>
            </a:pPr>
            <a:endParaRPr lang="en-US" sz="2000" dirty="0">
              <a:solidFill>
                <a:srgbClr val="40404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GB" sz="2000" spc="10" dirty="0">
                <a:solidFill>
                  <a:srgbClr val="404040"/>
                </a:solidFill>
                <a:effectLst/>
                <a:latin typeface="Arial" panose="020B0604020202020204" pitchFamily="34" charset="0"/>
                <a:ea typeface="Calibri" panose="020F0502020204030204" pitchFamily="34" charset="0"/>
                <a:cs typeface="Arial" panose="020B0604020202020204" pitchFamily="34" charset="0"/>
              </a:rPr>
              <a:t>“A study on vulnerabilities and threats to wearable devices” Felton Blow, Yen-Hung Hu, Mary Hoppa Journal of The Colloquium for Information Systems Security Education 7 (1), 7-7, 2020</a:t>
            </a:r>
          </a:p>
          <a:p>
            <a:pPr marL="342900" marR="0" lvl="0" indent="-342900">
              <a:spcBef>
                <a:spcPts val="0"/>
              </a:spcBef>
              <a:spcAft>
                <a:spcPts val="0"/>
              </a:spcAft>
              <a:buFont typeface="+mj-lt"/>
              <a:buAutoNum type="arabicPeriod"/>
            </a:pPr>
            <a:endParaRPr lang="en-US" sz="2000" dirty="0">
              <a:solidFill>
                <a:srgbClr val="40404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spcBef>
                <a:spcPts val="0"/>
              </a:spcBef>
              <a:spcAft>
                <a:spcPts val="1000"/>
              </a:spcAft>
              <a:buFont typeface="+mj-lt"/>
              <a:buAutoNum type="arabicPeriod"/>
            </a:pPr>
            <a:r>
              <a:rPr lang="en-GB" sz="2000" spc="10" dirty="0">
                <a:solidFill>
                  <a:srgbClr val="404040"/>
                </a:solidFill>
                <a:effectLst/>
                <a:latin typeface="Arial" panose="020B0604020202020204" pitchFamily="34" charset="0"/>
                <a:ea typeface="Calibri" panose="020F0502020204030204" pitchFamily="34" charset="0"/>
                <a:cs typeface="Arial" panose="020B0604020202020204" pitchFamily="34" charset="0"/>
              </a:rPr>
              <a:t>“Bluetooth security” Juha T Vainio Proceedings of Helsinki University of Technology, Telecommunications Software and Multimedia Laboratory, Seminar on Internetworking: Ad Hoc Networking, Spring 5, 2000</a:t>
            </a:r>
          </a:p>
          <a:p>
            <a:pPr marL="342900" marR="0" lvl="0" indent="-342900">
              <a:spcBef>
                <a:spcPts val="0"/>
              </a:spcBef>
              <a:spcAft>
                <a:spcPts val="1000"/>
              </a:spcAft>
              <a:buFont typeface="+mj-lt"/>
              <a:buAutoNum type="arabicPeriod"/>
            </a:pPr>
            <a:endParaRPr lang="en-GB" sz="2000" spc="10" dirty="0">
              <a:solidFill>
                <a:srgbClr val="40404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spcBef>
                <a:spcPts val="0"/>
              </a:spcBef>
              <a:spcAft>
                <a:spcPts val="1000"/>
              </a:spcAft>
              <a:buFont typeface="+mj-lt"/>
              <a:buAutoNum type="arabicPeriod"/>
            </a:pPr>
            <a:r>
              <a:rPr lang="en-US" sz="2000" dirty="0">
                <a:solidFill>
                  <a:srgbClr val="333333"/>
                </a:solidFill>
                <a:latin typeface="Arial" panose="020B0604020202020204" pitchFamily="34" charset="0"/>
                <a:cs typeface="Arial" panose="020B0604020202020204" pitchFamily="34" charset="0"/>
              </a:rPr>
              <a:t>A</a:t>
            </a:r>
            <a:r>
              <a:rPr lang="en-US" sz="2000" b="0" i="0" dirty="0">
                <a:solidFill>
                  <a:srgbClr val="333333"/>
                </a:solidFill>
                <a:effectLst/>
                <a:latin typeface="Arial" panose="020B0604020202020204" pitchFamily="34" charset="0"/>
                <a:cs typeface="Arial" panose="020B0604020202020204" pitchFamily="34" charset="0"/>
              </a:rPr>
              <a:t>. Barua, M. A. Al Alamin, M. S. Hossain and E. Hossain, "Security and Privacy Threats for Bluetooth Low Energy in IoT and Wearable Devices: A Comprehensive Survey," in </a:t>
            </a:r>
            <a:r>
              <a:rPr lang="en-US" sz="2000" b="0" i="1" dirty="0">
                <a:solidFill>
                  <a:srgbClr val="333333"/>
                </a:solidFill>
                <a:effectLst/>
                <a:latin typeface="Arial" panose="020B0604020202020204" pitchFamily="34" charset="0"/>
                <a:cs typeface="Arial" panose="020B0604020202020204" pitchFamily="34" charset="0"/>
              </a:rPr>
              <a:t>IEEE Open Journal of the Communications Society</a:t>
            </a:r>
            <a:r>
              <a:rPr lang="en-US" sz="2000" b="0" i="0" dirty="0">
                <a:solidFill>
                  <a:srgbClr val="333333"/>
                </a:solidFill>
                <a:effectLst/>
                <a:latin typeface="Arial" panose="020B0604020202020204" pitchFamily="34" charset="0"/>
                <a:cs typeface="Arial" panose="020B0604020202020204" pitchFamily="34" charset="0"/>
              </a:rPr>
              <a:t>, vol. 3, pp. 251-281, 2022, doi: 10.1109/OJCOMS.2022.3149732</a:t>
            </a:r>
            <a:r>
              <a:rPr lang="en-US" sz="2000" b="0" i="0" dirty="0">
                <a:solidFill>
                  <a:srgbClr val="333333"/>
                </a:solidFill>
                <a:effectLst/>
                <a:latin typeface="Arial" panose="020B0604020202020204" pitchFamily="34" charset="0"/>
              </a:rPr>
              <a:t>.</a:t>
            </a:r>
            <a:endParaRPr lang="en-US" sz="2000" dirty="0"/>
          </a:p>
          <a:p>
            <a:pPr marL="0" marR="0">
              <a:spcBef>
                <a:spcPts val="0"/>
              </a:spcBef>
              <a:spcAft>
                <a:spcPts val="1000"/>
              </a:spcAft>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4034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BFFA7-09BD-C762-46F3-24D5675A2783}"/>
              </a:ext>
            </a:extLst>
          </p:cNvPr>
          <p:cNvSpPr>
            <a:spLocks noGrp="1"/>
          </p:cNvSpPr>
          <p:nvPr>
            <p:ph type="title"/>
          </p:nvPr>
        </p:nvSpPr>
        <p:spPr>
          <a:xfrm>
            <a:off x="838200" y="365125"/>
            <a:ext cx="10515600" cy="1325563"/>
          </a:xfrm>
        </p:spPr>
        <p:txBody>
          <a:bodyPr>
            <a:normAutofit/>
          </a:bodyPr>
          <a:lstStyle/>
          <a:p>
            <a:pPr algn="ctr"/>
            <a:r>
              <a:rPr lang="en-US" sz="5400" dirty="0"/>
              <a:t>Tentative Project Title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1AB3BA-479A-B9C4-ED47-351501331B0A}"/>
              </a:ext>
            </a:extLst>
          </p:cNvPr>
          <p:cNvSpPr>
            <a:spLocks noGrp="1"/>
          </p:cNvSpPr>
          <p:nvPr>
            <p:ph idx="1"/>
          </p:nvPr>
        </p:nvSpPr>
        <p:spPr>
          <a:xfrm>
            <a:off x="242047" y="1918806"/>
            <a:ext cx="11833412" cy="4939194"/>
          </a:xfrm>
        </p:spPr>
        <p:txBody>
          <a:bodyPr>
            <a:normAutofit/>
          </a:bodyPr>
          <a:lstStyle/>
          <a:p>
            <a:pPr marL="0" indent="0" algn="ctr">
              <a:buNone/>
            </a:pPr>
            <a:endParaRPr lang="en-US" sz="3200" b="1" i="1" dirty="0">
              <a:latin typeface="Times New Roman" panose="02020603050405020304" pitchFamily="18" charset="0"/>
              <a:cs typeface="Times New Roman" panose="02020603050405020304" pitchFamily="18" charset="0"/>
            </a:endParaRPr>
          </a:p>
          <a:p>
            <a:pPr marL="0" indent="0" algn="ctr">
              <a:buNone/>
            </a:pPr>
            <a:endParaRPr lang="en-US" sz="3200" b="1" i="1" dirty="0">
              <a:latin typeface="Times New Roman" panose="02020603050405020304" pitchFamily="18" charset="0"/>
              <a:cs typeface="Times New Roman" panose="02020603050405020304" pitchFamily="18" charset="0"/>
            </a:endParaRPr>
          </a:p>
          <a:p>
            <a:pPr marL="0" indent="0" algn="ctr">
              <a:buNone/>
            </a:pPr>
            <a:endParaRPr lang="en-US" sz="3200" b="1" i="1" dirty="0">
              <a:latin typeface="Times New Roman" panose="02020603050405020304" pitchFamily="18" charset="0"/>
              <a:cs typeface="Times New Roman" panose="02020603050405020304" pitchFamily="18" charset="0"/>
            </a:endParaRPr>
          </a:p>
          <a:p>
            <a:pPr marL="0" indent="0" algn="ctr">
              <a:buNone/>
            </a:pPr>
            <a:r>
              <a:rPr lang="en-US" sz="3200" b="1" i="1" dirty="0">
                <a:latin typeface="Arial" panose="020B0604020202020204" pitchFamily="34" charset="0"/>
                <a:cs typeface="Arial" panose="020B0604020202020204" pitchFamily="34" charset="0"/>
              </a:rPr>
              <a:t>Bluetooth Attacks</a:t>
            </a:r>
            <a:br>
              <a:rPr lang="en-US" sz="3200" b="1" i="1" dirty="0">
                <a:latin typeface="Arial" panose="020B0604020202020204" pitchFamily="34" charset="0"/>
                <a:cs typeface="Arial" panose="020B0604020202020204" pitchFamily="34" charset="0"/>
              </a:rPr>
            </a:br>
            <a:r>
              <a:rPr lang="en-US" sz="2400" b="1" i="1" dirty="0">
                <a:latin typeface="Arial" panose="020B0604020202020204" pitchFamily="34" charset="0"/>
                <a:cs typeface="Arial" panose="020B0604020202020204" pitchFamily="34" charset="0"/>
              </a:rPr>
              <a:t>A survey on smart watches data leakage through open Bluetooth connection</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7029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4A0ABE87-A99D-77B7-EAA0-2E78E92DF992}"/>
              </a:ext>
            </a:extLst>
          </p:cNvPr>
          <p:cNvSpPr>
            <a:spLocks noGrp="1"/>
          </p:cNvSpPr>
          <p:nvPr>
            <p:ph idx="1"/>
          </p:nvPr>
        </p:nvSpPr>
        <p:spPr>
          <a:xfrm>
            <a:off x="630936" y="2660904"/>
            <a:ext cx="4818888" cy="3547872"/>
          </a:xfrm>
        </p:spPr>
        <p:txBody>
          <a:bodyPr anchor="t">
            <a:normAutofit/>
          </a:bodyPr>
          <a:lstStyle/>
          <a:p>
            <a:pPr marL="0" indent="0">
              <a:spcBef>
                <a:spcPts val="0"/>
              </a:spcBef>
              <a:spcAft>
                <a:spcPts val="1000"/>
              </a:spcAft>
              <a:buNone/>
            </a:pPr>
            <a:endParaRPr lang="en-US" sz="8800" b="1" dirty="0">
              <a:latin typeface="Edwardian Script ITC" panose="030303020407070D0804" pitchFamily="66" charset="0"/>
              <a:ea typeface="ＭＳ Ｐゴシック" pitchFamily="1" charset="-128"/>
              <a:cs typeface="Times New Roman" panose="02020603050405020304" pitchFamily="18" charset="0"/>
            </a:endParaRPr>
          </a:p>
          <a:p>
            <a:pPr marL="0" indent="0">
              <a:spcBef>
                <a:spcPts val="0"/>
              </a:spcBef>
              <a:spcAft>
                <a:spcPts val="1000"/>
              </a:spcAft>
              <a:buNone/>
            </a:pPr>
            <a:r>
              <a:rPr lang="en-US" sz="7200" b="1" dirty="0">
                <a:latin typeface="Times New Roman" panose="02020603050405020304" pitchFamily="18" charset="0"/>
                <a:ea typeface="ＭＳ Ｐゴシック" pitchFamily="1" charset="-128"/>
                <a:cs typeface="Times New Roman" panose="02020603050405020304" pitchFamily="18" charset="0"/>
              </a:rPr>
              <a:t>Thank You</a:t>
            </a:r>
          </a:p>
          <a:p>
            <a:pPr marL="0" marR="0">
              <a:spcBef>
                <a:spcPts val="0"/>
              </a:spcBef>
              <a:spcAft>
                <a:spcPts val="1000"/>
              </a:spcAft>
            </a:pPr>
            <a:endParaRPr lang="en-US" sz="8800" dirty="0">
              <a:latin typeface="Edwardian Script ITC" panose="030303020407070D0804" pitchFamily="66" charset="0"/>
              <a:cs typeface="Arial" panose="020B0604020202020204" pitchFamily="34" charset="0"/>
            </a:endParaRPr>
          </a:p>
        </p:txBody>
      </p:sp>
      <p:pic>
        <p:nvPicPr>
          <p:cNvPr id="22" name="Graphic 21" descr="Handshake">
            <a:extLst>
              <a:ext uri="{FF2B5EF4-FFF2-40B4-BE49-F238E27FC236}">
                <a16:creationId xmlns:a16="http://schemas.microsoft.com/office/drawing/2014/main" id="{20F74041-D8D3-75AB-B98C-22924BA7F1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997959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C70486A5-D3AF-B3C5-0B39-5D5096B5FAF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Arial" panose="020B0604020202020204" pitchFamily="34" charset="0"/>
                <a:cs typeface="Arial" panose="020B0604020202020204" pitchFamily="34" charset="0"/>
              </a:rPr>
              <a:t>Abstract</a:t>
            </a: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4A0ABE87-A99D-77B7-EAA0-2E78E92DF992}"/>
              </a:ext>
            </a:extLst>
          </p:cNvPr>
          <p:cNvSpPr>
            <a:spLocks noGrp="1"/>
          </p:cNvSpPr>
          <p:nvPr>
            <p:ph idx="1"/>
          </p:nvPr>
        </p:nvSpPr>
        <p:spPr>
          <a:xfrm>
            <a:off x="838200" y="1929384"/>
            <a:ext cx="10515600" cy="4251960"/>
          </a:xfrm>
        </p:spPr>
        <p:txBody>
          <a:bodyPr>
            <a:normAutofit/>
          </a:bodyPr>
          <a:lstStyle/>
          <a:p>
            <a:pPr marL="0" marR="0">
              <a:spcBef>
                <a:spcPts val="0"/>
              </a:spcBef>
              <a:spcAft>
                <a:spcPts val="1000"/>
              </a:spcAft>
            </a:pPr>
            <a:r>
              <a:rPr lang="en-GB" sz="2000" spc="10" dirty="0">
                <a:effectLst/>
                <a:latin typeface="Arial" panose="020B0604020202020204" pitchFamily="34" charset="0"/>
                <a:ea typeface="Calibri" panose="020F0502020204030204" pitchFamily="34" charset="0"/>
                <a:cs typeface="Arial" panose="020B0604020202020204" pitchFamily="34" charset="0"/>
              </a:rPr>
              <a:t> Bluetooth is a short-range wireless communication technology that  are  widely used in today’s world .It allows devices such as mobiles, computers, and peripherals(IOT devices) to transmit data or voice wirelessly over a short distance. The purpose of Bluetooth is to replace the cables that normally connect devices, while keeping the communications between them secure.</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GB" sz="2000" spc="10" dirty="0">
                <a:effectLst/>
                <a:latin typeface="Arial" panose="020B0604020202020204" pitchFamily="34" charset="0"/>
                <a:ea typeface="Calibri" panose="020F0502020204030204" pitchFamily="34" charset="0"/>
                <a:cs typeface="Arial" panose="020B0604020202020204" pitchFamily="34" charset="0"/>
              </a:rPr>
              <a:t>Now a day’s the usage of smart watches is widely spread in every age group because of various inbuilt features such as calling, messaging, health tracking, and GPS tracks etc. Some of these features collect sensitive data and store them for analytics purpose. The security aspects provided by these devices depends on the price range.</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GB" sz="2000" spc="10" dirty="0">
                <a:effectLst/>
                <a:latin typeface="Arial" panose="020B0604020202020204" pitchFamily="34" charset="0"/>
                <a:ea typeface="Calibri" panose="020F0502020204030204" pitchFamily="34" charset="0"/>
                <a:cs typeface="Arial" panose="020B0604020202020204" pitchFamily="34" charset="0"/>
              </a:rPr>
              <a:t>Our study is to identify the data leakages through open Bluetooth connections on smart watches.  We conducted a survey on it and observed that, there might be a chance to connect to a Bluetooth without any Permission from master device. Our study aim’s at to find flaws regarding open Bluetooth connections and prevent attacks such as data leakage, identifying and protecting from hackers.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1578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30">
            <a:extLst>
              <a:ext uri="{FF2B5EF4-FFF2-40B4-BE49-F238E27FC236}">
                <a16:creationId xmlns:a16="http://schemas.microsoft.com/office/drawing/2014/main" id="{A6D37EE4-EA1B-46EE-A54B-5233C63C96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70486A5-D3AF-B3C5-0B39-5D5096B5FAF2}"/>
              </a:ext>
            </a:extLst>
          </p:cNvPr>
          <p:cNvSpPr>
            <a:spLocks noGrp="1"/>
          </p:cNvSpPr>
          <p:nvPr>
            <p:ph type="title"/>
          </p:nvPr>
        </p:nvSpPr>
        <p:spPr>
          <a:xfrm>
            <a:off x="572493" y="238539"/>
            <a:ext cx="11047013" cy="1434415"/>
          </a:xfrm>
        </p:spPr>
        <p:txBody>
          <a:bodyPr vert="horz" lIns="91440" tIns="45720" rIns="91440" bIns="45720" rtlCol="0" anchor="b">
            <a:normAutofit/>
          </a:bodyPr>
          <a:lstStyle/>
          <a:p>
            <a:r>
              <a:rPr lang="en-US" sz="54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5400" b="1" kern="1200" dirty="0">
              <a:latin typeface="Arial" panose="020B0604020202020204" pitchFamily="34" charset="0"/>
              <a:cs typeface="Arial" panose="020B0604020202020204" pitchFamily="34" charset="0"/>
            </a:endParaRPr>
          </a:p>
        </p:txBody>
      </p:sp>
      <p:sp>
        <p:nvSpPr>
          <p:cNvPr id="1042"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C85A39CE-5B94-2EE1-9BF2-01F9D49280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928" r="20114" b="-1"/>
          <a:stretch/>
        </p:blipFill>
        <p:spPr bwMode="auto">
          <a:xfrm>
            <a:off x="572493" y="1937421"/>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4A0ABE87-A99D-77B7-EAA0-2E78E92DF992}"/>
              </a:ext>
            </a:extLst>
          </p:cNvPr>
          <p:cNvSpPr>
            <a:spLocks noGrp="1"/>
          </p:cNvSpPr>
          <p:nvPr>
            <p:ph idx="1"/>
          </p:nvPr>
        </p:nvSpPr>
        <p:spPr>
          <a:xfrm>
            <a:off x="4905955" y="2071316"/>
            <a:ext cx="6713552" cy="4114800"/>
          </a:xfrm>
        </p:spPr>
        <p:txBody>
          <a:bodyPr anchor="t">
            <a:normAutofit/>
          </a:bodyPr>
          <a:lstStyle/>
          <a:p>
            <a:pPr marL="0" marR="0" indent="0">
              <a:spcBef>
                <a:spcPts val="0"/>
              </a:spcBef>
              <a:spcAft>
                <a:spcPts val="1000"/>
              </a:spcAft>
              <a:buNone/>
            </a:pPr>
            <a:endParaRPr lang="en-US" sz="1500" dirty="0">
              <a:latin typeface="Arial" panose="020B0604020202020204" pitchFamily="34" charset="0"/>
              <a:cs typeface="Arial" panose="020B0604020202020204" pitchFamily="34" charset="0"/>
            </a:endParaRPr>
          </a:p>
          <a:p>
            <a:pPr marR="0">
              <a:spcBef>
                <a:spcPts val="0"/>
              </a:spcBef>
              <a:spcAft>
                <a:spcPts val="1000"/>
              </a:spcAft>
              <a:buFont typeface="Wingdings" panose="05000000000000000000" pitchFamily="2" charset="2"/>
              <a:buChar char="Ø"/>
            </a:pPr>
            <a:r>
              <a:rPr lang="en-US" sz="1500" dirty="0">
                <a:latin typeface="Arial" panose="020B0604020202020204" pitchFamily="34" charset="0"/>
                <a:cs typeface="Arial" panose="020B0604020202020204" pitchFamily="34" charset="0"/>
              </a:rPr>
              <a:t>Bluetooth devices are connected through Adhoc network system(PAN).</a:t>
            </a:r>
          </a:p>
          <a:p>
            <a:pPr marL="0" marR="0" indent="0">
              <a:spcBef>
                <a:spcPts val="0"/>
              </a:spcBef>
              <a:spcAft>
                <a:spcPts val="1000"/>
              </a:spcAft>
              <a:buNone/>
            </a:pPr>
            <a:endParaRPr lang="en-US" sz="1500" dirty="0">
              <a:latin typeface="Arial" panose="020B0604020202020204" pitchFamily="34" charset="0"/>
              <a:cs typeface="Arial" panose="020B0604020202020204" pitchFamily="34" charset="0"/>
            </a:endParaRPr>
          </a:p>
          <a:p>
            <a:pPr marR="0">
              <a:spcBef>
                <a:spcPts val="0"/>
              </a:spcBef>
              <a:spcAft>
                <a:spcPts val="1000"/>
              </a:spcAft>
              <a:buFont typeface="Wingdings" panose="05000000000000000000" pitchFamily="2" charset="2"/>
              <a:buChar char="Ø"/>
            </a:pPr>
            <a:r>
              <a:rPr lang="en-US" sz="1500" dirty="0">
                <a:latin typeface="Arial" panose="020B0604020202020204" pitchFamily="34" charset="0"/>
                <a:cs typeface="Arial" panose="020B0604020202020204" pitchFamily="34" charset="0"/>
              </a:rPr>
              <a:t>Every device in Bluetooth network plays a  role as either master or slave.</a:t>
            </a:r>
          </a:p>
          <a:p>
            <a:pPr marL="0" marR="0" indent="0">
              <a:spcBef>
                <a:spcPts val="0"/>
              </a:spcBef>
              <a:spcAft>
                <a:spcPts val="1000"/>
              </a:spcAft>
              <a:buNone/>
            </a:pPr>
            <a:endParaRPr lang="en-US" sz="1500" dirty="0">
              <a:latin typeface="Arial" panose="020B0604020202020204" pitchFamily="34" charset="0"/>
              <a:cs typeface="Arial" panose="020B0604020202020204" pitchFamily="34" charset="0"/>
            </a:endParaRPr>
          </a:p>
          <a:p>
            <a:pPr marR="0">
              <a:spcBef>
                <a:spcPts val="0"/>
              </a:spcBef>
              <a:spcAft>
                <a:spcPts val="1000"/>
              </a:spcAft>
              <a:buFont typeface="Wingdings" panose="05000000000000000000" pitchFamily="2" charset="2"/>
              <a:buChar char="Ø"/>
            </a:pPr>
            <a:r>
              <a:rPr lang="en-US" sz="1500" dirty="0">
                <a:latin typeface="Arial" panose="020B0604020202020204" pitchFamily="34" charset="0"/>
                <a:cs typeface="Arial" panose="020B0604020202020204" pitchFamily="34" charset="0"/>
              </a:rPr>
              <a:t>Different  of Bluetooth enabled devices.</a:t>
            </a:r>
          </a:p>
          <a:p>
            <a:pPr marR="0">
              <a:spcBef>
                <a:spcPts val="0"/>
              </a:spcBef>
              <a:spcAft>
                <a:spcPts val="1000"/>
              </a:spcAft>
            </a:pPr>
            <a:r>
              <a:rPr lang="en-US" sz="1500" dirty="0">
                <a:latin typeface="Arial" panose="020B0604020202020204" pitchFamily="34" charset="0"/>
                <a:cs typeface="Arial" panose="020B0604020202020204" pitchFamily="34" charset="0"/>
              </a:rPr>
              <a:t>      major(classic &amp; secured)</a:t>
            </a:r>
          </a:p>
          <a:p>
            <a:pPr marR="0">
              <a:spcBef>
                <a:spcPts val="0"/>
              </a:spcBef>
              <a:spcAft>
                <a:spcPts val="1000"/>
              </a:spcAft>
            </a:pPr>
            <a:r>
              <a:rPr lang="en-US" sz="1500" dirty="0">
                <a:latin typeface="Arial" panose="020B0604020202020204" pitchFamily="34" charset="0"/>
                <a:cs typeface="Arial" panose="020B0604020202020204" pitchFamily="34" charset="0"/>
              </a:rPr>
              <a:t>     minor(BLE – Bluetooth Low Energy)</a:t>
            </a:r>
          </a:p>
          <a:p>
            <a:pPr marL="0" marR="0" indent="0">
              <a:spcBef>
                <a:spcPts val="0"/>
              </a:spcBef>
              <a:spcAft>
                <a:spcPts val="1000"/>
              </a:spcAft>
              <a:buNone/>
            </a:pPr>
            <a:endParaRPr lang="en-US" sz="1500" dirty="0">
              <a:latin typeface="Arial" panose="020B0604020202020204" pitchFamily="34" charset="0"/>
              <a:cs typeface="Arial" panose="020B0604020202020204" pitchFamily="34" charset="0"/>
            </a:endParaRPr>
          </a:p>
          <a:p>
            <a:pPr marR="0">
              <a:spcBef>
                <a:spcPts val="0"/>
              </a:spcBef>
              <a:spcAft>
                <a:spcPts val="1000"/>
              </a:spcAft>
              <a:buFont typeface="Wingdings" panose="05000000000000000000" pitchFamily="2" charset="2"/>
              <a:buChar char="Ø"/>
            </a:pPr>
            <a:r>
              <a:rPr lang="en-US" sz="1500" dirty="0">
                <a:latin typeface="Arial" panose="020B0604020202020204" pitchFamily="34" charset="0"/>
                <a:cs typeface="Arial" panose="020B0604020202020204" pitchFamily="34" charset="0"/>
              </a:rPr>
              <a:t>Bluetooth was maintained by a special group named as SIG BLUETOOTH</a:t>
            </a:r>
          </a:p>
          <a:p>
            <a:pPr marR="0">
              <a:spcBef>
                <a:spcPts val="0"/>
              </a:spcBef>
              <a:spcAft>
                <a:spcPts val="1000"/>
              </a:spcAft>
              <a:buFont typeface="Wingdings" panose="05000000000000000000" pitchFamily="2" charset="2"/>
              <a:buChar char="Ø"/>
            </a:pPr>
            <a:endParaRPr lang="en-US" sz="1500" dirty="0">
              <a:latin typeface="Arial" panose="020B0604020202020204" pitchFamily="34" charset="0"/>
              <a:cs typeface="Arial" panose="020B0604020202020204" pitchFamily="34" charset="0"/>
            </a:endParaRPr>
          </a:p>
          <a:p>
            <a:pPr marR="0">
              <a:spcBef>
                <a:spcPts val="0"/>
              </a:spcBef>
              <a:spcAft>
                <a:spcPts val="1000"/>
              </a:spcAft>
              <a:buFont typeface="Wingdings" panose="05000000000000000000" pitchFamily="2" charset="2"/>
              <a:buChar char="Ø"/>
            </a:pPr>
            <a:endParaRPr lang="en-US" sz="1500" dirty="0">
              <a:latin typeface="Arial" panose="020B0604020202020204" pitchFamily="34" charset="0"/>
              <a:cs typeface="Arial" panose="020B0604020202020204" pitchFamily="34" charset="0"/>
            </a:endParaRPr>
          </a:p>
          <a:p>
            <a:pPr marR="0">
              <a:spcBef>
                <a:spcPts val="0"/>
              </a:spcBef>
              <a:spcAft>
                <a:spcPts val="1000"/>
              </a:spcAft>
              <a:buFont typeface="Wingdings" panose="05000000000000000000" pitchFamily="2" charset="2"/>
              <a:buChar char="Ø"/>
            </a:pPr>
            <a:endParaRPr lang="en-US" sz="1500" dirty="0">
              <a:latin typeface="Arial" panose="020B0604020202020204" pitchFamily="34" charset="0"/>
              <a:cs typeface="Arial" panose="020B0604020202020204" pitchFamily="34" charset="0"/>
            </a:endParaRPr>
          </a:p>
          <a:p>
            <a:pPr marL="114300" marR="0" indent="-342900">
              <a:spcBef>
                <a:spcPts val="0"/>
              </a:spcBef>
              <a:spcAft>
                <a:spcPts val="1000"/>
              </a:spcAft>
              <a:buFont typeface="Wingdings" panose="05000000000000000000" pitchFamily="2" charset="2"/>
              <a:buChar char="Ø"/>
            </a:pPr>
            <a:endParaRPr lang="en-US" sz="15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BC84C45F-68C7-B3D0-E70D-8985FD5AA883}"/>
              </a:ext>
            </a:extLst>
          </p:cNvPr>
          <p:cNvSpPr txBox="1"/>
          <p:nvPr/>
        </p:nvSpPr>
        <p:spPr>
          <a:xfrm>
            <a:off x="1485900" y="4419600"/>
            <a:ext cx="836832" cy="369332"/>
          </a:xfrm>
          <a:prstGeom prst="rect">
            <a:avLst/>
          </a:prstGeom>
          <a:noFill/>
        </p:spPr>
        <p:txBody>
          <a:bodyPr wrap="none" rtlCol="0">
            <a:spAutoFit/>
          </a:bodyPr>
          <a:lstStyle/>
          <a:p>
            <a:r>
              <a:rPr lang="en-US" dirty="0"/>
              <a:t>master</a:t>
            </a:r>
          </a:p>
        </p:txBody>
      </p:sp>
      <p:sp>
        <p:nvSpPr>
          <p:cNvPr id="4" name="TextBox 3">
            <a:extLst>
              <a:ext uri="{FF2B5EF4-FFF2-40B4-BE49-F238E27FC236}">
                <a16:creationId xmlns:a16="http://schemas.microsoft.com/office/drawing/2014/main" id="{CD1E4E0C-8774-6677-67EE-A4A064FF865F}"/>
              </a:ext>
            </a:extLst>
          </p:cNvPr>
          <p:cNvSpPr txBox="1"/>
          <p:nvPr/>
        </p:nvSpPr>
        <p:spPr>
          <a:xfrm>
            <a:off x="3295650" y="2895600"/>
            <a:ext cx="651460" cy="369332"/>
          </a:xfrm>
          <a:prstGeom prst="rect">
            <a:avLst/>
          </a:prstGeom>
          <a:noFill/>
        </p:spPr>
        <p:txBody>
          <a:bodyPr wrap="none" rtlCol="0">
            <a:spAutoFit/>
          </a:bodyPr>
          <a:lstStyle/>
          <a:p>
            <a:r>
              <a:rPr lang="en-US" dirty="0"/>
              <a:t>slave</a:t>
            </a:r>
          </a:p>
        </p:txBody>
      </p:sp>
      <p:sp>
        <p:nvSpPr>
          <p:cNvPr id="18" name="TextBox 17">
            <a:extLst>
              <a:ext uri="{FF2B5EF4-FFF2-40B4-BE49-F238E27FC236}">
                <a16:creationId xmlns:a16="http://schemas.microsoft.com/office/drawing/2014/main" id="{B138EA53-D8B1-C5DC-75B8-4ADBCDCCC760}"/>
              </a:ext>
            </a:extLst>
          </p:cNvPr>
          <p:cNvSpPr txBox="1"/>
          <p:nvPr/>
        </p:nvSpPr>
        <p:spPr>
          <a:xfrm>
            <a:off x="1694330" y="5727558"/>
            <a:ext cx="6096000" cy="369332"/>
          </a:xfrm>
          <a:prstGeom prst="rect">
            <a:avLst/>
          </a:prstGeom>
          <a:noFill/>
        </p:spPr>
        <p:txBody>
          <a:bodyPr wrap="square">
            <a:spAutoFit/>
          </a:bodyPr>
          <a:lstStyle/>
          <a:p>
            <a:r>
              <a:rPr lang="en-US" dirty="0"/>
              <a:t>slave</a:t>
            </a:r>
          </a:p>
        </p:txBody>
      </p:sp>
    </p:spTree>
    <p:extLst>
      <p:ext uri="{BB962C8B-B14F-4D97-AF65-F5344CB8AC3E}">
        <p14:creationId xmlns:p14="http://schemas.microsoft.com/office/powerpoint/2010/main" val="1669497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BD39608A-3DA7-0B81-991A-380AF9BBE13B}"/>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327025" y="801715"/>
            <a:ext cx="3526580" cy="1983701"/>
          </a:xfrm>
        </p:spPr>
      </p:pic>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extBox 6">
            <a:extLst>
              <a:ext uri="{FF2B5EF4-FFF2-40B4-BE49-F238E27FC236}">
                <a16:creationId xmlns:a16="http://schemas.microsoft.com/office/drawing/2014/main" id="{B29DF363-7FCD-12A3-89C2-2C59221736CD}"/>
              </a:ext>
            </a:extLst>
          </p:cNvPr>
          <p:cNvSpPr txBox="1"/>
          <p:nvPr/>
        </p:nvSpPr>
        <p:spPr>
          <a:xfrm>
            <a:off x="394442" y="285950"/>
            <a:ext cx="914400" cy="369332"/>
          </a:xfrm>
          <a:prstGeom prst="rect">
            <a:avLst/>
          </a:prstGeom>
          <a:noFill/>
        </p:spPr>
        <p:txBody>
          <a:bodyPr wrap="square" rtlCol="0">
            <a:spAutoFit/>
          </a:bodyPr>
          <a:lstStyle/>
          <a:p>
            <a:r>
              <a:rPr lang="en-US" u="sng" dirty="0"/>
              <a:t>Major</a:t>
            </a:r>
            <a:r>
              <a:rPr lang="en-US" dirty="0"/>
              <a:t> :</a:t>
            </a:r>
          </a:p>
        </p:txBody>
      </p:sp>
      <p:pic>
        <p:nvPicPr>
          <p:cNvPr id="9" name="Picture 8">
            <a:extLst>
              <a:ext uri="{FF2B5EF4-FFF2-40B4-BE49-F238E27FC236}">
                <a16:creationId xmlns:a16="http://schemas.microsoft.com/office/drawing/2014/main" id="{3A9E5F3D-E34B-4EA7-51C0-8E49A72805A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110319" y="439272"/>
            <a:ext cx="2532832" cy="2379510"/>
          </a:xfrm>
          <a:prstGeom prst="rect">
            <a:avLst/>
          </a:prstGeom>
        </p:spPr>
      </p:pic>
      <p:pic>
        <p:nvPicPr>
          <p:cNvPr id="13" name="Picture 12">
            <a:extLst>
              <a:ext uri="{FF2B5EF4-FFF2-40B4-BE49-F238E27FC236}">
                <a16:creationId xmlns:a16="http://schemas.microsoft.com/office/drawing/2014/main" id="{D14045DD-5B41-F4D2-B126-328EFFDB3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665" y="713231"/>
            <a:ext cx="3121152" cy="2078736"/>
          </a:xfrm>
          <a:prstGeom prst="rect">
            <a:avLst/>
          </a:prstGeom>
        </p:spPr>
      </p:pic>
      <p:sp>
        <p:nvSpPr>
          <p:cNvPr id="15" name="TextBox 14">
            <a:extLst>
              <a:ext uri="{FF2B5EF4-FFF2-40B4-BE49-F238E27FC236}">
                <a16:creationId xmlns:a16="http://schemas.microsoft.com/office/drawing/2014/main" id="{DFD24F1D-E9DC-5ED3-0B55-7A6406729377}"/>
              </a:ext>
            </a:extLst>
          </p:cNvPr>
          <p:cNvSpPr txBox="1"/>
          <p:nvPr/>
        </p:nvSpPr>
        <p:spPr>
          <a:xfrm>
            <a:off x="303573" y="2788020"/>
            <a:ext cx="787331" cy="369332"/>
          </a:xfrm>
          <a:prstGeom prst="rect">
            <a:avLst/>
          </a:prstGeom>
          <a:noFill/>
        </p:spPr>
        <p:txBody>
          <a:bodyPr wrap="none" rtlCol="0">
            <a:spAutoFit/>
          </a:bodyPr>
          <a:lstStyle/>
          <a:p>
            <a:r>
              <a:rPr lang="en-US" dirty="0"/>
              <a:t>laptop</a:t>
            </a:r>
          </a:p>
        </p:txBody>
      </p:sp>
      <p:sp>
        <p:nvSpPr>
          <p:cNvPr id="17" name="TextBox 16">
            <a:extLst>
              <a:ext uri="{FF2B5EF4-FFF2-40B4-BE49-F238E27FC236}">
                <a16:creationId xmlns:a16="http://schemas.microsoft.com/office/drawing/2014/main" id="{E0AF4BCA-809E-E941-F75E-536AEFD664C4}"/>
              </a:ext>
            </a:extLst>
          </p:cNvPr>
          <p:cNvSpPr txBox="1"/>
          <p:nvPr/>
        </p:nvSpPr>
        <p:spPr>
          <a:xfrm>
            <a:off x="4078944" y="2796982"/>
            <a:ext cx="833883" cy="369332"/>
          </a:xfrm>
          <a:prstGeom prst="rect">
            <a:avLst/>
          </a:prstGeom>
          <a:noFill/>
        </p:spPr>
        <p:txBody>
          <a:bodyPr wrap="none" rtlCol="0">
            <a:spAutoFit/>
          </a:bodyPr>
          <a:lstStyle/>
          <a:p>
            <a:r>
              <a:rPr lang="en-US" dirty="0"/>
              <a:t>mobile</a:t>
            </a:r>
          </a:p>
        </p:txBody>
      </p:sp>
      <p:sp>
        <p:nvSpPr>
          <p:cNvPr id="19" name="TextBox 18">
            <a:extLst>
              <a:ext uri="{FF2B5EF4-FFF2-40B4-BE49-F238E27FC236}">
                <a16:creationId xmlns:a16="http://schemas.microsoft.com/office/drawing/2014/main" id="{A369AC0C-3980-BCA7-D506-62DCB81D0247}"/>
              </a:ext>
            </a:extLst>
          </p:cNvPr>
          <p:cNvSpPr txBox="1"/>
          <p:nvPr/>
        </p:nvSpPr>
        <p:spPr>
          <a:xfrm>
            <a:off x="7279336" y="2806690"/>
            <a:ext cx="1782732" cy="369332"/>
          </a:xfrm>
          <a:prstGeom prst="rect">
            <a:avLst/>
          </a:prstGeom>
          <a:noFill/>
        </p:spPr>
        <p:txBody>
          <a:bodyPr wrap="none" rtlCol="0">
            <a:spAutoFit/>
          </a:bodyPr>
          <a:lstStyle/>
          <a:p>
            <a:r>
              <a:rPr lang="en-US" dirty="0"/>
              <a:t>Car audio system</a:t>
            </a:r>
          </a:p>
        </p:txBody>
      </p:sp>
      <p:sp>
        <p:nvSpPr>
          <p:cNvPr id="21" name="TextBox 20">
            <a:extLst>
              <a:ext uri="{FF2B5EF4-FFF2-40B4-BE49-F238E27FC236}">
                <a16:creationId xmlns:a16="http://schemas.microsoft.com/office/drawing/2014/main" id="{69C5EA19-91FA-8EB5-3C6B-7F9393ECC98D}"/>
              </a:ext>
            </a:extLst>
          </p:cNvPr>
          <p:cNvSpPr txBox="1"/>
          <p:nvPr/>
        </p:nvSpPr>
        <p:spPr>
          <a:xfrm>
            <a:off x="394444" y="3200402"/>
            <a:ext cx="928459" cy="369332"/>
          </a:xfrm>
          <a:prstGeom prst="rect">
            <a:avLst/>
          </a:prstGeom>
          <a:noFill/>
        </p:spPr>
        <p:txBody>
          <a:bodyPr wrap="none" rtlCol="0">
            <a:spAutoFit/>
          </a:bodyPr>
          <a:lstStyle/>
          <a:p>
            <a:r>
              <a:rPr lang="en-US" u="sng" dirty="0"/>
              <a:t>MINOR</a:t>
            </a:r>
            <a:r>
              <a:rPr lang="en-US" dirty="0"/>
              <a:t>:</a:t>
            </a:r>
            <a:endParaRPr lang="en-US" u="sng" dirty="0"/>
          </a:p>
        </p:txBody>
      </p:sp>
      <p:pic>
        <p:nvPicPr>
          <p:cNvPr id="23" name="Picture 22">
            <a:extLst>
              <a:ext uri="{FF2B5EF4-FFF2-40B4-BE49-F238E27FC236}">
                <a16:creationId xmlns:a16="http://schemas.microsoft.com/office/drawing/2014/main" id="{ECD3B4D4-B58C-F268-454E-EBF8EA63028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94442" y="3614176"/>
            <a:ext cx="1972240" cy="2494307"/>
          </a:xfrm>
          <a:prstGeom prst="rect">
            <a:avLst/>
          </a:prstGeom>
        </p:spPr>
      </p:pic>
      <p:pic>
        <p:nvPicPr>
          <p:cNvPr id="25" name="Picture 24">
            <a:extLst>
              <a:ext uri="{FF2B5EF4-FFF2-40B4-BE49-F238E27FC236}">
                <a16:creationId xmlns:a16="http://schemas.microsoft.com/office/drawing/2014/main" id="{A6B8B1A3-D857-AA33-8330-E7F5C0D0D778}"/>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2385726" y="3610319"/>
            <a:ext cx="2715186" cy="2498169"/>
          </a:xfrm>
          <a:prstGeom prst="rect">
            <a:avLst/>
          </a:prstGeom>
        </p:spPr>
      </p:pic>
      <p:sp>
        <p:nvSpPr>
          <p:cNvPr id="27" name="TextBox 26">
            <a:extLst>
              <a:ext uri="{FF2B5EF4-FFF2-40B4-BE49-F238E27FC236}">
                <a16:creationId xmlns:a16="http://schemas.microsoft.com/office/drawing/2014/main" id="{ADF83E56-FB59-4AC3-20EE-3FCD3485698F}"/>
              </a:ext>
            </a:extLst>
          </p:cNvPr>
          <p:cNvSpPr txBox="1"/>
          <p:nvPr/>
        </p:nvSpPr>
        <p:spPr>
          <a:xfrm>
            <a:off x="394442" y="6152925"/>
            <a:ext cx="957698" cy="369332"/>
          </a:xfrm>
          <a:prstGeom prst="rect">
            <a:avLst/>
          </a:prstGeom>
          <a:noFill/>
        </p:spPr>
        <p:txBody>
          <a:bodyPr wrap="none" rtlCol="0">
            <a:spAutoFit/>
          </a:bodyPr>
          <a:lstStyle/>
          <a:p>
            <a:r>
              <a:rPr lang="en-US" dirty="0"/>
              <a:t>Headset</a:t>
            </a:r>
          </a:p>
        </p:txBody>
      </p:sp>
      <p:pic>
        <p:nvPicPr>
          <p:cNvPr id="29" name="Picture 28">
            <a:extLst>
              <a:ext uri="{FF2B5EF4-FFF2-40B4-BE49-F238E27FC236}">
                <a16:creationId xmlns:a16="http://schemas.microsoft.com/office/drawing/2014/main" id="{FDCFCE75-7AC9-0FCF-C15B-33AB755AF021}"/>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241526" y="3664109"/>
            <a:ext cx="4341928" cy="2443058"/>
          </a:xfrm>
          <a:prstGeom prst="rect">
            <a:avLst/>
          </a:prstGeom>
        </p:spPr>
      </p:pic>
      <p:sp>
        <p:nvSpPr>
          <p:cNvPr id="30" name="TextBox 29">
            <a:extLst>
              <a:ext uri="{FF2B5EF4-FFF2-40B4-BE49-F238E27FC236}">
                <a16:creationId xmlns:a16="http://schemas.microsoft.com/office/drawing/2014/main" id="{ED9E0626-DCB0-774E-4DC1-2F74D1AB81B6}"/>
              </a:ext>
            </a:extLst>
          </p:cNvPr>
          <p:cNvSpPr txBox="1"/>
          <p:nvPr/>
        </p:nvSpPr>
        <p:spPr>
          <a:xfrm>
            <a:off x="6266334" y="6212542"/>
            <a:ext cx="1000402" cy="369332"/>
          </a:xfrm>
          <a:prstGeom prst="rect">
            <a:avLst/>
          </a:prstGeom>
          <a:noFill/>
        </p:spPr>
        <p:txBody>
          <a:bodyPr wrap="none" rtlCol="0">
            <a:spAutoFit/>
          </a:bodyPr>
          <a:lstStyle/>
          <a:p>
            <a:r>
              <a:rPr lang="en-US" dirty="0"/>
              <a:t>speakers</a:t>
            </a:r>
          </a:p>
        </p:txBody>
      </p:sp>
      <p:sp>
        <p:nvSpPr>
          <p:cNvPr id="31" name="TextBox 30">
            <a:extLst>
              <a:ext uri="{FF2B5EF4-FFF2-40B4-BE49-F238E27FC236}">
                <a16:creationId xmlns:a16="http://schemas.microsoft.com/office/drawing/2014/main" id="{0D787935-D569-2021-C65B-FEC307A7C314}"/>
              </a:ext>
            </a:extLst>
          </p:cNvPr>
          <p:cNvSpPr txBox="1"/>
          <p:nvPr/>
        </p:nvSpPr>
        <p:spPr>
          <a:xfrm>
            <a:off x="2385726" y="3177990"/>
            <a:ext cx="1430200" cy="369332"/>
          </a:xfrm>
          <a:prstGeom prst="rect">
            <a:avLst/>
          </a:prstGeom>
          <a:noFill/>
        </p:spPr>
        <p:txBody>
          <a:bodyPr wrap="none" rtlCol="0">
            <a:spAutoFit/>
          </a:bodyPr>
          <a:lstStyle/>
          <a:p>
            <a:r>
              <a:rPr lang="en-US" dirty="0"/>
              <a:t>Audio output</a:t>
            </a:r>
          </a:p>
        </p:txBody>
      </p:sp>
    </p:spTree>
    <p:extLst>
      <p:ext uri="{BB962C8B-B14F-4D97-AF65-F5344CB8AC3E}">
        <p14:creationId xmlns:p14="http://schemas.microsoft.com/office/powerpoint/2010/main" val="1911063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ntent Placeholder 25">
            <a:extLst>
              <a:ext uri="{FF2B5EF4-FFF2-40B4-BE49-F238E27FC236}">
                <a16:creationId xmlns:a16="http://schemas.microsoft.com/office/drawing/2014/main" id="{D420DAF7-DD38-A999-0AA3-0074B13CF26D}"/>
              </a:ext>
            </a:extLst>
          </p:cNvPr>
          <p:cNvSpPr>
            <a:spLocks noGrp="1"/>
          </p:cNvSpPr>
          <p:nvPr>
            <p:ph idx="1"/>
          </p:nvPr>
        </p:nvSpPr>
        <p:spPr>
          <a:xfrm>
            <a:off x="243840" y="146304"/>
            <a:ext cx="5638486" cy="6631568"/>
          </a:xfrm>
        </p:spPr>
        <p:txBody>
          <a:bodyPr>
            <a:normAutofit/>
          </a:bodyPr>
          <a:lstStyle/>
          <a:p>
            <a:pPr marL="0" indent="0">
              <a:buNone/>
            </a:pPr>
            <a:r>
              <a:rPr lang="en-US" sz="2000" u="sng" dirty="0">
                <a:latin typeface="Arial" panose="020B0604020202020204" pitchFamily="34" charset="0"/>
                <a:cs typeface="Arial" panose="020B0604020202020204" pitchFamily="34" charset="0"/>
              </a:rPr>
              <a:t>SMART WATCH</a:t>
            </a:r>
            <a:r>
              <a:rPr lang="en-US" sz="2000" dirty="0"/>
              <a:t>:</a:t>
            </a:r>
          </a:p>
          <a:p>
            <a:pPr>
              <a:buFont typeface="Wingdings" panose="05000000000000000000" pitchFamily="2" charset="2"/>
              <a:buChar char="v"/>
            </a:pPr>
            <a:r>
              <a:rPr lang="en-US" sz="2000" dirty="0">
                <a:latin typeface="Arial" panose="020B0604020202020204" pitchFamily="34" charset="0"/>
                <a:cs typeface="Arial" panose="020B0604020202020204" pitchFamily="34" charset="0"/>
              </a:rPr>
              <a:t>Smart watches are wireless Bluetooth adapter capable of extending the capabilities of the wearer’s smart phone to the watch.</a:t>
            </a:r>
          </a:p>
          <a:p>
            <a:pPr marL="0" indent="0">
              <a:buNone/>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2000" dirty="0">
                <a:latin typeface="Arial" panose="020B0604020202020204" pitchFamily="34" charset="0"/>
                <a:cs typeface="Arial" panose="020B0604020202020204" pitchFamily="34" charset="0"/>
              </a:rPr>
              <a:t> It is a BLE(Bluetooth Low Energy) device.</a:t>
            </a:r>
          </a:p>
          <a:p>
            <a:pPr marL="0" indent="0">
              <a:buNone/>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2000" dirty="0">
                <a:latin typeface="Arial" panose="020B0604020202020204" pitchFamily="34" charset="0"/>
                <a:cs typeface="Arial" panose="020B0604020202020204" pitchFamily="34" charset="0"/>
              </a:rPr>
              <a:t>It stores more sensitive data when compared to all other minor sector Bluetooth devices.</a:t>
            </a:r>
          </a:p>
          <a:p>
            <a:pPr>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2000" dirty="0">
                <a:latin typeface="Arial" panose="020B0604020202020204" pitchFamily="34" charset="0"/>
                <a:cs typeface="Arial" panose="020B0604020202020204" pitchFamily="34" charset="0"/>
              </a:rPr>
              <a:t>Smart watch was designed in a manner that can be connected to major devices to communicate(like mobile, lappy)</a:t>
            </a:r>
          </a:p>
          <a:p>
            <a:pPr>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2000" dirty="0">
                <a:latin typeface="Arial" panose="020B0604020202020204" pitchFamily="34" charset="0"/>
                <a:cs typeface="Arial" panose="020B0604020202020204" pitchFamily="34" charset="0"/>
              </a:rPr>
              <a:t>As it stores more data attacks on such device may lead to cyber threats and data leakage.</a:t>
            </a:r>
          </a:p>
          <a:p>
            <a:pPr marL="0" indent="0">
              <a:buNone/>
            </a:pPr>
            <a:r>
              <a:rPr lang="en-US" sz="2000" dirty="0">
                <a:latin typeface="Arial" panose="020B0604020202020204" pitchFamily="34" charset="0"/>
                <a:cs typeface="Arial" panose="020B0604020202020204" pitchFamily="34" charset="0"/>
              </a:rPr>
              <a:t>So, we choose to do a special case study on smart watches.</a:t>
            </a:r>
          </a:p>
        </p:txBody>
      </p:sp>
      <p:pic>
        <p:nvPicPr>
          <p:cNvPr id="22" name="Content Placeholder 21" descr="A picture containing table, indoor&#10;&#10;Description automatically generated">
            <a:extLst>
              <a:ext uri="{FF2B5EF4-FFF2-40B4-BE49-F238E27FC236}">
                <a16:creationId xmlns:a16="http://schemas.microsoft.com/office/drawing/2014/main" id="{5F8338F9-2519-9904-3BB0-FB56EB4E2EF9}"/>
              </a:ext>
            </a:extLst>
          </p:cNvPr>
          <p:cNvPicPr>
            <a:picLocks noChangeAspect="1"/>
          </p:cNvPicPr>
          <p:nvPr/>
        </p:nvPicPr>
        <p:blipFill rotWithShape="1">
          <a:blip r:embed="rId2">
            <a:extLst>
              <a:ext uri="{28A0092B-C50C-407E-A947-70E740481C1C}">
                <a14:useLocalDpi xmlns:a14="http://schemas.microsoft.com/office/drawing/2010/main" val="0"/>
              </a:ext>
            </a:extLst>
          </a:blip>
          <a:srcRect l="4191"/>
          <a:stretch/>
        </p:blipFill>
        <p:spPr>
          <a:xfrm>
            <a:off x="624826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17987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C70486A5-D3AF-B3C5-0B39-5D5096B5FAF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effectLst/>
                <a:latin typeface="Times New Roman" panose="02020603050405020304" pitchFamily="18" charset="0"/>
                <a:ea typeface="Times New Roman" panose="02020603050405020304" pitchFamily="18" charset="0"/>
                <a:cs typeface="Times New Roman" panose="02020603050405020304" pitchFamily="18" charset="0"/>
              </a:rPr>
              <a:t>Motivation of </a:t>
            </a:r>
            <a:r>
              <a:rPr lang="en-US" sz="5400" b="1" dirty="0">
                <a:latin typeface="Times New Roman" panose="02020603050405020304" pitchFamily="18" charset="0"/>
                <a:ea typeface="Times New Roman" panose="02020603050405020304" pitchFamily="18" charset="0"/>
                <a:cs typeface="Times New Roman" panose="02020603050405020304" pitchFamily="18" charset="0"/>
              </a:rPr>
              <a:t>Project</a:t>
            </a:r>
            <a:r>
              <a:rPr lang="en-US" sz="5400" b="1" dirty="0">
                <a:effectLst/>
                <a:latin typeface="Times New Roman" panose="02020603050405020304" pitchFamily="18" charset="0"/>
                <a:ea typeface="Times New Roman" panose="02020603050405020304" pitchFamily="18" charset="0"/>
                <a:cs typeface="Times New Roman" panose="02020603050405020304" pitchFamily="18" charset="0"/>
              </a:rPr>
              <a:t> Work</a:t>
            </a:r>
            <a:endParaRPr lang="en-US" sz="5400" b="1" kern="1200" dirty="0">
              <a:latin typeface="Arial" panose="020B0604020202020204" pitchFamily="34" charset="0"/>
              <a:cs typeface="Arial" panose="020B0604020202020204" pitchFamily="34" charset="0"/>
            </a:endParaRPr>
          </a:p>
        </p:txBody>
      </p:sp>
      <p:sp>
        <p:nvSpPr>
          <p:cNvPr id="3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4A0ABE87-A99D-77B7-EAA0-2E78E92DF992}"/>
              </a:ext>
            </a:extLst>
          </p:cNvPr>
          <p:cNvSpPr>
            <a:spLocks noGrp="1"/>
          </p:cNvSpPr>
          <p:nvPr>
            <p:ph idx="1"/>
          </p:nvPr>
        </p:nvSpPr>
        <p:spPr>
          <a:xfrm>
            <a:off x="838200" y="1929384"/>
            <a:ext cx="10515600" cy="4251960"/>
          </a:xfrm>
        </p:spPr>
        <p:txBody>
          <a:bodyPr>
            <a:normAutofit lnSpcReduction="10000"/>
          </a:bodyPr>
          <a:lstStyle/>
          <a:p>
            <a:pPr marL="114300" marR="0" indent="-342900">
              <a:spcBef>
                <a:spcPts val="0"/>
              </a:spcBef>
              <a:spcAft>
                <a:spcPts val="1000"/>
              </a:spcAft>
              <a:buFont typeface="Wingdings" panose="05000000000000000000" pitchFamily="2" charset="2"/>
              <a:buChar char="Ø"/>
            </a:pPr>
            <a:r>
              <a:rPr lang="en-US" sz="1700" dirty="0">
                <a:latin typeface="Arial" panose="020B0604020202020204" pitchFamily="34" charset="0"/>
                <a:cs typeface="Arial" panose="020B0604020202020204" pitchFamily="34" charset="0"/>
              </a:rPr>
              <a:t>Smartwatches provides various features of smartphone can utilize in easy way without using  smartphone every time.</a:t>
            </a:r>
          </a:p>
          <a:p>
            <a:pPr marL="114300" marR="0" indent="-342900">
              <a:spcBef>
                <a:spcPts val="0"/>
              </a:spcBef>
              <a:spcAft>
                <a:spcPts val="1000"/>
              </a:spcAft>
              <a:buFont typeface="Wingdings" panose="05000000000000000000" pitchFamily="2" charset="2"/>
              <a:buChar char="Ø"/>
            </a:pPr>
            <a:endParaRPr lang="en-US" sz="1700" dirty="0">
              <a:latin typeface="Arial" panose="020B0604020202020204" pitchFamily="34" charset="0"/>
              <a:cs typeface="Arial" panose="020B0604020202020204" pitchFamily="34" charset="0"/>
            </a:endParaRPr>
          </a:p>
          <a:p>
            <a:pPr marL="114300" marR="0" indent="-342900">
              <a:spcBef>
                <a:spcPts val="0"/>
              </a:spcBef>
              <a:spcAft>
                <a:spcPts val="1000"/>
              </a:spcAft>
              <a:buFont typeface="Wingdings" panose="05000000000000000000" pitchFamily="2" charset="2"/>
              <a:buChar char="Ø"/>
            </a:pPr>
            <a:r>
              <a:rPr lang="en-US" sz="1700" dirty="0">
                <a:latin typeface="Arial" panose="020B0604020202020204" pitchFamily="34" charset="0"/>
                <a:cs typeface="Arial" panose="020B0604020202020204" pitchFamily="34" charset="0"/>
              </a:rPr>
              <a:t> These features can be utilized when smartwatches are connected to mobile via Bluetooth.</a:t>
            </a:r>
          </a:p>
          <a:p>
            <a:pPr marL="114300" marR="0" indent="-342900">
              <a:spcBef>
                <a:spcPts val="0"/>
              </a:spcBef>
              <a:spcAft>
                <a:spcPts val="1000"/>
              </a:spcAft>
              <a:buFont typeface="Wingdings" panose="05000000000000000000" pitchFamily="2" charset="2"/>
              <a:buChar char="Ø"/>
            </a:pPr>
            <a:endParaRPr lang="en-US" sz="1700" dirty="0">
              <a:latin typeface="Arial" panose="020B0604020202020204" pitchFamily="34" charset="0"/>
              <a:cs typeface="Arial" panose="020B0604020202020204" pitchFamily="34" charset="0"/>
            </a:endParaRPr>
          </a:p>
          <a:p>
            <a:pPr marL="114300" marR="0" indent="-342900">
              <a:spcBef>
                <a:spcPts val="0"/>
              </a:spcBef>
              <a:spcAft>
                <a:spcPts val="1000"/>
              </a:spcAft>
              <a:buFont typeface="Wingdings" panose="05000000000000000000" pitchFamily="2" charset="2"/>
              <a:buChar char="Ø"/>
            </a:pPr>
            <a:r>
              <a:rPr lang="en-US" sz="1700" dirty="0">
                <a:latin typeface="Arial" panose="020B0604020202020204" pitchFamily="34" charset="0"/>
                <a:cs typeface="Arial" panose="020B0604020202020204" pitchFamily="34" charset="0"/>
              </a:rPr>
              <a:t> Smartwatch gives features like calls ,messages ,health related sensors, GPS trackers. </a:t>
            </a:r>
          </a:p>
          <a:p>
            <a:pPr marL="114300" marR="0" indent="-342900">
              <a:spcBef>
                <a:spcPts val="0"/>
              </a:spcBef>
              <a:spcAft>
                <a:spcPts val="1000"/>
              </a:spcAft>
              <a:buFont typeface="Wingdings" panose="05000000000000000000" pitchFamily="2" charset="2"/>
              <a:buChar char="Ø"/>
            </a:pPr>
            <a:endParaRPr lang="en-US" sz="1700" dirty="0">
              <a:latin typeface="Arial" panose="020B0604020202020204" pitchFamily="34" charset="0"/>
              <a:cs typeface="Arial" panose="020B0604020202020204" pitchFamily="34" charset="0"/>
            </a:endParaRPr>
          </a:p>
          <a:p>
            <a:pPr marL="114300" marR="0" indent="-342900">
              <a:spcBef>
                <a:spcPts val="0"/>
              </a:spcBef>
              <a:spcAft>
                <a:spcPts val="1000"/>
              </a:spcAft>
              <a:buFont typeface="Wingdings" panose="05000000000000000000" pitchFamily="2" charset="2"/>
              <a:buChar char="Ø"/>
            </a:pPr>
            <a:r>
              <a:rPr lang="en-US" sz="1700" dirty="0">
                <a:latin typeface="Arial" panose="020B0604020202020204" pitchFamily="34" charset="0"/>
                <a:cs typeface="Arial" panose="020B0604020202020204" pitchFamily="34" charset="0"/>
              </a:rPr>
              <a:t> This data is stored for further analysis.</a:t>
            </a:r>
          </a:p>
          <a:p>
            <a:pPr marL="0" marR="0" indent="0">
              <a:spcBef>
                <a:spcPts val="0"/>
              </a:spcBef>
              <a:spcAft>
                <a:spcPts val="1000"/>
              </a:spcAft>
              <a:buNone/>
            </a:pPr>
            <a:endParaRPr lang="en-US" sz="1700" dirty="0">
              <a:latin typeface="Arial" panose="020B0604020202020204" pitchFamily="34" charset="0"/>
              <a:cs typeface="Arial" panose="020B0604020202020204" pitchFamily="34" charset="0"/>
            </a:endParaRPr>
          </a:p>
          <a:p>
            <a:pPr marL="114300" indent="-342900">
              <a:spcBef>
                <a:spcPts val="0"/>
              </a:spcBef>
              <a:spcAft>
                <a:spcPts val="1000"/>
              </a:spcAft>
              <a:buFont typeface="Wingdings" panose="05000000000000000000" pitchFamily="2" charset="2"/>
              <a:buChar char="Ø"/>
            </a:pPr>
            <a:r>
              <a:rPr lang="en-US" sz="1700" dirty="0">
                <a:latin typeface="Arial" panose="020B0604020202020204" pitchFamily="34" charset="0"/>
                <a:cs typeface="Arial" panose="020B0604020202020204" pitchFamily="34" charset="0"/>
              </a:rPr>
              <a:t>SIG BLUETOOTH teams says eavesdropping can be possible if connection was established.</a:t>
            </a:r>
          </a:p>
          <a:p>
            <a:pPr marL="0" indent="0">
              <a:spcBef>
                <a:spcPts val="0"/>
              </a:spcBef>
              <a:spcAft>
                <a:spcPts val="1000"/>
              </a:spcAft>
              <a:buNone/>
            </a:pPr>
            <a:endParaRPr lang="en-US" sz="1700" dirty="0">
              <a:latin typeface="Arial" panose="020B0604020202020204" pitchFamily="34" charset="0"/>
              <a:cs typeface="Arial" panose="020B0604020202020204" pitchFamily="34" charset="0"/>
            </a:endParaRPr>
          </a:p>
          <a:p>
            <a:pPr marL="114300" indent="-342900">
              <a:spcBef>
                <a:spcPts val="0"/>
              </a:spcBef>
              <a:spcAft>
                <a:spcPts val="1000"/>
              </a:spcAft>
              <a:buFont typeface="Wingdings" panose="05000000000000000000" pitchFamily="2" charset="2"/>
              <a:buChar char="Ø"/>
            </a:pPr>
            <a:r>
              <a:rPr lang="en-US" sz="1700" dirty="0">
                <a:latin typeface="Arial" panose="020B0604020202020204" pitchFamily="34" charset="0"/>
                <a:cs typeface="Arial" panose="020B0604020202020204" pitchFamily="34" charset="0"/>
              </a:rPr>
              <a:t> This may cause data leakage from smartwatch.</a:t>
            </a:r>
          </a:p>
          <a:p>
            <a:pPr marL="114300" marR="0" indent="-342900">
              <a:spcBef>
                <a:spcPts val="0"/>
              </a:spcBef>
              <a:spcAft>
                <a:spcPts val="1000"/>
              </a:spcAft>
              <a:buFont typeface="Wingdings" panose="05000000000000000000" pitchFamily="2" charset="2"/>
              <a:buChar char="Ø"/>
            </a:pP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6084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77">
            <a:extLst>
              <a:ext uri="{FF2B5EF4-FFF2-40B4-BE49-F238E27FC236}">
                <a16:creationId xmlns:a16="http://schemas.microsoft.com/office/drawing/2014/main" id="{9CCE8A2E-61E7-4667-90A8-34285A8C40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2" name="Rectangle 79">
            <a:extLst>
              <a:ext uri="{FF2B5EF4-FFF2-40B4-BE49-F238E27FC236}">
                <a16:creationId xmlns:a16="http://schemas.microsoft.com/office/drawing/2014/main" id="{1C938212-FA12-4FF1-87C8-ACDE99D06F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70486A5-D3AF-B3C5-0B39-5D5096B5FAF2}"/>
              </a:ext>
            </a:extLst>
          </p:cNvPr>
          <p:cNvSpPr>
            <a:spLocks noGrp="1"/>
          </p:cNvSpPr>
          <p:nvPr>
            <p:ph type="title"/>
          </p:nvPr>
        </p:nvSpPr>
        <p:spPr>
          <a:xfrm>
            <a:off x="838200" y="4440602"/>
            <a:ext cx="3300663" cy="1645920"/>
          </a:xfrm>
        </p:spPr>
        <p:txBody>
          <a:bodyPr vert="horz" lIns="91440" tIns="45720" rIns="91440" bIns="45720" rtlCol="0">
            <a:normAutofit/>
          </a:bodyPr>
          <a:lstStyle/>
          <a:p>
            <a:r>
              <a:rPr lang="en-US" sz="2800" b="1" u="sng" dirty="0">
                <a:latin typeface="Arial" panose="020B0604020202020204" pitchFamily="34" charset="0"/>
                <a:cs typeface="Arial" panose="020B0604020202020204" pitchFamily="34" charset="0"/>
              </a:rPr>
              <a:t>Our observation through open Bluetooth connection</a:t>
            </a:r>
            <a:endParaRPr lang="en-US" sz="2800" b="1" u="sng" kern="1200" dirty="0">
              <a:latin typeface="Arial" panose="020B0604020202020204" pitchFamily="34" charset="0"/>
              <a:cs typeface="Arial" panose="020B0604020202020204" pitchFamily="34" charset="0"/>
            </a:endParaRPr>
          </a:p>
        </p:txBody>
      </p:sp>
      <p:pic>
        <p:nvPicPr>
          <p:cNvPr id="11" name="Picture 10" descr="Graphical user interface, text, application&#10;&#10;Description automatically generated">
            <a:extLst>
              <a:ext uri="{FF2B5EF4-FFF2-40B4-BE49-F238E27FC236}">
                <a16:creationId xmlns:a16="http://schemas.microsoft.com/office/drawing/2014/main" id="{E943C9C3-5B62-F358-E471-D3AB61D9DF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7223" y="25097"/>
            <a:ext cx="1637690" cy="3639312"/>
          </a:xfrm>
          <a:prstGeom prst="rect">
            <a:avLst/>
          </a:prstGeom>
        </p:spPr>
      </p:pic>
      <p:pic>
        <p:nvPicPr>
          <p:cNvPr id="9" name="Content Placeholder 8" descr="Graphical user interface, application&#10;&#10;Description automatically generated">
            <a:extLst>
              <a:ext uri="{FF2B5EF4-FFF2-40B4-BE49-F238E27FC236}">
                <a16:creationId xmlns:a16="http://schemas.microsoft.com/office/drawing/2014/main" id="{5BA69317-B38F-4A0C-158D-C9BCE4AC44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416" y="25101"/>
            <a:ext cx="1637690" cy="3639312"/>
          </a:xfrm>
          <a:prstGeom prst="rect">
            <a:avLst/>
          </a:prstGeom>
        </p:spPr>
      </p:pic>
      <p:pic>
        <p:nvPicPr>
          <p:cNvPr id="13" name="Picture 12" descr="A screenshot of a phone&#10;&#10;Description automatically generated with medium confidence">
            <a:extLst>
              <a:ext uri="{FF2B5EF4-FFF2-40B4-BE49-F238E27FC236}">
                <a16:creationId xmlns:a16="http://schemas.microsoft.com/office/drawing/2014/main" id="{4132E542-D526-ABA6-1521-16EF314933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2387" y="25098"/>
            <a:ext cx="1637690" cy="3639312"/>
          </a:xfrm>
          <a:prstGeom prst="rect">
            <a:avLst/>
          </a:prstGeom>
        </p:spPr>
      </p:pic>
      <p:pic>
        <p:nvPicPr>
          <p:cNvPr id="15" name="Content Placeholder 17" descr="A screenshot of a phone&#10;&#10;Description automatically generated with medium confidence">
            <a:extLst>
              <a:ext uri="{FF2B5EF4-FFF2-40B4-BE49-F238E27FC236}">
                <a16:creationId xmlns:a16="http://schemas.microsoft.com/office/drawing/2014/main" id="{B1997EBF-5B27-88CA-F5A4-A95335E29C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3665" y="34062"/>
            <a:ext cx="1637690" cy="3639312"/>
          </a:xfrm>
          <a:prstGeom prst="rect">
            <a:avLst/>
          </a:prstGeom>
        </p:spPr>
      </p:pic>
      <p:sp>
        <p:nvSpPr>
          <p:cNvPr id="93" name="Rectangle 81">
            <a:extLst>
              <a:ext uri="{FF2B5EF4-FFF2-40B4-BE49-F238E27FC236}">
                <a16:creationId xmlns:a16="http://schemas.microsoft.com/office/drawing/2014/main" id="{369F152D-E540-4B48-BA11-2ADF043C6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83">
            <a:extLst>
              <a:ext uri="{FF2B5EF4-FFF2-40B4-BE49-F238E27FC236}">
                <a16:creationId xmlns:a16="http://schemas.microsoft.com/office/drawing/2014/main" id="{0C059F7E-04C4-4C46-9B3E-E5CE267E34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93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Content Placeholder 21">
            <a:extLst>
              <a:ext uri="{FF2B5EF4-FFF2-40B4-BE49-F238E27FC236}">
                <a16:creationId xmlns:a16="http://schemas.microsoft.com/office/drawing/2014/main" id="{2F5C201C-1A1C-D15C-C11F-27969D6B59A5}"/>
              </a:ext>
            </a:extLst>
          </p:cNvPr>
          <p:cNvSpPr>
            <a:spLocks noGrp="1"/>
          </p:cNvSpPr>
          <p:nvPr>
            <p:ph idx="1"/>
          </p:nvPr>
        </p:nvSpPr>
        <p:spPr>
          <a:xfrm>
            <a:off x="4578824" y="4440602"/>
            <a:ext cx="6860184" cy="1645920"/>
          </a:xfrm>
        </p:spPr>
        <p:txBody>
          <a:bodyPr anchor="ctr">
            <a:normAutofit/>
          </a:bodyPr>
          <a:lstStyle/>
          <a:p>
            <a:pPr marL="0" indent="0">
              <a:buNone/>
            </a:pPr>
            <a:r>
              <a:rPr lang="en-US" sz="1700" dirty="0">
                <a:latin typeface="Arial" panose="020B0604020202020204" pitchFamily="34" charset="0"/>
                <a:cs typeface="Arial" panose="020B0604020202020204" pitchFamily="34" charset="0"/>
              </a:rPr>
              <a:t>we can observe that these  screen shorts shows popup message in mobile while establishing a connection between mobile and smart watch, but no such popup message or alert is shown in smartwatch and connection is established without user’s knowledge.</a:t>
            </a:r>
          </a:p>
          <a:p>
            <a:pPr marL="0" indent="0">
              <a:buNone/>
            </a:pPr>
            <a:r>
              <a:rPr lang="en-US" sz="1700" b="1" dirty="0">
                <a:latin typeface="Arial" panose="020B0604020202020204" pitchFamily="34" charset="0"/>
                <a:cs typeface="Arial" panose="020B0604020202020204" pitchFamily="34" charset="0"/>
              </a:rPr>
              <a:t>NOTE:-</a:t>
            </a:r>
            <a:r>
              <a:rPr lang="en-US" sz="1700" dirty="0">
                <a:latin typeface="Arial" panose="020B0604020202020204" pitchFamily="34" charset="0"/>
                <a:cs typeface="Arial" panose="020B0604020202020204" pitchFamily="34" charset="0"/>
              </a:rPr>
              <a:t>open connection is established without owner’s acknowledgement.</a:t>
            </a:r>
            <a:endParaRPr lang="en-US" sz="17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BA3FCFC-BCBA-E2F9-0943-4464A673861F}"/>
              </a:ext>
            </a:extLst>
          </p:cNvPr>
          <p:cNvSpPr txBox="1"/>
          <p:nvPr/>
        </p:nvSpPr>
        <p:spPr>
          <a:xfrm>
            <a:off x="484093" y="3621743"/>
            <a:ext cx="1707519" cy="584775"/>
          </a:xfrm>
          <a:prstGeom prst="rect">
            <a:avLst/>
          </a:prstGeom>
          <a:noFill/>
        </p:spPr>
        <p:txBody>
          <a:bodyPr wrap="none" rtlCol="0">
            <a:spAutoFit/>
          </a:bodyPr>
          <a:lstStyle/>
          <a:p>
            <a:r>
              <a:rPr lang="en-US" sz="1600" dirty="0"/>
              <a:t>Popup message</a:t>
            </a:r>
          </a:p>
          <a:p>
            <a:r>
              <a:rPr lang="en-US" sz="1600" dirty="0"/>
              <a:t>While </a:t>
            </a:r>
            <a:r>
              <a:rPr lang="en-US" sz="1600" dirty="0">
                <a:latin typeface="Arial" panose="020B0604020202020204" pitchFamily="34" charset="0"/>
                <a:cs typeface="Arial" panose="020B0604020202020204" pitchFamily="34" charset="0"/>
              </a:rPr>
              <a:t>connecting</a:t>
            </a:r>
          </a:p>
        </p:txBody>
      </p:sp>
      <p:sp>
        <p:nvSpPr>
          <p:cNvPr id="4" name="TextBox 3">
            <a:extLst>
              <a:ext uri="{FF2B5EF4-FFF2-40B4-BE49-F238E27FC236}">
                <a16:creationId xmlns:a16="http://schemas.microsoft.com/office/drawing/2014/main" id="{8BF99C26-C12A-FF62-C216-EAE0002D6128}"/>
              </a:ext>
            </a:extLst>
          </p:cNvPr>
          <p:cNvSpPr txBox="1"/>
          <p:nvPr/>
        </p:nvSpPr>
        <p:spPr>
          <a:xfrm>
            <a:off x="3488492" y="3656546"/>
            <a:ext cx="1989647" cy="584775"/>
          </a:xfrm>
          <a:prstGeom prst="rect">
            <a:avLst/>
          </a:prstGeom>
          <a:noFill/>
        </p:spPr>
        <p:txBody>
          <a:bodyPr wrap="none" rtlCol="0">
            <a:spAutoFit/>
          </a:bodyPr>
          <a:lstStyle/>
          <a:p>
            <a:r>
              <a:rPr lang="en-US" sz="1600" dirty="0"/>
              <a:t>Bluetooth connection</a:t>
            </a:r>
          </a:p>
          <a:p>
            <a:r>
              <a:rPr lang="en-US" sz="1600" dirty="0"/>
              <a:t> </a:t>
            </a:r>
            <a:r>
              <a:rPr lang="en-US" sz="1600" dirty="0">
                <a:latin typeface="Arial" panose="020B0604020202020204" pitchFamily="34" charset="0"/>
                <a:cs typeface="Arial" panose="020B0604020202020204" pitchFamily="34" charset="0"/>
              </a:rPr>
              <a:t>established</a:t>
            </a:r>
          </a:p>
        </p:txBody>
      </p:sp>
      <p:sp>
        <p:nvSpPr>
          <p:cNvPr id="5" name="TextBox 4">
            <a:extLst>
              <a:ext uri="{FF2B5EF4-FFF2-40B4-BE49-F238E27FC236}">
                <a16:creationId xmlns:a16="http://schemas.microsoft.com/office/drawing/2014/main" id="{9D477EDA-57D1-E4AF-7D18-7C29B21F50BC}"/>
              </a:ext>
            </a:extLst>
          </p:cNvPr>
          <p:cNvSpPr txBox="1"/>
          <p:nvPr/>
        </p:nvSpPr>
        <p:spPr>
          <a:xfrm>
            <a:off x="6642847" y="3636224"/>
            <a:ext cx="2270173" cy="584775"/>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Binding with </a:t>
            </a:r>
          </a:p>
          <a:p>
            <a:r>
              <a:rPr lang="en-US" sz="1600" dirty="0">
                <a:latin typeface="Arial" panose="020B0604020202020204" pitchFamily="34" charset="0"/>
                <a:cs typeface="Arial" panose="020B0604020202020204" pitchFamily="34" charset="0"/>
              </a:rPr>
              <a:t>smartwatch application</a:t>
            </a:r>
          </a:p>
        </p:txBody>
      </p:sp>
      <p:sp>
        <p:nvSpPr>
          <p:cNvPr id="6" name="TextBox 5">
            <a:extLst>
              <a:ext uri="{FF2B5EF4-FFF2-40B4-BE49-F238E27FC236}">
                <a16:creationId xmlns:a16="http://schemas.microsoft.com/office/drawing/2014/main" id="{7BCE938E-F02C-48E3-13F0-DBF1A2AAC808}"/>
              </a:ext>
            </a:extLst>
          </p:cNvPr>
          <p:cNvSpPr txBox="1"/>
          <p:nvPr/>
        </p:nvSpPr>
        <p:spPr>
          <a:xfrm>
            <a:off x="9610162" y="3648633"/>
            <a:ext cx="1959254" cy="646331"/>
          </a:xfrm>
          <a:prstGeom prst="rect">
            <a:avLst/>
          </a:prstGeom>
          <a:noFill/>
        </p:spPr>
        <p:txBody>
          <a:bodyPr wrap="none" rtlCol="0">
            <a:spAutoFit/>
          </a:bodyPr>
          <a:lstStyle/>
          <a:p>
            <a:r>
              <a:rPr lang="en-US" dirty="0"/>
              <a:t>Data stored in app </a:t>
            </a:r>
          </a:p>
          <a:p>
            <a:r>
              <a:rPr lang="en-US" dirty="0"/>
              <a:t>for further analysis</a:t>
            </a:r>
          </a:p>
        </p:txBody>
      </p:sp>
    </p:spTree>
    <p:extLst>
      <p:ext uri="{BB962C8B-B14F-4D97-AF65-F5344CB8AC3E}">
        <p14:creationId xmlns:p14="http://schemas.microsoft.com/office/powerpoint/2010/main" val="2642112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6057E0BB-58EB-465F-AD1E-92692B4B68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70486A5-D3AF-B3C5-0B39-5D5096B5FAF2}"/>
              </a:ext>
            </a:extLst>
          </p:cNvPr>
          <p:cNvSpPr>
            <a:spLocks noGrp="1"/>
          </p:cNvSpPr>
          <p:nvPr>
            <p:ph type="title"/>
          </p:nvPr>
        </p:nvSpPr>
        <p:spPr>
          <a:xfrm>
            <a:off x="838200" y="4283925"/>
            <a:ext cx="10515600" cy="1092050"/>
          </a:xfrm>
        </p:spPr>
        <p:txBody>
          <a:bodyPr vert="horz" lIns="91440" tIns="45720" rIns="91440" bIns="45720" rtlCol="0" anchor="b">
            <a:normAutofit/>
          </a:bodyPr>
          <a:lstStyle/>
          <a:p>
            <a:pPr algn="ctr"/>
            <a:r>
              <a:rPr lang="en-US" sz="5200" b="1" u="sng"/>
              <a:t>Result of  our experiment </a:t>
            </a:r>
          </a:p>
        </p:txBody>
      </p:sp>
      <p:sp useBgFill="1">
        <p:nvSpPr>
          <p:cNvPr id="101" name="Rectangle 100">
            <a:extLst>
              <a:ext uri="{FF2B5EF4-FFF2-40B4-BE49-F238E27FC236}">
                <a16:creationId xmlns:a16="http://schemas.microsoft.com/office/drawing/2014/main" id="{284A8429-F65A-490D-96E4-1158D3E8A0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53947"/>
            <a:ext cx="10515599" cy="822960"/>
          </a:xfrm>
          <a:prstGeom prst="rect">
            <a:avLst/>
          </a:prstGeom>
          <a:ln w="12700">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Content Placeholder 21">
            <a:extLst>
              <a:ext uri="{FF2B5EF4-FFF2-40B4-BE49-F238E27FC236}">
                <a16:creationId xmlns:a16="http://schemas.microsoft.com/office/drawing/2014/main" id="{2F5C201C-1A1C-D15C-C11F-27969D6B59A5}"/>
              </a:ext>
            </a:extLst>
          </p:cNvPr>
          <p:cNvSpPr>
            <a:spLocks noGrp="1"/>
          </p:cNvSpPr>
          <p:nvPr>
            <p:ph idx="1"/>
          </p:nvPr>
        </p:nvSpPr>
        <p:spPr>
          <a:xfrm>
            <a:off x="1220089" y="5569832"/>
            <a:ext cx="9751823" cy="582612"/>
          </a:xfrm>
        </p:spPr>
        <p:txBody>
          <a:bodyPr vert="horz" lIns="91440" tIns="45720" rIns="91440" bIns="45720" rtlCol="0" anchor="ctr">
            <a:normAutofit/>
          </a:bodyPr>
          <a:lstStyle/>
          <a:p>
            <a:pPr marL="0" indent="0" algn="ctr">
              <a:buNone/>
            </a:pPr>
            <a:r>
              <a:rPr lang="en-US" sz="1700"/>
              <a:t>We can see that the data of the owner is been shown in our device via communication application.</a:t>
            </a:r>
            <a:endParaRPr lang="en-US" sz="1700" b="1"/>
          </a:p>
        </p:txBody>
      </p:sp>
      <p:pic>
        <p:nvPicPr>
          <p:cNvPr id="8" name="Picture 7" descr="Website&#10;&#10;Description automatically generated with low confidence">
            <a:extLst>
              <a:ext uri="{FF2B5EF4-FFF2-40B4-BE49-F238E27FC236}">
                <a16:creationId xmlns:a16="http://schemas.microsoft.com/office/drawing/2014/main" id="{ABCA4B87-725A-34C1-270C-E6BD82A4F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557" y="209698"/>
            <a:ext cx="1745945" cy="3879879"/>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4BB16F6C-C58B-09B4-58AC-78F6FE90C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0497" y="314474"/>
            <a:ext cx="1745945" cy="3879878"/>
          </a:xfrm>
          <a:prstGeom prst="rect">
            <a:avLst/>
          </a:prstGeom>
        </p:spPr>
      </p:pic>
      <p:sp>
        <p:nvSpPr>
          <p:cNvPr id="109" name="Rectangle 102">
            <a:extLst>
              <a:ext uri="{FF2B5EF4-FFF2-40B4-BE49-F238E27FC236}">
                <a16:creationId xmlns:a16="http://schemas.microsoft.com/office/drawing/2014/main" id="{0F022291-A82B-4D23-A1E0-5F9BD68466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5917696"/>
            <a:ext cx="109728"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185164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1185</TotalTime>
  <Words>1223</Words>
  <Application>Microsoft Office PowerPoint</Application>
  <PresentationFormat>Widescreen</PresentationFormat>
  <Paragraphs>172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ＭＳ Ｐゴシック</vt:lpstr>
      <vt:lpstr>Arial</vt:lpstr>
      <vt:lpstr>Book Antiqua</vt:lpstr>
      <vt:lpstr>Calibri</vt:lpstr>
      <vt:lpstr>Calibri Light</vt:lpstr>
      <vt:lpstr>Edwardian Script ITC</vt:lpstr>
      <vt:lpstr>Times New Roman</vt:lpstr>
      <vt:lpstr>Wingdings</vt:lpstr>
      <vt:lpstr>Office Theme</vt:lpstr>
      <vt:lpstr>PowerPoint Presentation</vt:lpstr>
      <vt:lpstr>Tentative Project Title</vt:lpstr>
      <vt:lpstr>Abstract</vt:lpstr>
      <vt:lpstr>Introduction</vt:lpstr>
      <vt:lpstr>PowerPoint Presentation</vt:lpstr>
      <vt:lpstr>PowerPoint Presentation</vt:lpstr>
      <vt:lpstr>Motivation of Project Work</vt:lpstr>
      <vt:lpstr>Our observation through open Bluetooth connection</vt:lpstr>
      <vt:lpstr>Result of  our experiment </vt:lpstr>
      <vt:lpstr>Scope of Project</vt:lpstr>
      <vt:lpstr>Analysis of Existing Methods/Models/Algorithms</vt:lpstr>
      <vt:lpstr>Result and Analysis:</vt:lpstr>
      <vt:lpstr>PowerPoint Presentation</vt:lpstr>
      <vt:lpstr>Screenshots of our project:</vt:lpstr>
      <vt:lpstr> output1:</vt:lpstr>
      <vt:lpstr> output2:</vt:lpstr>
      <vt:lpstr> output3:</vt:lpstr>
      <vt:lpstr>Conclusion</vt:lpstr>
      <vt:lpstr>References (if any)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 kiran</dc:creator>
  <cp:lastModifiedBy>Mamatha</cp:lastModifiedBy>
  <cp:revision>23</cp:revision>
  <dcterms:created xsi:type="dcterms:W3CDTF">2022-07-18T10:27:46Z</dcterms:created>
  <dcterms:modified xsi:type="dcterms:W3CDTF">2022-09-22T06:20:31Z</dcterms:modified>
</cp:coreProperties>
</file>