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3"/>
  </p:notesMasterIdLst>
  <p:handoutMasterIdLst>
    <p:handoutMasterId r:id="rId24"/>
  </p:handoutMasterIdLst>
  <p:sldIdLst>
    <p:sldId id="884" r:id="rId2"/>
    <p:sldId id="911" r:id="rId3"/>
    <p:sldId id="888" r:id="rId4"/>
    <p:sldId id="912" r:id="rId5"/>
    <p:sldId id="917" r:id="rId6"/>
    <p:sldId id="922" r:id="rId7"/>
    <p:sldId id="931" r:id="rId8"/>
    <p:sldId id="923" r:id="rId9"/>
    <p:sldId id="924" r:id="rId10"/>
    <p:sldId id="926" r:id="rId11"/>
    <p:sldId id="925" r:id="rId12"/>
    <p:sldId id="929" r:id="rId13"/>
    <p:sldId id="918" r:id="rId14"/>
    <p:sldId id="930" r:id="rId15"/>
    <p:sldId id="909" r:id="rId16"/>
    <p:sldId id="927" r:id="rId17"/>
    <p:sldId id="933" r:id="rId18"/>
    <p:sldId id="934" r:id="rId19"/>
    <p:sldId id="883" r:id="rId20"/>
    <p:sldId id="907" r:id="rId21"/>
    <p:sldId id="906" r:id="rId22"/>
  </p:sldIdLst>
  <p:sldSz cx="10160000" cy="5715000"/>
  <p:notesSz cx="9144000" cy="6858000"/>
  <p:embeddedFontLst>
    <p:embeddedFont>
      <p:font typeface="Open Sans"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72" userDrawn="1">
          <p15:clr>
            <a:srgbClr val="A4A3A4"/>
          </p15:clr>
        </p15:guide>
        <p15:guide id="3" pos="6104" userDrawn="1">
          <p15:clr>
            <a:srgbClr val="A4A3A4"/>
          </p15:clr>
        </p15:guide>
        <p15:guide id="4" orient="horz" pos="1272" userDrawn="1">
          <p15:clr>
            <a:srgbClr val="A4A3A4"/>
          </p15:clr>
        </p15:guide>
        <p15:guide id="5" pos="478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vathi N" initials="RN" lastIdx="1" clrIdx="0">
    <p:extLst>
      <p:ext uri="{19B8F6BF-5375-455C-9EA6-DF929625EA0E}">
        <p15:presenceInfo xmlns:p15="http://schemas.microsoft.com/office/powerpoint/2012/main" userId="S-1-5-21-3392211514-3332654007-2302411899-49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F71"/>
    <a:srgbClr val="F8F8F8"/>
    <a:srgbClr val="3C5A9B"/>
    <a:srgbClr val="0087AF"/>
    <a:srgbClr val="1AB2E8"/>
    <a:srgbClr val="00AAEB"/>
    <a:srgbClr val="E04A3F"/>
    <a:srgbClr val="FFDC0D"/>
    <a:srgbClr val="D9B079"/>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8" autoAdjust="0"/>
    <p:restoredTop sz="89005" autoAdjust="0"/>
  </p:normalViewPr>
  <p:slideViewPr>
    <p:cSldViewPr snapToGrid="0" snapToObjects="1">
      <p:cViewPr varScale="1">
        <p:scale>
          <a:sx n="94" d="100"/>
          <a:sy n="94" d="100"/>
        </p:scale>
        <p:origin x="648" y="82"/>
      </p:cViewPr>
      <p:guideLst>
        <p:guide orient="horz" pos="3192"/>
        <p:guide pos="272"/>
        <p:guide pos="6104"/>
        <p:guide orient="horz" pos="1272"/>
        <p:guide pos="4784"/>
      </p:guideLst>
    </p:cSldViewPr>
  </p:slideViewPr>
  <p:notesTextViewPr>
    <p:cViewPr>
      <p:scale>
        <a:sx n="3" d="2"/>
        <a:sy n="3" d="2"/>
      </p:scale>
      <p:origin x="0" y="0"/>
    </p:cViewPr>
  </p:notesTextViewPr>
  <p:sorterViewPr>
    <p:cViewPr>
      <p:scale>
        <a:sx n="141" d="100"/>
        <a:sy n="141" d="100"/>
      </p:scale>
      <p:origin x="0" y="117936"/>
    </p:cViewPr>
  </p:sorterViewPr>
  <p:notesViewPr>
    <p:cSldViewPr snapToGrid="0" snapToObjects="1">
      <p:cViewPr varScale="1">
        <p:scale>
          <a:sx n="97" d="100"/>
          <a:sy n="97" d="100"/>
        </p:scale>
        <p:origin x="381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xml"/></Relationships>
</file>

<file path=ppt/charts/_rels/chart12.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webcetera.office\files\USA\Revathi.N\5_Analysis%20Project\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webcetera.office\files\USA\Revathi.N\5_Analysis%20Project\Agency%20Pulse%20Raw%20Data(v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05142498780574"/>
          <c:y val="0.17171296296296298"/>
          <c:w val="0.83270963695909694"/>
          <c:h val="0.6508978565179353"/>
        </c:manualLayout>
      </c:layout>
      <c:lineChart>
        <c:grouping val="standard"/>
        <c:varyColors val="0"/>
        <c:ser>
          <c:idx val="0"/>
          <c:order val="0"/>
          <c:spPr>
            <a:ln w="28575" cap="rnd">
              <a:solidFill>
                <a:schemeClr val="accent1"/>
              </a:solidFill>
              <a:round/>
            </a:ln>
            <a:effectLst/>
          </c:spPr>
          <c:marker>
            <c:symbol val="none"/>
          </c:marker>
          <c:dPt>
            <c:idx val="6"/>
            <c:marker>
              <c:symbol val="none"/>
            </c:marker>
            <c:bubble3D val="0"/>
            <c:spPr>
              <a:ln w="28575" cap="rnd">
                <a:solidFill>
                  <a:schemeClr val="accent1"/>
                </a:solidFill>
                <a:round/>
                <a:tailEnd type="oval"/>
              </a:ln>
              <a:effectLst/>
            </c:spPr>
          </c:dPt>
          <c:dPt>
            <c:idx val="7"/>
            <c:marker>
              <c:symbol val="none"/>
            </c:marker>
            <c:bubble3D val="0"/>
            <c:spPr>
              <a:ln w="28575" cap="rnd">
                <a:noFill/>
                <a:round/>
              </a:ln>
              <a:effectLst/>
            </c:spPr>
          </c:dPt>
          <c:dPt>
            <c:idx val="8"/>
            <c:marker>
              <c:symbol val="none"/>
            </c:marker>
            <c:bubble3D val="0"/>
            <c:spPr>
              <a:ln w="28575" cap="rnd">
                <a:noFill/>
                <a:round/>
              </a:ln>
              <a:effectLst/>
            </c:spPr>
          </c:dPt>
          <c:dPt>
            <c:idx val="9"/>
            <c:marker>
              <c:symbol val="none"/>
            </c:marker>
            <c:bubble3D val="0"/>
            <c:spPr>
              <a:ln w="28575" cap="rnd">
                <a:noFill/>
                <a:round/>
              </a:ln>
              <a:effectLst/>
            </c:spPr>
          </c:dPt>
          <c:dPt>
            <c:idx val="10"/>
            <c:marker>
              <c:symbol val="none"/>
            </c:marker>
            <c:bubble3D val="0"/>
            <c:spPr>
              <a:ln w="28575" cap="rnd">
                <a:noFill/>
                <a:round/>
              </a:ln>
              <a:effectLst/>
            </c:spPr>
          </c:dPt>
          <c:dPt>
            <c:idx val="11"/>
            <c:marker>
              <c:symbol val="none"/>
            </c:marker>
            <c:bubble3D val="0"/>
            <c:spPr>
              <a:ln w="28575" cap="rnd">
                <a:noFill/>
                <a:round/>
              </a:ln>
              <a:effectLst/>
            </c:spPr>
          </c:dPt>
          <c:dPt>
            <c:idx val="12"/>
            <c:marker>
              <c:symbol val="none"/>
            </c:marker>
            <c:bubble3D val="0"/>
            <c:spPr>
              <a:ln w="28575" cap="rnd">
                <a:noFill/>
                <a:round/>
              </a:ln>
              <a:effectLst/>
            </c:spPr>
          </c:dPt>
          <c:dPt>
            <c:idx val="13"/>
            <c:marker>
              <c:symbol val="none"/>
            </c:marker>
            <c:bubble3D val="0"/>
            <c:spPr>
              <a:ln w="28575" cap="rnd">
                <a:noFill/>
                <a:round/>
              </a:ln>
              <a:effectLst/>
            </c:spPr>
          </c:dPt>
          <c:dPt>
            <c:idx val="14"/>
            <c:marker>
              <c:symbol val="none"/>
            </c:marker>
            <c:bubble3D val="0"/>
            <c:spPr>
              <a:ln w="28575" cap="rnd">
                <a:noFill/>
                <a:round/>
              </a:ln>
              <a:effectLst/>
            </c:spPr>
          </c:dPt>
          <c:dPt>
            <c:idx val="15"/>
            <c:marker>
              <c:symbol val="none"/>
            </c:marker>
            <c:bubble3D val="0"/>
            <c:spPr>
              <a:ln w="28575" cap="rnd">
                <a:noFill/>
                <a:round/>
              </a:ln>
              <a:effectLst/>
            </c:spPr>
          </c:dPt>
          <c:dPt>
            <c:idx val="16"/>
            <c:marker>
              <c:symbol val="none"/>
            </c:marker>
            <c:bubble3D val="0"/>
            <c:spPr>
              <a:ln w="28575" cap="rnd">
                <a:noFill/>
                <a:round/>
              </a:ln>
              <a:effectLst/>
            </c:spPr>
          </c:dPt>
          <c:dPt>
            <c:idx val="17"/>
            <c:marker>
              <c:symbol val="none"/>
            </c:marker>
            <c:bubble3D val="0"/>
            <c:spPr>
              <a:ln w="28575" cap="rnd">
                <a:noFill/>
                <a:round/>
              </a:ln>
              <a:effectLst/>
            </c:spPr>
          </c:dPt>
          <c:dPt>
            <c:idx val="18"/>
            <c:marker>
              <c:symbol val="none"/>
            </c:marker>
            <c:bubble3D val="0"/>
            <c:spPr>
              <a:ln w="28575" cap="rnd">
                <a:noFill/>
                <a:round/>
              </a:ln>
              <a:effectLst/>
            </c:spPr>
          </c:dPt>
          <c:dLbls>
            <c:dLbl>
              <c:idx val="6"/>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'Updated charts'!$D$6:$E$24</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'Updated charts'!$F$6:$F$24</c:f>
              <c:numCache>
                <c:formatCode>"$"#.0,,"M";</c:formatCode>
                <c:ptCount val="19"/>
                <c:pt idx="0">
                  <c:v>1541482.61</c:v>
                </c:pt>
                <c:pt idx="1">
                  <c:v>1529125.21</c:v>
                </c:pt>
                <c:pt idx="2">
                  <c:v>1612154.28</c:v>
                </c:pt>
                <c:pt idx="3">
                  <c:v>1609430.97</c:v>
                </c:pt>
                <c:pt idx="4">
                  <c:v>1588432.45</c:v>
                </c:pt>
                <c:pt idx="5">
                  <c:v>1570245.56</c:v>
                </c:pt>
                <c:pt idx="6">
                  <c:v>1866348.69</c:v>
                </c:pt>
                <c:pt idx="7">
                  <c:v>1805366.1500000001</c:v>
                </c:pt>
                <c:pt idx="8">
                  <c:v>1794932.3399999996</c:v>
                </c:pt>
                <c:pt idx="9">
                  <c:v>1746557.1599999997</c:v>
                </c:pt>
                <c:pt idx="10">
                  <c:v>1724207.9999999998</c:v>
                </c:pt>
                <c:pt idx="11">
                  <c:v>1670663.22</c:v>
                </c:pt>
                <c:pt idx="12">
                  <c:v>1653956.5877999999</c:v>
                </c:pt>
                <c:pt idx="13">
                  <c:v>1604337.8901659998</c:v>
                </c:pt>
                <c:pt idx="14">
                  <c:v>1588294.5112643398</c:v>
                </c:pt>
                <c:pt idx="15">
                  <c:v>1540645.6759264097</c:v>
                </c:pt>
                <c:pt idx="16">
                  <c:v>1525239.2191671457</c:v>
                </c:pt>
                <c:pt idx="17">
                  <c:v>1479482.0425921313</c:v>
                </c:pt>
                <c:pt idx="18">
                  <c:v>1464687.2221662099</c:v>
                </c:pt>
              </c:numCache>
            </c:numRef>
          </c:val>
          <c:smooth val="0"/>
        </c:ser>
        <c:dLbls>
          <c:showLegendKey val="0"/>
          <c:showVal val="0"/>
          <c:showCatName val="0"/>
          <c:showSerName val="0"/>
          <c:showPercent val="0"/>
          <c:showBubbleSize val="0"/>
        </c:dLbls>
        <c:smooth val="0"/>
        <c:axId val="558762032"/>
        <c:axId val="558768304"/>
      </c:lineChart>
      <c:catAx>
        <c:axId val="558762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8304"/>
        <c:crosses val="autoZero"/>
        <c:auto val="1"/>
        <c:lblAlgn val="ctr"/>
        <c:lblOffset val="100"/>
        <c:noMultiLvlLbl val="0"/>
      </c:catAx>
      <c:valAx>
        <c:axId val="558768304"/>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Annual Premium</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2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Data(v1).xlsx]Active Policy Type!PivotTable3</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Total</a:t>
            </a:r>
            <a:r>
              <a:rPr lang="en-US" sz="1200" baseline="0" dirty="0"/>
              <a:t> Annual Premium by Policy Type</a:t>
            </a:r>
            <a:endParaRPr lang="en-US" sz="1200" dirty="0"/>
          </a:p>
        </c:rich>
      </c:tx>
      <c:layout>
        <c:manualLayout>
          <c:xMode val="edge"/>
          <c:yMode val="edge"/>
          <c:x val="3.8511605802361092E-2"/>
          <c:y val="2.63506876373481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0.12060950714494022"/>
          <c:y val="0.16597168827581138"/>
          <c:w val="0.65349653824136178"/>
          <c:h val="0.70452105476259774"/>
        </c:manualLayout>
      </c:layout>
      <c:barChart>
        <c:barDir val="col"/>
        <c:grouping val="clustered"/>
        <c:varyColors val="0"/>
        <c:ser>
          <c:idx val="0"/>
          <c:order val="0"/>
          <c:tx>
            <c:strRef>
              <c:f>'Active Policy Type'!$Q$4:$Q$5</c:f>
              <c:strCache>
                <c:ptCount val="1"/>
                <c:pt idx="0">
                  <c:v>Personal</c:v>
                </c:pt>
              </c:strCache>
            </c:strRef>
          </c:tx>
          <c:spPr>
            <a:solidFill>
              <a:schemeClr val="bg1">
                <a:lumMod val="65000"/>
              </a:schemeClr>
            </a:solidFill>
            <a:ln>
              <a:noFill/>
            </a:ln>
            <a:effectLst/>
          </c:spPr>
          <c:invertIfNegative val="0"/>
          <c:dPt>
            <c:idx val="6"/>
            <c:invertIfNegative val="0"/>
            <c:bubble3D val="0"/>
            <c:spPr>
              <a:solidFill>
                <a:schemeClr val="accent1">
                  <a:lumMod val="60000"/>
                  <a:lumOff val="40000"/>
                </a:schemeClr>
              </a:solidFill>
              <a:ln>
                <a:noFill/>
              </a:ln>
              <a:effectLst/>
            </c:spPr>
          </c:dPt>
          <c:cat>
            <c:strRef>
              <c:f>'Active Policy Type'!$P$6:$P$18</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'Active Policy Type'!$Q$6:$Q$18</c:f>
              <c:numCache>
                <c:formatCode>_("$"* #,##0.0_);_("$"* \(#,##0.0\);_("$"* "-"??_);_(@_)</c:formatCode>
                <c:ptCount val="12"/>
                <c:pt idx="0">
                  <c:v>1541482.61</c:v>
                </c:pt>
                <c:pt idx="1">
                  <c:v>1529125.21</c:v>
                </c:pt>
                <c:pt idx="2">
                  <c:v>1599855.28</c:v>
                </c:pt>
                <c:pt idx="3">
                  <c:v>1588314.8199999998</c:v>
                </c:pt>
                <c:pt idx="4">
                  <c:v>1567987.92</c:v>
                </c:pt>
                <c:pt idx="5">
                  <c:v>1553115.56</c:v>
                </c:pt>
                <c:pt idx="6">
                  <c:v>1847975.2899999998</c:v>
                </c:pt>
                <c:pt idx="7">
                  <c:v>1787398.15</c:v>
                </c:pt>
                <c:pt idx="8">
                  <c:v>1776964.34</c:v>
                </c:pt>
                <c:pt idx="9">
                  <c:v>1739341.16</c:v>
                </c:pt>
                <c:pt idx="10">
                  <c:v>1716991.9999999998</c:v>
                </c:pt>
                <c:pt idx="11">
                  <c:v>1663447.22</c:v>
                </c:pt>
              </c:numCache>
            </c:numRef>
          </c:val>
        </c:ser>
        <c:ser>
          <c:idx val="1"/>
          <c:order val="1"/>
          <c:tx>
            <c:strRef>
              <c:f>'Active Policy Type'!$R$4:$R$5</c:f>
              <c:strCache>
                <c:ptCount val="1"/>
                <c:pt idx="0">
                  <c:v>Commercial</c:v>
                </c:pt>
              </c:strCache>
            </c:strRef>
          </c:tx>
          <c:spPr>
            <a:solidFill>
              <a:schemeClr val="accent2"/>
            </a:solidFill>
            <a:ln>
              <a:noFill/>
            </a:ln>
            <a:effectLst/>
          </c:spPr>
          <c:invertIfNegative val="0"/>
          <c:cat>
            <c:strRef>
              <c:f>'Active Policy Type'!$P$6:$P$18</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'Active Policy Type'!$R$6:$R$18</c:f>
              <c:numCache>
                <c:formatCode>General</c:formatCode>
                <c:ptCount val="12"/>
                <c:pt idx="2" formatCode="_(&quot;$&quot;* #,##0.0_);_(&quot;$&quot;* \(#,##0.0\);_(&quot;$&quot;* &quot;-&quot;??_);_(@_)">
                  <c:v>12299</c:v>
                </c:pt>
                <c:pt idx="3" formatCode="_(&quot;$&quot;* #,##0.0_);_(&quot;$&quot;* \(#,##0.0\);_(&quot;$&quot;* &quot;-&quot;??_);_(@_)">
                  <c:v>21116.15</c:v>
                </c:pt>
                <c:pt idx="4" formatCode="_(&quot;$&quot;* #,##0.0_);_(&quot;$&quot;* \(#,##0.0\);_(&quot;$&quot;* &quot;-&quot;??_);_(@_)">
                  <c:v>20444.53</c:v>
                </c:pt>
                <c:pt idx="5" formatCode="_(&quot;$&quot;* #,##0.0_);_(&quot;$&quot;* \(#,##0.0\);_(&quot;$&quot;* &quot;-&quot;??_);_(@_)">
                  <c:v>17130</c:v>
                </c:pt>
                <c:pt idx="6" formatCode="_(&quot;$&quot;* #,##0.0_);_(&quot;$&quot;* \(#,##0.0\);_(&quot;$&quot;* &quot;-&quot;??_);_(@_)">
                  <c:v>18373.400000000001</c:v>
                </c:pt>
                <c:pt idx="7" formatCode="_(&quot;$&quot;* #,##0.0_);_(&quot;$&quot;* \(#,##0.0\);_(&quot;$&quot;* &quot;-&quot;??_);_(@_)">
                  <c:v>17968</c:v>
                </c:pt>
                <c:pt idx="8" formatCode="_(&quot;$&quot;* #,##0.0_);_(&quot;$&quot;* \(#,##0.0\);_(&quot;$&quot;* &quot;-&quot;??_);_(@_)">
                  <c:v>17968</c:v>
                </c:pt>
                <c:pt idx="9" formatCode="_(&quot;$&quot;* #,##0.0_);_(&quot;$&quot;* \(#,##0.0\);_(&quot;$&quot;* &quot;-&quot;??_);_(@_)">
                  <c:v>7216</c:v>
                </c:pt>
                <c:pt idx="10" formatCode="_(&quot;$&quot;* #,##0.0_);_(&quot;$&quot;* \(#,##0.0\);_(&quot;$&quot;* &quot;-&quot;??_);_(@_)">
                  <c:v>7216</c:v>
                </c:pt>
                <c:pt idx="11" formatCode="_(&quot;$&quot;* #,##0.0_);_(&quot;$&quot;* \(#,##0.0\);_(&quot;$&quot;* &quot;-&quot;??_);_(@_)">
                  <c:v>7216</c:v>
                </c:pt>
              </c:numCache>
            </c:numRef>
          </c:val>
        </c:ser>
        <c:dLbls>
          <c:showLegendKey val="0"/>
          <c:showVal val="0"/>
          <c:showCatName val="0"/>
          <c:showSerName val="0"/>
          <c:showPercent val="0"/>
          <c:showBubbleSize val="0"/>
        </c:dLbls>
        <c:gapWidth val="219"/>
        <c:overlap val="-27"/>
        <c:axId val="611633208"/>
        <c:axId val="611637520"/>
      </c:barChart>
      <c:catAx>
        <c:axId val="611633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7520"/>
        <c:crosses val="autoZero"/>
        <c:auto val="1"/>
        <c:lblAlgn val="ctr"/>
        <c:lblOffset val="100"/>
        <c:noMultiLvlLbl val="0"/>
      </c:catAx>
      <c:valAx>
        <c:axId val="6116375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Annual Premium</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3208"/>
        <c:crosses val="autoZero"/>
        <c:crossBetween val="between"/>
      </c:valAx>
      <c:spPr>
        <a:noFill/>
        <a:ln>
          <a:noFill/>
        </a:ln>
        <a:effectLst/>
      </c:spPr>
    </c:plotArea>
    <c:legend>
      <c:legendPos val="r"/>
      <c:layout>
        <c:manualLayout>
          <c:xMode val="edge"/>
          <c:yMode val="edge"/>
          <c:x val="0.81663005087327034"/>
          <c:y val="0.45840296455610208"/>
          <c:w val="0.10380890660272407"/>
          <c:h val="0.157163919061595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Data(v1).xlsx]Active Customers!PivotTable2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Total</a:t>
            </a:r>
            <a:r>
              <a:rPr lang="en-US" sz="1200" baseline="0" dirty="0"/>
              <a:t> Active Customers</a:t>
            </a:r>
            <a:endParaRPr lang="en-US" sz="1200" dirty="0"/>
          </a:p>
        </c:rich>
      </c:tx>
      <c:layout>
        <c:manualLayout>
          <c:xMode val="edge"/>
          <c:yMode val="edge"/>
          <c:x val="2.0920221510772684E-2"/>
          <c:y val="1.25000041010512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'Active Customers'!$P$4</c:f>
              <c:strCache>
                <c:ptCount val="1"/>
                <c:pt idx="0">
                  <c:v>Total</c:v>
                </c:pt>
              </c:strCache>
            </c:strRef>
          </c:tx>
          <c:spPr>
            <a:solidFill>
              <a:schemeClr val="accent1"/>
            </a:solidFill>
            <a:ln>
              <a:noFill/>
            </a:ln>
            <a:effectLst/>
          </c:spPr>
          <c:invertIfNegative val="0"/>
          <c:dPt>
            <c:idx val="0"/>
            <c:invertIfNegative val="0"/>
            <c:bubble3D val="0"/>
            <c:spPr>
              <a:solidFill>
                <a:schemeClr val="bg1">
                  <a:lumMod val="65000"/>
                </a:schemeClr>
              </a:solidFill>
              <a:ln>
                <a:noFill/>
              </a:ln>
              <a:effectLst/>
            </c:spPr>
          </c:dPt>
          <c:dPt>
            <c:idx val="1"/>
            <c:invertIfNegative val="0"/>
            <c:bubble3D val="0"/>
            <c:spPr>
              <a:solidFill>
                <a:schemeClr val="bg1">
                  <a:lumMod val="65000"/>
                </a:schemeClr>
              </a:solidFill>
              <a:ln>
                <a:noFill/>
              </a:ln>
              <a:effectLst/>
            </c:spPr>
          </c:dPt>
          <c:dPt>
            <c:idx val="2"/>
            <c:invertIfNegative val="0"/>
            <c:bubble3D val="0"/>
            <c:spPr>
              <a:solidFill>
                <a:schemeClr val="bg1">
                  <a:lumMod val="65000"/>
                </a:schemeClr>
              </a:solidFill>
              <a:ln>
                <a:noFill/>
              </a:ln>
              <a:effectLst/>
            </c:spPr>
          </c:dPt>
          <c:dPt>
            <c:idx val="3"/>
            <c:invertIfNegative val="0"/>
            <c:bubble3D val="0"/>
            <c:spPr>
              <a:solidFill>
                <a:schemeClr val="bg1">
                  <a:lumMod val="65000"/>
                </a:schemeClr>
              </a:solidFill>
              <a:ln>
                <a:noFill/>
              </a:ln>
              <a:effectLst/>
            </c:spPr>
          </c:dPt>
          <c:dPt>
            <c:idx val="4"/>
            <c:invertIfNegative val="0"/>
            <c:bubble3D val="0"/>
            <c:spPr>
              <a:solidFill>
                <a:schemeClr val="bg1">
                  <a:lumMod val="65000"/>
                </a:schemeClr>
              </a:solidFill>
              <a:ln>
                <a:noFill/>
              </a:ln>
              <a:effectLst/>
            </c:spPr>
          </c:dPt>
          <c:dPt>
            <c:idx val="5"/>
            <c:invertIfNegative val="0"/>
            <c:bubble3D val="0"/>
            <c:spPr>
              <a:solidFill>
                <a:schemeClr val="bg1">
                  <a:lumMod val="65000"/>
                </a:schemeClr>
              </a:solidFill>
              <a:ln>
                <a:noFill/>
              </a:ln>
              <a:effectLst/>
            </c:spPr>
          </c:dPt>
          <c:dPt>
            <c:idx val="7"/>
            <c:invertIfNegative val="0"/>
            <c:bubble3D val="0"/>
            <c:spPr>
              <a:solidFill>
                <a:schemeClr val="bg1">
                  <a:lumMod val="65000"/>
                </a:schemeClr>
              </a:solidFill>
              <a:ln>
                <a:noFill/>
              </a:ln>
              <a:effectLst/>
            </c:spPr>
          </c:dPt>
          <c:dPt>
            <c:idx val="8"/>
            <c:invertIfNegative val="0"/>
            <c:bubble3D val="0"/>
            <c:spPr>
              <a:solidFill>
                <a:schemeClr val="bg1">
                  <a:lumMod val="65000"/>
                </a:schemeClr>
              </a:solidFill>
              <a:ln>
                <a:noFill/>
              </a:ln>
              <a:effectLst/>
            </c:spPr>
          </c:dPt>
          <c:dPt>
            <c:idx val="9"/>
            <c:invertIfNegative val="0"/>
            <c:bubble3D val="0"/>
            <c:spPr>
              <a:solidFill>
                <a:schemeClr val="bg1">
                  <a:lumMod val="65000"/>
                </a:schemeClr>
              </a:solidFill>
              <a:ln>
                <a:noFill/>
              </a:ln>
              <a:effectLst/>
            </c:spPr>
          </c:dPt>
          <c:dPt>
            <c:idx val="10"/>
            <c:invertIfNegative val="0"/>
            <c:bubble3D val="0"/>
            <c:spPr>
              <a:solidFill>
                <a:schemeClr val="bg1">
                  <a:lumMod val="65000"/>
                </a:schemeClr>
              </a:solidFill>
              <a:ln>
                <a:noFill/>
              </a:ln>
              <a:effectLst/>
            </c:spPr>
          </c:dPt>
          <c:dPt>
            <c:idx val="11"/>
            <c:invertIfNegative val="0"/>
            <c:bubble3D val="0"/>
            <c:spPr>
              <a:solidFill>
                <a:schemeClr val="bg1">
                  <a:lumMod val="65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'Active Customers'!$O$5:$O$17</c:f>
              <c:strCache>
                <c:ptCount val="12"/>
                <c:pt idx="0">
                  <c:v>Jun </c:v>
                </c:pt>
                <c:pt idx="1">
                  <c:v>Jul</c:v>
                </c:pt>
                <c:pt idx="2">
                  <c:v>Aug</c:v>
                </c:pt>
                <c:pt idx="3">
                  <c:v>Sep</c:v>
                </c:pt>
                <c:pt idx="4">
                  <c:v>Oct</c:v>
                </c:pt>
                <c:pt idx="5">
                  <c:v>Nov</c:v>
                </c:pt>
                <c:pt idx="6">
                  <c:v>Dec</c:v>
                </c:pt>
                <c:pt idx="7">
                  <c:v>Jan</c:v>
                </c:pt>
                <c:pt idx="8">
                  <c:v>Feb</c:v>
                </c:pt>
                <c:pt idx="9">
                  <c:v>Mar</c:v>
                </c:pt>
                <c:pt idx="10">
                  <c:v>Apr</c:v>
                </c:pt>
                <c:pt idx="11">
                  <c:v>May</c:v>
                </c:pt>
              </c:strCache>
            </c:strRef>
          </c:cat>
          <c:val>
            <c:numRef>
              <c:f>'Active Customers'!$P$5:$P$17</c:f>
              <c:numCache>
                <c:formatCode>General</c:formatCode>
                <c:ptCount val="12"/>
                <c:pt idx="0">
                  <c:v>726</c:v>
                </c:pt>
                <c:pt idx="1">
                  <c:v>718</c:v>
                </c:pt>
                <c:pt idx="2">
                  <c:v>771</c:v>
                </c:pt>
                <c:pt idx="3">
                  <c:v>756</c:v>
                </c:pt>
                <c:pt idx="4">
                  <c:v>740</c:v>
                </c:pt>
                <c:pt idx="5">
                  <c:v>724</c:v>
                </c:pt>
                <c:pt idx="6">
                  <c:v>882</c:v>
                </c:pt>
                <c:pt idx="7">
                  <c:v>852</c:v>
                </c:pt>
                <c:pt idx="8">
                  <c:v>836</c:v>
                </c:pt>
                <c:pt idx="9">
                  <c:v>819</c:v>
                </c:pt>
                <c:pt idx="10">
                  <c:v>811</c:v>
                </c:pt>
                <c:pt idx="11">
                  <c:v>791</c:v>
                </c:pt>
              </c:numCache>
            </c:numRef>
          </c:val>
        </c:ser>
        <c:dLbls>
          <c:dLblPos val="outEnd"/>
          <c:showLegendKey val="0"/>
          <c:showVal val="1"/>
          <c:showCatName val="0"/>
          <c:showSerName val="0"/>
          <c:showPercent val="0"/>
          <c:showBubbleSize val="0"/>
        </c:dLbls>
        <c:gapWidth val="219"/>
        <c:overlap val="-27"/>
        <c:axId val="611634384"/>
        <c:axId val="611635560"/>
      </c:barChart>
      <c:catAx>
        <c:axId val="611634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Month</a:t>
                </a:r>
              </a:p>
            </c:rich>
          </c:tx>
          <c:layout>
            <c:manualLayout>
              <c:xMode val="edge"/>
              <c:yMode val="edge"/>
              <c:x val="0.51143707998038712"/>
              <c:y val="0.9003034449814452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5560"/>
        <c:crosses val="autoZero"/>
        <c:auto val="1"/>
        <c:lblAlgn val="ctr"/>
        <c:lblOffset val="100"/>
        <c:noMultiLvlLbl val="0"/>
      </c:catAx>
      <c:valAx>
        <c:axId val="6116355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Customer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4384"/>
        <c:crosses val="autoZero"/>
        <c:crossBetween val="between"/>
      </c:valAx>
      <c:spPr>
        <a:noFill/>
        <a:ln>
          <a:noFill/>
        </a:ln>
        <a:effectLst/>
      </c:spPr>
    </c:plotArea>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Data(v1).xlsx]Customers by Premium Range!PivotTable1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Customers</a:t>
            </a:r>
            <a:r>
              <a:rPr lang="en-US" sz="1200" baseline="0" dirty="0"/>
              <a:t> by Premium Range</a:t>
            </a:r>
            <a:endParaRPr lang="en-US" sz="1200" dirty="0"/>
          </a:p>
        </c:rich>
      </c:tx>
      <c:layout>
        <c:manualLayout>
          <c:xMode val="edge"/>
          <c:yMode val="edge"/>
          <c:x val="1.121863044201016E-2"/>
          <c:y val="2.5000017395188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645345056501834E-2"/>
          <c:y val="0.15454166666666666"/>
          <c:w val="0.68760376002308776"/>
          <c:h val="0.70627788713910766"/>
        </c:manualLayout>
      </c:layout>
      <c:barChart>
        <c:barDir val="col"/>
        <c:grouping val="clustered"/>
        <c:varyColors val="0"/>
        <c:ser>
          <c:idx val="0"/>
          <c:order val="0"/>
          <c:tx>
            <c:strRef>
              <c:f>'Customers by Premium Range'!$J$5:$J$6</c:f>
              <c:strCache>
                <c:ptCount val="1"/>
                <c:pt idx="0">
                  <c:v>$0-$1,000</c:v>
                </c:pt>
              </c:strCache>
            </c:strRef>
          </c:tx>
          <c:spPr>
            <a:solidFill>
              <a:schemeClr val="accent1"/>
            </a:solidFill>
            <a:ln>
              <a:noFill/>
            </a:ln>
            <a:effectLst/>
          </c:spPr>
          <c:invertIfNegative val="0"/>
          <c:dLbls>
            <c:dLbl>
              <c:idx val="0"/>
              <c:layout>
                <c:manualLayout>
                  <c:x val="-3.9781201304572812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5.3041601739430419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2.6520800869715209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6.6302002174288017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3.9781201304572812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2.6520800869715209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2.6520800869716181E-3"/>
                  <c:y val="1.2499999999999924E-2"/>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5.3041601739430419E-3"/>
                  <c:y val="4.1666666666667429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Premium Range'!$I$7:$I$19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'Customers by Premium Range'!$J$7:$J$19</c:f>
              <c:numCache>
                <c:formatCode>General</c:formatCode>
                <c:ptCount val="12"/>
                <c:pt idx="0">
                  <c:v>116</c:v>
                </c:pt>
                <c:pt idx="1">
                  <c:v>115</c:v>
                </c:pt>
                <c:pt idx="2">
                  <c:v>138</c:v>
                </c:pt>
                <c:pt idx="3">
                  <c:v>135</c:v>
                </c:pt>
                <c:pt idx="4">
                  <c:v>130</c:v>
                </c:pt>
                <c:pt idx="5">
                  <c:v>125</c:v>
                </c:pt>
                <c:pt idx="6">
                  <c:v>170</c:v>
                </c:pt>
                <c:pt idx="7">
                  <c:v>166</c:v>
                </c:pt>
                <c:pt idx="8">
                  <c:v>159</c:v>
                </c:pt>
                <c:pt idx="9">
                  <c:v>153</c:v>
                </c:pt>
                <c:pt idx="10">
                  <c:v>154</c:v>
                </c:pt>
                <c:pt idx="11">
                  <c:v>148</c:v>
                </c:pt>
              </c:numCache>
            </c:numRef>
          </c:val>
        </c:ser>
        <c:ser>
          <c:idx val="1"/>
          <c:order val="1"/>
          <c:tx>
            <c:strRef>
              <c:f>'Customers by Premium Range'!$K$5:$K$6</c:f>
              <c:strCache>
                <c:ptCount val="1"/>
                <c:pt idx="0">
                  <c:v>$1,001-$2,500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Premium Range'!$I$7:$I$19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'Customers by Premium Range'!$K$7:$K$19</c:f>
              <c:numCache>
                <c:formatCode>General</c:formatCode>
                <c:ptCount val="12"/>
                <c:pt idx="0">
                  <c:v>390</c:v>
                </c:pt>
                <c:pt idx="1">
                  <c:v>389</c:v>
                </c:pt>
                <c:pt idx="2">
                  <c:v>415</c:v>
                </c:pt>
                <c:pt idx="3">
                  <c:v>398</c:v>
                </c:pt>
                <c:pt idx="4">
                  <c:v>388</c:v>
                </c:pt>
                <c:pt idx="5">
                  <c:v>374</c:v>
                </c:pt>
                <c:pt idx="6">
                  <c:v>448</c:v>
                </c:pt>
                <c:pt idx="7">
                  <c:v>428</c:v>
                </c:pt>
                <c:pt idx="8">
                  <c:v>417</c:v>
                </c:pt>
                <c:pt idx="9">
                  <c:v>419</c:v>
                </c:pt>
                <c:pt idx="10">
                  <c:v>415</c:v>
                </c:pt>
                <c:pt idx="11">
                  <c:v>405</c:v>
                </c:pt>
              </c:numCache>
            </c:numRef>
          </c:val>
        </c:ser>
        <c:ser>
          <c:idx val="2"/>
          <c:order val="2"/>
          <c:tx>
            <c:strRef>
              <c:f>'Customers by Premium Range'!$L$5:$L$6</c:f>
              <c:strCache>
                <c:ptCount val="1"/>
                <c:pt idx="0">
                  <c:v>$2,501-$5,000</c:v>
                </c:pt>
              </c:strCache>
            </c:strRef>
          </c:tx>
          <c:spPr>
            <a:solidFill>
              <a:schemeClr val="accent3"/>
            </a:solidFill>
            <a:ln>
              <a:noFill/>
            </a:ln>
            <a:effectLst/>
          </c:spPr>
          <c:invertIfNegative val="0"/>
          <c:dLbls>
            <c:dLbl>
              <c:idx val="0"/>
              <c:layout>
                <c:manualLayout>
                  <c:x val="9.2822803044003109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9.282280304400323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3.9781201304572569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6.6302002174288017E-3"/>
                  <c:y val="4.1666666666666666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6.6302002174288017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9.2822803044002745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7.9562402609145624E-3"/>
                  <c:y val="8.3333333333333332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6.6302002174287045E-3"/>
                  <c:y val="4.1666666666666666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6.6302002174288017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9"/>
              <c:layout>
                <c:manualLayout>
                  <c:x val="6.6302002174288017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9.282280304400323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1"/>
              <c:layout>
                <c:manualLayout>
                  <c:x val="5.3041601739429447E-3"/>
                  <c:y val="-7.638800644811996E-17"/>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Premium Range'!$I$7:$I$19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'Customers by Premium Range'!$L$7:$L$19</c:f>
              <c:numCache>
                <c:formatCode>General</c:formatCode>
                <c:ptCount val="12"/>
                <c:pt idx="0">
                  <c:v>187</c:v>
                </c:pt>
                <c:pt idx="1">
                  <c:v>183</c:v>
                </c:pt>
                <c:pt idx="2">
                  <c:v>183</c:v>
                </c:pt>
                <c:pt idx="3">
                  <c:v>187</c:v>
                </c:pt>
                <c:pt idx="4">
                  <c:v>186</c:v>
                </c:pt>
                <c:pt idx="5">
                  <c:v>189</c:v>
                </c:pt>
                <c:pt idx="6">
                  <c:v>224</c:v>
                </c:pt>
                <c:pt idx="7">
                  <c:v>220</c:v>
                </c:pt>
                <c:pt idx="8">
                  <c:v>220</c:v>
                </c:pt>
                <c:pt idx="9">
                  <c:v>210</c:v>
                </c:pt>
                <c:pt idx="10">
                  <c:v>205</c:v>
                </c:pt>
                <c:pt idx="11">
                  <c:v>206</c:v>
                </c:pt>
              </c:numCache>
            </c:numRef>
          </c:val>
        </c:ser>
        <c:ser>
          <c:idx val="3"/>
          <c:order val="3"/>
          <c:tx>
            <c:strRef>
              <c:f>'Customers by Premium Range'!$M$5:$M$6</c:f>
              <c:strCache>
                <c:ptCount val="1"/>
                <c:pt idx="0">
                  <c:v>$5,001-$10,000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Premium Range'!$I$7:$I$19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'Customers by Premium Range'!$M$7:$M$19</c:f>
              <c:numCache>
                <c:formatCode>General</c:formatCode>
                <c:ptCount val="12"/>
                <c:pt idx="0">
                  <c:v>29</c:v>
                </c:pt>
                <c:pt idx="1">
                  <c:v>31</c:v>
                </c:pt>
                <c:pt idx="2">
                  <c:v>34</c:v>
                </c:pt>
                <c:pt idx="3">
                  <c:v>35</c:v>
                </c:pt>
                <c:pt idx="4">
                  <c:v>35</c:v>
                </c:pt>
                <c:pt idx="5">
                  <c:v>34</c:v>
                </c:pt>
                <c:pt idx="6">
                  <c:v>37</c:v>
                </c:pt>
                <c:pt idx="7">
                  <c:v>35</c:v>
                </c:pt>
                <c:pt idx="8">
                  <c:v>37</c:v>
                </c:pt>
                <c:pt idx="9">
                  <c:v>35</c:v>
                </c:pt>
                <c:pt idx="10">
                  <c:v>35</c:v>
                </c:pt>
                <c:pt idx="11">
                  <c:v>31</c:v>
                </c:pt>
              </c:numCache>
            </c:numRef>
          </c:val>
        </c:ser>
        <c:ser>
          <c:idx val="4"/>
          <c:order val="4"/>
          <c:tx>
            <c:strRef>
              <c:f>'Customers by Premium Range'!$N$5:$N$6</c:f>
              <c:strCache>
                <c:ptCount val="1"/>
                <c:pt idx="0">
                  <c:v>$10,001-$25,000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Premium Range'!$I$7:$I$19</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'Customers by Premium Range'!$N$7:$N$19</c:f>
              <c:numCache>
                <c:formatCode>General</c:formatCode>
                <c:ptCount val="12"/>
                <c:pt idx="0">
                  <c:v>1</c:v>
                </c:pt>
                <c:pt idx="2">
                  <c:v>1</c:v>
                </c:pt>
                <c:pt idx="3">
                  <c:v>1</c:v>
                </c:pt>
                <c:pt idx="4">
                  <c:v>1</c:v>
                </c:pt>
                <c:pt idx="5">
                  <c:v>2</c:v>
                </c:pt>
                <c:pt idx="6">
                  <c:v>2</c:v>
                </c:pt>
                <c:pt idx="7">
                  <c:v>2</c:v>
                </c:pt>
                <c:pt idx="8">
                  <c:v>2</c:v>
                </c:pt>
                <c:pt idx="9">
                  <c:v>1</c:v>
                </c:pt>
                <c:pt idx="10">
                  <c:v>1</c:v>
                </c:pt>
                <c:pt idx="11">
                  <c:v>1</c:v>
                </c:pt>
              </c:numCache>
            </c:numRef>
          </c:val>
        </c:ser>
        <c:dLbls>
          <c:dLblPos val="outEnd"/>
          <c:showLegendKey val="0"/>
          <c:showVal val="1"/>
          <c:showCatName val="0"/>
          <c:showSerName val="0"/>
          <c:showPercent val="0"/>
          <c:showBubbleSize val="0"/>
        </c:dLbls>
        <c:gapWidth val="219"/>
        <c:overlap val="-27"/>
        <c:axId val="611636736"/>
        <c:axId val="611638304"/>
      </c:barChart>
      <c:catAx>
        <c:axId val="611636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8304"/>
        <c:crosses val="autoZero"/>
        <c:auto val="1"/>
        <c:lblAlgn val="ctr"/>
        <c:lblOffset val="100"/>
        <c:noMultiLvlLbl val="0"/>
      </c:catAx>
      <c:valAx>
        <c:axId val="6116383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Customer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6736"/>
        <c:crosses val="autoZero"/>
        <c:crossBetween val="between"/>
      </c:valAx>
      <c:spPr>
        <a:noFill/>
        <a:ln>
          <a:noFill/>
        </a:ln>
        <a:effectLst/>
      </c:spPr>
    </c:plotArea>
    <c:legend>
      <c:legendPos val="r"/>
      <c:layout>
        <c:manualLayout>
          <c:xMode val="edge"/>
          <c:yMode val="edge"/>
          <c:x val="0.80187686167057404"/>
          <c:y val="0.27680963888283922"/>
          <c:w val="0.10323441005000528"/>
          <c:h val="0.373657004451080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Data(v1).xlsx]Customers by Number of Policies!PivotTable8</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Customers by Number of Policies</a:t>
            </a:r>
          </a:p>
        </c:rich>
      </c:tx>
      <c:layout>
        <c:manualLayout>
          <c:xMode val="edge"/>
          <c:yMode val="edge"/>
          <c:x val="3.1279068511497782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222459846840139E-2"/>
          <c:y val="0.13370833333333335"/>
          <c:w val="0.70495069289178358"/>
          <c:h val="0.73544455380577423"/>
        </c:manualLayout>
      </c:layout>
      <c:barChart>
        <c:barDir val="col"/>
        <c:grouping val="clustered"/>
        <c:varyColors val="0"/>
        <c:ser>
          <c:idx val="0"/>
          <c:order val="0"/>
          <c:tx>
            <c:strRef>
              <c:f>'Customers by Number of Policies'!$K$1:$K$2</c:f>
              <c:strCache>
                <c:ptCount val="1"/>
                <c:pt idx="0">
                  <c:v>1 Policy</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Number of Policies'!$J$3:$J$15</c:f>
              <c:strCache>
                <c:ptCount val="12"/>
                <c:pt idx="0">
                  <c:v>Jun</c:v>
                </c:pt>
                <c:pt idx="1">
                  <c:v>Jul</c:v>
                </c:pt>
                <c:pt idx="2">
                  <c:v>Aug</c:v>
                </c:pt>
                <c:pt idx="3">
                  <c:v>Sep</c:v>
                </c:pt>
                <c:pt idx="4">
                  <c:v>Oct</c:v>
                </c:pt>
                <c:pt idx="5">
                  <c:v>Nov</c:v>
                </c:pt>
                <c:pt idx="6">
                  <c:v>Dec</c:v>
                </c:pt>
                <c:pt idx="7">
                  <c:v>Jan</c:v>
                </c:pt>
                <c:pt idx="8">
                  <c:v>Feb</c:v>
                </c:pt>
                <c:pt idx="9">
                  <c:v>Apr</c:v>
                </c:pt>
                <c:pt idx="10">
                  <c:v>May</c:v>
                </c:pt>
                <c:pt idx="11">
                  <c:v>Mar</c:v>
                </c:pt>
              </c:strCache>
            </c:strRef>
          </c:cat>
          <c:val>
            <c:numRef>
              <c:f>'Customers by Number of Policies'!$K$3:$K$15</c:f>
              <c:numCache>
                <c:formatCode>General</c:formatCode>
                <c:ptCount val="12"/>
                <c:pt idx="0">
                  <c:v>373</c:v>
                </c:pt>
                <c:pt idx="1">
                  <c:v>372</c:v>
                </c:pt>
                <c:pt idx="2">
                  <c:v>436</c:v>
                </c:pt>
                <c:pt idx="3">
                  <c:v>427</c:v>
                </c:pt>
                <c:pt idx="4">
                  <c:v>415</c:v>
                </c:pt>
                <c:pt idx="5">
                  <c:v>407</c:v>
                </c:pt>
                <c:pt idx="6">
                  <c:v>558</c:v>
                </c:pt>
                <c:pt idx="7">
                  <c:v>536</c:v>
                </c:pt>
                <c:pt idx="8">
                  <c:v>524</c:v>
                </c:pt>
                <c:pt idx="9">
                  <c:v>513</c:v>
                </c:pt>
                <c:pt idx="10">
                  <c:v>504</c:v>
                </c:pt>
                <c:pt idx="11">
                  <c:v>515</c:v>
                </c:pt>
              </c:numCache>
            </c:numRef>
          </c:val>
        </c:ser>
        <c:ser>
          <c:idx val="1"/>
          <c:order val="1"/>
          <c:tx>
            <c:strRef>
              <c:f>'Customers by Number of Policies'!$L$1:$L$2</c:f>
              <c:strCache>
                <c:ptCount val="1"/>
                <c:pt idx="0">
                  <c:v>2 Policies</c:v>
                </c:pt>
              </c:strCache>
            </c:strRef>
          </c:tx>
          <c:spPr>
            <a:solidFill>
              <a:schemeClr val="accent3">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Number of Policies'!$J$3:$J$15</c:f>
              <c:strCache>
                <c:ptCount val="12"/>
                <c:pt idx="0">
                  <c:v>Jun</c:v>
                </c:pt>
                <c:pt idx="1">
                  <c:v>Jul</c:v>
                </c:pt>
                <c:pt idx="2">
                  <c:v>Aug</c:v>
                </c:pt>
                <c:pt idx="3">
                  <c:v>Sep</c:v>
                </c:pt>
                <c:pt idx="4">
                  <c:v>Oct</c:v>
                </c:pt>
                <c:pt idx="5">
                  <c:v>Nov</c:v>
                </c:pt>
                <c:pt idx="6">
                  <c:v>Dec</c:v>
                </c:pt>
                <c:pt idx="7">
                  <c:v>Jan</c:v>
                </c:pt>
                <c:pt idx="8">
                  <c:v>Feb</c:v>
                </c:pt>
                <c:pt idx="9">
                  <c:v>Apr</c:v>
                </c:pt>
                <c:pt idx="10">
                  <c:v>May</c:v>
                </c:pt>
                <c:pt idx="11">
                  <c:v>Mar</c:v>
                </c:pt>
              </c:strCache>
            </c:strRef>
          </c:cat>
          <c:val>
            <c:numRef>
              <c:f>'Customers by Number of Policies'!$L$3:$L$15</c:f>
              <c:numCache>
                <c:formatCode>General</c:formatCode>
                <c:ptCount val="12"/>
                <c:pt idx="0">
                  <c:v>291</c:v>
                </c:pt>
                <c:pt idx="1">
                  <c:v>287</c:v>
                </c:pt>
                <c:pt idx="2">
                  <c:v>278</c:v>
                </c:pt>
                <c:pt idx="3">
                  <c:v>272</c:v>
                </c:pt>
                <c:pt idx="4">
                  <c:v>269</c:v>
                </c:pt>
                <c:pt idx="5">
                  <c:v>262</c:v>
                </c:pt>
                <c:pt idx="6">
                  <c:v>269</c:v>
                </c:pt>
                <c:pt idx="7">
                  <c:v>260</c:v>
                </c:pt>
                <c:pt idx="8">
                  <c:v>257</c:v>
                </c:pt>
                <c:pt idx="9">
                  <c:v>245</c:v>
                </c:pt>
                <c:pt idx="10">
                  <c:v>241</c:v>
                </c:pt>
                <c:pt idx="11">
                  <c:v>249</c:v>
                </c:pt>
              </c:numCache>
            </c:numRef>
          </c:val>
        </c:ser>
        <c:ser>
          <c:idx val="2"/>
          <c:order val="2"/>
          <c:tx>
            <c:strRef>
              <c:f>'Customers by Number of Policies'!$M$1:$M$2</c:f>
              <c:strCache>
                <c:ptCount val="1"/>
                <c:pt idx="0">
                  <c:v>3+ Policies</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Number of Policies'!$J$3:$J$15</c:f>
              <c:strCache>
                <c:ptCount val="12"/>
                <c:pt idx="0">
                  <c:v>Jun</c:v>
                </c:pt>
                <c:pt idx="1">
                  <c:v>Jul</c:v>
                </c:pt>
                <c:pt idx="2">
                  <c:v>Aug</c:v>
                </c:pt>
                <c:pt idx="3">
                  <c:v>Sep</c:v>
                </c:pt>
                <c:pt idx="4">
                  <c:v>Oct</c:v>
                </c:pt>
                <c:pt idx="5">
                  <c:v>Nov</c:v>
                </c:pt>
                <c:pt idx="6">
                  <c:v>Dec</c:v>
                </c:pt>
                <c:pt idx="7">
                  <c:v>Jan</c:v>
                </c:pt>
                <c:pt idx="8">
                  <c:v>Feb</c:v>
                </c:pt>
                <c:pt idx="9">
                  <c:v>Apr</c:v>
                </c:pt>
                <c:pt idx="10">
                  <c:v>May</c:v>
                </c:pt>
                <c:pt idx="11">
                  <c:v>Mar</c:v>
                </c:pt>
              </c:strCache>
            </c:strRef>
          </c:cat>
          <c:val>
            <c:numRef>
              <c:f>'Customers by Number of Policies'!$M$3:$M$15</c:f>
              <c:numCache>
                <c:formatCode>General</c:formatCode>
                <c:ptCount val="12"/>
                <c:pt idx="0">
                  <c:v>60</c:v>
                </c:pt>
                <c:pt idx="1">
                  <c:v>59</c:v>
                </c:pt>
                <c:pt idx="2">
                  <c:v>57</c:v>
                </c:pt>
                <c:pt idx="3">
                  <c:v>57</c:v>
                </c:pt>
                <c:pt idx="4">
                  <c:v>56</c:v>
                </c:pt>
                <c:pt idx="5">
                  <c:v>55</c:v>
                </c:pt>
                <c:pt idx="6">
                  <c:v>55</c:v>
                </c:pt>
                <c:pt idx="7">
                  <c:v>56</c:v>
                </c:pt>
                <c:pt idx="8">
                  <c:v>55</c:v>
                </c:pt>
                <c:pt idx="9">
                  <c:v>53</c:v>
                </c:pt>
                <c:pt idx="10">
                  <c:v>46</c:v>
                </c:pt>
                <c:pt idx="11">
                  <c:v>55</c:v>
                </c:pt>
              </c:numCache>
            </c:numRef>
          </c:val>
        </c:ser>
        <c:dLbls>
          <c:dLblPos val="outEnd"/>
          <c:showLegendKey val="0"/>
          <c:showVal val="1"/>
          <c:showCatName val="0"/>
          <c:showSerName val="0"/>
          <c:showPercent val="0"/>
          <c:showBubbleSize val="0"/>
        </c:dLbls>
        <c:gapWidth val="219"/>
        <c:overlap val="-27"/>
        <c:axId val="611638696"/>
        <c:axId val="611631640"/>
      </c:barChart>
      <c:catAx>
        <c:axId val="611638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1640"/>
        <c:crosses val="autoZero"/>
        <c:auto val="1"/>
        <c:lblAlgn val="ctr"/>
        <c:lblOffset val="100"/>
        <c:noMultiLvlLbl val="0"/>
      </c:catAx>
      <c:valAx>
        <c:axId val="6116316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dirty="0"/>
                  <a:t>Customer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8696"/>
        <c:crosses val="autoZero"/>
        <c:crossBetween val="between"/>
      </c:valAx>
      <c:spPr>
        <a:noFill/>
        <a:ln>
          <a:noFill/>
        </a:ln>
        <a:effectLst/>
      </c:spPr>
    </c:plotArea>
    <c:legend>
      <c:legendPos val="r"/>
      <c:layout>
        <c:manualLayout>
          <c:xMode val="edge"/>
          <c:yMode val="edge"/>
          <c:x val="0.80472322132572938"/>
          <c:y val="0.42805118110236218"/>
          <c:w val="7.4563472775779571E-2"/>
          <c:h val="0.2109389763779527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05142498780574"/>
          <c:y val="0.17171296296296298"/>
          <c:w val="0.83270963695909694"/>
          <c:h val="0.6508978565179353"/>
        </c:manualLayout>
      </c:layout>
      <c:lineChart>
        <c:grouping val="standard"/>
        <c:varyColors val="0"/>
        <c:ser>
          <c:idx val="0"/>
          <c:order val="0"/>
          <c:spPr>
            <a:ln w="28575" cap="rnd">
              <a:solidFill>
                <a:schemeClr val="accent1"/>
              </a:solidFill>
              <a:round/>
            </a:ln>
            <a:effectLst/>
          </c:spPr>
          <c:marker>
            <c:symbol val="none"/>
          </c:marker>
          <c:dPt>
            <c:idx val="6"/>
            <c:marker>
              <c:symbol val="none"/>
            </c:marker>
            <c:bubble3D val="0"/>
            <c:spPr>
              <a:ln w="28575" cap="rnd">
                <a:solidFill>
                  <a:schemeClr val="accent1"/>
                </a:solidFill>
                <a:round/>
                <a:tailEnd type="oval"/>
              </a:ln>
              <a:effectLst/>
            </c:spPr>
          </c:dPt>
          <c:dPt>
            <c:idx val="7"/>
            <c:marker>
              <c:symbol val="none"/>
            </c:marker>
            <c:bubble3D val="0"/>
            <c:spPr>
              <a:ln w="28575" cap="rnd">
                <a:noFill/>
                <a:round/>
              </a:ln>
              <a:effectLst/>
            </c:spPr>
          </c:dPt>
          <c:dPt>
            <c:idx val="8"/>
            <c:marker>
              <c:symbol val="none"/>
            </c:marker>
            <c:bubble3D val="0"/>
            <c:spPr>
              <a:ln w="28575" cap="rnd">
                <a:noFill/>
                <a:round/>
              </a:ln>
              <a:effectLst/>
            </c:spPr>
          </c:dPt>
          <c:dPt>
            <c:idx val="9"/>
            <c:marker>
              <c:symbol val="none"/>
            </c:marker>
            <c:bubble3D val="0"/>
            <c:spPr>
              <a:ln w="28575" cap="rnd">
                <a:noFill/>
                <a:round/>
              </a:ln>
              <a:effectLst/>
            </c:spPr>
          </c:dPt>
          <c:dPt>
            <c:idx val="10"/>
            <c:marker>
              <c:symbol val="none"/>
            </c:marker>
            <c:bubble3D val="0"/>
            <c:spPr>
              <a:ln w="28575" cap="rnd">
                <a:noFill/>
                <a:round/>
              </a:ln>
              <a:effectLst/>
            </c:spPr>
          </c:dPt>
          <c:dPt>
            <c:idx val="11"/>
            <c:marker>
              <c:symbol val="none"/>
            </c:marker>
            <c:bubble3D val="0"/>
            <c:spPr>
              <a:ln w="28575" cap="rnd">
                <a:noFill/>
                <a:round/>
              </a:ln>
              <a:effectLst/>
            </c:spPr>
          </c:dPt>
          <c:dPt>
            <c:idx val="12"/>
            <c:marker>
              <c:symbol val="none"/>
            </c:marker>
            <c:bubble3D val="0"/>
            <c:spPr>
              <a:ln w="28575" cap="rnd">
                <a:noFill/>
                <a:round/>
              </a:ln>
              <a:effectLst/>
            </c:spPr>
          </c:dPt>
          <c:dPt>
            <c:idx val="13"/>
            <c:marker>
              <c:symbol val="none"/>
            </c:marker>
            <c:bubble3D val="0"/>
            <c:spPr>
              <a:ln w="28575" cap="rnd">
                <a:noFill/>
                <a:round/>
              </a:ln>
              <a:effectLst/>
            </c:spPr>
          </c:dPt>
          <c:dPt>
            <c:idx val="14"/>
            <c:marker>
              <c:symbol val="none"/>
            </c:marker>
            <c:bubble3D val="0"/>
            <c:spPr>
              <a:ln w="28575" cap="rnd">
                <a:noFill/>
                <a:round/>
              </a:ln>
              <a:effectLst/>
            </c:spPr>
          </c:dPt>
          <c:dPt>
            <c:idx val="15"/>
            <c:marker>
              <c:symbol val="none"/>
            </c:marker>
            <c:bubble3D val="0"/>
            <c:spPr>
              <a:ln w="28575" cap="rnd">
                <a:noFill/>
                <a:round/>
              </a:ln>
              <a:effectLst/>
            </c:spPr>
          </c:dPt>
          <c:dPt>
            <c:idx val="16"/>
            <c:marker>
              <c:symbol val="none"/>
            </c:marker>
            <c:bubble3D val="0"/>
            <c:spPr>
              <a:ln w="28575" cap="rnd">
                <a:noFill/>
                <a:round/>
              </a:ln>
              <a:effectLst/>
            </c:spPr>
          </c:dPt>
          <c:dPt>
            <c:idx val="17"/>
            <c:marker>
              <c:symbol val="none"/>
            </c:marker>
            <c:bubble3D val="0"/>
            <c:spPr>
              <a:ln w="28575" cap="rnd">
                <a:noFill/>
                <a:round/>
              </a:ln>
              <a:effectLst/>
            </c:spPr>
          </c:dPt>
          <c:dPt>
            <c:idx val="18"/>
            <c:marker>
              <c:symbol val="none"/>
            </c:marker>
            <c:bubble3D val="0"/>
            <c:spPr>
              <a:ln w="28575" cap="rnd">
                <a:noFill/>
                <a:round/>
              </a:ln>
              <a:effectLst/>
            </c:spPr>
          </c:dPt>
          <c:dLbls>
            <c:dLbl>
              <c:idx val="6"/>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'Updated charts'!$D$6:$E$24</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'Updated charts'!$F$6:$F$24</c:f>
              <c:numCache>
                <c:formatCode>"$"#.0,,"M";</c:formatCode>
                <c:ptCount val="19"/>
                <c:pt idx="0">
                  <c:v>1541482.61</c:v>
                </c:pt>
                <c:pt idx="1">
                  <c:v>1529125.21</c:v>
                </c:pt>
                <c:pt idx="2">
                  <c:v>1612154.28</c:v>
                </c:pt>
                <c:pt idx="3">
                  <c:v>1609430.97</c:v>
                </c:pt>
                <c:pt idx="4">
                  <c:v>1588432.45</c:v>
                </c:pt>
                <c:pt idx="5">
                  <c:v>1570245.56</c:v>
                </c:pt>
                <c:pt idx="6">
                  <c:v>1866348.69</c:v>
                </c:pt>
                <c:pt idx="7">
                  <c:v>1805366.1500000001</c:v>
                </c:pt>
                <c:pt idx="8">
                  <c:v>1794932.3399999996</c:v>
                </c:pt>
                <c:pt idx="9">
                  <c:v>1746557.1599999997</c:v>
                </c:pt>
                <c:pt idx="10">
                  <c:v>1724207.9999999998</c:v>
                </c:pt>
                <c:pt idx="11">
                  <c:v>1670663.22</c:v>
                </c:pt>
                <c:pt idx="12">
                  <c:v>1653956.5877999999</c:v>
                </c:pt>
                <c:pt idx="13">
                  <c:v>1604337.8901659998</c:v>
                </c:pt>
                <c:pt idx="14">
                  <c:v>1588294.5112643398</c:v>
                </c:pt>
                <c:pt idx="15">
                  <c:v>1540645.6759264097</c:v>
                </c:pt>
                <c:pt idx="16">
                  <c:v>1525239.2191671457</c:v>
                </c:pt>
                <c:pt idx="17">
                  <c:v>1479482.0425921313</c:v>
                </c:pt>
                <c:pt idx="18">
                  <c:v>1464687.2221662099</c:v>
                </c:pt>
              </c:numCache>
            </c:numRef>
          </c:val>
          <c:smooth val="0"/>
        </c:ser>
        <c:dLbls>
          <c:showLegendKey val="0"/>
          <c:showVal val="0"/>
          <c:showCatName val="0"/>
          <c:showSerName val="0"/>
          <c:showPercent val="0"/>
          <c:showBubbleSize val="0"/>
        </c:dLbls>
        <c:smooth val="0"/>
        <c:axId val="558766344"/>
        <c:axId val="558761248"/>
      </c:lineChart>
      <c:catAx>
        <c:axId val="5587663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1248"/>
        <c:crosses val="autoZero"/>
        <c:auto val="1"/>
        <c:lblAlgn val="ctr"/>
        <c:lblOffset val="100"/>
        <c:noMultiLvlLbl val="0"/>
      </c:catAx>
      <c:valAx>
        <c:axId val="558761248"/>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Annual Premium</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6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bg1">
                  <a:lumMod val="50000"/>
                </a:schemeClr>
              </a:solidFill>
              <a:round/>
            </a:ln>
            <a:effectLst/>
          </c:spPr>
          <c:marker>
            <c:symbol val="none"/>
          </c:marker>
          <c:dPt>
            <c:idx val="6"/>
            <c:marker>
              <c:symbol val="none"/>
            </c:marker>
            <c:bubble3D val="0"/>
            <c:spPr>
              <a:ln w="28575" cap="rnd">
                <a:solidFill>
                  <a:schemeClr val="bg1">
                    <a:lumMod val="50000"/>
                  </a:schemeClr>
                </a:solidFill>
                <a:round/>
                <a:tailEnd type="oval"/>
              </a:ln>
              <a:effectLst/>
            </c:spPr>
          </c:dPt>
          <c:dPt>
            <c:idx val="7"/>
            <c:marker>
              <c:symbol val="none"/>
            </c:marker>
            <c:bubble3D val="0"/>
            <c:spPr>
              <a:ln w="28575" cap="rnd">
                <a:solidFill>
                  <a:schemeClr val="accent1">
                    <a:lumMod val="75000"/>
                  </a:schemeClr>
                </a:solidFill>
                <a:round/>
              </a:ln>
              <a:effectLst/>
            </c:spPr>
          </c:dPt>
          <c:dPt>
            <c:idx val="8"/>
            <c:marker>
              <c:symbol val="none"/>
            </c:marker>
            <c:bubble3D val="0"/>
            <c:spPr>
              <a:ln w="28575" cap="rnd">
                <a:solidFill>
                  <a:schemeClr val="accent1">
                    <a:lumMod val="75000"/>
                  </a:schemeClr>
                </a:solidFill>
                <a:round/>
              </a:ln>
              <a:effectLst/>
            </c:spPr>
          </c:dPt>
          <c:dPt>
            <c:idx val="9"/>
            <c:marker>
              <c:symbol val="none"/>
            </c:marker>
            <c:bubble3D val="0"/>
            <c:spPr>
              <a:ln w="28575" cap="rnd">
                <a:solidFill>
                  <a:schemeClr val="accent1">
                    <a:lumMod val="75000"/>
                  </a:schemeClr>
                </a:solidFill>
                <a:round/>
              </a:ln>
              <a:effectLst/>
            </c:spPr>
          </c:dPt>
          <c:dPt>
            <c:idx val="10"/>
            <c:marker>
              <c:symbol val="none"/>
            </c:marker>
            <c:bubble3D val="0"/>
            <c:spPr>
              <a:ln w="28575" cap="rnd">
                <a:solidFill>
                  <a:schemeClr val="accent1">
                    <a:lumMod val="75000"/>
                  </a:schemeClr>
                </a:solidFill>
                <a:round/>
              </a:ln>
              <a:effectLst/>
            </c:spPr>
          </c:dPt>
          <c:dPt>
            <c:idx val="11"/>
            <c:marker>
              <c:symbol val="none"/>
            </c:marker>
            <c:bubble3D val="0"/>
            <c:spPr>
              <a:ln w="28575" cap="rnd">
                <a:solidFill>
                  <a:schemeClr val="accent1">
                    <a:lumMod val="75000"/>
                  </a:schemeClr>
                </a:solidFill>
                <a:round/>
                <a:tailEnd type="oval"/>
              </a:ln>
              <a:effectLst/>
            </c:spPr>
          </c:dPt>
          <c:dPt>
            <c:idx val="12"/>
            <c:marker>
              <c:symbol val="none"/>
            </c:marker>
            <c:bubble3D val="0"/>
            <c:spPr>
              <a:ln w="28575" cap="rnd">
                <a:noFill/>
                <a:round/>
              </a:ln>
              <a:effectLst/>
            </c:spPr>
          </c:dPt>
          <c:dPt>
            <c:idx val="13"/>
            <c:marker>
              <c:symbol val="none"/>
            </c:marker>
            <c:bubble3D val="0"/>
            <c:spPr>
              <a:ln w="28575" cap="rnd">
                <a:noFill/>
                <a:round/>
              </a:ln>
              <a:effectLst/>
            </c:spPr>
          </c:dPt>
          <c:dPt>
            <c:idx val="14"/>
            <c:marker>
              <c:symbol val="none"/>
            </c:marker>
            <c:bubble3D val="0"/>
            <c:spPr>
              <a:ln w="28575" cap="rnd">
                <a:noFill/>
                <a:round/>
              </a:ln>
              <a:effectLst/>
            </c:spPr>
          </c:dPt>
          <c:dPt>
            <c:idx val="15"/>
            <c:marker>
              <c:symbol val="none"/>
            </c:marker>
            <c:bubble3D val="0"/>
            <c:spPr>
              <a:ln w="28575" cap="rnd">
                <a:noFill/>
                <a:round/>
              </a:ln>
              <a:effectLst/>
            </c:spPr>
          </c:dPt>
          <c:dPt>
            <c:idx val="16"/>
            <c:marker>
              <c:symbol val="none"/>
            </c:marker>
            <c:bubble3D val="0"/>
            <c:spPr>
              <a:ln w="28575" cap="rnd">
                <a:noFill/>
                <a:round/>
              </a:ln>
              <a:effectLst/>
            </c:spPr>
          </c:dPt>
          <c:dPt>
            <c:idx val="17"/>
            <c:marker>
              <c:symbol val="none"/>
            </c:marker>
            <c:bubble3D val="0"/>
            <c:spPr>
              <a:ln w="28575" cap="rnd">
                <a:noFill/>
                <a:round/>
              </a:ln>
              <a:effectLst/>
            </c:spPr>
          </c:dPt>
          <c:dPt>
            <c:idx val="18"/>
            <c:marker>
              <c:symbol val="none"/>
            </c:marker>
            <c:bubble3D val="0"/>
            <c:spPr>
              <a:ln w="28575" cap="rnd">
                <a:noFill/>
                <a:round/>
              </a:ln>
              <a:effectLst/>
            </c:spPr>
          </c:dPt>
          <c:dLbls>
            <c:dLbl>
              <c:idx val="6"/>
              <c:dLblPos val="t"/>
              <c:showLegendKey val="0"/>
              <c:showVal val="1"/>
              <c:showCatName val="0"/>
              <c:showSerName val="0"/>
              <c:showPercent val="0"/>
              <c:showBubbleSize val="0"/>
              <c:extLst>
                <c:ext xmlns:c15="http://schemas.microsoft.com/office/drawing/2012/chart" uri="{CE6537A1-D6FC-4f65-9D91-7224C49458BB}"/>
              </c:extLst>
            </c:dLbl>
            <c:dLbl>
              <c:idx val="11"/>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'Updated charts'!$D$6:$E$24</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'Updated charts'!$F$6:$F$24</c:f>
              <c:numCache>
                <c:formatCode>"$"#.0,,"M";</c:formatCode>
                <c:ptCount val="19"/>
                <c:pt idx="0">
                  <c:v>1541482.61</c:v>
                </c:pt>
                <c:pt idx="1">
                  <c:v>1529125.21</c:v>
                </c:pt>
                <c:pt idx="2">
                  <c:v>1612154.28</c:v>
                </c:pt>
                <c:pt idx="3">
                  <c:v>1609430.97</c:v>
                </c:pt>
                <c:pt idx="4">
                  <c:v>1588432.45</c:v>
                </c:pt>
                <c:pt idx="5">
                  <c:v>1570245.56</c:v>
                </c:pt>
                <c:pt idx="6">
                  <c:v>1866348.69</c:v>
                </c:pt>
                <c:pt idx="7">
                  <c:v>1805366.1500000001</c:v>
                </c:pt>
                <c:pt idx="8">
                  <c:v>1794932.3399999996</c:v>
                </c:pt>
                <c:pt idx="9">
                  <c:v>1746557.1599999997</c:v>
                </c:pt>
                <c:pt idx="10">
                  <c:v>1724207.9999999998</c:v>
                </c:pt>
                <c:pt idx="11">
                  <c:v>1670663.22</c:v>
                </c:pt>
                <c:pt idx="12">
                  <c:v>1653956.5877999999</c:v>
                </c:pt>
                <c:pt idx="13">
                  <c:v>1604337.8901659998</c:v>
                </c:pt>
                <c:pt idx="14">
                  <c:v>1588294.5112643398</c:v>
                </c:pt>
                <c:pt idx="15">
                  <c:v>1540645.6759264097</c:v>
                </c:pt>
                <c:pt idx="16">
                  <c:v>1525239.2191671457</c:v>
                </c:pt>
                <c:pt idx="17">
                  <c:v>1479482.0425921313</c:v>
                </c:pt>
                <c:pt idx="18">
                  <c:v>1464687.2221662099</c:v>
                </c:pt>
              </c:numCache>
            </c:numRef>
          </c:val>
          <c:smooth val="0"/>
        </c:ser>
        <c:dLbls>
          <c:showLegendKey val="0"/>
          <c:showVal val="0"/>
          <c:showCatName val="0"/>
          <c:showSerName val="0"/>
          <c:showPercent val="0"/>
          <c:showBubbleSize val="0"/>
        </c:dLbls>
        <c:smooth val="0"/>
        <c:axId val="558765952"/>
        <c:axId val="558763208"/>
      </c:lineChart>
      <c:catAx>
        <c:axId val="558765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3208"/>
        <c:crosses val="autoZero"/>
        <c:auto val="1"/>
        <c:lblAlgn val="ctr"/>
        <c:lblOffset val="100"/>
        <c:noMultiLvlLbl val="0"/>
      </c:catAx>
      <c:valAx>
        <c:axId val="558763208"/>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Annual Premium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5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dPt>
            <c:idx val="0"/>
            <c:marker>
              <c:symbol val="none"/>
            </c:marker>
            <c:bubble3D val="0"/>
            <c:spPr>
              <a:ln w="28575" cap="rnd">
                <a:solidFill>
                  <a:schemeClr val="bg1">
                    <a:lumMod val="50000"/>
                  </a:schemeClr>
                </a:solidFill>
                <a:round/>
              </a:ln>
              <a:effectLst/>
            </c:spPr>
          </c:dPt>
          <c:dPt>
            <c:idx val="1"/>
            <c:marker>
              <c:symbol val="none"/>
            </c:marker>
            <c:bubble3D val="0"/>
            <c:spPr>
              <a:ln w="28575" cap="rnd">
                <a:solidFill>
                  <a:schemeClr val="bg1">
                    <a:lumMod val="50000"/>
                  </a:schemeClr>
                </a:solidFill>
                <a:round/>
              </a:ln>
              <a:effectLst/>
            </c:spPr>
          </c:dPt>
          <c:dPt>
            <c:idx val="2"/>
            <c:marker>
              <c:symbol val="none"/>
            </c:marker>
            <c:bubble3D val="0"/>
            <c:spPr>
              <a:ln w="28575" cap="rnd">
                <a:solidFill>
                  <a:schemeClr val="bg1">
                    <a:lumMod val="50000"/>
                  </a:schemeClr>
                </a:solidFill>
                <a:round/>
              </a:ln>
              <a:effectLst/>
            </c:spPr>
          </c:dPt>
          <c:dPt>
            <c:idx val="3"/>
            <c:marker>
              <c:symbol val="none"/>
            </c:marker>
            <c:bubble3D val="0"/>
            <c:spPr>
              <a:ln w="28575" cap="rnd">
                <a:solidFill>
                  <a:schemeClr val="bg1">
                    <a:lumMod val="50000"/>
                  </a:schemeClr>
                </a:solidFill>
                <a:round/>
              </a:ln>
              <a:effectLst/>
            </c:spPr>
          </c:dPt>
          <c:dPt>
            <c:idx val="4"/>
            <c:marker>
              <c:symbol val="none"/>
            </c:marker>
            <c:bubble3D val="0"/>
            <c:spPr>
              <a:ln w="28575" cap="rnd">
                <a:solidFill>
                  <a:schemeClr val="bg1">
                    <a:lumMod val="50000"/>
                  </a:schemeClr>
                </a:solidFill>
                <a:round/>
              </a:ln>
              <a:effectLst/>
            </c:spPr>
          </c:dPt>
          <c:dPt>
            <c:idx val="5"/>
            <c:marker>
              <c:symbol val="none"/>
            </c:marker>
            <c:bubble3D val="0"/>
            <c:spPr>
              <a:ln w="28575" cap="rnd">
                <a:solidFill>
                  <a:schemeClr val="bg1">
                    <a:lumMod val="50000"/>
                  </a:schemeClr>
                </a:solidFill>
                <a:round/>
              </a:ln>
              <a:effectLst/>
            </c:spPr>
          </c:dPt>
          <c:dPt>
            <c:idx val="6"/>
            <c:marker>
              <c:symbol val="none"/>
            </c:marker>
            <c:bubble3D val="0"/>
            <c:spPr>
              <a:ln w="28575" cap="rnd">
                <a:solidFill>
                  <a:schemeClr val="bg1">
                    <a:lumMod val="50000"/>
                  </a:schemeClr>
                </a:solidFill>
                <a:round/>
              </a:ln>
              <a:effectLst/>
            </c:spPr>
          </c:dPt>
          <c:dPt>
            <c:idx val="7"/>
            <c:marker>
              <c:symbol val="none"/>
            </c:marker>
            <c:bubble3D val="0"/>
            <c:spPr>
              <a:ln w="28575" cap="rnd">
                <a:solidFill>
                  <a:schemeClr val="bg1">
                    <a:lumMod val="50000"/>
                  </a:schemeClr>
                </a:solidFill>
                <a:round/>
              </a:ln>
              <a:effectLst/>
            </c:spPr>
          </c:dPt>
          <c:dPt>
            <c:idx val="8"/>
            <c:marker>
              <c:symbol val="none"/>
            </c:marker>
            <c:bubble3D val="0"/>
            <c:spPr>
              <a:ln w="28575" cap="rnd">
                <a:solidFill>
                  <a:schemeClr val="bg1">
                    <a:lumMod val="50000"/>
                  </a:schemeClr>
                </a:solidFill>
                <a:round/>
              </a:ln>
              <a:effectLst/>
            </c:spPr>
          </c:dPt>
          <c:dPt>
            <c:idx val="9"/>
            <c:marker>
              <c:symbol val="none"/>
            </c:marker>
            <c:bubble3D val="0"/>
            <c:spPr>
              <a:ln w="28575" cap="rnd">
                <a:solidFill>
                  <a:schemeClr val="bg1">
                    <a:lumMod val="50000"/>
                  </a:schemeClr>
                </a:solidFill>
                <a:round/>
              </a:ln>
              <a:effectLst/>
            </c:spPr>
          </c:dPt>
          <c:dPt>
            <c:idx val="10"/>
            <c:marker>
              <c:symbol val="none"/>
            </c:marker>
            <c:bubble3D val="0"/>
            <c:spPr>
              <a:ln w="28575" cap="rnd">
                <a:solidFill>
                  <a:schemeClr val="bg1">
                    <a:lumMod val="50000"/>
                  </a:schemeClr>
                </a:solidFill>
                <a:round/>
              </a:ln>
              <a:effectLst/>
            </c:spPr>
          </c:dPt>
          <c:dPt>
            <c:idx val="11"/>
            <c:marker>
              <c:symbol val="none"/>
            </c:marker>
            <c:bubble3D val="0"/>
            <c:spPr>
              <a:ln w="28575" cap="rnd">
                <a:solidFill>
                  <a:schemeClr val="bg1">
                    <a:lumMod val="50000"/>
                  </a:schemeClr>
                </a:solidFill>
                <a:round/>
                <a:tailEnd type="oval"/>
              </a:ln>
              <a:effectLst/>
            </c:spPr>
          </c:dPt>
          <c:dPt>
            <c:idx val="12"/>
            <c:marker>
              <c:symbol val="none"/>
            </c:marker>
            <c:bubble3D val="0"/>
            <c:spPr>
              <a:ln w="28575" cap="rnd">
                <a:solidFill>
                  <a:schemeClr val="accent1"/>
                </a:solidFill>
                <a:prstDash val="sysDot"/>
                <a:round/>
              </a:ln>
              <a:effectLst/>
            </c:spPr>
          </c:dPt>
          <c:dPt>
            <c:idx val="13"/>
            <c:marker>
              <c:symbol val="none"/>
            </c:marker>
            <c:bubble3D val="0"/>
            <c:spPr>
              <a:ln w="28575" cap="rnd">
                <a:solidFill>
                  <a:schemeClr val="accent1"/>
                </a:solidFill>
                <a:prstDash val="sysDot"/>
                <a:round/>
              </a:ln>
              <a:effectLst/>
            </c:spPr>
          </c:dPt>
          <c:dPt>
            <c:idx val="14"/>
            <c:marker>
              <c:symbol val="none"/>
            </c:marker>
            <c:bubble3D val="0"/>
            <c:spPr>
              <a:ln w="28575" cap="rnd">
                <a:solidFill>
                  <a:schemeClr val="accent1"/>
                </a:solidFill>
                <a:prstDash val="sysDot"/>
                <a:round/>
              </a:ln>
              <a:effectLst/>
            </c:spPr>
          </c:dPt>
          <c:dPt>
            <c:idx val="15"/>
            <c:marker>
              <c:symbol val="none"/>
            </c:marker>
            <c:bubble3D val="0"/>
            <c:spPr>
              <a:ln w="28575" cap="rnd">
                <a:solidFill>
                  <a:schemeClr val="accent1"/>
                </a:solidFill>
                <a:prstDash val="sysDot"/>
                <a:round/>
              </a:ln>
              <a:effectLst/>
            </c:spPr>
          </c:dPt>
          <c:dPt>
            <c:idx val="16"/>
            <c:marker>
              <c:symbol val="none"/>
            </c:marker>
            <c:bubble3D val="0"/>
            <c:spPr>
              <a:ln w="28575" cap="rnd">
                <a:solidFill>
                  <a:schemeClr val="accent1"/>
                </a:solidFill>
                <a:prstDash val="sysDot"/>
                <a:round/>
              </a:ln>
              <a:effectLst/>
            </c:spPr>
          </c:dPt>
          <c:dPt>
            <c:idx val="17"/>
            <c:marker>
              <c:symbol val="none"/>
            </c:marker>
            <c:bubble3D val="0"/>
            <c:spPr>
              <a:ln w="28575" cap="rnd">
                <a:solidFill>
                  <a:schemeClr val="accent1"/>
                </a:solidFill>
                <a:prstDash val="sysDot"/>
                <a:round/>
              </a:ln>
              <a:effectLst/>
            </c:spPr>
          </c:dPt>
          <c:dPt>
            <c:idx val="18"/>
            <c:marker>
              <c:symbol val="none"/>
            </c:marker>
            <c:bubble3D val="0"/>
            <c:spPr>
              <a:ln w="28575" cap="rnd">
                <a:solidFill>
                  <a:schemeClr val="accent1"/>
                </a:solidFill>
                <a:prstDash val="sysDot"/>
                <a:round/>
                <a:tailEnd type="oval"/>
              </a:ln>
              <a:effectLst/>
            </c:spPr>
          </c:dPt>
          <c:dLbls>
            <c:dLbl>
              <c:idx val="11"/>
              <c:dLblPos val="t"/>
              <c:showLegendKey val="0"/>
              <c:showVal val="1"/>
              <c:showCatName val="0"/>
              <c:showSerName val="0"/>
              <c:showPercent val="0"/>
              <c:showBubbleSize val="0"/>
              <c:extLst>
                <c:ext xmlns:c15="http://schemas.microsoft.com/office/drawing/2012/chart" uri="{CE6537A1-D6FC-4f65-9D91-7224C49458BB}"/>
              </c:extLst>
            </c:dLbl>
            <c:dLbl>
              <c:idx val="18"/>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'Updated charts'!$D$6:$E$24</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'Updated charts'!$F$6:$F$24</c:f>
              <c:numCache>
                <c:formatCode>"$"#.0,,"M";</c:formatCode>
                <c:ptCount val="19"/>
                <c:pt idx="0">
                  <c:v>1541482.61</c:v>
                </c:pt>
                <c:pt idx="1">
                  <c:v>1529125.21</c:v>
                </c:pt>
                <c:pt idx="2">
                  <c:v>1612154.28</c:v>
                </c:pt>
                <c:pt idx="3">
                  <c:v>1609430.97</c:v>
                </c:pt>
                <c:pt idx="4">
                  <c:v>1588432.45</c:v>
                </c:pt>
                <c:pt idx="5">
                  <c:v>1570245.56</c:v>
                </c:pt>
                <c:pt idx="6">
                  <c:v>1866348.69</c:v>
                </c:pt>
                <c:pt idx="7">
                  <c:v>1805366.1500000001</c:v>
                </c:pt>
                <c:pt idx="8">
                  <c:v>1794932.3399999996</c:v>
                </c:pt>
                <c:pt idx="9">
                  <c:v>1746557.1599999997</c:v>
                </c:pt>
                <c:pt idx="10">
                  <c:v>1724207.9999999998</c:v>
                </c:pt>
                <c:pt idx="11">
                  <c:v>1670663.22</c:v>
                </c:pt>
                <c:pt idx="12">
                  <c:v>1653956.5877999999</c:v>
                </c:pt>
                <c:pt idx="13">
                  <c:v>1604337.8901659998</c:v>
                </c:pt>
                <c:pt idx="14">
                  <c:v>1588294.5112643398</c:v>
                </c:pt>
                <c:pt idx="15">
                  <c:v>1540645.6759264097</c:v>
                </c:pt>
                <c:pt idx="16">
                  <c:v>1525239.2191671457</c:v>
                </c:pt>
                <c:pt idx="17">
                  <c:v>1479482.0425921313</c:v>
                </c:pt>
                <c:pt idx="18">
                  <c:v>1464687.2221662099</c:v>
                </c:pt>
              </c:numCache>
            </c:numRef>
          </c:val>
          <c:smooth val="0"/>
        </c:ser>
        <c:dLbls>
          <c:showLegendKey val="0"/>
          <c:showVal val="0"/>
          <c:showCatName val="0"/>
          <c:showSerName val="0"/>
          <c:showPercent val="0"/>
          <c:showBubbleSize val="0"/>
        </c:dLbls>
        <c:smooth val="0"/>
        <c:axId val="558764384"/>
        <c:axId val="558764776"/>
      </c:lineChart>
      <c:catAx>
        <c:axId val="558764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4776"/>
        <c:crosses val="autoZero"/>
        <c:auto val="1"/>
        <c:lblAlgn val="ctr"/>
        <c:lblOffset val="100"/>
        <c:noMultiLvlLbl val="0"/>
      </c:catAx>
      <c:valAx>
        <c:axId val="558764776"/>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Annual Premium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4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'Updated charts'!$F$50</c:f>
              <c:strCache>
                <c:ptCount val="1"/>
                <c:pt idx="0">
                  <c:v>Sum of TotalAnnualPremium</c:v>
                </c:pt>
              </c:strCache>
            </c:strRef>
          </c:tx>
          <c:spPr>
            <a:ln w="28575" cap="rnd">
              <a:solidFill>
                <a:schemeClr val="accent1"/>
              </a:solidFill>
              <a:round/>
            </a:ln>
            <a:effectLst/>
          </c:spPr>
          <c:marker>
            <c:symbol val="none"/>
          </c:marker>
          <c:dPt>
            <c:idx val="0"/>
            <c:marker>
              <c:symbol val="none"/>
            </c:marker>
            <c:bubble3D val="0"/>
            <c:spPr>
              <a:ln w="28575" cap="rnd">
                <a:solidFill>
                  <a:schemeClr val="bg1">
                    <a:lumMod val="50000"/>
                  </a:schemeClr>
                </a:solidFill>
                <a:round/>
              </a:ln>
              <a:effectLst/>
            </c:spPr>
          </c:dPt>
          <c:dPt>
            <c:idx val="1"/>
            <c:marker>
              <c:symbol val="none"/>
            </c:marker>
            <c:bubble3D val="0"/>
            <c:spPr>
              <a:ln w="28575" cap="rnd">
                <a:solidFill>
                  <a:schemeClr val="bg1">
                    <a:lumMod val="50000"/>
                  </a:schemeClr>
                </a:solidFill>
                <a:round/>
              </a:ln>
              <a:effectLst/>
            </c:spPr>
          </c:dPt>
          <c:dPt>
            <c:idx val="2"/>
            <c:marker>
              <c:symbol val="none"/>
            </c:marker>
            <c:bubble3D val="0"/>
            <c:spPr>
              <a:ln w="28575" cap="rnd">
                <a:solidFill>
                  <a:schemeClr val="bg1">
                    <a:lumMod val="50000"/>
                  </a:schemeClr>
                </a:solidFill>
                <a:round/>
              </a:ln>
              <a:effectLst/>
            </c:spPr>
          </c:dPt>
          <c:dPt>
            <c:idx val="3"/>
            <c:marker>
              <c:symbol val="none"/>
            </c:marker>
            <c:bubble3D val="0"/>
            <c:spPr>
              <a:ln w="28575" cap="rnd">
                <a:solidFill>
                  <a:schemeClr val="bg1">
                    <a:lumMod val="50000"/>
                  </a:schemeClr>
                </a:solidFill>
                <a:round/>
              </a:ln>
              <a:effectLst/>
            </c:spPr>
          </c:dPt>
          <c:dPt>
            <c:idx val="4"/>
            <c:marker>
              <c:symbol val="none"/>
            </c:marker>
            <c:bubble3D val="0"/>
            <c:spPr>
              <a:ln w="28575" cap="rnd">
                <a:solidFill>
                  <a:schemeClr val="bg1">
                    <a:lumMod val="50000"/>
                  </a:schemeClr>
                </a:solidFill>
                <a:round/>
              </a:ln>
              <a:effectLst/>
            </c:spPr>
          </c:dPt>
          <c:dPt>
            <c:idx val="5"/>
            <c:marker>
              <c:symbol val="none"/>
            </c:marker>
            <c:bubble3D val="0"/>
            <c:spPr>
              <a:ln w="28575" cap="rnd">
                <a:solidFill>
                  <a:schemeClr val="bg1">
                    <a:lumMod val="50000"/>
                  </a:schemeClr>
                </a:solidFill>
                <a:round/>
              </a:ln>
              <a:effectLst/>
            </c:spPr>
          </c:dPt>
          <c:dPt>
            <c:idx val="6"/>
            <c:marker>
              <c:symbol val="none"/>
            </c:marker>
            <c:bubble3D val="0"/>
            <c:spPr>
              <a:ln w="28575" cap="rnd">
                <a:solidFill>
                  <a:schemeClr val="bg1">
                    <a:lumMod val="50000"/>
                  </a:schemeClr>
                </a:solidFill>
                <a:round/>
              </a:ln>
              <a:effectLst/>
            </c:spPr>
          </c:dPt>
          <c:dPt>
            <c:idx val="7"/>
            <c:marker>
              <c:symbol val="none"/>
            </c:marker>
            <c:bubble3D val="0"/>
            <c:spPr>
              <a:ln w="28575" cap="rnd">
                <a:solidFill>
                  <a:schemeClr val="bg1">
                    <a:lumMod val="50000"/>
                  </a:schemeClr>
                </a:solidFill>
                <a:round/>
              </a:ln>
              <a:effectLst/>
            </c:spPr>
          </c:dPt>
          <c:dPt>
            <c:idx val="8"/>
            <c:marker>
              <c:symbol val="none"/>
            </c:marker>
            <c:bubble3D val="0"/>
            <c:spPr>
              <a:ln w="28575" cap="rnd">
                <a:solidFill>
                  <a:schemeClr val="bg1">
                    <a:lumMod val="50000"/>
                  </a:schemeClr>
                </a:solidFill>
                <a:round/>
              </a:ln>
              <a:effectLst/>
            </c:spPr>
          </c:dPt>
          <c:dPt>
            <c:idx val="9"/>
            <c:marker>
              <c:symbol val="none"/>
            </c:marker>
            <c:bubble3D val="0"/>
            <c:spPr>
              <a:ln w="28575" cap="rnd">
                <a:solidFill>
                  <a:schemeClr val="bg1">
                    <a:lumMod val="50000"/>
                  </a:schemeClr>
                </a:solidFill>
                <a:round/>
              </a:ln>
              <a:effectLst/>
            </c:spPr>
          </c:dPt>
          <c:dPt>
            <c:idx val="10"/>
            <c:marker>
              <c:symbol val="none"/>
            </c:marker>
            <c:bubble3D val="0"/>
            <c:spPr>
              <a:ln w="28575" cap="rnd">
                <a:solidFill>
                  <a:schemeClr val="bg1">
                    <a:lumMod val="50000"/>
                  </a:schemeClr>
                </a:solidFill>
                <a:round/>
              </a:ln>
              <a:effectLst/>
            </c:spPr>
          </c:dPt>
          <c:dPt>
            <c:idx val="11"/>
            <c:marker>
              <c:symbol val="none"/>
            </c:marker>
            <c:bubble3D val="0"/>
            <c:spPr>
              <a:ln w="28575" cap="rnd">
                <a:solidFill>
                  <a:schemeClr val="bg1">
                    <a:lumMod val="50000"/>
                  </a:schemeClr>
                </a:solidFill>
                <a:round/>
                <a:tailEnd type="oval"/>
              </a:ln>
              <a:effectLst/>
            </c:spPr>
          </c:dPt>
          <c:dPt>
            <c:idx val="12"/>
            <c:marker>
              <c:symbol val="none"/>
            </c:marker>
            <c:bubble3D val="0"/>
            <c:spPr>
              <a:ln w="28575" cap="rnd">
                <a:solidFill>
                  <a:schemeClr val="accent1"/>
                </a:solidFill>
                <a:prstDash val="sysDot"/>
                <a:round/>
              </a:ln>
              <a:effectLst/>
            </c:spPr>
          </c:dPt>
          <c:dPt>
            <c:idx val="13"/>
            <c:marker>
              <c:symbol val="none"/>
            </c:marker>
            <c:bubble3D val="0"/>
            <c:spPr>
              <a:ln w="28575" cap="rnd">
                <a:solidFill>
                  <a:schemeClr val="accent1"/>
                </a:solidFill>
                <a:prstDash val="sysDot"/>
                <a:round/>
              </a:ln>
              <a:effectLst/>
            </c:spPr>
          </c:dPt>
          <c:dPt>
            <c:idx val="14"/>
            <c:marker>
              <c:symbol val="none"/>
            </c:marker>
            <c:bubble3D val="0"/>
            <c:spPr>
              <a:ln w="28575" cap="rnd">
                <a:solidFill>
                  <a:schemeClr val="accent1"/>
                </a:solidFill>
                <a:prstDash val="sysDot"/>
                <a:round/>
              </a:ln>
              <a:effectLst/>
            </c:spPr>
          </c:dPt>
          <c:dPt>
            <c:idx val="15"/>
            <c:marker>
              <c:symbol val="none"/>
            </c:marker>
            <c:bubble3D val="0"/>
            <c:spPr>
              <a:ln w="28575" cap="rnd">
                <a:solidFill>
                  <a:schemeClr val="accent1"/>
                </a:solidFill>
                <a:prstDash val="sysDot"/>
                <a:round/>
              </a:ln>
              <a:effectLst/>
            </c:spPr>
          </c:dPt>
          <c:dPt>
            <c:idx val="16"/>
            <c:marker>
              <c:symbol val="none"/>
            </c:marker>
            <c:bubble3D val="0"/>
            <c:spPr>
              <a:ln w="28575" cap="rnd">
                <a:solidFill>
                  <a:schemeClr val="accent1"/>
                </a:solidFill>
                <a:prstDash val="sysDot"/>
                <a:round/>
              </a:ln>
              <a:effectLst/>
            </c:spPr>
          </c:dPt>
          <c:dPt>
            <c:idx val="17"/>
            <c:marker>
              <c:symbol val="none"/>
            </c:marker>
            <c:bubble3D val="0"/>
            <c:spPr>
              <a:ln w="28575" cap="rnd">
                <a:solidFill>
                  <a:schemeClr val="accent1"/>
                </a:solidFill>
                <a:prstDash val="sysDot"/>
                <a:round/>
              </a:ln>
              <a:effectLst/>
            </c:spPr>
          </c:dPt>
          <c:dPt>
            <c:idx val="18"/>
            <c:marker>
              <c:symbol val="none"/>
            </c:marker>
            <c:bubble3D val="0"/>
            <c:spPr>
              <a:ln w="28575" cap="rnd">
                <a:solidFill>
                  <a:schemeClr val="accent1"/>
                </a:solidFill>
                <a:prstDash val="sysDot"/>
                <a:round/>
                <a:tailEnd type="oval"/>
              </a:ln>
              <a:effectLst/>
            </c:spPr>
          </c:dPt>
          <c:dLbls>
            <c:dLbl>
              <c:idx val="11"/>
              <c:dLblPos val="t"/>
              <c:showLegendKey val="0"/>
              <c:showVal val="1"/>
              <c:showCatName val="0"/>
              <c:showSerName val="0"/>
              <c:showPercent val="0"/>
              <c:showBubbleSize val="0"/>
              <c:extLst>
                <c:ext xmlns:c15="http://schemas.microsoft.com/office/drawing/2012/chart" uri="{CE6537A1-D6FC-4f65-9D91-7224C49458BB}"/>
              </c:extLst>
            </c:dLbl>
            <c:dLbl>
              <c:idx val="18"/>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'Updated charts'!$D$51:$E$69</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'Updated charts'!$F$51:$F$69</c:f>
              <c:numCache>
                <c:formatCode>"$"#.0,,"M";</c:formatCode>
                <c:ptCount val="19"/>
                <c:pt idx="0">
                  <c:v>1541482.61</c:v>
                </c:pt>
                <c:pt idx="1">
                  <c:v>1529125.21</c:v>
                </c:pt>
                <c:pt idx="2">
                  <c:v>1612154.28</c:v>
                </c:pt>
                <c:pt idx="3">
                  <c:v>1609430.97</c:v>
                </c:pt>
                <c:pt idx="4">
                  <c:v>1588432.45</c:v>
                </c:pt>
                <c:pt idx="5">
                  <c:v>1570245.56</c:v>
                </c:pt>
                <c:pt idx="6">
                  <c:v>1866348.69</c:v>
                </c:pt>
                <c:pt idx="7">
                  <c:v>1805366.1500000001</c:v>
                </c:pt>
                <c:pt idx="8">
                  <c:v>1794932.3399999996</c:v>
                </c:pt>
                <c:pt idx="9">
                  <c:v>1746557.1599999997</c:v>
                </c:pt>
                <c:pt idx="10">
                  <c:v>1724207.9999999998</c:v>
                </c:pt>
                <c:pt idx="11">
                  <c:v>1670663.22</c:v>
                </c:pt>
                <c:pt idx="12">
                  <c:v>1681800.9748</c:v>
                </c:pt>
                <c:pt idx="13">
                  <c:v>1693012.9812986667</c:v>
                </c:pt>
                <c:pt idx="14">
                  <c:v>1704299.7345073246</c:v>
                </c:pt>
                <c:pt idx="15">
                  <c:v>1715661.7327373736</c:v>
                </c:pt>
                <c:pt idx="16">
                  <c:v>1727099.4776222894</c:v>
                </c:pt>
                <c:pt idx="17">
                  <c:v>1738613.4741397714</c:v>
                </c:pt>
                <c:pt idx="18">
                  <c:v>1750204.2306340367</c:v>
                </c:pt>
              </c:numCache>
            </c:numRef>
          </c:val>
          <c:smooth val="0"/>
        </c:ser>
        <c:dLbls>
          <c:showLegendKey val="0"/>
          <c:showVal val="0"/>
          <c:showCatName val="0"/>
          <c:showSerName val="0"/>
          <c:showPercent val="0"/>
          <c:showBubbleSize val="0"/>
        </c:dLbls>
        <c:smooth val="0"/>
        <c:axId val="559344216"/>
        <c:axId val="559344608"/>
      </c:lineChart>
      <c:catAx>
        <c:axId val="559344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layout>
            <c:manualLayout>
              <c:xMode val="edge"/>
              <c:yMode val="edge"/>
              <c:x val="0.49735299045066172"/>
              <c:y val="0.899145669291338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4608"/>
        <c:crosses val="autoZero"/>
        <c:auto val="1"/>
        <c:lblAlgn val="ctr"/>
        <c:lblOffset val="100"/>
        <c:noMultiLvlLbl val="0"/>
      </c:catAx>
      <c:valAx>
        <c:axId val="559344608"/>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Annual Premium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4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43494563179605"/>
          <c:y val="2.8742511356183838E-2"/>
          <c:w val="0.8597237845269341"/>
          <c:h val="0.69668125837380257"/>
        </c:manualLayout>
      </c:layout>
      <c:lineChart>
        <c:grouping val="standard"/>
        <c:varyColors val="0"/>
        <c:ser>
          <c:idx val="0"/>
          <c:order val="0"/>
          <c:tx>
            <c:strRef>
              <c:f>Sheet1!$C$1</c:f>
              <c:strCache>
                <c:ptCount val="1"/>
                <c:pt idx="0">
                  <c:v>Without Retention Center</c:v>
                </c:pt>
              </c:strCache>
            </c:strRef>
          </c:tx>
          <c:spPr>
            <a:ln w="28575" cap="rnd">
              <a:solidFill>
                <a:schemeClr val="accent1">
                  <a:lumMod val="75000"/>
                </a:schemeClr>
              </a:solidFill>
              <a:prstDash val="sysDot"/>
              <a:round/>
            </a:ln>
            <a:effectLst/>
          </c:spPr>
          <c:marker>
            <c:symbol val="none"/>
          </c:marker>
          <c:dPt>
            <c:idx val="18"/>
            <c:marker>
              <c:symbol val="none"/>
            </c:marker>
            <c:bubble3D val="0"/>
            <c:spPr>
              <a:ln w="28575" cap="rnd">
                <a:solidFill>
                  <a:schemeClr val="accent1">
                    <a:lumMod val="75000"/>
                  </a:schemeClr>
                </a:solidFill>
                <a:prstDash val="sysDot"/>
                <a:round/>
                <a:tailEnd type="oval"/>
              </a:ln>
              <a:effectLst/>
            </c:spPr>
          </c:dPt>
          <c:dLbls>
            <c:dLbl>
              <c:idx val="18"/>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Sheet1!$A$2:$B$20</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Sheet1!$C$2:$C$20</c:f>
              <c:numCache>
                <c:formatCode>"$"#.0,,"M";</c:formatCode>
                <c:ptCount val="19"/>
                <c:pt idx="0">
                  <c:v>1541482.61</c:v>
                </c:pt>
                <c:pt idx="1">
                  <c:v>1529125.21</c:v>
                </c:pt>
                <c:pt idx="2">
                  <c:v>1612154.28</c:v>
                </c:pt>
                <c:pt idx="3">
                  <c:v>1609430.97</c:v>
                </c:pt>
                <c:pt idx="4">
                  <c:v>1588432.45</c:v>
                </c:pt>
                <c:pt idx="5">
                  <c:v>1570245.56</c:v>
                </c:pt>
                <c:pt idx="6">
                  <c:v>1866348.69</c:v>
                </c:pt>
                <c:pt idx="7">
                  <c:v>1805366.15</c:v>
                </c:pt>
                <c:pt idx="8">
                  <c:v>1794932.34</c:v>
                </c:pt>
                <c:pt idx="9">
                  <c:v>1746557.16</c:v>
                </c:pt>
                <c:pt idx="10">
                  <c:v>1724208</c:v>
                </c:pt>
                <c:pt idx="11">
                  <c:v>1670663.22</c:v>
                </c:pt>
                <c:pt idx="12">
                  <c:v>1653956.5877999999</c:v>
                </c:pt>
                <c:pt idx="13">
                  <c:v>1604337.8901659998</c:v>
                </c:pt>
                <c:pt idx="14">
                  <c:v>1588294.5112643398</c:v>
                </c:pt>
                <c:pt idx="15">
                  <c:v>1540645.6759264097</c:v>
                </c:pt>
                <c:pt idx="16">
                  <c:v>1525239.2191671457</c:v>
                </c:pt>
                <c:pt idx="17">
                  <c:v>1479482.0425921313</c:v>
                </c:pt>
                <c:pt idx="18">
                  <c:v>1464687.2221662099</c:v>
                </c:pt>
              </c:numCache>
            </c:numRef>
          </c:val>
          <c:smooth val="0"/>
        </c:ser>
        <c:ser>
          <c:idx val="1"/>
          <c:order val="1"/>
          <c:tx>
            <c:strRef>
              <c:f>Sheet1!$D$1</c:f>
              <c:strCache>
                <c:ptCount val="1"/>
                <c:pt idx="0">
                  <c:v>Retention Center</c:v>
                </c:pt>
              </c:strCache>
            </c:strRef>
          </c:tx>
          <c:spPr>
            <a:ln w="28575" cap="rnd">
              <a:solidFill>
                <a:schemeClr val="accent1">
                  <a:lumMod val="75000"/>
                </a:schemeClr>
              </a:solidFill>
              <a:round/>
            </a:ln>
            <a:effectLst/>
          </c:spPr>
          <c:marker>
            <c:symbol val="none"/>
          </c:marker>
          <c:dPt>
            <c:idx val="0"/>
            <c:marker>
              <c:symbol val="none"/>
            </c:marker>
            <c:bubble3D val="0"/>
            <c:spPr>
              <a:ln w="28575" cap="rnd">
                <a:solidFill>
                  <a:schemeClr val="bg1">
                    <a:lumMod val="50000"/>
                  </a:schemeClr>
                </a:solidFill>
                <a:round/>
              </a:ln>
              <a:effectLst/>
            </c:spPr>
          </c:dPt>
          <c:dPt>
            <c:idx val="1"/>
            <c:marker>
              <c:symbol val="none"/>
            </c:marker>
            <c:bubble3D val="0"/>
            <c:spPr>
              <a:ln w="28575" cap="rnd">
                <a:solidFill>
                  <a:schemeClr val="bg1">
                    <a:lumMod val="50000"/>
                  </a:schemeClr>
                </a:solidFill>
                <a:round/>
              </a:ln>
              <a:effectLst/>
            </c:spPr>
          </c:dPt>
          <c:dPt>
            <c:idx val="2"/>
            <c:marker>
              <c:symbol val="none"/>
            </c:marker>
            <c:bubble3D val="0"/>
            <c:spPr>
              <a:ln w="28575" cap="rnd">
                <a:solidFill>
                  <a:schemeClr val="bg1">
                    <a:lumMod val="50000"/>
                  </a:schemeClr>
                </a:solidFill>
                <a:round/>
              </a:ln>
              <a:effectLst/>
            </c:spPr>
          </c:dPt>
          <c:dPt>
            <c:idx val="3"/>
            <c:marker>
              <c:symbol val="none"/>
            </c:marker>
            <c:bubble3D val="0"/>
            <c:spPr>
              <a:ln w="28575" cap="rnd">
                <a:solidFill>
                  <a:schemeClr val="bg1">
                    <a:lumMod val="50000"/>
                  </a:schemeClr>
                </a:solidFill>
                <a:round/>
              </a:ln>
              <a:effectLst/>
            </c:spPr>
          </c:dPt>
          <c:dPt>
            <c:idx val="4"/>
            <c:marker>
              <c:symbol val="none"/>
            </c:marker>
            <c:bubble3D val="0"/>
            <c:spPr>
              <a:ln w="28575" cap="rnd">
                <a:solidFill>
                  <a:schemeClr val="bg1">
                    <a:lumMod val="50000"/>
                  </a:schemeClr>
                </a:solidFill>
                <a:round/>
              </a:ln>
              <a:effectLst/>
            </c:spPr>
          </c:dPt>
          <c:dPt>
            <c:idx val="5"/>
            <c:marker>
              <c:symbol val="none"/>
            </c:marker>
            <c:bubble3D val="0"/>
            <c:spPr>
              <a:ln w="28575" cap="rnd">
                <a:solidFill>
                  <a:schemeClr val="bg1">
                    <a:lumMod val="50000"/>
                  </a:schemeClr>
                </a:solidFill>
                <a:round/>
              </a:ln>
              <a:effectLst/>
            </c:spPr>
          </c:dPt>
          <c:dPt>
            <c:idx val="6"/>
            <c:marker>
              <c:symbol val="none"/>
            </c:marker>
            <c:bubble3D val="0"/>
            <c:spPr>
              <a:ln w="28575" cap="rnd">
                <a:solidFill>
                  <a:schemeClr val="bg1">
                    <a:lumMod val="50000"/>
                  </a:schemeClr>
                </a:solidFill>
                <a:round/>
              </a:ln>
              <a:effectLst/>
            </c:spPr>
          </c:dPt>
          <c:dPt>
            <c:idx val="7"/>
            <c:marker>
              <c:symbol val="none"/>
            </c:marker>
            <c:bubble3D val="0"/>
            <c:spPr>
              <a:ln w="28575" cap="rnd">
                <a:solidFill>
                  <a:schemeClr val="bg1">
                    <a:lumMod val="50000"/>
                  </a:schemeClr>
                </a:solidFill>
                <a:round/>
              </a:ln>
              <a:effectLst/>
            </c:spPr>
          </c:dPt>
          <c:dPt>
            <c:idx val="8"/>
            <c:marker>
              <c:symbol val="none"/>
            </c:marker>
            <c:bubble3D val="0"/>
            <c:spPr>
              <a:ln w="28575" cap="rnd">
                <a:solidFill>
                  <a:schemeClr val="bg1">
                    <a:lumMod val="50000"/>
                  </a:schemeClr>
                </a:solidFill>
                <a:round/>
              </a:ln>
              <a:effectLst/>
            </c:spPr>
          </c:dPt>
          <c:dPt>
            <c:idx val="9"/>
            <c:marker>
              <c:symbol val="none"/>
            </c:marker>
            <c:bubble3D val="0"/>
            <c:spPr>
              <a:ln w="28575" cap="rnd">
                <a:solidFill>
                  <a:schemeClr val="bg1">
                    <a:lumMod val="50000"/>
                  </a:schemeClr>
                </a:solidFill>
                <a:round/>
              </a:ln>
              <a:effectLst/>
            </c:spPr>
          </c:dPt>
          <c:dPt>
            <c:idx val="10"/>
            <c:marker>
              <c:symbol val="none"/>
            </c:marker>
            <c:bubble3D val="0"/>
            <c:spPr>
              <a:ln w="28575" cap="rnd">
                <a:solidFill>
                  <a:schemeClr val="bg1">
                    <a:lumMod val="50000"/>
                  </a:schemeClr>
                </a:solidFill>
                <a:round/>
              </a:ln>
              <a:effectLst/>
            </c:spPr>
          </c:dPt>
          <c:dPt>
            <c:idx val="11"/>
            <c:marker>
              <c:symbol val="none"/>
            </c:marker>
            <c:bubble3D val="0"/>
            <c:spPr>
              <a:ln w="28575" cap="rnd">
                <a:solidFill>
                  <a:schemeClr val="bg1">
                    <a:lumMod val="50000"/>
                  </a:schemeClr>
                </a:solidFill>
                <a:round/>
              </a:ln>
              <a:effectLst/>
            </c:spPr>
          </c:dPt>
          <c:dPt>
            <c:idx val="18"/>
            <c:marker>
              <c:symbol val="none"/>
            </c:marker>
            <c:bubble3D val="0"/>
            <c:spPr>
              <a:ln w="28575" cap="rnd">
                <a:solidFill>
                  <a:schemeClr val="accent1">
                    <a:lumMod val="75000"/>
                  </a:schemeClr>
                </a:solidFill>
                <a:round/>
                <a:tailEnd type="oval"/>
              </a:ln>
              <a:effectLst/>
            </c:spPr>
          </c:dPt>
          <c:dLbls>
            <c:dLbl>
              <c:idx val="18"/>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Sheet1!$A$2:$B$20</c:f>
              <c:multiLvlStrCache>
                <c:ptCount val="19"/>
                <c:lvl>
                  <c:pt idx="0">
                    <c:v>Jun </c:v>
                  </c:pt>
                  <c:pt idx="1">
                    <c:v>Jul</c:v>
                  </c:pt>
                  <c:pt idx="2">
                    <c:v>Aug</c:v>
                  </c:pt>
                  <c:pt idx="3">
                    <c:v>Sep</c:v>
                  </c:pt>
                  <c:pt idx="4">
                    <c:v>Oct</c:v>
                  </c:pt>
                  <c:pt idx="5">
                    <c:v>Nov</c:v>
                  </c:pt>
                  <c:pt idx="6">
                    <c:v>Dec</c:v>
                  </c:pt>
                  <c:pt idx="7">
                    <c:v>Jan</c:v>
                  </c:pt>
                  <c:pt idx="8">
                    <c:v>Feb</c:v>
                  </c:pt>
                  <c:pt idx="9">
                    <c:v>Mar</c:v>
                  </c:pt>
                  <c:pt idx="10">
                    <c:v>Apr</c:v>
                  </c:pt>
                  <c:pt idx="11">
                    <c:v>May</c:v>
                  </c:pt>
                  <c:pt idx="12">
                    <c:v>Jun</c:v>
                  </c:pt>
                  <c:pt idx="13">
                    <c:v>Jul</c:v>
                  </c:pt>
                  <c:pt idx="14">
                    <c:v>Aug</c:v>
                  </c:pt>
                  <c:pt idx="15">
                    <c:v>Sep</c:v>
                  </c:pt>
                  <c:pt idx="16">
                    <c:v>Oct</c:v>
                  </c:pt>
                  <c:pt idx="17">
                    <c:v>Nov</c:v>
                  </c:pt>
                  <c:pt idx="18">
                    <c:v>Dec</c:v>
                  </c:pt>
                </c:lvl>
                <c:lvl>
                  <c:pt idx="0">
                    <c:v>2015</c:v>
                  </c:pt>
                  <c:pt idx="7">
                    <c:v>2016</c:v>
                  </c:pt>
                </c:lvl>
              </c:multiLvlStrCache>
            </c:multiLvlStrRef>
          </c:cat>
          <c:val>
            <c:numRef>
              <c:f>Sheet1!$D$2:$D$20</c:f>
              <c:numCache>
                <c:formatCode>"$"#.0,,"M";</c:formatCode>
                <c:ptCount val="19"/>
                <c:pt idx="0">
                  <c:v>1541482.61</c:v>
                </c:pt>
                <c:pt idx="1">
                  <c:v>1529125.21</c:v>
                </c:pt>
                <c:pt idx="2">
                  <c:v>1612154.28</c:v>
                </c:pt>
                <c:pt idx="3">
                  <c:v>1609430.97</c:v>
                </c:pt>
                <c:pt idx="4">
                  <c:v>1588432.45</c:v>
                </c:pt>
                <c:pt idx="5">
                  <c:v>1570245.56</c:v>
                </c:pt>
                <c:pt idx="6">
                  <c:v>1866348.69</c:v>
                </c:pt>
                <c:pt idx="7">
                  <c:v>1805366.15</c:v>
                </c:pt>
                <c:pt idx="8">
                  <c:v>1794932.34</c:v>
                </c:pt>
                <c:pt idx="9">
                  <c:v>1746557.16</c:v>
                </c:pt>
                <c:pt idx="10">
                  <c:v>1724208</c:v>
                </c:pt>
                <c:pt idx="11">
                  <c:v>1670663.22</c:v>
                </c:pt>
                <c:pt idx="12">
                  <c:v>1687369.8522000001</c:v>
                </c:pt>
                <c:pt idx="13">
                  <c:v>1704243.5507220002</c:v>
                </c:pt>
                <c:pt idx="14">
                  <c:v>1721285.9862292202</c:v>
                </c:pt>
                <c:pt idx="15">
                  <c:v>1738498.8460915124</c:v>
                </c:pt>
                <c:pt idx="16">
                  <c:v>1755883.8345524275</c:v>
                </c:pt>
                <c:pt idx="17">
                  <c:v>1773442.6728979519</c:v>
                </c:pt>
                <c:pt idx="18">
                  <c:v>1791177.0996269314</c:v>
                </c:pt>
              </c:numCache>
            </c:numRef>
          </c:val>
          <c:smooth val="0"/>
        </c:ser>
        <c:dLbls>
          <c:showLegendKey val="0"/>
          <c:showVal val="0"/>
          <c:showCatName val="0"/>
          <c:showSerName val="0"/>
          <c:showPercent val="0"/>
          <c:showBubbleSize val="0"/>
        </c:dLbls>
        <c:smooth val="0"/>
        <c:axId val="559348528"/>
        <c:axId val="559345000"/>
      </c:lineChart>
      <c:catAx>
        <c:axId val="559348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a:t>
                </a:r>
                <a:endParaRPr lang="en-US" dirty="0"/>
              </a:p>
            </c:rich>
          </c:tx>
          <c:layout>
            <c:manualLayout>
              <c:xMode val="edge"/>
              <c:yMode val="edge"/>
              <c:x val="0.46262810898637668"/>
              <c:y val="0.8049336533316165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5000"/>
        <c:crosses val="autoZero"/>
        <c:auto val="1"/>
        <c:lblAlgn val="ctr"/>
        <c:lblOffset val="100"/>
        <c:noMultiLvlLbl val="0"/>
      </c:catAx>
      <c:valAx>
        <c:axId val="559345000"/>
        <c:scaling>
          <c:orientation val="minMax"/>
          <c:max val="2000000"/>
          <c:min val="14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Annual Premium</a:t>
                </a:r>
                <a:endParaRPr lang="en-US"/>
              </a:p>
            </c:rich>
          </c:tx>
          <c:layout>
            <c:manualLayout>
              <c:xMode val="edge"/>
              <c:yMode val="edge"/>
              <c:x val="1.5873015873015872E-2"/>
              <c:y val="0.2479093154906796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8528"/>
        <c:crosses val="autoZero"/>
        <c:crossBetween val="between"/>
      </c:valAx>
      <c:spPr>
        <a:noFill/>
        <a:ln>
          <a:noFill/>
        </a:ln>
        <a:effectLst/>
      </c:spPr>
    </c:plotArea>
    <c:legend>
      <c:legendPos val="b"/>
      <c:layout>
        <c:manualLayout>
          <c:xMode val="edge"/>
          <c:yMode val="edge"/>
          <c:x val="0.19128077740282465"/>
          <c:y val="0.8630734923132013"/>
          <c:w val="0.52616844769403825"/>
          <c:h val="5.3892585991156462E-2"/>
        </c:manualLayout>
      </c:layout>
      <c:overlay val="0"/>
      <c:spPr>
        <a:noFill/>
        <a:ln>
          <a:solidFill>
            <a:schemeClr val="bg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Data(v1).xlsx]Retention Rate!PivotTable9</c:name>
    <c:fmtId val="32"/>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200" dirty="0"/>
              <a:t>Retention</a:t>
            </a:r>
            <a:r>
              <a:rPr lang="en-US" sz="1200" baseline="0" dirty="0"/>
              <a:t> Rate</a:t>
            </a:r>
            <a:endParaRPr lang="en-US" sz="1200" dirty="0"/>
          </a:p>
        </c:rich>
      </c:tx>
      <c:layout>
        <c:manualLayout>
          <c:xMode val="edge"/>
          <c:yMode val="edge"/>
          <c:x val="1.5289098003469217E-2"/>
          <c:y val="1.2500000000000001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6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spPr>
            <a:noFill/>
            <a:ln>
              <a:noFill/>
            </a:ln>
            <a:effectLst/>
          </c:spPr>
          <c:txPr>
            <a:bodyPr rot="6000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6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6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765114932040026E-2"/>
          <c:y val="0.12537499999999999"/>
          <c:w val="0.67448827027364533"/>
          <c:h val="0.75211122047244094"/>
        </c:manualLayout>
      </c:layout>
      <c:barChart>
        <c:barDir val="col"/>
        <c:grouping val="clustered"/>
        <c:varyColors val="0"/>
        <c:ser>
          <c:idx val="0"/>
          <c:order val="0"/>
          <c:tx>
            <c:strRef>
              <c:f>'Retention Rate'!$K$1:$K$2</c:f>
              <c:strCache>
                <c:ptCount val="1"/>
                <c:pt idx="0">
                  <c:v>AUTOP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'Retention Rate'!$J$3:$J$15</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'Retention Rate'!$K$3:$K$15</c:f>
              <c:numCache>
                <c:formatCode>0%</c:formatCode>
                <c:ptCount val="12"/>
                <c:pt idx="0">
                  <c:v>0.9</c:v>
                </c:pt>
                <c:pt idx="1">
                  <c:v>0.85</c:v>
                </c:pt>
                <c:pt idx="2">
                  <c:v>0.84848484848484851</c:v>
                </c:pt>
                <c:pt idx="3">
                  <c:v>0.80597014925373134</c:v>
                </c:pt>
                <c:pt idx="4">
                  <c:v>0.96551724137931039</c:v>
                </c:pt>
                <c:pt idx="5">
                  <c:v>0.91836734693877553</c:v>
                </c:pt>
                <c:pt idx="6">
                  <c:v>0.94230769230769229</c:v>
                </c:pt>
                <c:pt idx="7">
                  <c:v>0.84210526315789469</c:v>
                </c:pt>
                <c:pt idx="8">
                  <c:v>0.89830508474576276</c:v>
                </c:pt>
                <c:pt idx="9">
                  <c:v>0.81967213114754101</c:v>
                </c:pt>
                <c:pt idx="10">
                  <c:v>0.84444444444444444</c:v>
                </c:pt>
                <c:pt idx="11">
                  <c:v>0.82608695652173914</c:v>
                </c:pt>
              </c:numCache>
            </c:numRef>
          </c:val>
        </c:ser>
        <c:ser>
          <c:idx val="1"/>
          <c:order val="1"/>
          <c:tx>
            <c:strRef>
              <c:f>'Retention Rate'!$L$1:$L$2</c:f>
              <c:strCache>
                <c:ptCount val="1"/>
                <c:pt idx="0">
                  <c:v>HOME</c:v>
                </c:pt>
              </c:strCache>
            </c:strRef>
          </c:tx>
          <c:spPr>
            <a:solidFill>
              <a:schemeClr val="accent6"/>
            </a:solidFill>
            <a:ln>
              <a:noFill/>
            </a:ln>
            <a:effectLst/>
          </c:spPr>
          <c:invertIfNegative val="0"/>
          <c:dPt>
            <c:idx val="0"/>
            <c:invertIfNegative val="0"/>
            <c:bubble3D val="0"/>
          </c:dPt>
          <c:dLbls>
            <c:dLbl>
              <c:idx val="0"/>
              <c:layout>
                <c:manualLayout>
                  <c:x val="8.23045267489712E-3"/>
                  <c:y val="-8.3333333333333332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9.6021947873799734E-3"/>
                  <c:y val="-8.3333333333333332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6.8587105624142658E-3"/>
                  <c:y val="8.3333333333333332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9.6021947873799231E-3"/>
                  <c:y val="-1.2500000000000001E-2"/>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6.8587105624142155E-3"/>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5.4869684499313119E-3"/>
                  <c:y val="-4.1666666666666666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8.2304526748970194E-3"/>
                  <c:y val="-4.1666666666666666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6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'Retention Rate'!$J$3:$J$15</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'Retention Rate'!$L$3:$L$15</c:f>
              <c:numCache>
                <c:formatCode>0%</c:formatCode>
                <c:ptCount val="12"/>
                <c:pt idx="0">
                  <c:v>0.92682926829268297</c:v>
                </c:pt>
                <c:pt idx="1">
                  <c:v>0.88235294117647056</c:v>
                </c:pt>
                <c:pt idx="2">
                  <c:v>0.77500000000000002</c:v>
                </c:pt>
                <c:pt idx="3">
                  <c:v>0.9242424242424242</c:v>
                </c:pt>
                <c:pt idx="4">
                  <c:v>0.91549295774647887</c:v>
                </c:pt>
                <c:pt idx="5">
                  <c:v>0.92307692307692313</c:v>
                </c:pt>
                <c:pt idx="6">
                  <c:v>0.98461538461538467</c:v>
                </c:pt>
                <c:pt idx="7">
                  <c:v>0.921875</c:v>
                </c:pt>
                <c:pt idx="8">
                  <c:v>0.93103448275862066</c:v>
                </c:pt>
                <c:pt idx="9">
                  <c:v>0.88235294117647056</c:v>
                </c:pt>
                <c:pt idx="10">
                  <c:v>0.86046511627906974</c:v>
                </c:pt>
                <c:pt idx="11">
                  <c:v>0.70454545454545459</c:v>
                </c:pt>
              </c:numCache>
            </c:numRef>
          </c:val>
        </c:ser>
        <c:dLbls>
          <c:dLblPos val="outEnd"/>
          <c:showLegendKey val="0"/>
          <c:showVal val="1"/>
          <c:showCatName val="0"/>
          <c:showSerName val="0"/>
          <c:showPercent val="0"/>
          <c:showBubbleSize val="0"/>
        </c:dLbls>
        <c:gapWidth val="219"/>
        <c:overlap val="-27"/>
        <c:axId val="559345392"/>
        <c:axId val="559347744"/>
      </c:barChart>
      <c:catAx>
        <c:axId val="559345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7744"/>
        <c:crosses val="autoZero"/>
        <c:auto val="1"/>
        <c:lblAlgn val="ctr"/>
        <c:lblOffset val="100"/>
        <c:noMultiLvlLbl val="0"/>
      </c:catAx>
      <c:valAx>
        <c:axId val="5593477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Retention</a:t>
                </a:r>
                <a:endParaRPr lang="en-US"/>
              </a:p>
            </c:rich>
          </c:tx>
          <c:layout>
            <c:manualLayout>
              <c:xMode val="edge"/>
              <c:yMode val="edge"/>
              <c:x val="1.3259576558283736E-2"/>
              <c:y val="0.3856597769028871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5392"/>
        <c:crosses val="autoZero"/>
        <c:crossBetween val="between"/>
      </c:valAx>
      <c:spPr>
        <a:noFill/>
        <a:ln>
          <a:noFill/>
        </a:ln>
        <a:effectLst/>
      </c:spPr>
    </c:plotArea>
    <c:legend>
      <c:legendPos val="r"/>
      <c:layout>
        <c:manualLayout>
          <c:xMode val="edge"/>
          <c:yMode val="edge"/>
          <c:x val="0.80642259188846999"/>
          <c:y val="0.48404101049868764"/>
          <c:w val="0.1340699224409683"/>
          <c:h val="0.14062598425196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[Agency Pulse Raw Data(v1).xlsx]Policies by State, LOB, Carrier!PivotTable2</c:name>
    <c:fmtId val="6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aseline="0" dirty="0" smtClean="0"/>
              <a:t>Total Annual Premium by </a:t>
            </a:r>
            <a:r>
              <a:rPr lang="en-US" sz="1200" baseline="0" dirty="0"/>
              <a:t>LOB</a:t>
            </a:r>
            <a:endParaRPr lang="en-US" sz="1200" dirty="0"/>
          </a:p>
        </c:rich>
      </c:tx>
      <c:layout>
        <c:manualLayout>
          <c:xMode val="edge"/>
          <c:yMode val="edge"/>
          <c:x val="2.4455680249687334E-2"/>
          <c:y val="1.561588710737627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pivotFmt>
      <c:pivotFmt>
        <c:idx val="156"/>
        <c:spPr>
          <a:solidFill>
            <a:schemeClr val="accent1"/>
          </a:solidFill>
          <a:ln>
            <a:noFill/>
          </a:ln>
          <a:effectLst/>
        </c:spPr>
        <c:marker>
          <c:symbol val="none"/>
        </c:marker>
      </c:pivotFmt>
      <c:pivotFmt>
        <c:idx val="157"/>
        <c:spPr>
          <a:solidFill>
            <a:schemeClr val="accent1"/>
          </a:solidFill>
          <a:ln>
            <a:noFill/>
          </a:ln>
          <a:effectLst/>
        </c:spPr>
        <c:marker>
          <c:symbol val="none"/>
        </c:marker>
      </c:pivotFmt>
      <c:pivotFmt>
        <c:idx val="158"/>
        <c:spPr>
          <a:solidFill>
            <a:schemeClr val="accent1"/>
          </a:solidFill>
          <a:ln>
            <a:noFill/>
          </a:ln>
          <a:effectLst/>
        </c:spPr>
        <c:marker>
          <c:symbol val="none"/>
        </c:marker>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pivotFmt>
      <c:pivotFmt>
        <c:idx val="161"/>
        <c:spPr>
          <a:solidFill>
            <a:schemeClr val="accent1"/>
          </a:solidFill>
          <a:ln>
            <a:noFill/>
          </a:ln>
          <a:effectLst/>
        </c:spPr>
        <c:marker>
          <c:symbol val="none"/>
        </c:marker>
      </c:pivotFmt>
      <c:pivotFmt>
        <c:idx val="162"/>
        <c:spPr>
          <a:solidFill>
            <a:schemeClr val="accent1"/>
          </a:solidFill>
          <a:ln>
            <a:noFill/>
          </a:ln>
          <a:effectLst/>
        </c:spPr>
        <c:marker>
          <c:symbol val="none"/>
        </c:marker>
      </c:pivotFmt>
      <c:pivotFmt>
        <c:idx val="163"/>
        <c:spPr>
          <a:solidFill>
            <a:schemeClr val="accent1"/>
          </a:solidFill>
          <a:ln>
            <a:noFill/>
          </a:ln>
          <a:effectLst/>
        </c:spPr>
        <c:marker>
          <c:symbol val="none"/>
        </c:marker>
      </c:pivotFmt>
      <c:pivotFmt>
        <c:idx val="164"/>
        <c:spPr>
          <a:solidFill>
            <a:schemeClr val="accent1"/>
          </a:solidFill>
          <a:ln>
            <a:noFill/>
          </a:ln>
          <a:effectLst/>
        </c:spPr>
        <c:marker>
          <c:symbol val="none"/>
        </c:marker>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pivotFmt>
      <c:pivotFmt>
        <c:idx val="176"/>
        <c:spPr>
          <a:solidFill>
            <a:schemeClr val="accent1"/>
          </a:solidFill>
          <a:ln>
            <a:noFill/>
          </a:ln>
          <a:effectLst/>
        </c:spPr>
        <c:marker>
          <c:symbol val="none"/>
        </c:marker>
      </c:pivotFmt>
      <c:pivotFmt>
        <c:idx val="177"/>
        <c:spPr>
          <a:solidFill>
            <a:schemeClr val="accent1"/>
          </a:solidFill>
          <a:ln>
            <a:noFill/>
          </a:ln>
          <a:effectLst/>
        </c:spPr>
        <c:dLbl>
          <c:idx val="0"/>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8"/>
        <c:spPr>
          <a:solidFill>
            <a:schemeClr val="accent2"/>
          </a:solidFill>
          <a:ln>
            <a:noFill/>
          </a:ln>
          <a:effectLst/>
        </c:spPr>
        <c:dLbl>
          <c:idx val="0"/>
          <c:spPr>
            <a:noFill/>
            <a:ln>
              <a:noFill/>
            </a:ln>
            <a:effectLst/>
          </c:spPr>
          <c:txPr>
            <a:bodyPr rot="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pivotFmt>
      <c:pivotFmt>
        <c:idx val="180"/>
        <c:spPr>
          <a:solidFill>
            <a:schemeClr val="accent1"/>
          </a:solidFill>
          <a:ln>
            <a:noFill/>
          </a:ln>
          <a:effectLst/>
        </c:spPr>
        <c:dLbl>
          <c:idx val="0"/>
          <c:layout>
            <c:manualLayout>
              <c:x val="-2.2570786762140708E-17"/>
              <c:y val="-5.0504467073137162E-17"/>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dLbl>
          <c:idx val="0"/>
          <c:layout>
            <c:manualLayout>
              <c:x val="-1.2311480455525227E-3"/>
              <c:y val="1.9283746556473778E-2"/>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dLbl>
          <c:idx val="0"/>
          <c:layout>
            <c:manualLayout>
              <c:x val="-4.9245921822099106E-3"/>
              <c:y val="2.4793388429752067E-2"/>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dLbl>
          <c:idx val="0"/>
          <c:layout>
            <c:manualLayout>
              <c:x val="-4.9245921822099106E-3"/>
              <c:y val="3.0303030303030304E-2"/>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dLbl>
          <c:idx val="0"/>
          <c:layout>
            <c:manualLayout>
              <c:x val="-7.386888273314956E-3"/>
              <c:y val="4.1322314049586729E-2"/>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dLbl>
          <c:idx val="0"/>
          <c:layout>
            <c:manualLayout>
              <c:x val="-9.0283147048562832E-17"/>
              <c:y val="1.928374655647383E-2"/>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dLbl>
          <c:idx val="0"/>
          <c:layout>
            <c:manualLayout>
              <c:x val="1.1080332409972209E-2"/>
              <c:y val="8.2644628099173556E-3"/>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dLbl>
          <c:idx val="0"/>
          <c:layout>
            <c:manualLayout>
              <c:x val="1.1080332409972299E-2"/>
              <c:y val="0"/>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dLbl>
          <c:idx val="0"/>
          <c:layout>
            <c:manualLayout>
              <c:x val="1.3542628501077255E-2"/>
              <c:y val="-2.7548209366391437E-3"/>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dLbl>
          <c:idx val="0"/>
          <c:layout>
            <c:manualLayout>
              <c:x val="1.7236072637734596E-2"/>
              <c:y val="-2.5252233536568581E-17"/>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dLbl>
          <c:idx val="0"/>
          <c:layout>
            <c:manualLayout>
              <c:x val="2.2160664819944598E-2"/>
              <c:y val="-5.0504467073137162E-17"/>
            </c:manualLayout>
          </c:layout>
          <c:spPr>
            <a:noFill/>
            <a:ln>
              <a:noFill/>
            </a:ln>
            <a:effectLst/>
          </c:spPr>
          <c:txPr>
            <a:bodyPr rot="-900000" spcFirstLastPara="1" vertOverflow="overflow" horzOverflow="overflow"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dLbl>
          <c:idx val="0"/>
          <c:layout>
            <c:manualLayout>
              <c:x val="7.3868882733148658E-3"/>
              <c:y val="1.6528925619834711E-2"/>
            </c:manualLayout>
          </c:layout>
          <c:spPr>
            <a:noFill/>
            <a:ln>
              <a:noFill/>
            </a:ln>
            <a:effectLst/>
          </c:spPr>
          <c:txPr>
            <a:bodyPr rot="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dLbl>
          <c:idx val="0"/>
          <c:layout>
            <c:manualLayout>
              <c:x val="1.4773776546629732E-2"/>
              <c:y val="2.7548209366391185E-2"/>
            </c:manualLayout>
          </c:layout>
          <c:spPr>
            <a:noFill/>
            <a:ln>
              <a:noFill/>
            </a:ln>
            <a:effectLst/>
          </c:spPr>
          <c:txPr>
            <a:bodyPr rot="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dLbl>
          <c:idx val="0"/>
          <c:layout>
            <c:manualLayout>
              <c:x val="2.9547553093259463E-2"/>
              <c:y val="2.4793388429752067E-2"/>
            </c:manualLayout>
          </c:layout>
          <c:spPr>
            <a:noFill/>
            <a:ln>
              <a:noFill/>
            </a:ln>
            <a:effectLst/>
          </c:spPr>
          <c:txPr>
            <a:bodyPr rot="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dLbl>
          <c:idx val="0"/>
          <c:layout>
            <c:manualLayout>
              <c:x val="1.4773776546629822E-2"/>
              <c:y val="1.3774104683195593E-2"/>
            </c:manualLayout>
          </c:layout>
          <c:spPr>
            <a:noFill/>
            <a:ln>
              <a:noFill/>
            </a:ln>
            <a:effectLst/>
          </c:spPr>
          <c:txPr>
            <a:bodyPr rot="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dLbl>
          <c:idx val="0"/>
          <c:layout>
            <c:manualLayout>
              <c:x val="-2.2570786762140708E-17"/>
              <c:y val="-5.0504467073137162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dLbl>
          <c:idx val="0"/>
          <c:layout>
            <c:manualLayout>
              <c:x val="-1.2311480455525227E-3"/>
              <c:y val="1.9283746556473778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dLbl>
          <c:idx val="0"/>
          <c:layout>
            <c:manualLayout>
              <c:x val="-4.9245921822099106E-3"/>
              <c:y val="2.4793388429752067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dLbl>
          <c:idx val="0"/>
          <c:layout>
            <c:manualLayout>
              <c:x val="-4.9245921822099106E-3"/>
              <c:y val="3.0303030303030304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dLbl>
          <c:idx val="0"/>
          <c:layout>
            <c:manualLayout>
              <c:x val="-7.386888273314956E-3"/>
              <c:y val="4.1322314049586729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dLbl>
          <c:idx val="0"/>
          <c:layout>
            <c:manualLayout>
              <c:x val="-9.0283147048562832E-17"/>
              <c:y val="1.928374655647383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dLbl>
          <c:idx val="0"/>
          <c:layout>
            <c:manualLayout>
              <c:x val="1.1080332409972209E-2"/>
              <c:y val="8.2644628099173556E-3"/>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dLbl>
          <c:idx val="0"/>
          <c:layout>
            <c:manualLayout>
              <c:x val="1.1080332409972299E-2"/>
              <c:y val="0"/>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dLbl>
          <c:idx val="0"/>
          <c:layout>
            <c:manualLayout>
              <c:x val="1.3542628501077255E-2"/>
              <c:y val="-2.7548209366391437E-3"/>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dLbl>
          <c:idx val="0"/>
          <c:layout>
            <c:manualLayout>
              <c:x val="1.7236072637734596E-2"/>
              <c:y val="-2.5252233536568581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dLbl>
          <c:idx val="0"/>
          <c:layout>
            <c:manualLayout>
              <c:x val="2.2160664819944598E-2"/>
              <c:y val="-5.0504467073137162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dLbl>
          <c:idx val="0"/>
          <c:layout>
            <c:manualLayout>
              <c:x val="7.3868882733148658E-3"/>
              <c:y val="1.65289256198347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dLbl>
          <c:idx val="0"/>
          <c:layout>
            <c:manualLayout>
              <c:x val="1.4773776546629732E-2"/>
              <c:y val="2.75482093663911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dLbl>
          <c:idx val="0"/>
          <c:layout>
            <c:manualLayout>
              <c:x val="1.4773776546629822E-2"/>
              <c:y val="1.37741046831955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dLbl>
          <c:idx val="0"/>
          <c:layout>
            <c:manualLayout>
              <c:x val="2.9547553093259463E-2"/>
              <c:y val="2.479338842975206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dLbl>
          <c:idx val="0"/>
          <c:layout>
            <c:manualLayout>
              <c:x val="-2.2570786762140708E-17"/>
              <c:y val="-5.0504467073137162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dLbl>
          <c:idx val="0"/>
          <c:layout>
            <c:manualLayout>
              <c:x val="-1.2311480455525227E-3"/>
              <c:y val="1.9283746556473778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dLbl>
          <c:idx val="0"/>
          <c:layout>
            <c:manualLayout>
              <c:x val="-4.9245921822099106E-3"/>
              <c:y val="2.4793388429752067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dLbl>
          <c:idx val="0"/>
          <c:layout>
            <c:manualLayout>
              <c:x val="-4.9245921822099106E-3"/>
              <c:y val="3.0303030303030304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dLbl>
          <c:idx val="0"/>
          <c:layout>
            <c:manualLayout>
              <c:x val="-7.386888273314956E-3"/>
              <c:y val="4.1322314049586729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dLbl>
          <c:idx val="0"/>
          <c:layout>
            <c:manualLayout>
              <c:x val="-9.0283147048562832E-17"/>
              <c:y val="1.928374655647383E-2"/>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dLbl>
          <c:idx val="0"/>
          <c:layout>
            <c:manualLayout>
              <c:x val="1.1080332409972209E-2"/>
              <c:y val="8.2644628099173556E-3"/>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dLbl>
          <c:idx val="0"/>
          <c:layout>
            <c:manualLayout>
              <c:x val="1.1080332409972299E-2"/>
              <c:y val="0"/>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dLbl>
          <c:idx val="0"/>
          <c:layout>
            <c:manualLayout>
              <c:x val="1.3542628501077255E-2"/>
              <c:y val="-2.7548209366391437E-3"/>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dLbl>
          <c:idx val="0"/>
          <c:layout>
            <c:manualLayout>
              <c:x val="1.7236072637734596E-2"/>
              <c:y val="-2.5252233536568581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dLbl>
          <c:idx val="0"/>
          <c:layout>
            <c:manualLayout>
              <c:x val="2.2160664819944598E-2"/>
              <c:y val="-5.0504467073137162E-17"/>
            </c:manualLayout>
          </c:layout>
          <c:spPr>
            <a:noFill/>
            <a:ln>
              <a:noFill/>
            </a:ln>
            <a:effectLst/>
          </c:spPr>
          <c:txPr>
            <a:bodyPr rot="-900000" spcFirstLastPara="1" vertOverflow="overflow" horzOverflow="overflow"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5"/>
        <c:spPr>
          <a:solidFill>
            <a:schemeClr val="accent2"/>
          </a:solidFill>
          <a:ln>
            <a:noFill/>
          </a:ln>
          <a:effectLst/>
        </c:spPr>
        <c:dLbl>
          <c:idx val="0"/>
          <c:layout>
            <c:manualLayout>
              <c:x val="7.3868882733148658E-3"/>
              <c:y val="1.65289256198347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6"/>
        <c:spPr>
          <a:solidFill>
            <a:schemeClr val="accent2"/>
          </a:solidFill>
          <a:ln>
            <a:noFill/>
          </a:ln>
          <a:effectLst/>
        </c:spPr>
        <c:dLbl>
          <c:idx val="0"/>
          <c:layout>
            <c:manualLayout>
              <c:x val="1.4773776546629732E-2"/>
              <c:y val="2.75482093663911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7"/>
        <c:spPr>
          <a:solidFill>
            <a:schemeClr val="accent2"/>
          </a:solidFill>
          <a:ln>
            <a:noFill/>
          </a:ln>
          <a:effectLst/>
        </c:spPr>
        <c:dLbl>
          <c:idx val="0"/>
          <c:layout>
            <c:manualLayout>
              <c:x val="1.4773776546629822E-2"/>
              <c:y val="1.37741046831955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8"/>
        <c:spPr>
          <a:solidFill>
            <a:schemeClr val="accent2"/>
          </a:solidFill>
          <a:ln>
            <a:noFill/>
          </a:ln>
          <a:effectLst/>
        </c:spPr>
        <c:dLbl>
          <c:idx val="0"/>
          <c:layout>
            <c:manualLayout>
              <c:x val="2.9547553093259463E-2"/>
              <c:y val="2.479338842975206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7105221552968"/>
          <c:y val="0.12681198384139195"/>
          <c:w val="0.75585193734904088"/>
          <c:h val="0.77386546943563939"/>
        </c:manualLayout>
      </c:layout>
      <c:barChart>
        <c:barDir val="col"/>
        <c:grouping val="clustered"/>
        <c:varyColors val="0"/>
        <c:ser>
          <c:idx val="0"/>
          <c:order val="0"/>
          <c:tx>
            <c:strRef>
              <c:f>'Policies by State, LOB, Carrier'!$N$1:$N$2</c:f>
              <c:strCache>
                <c:ptCount val="1"/>
                <c:pt idx="0">
                  <c:v>AUTOP</c:v>
                </c:pt>
              </c:strCache>
            </c:strRef>
          </c:tx>
          <c:spPr>
            <a:solidFill>
              <a:schemeClr val="bg1">
                <a:lumMod val="50000"/>
              </a:schemeClr>
            </a:solidFill>
            <a:ln>
              <a:noFill/>
            </a:ln>
            <a:effectLst/>
          </c:spPr>
          <c:invertIfNegative val="0"/>
          <c:dPt>
            <c:idx val="6"/>
            <c:invertIfNegative val="0"/>
            <c:bubble3D val="0"/>
            <c:spPr>
              <a:solidFill>
                <a:schemeClr val="accent6">
                  <a:lumMod val="50000"/>
                </a:schemeClr>
              </a:solidFill>
              <a:ln>
                <a:noFill/>
              </a:ln>
              <a:effectLst/>
            </c:spPr>
          </c:dPt>
          <c:dLbls>
            <c:dLbl>
              <c:idx val="6"/>
              <c:layout>
                <c:manualLayout>
                  <c:x val="-4.9325887157723174E-2"/>
                  <c:y val="0"/>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Carrier'!$M$3:$M$15</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Carrier'!$N$3:$N$15</c:f>
              <c:numCache>
                <c:formatCode>_("$"* #,##0.0_);_("$"* \(#,##0.0\);_("$"* "-"??_);_(@_)</c:formatCode>
                <c:ptCount val="12"/>
                <c:pt idx="0">
                  <c:v>642363.6399999999</c:v>
                </c:pt>
                <c:pt idx="1">
                  <c:v>641197.24</c:v>
                </c:pt>
                <c:pt idx="2">
                  <c:v>726992.31</c:v>
                </c:pt>
                <c:pt idx="3">
                  <c:v>719350.85</c:v>
                </c:pt>
                <c:pt idx="4">
                  <c:v>711172.95000000007</c:v>
                </c:pt>
                <c:pt idx="5">
                  <c:v>703916.12</c:v>
                </c:pt>
                <c:pt idx="6">
                  <c:v>918653.68</c:v>
                </c:pt>
                <c:pt idx="7">
                  <c:v>880571.07000000007</c:v>
                </c:pt>
                <c:pt idx="8">
                  <c:v>884107.2699999999</c:v>
                </c:pt>
                <c:pt idx="9">
                  <c:v>853138.69</c:v>
                </c:pt>
                <c:pt idx="10">
                  <c:v>837359.94</c:v>
                </c:pt>
                <c:pt idx="11">
                  <c:v>806367.97</c:v>
                </c:pt>
              </c:numCache>
            </c:numRef>
          </c:val>
        </c:ser>
        <c:ser>
          <c:idx val="1"/>
          <c:order val="1"/>
          <c:tx>
            <c:strRef>
              <c:f>'Policies by State, LOB, Carrier'!$O$1:$O$2</c:f>
              <c:strCache>
                <c:ptCount val="1"/>
                <c:pt idx="0">
                  <c:v>HOME</c:v>
                </c:pt>
              </c:strCache>
            </c:strRef>
          </c:tx>
          <c:spPr>
            <a:solidFill>
              <a:schemeClr val="bg1">
                <a:lumMod val="75000"/>
              </a:schemeClr>
            </a:solidFill>
            <a:ln>
              <a:noFill/>
            </a:ln>
            <a:effectLst/>
          </c:spPr>
          <c:invertIfNegative val="0"/>
          <c:dPt>
            <c:idx val="6"/>
            <c:invertIfNegative val="0"/>
            <c:bubble3D val="0"/>
            <c:spPr>
              <a:solidFill>
                <a:schemeClr val="accent6">
                  <a:lumMod val="60000"/>
                  <a:lumOff val="40000"/>
                </a:schemeClr>
              </a:solidFill>
              <a:ln>
                <a:noFill/>
              </a:ln>
              <a:effectLst/>
            </c:spPr>
          </c:dPt>
          <c:dLbls>
            <c:dLbl>
              <c:idx val="6"/>
              <c:layout>
                <c:manualLayout>
                  <c:x val="4.3522841609755697E-2"/>
                  <c:y val="-2.5468733745194844E-2"/>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Carrier'!$M$3:$M$15</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Carrier'!$O$3:$O$15</c:f>
              <c:numCache>
                <c:formatCode>_("$"* #,##0.0_);_("$"* \(#,##0.0\);_("$"* "-"??_);_(@_)</c:formatCode>
                <c:ptCount val="12"/>
                <c:pt idx="0">
                  <c:v>828203.27</c:v>
                </c:pt>
                <c:pt idx="1">
                  <c:v>817599.27</c:v>
                </c:pt>
                <c:pt idx="2">
                  <c:v>801000.27</c:v>
                </c:pt>
                <c:pt idx="3">
                  <c:v>799022.27</c:v>
                </c:pt>
                <c:pt idx="4">
                  <c:v>783429.27</c:v>
                </c:pt>
                <c:pt idx="5">
                  <c:v>777819.94</c:v>
                </c:pt>
                <c:pt idx="6">
                  <c:v>837460.76999999979</c:v>
                </c:pt>
                <c:pt idx="7">
                  <c:v>812710.61</c:v>
                </c:pt>
                <c:pt idx="8">
                  <c:v>802366.25000000012</c:v>
                </c:pt>
                <c:pt idx="9">
                  <c:v>795508.55</c:v>
                </c:pt>
                <c:pt idx="10">
                  <c:v>792450.05</c:v>
                </c:pt>
                <c:pt idx="11">
                  <c:v>771896.24</c:v>
                </c:pt>
              </c:numCache>
            </c:numRef>
          </c:val>
        </c:ser>
        <c:dLbls>
          <c:showLegendKey val="0"/>
          <c:showVal val="0"/>
          <c:showCatName val="0"/>
          <c:showSerName val="0"/>
          <c:showPercent val="0"/>
          <c:showBubbleSize val="0"/>
        </c:dLbls>
        <c:gapWidth val="219"/>
        <c:overlap val="-27"/>
        <c:axId val="559343040"/>
        <c:axId val="559343432"/>
      </c:barChart>
      <c:catAx>
        <c:axId val="5593430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layout>
            <c:manualLayout>
              <c:xMode val="edge"/>
              <c:yMode val="edge"/>
              <c:x val="0.47579033367968826"/>
              <c:y val="0.95159336258728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3432"/>
        <c:crosses val="autoZero"/>
        <c:auto val="1"/>
        <c:lblAlgn val="ctr"/>
        <c:lblOffset val="100"/>
        <c:noMultiLvlLbl val="0"/>
      </c:catAx>
      <c:valAx>
        <c:axId val="5593434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Total Annual Premium</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43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Total</a:t>
            </a:r>
            <a:r>
              <a:rPr lang="en-US" sz="1200" baseline="0" dirty="0"/>
              <a:t> Annual Premium by Carrier</a:t>
            </a:r>
            <a:endParaRPr lang="en-US" sz="1200" dirty="0"/>
          </a:p>
        </c:rich>
      </c:tx>
      <c:layout>
        <c:manualLayout>
          <c:xMode val="edge"/>
          <c:yMode val="edge"/>
          <c:x val="8.3442694663167175E-3"/>
          <c:y val="1.58024666779482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91150874096869"/>
          <c:y val="0.12310329833063735"/>
          <c:w val="0.86589994783490964"/>
          <c:h val="0.6569180549702035"/>
        </c:manualLayout>
      </c:layout>
      <c:lineChart>
        <c:grouping val="standard"/>
        <c:varyColors val="0"/>
        <c:ser>
          <c:idx val="0"/>
          <c:order val="0"/>
          <c:tx>
            <c:strRef>
              <c:f>'Policies by State, LOB, Carrier'!$S$111</c:f>
              <c:strCache>
                <c:ptCount val="1"/>
                <c:pt idx="0">
                  <c:v>Safeco Insurance</c:v>
                </c:pt>
              </c:strCache>
            </c:strRef>
          </c:tx>
          <c:spPr>
            <a:ln w="28575" cap="rnd">
              <a:solidFill>
                <a:schemeClr val="accent1"/>
              </a:solidFill>
              <a:round/>
            </a:ln>
            <a:effectLst/>
          </c:spPr>
          <c:marker>
            <c:symbol val="none"/>
          </c:marker>
          <c:dLbls>
            <c:dLbl>
              <c:idx val="0"/>
              <c:layout>
                <c:manualLayout>
                  <c:x val="-3.6571694985495236E-2"/>
                  <c:y val="4.546164355607760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6001404429709443E-2"/>
                  <c:y val="-5.330377318109876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Carrier'!$R$112:$R$123</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Carrier'!$S$112:$S$123</c:f>
              <c:numCache>
                <c:formatCode>_("$"* #,##0.0_);_("$"* \(#,##0.0\);_("$"* "-"??_);_(@_)</c:formatCode>
                <c:ptCount val="12"/>
                <c:pt idx="0">
                  <c:v>440743.75</c:v>
                </c:pt>
                <c:pt idx="1">
                  <c:v>436292.42</c:v>
                </c:pt>
                <c:pt idx="2">
                  <c:v>439679.16000000003</c:v>
                </c:pt>
                <c:pt idx="3">
                  <c:v>444442.8</c:v>
                </c:pt>
                <c:pt idx="4">
                  <c:v>451751.10000000003</c:v>
                </c:pt>
                <c:pt idx="5">
                  <c:v>453161.95</c:v>
                </c:pt>
                <c:pt idx="6">
                  <c:v>453077.75</c:v>
                </c:pt>
                <c:pt idx="7">
                  <c:v>435090.07</c:v>
                </c:pt>
                <c:pt idx="8">
                  <c:v>432429.27</c:v>
                </c:pt>
                <c:pt idx="9">
                  <c:v>423797.38999999996</c:v>
                </c:pt>
                <c:pt idx="10">
                  <c:v>420336.02</c:v>
                </c:pt>
                <c:pt idx="11">
                  <c:v>423433.15</c:v>
                </c:pt>
              </c:numCache>
            </c:numRef>
          </c:val>
          <c:smooth val="0"/>
        </c:ser>
        <c:ser>
          <c:idx val="1"/>
          <c:order val="1"/>
          <c:tx>
            <c:strRef>
              <c:f>'Policies by State, LOB, Carrier'!$T$111</c:f>
              <c:strCache>
                <c:ptCount val="1"/>
                <c:pt idx="0">
                  <c:v>ASI (AMERICAN STRATEGIC INS)</c:v>
                </c:pt>
              </c:strCache>
            </c:strRef>
          </c:tx>
          <c:spPr>
            <a:ln w="28575" cap="rnd">
              <a:solidFill>
                <a:schemeClr val="accent2"/>
              </a:solidFill>
              <a:round/>
            </a:ln>
            <a:effectLst/>
          </c:spPr>
          <c:marker>
            <c:symbol val="none"/>
          </c:marker>
          <c:dLbls>
            <c:dLbl>
              <c:idx val="0"/>
              <c:dLblPos val="t"/>
              <c:showLegendKey val="0"/>
              <c:showVal val="1"/>
              <c:showCatName val="0"/>
              <c:showSerName val="0"/>
              <c:showPercent val="0"/>
              <c:showBubbleSize val="0"/>
              <c:extLst>
                <c:ext xmlns:c15="http://schemas.microsoft.com/office/drawing/2012/chart" uri="{CE6537A1-D6FC-4f65-9D91-7224C49458BB}"/>
              </c:extLst>
            </c:dLbl>
            <c:dLbl>
              <c:idx val="6"/>
              <c:layout>
                <c:manualLayout>
                  <c:x val="1.4400009209374072E-3"/>
                  <c:y val="-3.750130650315061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Carrier'!$R$112:$R$123</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Carrier'!$T$112:$T$123</c:f>
              <c:numCache>
                <c:formatCode>_("$"* #,##0.0_);_("$"* \(#,##0.0\);_("$"* "-"??_);_(@_)</c:formatCode>
                <c:ptCount val="12"/>
                <c:pt idx="0">
                  <c:v>307716</c:v>
                </c:pt>
                <c:pt idx="1">
                  <c:v>304900</c:v>
                </c:pt>
                <c:pt idx="2">
                  <c:v>295832</c:v>
                </c:pt>
                <c:pt idx="3">
                  <c:v>288073</c:v>
                </c:pt>
                <c:pt idx="4">
                  <c:v>278759</c:v>
                </c:pt>
                <c:pt idx="5">
                  <c:v>271591</c:v>
                </c:pt>
                <c:pt idx="6">
                  <c:v>272441</c:v>
                </c:pt>
                <c:pt idx="7">
                  <c:v>263303</c:v>
                </c:pt>
                <c:pt idx="8">
                  <c:v>262557</c:v>
                </c:pt>
                <c:pt idx="9">
                  <c:v>262441</c:v>
                </c:pt>
                <c:pt idx="10">
                  <c:v>262940</c:v>
                </c:pt>
                <c:pt idx="11">
                  <c:v>261534</c:v>
                </c:pt>
              </c:numCache>
            </c:numRef>
          </c:val>
          <c:smooth val="0"/>
        </c:ser>
        <c:ser>
          <c:idx val="2"/>
          <c:order val="2"/>
          <c:tx>
            <c:strRef>
              <c:f>'Policies by State, LOB, Carrier'!$U$111</c:f>
              <c:strCache>
                <c:ptCount val="1"/>
                <c:pt idx="0">
                  <c:v>Progressive Insurance</c:v>
                </c:pt>
              </c:strCache>
            </c:strRef>
          </c:tx>
          <c:spPr>
            <a:ln w="28575" cap="rnd">
              <a:solidFill>
                <a:schemeClr val="accent3"/>
              </a:solidFill>
              <a:round/>
            </a:ln>
            <a:effectLst/>
          </c:spPr>
          <c:marker>
            <c:symbol val="none"/>
          </c:marker>
          <c:dLbls>
            <c:dLbl>
              <c:idx val="0"/>
              <c:layout>
                <c:manualLayout>
                  <c:x val="-5.0782221301284722E-2"/>
                  <c:y val="5.336287689505157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1.3179882119998158E-2"/>
                  <c:y val="4.151102688659055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Carrier'!$R$112:$R$123</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Carrier'!$U$112:$U$123</c:f>
              <c:numCache>
                <c:formatCode>_("$"* #,##0.0_);_("$"* \(#,##0.0\);_("$"* "-"??_);_(@_)</c:formatCode>
                <c:ptCount val="12"/>
                <c:pt idx="0">
                  <c:v>83876.13</c:v>
                </c:pt>
                <c:pt idx="1">
                  <c:v>87847.360000000001</c:v>
                </c:pt>
                <c:pt idx="2">
                  <c:v>181913.02000000002</c:v>
                </c:pt>
                <c:pt idx="3">
                  <c:v>194684.6</c:v>
                </c:pt>
                <c:pt idx="4">
                  <c:v>187993.33000000002</c:v>
                </c:pt>
                <c:pt idx="5">
                  <c:v>184795.75</c:v>
                </c:pt>
                <c:pt idx="6">
                  <c:v>409433.69</c:v>
                </c:pt>
                <c:pt idx="7">
                  <c:v>392345.30999999994</c:v>
                </c:pt>
                <c:pt idx="8">
                  <c:v>395944.64999999997</c:v>
                </c:pt>
                <c:pt idx="9">
                  <c:v>375635.7</c:v>
                </c:pt>
                <c:pt idx="10">
                  <c:v>371897.39999999997</c:v>
                </c:pt>
                <c:pt idx="11">
                  <c:v>367551.41000000003</c:v>
                </c:pt>
              </c:numCache>
            </c:numRef>
          </c:val>
          <c:smooth val="0"/>
        </c:ser>
        <c:ser>
          <c:idx val="3"/>
          <c:order val="3"/>
          <c:tx>
            <c:strRef>
              <c:f>'Policies by State, LOB, Carrier'!$V$111</c:f>
              <c:strCache>
                <c:ptCount val="1"/>
                <c:pt idx="0">
                  <c:v>Homeowners of America</c:v>
                </c:pt>
              </c:strCache>
            </c:strRef>
          </c:tx>
          <c:spPr>
            <a:ln w="28575" cap="rnd">
              <a:solidFill>
                <a:schemeClr val="accent4"/>
              </a:solidFill>
              <a:round/>
            </a:ln>
            <a:effectLst/>
          </c:spPr>
          <c:marker>
            <c:symbol val="none"/>
          </c:marker>
          <c:dLbls>
            <c:dLbl>
              <c:idx val="0"/>
              <c:layout>
                <c:manualLayout>
                  <c:x val="-5.2653566330524489E-2"/>
                  <c:y val="4.546164355607767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8033683289588907E-2"/>
                  <c:y val="4.5461643556077673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Carrier'!$R$112:$R$123</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Carrier'!$V$112:$V$123</c:f>
              <c:numCache>
                <c:formatCode>_("$"* #,##0.0_);_("$"* \(#,##0.0\);_("$"* "-"??_);_(@_)</c:formatCode>
                <c:ptCount val="12"/>
                <c:pt idx="0">
                  <c:v>237857</c:v>
                </c:pt>
                <c:pt idx="1">
                  <c:v>240000</c:v>
                </c:pt>
                <c:pt idx="2">
                  <c:v>237081</c:v>
                </c:pt>
                <c:pt idx="3">
                  <c:v>234965</c:v>
                </c:pt>
                <c:pt idx="4">
                  <c:v>230091</c:v>
                </c:pt>
                <c:pt idx="5">
                  <c:v>222685</c:v>
                </c:pt>
                <c:pt idx="6">
                  <c:v>221862</c:v>
                </c:pt>
                <c:pt idx="7">
                  <c:v>220945</c:v>
                </c:pt>
                <c:pt idx="8">
                  <c:v>215362</c:v>
                </c:pt>
                <c:pt idx="9">
                  <c:v>216794</c:v>
                </c:pt>
                <c:pt idx="10">
                  <c:v>211342</c:v>
                </c:pt>
                <c:pt idx="11">
                  <c:v>208313</c:v>
                </c:pt>
              </c:numCache>
            </c:numRef>
          </c:val>
          <c:smooth val="0"/>
        </c:ser>
        <c:ser>
          <c:idx val="4"/>
          <c:order val="4"/>
          <c:tx>
            <c:strRef>
              <c:f>'Policies by State, LOB, Carrier'!$W$111</c:f>
              <c:strCache>
                <c:ptCount val="1"/>
                <c:pt idx="0">
                  <c:v>All Others</c:v>
                </c:pt>
              </c:strCache>
            </c:strRef>
          </c:tx>
          <c:spPr>
            <a:ln w="28575" cap="rnd">
              <a:solidFill>
                <a:schemeClr val="accent5"/>
              </a:solidFill>
              <a:round/>
            </a:ln>
            <a:effectLst/>
          </c:spPr>
          <c:marker>
            <c:symbol val="none"/>
          </c:marker>
          <c:dLbls>
            <c:dLbl>
              <c:idx val="0"/>
              <c:dLblPos val="t"/>
              <c:showLegendKey val="0"/>
              <c:showVal val="1"/>
              <c:showCatName val="0"/>
              <c:showSerName val="0"/>
              <c:showPercent val="0"/>
              <c:showBubbleSize val="0"/>
              <c:extLst>
                <c:ext xmlns:c15="http://schemas.microsoft.com/office/drawing/2012/chart" uri="{CE6537A1-D6FC-4f65-9D91-7224C49458BB}"/>
              </c:extLst>
            </c:dLbl>
            <c:dLbl>
              <c:idx val="6"/>
              <c:layout>
                <c:manualLayout>
                  <c:x val="-2.0489823640466101E-2"/>
                  <c:y val="-7.3056856528534067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'Policies by State, LOB, Carrier'!$R$112:$R$123</c:f>
              <c:strCache>
                <c:ptCount val="12"/>
                <c:pt idx="0">
                  <c:v>Jun</c:v>
                </c:pt>
                <c:pt idx="1">
                  <c:v>Jul</c:v>
                </c:pt>
                <c:pt idx="2">
                  <c:v>Aug</c:v>
                </c:pt>
                <c:pt idx="3">
                  <c:v>Sep</c:v>
                </c:pt>
                <c:pt idx="4">
                  <c:v>Oct</c:v>
                </c:pt>
                <c:pt idx="5">
                  <c:v>Nov</c:v>
                </c:pt>
                <c:pt idx="6">
                  <c:v>Dec</c:v>
                </c:pt>
                <c:pt idx="7">
                  <c:v>Jan</c:v>
                </c:pt>
                <c:pt idx="8">
                  <c:v>Feb</c:v>
                </c:pt>
                <c:pt idx="9">
                  <c:v>Mar</c:v>
                </c:pt>
                <c:pt idx="10">
                  <c:v>Apr</c:v>
                </c:pt>
                <c:pt idx="11">
                  <c:v>May</c:v>
                </c:pt>
              </c:strCache>
            </c:strRef>
          </c:cat>
          <c:val>
            <c:numRef>
              <c:f>'Policies by State, LOB, Carrier'!$W$112:$W$123</c:f>
              <c:numCache>
                <c:formatCode>_("$"* #,##0.0_);_("$"* \(#,##0.0\);_("$"* "-"??_);_(@_)</c:formatCode>
                <c:ptCount val="12"/>
                <c:pt idx="0">
                  <c:v>493682.77</c:v>
                </c:pt>
                <c:pt idx="1">
                  <c:v>488639.42</c:v>
                </c:pt>
                <c:pt idx="2">
                  <c:v>467889.07</c:v>
                </c:pt>
                <c:pt idx="3">
                  <c:v>457692.57999999996</c:v>
                </c:pt>
                <c:pt idx="4">
                  <c:v>409831.66</c:v>
                </c:pt>
                <c:pt idx="5">
                  <c:v>471289.73</c:v>
                </c:pt>
                <c:pt idx="6">
                  <c:v>460187.43000000005</c:v>
                </c:pt>
                <c:pt idx="7">
                  <c:v>457649.10000000003</c:v>
                </c:pt>
                <c:pt idx="8">
                  <c:v>447265.57</c:v>
                </c:pt>
                <c:pt idx="9">
                  <c:v>439838.02</c:v>
                </c:pt>
                <c:pt idx="10">
                  <c:v>438011.86</c:v>
                </c:pt>
                <c:pt idx="11">
                  <c:v>509534.25</c:v>
                </c:pt>
              </c:numCache>
            </c:numRef>
          </c:val>
          <c:smooth val="0"/>
        </c:ser>
        <c:dLbls>
          <c:showLegendKey val="0"/>
          <c:showVal val="0"/>
          <c:showCatName val="0"/>
          <c:showSerName val="0"/>
          <c:showPercent val="0"/>
          <c:showBubbleSize val="0"/>
        </c:dLbls>
        <c:smooth val="0"/>
        <c:axId val="611635952"/>
        <c:axId val="611634776"/>
      </c:lineChart>
      <c:catAx>
        <c:axId val="611635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layout>
            <c:manualLayout>
              <c:xMode val="edge"/>
              <c:yMode val="edge"/>
              <c:x val="0.49154556338352445"/>
              <c:y val="0.825856195064653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4776"/>
        <c:crosses val="autoZero"/>
        <c:auto val="1"/>
        <c:lblAlgn val="ctr"/>
        <c:lblOffset val="100"/>
        <c:noMultiLvlLbl val="0"/>
      </c:catAx>
      <c:valAx>
        <c:axId val="6116347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Annual Premium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_);_(&quot;$&quot;* \(#,##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635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03BB-A8E0-4FC0-97EE-918D7AF22A3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3A3A461-A6D0-4533-8669-F7B36ABC6795}" type="pres">
      <dgm:prSet presAssocID="{67C303BB-A8E0-4FC0-97EE-918D7AF22A3E}" presName="diagram" presStyleCnt="0">
        <dgm:presLayoutVars>
          <dgm:dir/>
          <dgm:resizeHandles val="exact"/>
        </dgm:presLayoutVars>
      </dgm:prSet>
      <dgm:spPr/>
      <dgm:t>
        <a:bodyPr/>
        <a:lstStyle/>
        <a:p>
          <a:endParaRPr lang="en-US"/>
        </a:p>
      </dgm:t>
    </dgm:pt>
  </dgm:ptLst>
  <dgm:cxnLst>
    <dgm:cxn modelId="{87EF9FF3-9A32-4963-9D8D-A63095AED65A}" type="presOf" srcId="{67C303BB-A8E0-4FC0-97EE-918D7AF22A3E}" destId="{03A3A461-A6D0-4533-8669-F7B36ABC6795}"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70682-1E06-4EDA-A0FA-8311BDEF46E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93C3947-8790-4D3E-9ACD-41410975F5DE}">
      <dgm:prSet phldrT="[Text]" custT="1"/>
      <dgm:spPr>
        <a:solidFill>
          <a:schemeClr val="accent6">
            <a:lumMod val="75000"/>
          </a:schemeClr>
        </a:solidFill>
      </dgm:spPr>
      <dgm:t>
        <a:bodyPr/>
        <a:lstStyle/>
        <a:p>
          <a:r>
            <a:rPr lang="en-US" sz="1400" dirty="0" smtClean="0"/>
            <a:t>Increase in Total Annual Premium if Retention Center is used</a:t>
          </a:r>
          <a:endParaRPr lang="en-US" sz="1400" dirty="0"/>
        </a:p>
      </dgm:t>
    </dgm:pt>
    <dgm:pt modelId="{6544D9C1-EBB6-4F83-A49F-3C84A503E13A}" type="parTrans" cxnId="{B5587F1A-F313-45CF-8F42-B273A1A6DD61}">
      <dgm:prSet/>
      <dgm:spPr/>
      <dgm:t>
        <a:bodyPr/>
        <a:lstStyle/>
        <a:p>
          <a:endParaRPr lang="en-US"/>
        </a:p>
      </dgm:t>
    </dgm:pt>
    <dgm:pt modelId="{F0949237-B55F-4E63-A473-6022EE51C7FB}" type="sibTrans" cxnId="{B5587F1A-F313-45CF-8F42-B273A1A6DD61}">
      <dgm:prSet/>
      <dgm:spPr/>
      <dgm:t>
        <a:bodyPr/>
        <a:lstStyle/>
        <a:p>
          <a:endParaRPr lang="en-US"/>
        </a:p>
      </dgm:t>
    </dgm:pt>
    <dgm:pt modelId="{7D699AB8-C546-4A92-9E50-5B508F8383D5}">
      <dgm:prSet phldrT="[Text]" custT="1"/>
      <dgm:spPr>
        <a:solidFill>
          <a:schemeClr val="accent6">
            <a:lumMod val="75000"/>
          </a:schemeClr>
        </a:solidFill>
      </dgm:spPr>
      <dgm:t>
        <a:bodyPr/>
        <a:lstStyle/>
        <a:p>
          <a:r>
            <a:rPr lang="en-US" sz="1400" dirty="0" smtClean="0"/>
            <a:t>Customer  Acquisition cost can be reduced by retention. According to IIA Dallas , improving customer retention by 5% can increase profit by more than 25%</a:t>
          </a:r>
          <a:endParaRPr lang="en-US" sz="1400" dirty="0"/>
        </a:p>
      </dgm:t>
    </dgm:pt>
    <dgm:pt modelId="{D11CF6E3-25B0-40B4-A771-EA63C39FA32C}" type="parTrans" cxnId="{C7022427-F415-4B89-AD2D-BB5BC43EC0EF}">
      <dgm:prSet/>
      <dgm:spPr/>
      <dgm:t>
        <a:bodyPr/>
        <a:lstStyle/>
        <a:p>
          <a:endParaRPr lang="en-US"/>
        </a:p>
      </dgm:t>
    </dgm:pt>
    <dgm:pt modelId="{F8F6B5C2-5A56-469B-8EFA-2B962C478A10}" type="sibTrans" cxnId="{C7022427-F415-4B89-AD2D-BB5BC43EC0EF}">
      <dgm:prSet/>
      <dgm:spPr/>
      <dgm:t>
        <a:bodyPr/>
        <a:lstStyle/>
        <a:p>
          <a:endParaRPr lang="en-US"/>
        </a:p>
      </dgm:t>
    </dgm:pt>
    <dgm:pt modelId="{F9F1C116-46BA-4D3D-8111-E1E5ADEF3FD9}" type="pres">
      <dgm:prSet presAssocID="{F5670682-1E06-4EDA-A0FA-8311BDEF46EF}" presName="diagram" presStyleCnt="0">
        <dgm:presLayoutVars>
          <dgm:dir/>
          <dgm:resizeHandles val="exact"/>
        </dgm:presLayoutVars>
      </dgm:prSet>
      <dgm:spPr/>
      <dgm:t>
        <a:bodyPr/>
        <a:lstStyle/>
        <a:p>
          <a:endParaRPr lang="en-US"/>
        </a:p>
      </dgm:t>
    </dgm:pt>
    <dgm:pt modelId="{5E35CD10-CABB-4C84-9D32-C994A7108C50}" type="pres">
      <dgm:prSet presAssocID="{C93C3947-8790-4D3E-9ACD-41410975F5DE}" presName="node" presStyleLbl="node1" presStyleIdx="0" presStyleCnt="2" custLinFactNeighborX="4397" custLinFactNeighborY="3731">
        <dgm:presLayoutVars>
          <dgm:bulletEnabled val="1"/>
        </dgm:presLayoutVars>
      </dgm:prSet>
      <dgm:spPr/>
      <dgm:t>
        <a:bodyPr/>
        <a:lstStyle/>
        <a:p>
          <a:endParaRPr lang="en-US"/>
        </a:p>
      </dgm:t>
    </dgm:pt>
    <dgm:pt modelId="{329D1EB4-5609-4060-9BF4-F9C6CEB8D8FB}" type="pres">
      <dgm:prSet presAssocID="{F0949237-B55F-4E63-A473-6022EE51C7FB}" presName="sibTrans" presStyleCnt="0"/>
      <dgm:spPr/>
    </dgm:pt>
    <dgm:pt modelId="{43D6F656-FB36-4346-BF7F-258BB5055363}" type="pres">
      <dgm:prSet presAssocID="{7D699AB8-C546-4A92-9E50-5B508F8383D5}" presName="node" presStyleLbl="node1" presStyleIdx="1" presStyleCnt="2" custLinFactNeighborX="26" custLinFactNeighborY="4807">
        <dgm:presLayoutVars>
          <dgm:bulletEnabled val="1"/>
        </dgm:presLayoutVars>
      </dgm:prSet>
      <dgm:spPr/>
      <dgm:t>
        <a:bodyPr/>
        <a:lstStyle/>
        <a:p>
          <a:endParaRPr lang="en-US"/>
        </a:p>
      </dgm:t>
    </dgm:pt>
  </dgm:ptLst>
  <dgm:cxnLst>
    <dgm:cxn modelId="{99E9A636-EAD5-460D-BC41-F32A971A50C3}" type="presOf" srcId="{7D699AB8-C546-4A92-9E50-5B508F8383D5}" destId="{43D6F656-FB36-4346-BF7F-258BB5055363}" srcOrd="0" destOrd="0" presId="urn:microsoft.com/office/officeart/2005/8/layout/default"/>
    <dgm:cxn modelId="{C7022427-F415-4B89-AD2D-BB5BC43EC0EF}" srcId="{F5670682-1E06-4EDA-A0FA-8311BDEF46EF}" destId="{7D699AB8-C546-4A92-9E50-5B508F8383D5}" srcOrd="1" destOrd="0" parTransId="{D11CF6E3-25B0-40B4-A771-EA63C39FA32C}" sibTransId="{F8F6B5C2-5A56-469B-8EFA-2B962C478A10}"/>
    <dgm:cxn modelId="{B5587F1A-F313-45CF-8F42-B273A1A6DD61}" srcId="{F5670682-1E06-4EDA-A0FA-8311BDEF46EF}" destId="{C93C3947-8790-4D3E-9ACD-41410975F5DE}" srcOrd="0" destOrd="0" parTransId="{6544D9C1-EBB6-4F83-A49F-3C84A503E13A}" sibTransId="{F0949237-B55F-4E63-A473-6022EE51C7FB}"/>
    <dgm:cxn modelId="{E9BB4AA4-371E-4A24-833A-A85615401A97}" type="presOf" srcId="{F5670682-1E06-4EDA-A0FA-8311BDEF46EF}" destId="{F9F1C116-46BA-4D3D-8111-E1E5ADEF3FD9}" srcOrd="0" destOrd="0" presId="urn:microsoft.com/office/officeart/2005/8/layout/default"/>
    <dgm:cxn modelId="{372DCFC8-B274-4521-AB57-5C8C8548C563}" type="presOf" srcId="{C93C3947-8790-4D3E-9ACD-41410975F5DE}" destId="{5E35CD10-CABB-4C84-9D32-C994A7108C50}" srcOrd="0" destOrd="0" presId="urn:microsoft.com/office/officeart/2005/8/layout/default"/>
    <dgm:cxn modelId="{74328B11-CD9F-451F-B6F7-E51037DD2D6B}" type="presParOf" srcId="{F9F1C116-46BA-4D3D-8111-E1E5ADEF3FD9}" destId="{5E35CD10-CABB-4C84-9D32-C994A7108C50}" srcOrd="0" destOrd="0" presId="urn:microsoft.com/office/officeart/2005/8/layout/default"/>
    <dgm:cxn modelId="{86F9AE09-60D0-4120-BBBC-23DFC08FB585}" type="presParOf" srcId="{F9F1C116-46BA-4D3D-8111-E1E5ADEF3FD9}" destId="{329D1EB4-5609-4060-9BF4-F9C6CEB8D8FB}" srcOrd="1" destOrd="0" presId="urn:microsoft.com/office/officeart/2005/8/layout/default"/>
    <dgm:cxn modelId="{EF24B0B8-FD23-4B37-8F66-56FB5977C195}" type="presParOf" srcId="{F9F1C116-46BA-4D3D-8111-E1E5ADEF3FD9}" destId="{43D6F656-FB36-4346-BF7F-258BB505536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cdr:x>
      <cdr:y>0.20077</cdr:y>
    </cdr:from>
    <cdr:to>
      <cdr:x>0.53056</cdr:x>
      <cdr:y>0.24388</cdr:y>
    </cdr:to>
    <cdr:sp macro="" textlink="">
      <cdr:nvSpPr>
        <cdr:cNvPr id="2" name="TextBox 1"/>
        <cdr:cNvSpPr txBox="1"/>
      </cdr:nvSpPr>
      <cdr:spPr>
        <a:xfrm xmlns:a="http://schemas.openxmlformats.org/drawingml/2006/main">
          <a:off x="3467100" y="611936"/>
          <a:ext cx="211924" cy="1314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Open Sans"/>
            </a:endParaRP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80A83A8-2E45-0548-B3C9-C096518BCF82}" type="datetimeFigureOut">
              <a:rPr lang="en-US" smtClean="0">
                <a:latin typeface="Open Sans"/>
              </a:rPr>
              <a:t>8/30/2016</a:t>
            </a:fld>
            <a:endParaRPr lang="en-US" dirty="0">
              <a:latin typeface="Open Sans"/>
            </a:endParaRP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latin typeface="Open Sans"/>
            </a:endParaRP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05028E8-0986-2C48-A24F-782A77C255B6}" type="slidenum">
              <a:rPr lang="en-US" smtClean="0">
                <a:latin typeface="Open Sans"/>
              </a:rPr>
              <a:t>‹#›</a:t>
            </a:fld>
            <a:endParaRPr lang="en-US" dirty="0">
              <a:latin typeface="Open Sans"/>
            </a:endParaRPr>
          </a:p>
        </p:txBody>
      </p:sp>
    </p:spTree>
    <p:extLst>
      <p:ext uri="{BB962C8B-B14F-4D97-AF65-F5344CB8AC3E}">
        <p14:creationId xmlns:p14="http://schemas.microsoft.com/office/powerpoint/2010/main" val="270514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Open Sans"/>
              </a:defRPr>
            </a:lvl1pPr>
          </a:lstStyle>
          <a:p>
            <a:fld id="{07894DD2-0DDA-C24C-A772-AE987C62F897}" type="datetimeFigureOut">
              <a:rPr lang="en-US" smtClean="0"/>
              <a:pPr/>
              <a:t>8/30/2016</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atin typeface="Open Sans"/>
              </a:defRPr>
            </a:lvl1pPr>
          </a:lstStyle>
          <a:p>
            <a:fld id="{3624DC8D-BEC2-D34A-81E1-6AC3BD4AB132}" type="slidenum">
              <a:rPr lang="en-US" smtClean="0"/>
              <a:pPr/>
              <a:t>‹#›</a:t>
            </a:fld>
            <a:endParaRPr lang="en-US" dirty="0"/>
          </a:p>
        </p:txBody>
      </p:sp>
    </p:spTree>
    <p:extLst>
      <p:ext uri="{BB962C8B-B14F-4D97-AF65-F5344CB8AC3E}">
        <p14:creationId xmlns:p14="http://schemas.microsoft.com/office/powerpoint/2010/main" val="7582530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policies/customer has reduced only by 1%,so it does not mean customers had</a:t>
            </a:r>
            <a:r>
              <a:rPr lang="en-US" baseline="0" dirty="0" smtClean="0"/>
              <a:t> less no. of policies, but because agency did not retain customers.</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4</a:t>
            </a:fld>
            <a:endParaRPr lang="en-US" dirty="0"/>
          </a:p>
        </p:txBody>
      </p:sp>
    </p:spTree>
    <p:extLst>
      <p:ext uri="{BB962C8B-B14F-4D97-AF65-F5344CB8AC3E}">
        <p14:creationId xmlns:p14="http://schemas.microsoft.com/office/powerpoint/2010/main" val="10322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4 carriers are: 1)</a:t>
            </a:r>
            <a:r>
              <a:rPr lang="en-US" dirty="0" err="1" smtClean="0"/>
              <a:t>SafeCo</a:t>
            </a:r>
            <a:r>
              <a:rPr lang="en-US" dirty="0" smtClean="0"/>
              <a:t> Insurance</a:t>
            </a:r>
          </a:p>
          <a:p>
            <a:r>
              <a:rPr lang="en-US" dirty="0" smtClean="0"/>
              <a:t>2)ASI(American Strategic</a:t>
            </a:r>
            <a:r>
              <a:rPr lang="en-US" baseline="0" dirty="0" smtClean="0"/>
              <a:t> Insurance)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3)Progressive</a:t>
            </a:r>
          </a:p>
          <a:p>
            <a:r>
              <a:rPr lang="en-US" baseline="0" dirty="0" smtClean="0"/>
              <a:t>4)Homeowners</a:t>
            </a:r>
          </a:p>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17</a:t>
            </a:fld>
            <a:endParaRPr lang="en-US" dirty="0"/>
          </a:p>
        </p:txBody>
      </p:sp>
    </p:spTree>
    <p:extLst>
      <p:ext uri="{BB962C8B-B14F-4D97-AF65-F5344CB8AC3E}">
        <p14:creationId xmlns:p14="http://schemas.microsoft.com/office/powerpoint/2010/main" val="102497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18</a:t>
            </a:fld>
            <a:endParaRPr lang="en-US" dirty="0"/>
          </a:p>
        </p:txBody>
      </p:sp>
    </p:spTree>
    <p:extLst>
      <p:ext uri="{BB962C8B-B14F-4D97-AF65-F5344CB8AC3E}">
        <p14:creationId xmlns:p14="http://schemas.microsoft.com/office/powerpoint/2010/main" val="1418817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21</a:t>
            </a:fld>
            <a:endParaRPr lang="en-US" dirty="0"/>
          </a:p>
        </p:txBody>
      </p:sp>
    </p:spTree>
    <p:extLst>
      <p:ext uri="{BB962C8B-B14F-4D97-AF65-F5344CB8AC3E}">
        <p14:creationId xmlns:p14="http://schemas.microsoft.com/office/powerpoint/2010/main" val="57956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baseline="0" dirty="0" smtClean="0"/>
              <a:t>Nov</a:t>
            </a:r>
            <a:r>
              <a:rPr lang="en-US" baseline="0" dirty="0" smtClean="0"/>
              <a:t>                        |  </a:t>
            </a:r>
            <a:r>
              <a:rPr lang="en-US" u="sng" baseline="0" dirty="0" smtClean="0"/>
              <a:t>Dec</a:t>
            </a:r>
          </a:p>
          <a:p>
            <a:r>
              <a:rPr lang="en-US" dirty="0" smtClean="0"/>
              <a:t>     1108 policies     | 1278</a:t>
            </a:r>
            <a:r>
              <a:rPr lang="en-US" baseline="0" dirty="0" smtClean="0"/>
              <a:t> policies (170 policies more)</a:t>
            </a:r>
          </a:p>
          <a:p>
            <a:r>
              <a:rPr lang="en-US" baseline="0" dirty="0" err="1" smtClean="0"/>
              <a:t>Approx</a:t>
            </a:r>
            <a:r>
              <a:rPr lang="en-US" baseline="0" dirty="0" smtClean="0"/>
              <a:t> $100,000    | </a:t>
            </a:r>
            <a:r>
              <a:rPr lang="en-US" baseline="0" dirty="0" err="1" smtClean="0"/>
              <a:t>Approx</a:t>
            </a:r>
            <a:r>
              <a:rPr lang="en-US" baseline="0" dirty="0" smtClean="0"/>
              <a:t> $400,000</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6</a:t>
            </a:fld>
            <a:endParaRPr lang="en-US" dirty="0"/>
          </a:p>
        </p:txBody>
      </p:sp>
    </p:spTree>
    <p:extLst>
      <p:ext uri="{BB962C8B-B14F-4D97-AF65-F5344CB8AC3E}">
        <p14:creationId xmlns:p14="http://schemas.microsoft.com/office/powerpoint/2010/main" val="331156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baseline="0" dirty="0" smtClean="0"/>
              <a:t>** Increase in policies because a new agency was purchased in FL.</a:t>
            </a:r>
          </a:p>
          <a:p>
            <a:r>
              <a:rPr lang="en-US" u="sng" baseline="0" dirty="0" smtClean="0"/>
              <a:t>Nov</a:t>
            </a:r>
            <a:r>
              <a:rPr lang="en-US" baseline="0" dirty="0" smtClean="0"/>
              <a:t>                        |  </a:t>
            </a:r>
            <a:r>
              <a:rPr lang="en-US" u="sng" baseline="0" dirty="0" smtClean="0"/>
              <a:t>Dec</a:t>
            </a:r>
          </a:p>
          <a:p>
            <a:r>
              <a:rPr lang="en-US" dirty="0" smtClean="0"/>
              <a:t>     1108 policies     | 1278</a:t>
            </a:r>
            <a:r>
              <a:rPr lang="en-US" baseline="0" dirty="0" smtClean="0"/>
              <a:t> policies (170 policies more)</a:t>
            </a:r>
          </a:p>
          <a:p>
            <a:r>
              <a:rPr lang="en-US" baseline="0" dirty="0" err="1" smtClean="0"/>
              <a:t>Approx</a:t>
            </a:r>
            <a:r>
              <a:rPr lang="en-US" baseline="0" dirty="0" smtClean="0"/>
              <a:t> $100,000    | </a:t>
            </a:r>
            <a:r>
              <a:rPr lang="en-US" baseline="0" dirty="0" err="1" smtClean="0"/>
              <a:t>Approx</a:t>
            </a:r>
            <a:r>
              <a:rPr lang="en-US" baseline="0" dirty="0" smtClean="0"/>
              <a:t> $400,000</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7</a:t>
            </a:fld>
            <a:endParaRPr lang="en-US" dirty="0"/>
          </a:p>
        </p:txBody>
      </p:sp>
    </p:spTree>
    <p:extLst>
      <p:ext uri="{BB962C8B-B14F-4D97-AF65-F5344CB8AC3E}">
        <p14:creationId xmlns:p14="http://schemas.microsoft.com/office/powerpoint/2010/main" val="345293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10.5% is the decrease from Dec’15 to May’16</a:t>
            </a:r>
          </a:p>
          <a:p>
            <a:r>
              <a:rPr lang="en-US" dirty="0" smtClean="0"/>
              <a:t>Consistently lost customers and policies each month.</a:t>
            </a:r>
          </a:p>
          <a:p>
            <a:r>
              <a:rPr lang="en-US" dirty="0" smtClean="0"/>
              <a:t>Retention also decreased during this period.</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8</a:t>
            </a:fld>
            <a:endParaRPr lang="en-US" dirty="0"/>
          </a:p>
        </p:txBody>
      </p:sp>
    </p:spTree>
    <p:extLst>
      <p:ext uri="{BB962C8B-B14F-4D97-AF65-F5344CB8AC3E}">
        <p14:creationId xmlns:p14="http://schemas.microsoft.com/office/powerpoint/2010/main" val="120584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Premium</a:t>
            </a:r>
            <a:r>
              <a:rPr lang="en-US" baseline="0" dirty="0" smtClean="0"/>
              <a:t> decreased by 3% and 1% alternatively. Using this, the premium was estimated to decrease to $1.5M</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9</a:t>
            </a:fld>
            <a:endParaRPr lang="en-US" dirty="0"/>
          </a:p>
        </p:txBody>
      </p:sp>
    </p:spTree>
    <p:extLst>
      <p:ext uri="{BB962C8B-B14F-4D97-AF65-F5344CB8AC3E}">
        <p14:creationId xmlns:p14="http://schemas.microsoft.com/office/powerpoint/2010/main" val="254475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Estimating</a:t>
            </a:r>
            <a:r>
              <a:rPr lang="en-US" u="sng" baseline="0" dirty="0" smtClean="0"/>
              <a:t> total premium</a:t>
            </a:r>
          </a:p>
          <a:p>
            <a:r>
              <a:rPr lang="en-US" baseline="0" dirty="0" smtClean="0"/>
              <a:t>Total premium=old premium+(old premium*change in retention)</a:t>
            </a:r>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11</a:t>
            </a:fld>
            <a:endParaRPr lang="en-US" dirty="0"/>
          </a:p>
        </p:txBody>
      </p:sp>
    </p:spTree>
    <p:extLst>
      <p:ext uri="{BB962C8B-B14F-4D97-AF65-F5344CB8AC3E}">
        <p14:creationId xmlns:p14="http://schemas.microsoft.com/office/powerpoint/2010/main" val="21578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12</a:t>
            </a:fld>
            <a:endParaRPr lang="en-US" dirty="0"/>
          </a:p>
        </p:txBody>
      </p:sp>
    </p:spTree>
    <p:extLst>
      <p:ext uri="{BB962C8B-B14F-4D97-AF65-F5344CB8AC3E}">
        <p14:creationId xmlns:p14="http://schemas.microsoft.com/office/powerpoint/2010/main" val="138002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Profit includes premium and revenue.</a:t>
            </a:r>
          </a:p>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13</a:t>
            </a:fld>
            <a:endParaRPr lang="en-US" dirty="0"/>
          </a:p>
        </p:txBody>
      </p:sp>
    </p:spTree>
    <p:extLst>
      <p:ext uri="{BB962C8B-B14F-4D97-AF65-F5344CB8AC3E}">
        <p14:creationId xmlns:p14="http://schemas.microsoft.com/office/powerpoint/2010/main" val="360987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4DC8D-BEC2-D34A-81E1-6AC3BD4AB132}" type="slidenum">
              <a:rPr lang="en-US" smtClean="0"/>
              <a:pPr/>
              <a:t>16</a:t>
            </a:fld>
            <a:endParaRPr lang="en-US" dirty="0"/>
          </a:p>
        </p:txBody>
      </p:sp>
    </p:spTree>
    <p:extLst>
      <p:ext uri="{BB962C8B-B14F-4D97-AF65-F5344CB8AC3E}">
        <p14:creationId xmlns:p14="http://schemas.microsoft.com/office/powerpoint/2010/main" val="254012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0" y="1775356"/>
            <a:ext cx="8636000" cy="1225021"/>
          </a:xfrm>
          <a:prstGeom prst="rect">
            <a:avLst/>
          </a:prstGeom>
        </p:spPr>
        <p:txBody>
          <a:bodyPr>
            <a:normAutofit/>
          </a:bodyPr>
          <a:lstStyle>
            <a:lvl1pPr algn="ctr">
              <a:defRPr sz="320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238500"/>
            <a:ext cx="7112000" cy="1460500"/>
          </a:xfrm>
        </p:spPr>
        <p:txBody>
          <a:bodyPr>
            <a:normAutofit/>
          </a:bodyPr>
          <a:lstStyle>
            <a:lvl1pPr marL="0" indent="0" algn="ctr">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9" name="Rectangle 8"/>
          <p:cNvSpPr/>
          <p:nvPr userDrawn="1"/>
        </p:nvSpPr>
        <p:spPr>
          <a:xfrm>
            <a:off x="334486" y="553989"/>
            <a:ext cx="9491029" cy="3762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Tree>
    <p:extLst>
      <p:ext uri="{BB962C8B-B14F-4D97-AF65-F5344CB8AC3E}">
        <p14:creationId xmlns:p14="http://schemas.microsoft.com/office/powerpoint/2010/main" val="19627174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Rectangle 3"/>
          <p:cNvSpPr/>
          <p:nvPr userDrawn="1"/>
        </p:nvSpPr>
        <p:spPr>
          <a:xfrm>
            <a:off x="0" y="5131558"/>
            <a:ext cx="10160000" cy="5834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Tree>
    <p:extLst>
      <p:ext uri="{BB962C8B-B14F-4D97-AF65-F5344CB8AC3E}">
        <p14:creationId xmlns:p14="http://schemas.microsoft.com/office/powerpoint/2010/main" val="26396847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Screen_Im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5" name="Rectangle 4"/>
          <p:cNvSpPr/>
          <p:nvPr userDrawn="1"/>
        </p:nvSpPr>
        <p:spPr>
          <a:xfrm>
            <a:off x="0" y="0"/>
            <a:ext cx="10160000" cy="5715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Tree>
    <p:extLst>
      <p:ext uri="{BB962C8B-B14F-4D97-AF65-F5344CB8AC3E}">
        <p14:creationId xmlns:p14="http://schemas.microsoft.com/office/powerpoint/2010/main" val="540119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5"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lvl1pPr>
              <a:defRPr>
                <a:solidFill>
                  <a:schemeClr val="tx1">
                    <a:lumMod val="50000"/>
                    <a:lumOff val="50000"/>
                  </a:schemeClr>
                </a:solidFill>
              </a:defRPr>
            </a:lvl1p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10124498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5"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lvl1pPr>
              <a:defRPr>
                <a:solidFill>
                  <a:schemeClr val="tx1">
                    <a:lumMod val="65000"/>
                    <a:lumOff val="35000"/>
                  </a:schemeClr>
                </a:solidFill>
              </a:defRPr>
            </a:lvl1p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2990470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17"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11829195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8268" y="750627"/>
            <a:ext cx="4347065" cy="4339988"/>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750627"/>
            <a:ext cx="4340999" cy="4339988"/>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6"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5718639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268" y="777658"/>
            <a:ext cx="4348830" cy="533136"/>
          </a:xfrm>
        </p:spPr>
        <p:txBody>
          <a:bodyPr anchor="b"/>
          <a:lstStyle>
            <a:lvl1pPr marL="0" indent="0">
              <a:buNone/>
              <a:defRPr sz="1800" b="1">
                <a:latin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48268" y="1310793"/>
            <a:ext cx="4348830" cy="3779822"/>
          </a:xfrm>
        </p:spPr>
        <p:txBody>
          <a:bodyPr>
            <a:normAutofit/>
          </a:bodyPr>
          <a:lstStyle>
            <a:lvl1pPr>
              <a:defRPr sz="1800">
                <a:latin typeface="Open Sans" panose="020B0606030504020204" pitchFamily="34" charset="0"/>
                <a:cs typeface="Open Sans" panose="020B0606030504020204" pitchFamily="34" charset="0"/>
              </a:defRPr>
            </a:lvl1pPr>
            <a:lvl2pPr>
              <a:defRPr sz="1600">
                <a:latin typeface="Open Sans" panose="020B0606030504020204" pitchFamily="34" charset="0"/>
                <a:cs typeface="Open Sans" panose="020B0606030504020204" pitchFamily="34" charset="0"/>
              </a:defRPr>
            </a:lvl2pPr>
            <a:lvl3pPr>
              <a:defRPr sz="1400">
                <a:latin typeface="Open Sans" panose="020B0606030504020204" pitchFamily="34" charset="0"/>
                <a:cs typeface="Open Sans" panose="020B0606030504020204" pitchFamily="34" charset="0"/>
              </a:defRPr>
            </a:lvl3pPr>
            <a:lvl4pPr>
              <a:defRPr sz="1200">
                <a:latin typeface="Open Sans" panose="020B0606030504020204" pitchFamily="34" charset="0"/>
                <a:cs typeface="Open Sans" panose="020B0606030504020204" pitchFamily="34" charset="0"/>
              </a:defRPr>
            </a:lvl4pPr>
            <a:lvl5pPr>
              <a:defRPr sz="1200">
                <a:latin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161142" y="777658"/>
            <a:ext cx="4371819" cy="533136"/>
          </a:xfrm>
        </p:spPr>
        <p:txBody>
          <a:bodyPr anchor="b"/>
          <a:lstStyle>
            <a:lvl1pPr marL="0" indent="0">
              <a:buNone/>
              <a:defRPr sz="1800" b="1">
                <a:latin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161142" y="1310793"/>
            <a:ext cx="4371819" cy="3779822"/>
          </a:xfrm>
        </p:spPr>
        <p:txBody>
          <a:bodyPr>
            <a:normAutofit/>
          </a:bodyPr>
          <a:lstStyle>
            <a:lvl1pPr>
              <a:defRPr sz="1800">
                <a:latin typeface="Open Sans" panose="020B0606030504020204" pitchFamily="34" charset="0"/>
                <a:cs typeface="Open Sans" panose="020B0606030504020204" pitchFamily="34" charset="0"/>
              </a:defRPr>
            </a:lvl1pPr>
            <a:lvl2pPr>
              <a:defRPr sz="1600">
                <a:latin typeface="Open Sans" panose="020B0606030504020204" pitchFamily="34" charset="0"/>
                <a:cs typeface="Open Sans" panose="020B0606030504020204" pitchFamily="34" charset="0"/>
              </a:defRPr>
            </a:lvl2pPr>
            <a:lvl3pPr>
              <a:defRPr sz="1400">
                <a:latin typeface="Open Sans" panose="020B0606030504020204" pitchFamily="34" charset="0"/>
                <a:cs typeface="Open Sans" panose="020B0606030504020204" pitchFamily="34" charset="0"/>
              </a:defRPr>
            </a:lvl3pPr>
            <a:lvl4pPr>
              <a:defRPr sz="1200">
                <a:latin typeface="Open Sans" panose="020B0606030504020204" pitchFamily="34" charset="0"/>
                <a:cs typeface="Open Sans" panose="020B0606030504020204" pitchFamily="34" charset="0"/>
              </a:defRPr>
            </a:lvl4pPr>
            <a:lvl5pPr>
              <a:defRPr sz="1200">
                <a:latin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508000" y="6944779"/>
            <a:ext cx="2370667" cy="304271"/>
          </a:xfrm>
          <a:prstGeom prst="rect">
            <a:avLst/>
          </a:prstGeom>
        </p:spPr>
        <p:txBody>
          <a:bodyPr/>
          <a:lstStyle>
            <a:lvl1pPr>
              <a:defRPr sz="1100">
                <a:latin typeface="Open Sans" panose="020B0606030504020204" pitchFamily="34" charset="0"/>
                <a:cs typeface="Open Sans" panose="020B0606030504020204" pitchFamily="34" charset="0"/>
              </a:defRPr>
            </a:lvl1pPr>
          </a:lstStyle>
          <a:p>
            <a:r>
              <a:rPr lang="en-US" dirty="0" smtClean="0"/>
              <a:t>www.bestppt.com</a:t>
            </a:r>
            <a:endParaRPr lang="en-US" dirty="0"/>
          </a:p>
        </p:txBody>
      </p:sp>
      <p:sp>
        <p:nvSpPr>
          <p:cNvPr id="8"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13337263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out Foot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508000" y="6944779"/>
            <a:ext cx="2370667" cy="304271"/>
          </a:xfrm>
          <a:prstGeom prst="rect">
            <a:avLst/>
          </a:prstGeom>
        </p:spPr>
        <p:txBody>
          <a:bodyPr/>
          <a:lstStyle>
            <a:lvl1pPr>
              <a:defRPr>
                <a:latin typeface="Open Sans"/>
              </a:defRPr>
            </a:lvl1pPr>
          </a:lstStyle>
          <a:p>
            <a:r>
              <a:rPr lang="en-US" dirty="0" err="1" smtClean="0"/>
              <a:t>www.bestppt.com</a:t>
            </a:r>
            <a:endParaRPr lang="en-US" dirty="0"/>
          </a:p>
        </p:txBody>
      </p:sp>
      <p:sp>
        <p:nvSpPr>
          <p:cNvPr id="5" name="Slide Number Placeholder 4"/>
          <p:cNvSpPr>
            <a:spLocks noGrp="1"/>
          </p:cNvSpPr>
          <p:nvPr>
            <p:ph type="sldNum" sz="quarter" idx="12"/>
          </p:nvPr>
        </p:nvSpPr>
        <p:spPr>
          <a:xfrm>
            <a:off x="7281333" y="5248690"/>
            <a:ext cx="2370667" cy="304271"/>
          </a:xfrm>
          <a:prstGeom prst="rect">
            <a:avLst/>
          </a:prstGeom>
        </p:spPr>
        <p:txBody>
          <a:bodyPr/>
          <a:lstStyle>
            <a:lvl1pPr>
              <a:defRPr>
                <a:latin typeface="Open Sans" panose="020B0606030504020204" pitchFamily="34" charset="0"/>
              </a:defRPr>
            </a:lvl1pPr>
          </a:lstStyle>
          <a:p>
            <a:fld id="{D60D1EDE-7116-2443-9BDD-368CE5B37660}" type="slidenum">
              <a:rPr lang="en-US" smtClean="0"/>
              <a:pPr/>
              <a:t>‹#›</a:t>
            </a:fld>
            <a:endParaRPr lang="en-US" dirty="0"/>
          </a:p>
        </p:txBody>
      </p:sp>
      <p:sp>
        <p:nvSpPr>
          <p:cNvPr id="4" name="Rectangle 3"/>
          <p:cNvSpPr/>
          <p:nvPr userDrawn="1"/>
        </p:nvSpPr>
        <p:spPr>
          <a:xfrm>
            <a:off x="4606596" y="5052689"/>
            <a:ext cx="1046954" cy="59175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
        <p:nvSpPr>
          <p:cNvPr id="6" name="Rectangle 5"/>
          <p:cNvSpPr/>
          <p:nvPr userDrawn="1"/>
        </p:nvSpPr>
        <p:spPr>
          <a:xfrm>
            <a:off x="0" y="3851190"/>
            <a:ext cx="10160000" cy="18638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
        <p:nvSpPr>
          <p:cNvPr id="7"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27229464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rrange avatars">
    <p:spTree>
      <p:nvGrpSpPr>
        <p:cNvPr id="1" name=""/>
        <p:cNvGrpSpPr/>
        <p:nvPr/>
      </p:nvGrpSpPr>
      <p:grpSpPr>
        <a:xfrm>
          <a:off x="0" y="0"/>
          <a:ext cx="0" cy="0"/>
          <a:chOff x="0" y="0"/>
          <a:chExt cx="0" cy="0"/>
        </a:xfrm>
      </p:grpSpPr>
      <p:sp>
        <p:nvSpPr>
          <p:cNvPr id="4" name="Rectangle 3"/>
          <p:cNvSpPr/>
          <p:nvPr userDrawn="1"/>
        </p:nvSpPr>
        <p:spPr>
          <a:xfrm>
            <a:off x="4606596" y="5052689"/>
            <a:ext cx="1046954" cy="59175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grpSp>
        <p:nvGrpSpPr>
          <p:cNvPr id="7" name="Group 6"/>
          <p:cNvGrpSpPr/>
          <p:nvPr userDrawn="1"/>
        </p:nvGrpSpPr>
        <p:grpSpPr>
          <a:xfrm>
            <a:off x="2683759" y="1232077"/>
            <a:ext cx="4948590" cy="3254374"/>
            <a:chOff x="2415382" y="1108869"/>
            <a:chExt cx="4453731" cy="2928937"/>
          </a:xfrm>
        </p:grpSpPr>
        <p:sp>
          <p:nvSpPr>
            <p:cNvPr id="8" name="Freeform 38"/>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 name="Freeform 39"/>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 name="Freeform 40"/>
            <p:cNvSpPr>
              <a:spLocks/>
            </p:cNvSpPr>
            <p:nvPr/>
          </p:nvSpPr>
          <p:spPr bwMode="auto">
            <a:xfrm>
              <a:off x="5035550" y="15882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9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 name="Freeform 41"/>
            <p:cNvSpPr>
              <a:spLocks/>
            </p:cNvSpPr>
            <p:nvPr/>
          </p:nvSpPr>
          <p:spPr bwMode="auto">
            <a:xfrm>
              <a:off x="48593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9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 name="Freeform 42"/>
            <p:cNvSpPr>
              <a:spLocks/>
            </p:cNvSpPr>
            <p:nvPr/>
          </p:nvSpPr>
          <p:spPr bwMode="auto">
            <a:xfrm>
              <a:off x="5365750"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9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 name="Freeform 43"/>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 name="Freeform 44"/>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 name="Freeform 45"/>
            <p:cNvSpPr>
              <a:spLocks/>
            </p:cNvSpPr>
            <p:nvPr/>
          </p:nvSpPr>
          <p:spPr bwMode="auto">
            <a:xfrm>
              <a:off x="5035550" y="190261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7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 name="Freeform 46"/>
            <p:cNvSpPr>
              <a:spLocks/>
            </p:cNvSpPr>
            <p:nvPr/>
          </p:nvSpPr>
          <p:spPr bwMode="auto">
            <a:xfrm>
              <a:off x="4757738" y="1205707"/>
              <a:ext cx="823913"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9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 name="Freeform 47"/>
            <p:cNvSpPr>
              <a:spLocks/>
            </p:cNvSpPr>
            <p:nvPr/>
          </p:nvSpPr>
          <p:spPr bwMode="auto">
            <a:xfrm>
              <a:off x="4810125" y="1158082"/>
              <a:ext cx="673100" cy="517525"/>
            </a:xfrm>
            <a:custGeom>
              <a:avLst/>
              <a:gdLst>
                <a:gd name="T0" fmla="*/ 407 w 420"/>
                <a:gd name="T1" fmla="*/ 269 h 322"/>
                <a:gd name="T2" fmla="*/ 361 w 420"/>
                <a:gd name="T3" fmla="*/ 57 h 322"/>
                <a:gd name="T4" fmla="*/ 103 w 420"/>
                <a:gd name="T5" fmla="*/ 52 h 322"/>
                <a:gd name="T6" fmla="*/ 48 w 420"/>
                <a:gd name="T7" fmla="*/ 270 h 322"/>
                <a:gd name="T8" fmla="*/ 60 w 420"/>
                <a:gd name="T9" fmla="*/ 322 h 322"/>
                <a:gd name="T10" fmla="*/ 81 w 420"/>
                <a:gd name="T11" fmla="*/ 321 h 322"/>
                <a:gd name="T12" fmla="*/ 65 w 420"/>
                <a:gd name="T13" fmla="*/ 283 h 322"/>
                <a:gd name="T14" fmla="*/ 61 w 420"/>
                <a:gd name="T15" fmla="*/ 251 h 322"/>
                <a:gd name="T16" fmla="*/ 133 w 420"/>
                <a:gd name="T17" fmla="*/ 103 h 322"/>
                <a:gd name="T18" fmla="*/ 222 w 420"/>
                <a:gd name="T19" fmla="*/ 139 h 322"/>
                <a:gd name="T20" fmla="*/ 308 w 420"/>
                <a:gd name="T21" fmla="*/ 101 h 322"/>
                <a:gd name="T22" fmla="*/ 393 w 420"/>
                <a:gd name="T23" fmla="*/ 249 h 322"/>
                <a:gd name="T24" fmla="*/ 375 w 420"/>
                <a:gd name="T25" fmla="*/ 316 h 322"/>
                <a:gd name="T26" fmla="*/ 397 w 420"/>
                <a:gd name="T27" fmla="*/ 314 h 322"/>
                <a:gd name="T28" fmla="*/ 407 w 420"/>
                <a:gd name="T29"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22">
                  <a:moveTo>
                    <a:pt x="407" y="269"/>
                  </a:moveTo>
                  <a:cubicBezTo>
                    <a:pt x="420" y="204"/>
                    <a:pt x="411" y="52"/>
                    <a:pt x="361" y="57"/>
                  </a:cubicBezTo>
                  <a:cubicBezTo>
                    <a:pt x="313" y="9"/>
                    <a:pt x="149" y="0"/>
                    <a:pt x="103" y="52"/>
                  </a:cubicBezTo>
                  <a:cubicBezTo>
                    <a:pt x="0" y="72"/>
                    <a:pt x="48" y="270"/>
                    <a:pt x="48" y="270"/>
                  </a:cubicBezTo>
                  <a:cubicBezTo>
                    <a:pt x="51" y="290"/>
                    <a:pt x="56" y="307"/>
                    <a:pt x="60" y="322"/>
                  </a:cubicBezTo>
                  <a:cubicBezTo>
                    <a:pt x="67" y="322"/>
                    <a:pt x="74" y="321"/>
                    <a:pt x="81" y="321"/>
                  </a:cubicBezTo>
                  <a:cubicBezTo>
                    <a:pt x="74" y="307"/>
                    <a:pt x="67" y="293"/>
                    <a:pt x="65" y="283"/>
                  </a:cubicBezTo>
                  <a:cubicBezTo>
                    <a:pt x="64" y="277"/>
                    <a:pt x="61" y="256"/>
                    <a:pt x="61" y="251"/>
                  </a:cubicBezTo>
                  <a:cubicBezTo>
                    <a:pt x="62" y="215"/>
                    <a:pt x="88" y="111"/>
                    <a:pt x="133" y="103"/>
                  </a:cubicBezTo>
                  <a:cubicBezTo>
                    <a:pt x="150" y="100"/>
                    <a:pt x="193" y="139"/>
                    <a:pt x="222" y="139"/>
                  </a:cubicBezTo>
                  <a:cubicBezTo>
                    <a:pt x="251" y="138"/>
                    <a:pt x="289" y="99"/>
                    <a:pt x="308" y="101"/>
                  </a:cubicBezTo>
                  <a:cubicBezTo>
                    <a:pt x="355" y="108"/>
                    <a:pt x="394" y="203"/>
                    <a:pt x="393" y="249"/>
                  </a:cubicBezTo>
                  <a:cubicBezTo>
                    <a:pt x="393" y="255"/>
                    <a:pt x="386" y="291"/>
                    <a:pt x="375" y="316"/>
                  </a:cubicBezTo>
                  <a:cubicBezTo>
                    <a:pt x="382" y="315"/>
                    <a:pt x="390" y="315"/>
                    <a:pt x="397" y="314"/>
                  </a:cubicBezTo>
                  <a:cubicBezTo>
                    <a:pt x="401" y="301"/>
                    <a:pt x="404" y="286"/>
                    <a:pt x="407" y="269"/>
                  </a:cubicBezTo>
                  <a:close/>
                </a:path>
              </a:pathLst>
            </a:custGeom>
            <a:solidFill>
              <a:srgbClr val="8060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 name="Freeform 48"/>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 name="Freeform 49"/>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0" name="Freeform 50"/>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1" name="Freeform 51"/>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2" name="Freeform 52"/>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E9BE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3" name="Freeform 53"/>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4" name="Rectangle 54"/>
            <p:cNvSpPr>
              <a:spLocks noChangeArrowheads="1"/>
            </p:cNvSpPr>
            <p:nvPr/>
          </p:nvSpPr>
          <p:spPr bwMode="auto">
            <a:xfrm>
              <a:off x="5145088" y="2237582"/>
              <a:ext cx="49213" cy="1588"/>
            </a:xfrm>
            <a:prstGeom prst="rect">
              <a:avLst/>
            </a:prstGeom>
            <a:solidFill>
              <a:srgbClr val="2E2E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5" name="Rectangle 55"/>
            <p:cNvSpPr>
              <a:spLocks noChangeArrowheads="1"/>
            </p:cNvSpPr>
            <p:nvPr/>
          </p:nvSpPr>
          <p:spPr bwMode="auto">
            <a:xfrm>
              <a:off x="5145088" y="2237582"/>
              <a:ext cx="49213"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6" name="Freeform 56"/>
            <p:cNvSpPr>
              <a:spLocks/>
            </p:cNvSpPr>
            <p:nvPr/>
          </p:nvSpPr>
          <p:spPr bwMode="auto">
            <a:xfrm>
              <a:off x="5011738" y="1745457"/>
              <a:ext cx="315913" cy="46038"/>
            </a:xfrm>
            <a:custGeom>
              <a:avLst/>
              <a:gdLst>
                <a:gd name="T0" fmla="*/ 105 w 197"/>
                <a:gd name="T1" fmla="*/ 0 h 29"/>
                <a:gd name="T2" fmla="*/ 99 w 197"/>
                <a:gd name="T3" fmla="*/ 5 h 29"/>
                <a:gd name="T4" fmla="*/ 92 w 197"/>
                <a:gd name="T5" fmla="*/ 0 h 29"/>
                <a:gd name="T6" fmla="*/ 0 w 197"/>
                <a:gd name="T7" fmla="*/ 29 h 29"/>
                <a:gd name="T8" fmla="*/ 90 w 197"/>
                <a:gd name="T9" fmla="*/ 26 h 29"/>
                <a:gd name="T10" fmla="*/ 99 w 197"/>
                <a:gd name="T11" fmla="*/ 15 h 29"/>
                <a:gd name="T12" fmla="*/ 107 w 197"/>
                <a:gd name="T13" fmla="*/ 26 h 29"/>
                <a:gd name="T14" fmla="*/ 197 w 197"/>
                <a:gd name="T15" fmla="*/ 29 h 29"/>
                <a:gd name="T16" fmla="*/ 105 w 19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05" y="0"/>
                  </a:moveTo>
                  <a:cubicBezTo>
                    <a:pt x="101" y="0"/>
                    <a:pt x="99" y="5"/>
                    <a:pt x="99" y="5"/>
                  </a:cubicBezTo>
                  <a:cubicBezTo>
                    <a:pt x="99" y="5"/>
                    <a:pt x="96" y="0"/>
                    <a:pt x="92" y="0"/>
                  </a:cubicBezTo>
                  <a:cubicBezTo>
                    <a:pt x="78" y="0"/>
                    <a:pt x="17" y="6"/>
                    <a:pt x="0" y="29"/>
                  </a:cubicBezTo>
                  <a:cubicBezTo>
                    <a:pt x="0" y="29"/>
                    <a:pt x="85" y="27"/>
                    <a:pt x="90" y="26"/>
                  </a:cubicBezTo>
                  <a:cubicBezTo>
                    <a:pt x="94" y="24"/>
                    <a:pt x="99" y="15"/>
                    <a:pt x="99" y="15"/>
                  </a:cubicBezTo>
                  <a:cubicBezTo>
                    <a:pt x="99" y="15"/>
                    <a:pt x="103" y="24"/>
                    <a:pt x="107" y="26"/>
                  </a:cubicBezTo>
                  <a:cubicBezTo>
                    <a:pt x="112" y="27"/>
                    <a:pt x="197" y="29"/>
                    <a:pt x="197" y="29"/>
                  </a:cubicBezTo>
                  <a:cubicBezTo>
                    <a:pt x="180" y="6"/>
                    <a:pt x="120" y="0"/>
                    <a:pt x="105" y="0"/>
                  </a:cubicBezTo>
                  <a:close/>
                </a:path>
              </a:pathLst>
            </a:custGeom>
            <a:solidFill>
              <a:srgbClr val="8060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7" name="Freeform 57"/>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8" name="Freeform 58"/>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9" name="Freeform 59"/>
            <p:cNvSpPr>
              <a:spLocks/>
            </p:cNvSpPr>
            <p:nvPr/>
          </p:nvSpPr>
          <p:spPr bwMode="auto">
            <a:xfrm>
              <a:off x="3944938" y="158829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0" name="Freeform 60"/>
            <p:cNvSpPr>
              <a:spLocks/>
            </p:cNvSpPr>
            <p:nvPr/>
          </p:nvSpPr>
          <p:spPr bwMode="auto">
            <a:xfrm>
              <a:off x="37671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1" name="Freeform 61"/>
            <p:cNvSpPr>
              <a:spLocks/>
            </p:cNvSpPr>
            <p:nvPr/>
          </p:nvSpPr>
          <p:spPr bwMode="auto">
            <a:xfrm>
              <a:off x="4275138"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2" name="Freeform 62"/>
            <p:cNvSpPr>
              <a:spLocks/>
            </p:cNvSpPr>
            <p:nvPr/>
          </p:nvSpPr>
          <p:spPr bwMode="auto">
            <a:xfrm>
              <a:off x="3944938" y="1902619"/>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7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3" name="Freeform 63"/>
            <p:cNvSpPr>
              <a:spLocks/>
            </p:cNvSpPr>
            <p:nvPr/>
          </p:nvSpPr>
          <p:spPr bwMode="auto">
            <a:xfrm>
              <a:off x="3667125" y="120570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4" name="Freeform 64"/>
            <p:cNvSpPr>
              <a:spLocks noEditPoints="1"/>
            </p:cNvSpPr>
            <p:nvPr/>
          </p:nvSpPr>
          <p:spPr bwMode="auto">
            <a:xfrm>
              <a:off x="3762375" y="1108869"/>
              <a:ext cx="649288" cy="582613"/>
            </a:xfrm>
            <a:custGeom>
              <a:avLst/>
              <a:gdLst>
                <a:gd name="T0" fmla="*/ 312 w 404"/>
                <a:gd name="T1" fmla="*/ 68 h 363"/>
                <a:gd name="T2" fmla="*/ 51 w 404"/>
                <a:gd name="T3" fmla="*/ 97 h 363"/>
                <a:gd name="T4" fmla="*/ 30 w 404"/>
                <a:gd name="T5" fmla="*/ 357 h 363"/>
                <a:gd name="T6" fmla="*/ 30 w 404"/>
                <a:gd name="T7" fmla="*/ 357 h 363"/>
                <a:gd name="T8" fmla="*/ 31 w 404"/>
                <a:gd name="T9" fmla="*/ 360 h 363"/>
                <a:gd name="T10" fmla="*/ 33 w 404"/>
                <a:gd name="T11" fmla="*/ 363 h 363"/>
                <a:gd name="T12" fmla="*/ 37 w 404"/>
                <a:gd name="T13" fmla="*/ 362 h 363"/>
                <a:gd name="T14" fmla="*/ 38 w 404"/>
                <a:gd name="T15" fmla="*/ 361 h 363"/>
                <a:gd name="T16" fmla="*/ 38 w 404"/>
                <a:gd name="T17" fmla="*/ 339 h 363"/>
                <a:gd name="T18" fmla="*/ 33 w 404"/>
                <a:gd name="T19" fmla="*/ 307 h 363"/>
                <a:gd name="T20" fmla="*/ 77 w 404"/>
                <a:gd name="T21" fmla="*/ 183 h 363"/>
                <a:gd name="T22" fmla="*/ 86 w 404"/>
                <a:gd name="T23" fmla="*/ 171 h 363"/>
                <a:gd name="T24" fmla="*/ 97 w 404"/>
                <a:gd name="T25" fmla="*/ 158 h 363"/>
                <a:gd name="T26" fmla="*/ 103 w 404"/>
                <a:gd name="T27" fmla="*/ 154 h 363"/>
                <a:gd name="T28" fmla="*/ 242 w 404"/>
                <a:gd name="T29" fmla="*/ 175 h 363"/>
                <a:gd name="T30" fmla="*/ 280 w 404"/>
                <a:gd name="T31" fmla="*/ 151 h 363"/>
                <a:gd name="T32" fmla="*/ 311 w 404"/>
                <a:gd name="T33" fmla="*/ 176 h 363"/>
                <a:gd name="T34" fmla="*/ 360 w 404"/>
                <a:gd name="T35" fmla="*/ 315 h 363"/>
                <a:gd name="T36" fmla="*/ 356 w 404"/>
                <a:gd name="T37" fmla="*/ 339 h 363"/>
                <a:gd name="T38" fmla="*/ 356 w 404"/>
                <a:gd name="T39" fmla="*/ 361 h 363"/>
                <a:gd name="T40" fmla="*/ 357 w 404"/>
                <a:gd name="T41" fmla="*/ 362 h 363"/>
                <a:gd name="T42" fmla="*/ 361 w 404"/>
                <a:gd name="T43" fmla="*/ 363 h 363"/>
                <a:gd name="T44" fmla="*/ 363 w 404"/>
                <a:gd name="T45" fmla="*/ 360 h 363"/>
                <a:gd name="T46" fmla="*/ 364 w 404"/>
                <a:gd name="T47" fmla="*/ 351 h 363"/>
                <a:gd name="T48" fmla="*/ 366 w 404"/>
                <a:gd name="T49" fmla="*/ 338 h 363"/>
                <a:gd name="T50" fmla="*/ 312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2" y="68"/>
                  </a:moveTo>
                  <a:cubicBezTo>
                    <a:pt x="225" y="0"/>
                    <a:pt x="91" y="40"/>
                    <a:pt x="51" y="97"/>
                  </a:cubicBezTo>
                  <a:cubicBezTo>
                    <a:pt x="0" y="168"/>
                    <a:pt x="18" y="276"/>
                    <a:pt x="30" y="357"/>
                  </a:cubicBezTo>
                  <a:cubicBezTo>
                    <a:pt x="30" y="357"/>
                    <a:pt x="30" y="357"/>
                    <a:pt x="30" y="357"/>
                  </a:cubicBezTo>
                  <a:cubicBezTo>
                    <a:pt x="30" y="358"/>
                    <a:pt x="30" y="359"/>
                    <a:pt x="31" y="360"/>
                  </a:cubicBezTo>
                  <a:cubicBezTo>
                    <a:pt x="31" y="360"/>
                    <a:pt x="32" y="362"/>
                    <a:pt x="33" y="363"/>
                  </a:cubicBezTo>
                  <a:cubicBezTo>
                    <a:pt x="33" y="363"/>
                    <a:pt x="36" y="363"/>
                    <a:pt x="37" y="362"/>
                  </a:cubicBezTo>
                  <a:cubicBezTo>
                    <a:pt x="38" y="362"/>
                    <a:pt x="38" y="361"/>
                    <a:pt x="38" y="361"/>
                  </a:cubicBezTo>
                  <a:cubicBezTo>
                    <a:pt x="38" y="354"/>
                    <a:pt x="38" y="340"/>
                    <a:pt x="38" y="339"/>
                  </a:cubicBezTo>
                  <a:cubicBezTo>
                    <a:pt x="37" y="328"/>
                    <a:pt x="34" y="318"/>
                    <a:pt x="33" y="307"/>
                  </a:cubicBezTo>
                  <a:cubicBezTo>
                    <a:pt x="41" y="255"/>
                    <a:pt x="65" y="245"/>
                    <a:pt x="77" y="183"/>
                  </a:cubicBezTo>
                  <a:cubicBezTo>
                    <a:pt x="80" y="179"/>
                    <a:pt x="83" y="175"/>
                    <a:pt x="86" y="171"/>
                  </a:cubicBezTo>
                  <a:cubicBezTo>
                    <a:pt x="89" y="167"/>
                    <a:pt x="93" y="162"/>
                    <a:pt x="97" y="158"/>
                  </a:cubicBezTo>
                  <a:cubicBezTo>
                    <a:pt x="99" y="157"/>
                    <a:pt x="101" y="156"/>
                    <a:pt x="103" y="154"/>
                  </a:cubicBezTo>
                  <a:cubicBezTo>
                    <a:pt x="150" y="137"/>
                    <a:pt x="198" y="158"/>
                    <a:pt x="242" y="175"/>
                  </a:cubicBezTo>
                  <a:cubicBezTo>
                    <a:pt x="259" y="182"/>
                    <a:pt x="261" y="152"/>
                    <a:pt x="280" y="151"/>
                  </a:cubicBezTo>
                  <a:cubicBezTo>
                    <a:pt x="288" y="150"/>
                    <a:pt x="304" y="177"/>
                    <a:pt x="311" y="176"/>
                  </a:cubicBezTo>
                  <a:cubicBezTo>
                    <a:pt x="377" y="169"/>
                    <a:pt x="349" y="269"/>
                    <a:pt x="360" y="315"/>
                  </a:cubicBezTo>
                  <a:cubicBezTo>
                    <a:pt x="358" y="323"/>
                    <a:pt x="357" y="331"/>
                    <a:pt x="356" y="339"/>
                  </a:cubicBezTo>
                  <a:cubicBezTo>
                    <a:pt x="356" y="340"/>
                    <a:pt x="356" y="354"/>
                    <a:pt x="356" y="361"/>
                  </a:cubicBezTo>
                  <a:cubicBezTo>
                    <a:pt x="356" y="361"/>
                    <a:pt x="356" y="362"/>
                    <a:pt x="357" y="362"/>
                  </a:cubicBezTo>
                  <a:cubicBezTo>
                    <a:pt x="358" y="363"/>
                    <a:pt x="361" y="363"/>
                    <a:pt x="361" y="363"/>
                  </a:cubicBezTo>
                  <a:cubicBezTo>
                    <a:pt x="362" y="362"/>
                    <a:pt x="363" y="360"/>
                    <a:pt x="363" y="360"/>
                  </a:cubicBezTo>
                  <a:cubicBezTo>
                    <a:pt x="364" y="356"/>
                    <a:pt x="364" y="354"/>
                    <a:pt x="364" y="351"/>
                  </a:cubicBezTo>
                  <a:cubicBezTo>
                    <a:pt x="365" y="347"/>
                    <a:pt x="365" y="342"/>
                    <a:pt x="366" y="338"/>
                  </a:cubicBezTo>
                  <a:cubicBezTo>
                    <a:pt x="379" y="288"/>
                    <a:pt x="404" y="89"/>
                    <a:pt x="312" y="68"/>
                  </a:cubicBezTo>
                  <a:close/>
                  <a:moveTo>
                    <a:pt x="180" y="135"/>
                  </a:moveTo>
                  <a:cubicBezTo>
                    <a:pt x="179" y="135"/>
                    <a:pt x="177" y="134"/>
                    <a:pt x="176" y="134"/>
                  </a:cubicBezTo>
                  <a:cubicBezTo>
                    <a:pt x="178" y="134"/>
                    <a:pt x="180" y="135"/>
                    <a:pt x="182" y="135"/>
                  </a:cubicBezTo>
                  <a:cubicBezTo>
                    <a:pt x="182" y="135"/>
                    <a:pt x="181" y="135"/>
                    <a:pt x="180" y="135"/>
                  </a:cubicBez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5" name="Rectangle 65"/>
            <p:cNvSpPr>
              <a:spLocks noChangeArrowheads="1"/>
            </p:cNvSpPr>
            <p:nvPr/>
          </p:nvSpPr>
          <p:spPr bwMode="auto">
            <a:xfrm>
              <a:off x="4052888" y="2237582"/>
              <a:ext cx="50800" cy="1588"/>
            </a:xfrm>
            <a:prstGeom prst="rect">
              <a:avLst/>
            </a:prstGeom>
            <a:solidFill>
              <a:srgbClr val="B5323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6" name="Rectangle 66"/>
            <p:cNvSpPr>
              <a:spLocks noChangeArrowheads="1"/>
            </p:cNvSpPr>
            <p:nvPr/>
          </p:nvSpPr>
          <p:spPr bwMode="auto">
            <a:xfrm>
              <a:off x="4052888" y="2237582"/>
              <a:ext cx="50800"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7" name="Freeform 67"/>
            <p:cNvSpPr>
              <a:spLocks/>
            </p:cNvSpPr>
            <p:nvPr/>
          </p:nvSpPr>
          <p:spPr bwMode="auto">
            <a:xfrm>
              <a:off x="3640138" y="1173957"/>
              <a:ext cx="609600" cy="360363"/>
            </a:xfrm>
            <a:custGeom>
              <a:avLst/>
              <a:gdLst>
                <a:gd name="T0" fmla="*/ 323 w 380"/>
                <a:gd name="T1" fmla="*/ 52 h 225"/>
                <a:gd name="T2" fmla="*/ 182 w 380"/>
                <a:gd name="T3" fmla="*/ 28 h 225"/>
                <a:gd name="T4" fmla="*/ 42 w 380"/>
                <a:gd name="T5" fmla="*/ 48 h 225"/>
                <a:gd name="T6" fmla="*/ 78 w 380"/>
                <a:gd name="T7" fmla="*/ 180 h 225"/>
                <a:gd name="T8" fmla="*/ 268 w 380"/>
                <a:gd name="T9" fmla="*/ 161 h 225"/>
                <a:gd name="T10" fmla="*/ 358 w 380"/>
                <a:gd name="T11" fmla="*/ 97 h 225"/>
                <a:gd name="T12" fmla="*/ 323 w 380"/>
                <a:gd name="T13" fmla="*/ 52 h 225"/>
              </a:gdLst>
              <a:ahLst/>
              <a:cxnLst>
                <a:cxn ang="0">
                  <a:pos x="T0" y="T1"/>
                </a:cxn>
                <a:cxn ang="0">
                  <a:pos x="T2" y="T3"/>
                </a:cxn>
                <a:cxn ang="0">
                  <a:pos x="T4" y="T5"/>
                </a:cxn>
                <a:cxn ang="0">
                  <a:pos x="T6" y="T7"/>
                </a:cxn>
                <a:cxn ang="0">
                  <a:pos x="T8" y="T9"/>
                </a:cxn>
                <a:cxn ang="0">
                  <a:pos x="T10" y="T11"/>
                </a:cxn>
                <a:cxn ang="0">
                  <a:pos x="T12" y="T13"/>
                </a:cxn>
              </a:cxnLst>
              <a:rect l="0" t="0" r="r" b="b"/>
              <a:pathLst>
                <a:path w="380" h="225">
                  <a:moveTo>
                    <a:pt x="323" y="52"/>
                  </a:moveTo>
                  <a:cubicBezTo>
                    <a:pt x="323" y="52"/>
                    <a:pt x="248" y="0"/>
                    <a:pt x="182" y="28"/>
                  </a:cubicBezTo>
                  <a:cubicBezTo>
                    <a:pt x="115" y="56"/>
                    <a:pt x="56" y="66"/>
                    <a:pt x="42" y="48"/>
                  </a:cubicBezTo>
                  <a:cubicBezTo>
                    <a:pt x="42" y="48"/>
                    <a:pt x="0" y="134"/>
                    <a:pt x="78" y="180"/>
                  </a:cubicBezTo>
                  <a:cubicBezTo>
                    <a:pt x="155" y="225"/>
                    <a:pt x="243" y="189"/>
                    <a:pt x="268" y="161"/>
                  </a:cubicBezTo>
                  <a:cubicBezTo>
                    <a:pt x="294" y="133"/>
                    <a:pt x="335" y="88"/>
                    <a:pt x="358" y="97"/>
                  </a:cubicBezTo>
                  <a:cubicBezTo>
                    <a:pt x="380" y="106"/>
                    <a:pt x="323" y="52"/>
                    <a:pt x="323" y="52"/>
                  </a:cubicBez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8" name="Freeform 68"/>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39" name="Freeform 69"/>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0" name="Freeform 70"/>
            <p:cNvSpPr>
              <a:spLocks/>
            </p:cNvSpPr>
            <p:nvPr/>
          </p:nvSpPr>
          <p:spPr bwMode="auto">
            <a:xfrm>
              <a:off x="3335338" y="2140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1" name="Freeform 71"/>
            <p:cNvSpPr>
              <a:spLocks/>
            </p:cNvSpPr>
            <p:nvPr/>
          </p:nvSpPr>
          <p:spPr bwMode="auto">
            <a:xfrm>
              <a:off x="3157538" y="210581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2" name="Freeform 72"/>
            <p:cNvSpPr>
              <a:spLocks/>
            </p:cNvSpPr>
            <p:nvPr/>
          </p:nvSpPr>
          <p:spPr bwMode="auto">
            <a:xfrm>
              <a:off x="3665538" y="210581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3" name="Freeform 75"/>
            <p:cNvSpPr>
              <a:spLocks/>
            </p:cNvSpPr>
            <p:nvPr/>
          </p:nvSpPr>
          <p:spPr bwMode="auto">
            <a:xfrm>
              <a:off x="3543300" y="2550319"/>
              <a:ext cx="234950" cy="561975"/>
            </a:xfrm>
            <a:custGeom>
              <a:avLst/>
              <a:gdLst>
                <a:gd name="T0" fmla="*/ 37 w 148"/>
                <a:gd name="T1" fmla="*/ 0 h 354"/>
                <a:gd name="T2" fmla="*/ 37 w 148"/>
                <a:gd name="T3" fmla="*/ 39 h 354"/>
                <a:gd name="T4" fmla="*/ 0 w 148"/>
                <a:gd name="T5" fmla="*/ 354 h 354"/>
                <a:gd name="T6" fmla="*/ 64 w 148"/>
                <a:gd name="T7" fmla="*/ 354 h 354"/>
                <a:gd name="T8" fmla="*/ 132 w 148"/>
                <a:gd name="T9" fmla="*/ 214 h 354"/>
                <a:gd name="T10" fmla="*/ 67 w 148"/>
                <a:gd name="T11" fmla="*/ 169 h 354"/>
                <a:gd name="T12" fmla="*/ 148 w 148"/>
                <a:gd name="T13" fmla="*/ 132 h 354"/>
                <a:gd name="T14" fmla="*/ 81 w 148"/>
                <a:gd name="T15" fmla="*/ 20 h 354"/>
                <a:gd name="T16" fmla="*/ 37 w 148"/>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4">
                  <a:moveTo>
                    <a:pt x="37" y="0"/>
                  </a:moveTo>
                  <a:lnTo>
                    <a:pt x="37" y="39"/>
                  </a:lnTo>
                  <a:lnTo>
                    <a:pt x="0" y="354"/>
                  </a:lnTo>
                  <a:lnTo>
                    <a:pt x="64" y="354"/>
                  </a:lnTo>
                  <a:lnTo>
                    <a:pt x="132" y="214"/>
                  </a:lnTo>
                  <a:lnTo>
                    <a:pt x="67" y="169"/>
                  </a:lnTo>
                  <a:lnTo>
                    <a:pt x="148" y="132"/>
                  </a:lnTo>
                  <a:lnTo>
                    <a:pt x="81" y="20"/>
                  </a:lnTo>
                  <a:lnTo>
                    <a:pt x="37" y="0"/>
                  </a:lnTo>
                  <a:close/>
                </a:path>
              </a:pathLst>
            </a:custGeom>
            <a:solidFill>
              <a:srgbClr val="1B1B1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4" name="Freeform 82"/>
            <p:cNvSpPr>
              <a:spLocks/>
            </p:cNvSpPr>
            <p:nvPr/>
          </p:nvSpPr>
          <p:spPr bwMode="auto">
            <a:xfrm>
              <a:off x="3057525" y="175815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A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5" name="Freeform 93"/>
            <p:cNvSpPr>
              <a:spLocks/>
            </p:cNvSpPr>
            <p:nvPr/>
          </p:nvSpPr>
          <p:spPr bwMode="auto">
            <a:xfrm>
              <a:off x="3194050" y="2169319"/>
              <a:ext cx="547688" cy="347663"/>
            </a:xfrm>
            <a:custGeom>
              <a:avLst/>
              <a:gdLst>
                <a:gd name="T0" fmla="*/ 338 w 342"/>
                <a:gd name="T1" fmla="*/ 4 h 217"/>
                <a:gd name="T2" fmla="*/ 336 w 342"/>
                <a:gd name="T3" fmla="*/ 13 h 217"/>
                <a:gd name="T4" fmla="*/ 293 w 342"/>
                <a:gd name="T5" fmla="*/ 115 h 217"/>
                <a:gd name="T6" fmla="*/ 172 w 342"/>
                <a:gd name="T7" fmla="*/ 192 h 217"/>
                <a:gd name="T8" fmla="*/ 51 w 342"/>
                <a:gd name="T9" fmla="*/ 119 h 217"/>
                <a:gd name="T10" fmla="*/ 7 w 342"/>
                <a:gd name="T11" fmla="*/ 13 h 217"/>
                <a:gd name="T12" fmla="*/ 5 w 342"/>
                <a:gd name="T13" fmla="*/ 0 h 217"/>
                <a:gd name="T14" fmla="*/ 0 w 342"/>
                <a:gd name="T15" fmla="*/ 35 h 217"/>
                <a:gd name="T16" fmla="*/ 29 w 342"/>
                <a:gd name="T17" fmla="*/ 125 h 217"/>
                <a:gd name="T18" fmla="*/ 170 w 342"/>
                <a:gd name="T19" fmla="*/ 217 h 217"/>
                <a:gd name="T20" fmla="*/ 311 w 342"/>
                <a:gd name="T21" fmla="*/ 125 h 217"/>
                <a:gd name="T22" fmla="*/ 340 w 342"/>
                <a:gd name="T23" fmla="*/ 30 h 217"/>
                <a:gd name="T24" fmla="*/ 338 w 342"/>
                <a:gd name="T25" fmla="*/ 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217">
                  <a:moveTo>
                    <a:pt x="338" y="4"/>
                  </a:moveTo>
                  <a:cubicBezTo>
                    <a:pt x="337" y="9"/>
                    <a:pt x="336" y="13"/>
                    <a:pt x="336" y="13"/>
                  </a:cubicBezTo>
                  <a:cubicBezTo>
                    <a:pt x="336" y="13"/>
                    <a:pt x="313" y="91"/>
                    <a:pt x="293" y="115"/>
                  </a:cubicBezTo>
                  <a:cubicBezTo>
                    <a:pt x="255" y="162"/>
                    <a:pt x="205" y="191"/>
                    <a:pt x="172" y="192"/>
                  </a:cubicBezTo>
                  <a:cubicBezTo>
                    <a:pt x="138" y="192"/>
                    <a:pt x="89" y="165"/>
                    <a:pt x="51" y="119"/>
                  </a:cubicBezTo>
                  <a:cubicBezTo>
                    <a:pt x="36" y="101"/>
                    <a:pt x="8" y="20"/>
                    <a:pt x="7" y="13"/>
                  </a:cubicBezTo>
                  <a:cubicBezTo>
                    <a:pt x="7" y="9"/>
                    <a:pt x="6" y="4"/>
                    <a:pt x="5" y="0"/>
                  </a:cubicBezTo>
                  <a:cubicBezTo>
                    <a:pt x="0" y="0"/>
                    <a:pt x="0" y="35"/>
                    <a:pt x="0" y="35"/>
                  </a:cubicBezTo>
                  <a:cubicBezTo>
                    <a:pt x="7" y="76"/>
                    <a:pt x="13" y="102"/>
                    <a:pt x="29" y="125"/>
                  </a:cubicBezTo>
                  <a:cubicBezTo>
                    <a:pt x="54" y="160"/>
                    <a:pt x="126" y="217"/>
                    <a:pt x="170" y="217"/>
                  </a:cubicBezTo>
                  <a:cubicBezTo>
                    <a:pt x="214" y="217"/>
                    <a:pt x="285" y="160"/>
                    <a:pt x="311" y="125"/>
                  </a:cubicBezTo>
                  <a:cubicBezTo>
                    <a:pt x="327" y="102"/>
                    <a:pt x="331" y="72"/>
                    <a:pt x="340" y="30"/>
                  </a:cubicBezTo>
                  <a:cubicBezTo>
                    <a:pt x="340" y="30"/>
                    <a:pt x="342" y="4"/>
                    <a:pt x="338" y="4"/>
                  </a:cubicBezTo>
                  <a:close/>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6" name="Freeform 95"/>
            <p:cNvSpPr>
              <a:spLocks noEditPoints="1"/>
            </p:cNvSpPr>
            <p:nvPr/>
          </p:nvSpPr>
          <p:spPr bwMode="auto">
            <a:xfrm>
              <a:off x="3222625" y="2077244"/>
              <a:ext cx="504825" cy="184150"/>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2680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7" name="Freeform 96"/>
            <p:cNvSpPr>
              <a:spLocks/>
            </p:cNvSpPr>
            <p:nvPr/>
          </p:nvSpPr>
          <p:spPr bwMode="auto">
            <a:xfrm>
              <a:off x="2670970" y="2516189"/>
              <a:ext cx="690563" cy="960438"/>
            </a:xfrm>
            <a:custGeom>
              <a:avLst/>
              <a:gdLst>
                <a:gd name="T0" fmla="*/ 155 w 430"/>
                <a:gd name="T1" fmla="*/ 55 h 598"/>
                <a:gd name="T2" fmla="*/ 348 w 430"/>
                <a:gd name="T3" fmla="*/ 103 h 598"/>
                <a:gd name="T4" fmla="*/ 402 w 430"/>
                <a:gd name="T5" fmla="*/ 279 h 598"/>
                <a:gd name="T6" fmla="*/ 205 w 430"/>
                <a:gd name="T7" fmla="*/ 597 h 598"/>
                <a:gd name="T8" fmla="*/ 33 w 430"/>
                <a:gd name="T9" fmla="*/ 272 h 598"/>
                <a:gd name="T10" fmla="*/ 155 w 430"/>
                <a:gd name="T11" fmla="*/ 55 h 598"/>
              </a:gdLst>
              <a:ahLst/>
              <a:cxnLst>
                <a:cxn ang="0">
                  <a:pos x="T0" y="T1"/>
                </a:cxn>
                <a:cxn ang="0">
                  <a:pos x="T2" y="T3"/>
                </a:cxn>
                <a:cxn ang="0">
                  <a:pos x="T4" y="T5"/>
                </a:cxn>
                <a:cxn ang="0">
                  <a:pos x="T6" y="T7"/>
                </a:cxn>
                <a:cxn ang="0">
                  <a:pos x="T8" y="T9"/>
                </a:cxn>
                <a:cxn ang="0">
                  <a:pos x="T10" y="T11"/>
                </a:cxn>
              </a:cxnLst>
              <a:rect l="0" t="0" r="r" b="b"/>
              <a:pathLst>
                <a:path w="430" h="598">
                  <a:moveTo>
                    <a:pt x="155" y="55"/>
                  </a:moveTo>
                  <a:cubicBezTo>
                    <a:pt x="171" y="26"/>
                    <a:pt x="297" y="0"/>
                    <a:pt x="348" y="103"/>
                  </a:cubicBezTo>
                  <a:cubicBezTo>
                    <a:pt x="400" y="207"/>
                    <a:pt x="374" y="243"/>
                    <a:pt x="402" y="279"/>
                  </a:cubicBezTo>
                  <a:cubicBezTo>
                    <a:pt x="430" y="316"/>
                    <a:pt x="364" y="598"/>
                    <a:pt x="205" y="597"/>
                  </a:cubicBezTo>
                  <a:cubicBezTo>
                    <a:pt x="36" y="596"/>
                    <a:pt x="0" y="326"/>
                    <a:pt x="33" y="272"/>
                  </a:cubicBezTo>
                  <a:cubicBezTo>
                    <a:pt x="67" y="217"/>
                    <a:pt x="37" y="55"/>
                    <a:pt x="155" y="55"/>
                  </a:cubicBezTo>
                </a:path>
              </a:pathLst>
            </a:custGeom>
            <a:solidFill>
              <a:srgbClr val="BF974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8" name="Freeform 97"/>
            <p:cNvSpPr>
              <a:spLocks/>
            </p:cNvSpPr>
            <p:nvPr/>
          </p:nvSpPr>
          <p:spPr bwMode="auto">
            <a:xfrm>
              <a:off x="2415382" y="3375027"/>
              <a:ext cx="1184275"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close/>
                </a:path>
              </a:pathLst>
            </a:custGeom>
            <a:solidFill>
              <a:srgbClr val="7491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49" name="Freeform 98"/>
            <p:cNvSpPr>
              <a:spLocks/>
            </p:cNvSpPr>
            <p:nvPr/>
          </p:nvSpPr>
          <p:spPr bwMode="auto">
            <a:xfrm>
              <a:off x="2888457" y="3375027"/>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0" name="Freeform 99"/>
            <p:cNvSpPr>
              <a:spLocks/>
            </p:cNvSpPr>
            <p:nvPr/>
          </p:nvSpPr>
          <p:spPr bwMode="auto">
            <a:xfrm>
              <a:off x="2890045" y="2976564"/>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B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grpSp>
          <p:nvGrpSpPr>
            <p:cNvPr id="51" name="Group 50"/>
            <p:cNvGrpSpPr/>
            <p:nvPr/>
          </p:nvGrpSpPr>
          <p:grpSpPr>
            <a:xfrm>
              <a:off x="3186172" y="2302670"/>
              <a:ext cx="468254" cy="828676"/>
              <a:chOff x="2548790" y="2218532"/>
              <a:chExt cx="468254" cy="828676"/>
            </a:xfrm>
          </p:grpSpPr>
          <p:grpSp>
            <p:nvGrpSpPr>
              <p:cNvPr id="182" name="Group 181"/>
              <p:cNvGrpSpPr/>
              <p:nvPr/>
            </p:nvGrpSpPr>
            <p:grpSpPr>
              <a:xfrm>
                <a:off x="2663031" y="2218532"/>
                <a:ext cx="354013" cy="827088"/>
                <a:chOff x="2291616" y="2152651"/>
                <a:chExt cx="354013" cy="827088"/>
              </a:xfrm>
            </p:grpSpPr>
            <p:sp>
              <p:nvSpPr>
                <p:cNvPr id="184" name="Freeform 73"/>
                <p:cNvSpPr>
                  <a:spLocks/>
                </p:cNvSpPr>
                <p:nvPr/>
              </p:nvSpPr>
              <p:spPr bwMode="auto">
                <a:xfrm>
                  <a:off x="2291616" y="2544763"/>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5" name="Freeform 76"/>
                <p:cNvSpPr>
                  <a:spLocks/>
                </p:cNvSpPr>
                <p:nvPr/>
              </p:nvSpPr>
              <p:spPr bwMode="auto">
                <a:xfrm>
                  <a:off x="2420204" y="2544763"/>
                  <a:ext cx="114300" cy="112713"/>
                </a:xfrm>
                <a:custGeom>
                  <a:avLst/>
                  <a:gdLst>
                    <a:gd name="T0" fmla="*/ 0 w 71"/>
                    <a:gd name="T1" fmla="*/ 39 h 70"/>
                    <a:gd name="T2" fmla="*/ 20 w 71"/>
                    <a:gd name="T3" fmla="*/ 70 h 70"/>
                    <a:gd name="T4" fmla="*/ 51 w 71"/>
                    <a:gd name="T5" fmla="*/ 70 h 70"/>
                    <a:gd name="T6" fmla="*/ 71 w 71"/>
                    <a:gd name="T7" fmla="*/ 39 h 70"/>
                    <a:gd name="T8" fmla="*/ 36 w 71"/>
                    <a:gd name="T9" fmla="*/ 0 h 70"/>
                    <a:gd name="T10" fmla="*/ 0 w 71"/>
                    <a:gd name="T11" fmla="*/ 39 h 70"/>
                  </a:gdLst>
                  <a:ahLst/>
                  <a:cxnLst>
                    <a:cxn ang="0">
                      <a:pos x="T0" y="T1"/>
                    </a:cxn>
                    <a:cxn ang="0">
                      <a:pos x="T2" y="T3"/>
                    </a:cxn>
                    <a:cxn ang="0">
                      <a:pos x="T4" y="T5"/>
                    </a:cxn>
                    <a:cxn ang="0">
                      <a:pos x="T6" y="T7"/>
                    </a:cxn>
                    <a:cxn ang="0">
                      <a:pos x="T8" y="T9"/>
                    </a:cxn>
                    <a:cxn ang="0">
                      <a:pos x="T10" y="T11"/>
                    </a:cxn>
                  </a:cxnLst>
                  <a:rect l="0" t="0" r="r" b="b"/>
                  <a:pathLst>
                    <a:path w="71" h="70">
                      <a:moveTo>
                        <a:pt x="0" y="39"/>
                      </a:moveTo>
                      <a:cubicBezTo>
                        <a:pt x="20" y="70"/>
                        <a:pt x="20" y="70"/>
                        <a:pt x="20" y="70"/>
                      </a:cubicBezTo>
                      <a:cubicBezTo>
                        <a:pt x="30" y="70"/>
                        <a:pt x="41" y="70"/>
                        <a:pt x="51" y="70"/>
                      </a:cubicBezTo>
                      <a:cubicBezTo>
                        <a:pt x="71" y="39"/>
                        <a:pt x="71" y="39"/>
                        <a:pt x="71" y="39"/>
                      </a:cubicBezTo>
                      <a:cubicBezTo>
                        <a:pt x="36" y="0"/>
                        <a:pt x="36" y="0"/>
                        <a:pt x="36" y="0"/>
                      </a:cubicBezTo>
                      <a:cubicBezTo>
                        <a:pt x="0" y="39"/>
                        <a:pt x="0" y="39"/>
                        <a:pt x="0" y="39"/>
                      </a:cubicBezTo>
                    </a:path>
                  </a:pathLst>
                </a:custGeom>
                <a:solidFill>
                  <a:srgbClr val="2680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6" name="Freeform 77"/>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2680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7" name="Freeform 78"/>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8" name="Freeform 79"/>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9" name="Freeform 80"/>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0" name="Freeform 81"/>
                <p:cNvSpPr>
                  <a:spLocks/>
                </p:cNvSpPr>
                <p:nvPr/>
              </p:nvSpPr>
              <p:spPr bwMode="auto">
                <a:xfrm>
                  <a:off x="2344004" y="2322513"/>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8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1" name="Freeform 83"/>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2" name="Freeform 84"/>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3" name="Freeform 85"/>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1E1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4" name="Freeform 86"/>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5" name="Freeform 87"/>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close/>
                    </a:path>
                  </a:pathLst>
                </a:custGeom>
                <a:solidFill>
                  <a:srgbClr val="E9BEA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6" name="Freeform 88"/>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7" name="Freeform 89"/>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2F2F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8" name="Freeform 90"/>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99" name="Rectangle 91"/>
                <p:cNvSpPr>
                  <a:spLocks noChangeArrowheads="1"/>
                </p:cNvSpPr>
                <p:nvPr/>
              </p:nvSpPr>
              <p:spPr bwMode="auto">
                <a:xfrm>
                  <a:off x="2451954" y="2657476"/>
                  <a:ext cx="50800" cy="1588"/>
                </a:xfrm>
                <a:prstGeom prst="rect">
                  <a:avLst/>
                </a:prstGeom>
                <a:solidFill>
                  <a:srgbClr val="22737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00" name="Rectangle 92"/>
                <p:cNvSpPr>
                  <a:spLocks noChangeArrowheads="1"/>
                </p:cNvSpPr>
                <p:nvPr/>
              </p:nvSpPr>
              <p:spPr bwMode="auto">
                <a:xfrm>
                  <a:off x="2451954" y="2657476"/>
                  <a:ext cx="50800"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201" name="Freeform 94"/>
                <p:cNvSpPr>
                  <a:spLocks/>
                </p:cNvSpPr>
                <p:nvPr/>
              </p:nvSpPr>
              <p:spPr bwMode="auto">
                <a:xfrm>
                  <a:off x="2340829" y="2152651"/>
                  <a:ext cx="276225" cy="169863"/>
                </a:xfrm>
                <a:custGeom>
                  <a:avLst/>
                  <a:gdLst>
                    <a:gd name="T0" fmla="*/ 163 w 172"/>
                    <a:gd name="T1" fmla="*/ 36 h 105"/>
                    <a:gd name="T2" fmla="*/ 101 w 172"/>
                    <a:gd name="T3" fmla="*/ 3 h 105"/>
                    <a:gd name="T4" fmla="*/ 86 w 172"/>
                    <a:gd name="T5" fmla="*/ 11 h 105"/>
                    <a:gd name="T6" fmla="*/ 71 w 172"/>
                    <a:gd name="T7" fmla="*/ 3 h 105"/>
                    <a:gd name="T8" fmla="*/ 9 w 172"/>
                    <a:gd name="T9" fmla="*/ 36 h 105"/>
                    <a:gd name="T10" fmla="*/ 0 w 172"/>
                    <a:gd name="T11" fmla="*/ 65 h 105"/>
                    <a:gd name="T12" fmla="*/ 0 w 172"/>
                    <a:gd name="T13" fmla="*/ 104 h 105"/>
                    <a:gd name="T14" fmla="*/ 14 w 172"/>
                    <a:gd name="T15" fmla="*/ 101 h 105"/>
                    <a:gd name="T16" fmla="*/ 24 w 172"/>
                    <a:gd name="T17" fmla="*/ 74 h 105"/>
                    <a:gd name="T18" fmla="*/ 45 w 172"/>
                    <a:gd name="T19" fmla="*/ 48 h 105"/>
                    <a:gd name="T20" fmla="*/ 86 w 172"/>
                    <a:gd name="T21" fmla="*/ 33 h 105"/>
                    <a:gd name="T22" fmla="*/ 127 w 172"/>
                    <a:gd name="T23" fmla="*/ 48 h 105"/>
                    <a:gd name="T24" fmla="*/ 148 w 172"/>
                    <a:gd name="T25" fmla="*/ 74 h 105"/>
                    <a:gd name="T26" fmla="*/ 159 w 172"/>
                    <a:gd name="T27" fmla="*/ 101 h 105"/>
                    <a:gd name="T28" fmla="*/ 172 w 172"/>
                    <a:gd name="T29" fmla="*/ 104 h 105"/>
                    <a:gd name="T30" fmla="*/ 172 w 172"/>
                    <a:gd name="T31" fmla="*/ 65 h 105"/>
                    <a:gd name="T32" fmla="*/ 163 w 172"/>
                    <a:gd name="T33" fmla="*/ 3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05">
                      <a:moveTo>
                        <a:pt x="163" y="36"/>
                      </a:moveTo>
                      <a:cubicBezTo>
                        <a:pt x="157" y="23"/>
                        <a:pt x="109" y="6"/>
                        <a:pt x="101" y="3"/>
                      </a:cubicBezTo>
                      <a:cubicBezTo>
                        <a:pt x="92" y="0"/>
                        <a:pt x="86" y="11"/>
                        <a:pt x="86" y="11"/>
                      </a:cubicBezTo>
                      <a:cubicBezTo>
                        <a:pt x="86" y="11"/>
                        <a:pt x="80" y="0"/>
                        <a:pt x="71" y="3"/>
                      </a:cubicBezTo>
                      <a:cubicBezTo>
                        <a:pt x="63" y="6"/>
                        <a:pt x="15" y="23"/>
                        <a:pt x="9" y="36"/>
                      </a:cubicBezTo>
                      <a:cubicBezTo>
                        <a:pt x="3" y="48"/>
                        <a:pt x="0" y="57"/>
                        <a:pt x="0" y="65"/>
                      </a:cubicBezTo>
                      <a:cubicBezTo>
                        <a:pt x="0" y="74"/>
                        <a:pt x="0" y="104"/>
                        <a:pt x="0" y="104"/>
                      </a:cubicBezTo>
                      <a:cubicBezTo>
                        <a:pt x="0" y="104"/>
                        <a:pt x="9" y="105"/>
                        <a:pt x="14" y="101"/>
                      </a:cubicBezTo>
                      <a:cubicBezTo>
                        <a:pt x="19" y="98"/>
                        <a:pt x="24" y="87"/>
                        <a:pt x="24" y="74"/>
                      </a:cubicBezTo>
                      <a:cubicBezTo>
                        <a:pt x="24" y="61"/>
                        <a:pt x="34" y="50"/>
                        <a:pt x="45" y="48"/>
                      </a:cubicBezTo>
                      <a:cubicBezTo>
                        <a:pt x="58" y="46"/>
                        <a:pt x="86" y="41"/>
                        <a:pt x="86" y="33"/>
                      </a:cubicBezTo>
                      <a:cubicBezTo>
                        <a:pt x="86" y="41"/>
                        <a:pt x="117" y="46"/>
                        <a:pt x="127" y="48"/>
                      </a:cubicBezTo>
                      <a:cubicBezTo>
                        <a:pt x="139" y="50"/>
                        <a:pt x="148" y="61"/>
                        <a:pt x="148" y="74"/>
                      </a:cubicBezTo>
                      <a:cubicBezTo>
                        <a:pt x="148" y="87"/>
                        <a:pt x="154" y="98"/>
                        <a:pt x="159" y="101"/>
                      </a:cubicBezTo>
                      <a:cubicBezTo>
                        <a:pt x="164" y="105"/>
                        <a:pt x="172" y="104"/>
                        <a:pt x="172" y="104"/>
                      </a:cubicBezTo>
                      <a:cubicBezTo>
                        <a:pt x="172" y="104"/>
                        <a:pt x="172" y="74"/>
                        <a:pt x="172" y="65"/>
                      </a:cubicBezTo>
                      <a:cubicBezTo>
                        <a:pt x="172" y="57"/>
                        <a:pt x="169" y="48"/>
                        <a:pt x="163" y="36"/>
                      </a:cubicBezTo>
                      <a:close/>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grpSp>
          <p:sp>
            <p:nvSpPr>
              <p:cNvPr id="183" name="Freeform 74"/>
              <p:cNvSpPr>
                <a:spLocks/>
              </p:cNvSpPr>
              <p:nvPr/>
            </p:nvSpPr>
            <p:spPr bwMode="auto">
              <a:xfrm>
                <a:off x="2548790" y="2485233"/>
                <a:ext cx="233363" cy="561975"/>
              </a:xfrm>
              <a:custGeom>
                <a:avLst/>
                <a:gdLst>
                  <a:gd name="T0" fmla="*/ 111 w 147"/>
                  <a:gd name="T1" fmla="*/ 0 h 354"/>
                  <a:gd name="T2" fmla="*/ 111 w 147"/>
                  <a:gd name="T3" fmla="*/ 39 h 354"/>
                  <a:gd name="T4" fmla="*/ 147 w 147"/>
                  <a:gd name="T5" fmla="*/ 354 h 354"/>
                  <a:gd name="T6" fmla="*/ 84 w 147"/>
                  <a:gd name="T7" fmla="*/ 354 h 354"/>
                  <a:gd name="T8" fmla="*/ 15 w 147"/>
                  <a:gd name="T9" fmla="*/ 214 h 354"/>
                  <a:gd name="T10" fmla="*/ 81 w 147"/>
                  <a:gd name="T11" fmla="*/ 169 h 354"/>
                  <a:gd name="T12" fmla="*/ 0 w 147"/>
                  <a:gd name="T13" fmla="*/ 132 h 354"/>
                  <a:gd name="T14" fmla="*/ 75 w 147"/>
                  <a:gd name="T15" fmla="*/ 16 h 354"/>
                  <a:gd name="T16" fmla="*/ 111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1" y="0"/>
                    </a:moveTo>
                    <a:lnTo>
                      <a:pt x="111" y="39"/>
                    </a:lnTo>
                    <a:lnTo>
                      <a:pt x="147" y="354"/>
                    </a:lnTo>
                    <a:lnTo>
                      <a:pt x="84" y="354"/>
                    </a:lnTo>
                    <a:lnTo>
                      <a:pt x="15" y="214"/>
                    </a:lnTo>
                    <a:lnTo>
                      <a:pt x="81" y="169"/>
                    </a:lnTo>
                    <a:lnTo>
                      <a:pt x="0" y="132"/>
                    </a:lnTo>
                    <a:lnTo>
                      <a:pt x="75" y="16"/>
                    </a:lnTo>
                    <a:lnTo>
                      <a:pt x="111" y="0"/>
                    </a:lnTo>
                    <a:close/>
                  </a:path>
                </a:pathLst>
              </a:custGeom>
              <a:solidFill>
                <a:srgbClr val="1A1A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grpSp>
        <p:grpSp>
          <p:nvGrpSpPr>
            <p:cNvPr id="52" name="Group 51"/>
            <p:cNvGrpSpPr/>
            <p:nvPr/>
          </p:nvGrpSpPr>
          <p:grpSpPr>
            <a:xfrm>
              <a:off x="2639220" y="2590802"/>
              <a:ext cx="709612" cy="769937"/>
              <a:chOff x="2668588" y="2424907"/>
              <a:chExt cx="709612" cy="769937"/>
            </a:xfrm>
          </p:grpSpPr>
          <p:sp>
            <p:nvSpPr>
              <p:cNvPr id="177" name="Freeform 100"/>
              <p:cNvSpPr>
                <a:spLocks/>
              </p:cNvSpPr>
              <p:nvPr/>
            </p:nvSpPr>
            <p:spPr bwMode="auto">
              <a:xfrm>
                <a:off x="3257550" y="2820194"/>
                <a:ext cx="120650" cy="177800"/>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B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8" name="Freeform 101"/>
              <p:cNvSpPr>
                <a:spLocks/>
              </p:cNvSpPr>
              <p:nvPr/>
            </p:nvSpPr>
            <p:spPr bwMode="auto">
              <a:xfrm>
                <a:off x="2695575" y="2820194"/>
                <a:ext cx="122238" cy="177800"/>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B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9" name="Freeform 102"/>
              <p:cNvSpPr>
                <a:spLocks/>
              </p:cNvSpPr>
              <p:nvPr/>
            </p:nvSpPr>
            <p:spPr bwMode="auto">
              <a:xfrm>
                <a:off x="2919413" y="3112294"/>
                <a:ext cx="234950"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AF9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0" name="Freeform 103"/>
              <p:cNvSpPr>
                <a:spLocks/>
              </p:cNvSpPr>
              <p:nvPr/>
            </p:nvSpPr>
            <p:spPr bwMode="auto">
              <a:xfrm>
                <a:off x="2711450" y="2445544"/>
                <a:ext cx="652463" cy="723900"/>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B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81" name="Freeform 104"/>
              <p:cNvSpPr>
                <a:spLocks/>
              </p:cNvSpPr>
              <p:nvPr/>
            </p:nvSpPr>
            <p:spPr bwMode="auto">
              <a:xfrm>
                <a:off x="2668588" y="2424907"/>
                <a:ext cx="690563" cy="498475"/>
              </a:xfrm>
              <a:custGeom>
                <a:avLst/>
                <a:gdLst>
                  <a:gd name="T0" fmla="*/ 259 w 430"/>
                  <a:gd name="T1" fmla="*/ 148 h 310"/>
                  <a:gd name="T2" fmla="*/ 357 w 430"/>
                  <a:gd name="T3" fmla="*/ 226 h 310"/>
                  <a:gd name="T4" fmla="*/ 387 w 430"/>
                  <a:gd name="T5" fmla="*/ 301 h 310"/>
                  <a:gd name="T6" fmla="*/ 411 w 430"/>
                  <a:gd name="T7" fmla="*/ 145 h 310"/>
                  <a:gd name="T8" fmla="*/ 257 w 430"/>
                  <a:gd name="T9" fmla="*/ 4 h 310"/>
                  <a:gd name="T10" fmla="*/ 104 w 430"/>
                  <a:gd name="T11" fmla="*/ 47 h 310"/>
                  <a:gd name="T12" fmla="*/ 63 w 430"/>
                  <a:gd name="T13" fmla="*/ 310 h 310"/>
                  <a:gd name="T14" fmla="*/ 148 w 430"/>
                  <a:gd name="T15" fmla="*/ 105 h 310"/>
                  <a:gd name="T16" fmla="*/ 259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259" y="148"/>
                    </a:moveTo>
                    <a:cubicBezTo>
                      <a:pt x="295" y="223"/>
                      <a:pt x="310" y="246"/>
                      <a:pt x="357" y="226"/>
                    </a:cubicBezTo>
                    <a:cubicBezTo>
                      <a:pt x="405" y="206"/>
                      <a:pt x="396" y="262"/>
                      <a:pt x="387" y="301"/>
                    </a:cubicBezTo>
                    <a:cubicBezTo>
                      <a:pt x="430" y="248"/>
                      <a:pt x="425" y="197"/>
                      <a:pt x="411" y="145"/>
                    </a:cubicBezTo>
                    <a:cubicBezTo>
                      <a:pt x="397" y="88"/>
                      <a:pt x="325" y="2"/>
                      <a:pt x="257" y="4"/>
                    </a:cubicBezTo>
                    <a:cubicBezTo>
                      <a:pt x="220" y="0"/>
                      <a:pt x="164" y="5"/>
                      <a:pt x="104" y="47"/>
                    </a:cubicBezTo>
                    <a:cubicBezTo>
                      <a:pt x="0" y="122"/>
                      <a:pt x="35" y="290"/>
                      <a:pt x="63" y="310"/>
                    </a:cubicBezTo>
                    <a:cubicBezTo>
                      <a:pt x="36" y="155"/>
                      <a:pt x="102" y="186"/>
                      <a:pt x="148" y="105"/>
                    </a:cubicBezTo>
                    <a:cubicBezTo>
                      <a:pt x="163" y="69"/>
                      <a:pt x="221" y="67"/>
                      <a:pt x="259" y="148"/>
                    </a:cubicBezTo>
                    <a:close/>
                  </a:path>
                </a:pathLst>
              </a:custGeom>
              <a:solidFill>
                <a:srgbClr val="BF974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grpSp>
        <p:sp>
          <p:nvSpPr>
            <p:cNvPr id="53" name="Freeform 105"/>
            <p:cNvSpPr>
              <a:spLocks/>
            </p:cNvSpPr>
            <p:nvPr/>
          </p:nvSpPr>
          <p:spPr bwMode="auto">
            <a:xfrm>
              <a:off x="2712245" y="3384552"/>
              <a:ext cx="234950" cy="433388"/>
            </a:xfrm>
            <a:custGeom>
              <a:avLst/>
              <a:gdLst>
                <a:gd name="T0" fmla="*/ 148 w 148"/>
                <a:gd name="T1" fmla="*/ 272 h 273"/>
                <a:gd name="T2" fmla="*/ 84 w 148"/>
                <a:gd name="T3" fmla="*/ 272 h 273"/>
                <a:gd name="T4" fmla="*/ 80 w 148"/>
                <a:gd name="T5" fmla="*/ 273 h 273"/>
                <a:gd name="T6" fmla="*/ 16 w 148"/>
                <a:gd name="T7" fmla="*/ 213 h 273"/>
                <a:gd name="T8" fmla="*/ 81 w 148"/>
                <a:gd name="T9" fmla="*/ 169 h 273"/>
                <a:gd name="T10" fmla="*/ 0 w 148"/>
                <a:gd name="T11" fmla="*/ 131 h 273"/>
                <a:gd name="T12" fmla="*/ 54 w 148"/>
                <a:gd name="T13" fmla="*/ 48 h 273"/>
                <a:gd name="T14" fmla="*/ 75 w 148"/>
                <a:gd name="T15" fmla="*/ 16 h 273"/>
                <a:gd name="T16" fmla="*/ 111 w 148"/>
                <a:gd name="T17" fmla="*/ 0 h 273"/>
                <a:gd name="T18" fmla="*/ 111 w 148"/>
                <a:gd name="T19" fmla="*/ 38 h 273"/>
                <a:gd name="T20" fmla="*/ 147 w 148"/>
                <a:gd name="T21" fmla="*/ 273 h 273"/>
                <a:gd name="T22" fmla="*/ 148 w 148"/>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73">
                  <a:moveTo>
                    <a:pt x="148" y="272"/>
                  </a:moveTo>
                  <a:lnTo>
                    <a:pt x="84" y="272"/>
                  </a:lnTo>
                  <a:lnTo>
                    <a:pt x="80" y="273"/>
                  </a:lnTo>
                  <a:lnTo>
                    <a:pt x="16" y="213"/>
                  </a:lnTo>
                  <a:lnTo>
                    <a:pt x="81" y="169"/>
                  </a:lnTo>
                  <a:lnTo>
                    <a:pt x="0" y="131"/>
                  </a:lnTo>
                  <a:lnTo>
                    <a:pt x="54" y="48"/>
                  </a:lnTo>
                  <a:lnTo>
                    <a:pt x="75" y="16"/>
                  </a:lnTo>
                  <a:lnTo>
                    <a:pt x="111" y="0"/>
                  </a:lnTo>
                  <a:lnTo>
                    <a:pt x="111" y="38"/>
                  </a:lnTo>
                  <a:lnTo>
                    <a:pt x="147" y="273"/>
                  </a:lnTo>
                  <a:lnTo>
                    <a:pt x="148" y="272"/>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4" name="Freeform 106"/>
            <p:cNvSpPr>
              <a:spLocks/>
            </p:cNvSpPr>
            <p:nvPr/>
          </p:nvSpPr>
          <p:spPr bwMode="auto">
            <a:xfrm>
              <a:off x="3067845" y="3381377"/>
              <a:ext cx="231775" cy="436563"/>
            </a:xfrm>
            <a:custGeom>
              <a:avLst/>
              <a:gdLst>
                <a:gd name="T0" fmla="*/ 66 w 146"/>
                <a:gd name="T1" fmla="*/ 169 h 275"/>
                <a:gd name="T2" fmla="*/ 132 w 146"/>
                <a:gd name="T3" fmla="*/ 212 h 275"/>
                <a:gd name="T4" fmla="*/ 67 w 146"/>
                <a:gd name="T5" fmla="*/ 275 h 275"/>
                <a:gd name="T6" fmla="*/ 63 w 146"/>
                <a:gd name="T7" fmla="*/ 274 h 275"/>
                <a:gd name="T8" fmla="*/ 0 w 146"/>
                <a:gd name="T9" fmla="*/ 274 h 275"/>
                <a:gd name="T10" fmla="*/ 1 w 146"/>
                <a:gd name="T11" fmla="*/ 275 h 275"/>
                <a:gd name="T12" fmla="*/ 37 w 146"/>
                <a:gd name="T13" fmla="*/ 37 h 275"/>
                <a:gd name="T14" fmla="*/ 37 w 146"/>
                <a:gd name="T15" fmla="*/ 0 h 275"/>
                <a:gd name="T16" fmla="*/ 81 w 146"/>
                <a:gd name="T17" fmla="*/ 19 h 275"/>
                <a:gd name="T18" fmla="*/ 100 w 146"/>
                <a:gd name="T19" fmla="*/ 51 h 275"/>
                <a:gd name="T20" fmla="*/ 146 w 146"/>
                <a:gd name="T21" fmla="*/ 130 h 275"/>
                <a:gd name="T22" fmla="*/ 66 w 146"/>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75">
                  <a:moveTo>
                    <a:pt x="66" y="169"/>
                  </a:moveTo>
                  <a:lnTo>
                    <a:pt x="132" y="212"/>
                  </a:lnTo>
                  <a:lnTo>
                    <a:pt x="67" y="275"/>
                  </a:lnTo>
                  <a:lnTo>
                    <a:pt x="63" y="274"/>
                  </a:lnTo>
                  <a:lnTo>
                    <a:pt x="0" y="274"/>
                  </a:lnTo>
                  <a:lnTo>
                    <a:pt x="1" y="275"/>
                  </a:lnTo>
                  <a:lnTo>
                    <a:pt x="37" y="37"/>
                  </a:lnTo>
                  <a:lnTo>
                    <a:pt x="37" y="0"/>
                  </a:lnTo>
                  <a:lnTo>
                    <a:pt x="81" y="19"/>
                  </a:lnTo>
                  <a:lnTo>
                    <a:pt x="100" y="51"/>
                  </a:lnTo>
                  <a:lnTo>
                    <a:pt x="146" y="130"/>
                  </a:lnTo>
                  <a:lnTo>
                    <a:pt x="66" y="169"/>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5" name="Freeform 107"/>
            <p:cNvSpPr>
              <a:spLocks/>
            </p:cNvSpPr>
            <p:nvPr/>
          </p:nvSpPr>
          <p:spPr bwMode="auto">
            <a:xfrm>
              <a:off x="5316538" y="1786732"/>
              <a:ext cx="379413" cy="960438"/>
            </a:xfrm>
            <a:custGeom>
              <a:avLst/>
              <a:gdLst>
                <a:gd name="T0" fmla="*/ 85 w 236"/>
                <a:gd name="T1" fmla="*/ 54 h 598"/>
                <a:gd name="T2" fmla="*/ 191 w 236"/>
                <a:gd name="T3" fmla="*/ 103 h 598"/>
                <a:gd name="T4" fmla="*/ 221 w 236"/>
                <a:gd name="T5" fmla="*/ 279 h 598"/>
                <a:gd name="T6" fmla="*/ 113 w 236"/>
                <a:gd name="T7" fmla="*/ 597 h 598"/>
                <a:gd name="T8" fmla="*/ 18 w 236"/>
                <a:gd name="T9" fmla="*/ 271 h 598"/>
                <a:gd name="T10" fmla="*/ 85 w 236"/>
                <a:gd name="T11" fmla="*/ 54 h 598"/>
              </a:gdLst>
              <a:ahLst/>
              <a:cxnLst>
                <a:cxn ang="0">
                  <a:pos x="T0" y="T1"/>
                </a:cxn>
                <a:cxn ang="0">
                  <a:pos x="T2" y="T3"/>
                </a:cxn>
                <a:cxn ang="0">
                  <a:pos x="T4" y="T5"/>
                </a:cxn>
                <a:cxn ang="0">
                  <a:pos x="T6" y="T7"/>
                </a:cxn>
                <a:cxn ang="0">
                  <a:pos x="T8" y="T9"/>
                </a:cxn>
                <a:cxn ang="0">
                  <a:pos x="T10" y="T11"/>
                </a:cxn>
              </a:cxnLst>
              <a:rect l="0" t="0" r="r" b="b"/>
              <a:pathLst>
                <a:path w="236" h="598">
                  <a:moveTo>
                    <a:pt x="85" y="54"/>
                  </a:moveTo>
                  <a:cubicBezTo>
                    <a:pt x="94" y="25"/>
                    <a:pt x="163" y="0"/>
                    <a:pt x="191" y="103"/>
                  </a:cubicBezTo>
                  <a:cubicBezTo>
                    <a:pt x="219" y="206"/>
                    <a:pt x="205" y="243"/>
                    <a:pt x="221" y="279"/>
                  </a:cubicBezTo>
                  <a:cubicBezTo>
                    <a:pt x="236" y="316"/>
                    <a:pt x="200" y="598"/>
                    <a:pt x="113" y="597"/>
                  </a:cubicBezTo>
                  <a:cubicBezTo>
                    <a:pt x="20" y="596"/>
                    <a:pt x="0" y="326"/>
                    <a:pt x="18" y="271"/>
                  </a:cubicBezTo>
                  <a:cubicBezTo>
                    <a:pt x="37" y="217"/>
                    <a:pt x="20" y="54"/>
                    <a:pt x="85" y="54"/>
                  </a:cubicBezTo>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6" name="Freeform 108"/>
            <p:cNvSpPr>
              <a:spLocks/>
            </p:cNvSpPr>
            <p:nvPr/>
          </p:nvSpPr>
          <p:spPr bwMode="auto">
            <a:xfrm>
              <a:off x="5702300" y="1786732"/>
              <a:ext cx="379413" cy="960438"/>
            </a:xfrm>
            <a:custGeom>
              <a:avLst/>
              <a:gdLst>
                <a:gd name="T0" fmla="*/ 151 w 237"/>
                <a:gd name="T1" fmla="*/ 54 h 598"/>
                <a:gd name="T2" fmla="*/ 45 w 237"/>
                <a:gd name="T3" fmla="*/ 103 h 598"/>
                <a:gd name="T4" fmla="*/ 15 w 237"/>
                <a:gd name="T5" fmla="*/ 279 h 598"/>
                <a:gd name="T6" fmla="*/ 123 w 237"/>
                <a:gd name="T7" fmla="*/ 597 h 598"/>
                <a:gd name="T8" fmla="*/ 218 w 237"/>
                <a:gd name="T9" fmla="*/ 271 h 598"/>
                <a:gd name="T10" fmla="*/ 151 w 237"/>
                <a:gd name="T11" fmla="*/ 54 h 598"/>
              </a:gdLst>
              <a:ahLst/>
              <a:cxnLst>
                <a:cxn ang="0">
                  <a:pos x="T0" y="T1"/>
                </a:cxn>
                <a:cxn ang="0">
                  <a:pos x="T2" y="T3"/>
                </a:cxn>
                <a:cxn ang="0">
                  <a:pos x="T4" y="T5"/>
                </a:cxn>
                <a:cxn ang="0">
                  <a:pos x="T6" y="T7"/>
                </a:cxn>
                <a:cxn ang="0">
                  <a:pos x="T8" y="T9"/>
                </a:cxn>
                <a:cxn ang="0">
                  <a:pos x="T10" y="T11"/>
                </a:cxn>
              </a:cxnLst>
              <a:rect l="0" t="0" r="r" b="b"/>
              <a:pathLst>
                <a:path w="237" h="598">
                  <a:moveTo>
                    <a:pt x="151" y="54"/>
                  </a:moveTo>
                  <a:cubicBezTo>
                    <a:pt x="142" y="25"/>
                    <a:pt x="73" y="0"/>
                    <a:pt x="45" y="103"/>
                  </a:cubicBezTo>
                  <a:cubicBezTo>
                    <a:pt x="17" y="206"/>
                    <a:pt x="31" y="243"/>
                    <a:pt x="15" y="279"/>
                  </a:cubicBezTo>
                  <a:cubicBezTo>
                    <a:pt x="0" y="316"/>
                    <a:pt x="37" y="598"/>
                    <a:pt x="123" y="597"/>
                  </a:cubicBezTo>
                  <a:cubicBezTo>
                    <a:pt x="216" y="596"/>
                    <a:pt x="237" y="326"/>
                    <a:pt x="218" y="271"/>
                  </a:cubicBezTo>
                  <a:cubicBezTo>
                    <a:pt x="200" y="217"/>
                    <a:pt x="216" y="54"/>
                    <a:pt x="151" y="54"/>
                  </a:cubicBezTo>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7" name="Freeform 109"/>
            <p:cNvSpPr>
              <a:spLocks/>
            </p:cNvSpPr>
            <p:nvPr/>
          </p:nvSpPr>
          <p:spPr bwMode="auto">
            <a:xfrm>
              <a:off x="5116513" y="2553494"/>
              <a:ext cx="1182688"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8" name="Freeform 110"/>
            <p:cNvSpPr>
              <a:spLocks/>
            </p:cNvSpPr>
            <p:nvPr/>
          </p:nvSpPr>
          <p:spPr bwMode="auto">
            <a:xfrm>
              <a:off x="5588000" y="2553494"/>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59" name="Freeform 111"/>
            <p:cNvSpPr>
              <a:spLocks/>
            </p:cNvSpPr>
            <p:nvPr/>
          </p:nvSpPr>
          <p:spPr bwMode="auto">
            <a:xfrm>
              <a:off x="5589588" y="2155032"/>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C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0" name="Freeform 112"/>
            <p:cNvSpPr>
              <a:spLocks/>
            </p:cNvSpPr>
            <p:nvPr/>
          </p:nvSpPr>
          <p:spPr bwMode="auto">
            <a:xfrm>
              <a:off x="5927725" y="2164557"/>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C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1" name="Freeform 113"/>
            <p:cNvSpPr>
              <a:spLocks/>
            </p:cNvSpPr>
            <p:nvPr/>
          </p:nvSpPr>
          <p:spPr bwMode="auto">
            <a:xfrm>
              <a:off x="5365750" y="2164557"/>
              <a:ext cx="122238"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C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2" name="Freeform 114"/>
            <p:cNvSpPr>
              <a:spLocks/>
            </p:cNvSpPr>
            <p:nvPr/>
          </p:nvSpPr>
          <p:spPr bwMode="auto">
            <a:xfrm>
              <a:off x="5589588" y="2458244"/>
              <a:ext cx="234950" cy="80963"/>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B0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3" name="Freeform 115"/>
            <p:cNvSpPr>
              <a:spLocks/>
            </p:cNvSpPr>
            <p:nvPr/>
          </p:nvSpPr>
          <p:spPr bwMode="auto">
            <a:xfrm>
              <a:off x="5381625" y="1791494"/>
              <a:ext cx="652463"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CB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4" name="Freeform 116"/>
            <p:cNvSpPr>
              <a:spLocks/>
            </p:cNvSpPr>
            <p:nvPr/>
          </p:nvSpPr>
          <p:spPr bwMode="auto">
            <a:xfrm>
              <a:off x="5368925" y="1774032"/>
              <a:ext cx="657225" cy="493713"/>
            </a:xfrm>
            <a:custGeom>
              <a:avLst/>
              <a:gdLst>
                <a:gd name="T0" fmla="*/ 392 w 409"/>
                <a:gd name="T1" fmla="*/ 143 h 308"/>
                <a:gd name="T2" fmla="*/ 238 w 409"/>
                <a:gd name="T3" fmla="*/ 2 h 308"/>
                <a:gd name="T4" fmla="*/ 204 w 409"/>
                <a:gd name="T5" fmla="*/ 1 h 308"/>
                <a:gd name="T6" fmla="*/ 171 w 409"/>
                <a:gd name="T7" fmla="*/ 2 h 308"/>
                <a:gd name="T8" fmla="*/ 16 w 409"/>
                <a:gd name="T9" fmla="*/ 143 h 308"/>
                <a:gd name="T10" fmla="*/ 28 w 409"/>
                <a:gd name="T11" fmla="*/ 280 h 308"/>
                <a:gd name="T12" fmla="*/ 44 w 409"/>
                <a:gd name="T13" fmla="*/ 308 h 308"/>
                <a:gd name="T14" fmla="*/ 39 w 409"/>
                <a:gd name="T15" fmla="*/ 227 h 308"/>
                <a:gd name="T16" fmla="*/ 71 w 409"/>
                <a:gd name="T17" fmla="*/ 224 h 308"/>
                <a:gd name="T18" fmla="*/ 168 w 409"/>
                <a:gd name="T19" fmla="*/ 146 h 308"/>
                <a:gd name="T20" fmla="*/ 204 w 409"/>
                <a:gd name="T21" fmla="*/ 96 h 308"/>
                <a:gd name="T22" fmla="*/ 240 w 409"/>
                <a:gd name="T23" fmla="*/ 146 h 308"/>
                <a:gd name="T24" fmla="*/ 338 w 409"/>
                <a:gd name="T25" fmla="*/ 224 h 308"/>
                <a:gd name="T26" fmla="*/ 370 w 409"/>
                <a:gd name="T27" fmla="*/ 227 h 308"/>
                <a:gd name="T28" fmla="*/ 365 w 409"/>
                <a:gd name="T29" fmla="*/ 308 h 308"/>
                <a:gd name="T30" fmla="*/ 381 w 409"/>
                <a:gd name="T31" fmla="*/ 280 h 308"/>
                <a:gd name="T32" fmla="*/ 392 w 409"/>
                <a:gd name="T33" fmla="*/ 14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9" h="308">
                  <a:moveTo>
                    <a:pt x="392" y="143"/>
                  </a:moveTo>
                  <a:cubicBezTo>
                    <a:pt x="378" y="86"/>
                    <a:pt x="306" y="0"/>
                    <a:pt x="238" y="2"/>
                  </a:cubicBezTo>
                  <a:cubicBezTo>
                    <a:pt x="228" y="1"/>
                    <a:pt x="217" y="0"/>
                    <a:pt x="204" y="1"/>
                  </a:cubicBezTo>
                  <a:cubicBezTo>
                    <a:pt x="192" y="0"/>
                    <a:pt x="181" y="1"/>
                    <a:pt x="171" y="2"/>
                  </a:cubicBezTo>
                  <a:cubicBezTo>
                    <a:pt x="103" y="0"/>
                    <a:pt x="31" y="86"/>
                    <a:pt x="16" y="143"/>
                  </a:cubicBezTo>
                  <a:cubicBezTo>
                    <a:pt x="5" y="189"/>
                    <a:pt x="0" y="234"/>
                    <a:pt x="28" y="280"/>
                  </a:cubicBezTo>
                  <a:cubicBezTo>
                    <a:pt x="32" y="294"/>
                    <a:pt x="38" y="304"/>
                    <a:pt x="44" y="308"/>
                  </a:cubicBezTo>
                  <a:cubicBezTo>
                    <a:pt x="38" y="273"/>
                    <a:pt x="37" y="247"/>
                    <a:pt x="39" y="227"/>
                  </a:cubicBezTo>
                  <a:cubicBezTo>
                    <a:pt x="44" y="219"/>
                    <a:pt x="54" y="217"/>
                    <a:pt x="71" y="224"/>
                  </a:cubicBezTo>
                  <a:cubicBezTo>
                    <a:pt x="118" y="244"/>
                    <a:pt x="133" y="221"/>
                    <a:pt x="168" y="146"/>
                  </a:cubicBezTo>
                  <a:cubicBezTo>
                    <a:pt x="179" y="123"/>
                    <a:pt x="188" y="96"/>
                    <a:pt x="204" y="96"/>
                  </a:cubicBezTo>
                  <a:cubicBezTo>
                    <a:pt x="221" y="96"/>
                    <a:pt x="230" y="123"/>
                    <a:pt x="240" y="146"/>
                  </a:cubicBezTo>
                  <a:cubicBezTo>
                    <a:pt x="276" y="221"/>
                    <a:pt x="291" y="244"/>
                    <a:pt x="338" y="224"/>
                  </a:cubicBezTo>
                  <a:cubicBezTo>
                    <a:pt x="355" y="217"/>
                    <a:pt x="365" y="219"/>
                    <a:pt x="370" y="227"/>
                  </a:cubicBezTo>
                  <a:cubicBezTo>
                    <a:pt x="372" y="247"/>
                    <a:pt x="371" y="273"/>
                    <a:pt x="365" y="308"/>
                  </a:cubicBezTo>
                  <a:cubicBezTo>
                    <a:pt x="371" y="304"/>
                    <a:pt x="376" y="294"/>
                    <a:pt x="381" y="280"/>
                  </a:cubicBezTo>
                  <a:cubicBezTo>
                    <a:pt x="409" y="234"/>
                    <a:pt x="404" y="189"/>
                    <a:pt x="392" y="143"/>
                  </a:cubicBezTo>
                  <a:close/>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5" name="Freeform 117"/>
            <p:cNvSpPr>
              <a:spLocks/>
            </p:cNvSpPr>
            <p:nvPr/>
          </p:nvSpPr>
          <p:spPr bwMode="auto">
            <a:xfrm>
              <a:off x="5413375" y="2563019"/>
              <a:ext cx="233363" cy="433388"/>
            </a:xfrm>
            <a:custGeom>
              <a:avLst/>
              <a:gdLst>
                <a:gd name="T0" fmla="*/ 147 w 147"/>
                <a:gd name="T1" fmla="*/ 272 h 273"/>
                <a:gd name="T2" fmla="*/ 84 w 147"/>
                <a:gd name="T3" fmla="*/ 272 h 273"/>
                <a:gd name="T4" fmla="*/ 80 w 147"/>
                <a:gd name="T5" fmla="*/ 273 h 273"/>
                <a:gd name="T6" fmla="*/ 15 w 147"/>
                <a:gd name="T7" fmla="*/ 214 h 273"/>
                <a:gd name="T8" fmla="*/ 81 w 147"/>
                <a:gd name="T9" fmla="*/ 169 h 273"/>
                <a:gd name="T10" fmla="*/ 0 w 147"/>
                <a:gd name="T11" fmla="*/ 132 h 273"/>
                <a:gd name="T12" fmla="*/ 53 w 147"/>
                <a:gd name="T13" fmla="*/ 49 h 273"/>
                <a:gd name="T14" fmla="*/ 74 w 147"/>
                <a:gd name="T15" fmla="*/ 16 h 273"/>
                <a:gd name="T16" fmla="*/ 110 w 147"/>
                <a:gd name="T17" fmla="*/ 0 h 273"/>
                <a:gd name="T18" fmla="*/ 110 w 147"/>
                <a:gd name="T19" fmla="*/ 39 h 273"/>
                <a:gd name="T20" fmla="*/ 146 w 147"/>
                <a:gd name="T21" fmla="*/ 273 h 273"/>
                <a:gd name="T22" fmla="*/ 147 w 147"/>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3">
                  <a:moveTo>
                    <a:pt x="147" y="272"/>
                  </a:moveTo>
                  <a:lnTo>
                    <a:pt x="84" y="272"/>
                  </a:lnTo>
                  <a:lnTo>
                    <a:pt x="80" y="273"/>
                  </a:lnTo>
                  <a:lnTo>
                    <a:pt x="15" y="214"/>
                  </a:lnTo>
                  <a:lnTo>
                    <a:pt x="81" y="169"/>
                  </a:lnTo>
                  <a:lnTo>
                    <a:pt x="0" y="132"/>
                  </a:lnTo>
                  <a:lnTo>
                    <a:pt x="53" y="49"/>
                  </a:lnTo>
                  <a:lnTo>
                    <a:pt x="74" y="16"/>
                  </a:lnTo>
                  <a:lnTo>
                    <a:pt x="110" y="0"/>
                  </a:lnTo>
                  <a:lnTo>
                    <a:pt x="110" y="39"/>
                  </a:lnTo>
                  <a:lnTo>
                    <a:pt x="146" y="273"/>
                  </a:lnTo>
                  <a:lnTo>
                    <a:pt x="147" y="272"/>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6" name="Freeform 118"/>
            <p:cNvSpPr>
              <a:spLocks/>
            </p:cNvSpPr>
            <p:nvPr/>
          </p:nvSpPr>
          <p:spPr bwMode="auto">
            <a:xfrm>
              <a:off x="5767388" y="2559844"/>
              <a:ext cx="233363" cy="436563"/>
            </a:xfrm>
            <a:custGeom>
              <a:avLst/>
              <a:gdLst>
                <a:gd name="T0" fmla="*/ 66 w 147"/>
                <a:gd name="T1" fmla="*/ 169 h 275"/>
                <a:gd name="T2" fmla="*/ 133 w 147"/>
                <a:gd name="T3" fmla="*/ 213 h 275"/>
                <a:gd name="T4" fmla="*/ 67 w 147"/>
                <a:gd name="T5" fmla="*/ 275 h 275"/>
                <a:gd name="T6" fmla="*/ 63 w 147"/>
                <a:gd name="T7" fmla="*/ 274 h 275"/>
                <a:gd name="T8" fmla="*/ 0 w 147"/>
                <a:gd name="T9" fmla="*/ 274 h 275"/>
                <a:gd name="T10" fmla="*/ 1 w 147"/>
                <a:gd name="T11" fmla="*/ 275 h 275"/>
                <a:gd name="T12" fmla="*/ 37 w 147"/>
                <a:gd name="T13" fmla="*/ 38 h 275"/>
                <a:gd name="T14" fmla="*/ 37 w 147"/>
                <a:gd name="T15" fmla="*/ 0 h 275"/>
                <a:gd name="T16" fmla="*/ 81 w 147"/>
                <a:gd name="T17" fmla="*/ 19 h 275"/>
                <a:gd name="T18" fmla="*/ 100 w 147"/>
                <a:gd name="T19" fmla="*/ 52 h 275"/>
                <a:gd name="T20" fmla="*/ 147 w 147"/>
                <a:gd name="T21" fmla="*/ 131 h 275"/>
                <a:gd name="T22" fmla="*/ 66 w 147"/>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5">
                  <a:moveTo>
                    <a:pt x="66" y="169"/>
                  </a:moveTo>
                  <a:lnTo>
                    <a:pt x="133" y="213"/>
                  </a:lnTo>
                  <a:lnTo>
                    <a:pt x="67" y="275"/>
                  </a:lnTo>
                  <a:lnTo>
                    <a:pt x="63" y="274"/>
                  </a:lnTo>
                  <a:lnTo>
                    <a:pt x="0" y="274"/>
                  </a:lnTo>
                  <a:lnTo>
                    <a:pt x="1" y="275"/>
                  </a:lnTo>
                  <a:lnTo>
                    <a:pt x="37" y="38"/>
                  </a:lnTo>
                  <a:lnTo>
                    <a:pt x="37" y="0"/>
                  </a:lnTo>
                  <a:lnTo>
                    <a:pt x="81" y="19"/>
                  </a:lnTo>
                  <a:lnTo>
                    <a:pt x="100" y="52"/>
                  </a:lnTo>
                  <a:lnTo>
                    <a:pt x="147" y="131"/>
                  </a:lnTo>
                  <a:lnTo>
                    <a:pt x="66" y="169"/>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7" name="Freeform 119"/>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8" name="Freeform 120"/>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69" name="Freeform 121"/>
            <p:cNvSpPr>
              <a:spLocks/>
            </p:cNvSpPr>
            <p:nvPr/>
          </p:nvSpPr>
          <p:spPr bwMode="auto">
            <a:xfrm>
              <a:off x="6110288" y="26804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DBB18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0" name="Freeform 122"/>
            <p:cNvSpPr>
              <a:spLocks/>
            </p:cNvSpPr>
            <p:nvPr/>
          </p:nvSpPr>
          <p:spPr bwMode="auto">
            <a:xfrm>
              <a:off x="5934075" y="264556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1" name="Freeform 123"/>
            <p:cNvSpPr>
              <a:spLocks/>
            </p:cNvSpPr>
            <p:nvPr/>
          </p:nvSpPr>
          <p:spPr bwMode="auto">
            <a:xfrm>
              <a:off x="6442075" y="264556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1A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2" name="Freeform 124"/>
            <p:cNvSpPr>
              <a:spLocks/>
            </p:cNvSpPr>
            <p:nvPr/>
          </p:nvSpPr>
          <p:spPr bwMode="auto">
            <a:xfrm>
              <a:off x="6186488" y="321706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3" name="Freeform 125"/>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4" name="Freeform 126"/>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5" name="Freeform 127"/>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6" name="Freeform 128"/>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7" name="Freeform 129"/>
            <p:cNvSpPr>
              <a:spLocks/>
            </p:cNvSpPr>
            <p:nvPr/>
          </p:nvSpPr>
          <p:spPr bwMode="auto">
            <a:xfrm>
              <a:off x="6110288" y="2993232"/>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AF8E6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8" name="Freeform 130"/>
            <p:cNvSpPr>
              <a:spLocks/>
            </p:cNvSpPr>
            <p:nvPr/>
          </p:nvSpPr>
          <p:spPr bwMode="auto">
            <a:xfrm>
              <a:off x="5834063" y="2296319"/>
              <a:ext cx="822325" cy="760413"/>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DBB18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79" name="Freeform 131"/>
            <p:cNvSpPr>
              <a:spLocks noEditPoints="1"/>
            </p:cNvSpPr>
            <p:nvPr/>
          </p:nvSpPr>
          <p:spPr bwMode="auto">
            <a:xfrm>
              <a:off x="5916613" y="2201069"/>
              <a:ext cx="625475" cy="582613"/>
            </a:xfrm>
            <a:custGeom>
              <a:avLst/>
              <a:gdLst>
                <a:gd name="T0" fmla="*/ 93 w 390"/>
                <a:gd name="T1" fmla="*/ 68 h 363"/>
                <a:gd name="T2" fmla="*/ 390 w 390"/>
                <a:gd name="T3" fmla="*/ 66 h 363"/>
                <a:gd name="T4" fmla="*/ 374 w 390"/>
                <a:gd name="T5" fmla="*/ 357 h 363"/>
                <a:gd name="T6" fmla="*/ 374 w 390"/>
                <a:gd name="T7" fmla="*/ 357 h 363"/>
                <a:gd name="T8" fmla="*/ 374 w 390"/>
                <a:gd name="T9" fmla="*/ 360 h 363"/>
                <a:gd name="T10" fmla="*/ 372 w 390"/>
                <a:gd name="T11" fmla="*/ 363 h 363"/>
                <a:gd name="T12" fmla="*/ 367 w 390"/>
                <a:gd name="T13" fmla="*/ 362 h 363"/>
                <a:gd name="T14" fmla="*/ 366 w 390"/>
                <a:gd name="T15" fmla="*/ 361 h 363"/>
                <a:gd name="T16" fmla="*/ 366 w 390"/>
                <a:gd name="T17" fmla="*/ 339 h 363"/>
                <a:gd name="T18" fmla="*/ 371 w 390"/>
                <a:gd name="T19" fmla="*/ 307 h 363"/>
                <a:gd name="T20" fmla="*/ 327 w 390"/>
                <a:gd name="T21" fmla="*/ 183 h 363"/>
                <a:gd name="T22" fmla="*/ 318 w 390"/>
                <a:gd name="T23" fmla="*/ 171 h 363"/>
                <a:gd name="T24" fmla="*/ 307 w 390"/>
                <a:gd name="T25" fmla="*/ 158 h 363"/>
                <a:gd name="T26" fmla="*/ 301 w 390"/>
                <a:gd name="T27" fmla="*/ 154 h 363"/>
                <a:gd name="T28" fmla="*/ 212 w 390"/>
                <a:gd name="T29" fmla="*/ 168 h 363"/>
                <a:gd name="T30" fmla="*/ 129 w 390"/>
                <a:gd name="T31" fmla="*/ 186 h 363"/>
                <a:gd name="T32" fmla="*/ 93 w 390"/>
                <a:gd name="T33" fmla="*/ 176 h 363"/>
                <a:gd name="T34" fmla="*/ 45 w 390"/>
                <a:gd name="T35" fmla="*/ 315 h 363"/>
                <a:gd name="T36" fmla="*/ 48 w 390"/>
                <a:gd name="T37" fmla="*/ 339 h 363"/>
                <a:gd name="T38" fmla="*/ 48 w 390"/>
                <a:gd name="T39" fmla="*/ 361 h 363"/>
                <a:gd name="T40" fmla="*/ 48 w 390"/>
                <a:gd name="T41" fmla="*/ 362 h 363"/>
                <a:gd name="T42" fmla="*/ 43 w 390"/>
                <a:gd name="T43" fmla="*/ 363 h 363"/>
                <a:gd name="T44" fmla="*/ 41 w 390"/>
                <a:gd name="T45" fmla="*/ 360 h 363"/>
                <a:gd name="T46" fmla="*/ 40 w 390"/>
                <a:gd name="T47" fmla="*/ 351 h 363"/>
                <a:gd name="T48" fmla="*/ 38 w 390"/>
                <a:gd name="T49" fmla="*/ 338 h 363"/>
                <a:gd name="T50" fmla="*/ 93 w 390"/>
                <a:gd name="T51" fmla="*/ 68 h 363"/>
                <a:gd name="T52" fmla="*/ 224 w 390"/>
                <a:gd name="T53" fmla="*/ 135 h 363"/>
                <a:gd name="T54" fmla="*/ 228 w 390"/>
                <a:gd name="T55" fmla="*/ 134 h 363"/>
                <a:gd name="T56" fmla="*/ 222 w 390"/>
                <a:gd name="T57" fmla="*/ 135 h 363"/>
                <a:gd name="T58" fmla="*/ 224 w 390"/>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63">
                  <a:moveTo>
                    <a:pt x="93" y="68"/>
                  </a:moveTo>
                  <a:cubicBezTo>
                    <a:pt x="179" y="0"/>
                    <a:pt x="350" y="10"/>
                    <a:pt x="390" y="66"/>
                  </a:cubicBezTo>
                  <a:cubicBezTo>
                    <a:pt x="374" y="123"/>
                    <a:pt x="386" y="276"/>
                    <a:pt x="374" y="357"/>
                  </a:cubicBezTo>
                  <a:cubicBezTo>
                    <a:pt x="374" y="357"/>
                    <a:pt x="374" y="357"/>
                    <a:pt x="374" y="357"/>
                  </a:cubicBezTo>
                  <a:cubicBezTo>
                    <a:pt x="374" y="358"/>
                    <a:pt x="374" y="359"/>
                    <a:pt x="374" y="360"/>
                  </a:cubicBezTo>
                  <a:cubicBezTo>
                    <a:pt x="373" y="360"/>
                    <a:pt x="372" y="362"/>
                    <a:pt x="372" y="363"/>
                  </a:cubicBezTo>
                  <a:cubicBezTo>
                    <a:pt x="371" y="363"/>
                    <a:pt x="368" y="363"/>
                    <a:pt x="367" y="362"/>
                  </a:cubicBezTo>
                  <a:cubicBezTo>
                    <a:pt x="367" y="362"/>
                    <a:pt x="366" y="361"/>
                    <a:pt x="366" y="361"/>
                  </a:cubicBezTo>
                  <a:cubicBezTo>
                    <a:pt x="366" y="354"/>
                    <a:pt x="366" y="340"/>
                    <a:pt x="366" y="339"/>
                  </a:cubicBezTo>
                  <a:cubicBezTo>
                    <a:pt x="367" y="328"/>
                    <a:pt x="370" y="318"/>
                    <a:pt x="371" y="307"/>
                  </a:cubicBezTo>
                  <a:cubicBezTo>
                    <a:pt x="363" y="255"/>
                    <a:pt x="339" y="245"/>
                    <a:pt x="327" y="183"/>
                  </a:cubicBezTo>
                  <a:cubicBezTo>
                    <a:pt x="324" y="179"/>
                    <a:pt x="321" y="175"/>
                    <a:pt x="318" y="171"/>
                  </a:cubicBezTo>
                  <a:cubicBezTo>
                    <a:pt x="315" y="167"/>
                    <a:pt x="311" y="162"/>
                    <a:pt x="307" y="158"/>
                  </a:cubicBezTo>
                  <a:cubicBezTo>
                    <a:pt x="305" y="157"/>
                    <a:pt x="303" y="156"/>
                    <a:pt x="301" y="154"/>
                  </a:cubicBezTo>
                  <a:cubicBezTo>
                    <a:pt x="254" y="137"/>
                    <a:pt x="256" y="150"/>
                    <a:pt x="212" y="168"/>
                  </a:cubicBezTo>
                  <a:cubicBezTo>
                    <a:pt x="195" y="175"/>
                    <a:pt x="148" y="188"/>
                    <a:pt x="129" y="186"/>
                  </a:cubicBezTo>
                  <a:cubicBezTo>
                    <a:pt x="121" y="186"/>
                    <a:pt x="94" y="183"/>
                    <a:pt x="93" y="176"/>
                  </a:cubicBezTo>
                  <a:cubicBezTo>
                    <a:pt x="58" y="230"/>
                    <a:pt x="55" y="269"/>
                    <a:pt x="45" y="315"/>
                  </a:cubicBezTo>
                  <a:cubicBezTo>
                    <a:pt x="46" y="323"/>
                    <a:pt x="48" y="331"/>
                    <a:pt x="48" y="339"/>
                  </a:cubicBezTo>
                  <a:cubicBezTo>
                    <a:pt x="48" y="340"/>
                    <a:pt x="49" y="354"/>
                    <a:pt x="48" y="361"/>
                  </a:cubicBezTo>
                  <a:cubicBezTo>
                    <a:pt x="48" y="361"/>
                    <a:pt x="48" y="362"/>
                    <a:pt x="48" y="362"/>
                  </a:cubicBezTo>
                  <a:cubicBezTo>
                    <a:pt x="47" y="363"/>
                    <a:pt x="43" y="363"/>
                    <a:pt x="43" y="363"/>
                  </a:cubicBezTo>
                  <a:cubicBezTo>
                    <a:pt x="43" y="362"/>
                    <a:pt x="41" y="360"/>
                    <a:pt x="41" y="360"/>
                  </a:cubicBezTo>
                  <a:cubicBezTo>
                    <a:pt x="40" y="356"/>
                    <a:pt x="40" y="354"/>
                    <a:pt x="40" y="351"/>
                  </a:cubicBezTo>
                  <a:cubicBezTo>
                    <a:pt x="39" y="347"/>
                    <a:pt x="39" y="342"/>
                    <a:pt x="38" y="338"/>
                  </a:cubicBezTo>
                  <a:cubicBezTo>
                    <a:pt x="25" y="288"/>
                    <a:pt x="0" y="89"/>
                    <a:pt x="93" y="68"/>
                  </a:cubicBezTo>
                  <a:close/>
                  <a:moveTo>
                    <a:pt x="224" y="135"/>
                  </a:moveTo>
                  <a:cubicBezTo>
                    <a:pt x="225" y="135"/>
                    <a:pt x="227" y="134"/>
                    <a:pt x="228" y="134"/>
                  </a:cubicBezTo>
                  <a:cubicBezTo>
                    <a:pt x="226" y="134"/>
                    <a:pt x="224" y="135"/>
                    <a:pt x="222" y="135"/>
                  </a:cubicBezTo>
                  <a:cubicBezTo>
                    <a:pt x="222" y="135"/>
                    <a:pt x="223" y="135"/>
                    <a:pt x="224" y="135"/>
                  </a:cubicBez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0" name="Freeform 132"/>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1" name="Freeform 133"/>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2" name="Freeform 134"/>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D0A88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3" name="Freeform 135"/>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4" name="Freeform 136"/>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E5E5E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5" name="Freeform 137"/>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6" name="Rectangle 138"/>
            <p:cNvSpPr>
              <a:spLocks noChangeArrowheads="1"/>
            </p:cNvSpPr>
            <p:nvPr/>
          </p:nvSpPr>
          <p:spPr bwMode="auto">
            <a:xfrm>
              <a:off x="6219825" y="3329782"/>
              <a:ext cx="49213" cy="1588"/>
            </a:xfrm>
            <a:prstGeom prst="rect">
              <a:avLst/>
            </a:prstGeom>
            <a:solidFill>
              <a:srgbClr val="2F2F2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7" name="Rectangle 139"/>
            <p:cNvSpPr>
              <a:spLocks noChangeArrowheads="1"/>
            </p:cNvSpPr>
            <p:nvPr/>
          </p:nvSpPr>
          <p:spPr bwMode="auto">
            <a:xfrm>
              <a:off x="6219825" y="3329782"/>
              <a:ext cx="49213"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8" name="Freeform 140"/>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89" name="Freeform 141"/>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7491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0" name="Freeform 142"/>
            <p:cNvSpPr>
              <a:spLocks/>
            </p:cNvSpPr>
            <p:nvPr/>
          </p:nvSpPr>
          <p:spPr bwMode="auto">
            <a:xfrm>
              <a:off x="4479925" y="2167732"/>
              <a:ext cx="268288" cy="558800"/>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9C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1" name="Freeform 143"/>
            <p:cNvSpPr>
              <a:spLocks/>
            </p:cNvSpPr>
            <p:nvPr/>
          </p:nvSpPr>
          <p:spPr bwMode="auto">
            <a:xfrm>
              <a:off x="4303713" y="213121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9C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2" name="Freeform 144"/>
            <p:cNvSpPr>
              <a:spLocks/>
            </p:cNvSpPr>
            <p:nvPr/>
          </p:nvSpPr>
          <p:spPr bwMode="auto">
            <a:xfrm>
              <a:off x="4811713" y="213121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9C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3" name="Freeform 145"/>
            <p:cNvSpPr>
              <a:spLocks/>
            </p:cNvSpPr>
            <p:nvPr/>
          </p:nvSpPr>
          <p:spPr bwMode="auto">
            <a:xfrm>
              <a:off x="4556125" y="270271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4" name="Freeform 146"/>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5" name="Freeform 147"/>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6" name="Freeform 148"/>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7" name="Freeform 149"/>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8" name="Freeform 150"/>
            <p:cNvSpPr>
              <a:spLocks/>
            </p:cNvSpPr>
            <p:nvPr/>
          </p:nvSpPr>
          <p:spPr bwMode="auto">
            <a:xfrm>
              <a:off x="4479925" y="248046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E9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99" name="Freeform 151"/>
            <p:cNvSpPr>
              <a:spLocks/>
            </p:cNvSpPr>
            <p:nvPr/>
          </p:nvSpPr>
          <p:spPr bwMode="auto">
            <a:xfrm>
              <a:off x="4202113" y="1783557"/>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F6D9C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0" name="Freeform 152"/>
            <p:cNvSpPr>
              <a:spLocks noEditPoints="1"/>
            </p:cNvSpPr>
            <p:nvPr/>
          </p:nvSpPr>
          <p:spPr bwMode="auto">
            <a:xfrm>
              <a:off x="4319588" y="1670844"/>
              <a:ext cx="633413" cy="598488"/>
            </a:xfrm>
            <a:custGeom>
              <a:avLst/>
              <a:gdLst>
                <a:gd name="T0" fmla="*/ 302 w 394"/>
                <a:gd name="T1" fmla="*/ 78 h 373"/>
                <a:gd name="T2" fmla="*/ 0 w 394"/>
                <a:gd name="T3" fmla="*/ 156 h 373"/>
                <a:gd name="T4" fmla="*/ 20 w 394"/>
                <a:gd name="T5" fmla="*/ 367 h 373"/>
                <a:gd name="T6" fmla="*/ 20 w 394"/>
                <a:gd name="T7" fmla="*/ 367 h 373"/>
                <a:gd name="T8" fmla="*/ 21 w 394"/>
                <a:gd name="T9" fmla="*/ 370 h 373"/>
                <a:gd name="T10" fmla="*/ 23 w 394"/>
                <a:gd name="T11" fmla="*/ 373 h 373"/>
                <a:gd name="T12" fmla="*/ 27 w 394"/>
                <a:gd name="T13" fmla="*/ 372 h 373"/>
                <a:gd name="T14" fmla="*/ 28 w 394"/>
                <a:gd name="T15" fmla="*/ 371 h 373"/>
                <a:gd name="T16" fmla="*/ 28 w 394"/>
                <a:gd name="T17" fmla="*/ 349 h 373"/>
                <a:gd name="T18" fmla="*/ 27 w 394"/>
                <a:gd name="T19" fmla="*/ 316 h 373"/>
                <a:gd name="T20" fmla="*/ 56 w 394"/>
                <a:gd name="T21" fmla="*/ 212 h 373"/>
                <a:gd name="T22" fmla="*/ 76 w 394"/>
                <a:gd name="T23" fmla="*/ 188 h 373"/>
                <a:gd name="T24" fmla="*/ 183 w 394"/>
                <a:gd name="T25" fmla="*/ 218 h 373"/>
                <a:gd name="T26" fmla="*/ 243 w 394"/>
                <a:gd name="T27" fmla="*/ 225 h 373"/>
                <a:gd name="T28" fmla="*/ 301 w 394"/>
                <a:gd name="T29" fmla="*/ 186 h 373"/>
                <a:gd name="T30" fmla="*/ 350 w 394"/>
                <a:gd name="T31" fmla="*/ 325 h 373"/>
                <a:gd name="T32" fmla="*/ 346 w 394"/>
                <a:gd name="T33" fmla="*/ 349 h 373"/>
                <a:gd name="T34" fmla="*/ 346 w 394"/>
                <a:gd name="T35" fmla="*/ 371 h 373"/>
                <a:gd name="T36" fmla="*/ 347 w 394"/>
                <a:gd name="T37" fmla="*/ 372 h 373"/>
                <a:gd name="T38" fmla="*/ 351 w 394"/>
                <a:gd name="T39" fmla="*/ 373 h 373"/>
                <a:gd name="T40" fmla="*/ 353 w 394"/>
                <a:gd name="T41" fmla="*/ 370 h 373"/>
                <a:gd name="T42" fmla="*/ 354 w 394"/>
                <a:gd name="T43" fmla="*/ 361 h 373"/>
                <a:gd name="T44" fmla="*/ 356 w 394"/>
                <a:gd name="T45" fmla="*/ 348 h 373"/>
                <a:gd name="T46" fmla="*/ 302 w 394"/>
                <a:gd name="T47" fmla="*/ 78 h 373"/>
                <a:gd name="T48" fmla="*/ 170 w 394"/>
                <a:gd name="T49" fmla="*/ 145 h 373"/>
                <a:gd name="T50" fmla="*/ 166 w 394"/>
                <a:gd name="T51" fmla="*/ 144 h 373"/>
                <a:gd name="T52" fmla="*/ 173 w 394"/>
                <a:gd name="T53" fmla="*/ 145 h 373"/>
                <a:gd name="T54" fmla="*/ 170 w 39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 h="373">
                  <a:moveTo>
                    <a:pt x="302" y="78"/>
                  </a:moveTo>
                  <a:cubicBezTo>
                    <a:pt x="213" y="0"/>
                    <a:pt x="40" y="100"/>
                    <a:pt x="0" y="156"/>
                  </a:cubicBezTo>
                  <a:cubicBezTo>
                    <a:pt x="16" y="213"/>
                    <a:pt x="8" y="286"/>
                    <a:pt x="20" y="367"/>
                  </a:cubicBezTo>
                  <a:cubicBezTo>
                    <a:pt x="20" y="367"/>
                    <a:pt x="20" y="367"/>
                    <a:pt x="20" y="367"/>
                  </a:cubicBezTo>
                  <a:cubicBezTo>
                    <a:pt x="20" y="368"/>
                    <a:pt x="21" y="369"/>
                    <a:pt x="21" y="370"/>
                  </a:cubicBezTo>
                  <a:cubicBezTo>
                    <a:pt x="21" y="370"/>
                    <a:pt x="22" y="372"/>
                    <a:pt x="23" y="373"/>
                  </a:cubicBezTo>
                  <a:cubicBezTo>
                    <a:pt x="23" y="373"/>
                    <a:pt x="26" y="373"/>
                    <a:pt x="27" y="372"/>
                  </a:cubicBezTo>
                  <a:cubicBezTo>
                    <a:pt x="28" y="372"/>
                    <a:pt x="28" y="371"/>
                    <a:pt x="28" y="371"/>
                  </a:cubicBezTo>
                  <a:cubicBezTo>
                    <a:pt x="28" y="364"/>
                    <a:pt x="28" y="350"/>
                    <a:pt x="28" y="349"/>
                  </a:cubicBezTo>
                  <a:cubicBezTo>
                    <a:pt x="27" y="338"/>
                    <a:pt x="29" y="327"/>
                    <a:pt x="27" y="316"/>
                  </a:cubicBezTo>
                  <a:cubicBezTo>
                    <a:pt x="35" y="265"/>
                    <a:pt x="28" y="263"/>
                    <a:pt x="56" y="212"/>
                  </a:cubicBezTo>
                  <a:cubicBezTo>
                    <a:pt x="59" y="207"/>
                    <a:pt x="74" y="190"/>
                    <a:pt x="76" y="188"/>
                  </a:cubicBezTo>
                  <a:cubicBezTo>
                    <a:pt x="122" y="171"/>
                    <a:pt x="139" y="200"/>
                    <a:pt x="183" y="218"/>
                  </a:cubicBezTo>
                  <a:cubicBezTo>
                    <a:pt x="199" y="225"/>
                    <a:pt x="225" y="225"/>
                    <a:pt x="243" y="225"/>
                  </a:cubicBezTo>
                  <a:cubicBezTo>
                    <a:pt x="272" y="225"/>
                    <a:pt x="300" y="193"/>
                    <a:pt x="301" y="186"/>
                  </a:cubicBezTo>
                  <a:cubicBezTo>
                    <a:pt x="336" y="240"/>
                    <a:pt x="340" y="279"/>
                    <a:pt x="350" y="325"/>
                  </a:cubicBezTo>
                  <a:cubicBezTo>
                    <a:pt x="348" y="333"/>
                    <a:pt x="347" y="341"/>
                    <a:pt x="346" y="349"/>
                  </a:cubicBezTo>
                  <a:cubicBezTo>
                    <a:pt x="346" y="350"/>
                    <a:pt x="346" y="364"/>
                    <a:pt x="346" y="371"/>
                  </a:cubicBezTo>
                  <a:cubicBezTo>
                    <a:pt x="346" y="371"/>
                    <a:pt x="346" y="372"/>
                    <a:pt x="347" y="372"/>
                  </a:cubicBezTo>
                  <a:cubicBezTo>
                    <a:pt x="348" y="373"/>
                    <a:pt x="351" y="373"/>
                    <a:pt x="351" y="373"/>
                  </a:cubicBezTo>
                  <a:cubicBezTo>
                    <a:pt x="352" y="372"/>
                    <a:pt x="353" y="370"/>
                    <a:pt x="353" y="370"/>
                  </a:cubicBezTo>
                  <a:cubicBezTo>
                    <a:pt x="354" y="366"/>
                    <a:pt x="354" y="364"/>
                    <a:pt x="354" y="361"/>
                  </a:cubicBezTo>
                  <a:cubicBezTo>
                    <a:pt x="355" y="357"/>
                    <a:pt x="356" y="352"/>
                    <a:pt x="356" y="348"/>
                  </a:cubicBezTo>
                  <a:cubicBezTo>
                    <a:pt x="369" y="298"/>
                    <a:pt x="394" y="99"/>
                    <a:pt x="302" y="78"/>
                  </a:cubicBezTo>
                  <a:close/>
                  <a:moveTo>
                    <a:pt x="170" y="145"/>
                  </a:moveTo>
                  <a:cubicBezTo>
                    <a:pt x="169" y="145"/>
                    <a:pt x="168" y="144"/>
                    <a:pt x="166" y="144"/>
                  </a:cubicBezTo>
                  <a:cubicBezTo>
                    <a:pt x="168" y="144"/>
                    <a:pt x="170" y="145"/>
                    <a:pt x="173" y="145"/>
                  </a:cubicBezTo>
                  <a:cubicBezTo>
                    <a:pt x="172" y="145"/>
                    <a:pt x="171" y="145"/>
                    <a:pt x="170" y="145"/>
                  </a:cubicBezTo>
                  <a:close/>
                </a:path>
              </a:pathLst>
            </a:custGeom>
            <a:solidFill>
              <a:srgbClr val="BF974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1" name="Freeform 153"/>
            <p:cNvSpPr>
              <a:spLocks noEditPoints="1"/>
            </p:cNvSpPr>
            <p:nvPr/>
          </p:nvSpPr>
          <p:spPr bwMode="auto">
            <a:xfrm>
              <a:off x="3124200" y="1610519"/>
              <a:ext cx="647700" cy="598488"/>
            </a:xfrm>
            <a:custGeom>
              <a:avLst/>
              <a:gdLst>
                <a:gd name="T0" fmla="*/ 95 w 404"/>
                <a:gd name="T1" fmla="*/ 78 h 373"/>
                <a:gd name="T2" fmla="*/ 404 w 404"/>
                <a:gd name="T3" fmla="*/ 156 h 373"/>
                <a:gd name="T4" fmla="*/ 383 w 404"/>
                <a:gd name="T5" fmla="*/ 367 h 373"/>
                <a:gd name="T6" fmla="*/ 383 w 404"/>
                <a:gd name="T7" fmla="*/ 367 h 373"/>
                <a:gd name="T8" fmla="*/ 382 w 404"/>
                <a:gd name="T9" fmla="*/ 369 h 373"/>
                <a:gd name="T10" fmla="*/ 380 w 404"/>
                <a:gd name="T11" fmla="*/ 372 h 373"/>
                <a:gd name="T12" fmla="*/ 376 w 404"/>
                <a:gd name="T13" fmla="*/ 372 h 373"/>
                <a:gd name="T14" fmla="*/ 375 w 404"/>
                <a:gd name="T15" fmla="*/ 371 h 373"/>
                <a:gd name="T16" fmla="*/ 375 w 404"/>
                <a:gd name="T17" fmla="*/ 349 h 373"/>
                <a:gd name="T18" fmla="*/ 376 w 404"/>
                <a:gd name="T19" fmla="*/ 316 h 373"/>
                <a:gd name="T20" fmla="*/ 346 w 404"/>
                <a:gd name="T21" fmla="*/ 211 h 373"/>
                <a:gd name="T22" fmla="*/ 326 w 404"/>
                <a:gd name="T23" fmla="*/ 188 h 373"/>
                <a:gd name="T24" fmla="*/ 217 w 404"/>
                <a:gd name="T25" fmla="*/ 217 h 373"/>
                <a:gd name="T26" fmla="*/ 154 w 404"/>
                <a:gd name="T27" fmla="*/ 225 h 373"/>
                <a:gd name="T28" fmla="*/ 95 w 404"/>
                <a:gd name="T29" fmla="*/ 186 h 373"/>
                <a:gd name="T30" fmla="*/ 45 w 404"/>
                <a:gd name="T31" fmla="*/ 325 h 373"/>
                <a:gd name="T32" fmla="*/ 49 w 404"/>
                <a:gd name="T33" fmla="*/ 349 h 373"/>
                <a:gd name="T34" fmla="*/ 49 w 404"/>
                <a:gd name="T35" fmla="*/ 371 h 373"/>
                <a:gd name="T36" fmla="*/ 48 w 404"/>
                <a:gd name="T37" fmla="*/ 372 h 373"/>
                <a:gd name="T38" fmla="*/ 44 w 404"/>
                <a:gd name="T39" fmla="*/ 372 h 373"/>
                <a:gd name="T40" fmla="*/ 42 w 404"/>
                <a:gd name="T41" fmla="*/ 369 h 373"/>
                <a:gd name="T42" fmla="*/ 41 w 404"/>
                <a:gd name="T43" fmla="*/ 361 h 373"/>
                <a:gd name="T44" fmla="*/ 39 w 404"/>
                <a:gd name="T45" fmla="*/ 348 h 373"/>
                <a:gd name="T46" fmla="*/ 95 w 404"/>
                <a:gd name="T47" fmla="*/ 78 h 373"/>
                <a:gd name="T48" fmla="*/ 229 w 404"/>
                <a:gd name="T49" fmla="*/ 145 h 373"/>
                <a:gd name="T50" fmla="*/ 233 w 404"/>
                <a:gd name="T51" fmla="*/ 143 h 373"/>
                <a:gd name="T52" fmla="*/ 227 w 404"/>
                <a:gd name="T53" fmla="*/ 145 h 373"/>
                <a:gd name="T54" fmla="*/ 229 w 40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4" h="373">
                  <a:moveTo>
                    <a:pt x="95" y="78"/>
                  </a:moveTo>
                  <a:cubicBezTo>
                    <a:pt x="185" y="0"/>
                    <a:pt x="362" y="99"/>
                    <a:pt x="404" y="156"/>
                  </a:cubicBezTo>
                  <a:cubicBezTo>
                    <a:pt x="387" y="213"/>
                    <a:pt x="395" y="286"/>
                    <a:pt x="383" y="367"/>
                  </a:cubicBezTo>
                  <a:cubicBezTo>
                    <a:pt x="383" y="367"/>
                    <a:pt x="383" y="367"/>
                    <a:pt x="383" y="367"/>
                  </a:cubicBezTo>
                  <a:cubicBezTo>
                    <a:pt x="383" y="368"/>
                    <a:pt x="383" y="368"/>
                    <a:pt x="382" y="369"/>
                  </a:cubicBezTo>
                  <a:cubicBezTo>
                    <a:pt x="382" y="370"/>
                    <a:pt x="381" y="372"/>
                    <a:pt x="380" y="372"/>
                  </a:cubicBezTo>
                  <a:cubicBezTo>
                    <a:pt x="380" y="373"/>
                    <a:pt x="377" y="372"/>
                    <a:pt x="376" y="372"/>
                  </a:cubicBezTo>
                  <a:cubicBezTo>
                    <a:pt x="375" y="372"/>
                    <a:pt x="375" y="371"/>
                    <a:pt x="375" y="371"/>
                  </a:cubicBezTo>
                  <a:cubicBezTo>
                    <a:pt x="375" y="364"/>
                    <a:pt x="375" y="349"/>
                    <a:pt x="375" y="349"/>
                  </a:cubicBezTo>
                  <a:cubicBezTo>
                    <a:pt x="376" y="338"/>
                    <a:pt x="374" y="327"/>
                    <a:pt x="376" y="316"/>
                  </a:cubicBezTo>
                  <a:cubicBezTo>
                    <a:pt x="368" y="265"/>
                    <a:pt x="375" y="263"/>
                    <a:pt x="346" y="211"/>
                  </a:cubicBezTo>
                  <a:cubicBezTo>
                    <a:pt x="343" y="207"/>
                    <a:pt x="328" y="190"/>
                    <a:pt x="326" y="188"/>
                  </a:cubicBezTo>
                  <a:cubicBezTo>
                    <a:pt x="278" y="171"/>
                    <a:pt x="262" y="200"/>
                    <a:pt x="217" y="217"/>
                  </a:cubicBezTo>
                  <a:cubicBezTo>
                    <a:pt x="199" y="224"/>
                    <a:pt x="173" y="225"/>
                    <a:pt x="154" y="225"/>
                  </a:cubicBezTo>
                  <a:cubicBezTo>
                    <a:pt x="125" y="225"/>
                    <a:pt x="96" y="193"/>
                    <a:pt x="95" y="186"/>
                  </a:cubicBezTo>
                  <a:cubicBezTo>
                    <a:pt x="59" y="240"/>
                    <a:pt x="56" y="279"/>
                    <a:pt x="45" y="325"/>
                  </a:cubicBezTo>
                  <a:cubicBezTo>
                    <a:pt x="47" y="333"/>
                    <a:pt x="48" y="341"/>
                    <a:pt x="49" y="349"/>
                  </a:cubicBezTo>
                  <a:cubicBezTo>
                    <a:pt x="49" y="349"/>
                    <a:pt x="50" y="364"/>
                    <a:pt x="49" y="371"/>
                  </a:cubicBezTo>
                  <a:cubicBezTo>
                    <a:pt x="49" y="371"/>
                    <a:pt x="49" y="372"/>
                    <a:pt x="48" y="372"/>
                  </a:cubicBezTo>
                  <a:cubicBezTo>
                    <a:pt x="47" y="372"/>
                    <a:pt x="44" y="373"/>
                    <a:pt x="44" y="372"/>
                  </a:cubicBezTo>
                  <a:cubicBezTo>
                    <a:pt x="43" y="372"/>
                    <a:pt x="42" y="370"/>
                    <a:pt x="42" y="369"/>
                  </a:cubicBezTo>
                  <a:cubicBezTo>
                    <a:pt x="41" y="366"/>
                    <a:pt x="41" y="364"/>
                    <a:pt x="41" y="361"/>
                  </a:cubicBezTo>
                  <a:cubicBezTo>
                    <a:pt x="40" y="356"/>
                    <a:pt x="39" y="352"/>
                    <a:pt x="39" y="348"/>
                  </a:cubicBezTo>
                  <a:cubicBezTo>
                    <a:pt x="25" y="298"/>
                    <a:pt x="0" y="99"/>
                    <a:pt x="95" y="78"/>
                  </a:cubicBezTo>
                  <a:close/>
                  <a:moveTo>
                    <a:pt x="229" y="145"/>
                  </a:moveTo>
                  <a:cubicBezTo>
                    <a:pt x="230" y="144"/>
                    <a:pt x="232" y="144"/>
                    <a:pt x="233" y="143"/>
                  </a:cubicBezTo>
                  <a:cubicBezTo>
                    <a:pt x="231" y="144"/>
                    <a:pt x="229" y="145"/>
                    <a:pt x="227" y="145"/>
                  </a:cubicBezTo>
                  <a:cubicBezTo>
                    <a:pt x="228" y="145"/>
                    <a:pt x="228" y="145"/>
                    <a:pt x="229" y="145"/>
                  </a:cubicBezTo>
                  <a:close/>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2" name="Freeform 154"/>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3" name="Freeform 155"/>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4" name="Freeform 156"/>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close/>
                </a:path>
              </a:pathLst>
            </a:custGeom>
            <a:solidFill>
              <a:srgbClr val="E9CE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5" name="Freeform 157"/>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6" name="Freeform 158"/>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68829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7" name="Freeform 159"/>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8" name="Rectangle 160"/>
            <p:cNvSpPr>
              <a:spLocks noChangeArrowheads="1"/>
            </p:cNvSpPr>
            <p:nvPr/>
          </p:nvSpPr>
          <p:spPr bwMode="auto">
            <a:xfrm>
              <a:off x="4589463" y="2815432"/>
              <a:ext cx="49213" cy="1588"/>
            </a:xfrm>
            <a:prstGeom prst="rect">
              <a:avLst/>
            </a:prstGeom>
            <a:solidFill>
              <a:srgbClr val="2F2F2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09" name="Rectangle 161"/>
            <p:cNvSpPr>
              <a:spLocks noChangeArrowheads="1"/>
            </p:cNvSpPr>
            <p:nvPr/>
          </p:nvSpPr>
          <p:spPr bwMode="auto">
            <a:xfrm>
              <a:off x="4589463" y="2815432"/>
              <a:ext cx="49213"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0" name="Freeform 162"/>
            <p:cNvSpPr>
              <a:spLocks/>
            </p:cNvSpPr>
            <p:nvPr/>
          </p:nvSpPr>
          <p:spPr bwMode="auto">
            <a:xfrm>
              <a:off x="5054600" y="2539207"/>
              <a:ext cx="796925" cy="1042988"/>
            </a:xfrm>
            <a:custGeom>
              <a:avLst/>
              <a:gdLst>
                <a:gd name="T0" fmla="*/ 179 w 496"/>
                <a:gd name="T1" fmla="*/ 59 h 650"/>
                <a:gd name="T2" fmla="*/ 401 w 496"/>
                <a:gd name="T3" fmla="*/ 112 h 650"/>
                <a:gd name="T4" fmla="*/ 463 w 496"/>
                <a:gd name="T5" fmla="*/ 303 h 650"/>
                <a:gd name="T6" fmla="*/ 442 w 496"/>
                <a:gd name="T7" fmla="*/ 442 h 650"/>
                <a:gd name="T8" fmla="*/ 440 w 496"/>
                <a:gd name="T9" fmla="*/ 495 h 650"/>
                <a:gd name="T10" fmla="*/ 237 w 496"/>
                <a:gd name="T11" fmla="*/ 649 h 650"/>
                <a:gd name="T12" fmla="*/ 54 w 496"/>
                <a:gd name="T13" fmla="*/ 499 h 650"/>
                <a:gd name="T14" fmla="*/ 58 w 496"/>
                <a:gd name="T15" fmla="*/ 446 h 650"/>
                <a:gd name="T16" fmla="*/ 38 w 496"/>
                <a:gd name="T17" fmla="*/ 295 h 650"/>
                <a:gd name="T18" fmla="*/ 179 w 496"/>
                <a:gd name="T19" fmla="*/ 5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650">
                  <a:moveTo>
                    <a:pt x="179" y="59"/>
                  </a:moveTo>
                  <a:cubicBezTo>
                    <a:pt x="197" y="27"/>
                    <a:pt x="342" y="0"/>
                    <a:pt x="401" y="112"/>
                  </a:cubicBezTo>
                  <a:cubicBezTo>
                    <a:pt x="460" y="224"/>
                    <a:pt x="430" y="263"/>
                    <a:pt x="463" y="303"/>
                  </a:cubicBezTo>
                  <a:cubicBezTo>
                    <a:pt x="496" y="343"/>
                    <a:pt x="465" y="434"/>
                    <a:pt x="442" y="442"/>
                  </a:cubicBezTo>
                  <a:cubicBezTo>
                    <a:pt x="420" y="450"/>
                    <a:pt x="429" y="481"/>
                    <a:pt x="440" y="495"/>
                  </a:cubicBezTo>
                  <a:cubicBezTo>
                    <a:pt x="487" y="552"/>
                    <a:pt x="419" y="650"/>
                    <a:pt x="237" y="649"/>
                  </a:cubicBezTo>
                  <a:cubicBezTo>
                    <a:pt x="42" y="647"/>
                    <a:pt x="4" y="534"/>
                    <a:pt x="54" y="499"/>
                  </a:cubicBezTo>
                  <a:cubicBezTo>
                    <a:pt x="70" y="488"/>
                    <a:pt x="76" y="466"/>
                    <a:pt x="58" y="446"/>
                  </a:cubicBezTo>
                  <a:cubicBezTo>
                    <a:pt x="41" y="427"/>
                    <a:pt x="0" y="354"/>
                    <a:pt x="38" y="295"/>
                  </a:cubicBezTo>
                  <a:cubicBezTo>
                    <a:pt x="77" y="235"/>
                    <a:pt x="43" y="59"/>
                    <a:pt x="179" y="59"/>
                  </a:cubicBezTo>
                </a:path>
              </a:pathLst>
            </a:custGeom>
            <a:solidFill>
              <a:srgbClr val="8060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1" name="Freeform 163"/>
            <p:cNvSpPr>
              <a:spLocks/>
            </p:cNvSpPr>
            <p:nvPr/>
          </p:nvSpPr>
          <p:spPr bwMode="auto">
            <a:xfrm>
              <a:off x="4859338" y="3375819"/>
              <a:ext cx="1182688" cy="468313"/>
            </a:xfrm>
            <a:custGeom>
              <a:avLst/>
              <a:gdLst>
                <a:gd name="T0" fmla="*/ 438 w 737"/>
                <a:gd name="T1" fmla="*/ 0 h 292"/>
                <a:gd name="T2" fmla="*/ 295 w 737"/>
                <a:gd name="T3" fmla="*/ 7 h 292"/>
                <a:gd name="T4" fmla="*/ 79 w 737"/>
                <a:gd name="T5" fmla="*/ 115 h 292"/>
                <a:gd name="T6" fmla="*/ 0 w 737"/>
                <a:gd name="T7" fmla="*/ 292 h 292"/>
                <a:gd name="T8" fmla="*/ 737 w 737"/>
                <a:gd name="T9" fmla="*/ 292 h 292"/>
                <a:gd name="T10" fmla="*/ 658 w 737"/>
                <a:gd name="T11" fmla="*/ 115 h 292"/>
                <a:gd name="T12" fmla="*/ 438 w 73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737" h="292">
                  <a:moveTo>
                    <a:pt x="438" y="0"/>
                  </a:moveTo>
                  <a:cubicBezTo>
                    <a:pt x="437" y="3"/>
                    <a:pt x="296" y="5"/>
                    <a:pt x="295" y="7"/>
                  </a:cubicBezTo>
                  <a:cubicBezTo>
                    <a:pt x="250" y="70"/>
                    <a:pt x="155" y="98"/>
                    <a:pt x="79" y="115"/>
                  </a:cubicBezTo>
                  <a:cubicBezTo>
                    <a:pt x="3" y="132"/>
                    <a:pt x="0" y="228"/>
                    <a:pt x="0" y="292"/>
                  </a:cubicBezTo>
                  <a:cubicBezTo>
                    <a:pt x="737" y="292"/>
                    <a:pt x="737" y="292"/>
                    <a:pt x="737" y="292"/>
                  </a:cubicBezTo>
                  <a:cubicBezTo>
                    <a:pt x="737" y="228"/>
                    <a:pt x="736" y="132"/>
                    <a:pt x="658" y="115"/>
                  </a:cubicBezTo>
                  <a:cubicBezTo>
                    <a:pt x="581" y="97"/>
                    <a:pt x="480" y="66"/>
                    <a:pt x="438" y="0"/>
                  </a:cubicBezTo>
                </a:path>
              </a:pathLst>
            </a:custGeom>
            <a:solidFill>
              <a:srgbClr val="2680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2" name="Freeform 164"/>
            <p:cNvSpPr>
              <a:spLocks/>
            </p:cNvSpPr>
            <p:nvPr/>
          </p:nvSpPr>
          <p:spPr bwMode="auto">
            <a:xfrm>
              <a:off x="5332413" y="3002757"/>
              <a:ext cx="236538"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5D5C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3" name="Freeform 165"/>
            <p:cNvSpPr>
              <a:spLocks/>
            </p:cNvSpPr>
            <p:nvPr/>
          </p:nvSpPr>
          <p:spPr bwMode="auto">
            <a:xfrm>
              <a:off x="5670550" y="3012282"/>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5D5C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4" name="Freeform 166"/>
            <p:cNvSpPr>
              <a:spLocks/>
            </p:cNvSpPr>
            <p:nvPr/>
          </p:nvSpPr>
          <p:spPr bwMode="auto">
            <a:xfrm>
              <a:off x="5110163" y="3012282"/>
              <a:ext cx="120650"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5D5C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5" name="Freeform 167"/>
            <p:cNvSpPr>
              <a:spLocks/>
            </p:cNvSpPr>
            <p:nvPr/>
          </p:nvSpPr>
          <p:spPr bwMode="auto">
            <a:xfrm>
              <a:off x="5332413" y="3304382"/>
              <a:ext cx="236538"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4AA9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6" name="Freeform 168"/>
            <p:cNvSpPr>
              <a:spLocks/>
            </p:cNvSpPr>
            <p:nvPr/>
          </p:nvSpPr>
          <p:spPr bwMode="auto">
            <a:xfrm>
              <a:off x="5126038" y="2639219"/>
              <a:ext cx="650875"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5D5C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7" name="Freeform 169"/>
            <p:cNvSpPr>
              <a:spLocks/>
            </p:cNvSpPr>
            <p:nvPr/>
          </p:nvSpPr>
          <p:spPr bwMode="auto">
            <a:xfrm>
              <a:off x="5122863" y="2618582"/>
              <a:ext cx="688975" cy="496888"/>
            </a:xfrm>
            <a:custGeom>
              <a:avLst/>
              <a:gdLst>
                <a:gd name="T0" fmla="*/ 170 w 430"/>
                <a:gd name="T1" fmla="*/ 148 h 310"/>
                <a:gd name="T2" fmla="*/ 73 w 430"/>
                <a:gd name="T3" fmla="*/ 226 h 310"/>
                <a:gd name="T4" fmla="*/ 43 w 430"/>
                <a:gd name="T5" fmla="*/ 301 h 310"/>
                <a:gd name="T6" fmla="*/ 18 w 430"/>
                <a:gd name="T7" fmla="*/ 145 h 310"/>
                <a:gd name="T8" fmla="*/ 173 w 430"/>
                <a:gd name="T9" fmla="*/ 4 h 310"/>
                <a:gd name="T10" fmla="*/ 326 w 430"/>
                <a:gd name="T11" fmla="*/ 47 h 310"/>
                <a:gd name="T12" fmla="*/ 367 w 430"/>
                <a:gd name="T13" fmla="*/ 310 h 310"/>
                <a:gd name="T14" fmla="*/ 282 w 430"/>
                <a:gd name="T15" fmla="*/ 105 h 310"/>
                <a:gd name="T16" fmla="*/ 170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170" y="148"/>
                  </a:moveTo>
                  <a:cubicBezTo>
                    <a:pt x="135" y="223"/>
                    <a:pt x="120" y="246"/>
                    <a:pt x="73" y="226"/>
                  </a:cubicBezTo>
                  <a:cubicBezTo>
                    <a:pt x="25" y="206"/>
                    <a:pt x="34" y="262"/>
                    <a:pt x="43" y="301"/>
                  </a:cubicBezTo>
                  <a:cubicBezTo>
                    <a:pt x="0" y="248"/>
                    <a:pt x="5" y="197"/>
                    <a:pt x="18" y="145"/>
                  </a:cubicBezTo>
                  <a:cubicBezTo>
                    <a:pt x="33" y="88"/>
                    <a:pt x="105" y="2"/>
                    <a:pt x="173" y="4"/>
                  </a:cubicBezTo>
                  <a:cubicBezTo>
                    <a:pt x="210" y="0"/>
                    <a:pt x="266" y="5"/>
                    <a:pt x="326" y="47"/>
                  </a:cubicBezTo>
                  <a:cubicBezTo>
                    <a:pt x="430" y="122"/>
                    <a:pt x="395" y="290"/>
                    <a:pt x="367" y="310"/>
                  </a:cubicBezTo>
                  <a:cubicBezTo>
                    <a:pt x="394" y="155"/>
                    <a:pt x="328" y="186"/>
                    <a:pt x="282" y="105"/>
                  </a:cubicBezTo>
                  <a:cubicBezTo>
                    <a:pt x="267" y="69"/>
                    <a:pt x="209" y="67"/>
                    <a:pt x="170" y="148"/>
                  </a:cubicBezTo>
                  <a:close/>
                </a:path>
              </a:pathLst>
            </a:custGeom>
            <a:solidFill>
              <a:srgbClr val="80604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8" name="Rectangle 170"/>
            <p:cNvSpPr>
              <a:spLocks noChangeArrowheads="1"/>
            </p:cNvSpPr>
            <p:nvPr/>
          </p:nvSpPr>
          <p:spPr bwMode="auto">
            <a:xfrm>
              <a:off x="5435600" y="3544094"/>
              <a:ext cx="23813" cy="3000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19" name="Freeform 171"/>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0" name="Freeform 172"/>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1" name="Freeform 173"/>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2" name="Freeform 174"/>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3" name="Freeform 175"/>
            <p:cNvSpPr>
              <a:spLocks noEditPoints="1"/>
            </p:cNvSpPr>
            <p:nvPr/>
          </p:nvSpPr>
          <p:spPr bwMode="auto">
            <a:xfrm>
              <a:off x="5200650" y="2972594"/>
              <a:ext cx="508000" cy="184150"/>
            </a:xfrm>
            <a:custGeom>
              <a:avLst/>
              <a:gdLst>
                <a:gd name="T0" fmla="*/ 236 w 316"/>
                <a:gd name="T1" fmla="*/ 114 h 115"/>
                <a:gd name="T2" fmla="*/ 240 w 316"/>
                <a:gd name="T3" fmla="*/ 114 h 115"/>
                <a:gd name="T4" fmla="*/ 297 w 316"/>
                <a:gd name="T5" fmla="*/ 68 h 115"/>
                <a:gd name="T6" fmla="*/ 310 w 316"/>
                <a:gd name="T7" fmla="*/ 30 h 115"/>
                <a:gd name="T8" fmla="*/ 316 w 316"/>
                <a:gd name="T9" fmla="*/ 16 h 115"/>
                <a:gd name="T10" fmla="*/ 307 w 316"/>
                <a:gd name="T11" fmla="*/ 5 h 115"/>
                <a:gd name="T12" fmla="*/ 238 w 316"/>
                <a:gd name="T13" fmla="*/ 2 h 115"/>
                <a:gd name="T14" fmla="*/ 238 w 316"/>
                <a:gd name="T15" fmla="*/ 9 h 115"/>
                <a:gd name="T16" fmla="*/ 285 w 316"/>
                <a:gd name="T17" fmla="*/ 14 h 115"/>
                <a:gd name="T18" fmla="*/ 283 w 316"/>
                <a:gd name="T19" fmla="*/ 86 h 115"/>
                <a:gd name="T20" fmla="*/ 236 w 316"/>
                <a:gd name="T21" fmla="*/ 108 h 115"/>
                <a:gd name="T22" fmla="*/ 236 w 316"/>
                <a:gd name="T23" fmla="*/ 114 h 115"/>
                <a:gd name="T24" fmla="*/ 158 w 316"/>
                <a:gd name="T25" fmla="*/ 15 h 115"/>
                <a:gd name="T26" fmla="*/ 84 w 316"/>
                <a:gd name="T27" fmla="*/ 2 h 115"/>
                <a:gd name="T28" fmla="*/ 78 w 316"/>
                <a:gd name="T29" fmla="*/ 2 h 115"/>
                <a:gd name="T30" fmla="*/ 78 w 316"/>
                <a:gd name="T31" fmla="*/ 9 h 115"/>
                <a:gd name="T32" fmla="*/ 130 w 316"/>
                <a:gd name="T33" fmla="*/ 27 h 115"/>
                <a:gd name="T34" fmla="*/ 99 w 316"/>
                <a:gd name="T35" fmla="*/ 103 h 115"/>
                <a:gd name="T36" fmla="*/ 76 w 316"/>
                <a:gd name="T37" fmla="*/ 108 h 115"/>
                <a:gd name="T38" fmla="*/ 76 w 316"/>
                <a:gd name="T39" fmla="*/ 115 h 115"/>
                <a:gd name="T40" fmla="*/ 130 w 316"/>
                <a:gd name="T41" fmla="*/ 80 h 115"/>
                <a:gd name="T42" fmla="*/ 157 w 316"/>
                <a:gd name="T43" fmla="*/ 41 h 115"/>
                <a:gd name="T44" fmla="*/ 183 w 316"/>
                <a:gd name="T45" fmla="*/ 79 h 115"/>
                <a:gd name="T46" fmla="*/ 236 w 316"/>
                <a:gd name="T47" fmla="*/ 114 h 115"/>
                <a:gd name="T48" fmla="*/ 236 w 316"/>
                <a:gd name="T49" fmla="*/ 108 h 115"/>
                <a:gd name="T50" fmla="*/ 211 w 316"/>
                <a:gd name="T51" fmla="*/ 103 h 115"/>
                <a:gd name="T52" fmla="*/ 185 w 316"/>
                <a:gd name="T53" fmla="*/ 27 h 115"/>
                <a:gd name="T54" fmla="*/ 238 w 316"/>
                <a:gd name="T55" fmla="*/ 9 h 115"/>
                <a:gd name="T56" fmla="*/ 238 w 316"/>
                <a:gd name="T57" fmla="*/ 2 h 115"/>
                <a:gd name="T58" fmla="*/ 233 w 316"/>
                <a:gd name="T59" fmla="*/ 2 h 115"/>
                <a:gd name="T60" fmla="*/ 158 w 316"/>
                <a:gd name="T61" fmla="*/ 15 h 115"/>
                <a:gd name="T62" fmla="*/ 78 w 316"/>
                <a:gd name="T63" fmla="*/ 2 h 115"/>
                <a:gd name="T64" fmla="*/ 9 w 316"/>
                <a:gd name="T65" fmla="*/ 6 h 115"/>
                <a:gd name="T66" fmla="*/ 0 w 316"/>
                <a:gd name="T67" fmla="*/ 17 h 115"/>
                <a:gd name="T68" fmla="*/ 5 w 316"/>
                <a:gd name="T69" fmla="*/ 31 h 115"/>
                <a:gd name="T70" fmla="*/ 15 w 316"/>
                <a:gd name="T71" fmla="*/ 69 h 115"/>
                <a:gd name="T72" fmla="*/ 69 w 316"/>
                <a:gd name="T73" fmla="*/ 114 h 115"/>
                <a:gd name="T74" fmla="*/ 76 w 316"/>
                <a:gd name="T75" fmla="*/ 115 h 115"/>
                <a:gd name="T76" fmla="*/ 76 w 316"/>
                <a:gd name="T77" fmla="*/ 108 h 115"/>
                <a:gd name="T78" fmla="*/ 28 w 316"/>
                <a:gd name="T79" fmla="*/ 86 h 115"/>
                <a:gd name="T80" fmla="*/ 31 w 316"/>
                <a:gd name="T81" fmla="*/ 14 h 115"/>
                <a:gd name="T82" fmla="*/ 78 w 316"/>
                <a:gd name="T83" fmla="*/ 9 h 115"/>
                <a:gd name="T84" fmla="*/ 78 w 316"/>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6" h="115">
                  <a:moveTo>
                    <a:pt x="236" y="114"/>
                  </a:moveTo>
                  <a:cubicBezTo>
                    <a:pt x="237" y="114"/>
                    <a:pt x="239" y="114"/>
                    <a:pt x="240" y="114"/>
                  </a:cubicBezTo>
                  <a:cubicBezTo>
                    <a:pt x="282" y="110"/>
                    <a:pt x="293" y="92"/>
                    <a:pt x="297" y="68"/>
                  </a:cubicBezTo>
                  <a:cubicBezTo>
                    <a:pt x="302" y="42"/>
                    <a:pt x="303" y="33"/>
                    <a:pt x="310" y="30"/>
                  </a:cubicBezTo>
                  <a:cubicBezTo>
                    <a:pt x="314" y="28"/>
                    <a:pt x="316" y="23"/>
                    <a:pt x="316" y="16"/>
                  </a:cubicBezTo>
                  <a:cubicBezTo>
                    <a:pt x="315" y="9"/>
                    <a:pt x="315" y="8"/>
                    <a:pt x="307" y="5"/>
                  </a:cubicBezTo>
                  <a:cubicBezTo>
                    <a:pt x="301" y="3"/>
                    <a:pt x="265" y="0"/>
                    <a:pt x="238" y="2"/>
                  </a:cubicBezTo>
                  <a:cubicBezTo>
                    <a:pt x="238" y="9"/>
                    <a:pt x="238" y="9"/>
                    <a:pt x="238" y="9"/>
                  </a:cubicBezTo>
                  <a:cubicBezTo>
                    <a:pt x="259" y="8"/>
                    <a:pt x="279" y="10"/>
                    <a:pt x="285" y="14"/>
                  </a:cubicBezTo>
                  <a:cubicBezTo>
                    <a:pt x="299" y="23"/>
                    <a:pt x="295" y="65"/>
                    <a:pt x="283" y="86"/>
                  </a:cubicBezTo>
                  <a:cubicBezTo>
                    <a:pt x="276" y="100"/>
                    <a:pt x="255" y="107"/>
                    <a:pt x="236" y="108"/>
                  </a:cubicBezTo>
                  <a:lnTo>
                    <a:pt x="236" y="114"/>
                  </a:lnTo>
                  <a:close/>
                  <a:moveTo>
                    <a:pt x="158" y="15"/>
                  </a:moveTo>
                  <a:cubicBezTo>
                    <a:pt x="148" y="16"/>
                    <a:pt x="110" y="5"/>
                    <a:pt x="84" y="2"/>
                  </a:cubicBezTo>
                  <a:cubicBezTo>
                    <a:pt x="82" y="2"/>
                    <a:pt x="80" y="2"/>
                    <a:pt x="78" y="2"/>
                  </a:cubicBezTo>
                  <a:cubicBezTo>
                    <a:pt x="78" y="9"/>
                    <a:pt x="78" y="9"/>
                    <a:pt x="78" y="9"/>
                  </a:cubicBezTo>
                  <a:cubicBezTo>
                    <a:pt x="99" y="10"/>
                    <a:pt x="122" y="15"/>
                    <a:pt x="130" y="27"/>
                  </a:cubicBezTo>
                  <a:cubicBezTo>
                    <a:pt x="143" y="46"/>
                    <a:pt x="120" y="93"/>
                    <a:pt x="99" y="103"/>
                  </a:cubicBezTo>
                  <a:cubicBezTo>
                    <a:pt x="93" y="106"/>
                    <a:pt x="84" y="108"/>
                    <a:pt x="76" y="108"/>
                  </a:cubicBezTo>
                  <a:cubicBezTo>
                    <a:pt x="76" y="115"/>
                    <a:pt x="76" y="115"/>
                    <a:pt x="76" y="115"/>
                  </a:cubicBezTo>
                  <a:cubicBezTo>
                    <a:pt x="112" y="115"/>
                    <a:pt x="125" y="89"/>
                    <a:pt x="130" y="80"/>
                  </a:cubicBezTo>
                  <a:cubicBezTo>
                    <a:pt x="138" y="63"/>
                    <a:pt x="136" y="41"/>
                    <a:pt x="157" y="41"/>
                  </a:cubicBezTo>
                  <a:cubicBezTo>
                    <a:pt x="178" y="41"/>
                    <a:pt x="175" y="63"/>
                    <a:pt x="183" y="79"/>
                  </a:cubicBezTo>
                  <a:cubicBezTo>
                    <a:pt x="187" y="88"/>
                    <a:pt x="198" y="115"/>
                    <a:pt x="236" y="114"/>
                  </a:cubicBezTo>
                  <a:cubicBezTo>
                    <a:pt x="236" y="108"/>
                    <a:pt x="236" y="108"/>
                    <a:pt x="236" y="108"/>
                  </a:cubicBezTo>
                  <a:cubicBezTo>
                    <a:pt x="227" y="108"/>
                    <a:pt x="218" y="106"/>
                    <a:pt x="211" y="103"/>
                  </a:cubicBezTo>
                  <a:cubicBezTo>
                    <a:pt x="191" y="93"/>
                    <a:pt x="171" y="46"/>
                    <a:pt x="185" y="27"/>
                  </a:cubicBezTo>
                  <a:cubicBezTo>
                    <a:pt x="194" y="15"/>
                    <a:pt x="216" y="10"/>
                    <a:pt x="238" y="9"/>
                  </a:cubicBezTo>
                  <a:cubicBezTo>
                    <a:pt x="238" y="2"/>
                    <a:pt x="238" y="2"/>
                    <a:pt x="238" y="2"/>
                  </a:cubicBezTo>
                  <a:cubicBezTo>
                    <a:pt x="236" y="2"/>
                    <a:pt x="235" y="2"/>
                    <a:pt x="233" y="2"/>
                  </a:cubicBezTo>
                  <a:cubicBezTo>
                    <a:pt x="209" y="4"/>
                    <a:pt x="179" y="15"/>
                    <a:pt x="158" y="15"/>
                  </a:cubicBezTo>
                  <a:close/>
                  <a:moveTo>
                    <a:pt x="78" y="2"/>
                  </a:moveTo>
                  <a:cubicBezTo>
                    <a:pt x="51" y="1"/>
                    <a:pt x="16" y="4"/>
                    <a:pt x="9" y="6"/>
                  </a:cubicBezTo>
                  <a:cubicBezTo>
                    <a:pt x="1" y="9"/>
                    <a:pt x="1" y="10"/>
                    <a:pt x="0" y="17"/>
                  </a:cubicBezTo>
                  <a:cubicBezTo>
                    <a:pt x="0" y="23"/>
                    <a:pt x="0" y="29"/>
                    <a:pt x="5" y="31"/>
                  </a:cubicBezTo>
                  <a:cubicBezTo>
                    <a:pt x="12" y="33"/>
                    <a:pt x="12" y="42"/>
                    <a:pt x="15" y="69"/>
                  </a:cubicBezTo>
                  <a:cubicBezTo>
                    <a:pt x="18" y="92"/>
                    <a:pt x="28" y="111"/>
                    <a:pt x="69" y="114"/>
                  </a:cubicBezTo>
                  <a:cubicBezTo>
                    <a:pt x="72" y="115"/>
                    <a:pt x="74" y="115"/>
                    <a:pt x="76" y="115"/>
                  </a:cubicBezTo>
                  <a:cubicBezTo>
                    <a:pt x="76" y="108"/>
                    <a:pt x="76" y="108"/>
                    <a:pt x="76" y="108"/>
                  </a:cubicBezTo>
                  <a:cubicBezTo>
                    <a:pt x="57" y="108"/>
                    <a:pt x="35" y="101"/>
                    <a:pt x="28" y="86"/>
                  </a:cubicBezTo>
                  <a:cubicBezTo>
                    <a:pt x="18" y="65"/>
                    <a:pt x="17" y="23"/>
                    <a:pt x="31" y="14"/>
                  </a:cubicBezTo>
                  <a:cubicBezTo>
                    <a:pt x="37" y="11"/>
                    <a:pt x="57" y="8"/>
                    <a:pt x="78" y="9"/>
                  </a:cubicBezTo>
                  <a:lnTo>
                    <a:pt x="78" y="2"/>
                  </a:lnTo>
                  <a:close/>
                </a:path>
              </a:pathLst>
            </a:custGeom>
            <a:solidFill>
              <a:srgbClr val="26808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4" name="Freeform 176"/>
            <p:cNvSpPr>
              <a:spLocks/>
            </p:cNvSpPr>
            <p:nvPr/>
          </p:nvSpPr>
          <p:spPr bwMode="auto">
            <a:xfrm>
              <a:off x="5448300" y="35425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24797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5" name="Freeform 177"/>
            <p:cNvSpPr>
              <a:spLocks/>
            </p:cNvSpPr>
            <p:nvPr/>
          </p:nvSpPr>
          <p:spPr bwMode="auto">
            <a:xfrm>
              <a:off x="5332413" y="3382169"/>
              <a:ext cx="236538" cy="160338"/>
            </a:xfrm>
            <a:custGeom>
              <a:avLst/>
              <a:gdLst>
                <a:gd name="T0" fmla="*/ 147 w 147"/>
                <a:gd name="T1" fmla="*/ 0 h 100"/>
                <a:gd name="T2" fmla="*/ 72 w 147"/>
                <a:gd name="T3" fmla="*/ 97 h 100"/>
                <a:gd name="T4" fmla="*/ 0 w 147"/>
                <a:gd name="T5" fmla="*/ 0 h 100"/>
                <a:gd name="T6" fmla="*/ 0 w 147"/>
                <a:gd name="T7" fmla="*/ 3 h 100"/>
                <a:gd name="T8" fmla="*/ 72 w 147"/>
                <a:gd name="T9" fmla="*/ 100 h 100"/>
                <a:gd name="T10" fmla="*/ 72 w 147"/>
                <a:gd name="T11" fmla="*/ 100 h 100"/>
                <a:gd name="T12" fmla="*/ 147 w 147"/>
                <a:gd name="T13" fmla="*/ 2 h 100"/>
                <a:gd name="T14" fmla="*/ 147 w 147"/>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00">
                  <a:moveTo>
                    <a:pt x="147" y="0"/>
                  </a:moveTo>
                  <a:cubicBezTo>
                    <a:pt x="72" y="97"/>
                    <a:pt x="72" y="97"/>
                    <a:pt x="72" y="97"/>
                  </a:cubicBezTo>
                  <a:cubicBezTo>
                    <a:pt x="0" y="0"/>
                    <a:pt x="0" y="0"/>
                    <a:pt x="0" y="0"/>
                  </a:cubicBezTo>
                  <a:cubicBezTo>
                    <a:pt x="0" y="3"/>
                    <a:pt x="0" y="3"/>
                    <a:pt x="0" y="3"/>
                  </a:cubicBezTo>
                  <a:cubicBezTo>
                    <a:pt x="72" y="100"/>
                    <a:pt x="72" y="100"/>
                    <a:pt x="72" y="100"/>
                  </a:cubicBezTo>
                  <a:cubicBezTo>
                    <a:pt x="72" y="100"/>
                    <a:pt x="72" y="100"/>
                    <a:pt x="72" y="100"/>
                  </a:cubicBezTo>
                  <a:cubicBezTo>
                    <a:pt x="147" y="2"/>
                    <a:pt x="147" y="2"/>
                    <a:pt x="147" y="2"/>
                  </a:cubicBezTo>
                  <a:cubicBezTo>
                    <a:pt x="147" y="0"/>
                    <a:pt x="147" y="0"/>
                    <a:pt x="147" y="0"/>
                  </a:cubicBezTo>
                </a:path>
              </a:pathLst>
            </a:custGeom>
            <a:solidFill>
              <a:srgbClr val="E9CAB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6" name="Freeform 178"/>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7" name="Freeform 179"/>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8" name="Freeform 180"/>
            <p:cNvSpPr>
              <a:spLocks/>
            </p:cNvSpPr>
            <p:nvPr/>
          </p:nvSpPr>
          <p:spPr bwMode="auto">
            <a:xfrm>
              <a:off x="3775075" y="2902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FDB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29" name="Freeform 181"/>
            <p:cNvSpPr>
              <a:spLocks/>
            </p:cNvSpPr>
            <p:nvPr/>
          </p:nvSpPr>
          <p:spPr bwMode="auto">
            <a:xfrm>
              <a:off x="3597275" y="2866232"/>
              <a:ext cx="112713" cy="165100"/>
            </a:xfrm>
            <a:custGeom>
              <a:avLst/>
              <a:gdLst>
                <a:gd name="T0" fmla="*/ 20 w 70"/>
                <a:gd name="T1" fmla="*/ 5 h 102"/>
                <a:gd name="T2" fmla="*/ 62 w 70"/>
                <a:gd name="T3" fmla="*/ 42 h 102"/>
                <a:gd name="T4" fmla="*/ 50 w 70"/>
                <a:gd name="T5" fmla="*/ 97 h 102"/>
                <a:gd name="T6" fmla="*/ 8 w 70"/>
                <a:gd name="T7" fmla="*/ 59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3" y="17"/>
                    <a:pt x="62" y="42"/>
                  </a:cubicBezTo>
                  <a:cubicBezTo>
                    <a:pt x="70" y="67"/>
                    <a:pt x="65" y="92"/>
                    <a:pt x="50" y="97"/>
                  </a:cubicBezTo>
                  <a:cubicBezTo>
                    <a:pt x="35" y="102"/>
                    <a:pt x="17" y="85"/>
                    <a:pt x="8" y="59"/>
                  </a:cubicBezTo>
                  <a:cubicBezTo>
                    <a:pt x="0" y="34"/>
                    <a:pt x="5" y="10"/>
                    <a:pt x="20" y="5"/>
                  </a:cubicBezTo>
                  <a:close/>
                </a:path>
              </a:pathLst>
            </a:custGeom>
            <a:solidFill>
              <a:srgbClr val="FFDB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0" name="Freeform 182"/>
            <p:cNvSpPr>
              <a:spLocks/>
            </p:cNvSpPr>
            <p:nvPr/>
          </p:nvSpPr>
          <p:spPr bwMode="auto">
            <a:xfrm>
              <a:off x="4106863" y="2866232"/>
              <a:ext cx="112713" cy="165100"/>
            </a:xfrm>
            <a:custGeom>
              <a:avLst/>
              <a:gdLst>
                <a:gd name="T0" fmla="*/ 50 w 70"/>
                <a:gd name="T1" fmla="*/ 5 h 102"/>
                <a:gd name="T2" fmla="*/ 8 w 70"/>
                <a:gd name="T3" fmla="*/ 42 h 102"/>
                <a:gd name="T4" fmla="*/ 20 w 70"/>
                <a:gd name="T5" fmla="*/ 97 h 102"/>
                <a:gd name="T6" fmla="*/ 61 w 70"/>
                <a:gd name="T7" fmla="*/ 59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5" y="0"/>
                    <a:pt x="16" y="17"/>
                    <a:pt x="8" y="42"/>
                  </a:cubicBezTo>
                  <a:cubicBezTo>
                    <a:pt x="0" y="67"/>
                    <a:pt x="5" y="92"/>
                    <a:pt x="20" y="97"/>
                  </a:cubicBezTo>
                  <a:cubicBezTo>
                    <a:pt x="34" y="102"/>
                    <a:pt x="53" y="85"/>
                    <a:pt x="61" y="59"/>
                  </a:cubicBezTo>
                  <a:cubicBezTo>
                    <a:pt x="70" y="34"/>
                    <a:pt x="65" y="10"/>
                    <a:pt x="50" y="5"/>
                  </a:cubicBezTo>
                  <a:close/>
                </a:path>
              </a:pathLst>
            </a:custGeom>
            <a:solidFill>
              <a:srgbClr val="FFDB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1" name="Freeform 183"/>
            <p:cNvSpPr>
              <a:spLocks/>
            </p:cNvSpPr>
            <p:nvPr/>
          </p:nvSpPr>
          <p:spPr bwMode="auto">
            <a:xfrm>
              <a:off x="3722688" y="3437732"/>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2" name="Freeform 184"/>
            <p:cNvSpPr>
              <a:spLocks/>
            </p:cNvSpPr>
            <p:nvPr/>
          </p:nvSpPr>
          <p:spPr bwMode="auto">
            <a:xfrm>
              <a:off x="3598863" y="3312319"/>
              <a:ext cx="234950" cy="560388"/>
            </a:xfrm>
            <a:custGeom>
              <a:avLst/>
              <a:gdLst>
                <a:gd name="T0" fmla="*/ 111 w 148"/>
                <a:gd name="T1" fmla="*/ 0 h 353"/>
                <a:gd name="T2" fmla="*/ 111 w 148"/>
                <a:gd name="T3" fmla="*/ 38 h 353"/>
                <a:gd name="T4" fmla="*/ 148 w 148"/>
                <a:gd name="T5" fmla="*/ 353 h 353"/>
                <a:gd name="T6" fmla="*/ 84 w 148"/>
                <a:gd name="T7" fmla="*/ 353 h 353"/>
                <a:gd name="T8" fmla="*/ 15 w 148"/>
                <a:gd name="T9" fmla="*/ 213 h 353"/>
                <a:gd name="T10" fmla="*/ 81 w 148"/>
                <a:gd name="T11" fmla="*/ 168 h 353"/>
                <a:gd name="T12" fmla="*/ 0 w 148"/>
                <a:gd name="T13" fmla="*/ 131 h 353"/>
                <a:gd name="T14" fmla="*/ 75 w 148"/>
                <a:gd name="T15" fmla="*/ 16 h 353"/>
                <a:gd name="T16" fmla="*/ 111 w 148"/>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3">
                  <a:moveTo>
                    <a:pt x="111" y="0"/>
                  </a:moveTo>
                  <a:lnTo>
                    <a:pt x="111" y="38"/>
                  </a:lnTo>
                  <a:lnTo>
                    <a:pt x="148" y="353"/>
                  </a:lnTo>
                  <a:lnTo>
                    <a:pt x="84" y="353"/>
                  </a:lnTo>
                  <a:lnTo>
                    <a:pt x="15" y="213"/>
                  </a:lnTo>
                  <a:lnTo>
                    <a:pt x="81" y="168"/>
                  </a:lnTo>
                  <a:lnTo>
                    <a:pt x="0" y="131"/>
                  </a:lnTo>
                  <a:lnTo>
                    <a:pt x="75" y="16"/>
                  </a:lnTo>
                  <a:lnTo>
                    <a:pt x="111" y="0"/>
                  </a:lnTo>
                  <a:close/>
                </a:path>
              </a:pathLst>
            </a:custGeom>
            <a:solidFill>
              <a:srgbClr val="605F5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3" name="Freeform 185"/>
            <p:cNvSpPr>
              <a:spLocks/>
            </p:cNvSpPr>
            <p:nvPr/>
          </p:nvSpPr>
          <p:spPr bwMode="auto">
            <a:xfrm>
              <a:off x="3984625" y="3312319"/>
              <a:ext cx="233363" cy="560388"/>
            </a:xfrm>
            <a:custGeom>
              <a:avLst/>
              <a:gdLst>
                <a:gd name="T0" fmla="*/ 36 w 147"/>
                <a:gd name="T1" fmla="*/ 0 h 353"/>
                <a:gd name="T2" fmla="*/ 36 w 147"/>
                <a:gd name="T3" fmla="*/ 38 h 353"/>
                <a:gd name="T4" fmla="*/ 0 w 147"/>
                <a:gd name="T5" fmla="*/ 353 h 353"/>
                <a:gd name="T6" fmla="*/ 63 w 147"/>
                <a:gd name="T7" fmla="*/ 353 h 353"/>
                <a:gd name="T8" fmla="*/ 131 w 147"/>
                <a:gd name="T9" fmla="*/ 213 h 353"/>
                <a:gd name="T10" fmla="*/ 66 w 147"/>
                <a:gd name="T11" fmla="*/ 168 h 353"/>
                <a:gd name="T12" fmla="*/ 147 w 147"/>
                <a:gd name="T13" fmla="*/ 131 h 353"/>
                <a:gd name="T14" fmla="*/ 81 w 147"/>
                <a:gd name="T15" fmla="*/ 19 h 353"/>
                <a:gd name="T16" fmla="*/ 36 w 147"/>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3">
                  <a:moveTo>
                    <a:pt x="36" y="0"/>
                  </a:moveTo>
                  <a:lnTo>
                    <a:pt x="36" y="38"/>
                  </a:lnTo>
                  <a:lnTo>
                    <a:pt x="0" y="353"/>
                  </a:lnTo>
                  <a:lnTo>
                    <a:pt x="63" y="353"/>
                  </a:lnTo>
                  <a:lnTo>
                    <a:pt x="131" y="213"/>
                  </a:lnTo>
                  <a:lnTo>
                    <a:pt x="66" y="168"/>
                  </a:lnTo>
                  <a:lnTo>
                    <a:pt x="147" y="131"/>
                  </a:lnTo>
                  <a:lnTo>
                    <a:pt x="81" y="19"/>
                  </a:lnTo>
                  <a:lnTo>
                    <a:pt x="36" y="0"/>
                  </a:lnTo>
                  <a:close/>
                </a:path>
              </a:pathLst>
            </a:custGeom>
            <a:solidFill>
              <a:srgbClr val="605F5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4" name="Freeform 186"/>
            <p:cNvSpPr>
              <a:spLocks/>
            </p:cNvSpPr>
            <p:nvPr/>
          </p:nvSpPr>
          <p:spPr bwMode="auto">
            <a:xfrm>
              <a:off x="3851275" y="3437732"/>
              <a:ext cx="115888" cy="112713"/>
            </a:xfrm>
            <a:custGeom>
              <a:avLst/>
              <a:gdLst>
                <a:gd name="T0" fmla="*/ 0 w 72"/>
                <a:gd name="T1" fmla="*/ 39 h 70"/>
                <a:gd name="T2" fmla="*/ 20 w 72"/>
                <a:gd name="T3" fmla="*/ 70 h 70"/>
                <a:gd name="T4" fmla="*/ 51 w 72"/>
                <a:gd name="T5" fmla="*/ 70 h 70"/>
                <a:gd name="T6" fmla="*/ 72 w 72"/>
                <a:gd name="T7" fmla="*/ 39 h 70"/>
                <a:gd name="T8" fmla="*/ 36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0" y="70"/>
                    <a:pt x="41" y="70"/>
                    <a:pt x="51" y="70"/>
                  </a:cubicBezTo>
                  <a:cubicBezTo>
                    <a:pt x="72" y="39"/>
                    <a:pt x="72" y="39"/>
                    <a:pt x="72" y="39"/>
                  </a:cubicBezTo>
                  <a:cubicBezTo>
                    <a:pt x="36" y="0"/>
                    <a:pt x="36" y="0"/>
                    <a:pt x="36" y="0"/>
                  </a:cubicBezTo>
                  <a:cubicBezTo>
                    <a:pt x="0" y="39"/>
                    <a:pt x="0" y="39"/>
                    <a:pt x="0" y="39"/>
                  </a:cubicBezTo>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5" name="Freeform 187"/>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6" name="Freeform 188"/>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7" name="Freeform 189"/>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8" name="Freeform 190"/>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39" name="Freeform 191"/>
            <p:cNvSpPr>
              <a:spLocks/>
            </p:cNvSpPr>
            <p:nvPr/>
          </p:nvSpPr>
          <p:spPr bwMode="auto">
            <a:xfrm>
              <a:off x="3775075" y="3215482"/>
              <a:ext cx="266700" cy="92075"/>
            </a:xfrm>
            <a:custGeom>
              <a:avLst/>
              <a:gdLst>
                <a:gd name="T0" fmla="*/ 0 w 167"/>
                <a:gd name="T1" fmla="*/ 0 h 58"/>
                <a:gd name="T2" fmla="*/ 0 w 167"/>
                <a:gd name="T3" fmla="*/ 6 h 58"/>
                <a:gd name="T4" fmla="*/ 84 w 167"/>
                <a:gd name="T5" fmla="*/ 58 h 58"/>
                <a:gd name="T6" fmla="*/ 86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4" y="58"/>
                  </a:cubicBezTo>
                  <a:cubicBezTo>
                    <a:pt x="84" y="58"/>
                    <a:pt x="85" y="58"/>
                    <a:pt x="86" y="58"/>
                  </a:cubicBezTo>
                  <a:cubicBezTo>
                    <a:pt x="126" y="58"/>
                    <a:pt x="167" y="9"/>
                    <a:pt x="167" y="9"/>
                  </a:cubicBezTo>
                  <a:cubicBezTo>
                    <a:pt x="167" y="0"/>
                    <a:pt x="167" y="0"/>
                    <a:pt x="167" y="0"/>
                  </a:cubicBezTo>
                  <a:cubicBezTo>
                    <a:pt x="0" y="0"/>
                    <a:pt x="0" y="0"/>
                    <a:pt x="0" y="0"/>
                  </a:cubicBezTo>
                </a:path>
              </a:pathLst>
            </a:custGeom>
            <a:solidFill>
              <a:srgbClr val="CCAF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0" name="Freeform 192"/>
            <p:cNvSpPr>
              <a:spLocks/>
            </p:cNvSpPr>
            <p:nvPr/>
          </p:nvSpPr>
          <p:spPr bwMode="auto">
            <a:xfrm>
              <a:off x="3582988" y="2442369"/>
              <a:ext cx="685800" cy="682625"/>
            </a:xfrm>
            <a:custGeom>
              <a:avLst/>
              <a:gdLst>
                <a:gd name="T0" fmla="*/ 335 w 427"/>
                <a:gd name="T1" fmla="*/ 61 h 425"/>
                <a:gd name="T2" fmla="*/ 403 w 427"/>
                <a:gd name="T3" fmla="*/ 129 h 425"/>
                <a:gd name="T4" fmla="*/ 207 w 427"/>
                <a:gd name="T5" fmla="*/ 424 h 425"/>
                <a:gd name="T6" fmla="*/ 33 w 427"/>
                <a:gd name="T7" fmla="*/ 332 h 425"/>
                <a:gd name="T8" fmla="*/ 50 w 427"/>
                <a:gd name="T9" fmla="*/ 82 h 425"/>
                <a:gd name="T10" fmla="*/ 335 w 427"/>
                <a:gd name="T11" fmla="*/ 61 h 425"/>
              </a:gdLst>
              <a:ahLst/>
              <a:cxnLst>
                <a:cxn ang="0">
                  <a:pos x="T0" y="T1"/>
                </a:cxn>
                <a:cxn ang="0">
                  <a:pos x="T2" y="T3"/>
                </a:cxn>
                <a:cxn ang="0">
                  <a:pos x="T4" y="T5"/>
                </a:cxn>
                <a:cxn ang="0">
                  <a:pos x="T6" y="T7"/>
                </a:cxn>
                <a:cxn ang="0">
                  <a:pos x="T8" y="T9"/>
                </a:cxn>
                <a:cxn ang="0">
                  <a:pos x="T10" y="T11"/>
                </a:cxn>
              </a:cxnLst>
              <a:rect l="0" t="0" r="r" b="b"/>
              <a:pathLst>
                <a:path w="427" h="425">
                  <a:moveTo>
                    <a:pt x="335" y="61"/>
                  </a:moveTo>
                  <a:cubicBezTo>
                    <a:pt x="373" y="67"/>
                    <a:pt x="394" y="93"/>
                    <a:pt x="403" y="129"/>
                  </a:cubicBezTo>
                  <a:cubicBezTo>
                    <a:pt x="427" y="221"/>
                    <a:pt x="377" y="422"/>
                    <a:pt x="207" y="424"/>
                  </a:cubicBezTo>
                  <a:cubicBezTo>
                    <a:pt x="119" y="425"/>
                    <a:pt x="56" y="403"/>
                    <a:pt x="33" y="332"/>
                  </a:cubicBezTo>
                  <a:cubicBezTo>
                    <a:pt x="10" y="261"/>
                    <a:pt x="0" y="146"/>
                    <a:pt x="50" y="82"/>
                  </a:cubicBezTo>
                  <a:cubicBezTo>
                    <a:pt x="113" y="1"/>
                    <a:pt x="246" y="0"/>
                    <a:pt x="335" y="61"/>
                  </a:cubicBezTo>
                  <a:close/>
                </a:path>
              </a:pathLst>
            </a:custGeom>
            <a:solidFill>
              <a:srgbClr val="755A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1" name="Freeform 193"/>
            <p:cNvSpPr>
              <a:spLocks/>
            </p:cNvSpPr>
            <p:nvPr/>
          </p:nvSpPr>
          <p:spPr bwMode="auto">
            <a:xfrm>
              <a:off x="3497263" y="2518569"/>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9"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FDB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2" name="Freeform 194"/>
            <p:cNvSpPr>
              <a:spLocks/>
            </p:cNvSpPr>
            <p:nvPr/>
          </p:nvSpPr>
          <p:spPr bwMode="auto">
            <a:xfrm>
              <a:off x="3560763" y="2497932"/>
              <a:ext cx="692150" cy="449263"/>
            </a:xfrm>
            <a:custGeom>
              <a:avLst/>
              <a:gdLst>
                <a:gd name="T0" fmla="*/ 93 w 431"/>
                <a:gd name="T1" fmla="*/ 123 h 280"/>
                <a:gd name="T2" fmla="*/ 215 w 431"/>
                <a:gd name="T3" fmla="*/ 127 h 280"/>
                <a:gd name="T4" fmla="*/ 392 w 431"/>
                <a:gd name="T5" fmla="*/ 247 h 280"/>
                <a:gd name="T6" fmla="*/ 223 w 431"/>
                <a:gd name="T7" fmla="*/ 7 h 280"/>
                <a:gd name="T8" fmla="*/ 44 w 431"/>
                <a:gd name="T9" fmla="*/ 280 h 280"/>
                <a:gd name="T10" fmla="*/ 93 w 431"/>
                <a:gd name="T11" fmla="*/ 123 h 280"/>
              </a:gdLst>
              <a:ahLst/>
              <a:cxnLst>
                <a:cxn ang="0">
                  <a:pos x="T0" y="T1"/>
                </a:cxn>
                <a:cxn ang="0">
                  <a:pos x="T2" y="T3"/>
                </a:cxn>
                <a:cxn ang="0">
                  <a:pos x="T4" y="T5"/>
                </a:cxn>
                <a:cxn ang="0">
                  <a:pos x="T6" y="T7"/>
                </a:cxn>
                <a:cxn ang="0">
                  <a:pos x="T8" y="T9"/>
                </a:cxn>
                <a:cxn ang="0">
                  <a:pos x="T10" y="T11"/>
                </a:cxn>
              </a:cxnLst>
              <a:rect l="0" t="0" r="r" b="b"/>
              <a:pathLst>
                <a:path w="431" h="280">
                  <a:moveTo>
                    <a:pt x="93" y="123"/>
                  </a:moveTo>
                  <a:cubicBezTo>
                    <a:pt x="138" y="151"/>
                    <a:pt x="174" y="109"/>
                    <a:pt x="215" y="127"/>
                  </a:cubicBezTo>
                  <a:cubicBezTo>
                    <a:pt x="256" y="145"/>
                    <a:pt x="368" y="59"/>
                    <a:pt x="392" y="247"/>
                  </a:cubicBezTo>
                  <a:cubicBezTo>
                    <a:pt x="431" y="111"/>
                    <a:pt x="372" y="14"/>
                    <a:pt x="223" y="7"/>
                  </a:cubicBezTo>
                  <a:cubicBezTo>
                    <a:pt x="64" y="0"/>
                    <a:pt x="0" y="145"/>
                    <a:pt x="44" y="280"/>
                  </a:cubicBezTo>
                  <a:cubicBezTo>
                    <a:pt x="41" y="207"/>
                    <a:pt x="59" y="159"/>
                    <a:pt x="93" y="123"/>
                  </a:cubicBezTo>
                  <a:close/>
                </a:path>
              </a:pathLst>
            </a:custGeom>
            <a:solidFill>
              <a:srgbClr val="755A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3" name="Freeform 195"/>
            <p:cNvSpPr>
              <a:spLocks/>
            </p:cNvSpPr>
            <p:nvPr/>
          </p:nvSpPr>
          <p:spPr bwMode="auto">
            <a:xfrm>
              <a:off x="3703638" y="2658269"/>
              <a:ext cx="261938" cy="63500"/>
            </a:xfrm>
            <a:custGeom>
              <a:avLst/>
              <a:gdLst>
                <a:gd name="T0" fmla="*/ 0 w 163"/>
                <a:gd name="T1" fmla="*/ 11 h 40"/>
                <a:gd name="T2" fmla="*/ 58 w 163"/>
                <a:gd name="T3" fmla="*/ 39 h 40"/>
                <a:gd name="T4" fmla="*/ 104 w 163"/>
                <a:gd name="T5" fmla="*/ 33 h 40"/>
                <a:gd name="T6" fmla="*/ 162 w 163"/>
                <a:gd name="T7" fmla="*/ 9 h 40"/>
                <a:gd name="T8" fmla="*/ 161 w 163"/>
                <a:gd name="T9" fmla="*/ 4 h 40"/>
                <a:gd name="T10" fmla="*/ 73 w 163"/>
                <a:gd name="T11" fmla="*/ 26 h 40"/>
                <a:gd name="T12" fmla="*/ 3 w 163"/>
                <a:gd name="T13" fmla="*/ 10 h 40"/>
                <a:gd name="T14" fmla="*/ 0 w 163"/>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40">
                  <a:moveTo>
                    <a:pt x="0" y="11"/>
                  </a:moveTo>
                  <a:cubicBezTo>
                    <a:pt x="1" y="35"/>
                    <a:pt x="41" y="38"/>
                    <a:pt x="58" y="39"/>
                  </a:cubicBezTo>
                  <a:cubicBezTo>
                    <a:pt x="74" y="40"/>
                    <a:pt x="89" y="38"/>
                    <a:pt x="104" y="33"/>
                  </a:cubicBezTo>
                  <a:cubicBezTo>
                    <a:pt x="123" y="28"/>
                    <a:pt x="147" y="21"/>
                    <a:pt x="162" y="9"/>
                  </a:cubicBezTo>
                  <a:cubicBezTo>
                    <a:pt x="163" y="7"/>
                    <a:pt x="163" y="5"/>
                    <a:pt x="161" y="4"/>
                  </a:cubicBezTo>
                  <a:cubicBezTo>
                    <a:pt x="132" y="0"/>
                    <a:pt x="102" y="23"/>
                    <a:pt x="73" y="26"/>
                  </a:cubicBezTo>
                  <a:cubicBezTo>
                    <a:pt x="50" y="28"/>
                    <a:pt x="20" y="25"/>
                    <a:pt x="3" y="10"/>
                  </a:cubicBezTo>
                  <a:cubicBezTo>
                    <a:pt x="1" y="9"/>
                    <a:pt x="0" y="9"/>
                    <a:pt x="0" y="11"/>
                  </a:cubicBezTo>
                  <a:close/>
                </a:path>
              </a:pathLst>
            </a:custGeom>
            <a:solidFill>
              <a:srgbClr val="755A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4" name="Freeform 196"/>
            <p:cNvSpPr>
              <a:spLocks noEditPoints="1"/>
            </p:cNvSpPr>
            <p:nvPr/>
          </p:nvSpPr>
          <p:spPr bwMode="auto">
            <a:xfrm>
              <a:off x="3659188" y="2859882"/>
              <a:ext cx="504825" cy="185738"/>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C9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5" name="Freeform 197"/>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close/>
                </a:path>
              </a:pathLst>
            </a:custGeom>
            <a:solidFill>
              <a:srgbClr val="EDEDE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6" name="Freeform 198"/>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7" name="Freeform 199"/>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close/>
                </a:path>
              </a:pathLst>
            </a:custGeom>
            <a:solidFill>
              <a:srgbClr val="F2D0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8" name="Freeform 200"/>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49" name="Freeform 201"/>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E5E5E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0" name="Freeform 202"/>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1" name="Freeform 203"/>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close/>
                </a:path>
              </a:pathLst>
            </a:custGeom>
            <a:solidFill>
              <a:srgbClr val="B5323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2" name="Freeform 204"/>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3" name="Freeform 206"/>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FFDEC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4" name="Freeform 207"/>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5" name="Freeform 208"/>
            <p:cNvSpPr>
              <a:spLocks/>
            </p:cNvSpPr>
            <p:nvPr/>
          </p:nvSpPr>
          <p:spPr bwMode="auto">
            <a:xfrm>
              <a:off x="4460875" y="3066256"/>
              <a:ext cx="268288" cy="560388"/>
            </a:xfrm>
            <a:custGeom>
              <a:avLst/>
              <a:gdLst>
                <a:gd name="T0" fmla="*/ 0 w 167"/>
                <a:gd name="T1" fmla="*/ 103 h 349"/>
                <a:gd name="T2" fmla="*/ 0 w 167"/>
                <a:gd name="T3" fmla="*/ 230 h 349"/>
                <a:gd name="T4" fmla="*/ 0 w 167"/>
                <a:gd name="T5" fmla="*/ 293 h 349"/>
                <a:gd name="T6" fmla="*/ 167 w 167"/>
                <a:gd name="T7" fmla="*/ 293 h 349"/>
                <a:gd name="T8" fmla="*/ 167 w 167"/>
                <a:gd name="T9" fmla="*/ 230 h 349"/>
                <a:gd name="T10" fmla="*/ 167 w 167"/>
                <a:gd name="T11" fmla="*/ 103 h 349"/>
                <a:gd name="T12" fmla="*/ 0 w 167"/>
                <a:gd name="T13" fmla="*/ 103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3"/>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3"/>
                    <a:pt x="167" y="103"/>
                    <a:pt x="167" y="103"/>
                  </a:cubicBezTo>
                  <a:cubicBezTo>
                    <a:pt x="167" y="0"/>
                    <a:pt x="0" y="0"/>
                    <a:pt x="0" y="103"/>
                  </a:cubicBezTo>
                </a:path>
              </a:pathLst>
            </a:custGeom>
            <a:solidFill>
              <a:srgbClr val="F6C5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6" name="Freeform 209"/>
            <p:cNvSpPr>
              <a:spLocks/>
            </p:cNvSpPr>
            <p:nvPr/>
          </p:nvSpPr>
          <p:spPr bwMode="auto">
            <a:xfrm>
              <a:off x="4283075" y="3031331"/>
              <a:ext cx="112713" cy="163513"/>
            </a:xfrm>
            <a:custGeom>
              <a:avLst/>
              <a:gdLst>
                <a:gd name="T0" fmla="*/ 20 w 70"/>
                <a:gd name="T1" fmla="*/ 5 h 102"/>
                <a:gd name="T2" fmla="*/ 62 w 70"/>
                <a:gd name="T3" fmla="*/ 42 h 102"/>
                <a:gd name="T4" fmla="*/ 51 w 70"/>
                <a:gd name="T5" fmla="*/ 97 h 102"/>
                <a:gd name="T6" fmla="*/ 9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4" y="17"/>
                    <a:pt x="62" y="42"/>
                  </a:cubicBezTo>
                  <a:cubicBezTo>
                    <a:pt x="70" y="68"/>
                    <a:pt x="65" y="92"/>
                    <a:pt x="51" y="97"/>
                  </a:cubicBezTo>
                  <a:cubicBezTo>
                    <a:pt x="36" y="102"/>
                    <a:pt x="17" y="85"/>
                    <a:pt x="9" y="60"/>
                  </a:cubicBezTo>
                  <a:cubicBezTo>
                    <a:pt x="0" y="34"/>
                    <a:pt x="6" y="10"/>
                    <a:pt x="20" y="5"/>
                  </a:cubicBezTo>
                  <a:close/>
                </a:path>
              </a:pathLst>
            </a:custGeom>
            <a:solidFill>
              <a:srgbClr val="F6C5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7" name="Freeform 210"/>
            <p:cNvSpPr>
              <a:spLocks/>
            </p:cNvSpPr>
            <p:nvPr/>
          </p:nvSpPr>
          <p:spPr bwMode="auto">
            <a:xfrm>
              <a:off x="4791075" y="3031331"/>
              <a:ext cx="112713"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8"/>
                    <a:pt x="5" y="92"/>
                    <a:pt x="20" y="97"/>
                  </a:cubicBezTo>
                  <a:cubicBezTo>
                    <a:pt x="35" y="102"/>
                    <a:pt x="53" y="85"/>
                    <a:pt x="62" y="60"/>
                  </a:cubicBezTo>
                  <a:cubicBezTo>
                    <a:pt x="70" y="34"/>
                    <a:pt x="65" y="10"/>
                    <a:pt x="50" y="5"/>
                  </a:cubicBezTo>
                  <a:close/>
                </a:path>
              </a:pathLst>
            </a:custGeom>
            <a:solidFill>
              <a:srgbClr val="F6C5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8" name="Freeform 211"/>
            <p:cNvSpPr>
              <a:spLocks/>
            </p:cNvSpPr>
            <p:nvPr/>
          </p:nvSpPr>
          <p:spPr bwMode="auto">
            <a:xfrm>
              <a:off x="4408488" y="3602831"/>
              <a:ext cx="354013" cy="434975"/>
            </a:xfrm>
            <a:custGeom>
              <a:avLst/>
              <a:gdLst>
                <a:gd name="T0" fmla="*/ 117 w 221"/>
                <a:gd name="T1" fmla="*/ 0 h 271"/>
                <a:gd name="T2" fmla="*/ 0 w 221"/>
                <a:gd name="T3" fmla="*/ 35 h 271"/>
                <a:gd name="T4" fmla="*/ 45 w 221"/>
                <a:gd name="T5" fmla="*/ 271 h 271"/>
                <a:gd name="T6" fmla="*/ 202 w 221"/>
                <a:gd name="T7" fmla="*/ 271 h 271"/>
                <a:gd name="T8" fmla="*/ 221 w 221"/>
                <a:gd name="T9" fmla="*/ 36 h 271"/>
                <a:gd name="T10" fmla="*/ 117 w 221"/>
                <a:gd name="T11" fmla="*/ 0 h 271"/>
              </a:gdLst>
              <a:ahLst/>
              <a:cxnLst>
                <a:cxn ang="0">
                  <a:pos x="T0" y="T1"/>
                </a:cxn>
                <a:cxn ang="0">
                  <a:pos x="T2" y="T3"/>
                </a:cxn>
                <a:cxn ang="0">
                  <a:pos x="T4" y="T5"/>
                </a:cxn>
                <a:cxn ang="0">
                  <a:pos x="T6" y="T7"/>
                </a:cxn>
                <a:cxn ang="0">
                  <a:pos x="T8" y="T9"/>
                </a:cxn>
                <a:cxn ang="0">
                  <a:pos x="T10" y="T11"/>
                </a:cxn>
              </a:cxnLst>
              <a:rect l="0" t="0" r="r" b="b"/>
              <a:pathLst>
                <a:path w="221" h="271">
                  <a:moveTo>
                    <a:pt x="117" y="0"/>
                  </a:moveTo>
                  <a:cubicBezTo>
                    <a:pt x="117" y="0"/>
                    <a:pt x="0" y="28"/>
                    <a:pt x="0" y="35"/>
                  </a:cubicBezTo>
                  <a:cubicBezTo>
                    <a:pt x="0" y="42"/>
                    <a:pt x="45" y="271"/>
                    <a:pt x="45" y="271"/>
                  </a:cubicBezTo>
                  <a:cubicBezTo>
                    <a:pt x="202" y="271"/>
                    <a:pt x="202" y="271"/>
                    <a:pt x="202" y="271"/>
                  </a:cubicBezTo>
                  <a:cubicBezTo>
                    <a:pt x="221" y="36"/>
                    <a:pt x="221" y="36"/>
                    <a:pt x="221" y="36"/>
                  </a:cubicBezTo>
                  <a:cubicBezTo>
                    <a:pt x="117" y="0"/>
                    <a:pt x="117" y="0"/>
                    <a:pt x="117" y="0"/>
                  </a:cubicBezTo>
                </a:path>
              </a:pathLst>
            </a:custGeom>
            <a:solidFill>
              <a:srgbClr val="9FBAC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59" name="Freeform 212"/>
            <p:cNvSpPr>
              <a:spLocks/>
            </p:cNvSpPr>
            <p:nvPr/>
          </p:nvSpPr>
          <p:spPr bwMode="auto">
            <a:xfrm>
              <a:off x="4286250" y="3475831"/>
              <a:ext cx="233363" cy="561975"/>
            </a:xfrm>
            <a:custGeom>
              <a:avLst/>
              <a:gdLst>
                <a:gd name="T0" fmla="*/ 110 w 147"/>
                <a:gd name="T1" fmla="*/ 0 h 354"/>
                <a:gd name="T2" fmla="*/ 110 w 147"/>
                <a:gd name="T3" fmla="*/ 38 h 354"/>
                <a:gd name="T4" fmla="*/ 147 w 147"/>
                <a:gd name="T5" fmla="*/ 354 h 354"/>
                <a:gd name="T6" fmla="*/ 84 w 147"/>
                <a:gd name="T7" fmla="*/ 354 h 354"/>
                <a:gd name="T8" fmla="*/ 14 w 147"/>
                <a:gd name="T9" fmla="*/ 213 h 354"/>
                <a:gd name="T10" fmla="*/ 81 w 147"/>
                <a:gd name="T11" fmla="*/ 170 h 354"/>
                <a:gd name="T12" fmla="*/ 0 w 147"/>
                <a:gd name="T13" fmla="*/ 131 h 354"/>
                <a:gd name="T14" fmla="*/ 74 w 147"/>
                <a:gd name="T15" fmla="*/ 16 h 354"/>
                <a:gd name="T16" fmla="*/ 110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0" y="0"/>
                  </a:moveTo>
                  <a:lnTo>
                    <a:pt x="110" y="38"/>
                  </a:lnTo>
                  <a:lnTo>
                    <a:pt x="147" y="354"/>
                  </a:lnTo>
                  <a:lnTo>
                    <a:pt x="84" y="354"/>
                  </a:lnTo>
                  <a:lnTo>
                    <a:pt x="14" y="213"/>
                  </a:lnTo>
                  <a:lnTo>
                    <a:pt x="81" y="170"/>
                  </a:lnTo>
                  <a:lnTo>
                    <a:pt x="0" y="131"/>
                  </a:lnTo>
                  <a:lnTo>
                    <a:pt x="74" y="16"/>
                  </a:lnTo>
                  <a:lnTo>
                    <a:pt x="110" y="0"/>
                  </a:lnTo>
                  <a:close/>
                </a:path>
              </a:pathLst>
            </a:custGeom>
            <a:solidFill>
              <a:srgbClr val="1A1A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0" name="Freeform 213"/>
            <p:cNvSpPr>
              <a:spLocks/>
            </p:cNvSpPr>
            <p:nvPr/>
          </p:nvSpPr>
          <p:spPr bwMode="auto">
            <a:xfrm>
              <a:off x="4670425" y="3475831"/>
              <a:ext cx="231775" cy="561975"/>
            </a:xfrm>
            <a:custGeom>
              <a:avLst/>
              <a:gdLst>
                <a:gd name="T0" fmla="*/ 37 w 146"/>
                <a:gd name="T1" fmla="*/ 0 h 354"/>
                <a:gd name="T2" fmla="*/ 37 w 146"/>
                <a:gd name="T3" fmla="*/ 38 h 354"/>
                <a:gd name="T4" fmla="*/ 0 w 146"/>
                <a:gd name="T5" fmla="*/ 354 h 354"/>
                <a:gd name="T6" fmla="*/ 62 w 146"/>
                <a:gd name="T7" fmla="*/ 354 h 354"/>
                <a:gd name="T8" fmla="*/ 132 w 146"/>
                <a:gd name="T9" fmla="*/ 213 h 354"/>
                <a:gd name="T10" fmla="*/ 65 w 146"/>
                <a:gd name="T11" fmla="*/ 170 h 354"/>
                <a:gd name="T12" fmla="*/ 146 w 146"/>
                <a:gd name="T13" fmla="*/ 131 h 354"/>
                <a:gd name="T14" fmla="*/ 80 w 146"/>
                <a:gd name="T15" fmla="*/ 20 h 354"/>
                <a:gd name="T16" fmla="*/ 37 w 146"/>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54">
                  <a:moveTo>
                    <a:pt x="37" y="0"/>
                  </a:moveTo>
                  <a:lnTo>
                    <a:pt x="37" y="38"/>
                  </a:lnTo>
                  <a:lnTo>
                    <a:pt x="0" y="354"/>
                  </a:lnTo>
                  <a:lnTo>
                    <a:pt x="62" y="354"/>
                  </a:lnTo>
                  <a:lnTo>
                    <a:pt x="132" y="213"/>
                  </a:lnTo>
                  <a:lnTo>
                    <a:pt x="65" y="170"/>
                  </a:lnTo>
                  <a:lnTo>
                    <a:pt x="146" y="131"/>
                  </a:lnTo>
                  <a:lnTo>
                    <a:pt x="80" y="20"/>
                  </a:lnTo>
                  <a:lnTo>
                    <a:pt x="37" y="0"/>
                  </a:lnTo>
                  <a:close/>
                </a:path>
              </a:pathLst>
            </a:custGeom>
            <a:solidFill>
              <a:srgbClr val="1B1B1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1" name="Freeform 214"/>
            <p:cNvSpPr>
              <a:spLocks/>
            </p:cNvSpPr>
            <p:nvPr/>
          </p:nvSpPr>
          <p:spPr bwMode="auto">
            <a:xfrm>
              <a:off x="4537075" y="3602831"/>
              <a:ext cx="114300" cy="111125"/>
            </a:xfrm>
            <a:custGeom>
              <a:avLst/>
              <a:gdLst>
                <a:gd name="T0" fmla="*/ 0 w 72"/>
                <a:gd name="T1" fmla="*/ 39 h 70"/>
                <a:gd name="T2" fmla="*/ 20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1" y="70"/>
                    <a:pt x="41" y="70"/>
                    <a:pt x="52" y="70"/>
                  </a:cubicBezTo>
                  <a:cubicBezTo>
                    <a:pt x="72" y="39"/>
                    <a:pt x="72" y="39"/>
                    <a:pt x="72" y="39"/>
                  </a:cubicBezTo>
                  <a:cubicBezTo>
                    <a:pt x="37" y="0"/>
                    <a:pt x="37" y="0"/>
                    <a:pt x="37" y="0"/>
                  </a:cubicBezTo>
                  <a:cubicBezTo>
                    <a:pt x="0" y="39"/>
                    <a:pt x="0" y="39"/>
                    <a:pt x="0" y="39"/>
                  </a:cubicBezTo>
                </a:path>
              </a:pathLst>
            </a:custGeom>
            <a:solidFill>
              <a:srgbClr val="28A8E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2" name="Freeform 215"/>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close/>
                </a:path>
              </a:pathLst>
            </a:custGeom>
            <a:solidFill>
              <a:srgbClr val="28A8E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3" name="Freeform 216"/>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4" name="Freeform 217"/>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5" name="Freeform 218"/>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6" name="Freeform 219"/>
            <p:cNvSpPr>
              <a:spLocks/>
            </p:cNvSpPr>
            <p:nvPr/>
          </p:nvSpPr>
          <p:spPr bwMode="auto">
            <a:xfrm>
              <a:off x="4460875" y="3378994"/>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2" y="56"/>
                    <a:pt x="83" y="58"/>
                  </a:cubicBezTo>
                  <a:cubicBezTo>
                    <a:pt x="84" y="58"/>
                    <a:pt x="84" y="58"/>
                    <a:pt x="85" y="58"/>
                  </a:cubicBezTo>
                  <a:cubicBezTo>
                    <a:pt x="125" y="58"/>
                    <a:pt x="167" y="9"/>
                    <a:pt x="167" y="9"/>
                  </a:cubicBezTo>
                  <a:cubicBezTo>
                    <a:pt x="167" y="0"/>
                    <a:pt x="167" y="0"/>
                    <a:pt x="167" y="0"/>
                  </a:cubicBezTo>
                  <a:cubicBezTo>
                    <a:pt x="0" y="0"/>
                    <a:pt x="0" y="0"/>
                    <a:pt x="0" y="0"/>
                  </a:cubicBezTo>
                </a:path>
              </a:pathLst>
            </a:custGeom>
            <a:solidFill>
              <a:srgbClr val="C59E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7" name="Freeform 220"/>
            <p:cNvSpPr>
              <a:spLocks/>
            </p:cNvSpPr>
            <p:nvPr/>
          </p:nvSpPr>
          <p:spPr bwMode="auto">
            <a:xfrm>
              <a:off x="4183063" y="2682081"/>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3" y="408"/>
                    <a:pt x="215" y="473"/>
                    <a:pt x="256" y="473"/>
                  </a:cubicBezTo>
                  <a:cubicBezTo>
                    <a:pt x="298" y="473"/>
                    <a:pt x="379" y="408"/>
                    <a:pt x="398" y="378"/>
                  </a:cubicBezTo>
                  <a:cubicBezTo>
                    <a:pt x="414" y="351"/>
                    <a:pt x="513" y="0"/>
                    <a:pt x="256" y="0"/>
                  </a:cubicBezTo>
                  <a:close/>
                </a:path>
              </a:pathLst>
            </a:custGeom>
            <a:solidFill>
              <a:srgbClr val="F6C5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8" name="Freeform 221"/>
            <p:cNvSpPr>
              <a:spLocks noEditPoints="1"/>
            </p:cNvSpPr>
            <p:nvPr/>
          </p:nvSpPr>
          <p:spPr bwMode="auto">
            <a:xfrm>
              <a:off x="4279900" y="2585244"/>
              <a:ext cx="647700" cy="584200"/>
            </a:xfrm>
            <a:custGeom>
              <a:avLst/>
              <a:gdLst>
                <a:gd name="T0" fmla="*/ 311 w 404"/>
                <a:gd name="T1" fmla="*/ 68 h 363"/>
                <a:gd name="T2" fmla="*/ 51 w 404"/>
                <a:gd name="T3" fmla="*/ 97 h 363"/>
                <a:gd name="T4" fmla="*/ 30 w 404"/>
                <a:gd name="T5" fmla="*/ 357 h 363"/>
                <a:gd name="T6" fmla="*/ 30 w 404"/>
                <a:gd name="T7" fmla="*/ 357 h 363"/>
                <a:gd name="T8" fmla="*/ 30 w 404"/>
                <a:gd name="T9" fmla="*/ 360 h 363"/>
                <a:gd name="T10" fmla="*/ 32 w 404"/>
                <a:gd name="T11" fmla="*/ 363 h 363"/>
                <a:gd name="T12" fmla="*/ 37 w 404"/>
                <a:gd name="T13" fmla="*/ 362 h 363"/>
                <a:gd name="T14" fmla="*/ 37 w 404"/>
                <a:gd name="T15" fmla="*/ 361 h 363"/>
                <a:gd name="T16" fmla="*/ 37 w 404"/>
                <a:gd name="T17" fmla="*/ 340 h 363"/>
                <a:gd name="T18" fmla="*/ 32 w 404"/>
                <a:gd name="T19" fmla="*/ 307 h 363"/>
                <a:gd name="T20" fmla="*/ 77 w 404"/>
                <a:gd name="T21" fmla="*/ 183 h 363"/>
                <a:gd name="T22" fmla="*/ 86 w 404"/>
                <a:gd name="T23" fmla="*/ 171 h 363"/>
                <a:gd name="T24" fmla="*/ 97 w 404"/>
                <a:gd name="T25" fmla="*/ 159 h 363"/>
                <a:gd name="T26" fmla="*/ 103 w 404"/>
                <a:gd name="T27" fmla="*/ 154 h 363"/>
                <a:gd name="T28" fmla="*/ 242 w 404"/>
                <a:gd name="T29" fmla="*/ 176 h 363"/>
                <a:gd name="T30" fmla="*/ 296 w 404"/>
                <a:gd name="T31" fmla="*/ 189 h 363"/>
                <a:gd name="T32" fmla="*/ 311 w 404"/>
                <a:gd name="T33" fmla="*/ 177 h 363"/>
                <a:gd name="T34" fmla="*/ 359 w 404"/>
                <a:gd name="T35" fmla="*/ 315 h 363"/>
                <a:gd name="T36" fmla="*/ 356 w 404"/>
                <a:gd name="T37" fmla="*/ 340 h 363"/>
                <a:gd name="T38" fmla="*/ 356 w 404"/>
                <a:gd name="T39" fmla="*/ 361 h 363"/>
                <a:gd name="T40" fmla="*/ 356 w 404"/>
                <a:gd name="T41" fmla="*/ 362 h 363"/>
                <a:gd name="T42" fmla="*/ 361 w 404"/>
                <a:gd name="T43" fmla="*/ 363 h 363"/>
                <a:gd name="T44" fmla="*/ 363 w 404"/>
                <a:gd name="T45" fmla="*/ 360 h 363"/>
                <a:gd name="T46" fmla="*/ 364 w 404"/>
                <a:gd name="T47" fmla="*/ 351 h 363"/>
                <a:gd name="T48" fmla="*/ 366 w 404"/>
                <a:gd name="T49" fmla="*/ 338 h 363"/>
                <a:gd name="T50" fmla="*/ 311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1" y="68"/>
                  </a:moveTo>
                  <a:cubicBezTo>
                    <a:pt x="225" y="0"/>
                    <a:pt x="91" y="41"/>
                    <a:pt x="51" y="97"/>
                  </a:cubicBezTo>
                  <a:cubicBezTo>
                    <a:pt x="0" y="168"/>
                    <a:pt x="18" y="276"/>
                    <a:pt x="30" y="357"/>
                  </a:cubicBezTo>
                  <a:cubicBezTo>
                    <a:pt x="30" y="357"/>
                    <a:pt x="30" y="357"/>
                    <a:pt x="30" y="357"/>
                  </a:cubicBezTo>
                  <a:cubicBezTo>
                    <a:pt x="30" y="358"/>
                    <a:pt x="30" y="359"/>
                    <a:pt x="30" y="360"/>
                  </a:cubicBezTo>
                  <a:cubicBezTo>
                    <a:pt x="31" y="360"/>
                    <a:pt x="32" y="362"/>
                    <a:pt x="32" y="363"/>
                  </a:cubicBezTo>
                  <a:cubicBezTo>
                    <a:pt x="33" y="363"/>
                    <a:pt x="36" y="363"/>
                    <a:pt x="37" y="362"/>
                  </a:cubicBezTo>
                  <a:cubicBezTo>
                    <a:pt x="37" y="362"/>
                    <a:pt x="37" y="361"/>
                    <a:pt x="37" y="361"/>
                  </a:cubicBezTo>
                  <a:cubicBezTo>
                    <a:pt x="38" y="354"/>
                    <a:pt x="37" y="340"/>
                    <a:pt x="37" y="340"/>
                  </a:cubicBezTo>
                  <a:cubicBezTo>
                    <a:pt x="37" y="328"/>
                    <a:pt x="34" y="318"/>
                    <a:pt x="32" y="307"/>
                  </a:cubicBezTo>
                  <a:cubicBezTo>
                    <a:pt x="41" y="256"/>
                    <a:pt x="65" y="245"/>
                    <a:pt x="77" y="183"/>
                  </a:cubicBezTo>
                  <a:cubicBezTo>
                    <a:pt x="80" y="179"/>
                    <a:pt x="83" y="175"/>
                    <a:pt x="86" y="171"/>
                  </a:cubicBezTo>
                  <a:cubicBezTo>
                    <a:pt x="89" y="167"/>
                    <a:pt x="93" y="162"/>
                    <a:pt x="97" y="159"/>
                  </a:cubicBezTo>
                  <a:cubicBezTo>
                    <a:pt x="99" y="157"/>
                    <a:pt x="101" y="156"/>
                    <a:pt x="103" y="154"/>
                  </a:cubicBezTo>
                  <a:cubicBezTo>
                    <a:pt x="150" y="137"/>
                    <a:pt x="198" y="158"/>
                    <a:pt x="242" y="176"/>
                  </a:cubicBezTo>
                  <a:cubicBezTo>
                    <a:pt x="259" y="182"/>
                    <a:pt x="278" y="191"/>
                    <a:pt x="296" y="189"/>
                  </a:cubicBezTo>
                  <a:cubicBezTo>
                    <a:pt x="304" y="189"/>
                    <a:pt x="310" y="183"/>
                    <a:pt x="311" y="177"/>
                  </a:cubicBezTo>
                  <a:cubicBezTo>
                    <a:pt x="332" y="240"/>
                    <a:pt x="349" y="269"/>
                    <a:pt x="359" y="315"/>
                  </a:cubicBezTo>
                  <a:cubicBezTo>
                    <a:pt x="358" y="323"/>
                    <a:pt x="356" y="331"/>
                    <a:pt x="356" y="340"/>
                  </a:cubicBezTo>
                  <a:cubicBezTo>
                    <a:pt x="356" y="340"/>
                    <a:pt x="355" y="354"/>
                    <a:pt x="356" y="361"/>
                  </a:cubicBezTo>
                  <a:cubicBezTo>
                    <a:pt x="356" y="361"/>
                    <a:pt x="356" y="362"/>
                    <a:pt x="356" y="362"/>
                  </a:cubicBezTo>
                  <a:cubicBezTo>
                    <a:pt x="357" y="363"/>
                    <a:pt x="360" y="363"/>
                    <a:pt x="361" y="363"/>
                  </a:cubicBezTo>
                  <a:cubicBezTo>
                    <a:pt x="361" y="362"/>
                    <a:pt x="363" y="360"/>
                    <a:pt x="363" y="360"/>
                  </a:cubicBezTo>
                  <a:cubicBezTo>
                    <a:pt x="364" y="357"/>
                    <a:pt x="364" y="354"/>
                    <a:pt x="364" y="351"/>
                  </a:cubicBezTo>
                  <a:cubicBezTo>
                    <a:pt x="364" y="347"/>
                    <a:pt x="365" y="342"/>
                    <a:pt x="366" y="338"/>
                  </a:cubicBezTo>
                  <a:cubicBezTo>
                    <a:pt x="379" y="288"/>
                    <a:pt x="404" y="90"/>
                    <a:pt x="311" y="68"/>
                  </a:cubicBezTo>
                  <a:close/>
                  <a:moveTo>
                    <a:pt x="180" y="135"/>
                  </a:moveTo>
                  <a:cubicBezTo>
                    <a:pt x="179" y="135"/>
                    <a:pt x="177" y="134"/>
                    <a:pt x="176" y="134"/>
                  </a:cubicBezTo>
                  <a:cubicBezTo>
                    <a:pt x="178" y="134"/>
                    <a:pt x="180" y="135"/>
                    <a:pt x="182" y="135"/>
                  </a:cubicBezTo>
                  <a:cubicBezTo>
                    <a:pt x="181" y="135"/>
                    <a:pt x="181" y="135"/>
                    <a:pt x="180" y="135"/>
                  </a:cubicBezTo>
                  <a:close/>
                </a:path>
              </a:pathLst>
            </a:custGeom>
            <a:solidFill>
              <a:srgbClr val="6053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69" name="Freeform 222"/>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0" name="Freeform 223"/>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1" name="Freeform 224"/>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close/>
                </a:path>
              </a:pathLst>
            </a:custGeom>
            <a:solidFill>
              <a:srgbClr val="E9BB9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2" name="Freeform 225"/>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3" name="Freeform 226"/>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8FA7B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4" name="Freeform 227"/>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5" name="Rectangle 228"/>
            <p:cNvSpPr>
              <a:spLocks noChangeArrowheads="1"/>
            </p:cNvSpPr>
            <p:nvPr/>
          </p:nvSpPr>
          <p:spPr bwMode="auto">
            <a:xfrm>
              <a:off x="4568825" y="3713956"/>
              <a:ext cx="50800" cy="1588"/>
            </a:xfrm>
            <a:prstGeom prst="rect">
              <a:avLst/>
            </a:prstGeom>
            <a:solidFill>
              <a:srgbClr val="2497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sp>
          <p:nvSpPr>
            <p:cNvPr id="176" name="Rectangle 229"/>
            <p:cNvSpPr>
              <a:spLocks noChangeArrowheads="1"/>
            </p:cNvSpPr>
            <p:nvPr/>
          </p:nvSpPr>
          <p:spPr bwMode="auto">
            <a:xfrm>
              <a:off x="4568825" y="3713956"/>
              <a:ext cx="50800"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Open Sans"/>
              </a:endParaRPr>
            </a:p>
          </p:txBody>
        </p:sp>
      </p:grpSp>
      <p:sp>
        <p:nvSpPr>
          <p:cNvPr id="203"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spTree>
    <p:extLst>
      <p:ext uri="{BB962C8B-B14F-4D97-AF65-F5344CB8AC3E}">
        <p14:creationId xmlns:p14="http://schemas.microsoft.com/office/powerpoint/2010/main" val="775883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Footer withou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48" y="145248"/>
            <a:ext cx="6773333" cy="395650"/>
          </a:xfrm>
          <a:prstGeom prst="rect">
            <a:avLst/>
          </a:prstGeom>
        </p:spPr>
        <p:txBody>
          <a:bodyPr/>
          <a:lstStyle/>
          <a:p>
            <a:r>
              <a:rPr lang="en-US" dirty="0" smtClean="0"/>
              <a:t>CLICK TO EDIT MASTER TITLE STYLE</a:t>
            </a:r>
            <a:endParaRPr lang="en-US" dirty="0"/>
          </a:p>
        </p:txBody>
      </p:sp>
      <p:sp>
        <p:nvSpPr>
          <p:cNvPr id="6" name="Rectangle 5"/>
          <p:cNvSpPr/>
          <p:nvPr userDrawn="1"/>
        </p:nvSpPr>
        <p:spPr>
          <a:xfrm>
            <a:off x="0" y="0"/>
            <a:ext cx="10160000" cy="17693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Tree>
    <p:extLst>
      <p:ext uri="{BB962C8B-B14F-4D97-AF65-F5344CB8AC3E}">
        <p14:creationId xmlns:p14="http://schemas.microsoft.com/office/powerpoint/2010/main" val="34764833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268" y="784746"/>
            <a:ext cx="8867036" cy="42909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itle Placeholder 1"/>
          <p:cNvSpPr>
            <a:spLocks noGrp="1"/>
          </p:cNvSpPr>
          <p:nvPr>
            <p:ph type="title"/>
          </p:nvPr>
        </p:nvSpPr>
        <p:spPr>
          <a:xfrm>
            <a:off x="648268" y="130724"/>
            <a:ext cx="7342495" cy="356085"/>
          </a:xfrm>
          <a:prstGeom prst="rect">
            <a:avLst/>
          </a:prstGeom>
        </p:spPr>
        <p:txBody>
          <a:bodyPr vert="horz" lIns="0" tIns="0" rIns="0" bIns="0" rtlCol="0" anchor="ctr">
            <a:normAutofit/>
          </a:bodyPr>
          <a:lstStyle/>
          <a:p>
            <a:r>
              <a:rPr lang="en-US" sz="1800" b="0" dirty="0" smtClean="0">
                <a:solidFill>
                  <a:schemeClr val="accent3"/>
                </a:solidFill>
                <a:latin typeface="Open Sans"/>
                <a:cs typeface="Open Sans"/>
              </a:rPr>
              <a:t>Topic </a:t>
            </a:r>
            <a:r>
              <a:rPr lang="en-US" b="0" i="1" dirty="0" smtClean="0">
                <a:solidFill>
                  <a:schemeClr val="accent2"/>
                </a:solidFill>
                <a:latin typeface="Open Sans"/>
                <a:cs typeface="Open Sans"/>
              </a:rPr>
              <a:t>Section Title</a:t>
            </a:r>
            <a:endParaRPr lang="en-US" dirty="0"/>
          </a:p>
        </p:txBody>
      </p:sp>
      <p:cxnSp>
        <p:nvCxnSpPr>
          <p:cNvPr id="45" name="Straight Connector 44"/>
          <p:cNvCxnSpPr/>
          <p:nvPr userDrawn="1"/>
        </p:nvCxnSpPr>
        <p:spPr>
          <a:xfrm flipH="1">
            <a:off x="444226" y="562064"/>
            <a:ext cx="9242368"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
        <p:nvSpPr>
          <p:cNvPr id="47" name="Date Placeholder 3"/>
          <p:cNvSpPr txBox="1">
            <a:spLocks/>
          </p:cNvSpPr>
          <p:nvPr userDrawn="1"/>
        </p:nvSpPr>
        <p:spPr>
          <a:xfrm>
            <a:off x="497547" y="5299105"/>
            <a:ext cx="4613581" cy="27339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Raleway"/>
                <a:ea typeface="+mn-ea"/>
                <a:cs typeface="Raleway"/>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0" i="0" dirty="0" smtClean="0">
                <a:solidFill>
                  <a:schemeClr val="accent5"/>
                </a:solidFill>
                <a:latin typeface="Open Sans"/>
                <a:cs typeface="Open Sans"/>
              </a:rPr>
              <a:t>ONE PLATFORM </a:t>
            </a:r>
            <a:r>
              <a:rPr lang="en-US" sz="1200" i="0" dirty="0" smtClean="0">
                <a:solidFill>
                  <a:schemeClr val="tx1">
                    <a:lumMod val="50000"/>
                    <a:lumOff val="50000"/>
                  </a:schemeClr>
                </a:solidFill>
                <a:latin typeface="Open Sans"/>
                <a:cs typeface="Open Sans" panose="020B0606030504020204" pitchFamily="34" charset="0"/>
              </a:rPr>
              <a:t>ACCOMPLISH</a:t>
            </a:r>
            <a:r>
              <a:rPr lang="en-US" sz="1200" i="0" baseline="0" dirty="0" smtClean="0">
                <a:solidFill>
                  <a:schemeClr val="tx1">
                    <a:lumMod val="50000"/>
                    <a:lumOff val="50000"/>
                  </a:schemeClr>
                </a:solidFill>
                <a:latin typeface="Open Sans"/>
                <a:cs typeface="Open Sans" panose="020B0606030504020204" pitchFamily="34" charset="0"/>
              </a:rPr>
              <a:t> MORE, FASTER</a:t>
            </a:r>
            <a:endParaRPr lang="en-US" sz="1200" i="0" dirty="0">
              <a:solidFill>
                <a:schemeClr val="tx1">
                  <a:lumMod val="50000"/>
                  <a:lumOff val="50000"/>
                </a:schemeClr>
              </a:solidFill>
              <a:latin typeface="Open Sans"/>
              <a:cs typeface="Open Sans" panose="020B0606030504020204" pitchFamily="34" charset="0"/>
            </a:endParaRPr>
          </a:p>
        </p:txBody>
      </p:sp>
      <p:sp>
        <p:nvSpPr>
          <p:cNvPr id="49" name="Oval 48">
            <a:hlinkClick r:id="" action="ppaction://hlinkshowjump?jump=previousslide"/>
          </p:cNvPr>
          <p:cNvSpPr/>
          <p:nvPr userDrawn="1"/>
        </p:nvSpPr>
        <p:spPr>
          <a:xfrm>
            <a:off x="4720360" y="5295651"/>
            <a:ext cx="307608" cy="276847"/>
          </a:xfrm>
          <a:prstGeom prst="ellipse">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sp>
        <p:nvSpPr>
          <p:cNvPr id="50" name="Oval 49">
            <a:hlinkClick r:id="" action="ppaction://hlinkshowjump?jump=nextslide"/>
          </p:cNvPr>
          <p:cNvSpPr/>
          <p:nvPr userDrawn="1"/>
        </p:nvSpPr>
        <p:spPr>
          <a:xfrm>
            <a:off x="5111129" y="5299559"/>
            <a:ext cx="307608" cy="276847"/>
          </a:xfrm>
          <a:prstGeom prst="ellipse">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Open Sans"/>
            </a:endParaRPr>
          </a:p>
        </p:txBody>
      </p:sp>
      <p:grpSp>
        <p:nvGrpSpPr>
          <p:cNvPr id="51" name="Group 50"/>
          <p:cNvGrpSpPr/>
          <p:nvPr userDrawn="1"/>
        </p:nvGrpSpPr>
        <p:grpSpPr>
          <a:xfrm>
            <a:off x="4841902" y="5400615"/>
            <a:ext cx="50799" cy="73401"/>
            <a:chOff x="3345327" y="4804129"/>
            <a:chExt cx="74099" cy="118964"/>
          </a:xfrm>
        </p:grpSpPr>
        <p:cxnSp>
          <p:nvCxnSpPr>
            <p:cNvPr id="55" name="Straight Connector 54"/>
            <p:cNvCxnSpPr/>
            <p:nvPr userDrawn="1"/>
          </p:nvCxnSpPr>
          <p:spPr>
            <a:xfrm rot="16200000">
              <a:off x="3350846" y="4798611"/>
              <a:ext cx="63061" cy="74098"/>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3345327" y="4861369"/>
              <a:ext cx="74097" cy="61724"/>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userDrawn="1"/>
        </p:nvGrpSpPr>
        <p:grpSpPr>
          <a:xfrm flipH="1" flipV="1">
            <a:off x="5243875" y="5398286"/>
            <a:ext cx="50799" cy="73401"/>
            <a:chOff x="3345327" y="4804129"/>
            <a:chExt cx="74099" cy="118964"/>
          </a:xfrm>
        </p:grpSpPr>
        <p:cxnSp>
          <p:nvCxnSpPr>
            <p:cNvPr id="53" name="Straight Connector 52"/>
            <p:cNvCxnSpPr/>
            <p:nvPr userDrawn="1"/>
          </p:nvCxnSpPr>
          <p:spPr>
            <a:xfrm rot="16200000">
              <a:off x="3350846" y="4798611"/>
              <a:ext cx="63061" cy="74098"/>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3345327" y="4861369"/>
              <a:ext cx="74097" cy="61724"/>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pic>
        <p:nvPicPr>
          <p:cNvPr id="2" name="Picture 1" descr="EZLynx-LOGO.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789208" y="130724"/>
            <a:ext cx="726096" cy="381727"/>
          </a:xfrm>
          <a:prstGeom prst="rect">
            <a:avLst/>
          </a:prstGeom>
        </p:spPr>
      </p:pic>
      <p:sp>
        <p:nvSpPr>
          <p:cNvPr id="4" name="Rectangle 3"/>
          <p:cNvSpPr/>
          <p:nvPr userDrawn="1"/>
        </p:nvSpPr>
        <p:spPr>
          <a:xfrm>
            <a:off x="5661813" y="5208691"/>
            <a:ext cx="3990188" cy="415498"/>
          </a:xfrm>
          <a:prstGeom prst="rect">
            <a:avLst/>
          </a:prstGeom>
        </p:spPr>
        <p:txBody>
          <a:bodyPr wrap="square">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bg1">
                    <a:lumMod val="65000"/>
                  </a:schemeClr>
                </a:solidFill>
                <a:latin typeface="Open Sans" panose="020B0606030504020204" pitchFamily="34" charset="0"/>
              </a:rPr>
              <a:t>This document contains confidential information that is proprietary to EZLynx.  Neither the document nor the information contained therein should be disclosed or reproduced in whole or in part, without the express written consent of EZLynx.</a:t>
            </a:r>
            <a:endParaRPr lang="en-US" sz="1000" dirty="0" smtClean="0">
              <a:solidFill>
                <a:schemeClr val="bg1">
                  <a:lumMod val="65000"/>
                </a:schemeClr>
              </a:solidFill>
              <a:latin typeface="Open Sans" panose="020B0606030504020204" pitchFamily="34" charset="0"/>
            </a:endParaRPr>
          </a:p>
        </p:txBody>
      </p:sp>
    </p:spTree>
    <p:extLst>
      <p:ext uri="{BB962C8B-B14F-4D97-AF65-F5344CB8AC3E}">
        <p14:creationId xmlns:p14="http://schemas.microsoft.com/office/powerpoint/2010/main" val="122105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52" r:id="rId5"/>
    <p:sldLayoutId id="2147483653" r:id="rId6"/>
    <p:sldLayoutId id="2147483666" r:id="rId7"/>
    <p:sldLayoutId id="2147483668" r:id="rId8"/>
    <p:sldLayoutId id="2147483667" r:id="rId9"/>
    <p:sldLayoutId id="2147483660" r:id="rId10"/>
    <p:sldLayoutId id="2147483663" r:id="rId11"/>
  </p:sldLayoutIdLst>
  <p:timing>
    <p:tnLst>
      <p:par>
        <p:cTn id="1" dur="indefinite" restart="never" nodeType="tmRoot"/>
      </p:par>
    </p:tnLst>
  </p:timing>
  <p:hf hdr="0" ftr="0" dt="0"/>
  <p:txStyles>
    <p:titleStyle>
      <a:lvl1pPr algn="l" defTabSz="457200" rtl="0" eaLnBrk="1" latinLnBrk="0" hangingPunct="1">
        <a:spcBef>
          <a:spcPct val="0"/>
        </a:spcBef>
        <a:buNone/>
        <a:defRPr sz="1400" b="1" kern="1200">
          <a:solidFill>
            <a:schemeClr val="accent5"/>
          </a:solidFill>
          <a:latin typeface="Open Sans" panose="020B0606030504020204" pitchFamily="34" charset="0"/>
          <a:ea typeface="+mj-ea"/>
          <a:cs typeface="Open Sans" panose="020B0606030504020204" pitchFamily="34" charset="0"/>
        </a:defRPr>
      </a:lvl1pPr>
    </p:titleStyle>
    <p:bodyStyle>
      <a:lvl1pPr marL="342900" indent="-342900" algn="l" defTabSz="457200" rtl="0" eaLnBrk="1" latinLnBrk="0" hangingPunct="1">
        <a:spcBef>
          <a:spcPct val="20000"/>
        </a:spcBef>
        <a:buFont typeface="Arial"/>
        <a:buChar char="•"/>
        <a:defRPr sz="2400" kern="1200">
          <a:solidFill>
            <a:schemeClr val="bg1">
              <a:lumMod val="50000"/>
            </a:schemeClr>
          </a:solidFill>
          <a:latin typeface="Open Sans" panose="020B0606030504020204" pitchFamily="34" charset="0"/>
          <a:ea typeface="+mn-ea"/>
          <a:cs typeface="Open Sans" panose="020B0606030504020204" pitchFamily="34" charset="0"/>
        </a:defRPr>
      </a:lvl1pPr>
      <a:lvl2pPr marL="742950" indent="-285750" algn="l" defTabSz="457200" rtl="0" eaLnBrk="1" latinLnBrk="0" hangingPunct="1">
        <a:spcBef>
          <a:spcPct val="20000"/>
        </a:spcBef>
        <a:buFont typeface="Arial"/>
        <a:buChar char="–"/>
        <a:defRPr sz="2000" kern="1200">
          <a:solidFill>
            <a:schemeClr val="bg1">
              <a:lumMod val="50000"/>
            </a:schemeClr>
          </a:solidFill>
          <a:latin typeface="Open Sans" panose="020B0606030504020204" pitchFamily="34" charset="0"/>
          <a:ea typeface="+mn-ea"/>
          <a:cs typeface="Open Sans" panose="020B0606030504020204" pitchFamily="34" charset="0"/>
        </a:defRPr>
      </a:lvl2pPr>
      <a:lvl3pPr marL="1143000" indent="-228600" algn="l" defTabSz="457200" rtl="0" eaLnBrk="1" latinLnBrk="0" hangingPunct="1">
        <a:spcBef>
          <a:spcPct val="20000"/>
        </a:spcBef>
        <a:buFont typeface="Arial"/>
        <a:buChar char="•"/>
        <a:defRPr sz="1800" kern="1200">
          <a:solidFill>
            <a:schemeClr val="bg1">
              <a:lumMod val="50000"/>
            </a:schemeClr>
          </a:solidFill>
          <a:latin typeface="Open Sans" panose="020B0606030504020204" pitchFamily="34" charset="0"/>
          <a:ea typeface="+mn-ea"/>
          <a:cs typeface="Open Sans" panose="020B0606030504020204" pitchFamily="34" charset="0"/>
        </a:defRPr>
      </a:lvl3pPr>
      <a:lvl4pPr marL="1600200" indent="-228600" algn="l" defTabSz="457200" rtl="0" eaLnBrk="1" latinLnBrk="0" hangingPunct="1">
        <a:spcBef>
          <a:spcPct val="20000"/>
        </a:spcBef>
        <a:buFont typeface="Arial"/>
        <a:buChar char="–"/>
        <a:defRPr sz="1600" kern="1200">
          <a:solidFill>
            <a:schemeClr val="bg1">
              <a:lumMod val="50000"/>
            </a:schemeClr>
          </a:solidFill>
          <a:latin typeface="Open Sans" panose="020B0606030504020204" pitchFamily="34" charset="0"/>
          <a:ea typeface="+mn-ea"/>
          <a:cs typeface="Open Sans" panose="020B0606030504020204" pitchFamily="34" charset="0"/>
        </a:defRPr>
      </a:lvl4pPr>
      <a:lvl5pPr marL="2057400" indent="-228600" algn="l" defTabSz="457200" rtl="0" eaLnBrk="1" latinLnBrk="0" hangingPunct="1">
        <a:spcBef>
          <a:spcPct val="20000"/>
        </a:spcBef>
        <a:buFont typeface="Arial"/>
        <a:buChar char="»"/>
        <a:defRPr sz="1600" kern="1200">
          <a:solidFill>
            <a:schemeClr val="bg1">
              <a:lumMod val="50000"/>
            </a:schemeClr>
          </a:solidFill>
          <a:latin typeface="Open Sans" panose="020B0606030504020204" pitchFamily="34" charset="0"/>
          <a:ea typeface="+mn-ea"/>
          <a:cs typeface="Open Sans" panose="020B0606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a:lum/>
          </a:blip>
          <a:srcRect/>
          <a:stretch>
            <a:fillRect t="32850" b="-26000"/>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0160000" cy="5715000"/>
          </a:xfrm>
          <a:prstGeom prst="rect">
            <a:avLst/>
          </a:prstGeom>
        </p:spPr>
      </p:pic>
      <p:sp>
        <p:nvSpPr>
          <p:cNvPr id="6" name="Rectangle 5"/>
          <p:cNvSpPr/>
          <p:nvPr/>
        </p:nvSpPr>
        <p:spPr>
          <a:xfrm>
            <a:off x="-764" y="1400924"/>
            <a:ext cx="4301067" cy="2164168"/>
          </a:xfrm>
          <a:prstGeom prst="rect">
            <a:avLst/>
          </a:prstGeom>
          <a:solidFill>
            <a:schemeClr val="bg1">
              <a:alpha val="82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endParaRPr lang="en-US" sz="2800" b="1" dirty="0">
              <a:solidFill>
                <a:schemeClr val="accent1"/>
              </a:solidFill>
              <a:latin typeface="Open Sans" panose="020B0606030504020204" pitchFamily="34" charset="0"/>
              <a:cs typeface="Open Sans" panose="020B0606030504020204" pitchFamily="34" charset="0"/>
            </a:endParaRPr>
          </a:p>
          <a:p>
            <a:pPr lvl="1">
              <a:lnSpc>
                <a:spcPct val="140000"/>
              </a:lnSpc>
            </a:pPr>
            <a:endParaRPr lang="en-US" sz="400" b="1" dirty="0">
              <a:latin typeface="Open Sans" panose="020B0606030504020204" pitchFamily="34" charset="0"/>
              <a:cs typeface="Open Sans" panose="020B0606030504020204" pitchFamily="34" charset="0"/>
            </a:endParaRPr>
          </a:p>
        </p:txBody>
      </p:sp>
      <p:sp>
        <p:nvSpPr>
          <p:cNvPr id="2" name="Rectangle 1"/>
          <p:cNvSpPr/>
          <p:nvPr/>
        </p:nvSpPr>
        <p:spPr>
          <a:xfrm>
            <a:off x="797522" y="1716893"/>
            <a:ext cx="3176337" cy="584775"/>
          </a:xfrm>
          <a:prstGeom prst="rect">
            <a:avLst/>
          </a:prstGeom>
        </p:spPr>
        <p:txBody>
          <a:bodyPr wrap="square">
            <a:spAutoFit/>
          </a:bodyPr>
          <a:lstStyle/>
          <a:p>
            <a:r>
              <a:rPr lang="en-US" dirty="0" smtClean="0">
                <a:solidFill>
                  <a:schemeClr val="accent5"/>
                </a:solidFill>
                <a:latin typeface="Open Sans"/>
                <a:cs typeface="Open Sans"/>
              </a:rPr>
              <a:t>Agency Pulse</a:t>
            </a:r>
            <a:endParaRPr lang="en-US" dirty="0">
              <a:solidFill>
                <a:schemeClr val="accent5"/>
              </a:solidFill>
              <a:latin typeface="Open Sans"/>
              <a:cs typeface="Open Sans"/>
            </a:endParaRPr>
          </a:p>
          <a:p>
            <a:r>
              <a:rPr lang="en-US" sz="1400" dirty="0" smtClean="0">
                <a:solidFill>
                  <a:schemeClr val="tx1">
                    <a:lumMod val="75000"/>
                    <a:lumOff val="25000"/>
                  </a:schemeClr>
                </a:solidFill>
                <a:latin typeface="Open Sans"/>
              </a:rPr>
              <a:t>June 2015-May 2016</a:t>
            </a:r>
            <a:endParaRPr lang="en-US" sz="1400" dirty="0">
              <a:solidFill>
                <a:schemeClr val="tx1">
                  <a:lumMod val="75000"/>
                  <a:lumOff val="25000"/>
                </a:schemeClr>
              </a:solidFill>
              <a:latin typeface="Open Sans"/>
            </a:endParaRPr>
          </a:p>
        </p:txBody>
      </p:sp>
      <p:sp>
        <p:nvSpPr>
          <p:cNvPr id="3" name="Rectangle 2"/>
          <p:cNvSpPr/>
          <p:nvPr/>
        </p:nvSpPr>
        <p:spPr>
          <a:xfrm>
            <a:off x="900650" y="2503933"/>
            <a:ext cx="3073209" cy="861774"/>
          </a:xfrm>
          <a:prstGeom prst="rect">
            <a:avLst/>
          </a:prstGeom>
        </p:spPr>
        <p:txBody>
          <a:bodyPr wrap="square" lIns="0" tIns="0" rIns="0" bIns="0">
            <a:spAutoFit/>
          </a:bodyPr>
          <a:lstStyle/>
          <a:p>
            <a:pPr defTabSz="914400">
              <a:defRPr/>
            </a:pPr>
            <a:r>
              <a:rPr lang="en-US" sz="900" dirty="0">
                <a:solidFill>
                  <a:schemeClr val="bg1">
                    <a:lumMod val="65000"/>
                  </a:schemeClr>
                </a:solidFill>
                <a:latin typeface="Open Sans" panose="020B0606030504020204" pitchFamily="34" charset="0"/>
              </a:rPr>
              <a:t>This document contains confidential information that is proprietary to EZLynx.  Neither the document nor the information contained therein should be disclosed or reproduced in whole or in part, without the express written consent of EZLynx.</a:t>
            </a:r>
          </a:p>
          <a:p>
            <a:pPr defTabSz="914400">
              <a:defRPr/>
            </a:pPr>
            <a:endParaRPr lang="en-US" sz="1100" dirty="0">
              <a:solidFill>
                <a:schemeClr val="bg1">
                  <a:lumMod val="65000"/>
                </a:schemeClr>
              </a:solidFill>
              <a:latin typeface="Open Sans" panose="020B0606030504020204" pitchFamily="34" charset="0"/>
            </a:endParaRPr>
          </a:p>
        </p:txBody>
      </p:sp>
      <p:pic>
        <p:nvPicPr>
          <p:cNvPr id="4" name="Picture 3" descr="EZLynx-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50" y="352754"/>
            <a:ext cx="1843469" cy="969617"/>
          </a:xfrm>
          <a:prstGeom prst="rect">
            <a:avLst/>
          </a:prstGeom>
        </p:spPr>
      </p:pic>
    </p:spTree>
    <p:extLst>
      <p:ext uri="{BB962C8B-B14F-4D97-AF65-F5344CB8AC3E}">
        <p14:creationId xmlns:p14="http://schemas.microsoft.com/office/powerpoint/2010/main" val="2278136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545909" y="621684"/>
            <a:ext cx="8867036" cy="1477328"/>
          </a:xfrm>
          <a:prstGeom prst="rect">
            <a:avLst/>
          </a:prstGeom>
        </p:spPr>
        <p:txBody>
          <a:bodyPr wrap="square">
            <a:spAutoFit/>
          </a:bodyPr>
          <a:lstStyle/>
          <a:p>
            <a:r>
              <a:rPr lang="en-US" dirty="0">
                <a:ea typeface="Open Sans"/>
              </a:rPr>
              <a:t>T</a:t>
            </a:r>
            <a:r>
              <a:rPr lang="en-US" dirty="0" smtClean="0">
                <a:ea typeface="Open Sans"/>
              </a:rPr>
              <a:t>o prevent further decline of the total annual premium and gain competitive edge over others, </a:t>
            </a:r>
            <a:r>
              <a:rPr lang="en-US" dirty="0">
                <a:ea typeface="Open Sans"/>
              </a:rPr>
              <a:t>it is recommended to use Retention Center</a:t>
            </a:r>
            <a:r>
              <a:rPr lang="en-US" dirty="0" smtClean="0">
                <a:ea typeface="Open Sans"/>
              </a:rPr>
              <a:t>. </a:t>
            </a:r>
          </a:p>
          <a:p>
            <a:r>
              <a:rPr lang="en-US" dirty="0" smtClean="0">
                <a:ea typeface="Open Sans"/>
              </a:rPr>
              <a:t>Agencies using Retention Center have </a:t>
            </a:r>
            <a:r>
              <a:rPr lang="en-US" dirty="0" smtClean="0"/>
              <a:t>outperformed </a:t>
            </a:r>
            <a:r>
              <a:rPr lang="en-US" dirty="0"/>
              <a:t>other independent agencies by 8 percentage </a:t>
            </a:r>
            <a:r>
              <a:rPr lang="en-US" dirty="0" smtClean="0"/>
              <a:t>points.</a:t>
            </a:r>
          </a:p>
          <a:p>
            <a:endParaRPr lang="en-US" dirty="0"/>
          </a:p>
        </p:txBody>
      </p:sp>
      <p:sp>
        <p:nvSpPr>
          <p:cNvPr id="7" name="Title Placeholder 1"/>
          <p:cNvSpPr txBox="1">
            <a:spLocks/>
          </p:cNvSpPr>
          <p:nvPr/>
        </p:nvSpPr>
        <p:spPr>
          <a:xfrm>
            <a:off x="648268" y="13179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a:p>
            <a:endParaRPr lang="en-US" i="1" dirty="0">
              <a:solidFill>
                <a:schemeClr val="accent5"/>
              </a:solidFill>
              <a:latin typeface="Open Sans" panose="020B0606030504020204" pitchFamily="34" charset="0"/>
              <a:cs typeface="Open Sans" panose="020B060603050402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2573" t="39384" r="2193" b="6871"/>
          <a:stretch/>
        </p:blipFill>
        <p:spPr>
          <a:xfrm>
            <a:off x="1537486" y="2106183"/>
            <a:ext cx="6057113" cy="3013223"/>
          </a:xfrm>
          <a:prstGeom prst="rect">
            <a:avLst/>
          </a:prstGeom>
        </p:spPr>
      </p:pic>
    </p:spTree>
    <p:extLst>
      <p:ext uri="{BB962C8B-B14F-4D97-AF65-F5344CB8AC3E}">
        <p14:creationId xmlns:p14="http://schemas.microsoft.com/office/powerpoint/2010/main" val="220177652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545909" y="621684"/>
            <a:ext cx="8867036" cy="646331"/>
          </a:xfrm>
          <a:prstGeom prst="rect">
            <a:avLst/>
          </a:prstGeom>
        </p:spPr>
        <p:txBody>
          <a:bodyPr wrap="square">
            <a:spAutoFit/>
          </a:bodyPr>
          <a:lstStyle/>
          <a:p>
            <a:r>
              <a:rPr lang="en-US" dirty="0" smtClean="0"/>
              <a:t>With Retention Center, high risk policies can be identified and customers can be retained by proactive communication.</a:t>
            </a:r>
          </a:p>
        </p:txBody>
      </p:sp>
      <p:sp>
        <p:nvSpPr>
          <p:cNvPr id="7" name="Title Placeholder 1"/>
          <p:cNvSpPr txBox="1">
            <a:spLocks/>
          </p:cNvSpPr>
          <p:nvPr/>
        </p:nvSpPr>
        <p:spPr>
          <a:xfrm>
            <a:off x="648268" y="13179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a:p>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3565067024"/>
              </p:ext>
            </p:extLst>
          </p:nvPr>
        </p:nvGraphicFramePr>
        <p:xfrm>
          <a:off x="431800" y="1505032"/>
          <a:ext cx="71628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48268" y="4496303"/>
            <a:ext cx="3318822" cy="553998"/>
          </a:xfrm>
          <a:prstGeom prst="rect">
            <a:avLst/>
          </a:prstGeom>
          <a:noFill/>
          <a:ln>
            <a:solidFill>
              <a:schemeClr val="bg1">
                <a:lumMod val="75000"/>
              </a:schemeClr>
            </a:solidFill>
          </a:ln>
        </p:spPr>
        <p:txBody>
          <a:bodyPr wrap="square" rtlCol="0">
            <a:spAutoFit/>
          </a:bodyPr>
          <a:lstStyle/>
          <a:p>
            <a:r>
              <a:rPr lang="en-US" sz="1000" dirty="0" smtClean="0"/>
              <a:t>The study done on agencies using Retention Center over a one year period had 8% increase in retention. </a:t>
            </a:r>
            <a:r>
              <a:rPr lang="en-US" sz="1000" dirty="0"/>
              <a:t>W</a:t>
            </a:r>
            <a:r>
              <a:rPr lang="en-US" sz="1000" dirty="0" smtClean="0"/>
              <a:t>e used the same in this projection.</a:t>
            </a:r>
            <a:endParaRPr lang="en-US" sz="1000" dirty="0"/>
          </a:p>
        </p:txBody>
      </p:sp>
    </p:spTree>
    <p:extLst>
      <p:ext uri="{BB962C8B-B14F-4D97-AF65-F5344CB8AC3E}">
        <p14:creationId xmlns:p14="http://schemas.microsoft.com/office/powerpoint/2010/main" val="425243292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545909" y="621684"/>
            <a:ext cx="8867036" cy="923330"/>
          </a:xfrm>
          <a:prstGeom prst="rect">
            <a:avLst/>
          </a:prstGeom>
        </p:spPr>
        <p:txBody>
          <a:bodyPr wrap="square">
            <a:spAutoFit/>
          </a:bodyPr>
          <a:lstStyle/>
          <a:p>
            <a:r>
              <a:rPr lang="en-US" dirty="0"/>
              <a:t>A</a:t>
            </a:r>
            <a:r>
              <a:rPr lang="en-US" dirty="0" smtClean="0"/>
              <a:t> $0.3M increase </a:t>
            </a:r>
            <a:r>
              <a:rPr lang="en-US" dirty="0"/>
              <a:t>in annual premium</a:t>
            </a:r>
            <a:r>
              <a:rPr lang="en-US" dirty="0" smtClean="0"/>
              <a:t> can be observed using Retention Center.</a:t>
            </a:r>
            <a:endParaRPr lang="en-US" dirty="0"/>
          </a:p>
          <a:p>
            <a:r>
              <a:rPr lang="en-US" dirty="0"/>
              <a:t>T</a:t>
            </a:r>
            <a:r>
              <a:rPr lang="en-US" dirty="0" smtClean="0"/>
              <a:t>he total annual premium is estimated to increase to $1.8M by the end of the year.</a:t>
            </a:r>
          </a:p>
          <a:p>
            <a:endParaRPr lang="en-US" dirty="0" smtClean="0"/>
          </a:p>
        </p:txBody>
      </p:sp>
      <p:sp>
        <p:nvSpPr>
          <p:cNvPr id="7" name="Title Placeholder 1"/>
          <p:cNvSpPr txBox="1">
            <a:spLocks/>
          </p:cNvSpPr>
          <p:nvPr/>
        </p:nvSpPr>
        <p:spPr>
          <a:xfrm>
            <a:off x="648268" y="13179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a:p>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898577514"/>
              </p:ext>
            </p:extLst>
          </p:nvPr>
        </p:nvGraphicFramePr>
        <p:xfrm>
          <a:off x="1013607" y="1344417"/>
          <a:ext cx="6400800" cy="3976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598367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Conclusion</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4" name="Diagram 3"/>
          <p:cNvGraphicFramePr/>
          <p:nvPr>
            <p:extLst>
              <p:ext uri="{D42A27DB-BD31-4B8C-83A1-F6EECF244321}">
                <p14:modId xmlns:p14="http://schemas.microsoft.com/office/powerpoint/2010/main" val="1923054115"/>
              </p:ext>
            </p:extLst>
          </p:nvPr>
        </p:nvGraphicFramePr>
        <p:xfrm>
          <a:off x="431801" y="599722"/>
          <a:ext cx="7683174" cy="4515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184406"/>
      </p:ext>
    </p:extLst>
  </p:cSld>
  <p:clrMapOvr>
    <a:masterClrMapping/>
  </p:clrMapOvr>
  <p:transition spd="med">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6" y="0"/>
            <a:ext cx="10159999" cy="5715000"/>
          </a:xfrm>
          <a:prstGeom prst="rect">
            <a:avLst/>
          </a:prstGeom>
        </p:spPr>
      </p:pic>
      <p:sp>
        <p:nvSpPr>
          <p:cNvPr id="6" name="Rectangle 5"/>
          <p:cNvSpPr/>
          <p:nvPr/>
        </p:nvSpPr>
        <p:spPr>
          <a:xfrm>
            <a:off x="-764" y="1400924"/>
            <a:ext cx="4301067" cy="2164168"/>
          </a:xfrm>
          <a:prstGeom prst="rect">
            <a:avLst/>
          </a:prstGeom>
          <a:solidFill>
            <a:schemeClr val="bg1">
              <a:alpha val="82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endParaRPr lang="en-US" sz="2800" b="1" dirty="0">
              <a:solidFill>
                <a:schemeClr val="accent1"/>
              </a:solidFill>
              <a:latin typeface="Open Sans" panose="020B0606030504020204" pitchFamily="34" charset="0"/>
              <a:cs typeface="Open Sans" panose="020B0606030504020204" pitchFamily="34" charset="0"/>
            </a:endParaRPr>
          </a:p>
          <a:p>
            <a:pPr lvl="1">
              <a:lnSpc>
                <a:spcPct val="140000"/>
              </a:lnSpc>
            </a:pPr>
            <a:endParaRPr lang="en-US" sz="400" b="1" dirty="0">
              <a:latin typeface="Open Sans" panose="020B0606030504020204" pitchFamily="34" charset="0"/>
              <a:cs typeface="Open Sans" panose="020B0606030504020204" pitchFamily="34" charset="0"/>
            </a:endParaRPr>
          </a:p>
        </p:txBody>
      </p:sp>
      <p:sp>
        <p:nvSpPr>
          <p:cNvPr id="2" name="Rectangle 1"/>
          <p:cNvSpPr/>
          <p:nvPr/>
        </p:nvSpPr>
        <p:spPr>
          <a:xfrm>
            <a:off x="797522" y="1716893"/>
            <a:ext cx="3176337" cy="584775"/>
          </a:xfrm>
          <a:prstGeom prst="rect">
            <a:avLst/>
          </a:prstGeom>
        </p:spPr>
        <p:txBody>
          <a:bodyPr wrap="square">
            <a:spAutoFit/>
          </a:bodyPr>
          <a:lstStyle/>
          <a:p>
            <a:r>
              <a:rPr lang="en-US" dirty="0" smtClean="0">
                <a:solidFill>
                  <a:schemeClr val="accent5"/>
                </a:solidFill>
                <a:latin typeface="Open Sans"/>
                <a:cs typeface="Open Sans"/>
              </a:rPr>
              <a:t>Agency Pulse</a:t>
            </a:r>
          </a:p>
          <a:p>
            <a:r>
              <a:rPr lang="en-US" sz="1400" dirty="0" smtClean="0">
                <a:solidFill>
                  <a:schemeClr val="tx1">
                    <a:lumMod val="65000"/>
                    <a:lumOff val="35000"/>
                  </a:schemeClr>
                </a:solidFill>
                <a:latin typeface="Open Sans"/>
              </a:rPr>
              <a:t>Appendix</a:t>
            </a:r>
            <a:endParaRPr lang="en-US" sz="1400" dirty="0">
              <a:solidFill>
                <a:schemeClr val="tx1">
                  <a:lumMod val="65000"/>
                  <a:lumOff val="35000"/>
                </a:schemeClr>
              </a:solidFill>
              <a:latin typeface="Open Sans"/>
            </a:endParaRPr>
          </a:p>
        </p:txBody>
      </p:sp>
      <p:sp>
        <p:nvSpPr>
          <p:cNvPr id="3" name="Rectangle 2"/>
          <p:cNvSpPr/>
          <p:nvPr/>
        </p:nvSpPr>
        <p:spPr>
          <a:xfrm>
            <a:off x="900650" y="2503933"/>
            <a:ext cx="3073209" cy="861774"/>
          </a:xfrm>
          <a:prstGeom prst="rect">
            <a:avLst/>
          </a:prstGeom>
        </p:spPr>
        <p:txBody>
          <a:bodyPr wrap="square" lIns="0" tIns="0" rIns="0" bIns="0">
            <a:spAutoFit/>
          </a:bodyPr>
          <a:lstStyle/>
          <a:p>
            <a:pPr defTabSz="914400">
              <a:defRPr/>
            </a:pPr>
            <a:r>
              <a:rPr lang="en-US" sz="900" dirty="0">
                <a:solidFill>
                  <a:schemeClr val="bg1">
                    <a:lumMod val="65000"/>
                  </a:schemeClr>
                </a:solidFill>
                <a:latin typeface="Open Sans" panose="020B0606030504020204" pitchFamily="34" charset="0"/>
              </a:rPr>
              <a:t>This document contains confidential information that is proprietary to EZLynx.  Neither the document nor the information contained therein should be disclosed or reproduced in whole or in part, without the express written consent of EZLynx.</a:t>
            </a:r>
          </a:p>
          <a:p>
            <a:pPr defTabSz="914400">
              <a:defRPr/>
            </a:pPr>
            <a:endParaRPr lang="en-US" sz="1100" dirty="0">
              <a:solidFill>
                <a:schemeClr val="bg1">
                  <a:lumMod val="65000"/>
                </a:schemeClr>
              </a:solidFill>
              <a:latin typeface="Open Sans" panose="020B0606030504020204" pitchFamily="34" charset="0"/>
            </a:endParaRPr>
          </a:p>
        </p:txBody>
      </p:sp>
      <p:pic>
        <p:nvPicPr>
          <p:cNvPr id="4" name="Picture 3" descr="EZLynx-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50" y="352754"/>
            <a:ext cx="1843469" cy="969617"/>
          </a:xfrm>
          <a:prstGeom prst="rect">
            <a:avLst/>
          </a:prstGeom>
        </p:spPr>
      </p:pic>
    </p:spTree>
    <p:extLst>
      <p:ext uri="{BB962C8B-B14F-4D97-AF65-F5344CB8AC3E}">
        <p14:creationId xmlns:p14="http://schemas.microsoft.com/office/powerpoint/2010/main" val="381762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Appendix</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631131721"/>
              </p:ext>
            </p:extLst>
          </p:nvPr>
        </p:nvGraphicFramePr>
        <p:xfrm>
          <a:off x="431801" y="1212157"/>
          <a:ext cx="92583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3615924"/>
      </p:ext>
    </p:extLst>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Appendix</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3410940283"/>
              </p:ext>
            </p:extLst>
          </p:nvPr>
        </p:nvGraphicFramePr>
        <p:xfrm>
          <a:off x="431800" y="1062110"/>
          <a:ext cx="9258299" cy="3643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6972988"/>
      </p:ext>
    </p:extLst>
  </p:cSld>
  <p:clrMapOvr>
    <a:masterClrMapping/>
  </p:clrMapOvr>
  <p:transition spd="med">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Appendix</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2939178471"/>
              </p:ext>
            </p:extLst>
          </p:nvPr>
        </p:nvGraphicFramePr>
        <p:xfrm>
          <a:off x="431800" y="793019"/>
          <a:ext cx="9197722" cy="38841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7964580"/>
      </p:ext>
    </p:extLst>
  </p:cSld>
  <p:clrMapOvr>
    <a:masterClrMapping/>
  </p:clrMapOvr>
  <p:transition spd="med">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Appendix</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1184646593"/>
              </p:ext>
            </p:extLst>
          </p:nvPr>
        </p:nvGraphicFramePr>
        <p:xfrm>
          <a:off x="431800" y="1610968"/>
          <a:ext cx="9258300" cy="33737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2756322"/>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57981"/>
            <a:ext cx="8867036" cy="369332"/>
          </a:xfrm>
          <a:prstGeom prst="rect">
            <a:avLst/>
          </a:prstGeom>
        </p:spPr>
        <p:txBody>
          <a:bodyPr wrap="square">
            <a:spAutoFit/>
          </a:bodyPr>
          <a:lstStyle/>
          <a:p>
            <a:pPr>
              <a:spcBef>
                <a:spcPts val="1200"/>
              </a:spcBef>
              <a:spcAft>
                <a:spcPts val="1200"/>
              </a:spcAft>
            </a:pPr>
            <a:r>
              <a:rPr lang="en-US" dirty="0" smtClean="0">
                <a:ea typeface="Open Sans"/>
              </a:rPr>
              <a:t>December 2015 had the highest number of Active customers</a:t>
            </a:r>
            <a:r>
              <a:rPr lang="en-US" dirty="0" smtClean="0">
                <a:solidFill>
                  <a:schemeClr val="bg1">
                    <a:lumMod val="50000"/>
                  </a:schemeClr>
                </a:solidFill>
                <a:ea typeface="Open Sans"/>
              </a:rPr>
              <a:t>.</a:t>
            </a:r>
            <a:r>
              <a:rPr lang="en-US" dirty="0" smtClean="0">
                <a:ea typeface="Open Sans"/>
              </a:rPr>
              <a:t> </a:t>
            </a:r>
            <a:endParaRPr lang="en-US" dirty="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Total</a:t>
            </a:r>
            <a:r>
              <a:rPr lang="en-US" sz="1800" b="0" dirty="0" smtClean="0">
                <a:solidFill>
                  <a:schemeClr val="bg1">
                    <a:lumMod val="50000"/>
                  </a:schemeClr>
                </a:solidFill>
                <a:latin typeface="Open Sans"/>
                <a:cs typeface="Open Sans"/>
              </a:rPr>
              <a:t> </a:t>
            </a:r>
            <a:r>
              <a:rPr lang="en-US" b="0" i="1" dirty="0" smtClean="0">
                <a:solidFill>
                  <a:schemeClr val="accent5"/>
                </a:solidFill>
                <a:latin typeface="Open Sans"/>
                <a:cs typeface="Open Sans"/>
              </a:rPr>
              <a:t>Active Customers</a:t>
            </a:r>
            <a:endParaRPr lang="en-US" dirty="0">
              <a:solidFill>
                <a:schemeClr val="accent5"/>
              </a:solidFill>
              <a:latin typeface="Open Sans" panose="020B0606030504020204" pitchFamily="34" charset="0"/>
              <a:cs typeface="Open Sans" panose="020B0606030504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3426584542"/>
              </p:ext>
            </p:extLst>
          </p:nvPr>
        </p:nvGraphicFramePr>
        <p:xfrm>
          <a:off x="548641" y="2096086"/>
          <a:ext cx="6963508" cy="2904979"/>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p:cNvCxnSpPr/>
          <p:nvPr/>
        </p:nvCxnSpPr>
        <p:spPr>
          <a:xfrm flipV="1">
            <a:off x="7145304" y="2220339"/>
            <a:ext cx="441392" cy="380577"/>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6946521" y="2647784"/>
            <a:ext cx="397565" cy="24649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1312981" y="2771029"/>
            <a:ext cx="323090" cy="23854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946521" y="1456878"/>
            <a:ext cx="2743579" cy="577081"/>
          </a:xfrm>
          <a:prstGeom prst="rect">
            <a:avLst/>
          </a:prstGeom>
          <a:solidFill>
            <a:schemeClr val="bg1"/>
          </a:solidFill>
          <a:ln>
            <a:solidFill>
              <a:schemeClr val="accent3">
                <a:lumMod val="75000"/>
              </a:schemeClr>
            </a:solidFill>
          </a:ln>
        </p:spPr>
        <p:txBody>
          <a:bodyPr wrap="square" rtlCol="0">
            <a:spAutoFit/>
          </a:bodyPr>
          <a:lstStyle/>
          <a:p>
            <a:r>
              <a:rPr lang="en-US" sz="1050" dirty="0">
                <a:ea typeface="Open Sans"/>
              </a:rPr>
              <a:t>Since then, the number of customers has been higher than the number around the same time last year</a:t>
            </a:r>
            <a:endParaRPr lang="en-US" sz="1050" dirty="0"/>
          </a:p>
        </p:txBody>
      </p:sp>
    </p:spTree>
    <p:extLst>
      <p:ext uri="{BB962C8B-B14F-4D97-AF65-F5344CB8AC3E}">
        <p14:creationId xmlns:p14="http://schemas.microsoft.com/office/powerpoint/2010/main" val="3082172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0" dirty="0">
                <a:solidFill>
                  <a:schemeClr val="bg1">
                    <a:lumMod val="50000"/>
                  </a:schemeClr>
                </a:solidFill>
                <a:latin typeface="Open Sans"/>
                <a:cs typeface="Open Sans"/>
              </a:rPr>
              <a:t>Agency </a:t>
            </a:r>
            <a:r>
              <a:rPr lang="en-US" sz="1800" b="0" dirty="0" smtClean="0">
                <a:solidFill>
                  <a:schemeClr val="bg1">
                    <a:lumMod val="50000"/>
                  </a:schemeClr>
                </a:solidFill>
                <a:latin typeface="Open Sans"/>
                <a:cs typeface="Open Sans"/>
              </a:rPr>
              <a:t>Pulse </a:t>
            </a:r>
            <a:r>
              <a:rPr lang="en-US" b="0" i="1" dirty="0" smtClean="0">
                <a:solidFill>
                  <a:schemeClr val="accent5"/>
                </a:solidFill>
                <a:latin typeface="Open Sans"/>
                <a:cs typeface="Open Sans"/>
              </a:rPr>
              <a:t>Introduction</a:t>
            </a:r>
            <a:endParaRPr lang="en-US" i="1" dirty="0">
              <a:solidFill>
                <a:schemeClr val="accent5"/>
              </a:solidFill>
            </a:endParaRPr>
          </a:p>
        </p:txBody>
      </p:sp>
      <p:sp>
        <p:nvSpPr>
          <p:cNvPr id="3" name="Content Placeholder 2"/>
          <p:cNvSpPr>
            <a:spLocks noGrp="1"/>
          </p:cNvSpPr>
          <p:nvPr>
            <p:ph idx="1"/>
          </p:nvPr>
        </p:nvSpPr>
        <p:spPr/>
        <p:txBody>
          <a:bodyPr>
            <a:normAutofit/>
          </a:bodyPr>
          <a:lstStyle/>
          <a:p>
            <a:endParaRPr lang="en-US" sz="1800" dirty="0" smtClean="0">
              <a:solidFill>
                <a:schemeClr val="tx1"/>
              </a:solidFill>
              <a:latin typeface="+mn-lt"/>
            </a:endParaRPr>
          </a:p>
          <a:p>
            <a:r>
              <a:rPr lang="en-US" sz="1800" dirty="0" err="1" smtClean="0">
                <a:solidFill>
                  <a:schemeClr val="tx1"/>
                </a:solidFill>
                <a:latin typeface="+mn-lt"/>
              </a:rPr>
              <a:t>EZLynx</a:t>
            </a:r>
            <a:r>
              <a:rPr lang="en-US" sz="1800" dirty="0" smtClean="0">
                <a:solidFill>
                  <a:schemeClr val="tx1"/>
                </a:solidFill>
                <a:latin typeface="+mn-lt"/>
              </a:rPr>
              <a:t> Agency Pulse is a monthly analytics report of aggregated data generated from an agency’s </a:t>
            </a:r>
            <a:r>
              <a:rPr lang="en-US" sz="1800" dirty="0" err="1" smtClean="0">
                <a:solidFill>
                  <a:schemeClr val="tx1"/>
                </a:solidFill>
                <a:latin typeface="+mn-lt"/>
              </a:rPr>
              <a:t>EZLynx</a:t>
            </a:r>
            <a:r>
              <a:rPr lang="en-US" sz="1800" dirty="0" smtClean="0">
                <a:solidFill>
                  <a:schemeClr val="tx1"/>
                </a:solidFill>
                <a:latin typeface="+mn-lt"/>
              </a:rPr>
              <a:t> Rating Engine and Management System account.</a:t>
            </a:r>
          </a:p>
          <a:p>
            <a:endParaRPr lang="en-US" sz="1800" dirty="0" smtClean="0">
              <a:solidFill>
                <a:schemeClr val="tx1"/>
              </a:solidFill>
              <a:latin typeface="+mn-lt"/>
            </a:endParaRPr>
          </a:p>
          <a:p>
            <a:r>
              <a:rPr lang="en-US" sz="1800" dirty="0" smtClean="0">
                <a:solidFill>
                  <a:schemeClr val="tx1"/>
                </a:solidFill>
                <a:latin typeface="+mn-lt"/>
              </a:rPr>
              <a:t>The Agency’s data during the period June 2015-May 2016 was analyzed and it’s health was observed.</a:t>
            </a:r>
          </a:p>
          <a:p>
            <a:pPr marL="0" indent="0">
              <a:buNone/>
            </a:pPr>
            <a:endParaRPr lang="en-US" sz="1800" dirty="0" smtClean="0">
              <a:solidFill>
                <a:schemeClr val="tx1"/>
              </a:solidFill>
              <a:latin typeface="+mn-lt"/>
            </a:endParaRPr>
          </a:p>
          <a:p>
            <a:pPr marL="0" indent="0">
              <a:buNone/>
            </a:pPr>
            <a:endParaRPr lang="en-US" sz="1800" dirty="0">
              <a:solidFill>
                <a:schemeClr val="tx1"/>
              </a:solidFill>
              <a:latin typeface="+mn-lt"/>
            </a:endParaRPr>
          </a:p>
        </p:txBody>
      </p:sp>
    </p:spTree>
    <p:extLst>
      <p:ext uri="{BB962C8B-B14F-4D97-AF65-F5344CB8AC3E}">
        <p14:creationId xmlns:p14="http://schemas.microsoft.com/office/powerpoint/2010/main" val="2802242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78633"/>
            <a:ext cx="8867036" cy="1200329"/>
          </a:xfrm>
          <a:prstGeom prst="rect">
            <a:avLst/>
          </a:prstGeom>
        </p:spPr>
        <p:txBody>
          <a:bodyPr wrap="square">
            <a:spAutoFit/>
          </a:bodyPr>
          <a:lstStyle/>
          <a:p>
            <a:r>
              <a:rPr lang="en-US" dirty="0" smtClean="0">
                <a:ea typeface="Open Sans"/>
              </a:rPr>
              <a:t>On average 52% of customers are in the premium range $1,001-$2,500.</a:t>
            </a:r>
          </a:p>
          <a:p>
            <a:r>
              <a:rPr lang="en-US" dirty="0" smtClean="0">
                <a:ea typeface="Open Sans"/>
              </a:rPr>
              <a:t>The number of customers in the premium ranges $0-5,000 significantly increased in December 2015.</a:t>
            </a:r>
          </a:p>
          <a:p>
            <a:r>
              <a:rPr lang="en-US" dirty="0" smtClean="0">
                <a:ea typeface="Open Sans"/>
              </a:rPr>
              <a:t>December had the highest number of customers in all premium ranges.</a:t>
            </a: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Customers by Premium Range</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136729974"/>
              </p:ext>
            </p:extLst>
          </p:nvPr>
        </p:nvGraphicFramePr>
        <p:xfrm>
          <a:off x="648268" y="2192942"/>
          <a:ext cx="8867036" cy="287435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4236520" y="2625067"/>
            <a:ext cx="341906" cy="190832"/>
          </a:xfrm>
          <a:prstGeom prst="ellipse">
            <a:avLst/>
          </a:prstGeom>
          <a:noFill/>
          <a:ln w="127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33411" y="3824577"/>
            <a:ext cx="268325" cy="143123"/>
          </a:xfrm>
          <a:prstGeom prst="ellipse">
            <a:avLst/>
          </a:prstGeom>
          <a:noFill/>
          <a:ln w="127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458147" y="3573992"/>
            <a:ext cx="240558" cy="146147"/>
          </a:xfrm>
          <a:prstGeom prst="ellipse">
            <a:avLst/>
          </a:prstGeom>
          <a:noFill/>
          <a:ln w="127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57596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78633"/>
            <a:ext cx="8867036" cy="923330"/>
          </a:xfrm>
          <a:prstGeom prst="rect">
            <a:avLst/>
          </a:prstGeom>
        </p:spPr>
        <p:txBody>
          <a:bodyPr wrap="square">
            <a:spAutoFit/>
          </a:bodyPr>
          <a:lstStyle/>
          <a:p>
            <a:r>
              <a:rPr lang="en-US" dirty="0" smtClean="0">
                <a:ea typeface="Open Sans"/>
              </a:rPr>
              <a:t>On average 59% of customers had one policy and 34% had 2 policies.</a:t>
            </a:r>
          </a:p>
          <a:p>
            <a:r>
              <a:rPr lang="en-US" dirty="0" smtClean="0">
                <a:ea typeface="Open Sans"/>
              </a:rPr>
              <a:t>7% of customers had 3 or more policies. </a:t>
            </a:r>
          </a:p>
          <a:p>
            <a:pPr marL="285750" indent="-285750">
              <a:buFont typeface="Arial" panose="020B0604020202020204" pitchFamily="34" charset="0"/>
              <a:buChar char="•"/>
            </a:pPr>
            <a:endParaRPr lang="en-US" dirty="0" smtClean="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Customers by Number of Policies</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1610104316"/>
              </p:ext>
            </p:extLst>
          </p:nvPr>
        </p:nvGraphicFramePr>
        <p:xfrm>
          <a:off x="431800" y="2019301"/>
          <a:ext cx="925830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031187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a:lum/>
          </a:blip>
          <a:srcRect/>
          <a:stretch>
            <a:fillRect t="32850" b="-26000"/>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6" y="0"/>
            <a:ext cx="10159999" cy="5715000"/>
          </a:xfrm>
          <a:prstGeom prst="rect">
            <a:avLst/>
          </a:prstGeom>
        </p:spPr>
      </p:pic>
      <p:sp>
        <p:nvSpPr>
          <p:cNvPr id="6" name="Rectangle 5"/>
          <p:cNvSpPr/>
          <p:nvPr/>
        </p:nvSpPr>
        <p:spPr>
          <a:xfrm>
            <a:off x="-764" y="1400924"/>
            <a:ext cx="4301067" cy="2164168"/>
          </a:xfrm>
          <a:prstGeom prst="rect">
            <a:avLst/>
          </a:prstGeom>
          <a:solidFill>
            <a:schemeClr val="bg1">
              <a:alpha val="82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endParaRPr lang="en-US" sz="2800" b="1" dirty="0">
              <a:solidFill>
                <a:schemeClr val="accent1"/>
              </a:solidFill>
              <a:latin typeface="Open Sans" panose="020B0606030504020204" pitchFamily="34" charset="0"/>
              <a:cs typeface="Open Sans" panose="020B0606030504020204" pitchFamily="34" charset="0"/>
            </a:endParaRPr>
          </a:p>
          <a:p>
            <a:pPr lvl="1">
              <a:lnSpc>
                <a:spcPct val="140000"/>
              </a:lnSpc>
            </a:pPr>
            <a:endParaRPr lang="en-US" sz="400" b="1" dirty="0">
              <a:latin typeface="Open Sans" panose="020B0606030504020204" pitchFamily="34" charset="0"/>
              <a:cs typeface="Open Sans" panose="020B0606030504020204" pitchFamily="34" charset="0"/>
            </a:endParaRPr>
          </a:p>
        </p:txBody>
      </p:sp>
      <p:sp>
        <p:nvSpPr>
          <p:cNvPr id="2" name="Rectangle 1"/>
          <p:cNvSpPr/>
          <p:nvPr/>
        </p:nvSpPr>
        <p:spPr>
          <a:xfrm>
            <a:off x="797522" y="1716893"/>
            <a:ext cx="3176337" cy="584775"/>
          </a:xfrm>
          <a:prstGeom prst="rect">
            <a:avLst/>
          </a:prstGeom>
        </p:spPr>
        <p:txBody>
          <a:bodyPr wrap="square">
            <a:spAutoFit/>
          </a:bodyPr>
          <a:lstStyle/>
          <a:p>
            <a:r>
              <a:rPr lang="en-US" dirty="0" smtClean="0">
                <a:solidFill>
                  <a:schemeClr val="accent5"/>
                </a:solidFill>
                <a:latin typeface="Open Sans"/>
                <a:cs typeface="Open Sans"/>
              </a:rPr>
              <a:t>Agency Pulse</a:t>
            </a:r>
          </a:p>
          <a:p>
            <a:r>
              <a:rPr lang="en-US" sz="1400" dirty="0" smtClean="0">
                <a:solidFill>
                  <a:schemeClr val="tx1">
                    <a:lumMod val="65000"/>
                    <a:lumOff val="35000"/>
                  </a:schemeClr>
                </a:solidFill>
                <a:latin typeface="Open Sans"/>
              </a:rPr>
              <a:t>Summary</a:t>
            </a:r>
            <a:endParaRPr lang="en-US" sz="1400" dirty="0">
              <a:solidFill>
                <a:schemeClr val="tx1">
                  <a:lumMod val="65000"/>
                  <a:lumOff val="35000"/>
                </a:schemeClr>
              </a:solidFill>
              <a:latin typeface="Open Sans"/>
            </a:endParaRPr>
          </a:p>
        </p:txBody>
      </p:sp>
      <p:sp>
        <p:nvSpPr>
          <p:cNvPr id="3" name="Rectangle 2"/>
          <p:cNvSpPr/>
          <p:nvPr/>
        </p:nvSpPr>
        <p:spPr>
          <a:xfrm>
            <a:off x="900650" y="2503933"/>
            <a:ext cx="3073209" cy="861774"/>
          </a:xfrm>
          <a:prstGeom prst="rect">
            <a:avLst/>
          </a:prstGeom>
        </p:spPr>
        <p:txBody>
          <a:bodyPr wrap="square" lIns="0" tIns="0" rIns="0" bIns="0">
            <a:spAutoFit/>
          </a:bodyPr>
          <a:lstStyle/>
          <a:p>
            <a:pPr defTabSz="914400">
              <a:defRPr/>
            </a:pPr>
            <a:r>
              <a:rPr lang="en-US" sz="900" dirty="0">
                <a:solidFill>
                  <a:schemeClr val="bg1">
                    <a:lumMod val="65000"/>
                  </a:schemeClr>
                </a:solidFill>
                <a:latin typeface="Open Sans" panose="020B0606030504020204" pitchFamily="34" charset="0"/>
              </a:rPr>
              <a:t>This document contains confidential information that is proprietary to EZLynx.  Neither the document nor the information contained therein should be disclosed or reproduced in whole or in part, without the express written consent of EZLynx.</a:t>
            </a:r>
          </a:p>
          <a:p>
            <a:pPr defTabSz="914400">
              <a:defRPr/>
            </a:pPr>
            <a:endParaRPr lang="en-US" sz="1100" dirty="0">
              <a:solidFill>
                <a:schemeClr val="bg1">
                  <a:lumMod val="65000"/>
                </a:schemeClr>
              </a:solidFill>
              <a:latin typeface="Open Sans" panose="020B0606030504020204" pitchFamily="34" charset="0"/>
            </a:endParaRPr>
          </a:p>
        </p:txBody>
      </p:sp>
      <p:pic>
        <p:nvPicPr>
          <p:cNvPr id="4" name="Picture 3" descr="EZLynx-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50" y="352754"/>
            <a:ext cx="1843469" cy="969617"/>
          </a:xfrm>
          <a:prstGeom prst="rect">
            <a:avLst/>
          </a:prstGeom>
        </p:spPr>
      </p:pic>
    </p:spTree>
    <p:extLst>
      <p:ext uri="{BB962C8B-B14F-4D97-AF65-F5344CB8AC3E}">
        <p14:creationId xmlns:p14="http://schemas.microsoft.com/office/powerpoint/2010/main" val="5537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0" dirty="0">
                <a:solidFill>
                  <a:schemeClr val="bg1">
                    <a:lumMod val="50000"/>
                  </a:schemeClr>
                </a:solidFill>
                <a:latin typeface="Open Sans"/>
                <a:cs typeface="Open Sans"/>
              </a:rPr>
              <a:t>Agency </a:t>
            </a:r>
            <a:r>
              <a:rPr lang="en-US" sz="1800" b="0" dirty="0" smtClean="0">
                <a:solidFill>
                  <a:schemeClr val="bg1">
                    <a:lumMod val="50000"/>
                  </a:schemeClr>
                </a:solidFill>
                <a:latin typeface="Open Sans"/>
                <a:cs typeface="Open Sans"/>
              </a:rPr>
              <a:t>Pulse </a:t>
            </a:r>
            <a:r>
              <a:rPr lang="en-US" b="0" i="1" dirty="0" smtClean="0">
                <a:solidFill>
                  <a:schemeClr val="accent5"/>
                </a:solidFill>
                <a:latin typeface="Open Sans"/>
                <a:cs typeface="Open Sans"/>
              </a:rPr>
              <a:t>Current Scenario</a:t>
            </a:r>
            <a:endParaRPr lang="en-US" i="1" dirty="0">
              <a:solidFill>
                <a:schemeClr val="accent5"/>
              </a:solidFill>
            </a:endParaRPr>
          </a:p>
        </p:txBody>
      </p:sp>
      <p:graphicFrame>
        <p:nvGraphicFramePr>
          <p:cNvPr id="4" name="Diagram 3"/>
          <p:cNvGraphicFramePr/>
          <p:nvPr>
            <p:extLst>
              <p:ext uri="{D42A27DB-BD31-4B8C-83A1-F6EECF244321}">
                <p14:modId xmlns:p14="http://schemas.microsoft.com/office/powerpoint/2010/main" val="3989609281"/>
              </p:ext>
            </p:extLst>
          </p:nvPr>
        </p:nvGraphicFramePr>
        <p:xfrm>
          <a:off x="431800" y="667910"/>
          <a:ext cx="9258300" cy="4399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3510249"/>
              </p:ext>
            </p:extLst>
          </p:nvPr>
        </p:nvGraphicFramePr>
        <p:xfrm>
          <a:off x="978280" y="1695441"/>
          <a:ext cx="6876288" cy="2926080"/>
        </p:xfrm>
        <a:graphic>
          <a:graphicData uri="http://schemas.openxmlformats.org/drawingml/2006/table">
            <a:tbl>
              <a:tblPr firstRow="1" bandRow="1">
                <a:tableStyleId>{5C22544A-7EE6-4342-B048-85BDC9FD1C3A}</a:tableStyleId>
              </a:tblPr>
              <a:tblGrid>
                <a:gridCol w="2648638"/>
                <a:gridCol w="1443153"/>
                <a:gridCol w="1420375"/>
                <a:gridCol w="1364122"/>
              </a:tblGrid>
              <a:tr h="353908">
                <a:tc>
                  <a:txBody>
                    <a:bodyPr/>
                    <a:lstStyle/>
                    <a:p>
                      <a:endParaRPr lang="en-US" dirty="0"/>
                    </a:p>
                  </a:txBody>
                  <a:tcPr/>
                </a:tc>
                <a:tc>
                  <a:txBody>
                    <a:bodyPr/>
                    <a:lstStyle/>
                    <a:p>
                      <a:r>
                        <a:rPr lang="en-US" dirty="0" smtClean="0"/>
                        <a:t>January 2016</a:t>
                      </a:r>
                      <a:endParaRPr lang="en-US" dirty="0"/>
                    </a:p>
                  </a:txBody>
                  <a:tcPr/>
                </a:tc>
                <a:tc>
                  <a:txBody>
                    <a:bodyPr/>
                    <a:lstStyle/>
                    <a:p>
                      <a:r>
                        <a:rPr lang="en-US" dirty="0" smtClean="0"/>
                        <a:t>May 2016</a:t>
                      </a:r>
                      <a:endParaRPr lang="en-US" dirty="0"/>
                    </a:p>
                  </a:txBody>
                  <a:tcPr/>
                </a:tc>
                <a:tc>
                  <a:txBody>
                    <a:bodyPr/>
                    <a:lstStyle/>
                    <a:p>
                      <a:r>
                        <a:rPr lang="en-US" dirty="0" smtClean="0"/>
                        <a:t>% Change</a:t>
                      </a:r>
                      <a:endParaRPr lang="en-US" dirty="0"/>
                    </a:p>
                  </a:txBody>
                  <a:tcPr/>
                </a:tc>
              </a:tr>
              <a:tr h="640080">
                <a:tc>
                  <a:txBody>
                    <a:bodyPr/>
                    <a:lstStyle/>
                    <a:p>
                      <a:r>
                        <a:rPr lang="en-US" dirty="0" smtClean="0"/>
                        <a:t>Total Annual Premium</a:t>
                      </a:r>
                      <a:endParaRPr lang="en-US" dirty="0"/>
                    </a:p>
                  </a:txBody>
                  <a:tcPr/>
                </a:tc>
                <a:tc>
                  <a:txBody>
                    <a:bodyPr/>
                    <a:lstStyle/>
                    <a:p>
                      <a:r>
                        <a:rPr lang="en-US" sz="1800" kern="1200" dirty="0" smtClean="0">
                          <a:effectLst/>
                        </a:rPr>
                        <a:t>$1,805,366</a:t>
                      </a:r>
                      <a:endParaRPr lang="en-US" dirty="0"/>
                    </a:p>
                  </a:txBody>
                  <a:tcPr/>
                </a:tc>
                <a:tc>
                  <a:txBody>
                    <a:bodyPr/>
                    <a:lstStyle/>
                    <a:p>
                      <a:r>
                        <a:rPr lang="en-US" sz="1800" kern="1200" dirty="0" smtClean="0">
                          <a:effectLst/>
                        </a:rPr>
                        <a:t>$1,670,663</a:t>
                      </a:r>
                      <a:endParaRPr lang="en-US" dirty="0"/>
                    </a:p>
                  </a:txBody>
                  <a:tcPr/>
                </a:tc>
                <a:tc>
                  <a:txBody>
                    <a:bodyPr/>
                    <a:lstStyle/>
                    <a:p>
                      <a:r>
                        <a:rPr lang="en-US" dirty="0" smtClean="0"/>
                        <a:t>-7.5% </a:t>
                      </a:r>
                      <a:endParaRPr lang="en-US" dirty="0"/>
                    </a:p>
                  </a:txBody>
                  <a:tcPr/>
                </a:tc>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Total Active Policies</a:t>
                      </a:r>
                    </a:p>
                  </a:txBody>
                  <a:tcPr/>
                </a:tc>
                <a:tc>
                  <a:txBody>
                    <a:bodyPr/>
                    <a:lstStyle/>
                    <a:p>
                      <a:r>
                        <a:rPr lang="en-US" sz="1800" kern="1200" dirty="0" smtClean="0">
                          <a:effectLst/>
                        </a:rPr>
                        <a:t>1,242</a:t>
                      </a:r>
                      <a:endParaRPr lang="en-US" dirty="0"/>
                    </a:p>
                  </a:txBody>
                  <a:tcPr/>
                </a:tc>
                <a:tc>
                  <a:txBody>
                    <a:bodyPr/>
                    <a:lstStyle/>
                    <a:p>
                      <a:r>
                        <a:rPr lang="en-US" sz="1800" kern="1200" dirty="0" smtClean="0">
                          <a:effectLst/>
                        </a:rPr>
                        <a:t>1,142</a:t>
                      </a:r>
                      <a:endParaRPr lang="en-US" dirty="0"/>
                    </a:p>
                  </a:txBody>
                  <a:tcPr/>
                </a:tc>
                <a:tc>
                  <a:txBody>
                    <a:bodyPr/>
                    <a:lstStyle/>
                    <a:p>
                      <a:r>
                        <a:rPr lang="en-US" dirty="0" smtClean="0"/>
                        <a:t>-8.1%</a:t>
                      </a:r>
                      <a:endParaRPr lang="en-US" dirty="0"/>
                    </a:p>
                  </a:txBody>
                  <a:tcPr/>
                </a:tc>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Total Active Customers</a:t>
                      </a:r>
                    </a:p>
                    <a:p>
                      <a:endParaRPr lang="en-US" dirty="0"/>
                    </a:p>
                  </a:txBody>
                  <a:tcPr/>
                </a:tc>
                <a:tc>
                  <a:txBody>
                    <a:bodyPr/>
                    <a:lstStyle/>
                    <a:p>
                      <a:r>
                        <a:rPr lang="en-US" sz="1800" kern="1200" dirty="0" smtClean="0">
                          <a:effectLst/>
                        </a:rPr>
                        <a:t>852</a:t>
                      </a:r>
                      <a:endParaRPr lang="en-US" dirty="0"/>
                    </a:p>
                  </a:txBody>
                  <a:tcPr/>
                </a:tc>
                <a:tc>
                  <a:txBody>
                    <a:bodyPr/>
                    <a:lstStyle/>
                    <a:p>
                      <a:r>
                        <a:rPr lang="en-US" sz="1800" kern="1200" dirty="0" smtClean="0">
                          <a:effectLst/>
                        </a:rPr>
                        <a:t>791</a:t>
                      </a:r>
                      <a:endParaRPr lang="en-US" dirty="0"/>
                    </a:p>
                  </a:txBody>
                  <a:tcPr/>
                </a:tc>
                <a:tc>
                  <a:txBody>
                    <a:bodyPr/>
                    <a:lstStyle/>
                    <a:p>
                      <a:r>
                        <a:rPr lang="en-US" dirty="0" smtClean="0"/>
                        <a:t>-7.2% </a:t>
                      </a:r>
                      <a:endParaRPr lang="en-US" dirty="0"/>
                    </a:p>
                  </a:txBody>
                  <a:tcPr/>
                </a:tc>
              </a:tr>
              <a:tr h="640080">
                <a:tc>
                  <a:txBody>
                    <a:bodyPr/>
                    <a:lstStyle/>
                    <a:p>
                      <a:r>
                        <a:rPr lang="en-US" dirty="0" smtClean="0"/>
                        <a:t>Average policies/customer</a:t>
                      </a:r>
                      <a:endParaRPr lang="en-US" dirty="0"/>
                    </a:p>
                  </a:txBody>
                  <a:tcPr/>
                </a:tc>
                <a:tc>
                  <a:txBody>
                    <a:bodyPr/>
                    <a:lstStyle/>
                    <a:p>
                      <a:r>
                        <a:rPr lang="en-US" dirty="0" smtClean="0"/>
                        <a:t>1.46</a:t>
                      </a:r>
                      <a:endParaRPr lang="en-US" dirty="0"/>
                    </a:p>
                  </a:txBody>
                  <a:tcPr/>
                </a:tc>
                <a:tc>
                  <a:txBody>
                    <a:bodyPr/>
                    <a:lstStyle/>
                    <a:p>
                      <a:r>
                        <a:rPr lang="en-US" dirty="0" smtClean="0"/>
                        <a:t>1.44</a:t>
                      </a:r>
                      <a:endParaRPr lang="en-US" dirty="0"/>
                    </a:p>
                  </a:txBody>
                  <a:tcPr/>
                </a:tc>
                <a:tc>
                  <a:txBody>
                    <a:bodyPr/>
                    <a:lstStyle/>
                    <a:p>
                      <a:r>
                        <a:rPr lang="en-US" dirty="0" smtClean="0"/>
                        <a:t>-1.37%</a:t>
                      </a:r>
                      <a:endParaRPr lang="en-US" dirty="0"/>
                    </a:p>
                  </a:txBody>
                  <a:tcPr/>
                </a:tc>
              </a:tr>
            </a:tbl>
          </a:graphicData>
        </a:graphic>
      </p:graphicFrame>
      <p:sp>
        <p:nvSpPr>
          <p:cNvPr id="3" name="Isosceles Triangle 2"/>
          <p:cNvSpPr/>
          <p:nvPr/>
        </p:nvSpPr>
        <p:spPr>
          <a:xfrm rot="10800000">
            <a:off x="7409083" y="2179643"/>
            <a:ext cx="179662" cy="182880"/>
          </a:xfrm>
          <a:prstGeom prst="triangle">
            <a:avLst/>
          </a:prstGeom>
          <a:gradFill>
            <a:lin ang="0" scaled="0"/>
          </a:gradFill>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a:p>
        </p:txBody>
      </p:sp>
      <p:sp>
        <p:nvSpPr>
          <p:cNvPr id="6" name="Isosceles Triangle 5"/>
          <p:cNvSpPr/>
          <p:nvPr/>
        </p:nvSpPr>
        <p:spPr>
          <a:xfrm rot="10800000">
            <a:off x="7407474" y="2819153"/>
            <a:ext cx="182880" cy="182880"/>
          </a:xfrm>
          <a:prstGeom prst="triangle">
            <a:avLst/>
          </a:prstGeom>
          <a:gradFill>
            <a:lin ang="0" scaled="0"/>
          </a:gradFill>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a:p>
        </p:txBody>
      </p:sp>
      <p:sp>
        <p:nvSpPr>
          <p:cNvPr id="7" name="Isosceles Triangle 6"/>
          <p:cNvSpPr/>
          <p:nvPr/>
        </p:nvSpPr>
        <p:spPr>
          <a:xfrm rot="10800000">
            <a:off x="7398616" y="3486235"/>
            <a:ext cx="182880" cy="182880"/>
          </a:xfrm>
          <a:prstGeom prst="triangle">
            <a:avLst/>
          </a:prstGeom>
          <a:gradFill>
            <a:lin ang="0" scaled="0"/>
          </a:gradFill>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a:p>
        </p:txBody>
      </p:sp>
      <p:sp>
        <p:nvSpPr>
          <p:cNvPr id="8" name="Isosceles Triangle 7"/>
          <p:cNvSpPr/>
          <p:nvPr/>
        </p:nvSpPr>
        <p:spPr>
          <a:xfrm rot="10800000">
            <a:off x="7411720" y="4096682"/>
            <a:ext cx="182880" cy="182880"/>
          </a:xfrm>
          <a:prstGeom prst="triangle">
            <a:avLst/>
          </a:prstGeom>
          <a:gradFill>
            <a:lin ang="0" scaled="0"/>
          </a:gradFill>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a:p>
        </p:txBody>
      </p:sp>
    </p:spTree>
    <p:extLst>
      <p:ext uri="{BB962C8B-B14F-4D97-AF65-F5344CB8AC3E}">
        <p14:creationId xmlns:p14="http://schemas.microsoft.com/office/powerpoint/2010/main" val="3454870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66" y="0"/>
            <a:ext cx="10159999" cy="5715000"/>
          </a:xfrm>
          <a:prstGeom prst="rect">
            <a:avLst/>
          </a:prstGeom>
        </p:spPr>
      </p:pic>
      <p:sp>
        <p:nvSpPr>
          <p:cNvPr id="6" name="Rectangle 5"/>
          <p:cNvSpPr/>
          <p:nvPr/>
        </p:nvSpPr>
        <p:spPr>
          <a:xfrm>
            <a:off x="-764" y="1400924"/>
            <a:ext cx="4301067" cy="2164168"/>
          </a:xfrm>
          <a:prstGeom prst="rect">
            <a:avLst/>
          </a:prstGeom>
          <a:solidFill>
            <a:schemeClr val="bg1">
              <a:alpha val="82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endParaRPr lang="en-US" sz="2800" b="1" dirty="0">
              <a:solidFill>
                <a:schemeClr val="accent1"/>
              </a:solidFill>
              <a:latin typeface="Open Sans" panose="020B0606030504020204" pitchFamily="34" charset="0"/>
              <a:cs typeface="Open Sans" panose="020B0606030504020204" pitchFamily="34" charset="0"/>
            </a:endParaRPr>
          </a:p>
          <a:p>
            <a:pPr lvl="1">
              <a:lnSpc>
                <a:spcPct val="140000"/>
              </a:lnSpc>
            </a:pPr>
            <a:endParaRPr lang="en-US" sz="400" b="1" dirty="0">
              <a:latin typeface="Open Sans" panose="020B0606030504020204" pitchFamily="34" charset="0"/>
              <a:cs typeface="Open Sans" panose="020B0606030504020204" pitchFamily="34" charset="0"/>
            </a:endParaRPr>
          </a:p>
        </p:txBody>
      </p:sp>
      <p:sp>
        <p:nvSpPr>
          <p:cNvPr id="2" name="Rectangle 1"/>
          <p:cNvSpPr/>
          <p:nvPr/>
        </p:nvSpPr>
        <p:spPr>
          <a:xfrm>
            <a:off x="797522" y="1716893"/>
            <a:ext cx="3176337" cy="584775"/>
          </a:xfrm>
          <a:prstGeom prst="rect">
            <a:avLst/>
          </a:prstGeom>
        </p:spPr>
        <p:txBody>
          <a:bodyPr wrap="square">
            <a:spAutoFit/>
          </a:bodyPr>
          <a:lstStyle/>
          <a:p>
            <a:r>
              <a:rPr lang="en-US" dirty="0" smtClean="0">
                <a:solidFill>
                  <a:schemeClr val="accent5"/>
                </a:solidFill>
                <a:latin typeface="Open Sans"/>
                <a:cs typeface="Open Sans"/>
              </a:rPr>
              <a:t>Agency Pulse</a:t>
            </a:r>
          </a:p>
          <a:p>
            <a:r>
              <a:rPr lang="en-US" sz="1400" dirty="0" smtClean="0">
                <a:solidFill>
                  <a:schemeClr val="tx1">
                    <a:lumMod val="65000"/>
                    <a:lumOff val="35000"/>
                  </a:schemeClr>
                </a:solidFill>
                <a:latin typeface="Open Sans"/>
              </a:rPr>
              <a:t>Analysis of Total Annual Premium</a:t>
            </a:r>
            <a:endParaRPr lang="en-US" sz="1400" dirty="0">
              <a:solidFill>
                <a:schemeClr val="tx1">
                  <a:lumMod val="65000"/>
                  <a:lumOff val="35000"/>
                </a:schemeClr>
              </a:solidFill>
              <a:latin typeface="Open Sans"/>
            </a:endParaRPr>
          </a:p>
        </p:txBody>
      </p:sp>
      <p:sp>
        <p:nvSpPr>
          <p:cNvPr id="3" name="Rectangle 2"/>
          <p:cNvSpPr/>
          <p:nvPr/>
        </p:nvSpPr>
        <p:spPr>
          <a:xfrm>
            <a:off x="900650" y="2503933"/>
            <a:ext cx="3073209" cy="861774"/>
          </a:xfrm>
          <a:prstGeom prst="rect">
            <a:avLst/>
          </a:prstGeom>
        </p:spPr>
        <p:txBody>
          <a:bodyPr wrap="square" lIns="0" tIns="0" rIns="0" bIns="0">
            <a:spAutoFit/>
          </a:bodyPr>
          <a:lstStyle/>
          <a:p>
            <a:pPr defTabSz="914400">
              <a:defRPr/>
            </a:pPr>
            <a:r>
              <a:rPr lang="en-US" sz="900" dirty="0">
                <a:solidFill>
                  <a:schemeClr val="bg1">
                    <a:lumMod val="65000"/>
                  </a:schemeClr>
                </a:solidFill>
                <a:latin typeface="Open Sans" panose="020B0606030504020204" pitchFamily="34" charset="0"/>
              </a:rPr>
              <a:t>This document contains confidential information that is proprietary to EZLynx.  Neither the document nor the information contained therein should be disclosed or reproduced in whole or in part, without the express written consent of EZLynx.</a:t>
            </a:r>
          </a:p>
          <a:p>
            <a:pPr defTabSz="914400">
              <a:defRPr/>
            </a:pPr>
            <a:endParaRPr lang="en-US" sz="1100" dirty="0">
              <a:solidFill>
                <a:schemeClr val="bg1">
                  <a:lumMod val="65000"/>
                </a:schemeClr>
              </a:solidFill>
              <a:latin typeface="Open Sans" panose="020B0606030504020204" pitchFamily="34" charset="0"/>
            </a:endParaRPr>
          </a:p>
        </p:txBody>
      </p:sp>
      <p:pic>
        <p:nvPicPr>
          <p:cNvPr id="4" name="Picture 3" descr="EZLynx-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50" y="352754"/>
            <a:ext cx="1843469" cy="969617"/>
          </a:xfrm>
          <a:prstGeom prst="rect">
            <a:avLst/>
          </a:prstGeom>
        </p:spPr>
      </p:pic>
    </p:spTree>
    <p:extLst>
      <p:ext uri="{BB962C8B-B14F-4D97-AF65-F5344CB8AC3E}">
        <p14:creationId xmlns:p14="http://schemas.microsoft.com/office/powerpoint/2010/main" val="217411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78633"/>
            <a:ext cx="8867036" cy="646331"/>
          </a:xfrm>
          <a:prstGeom prst="rect">
            <a:avLst/>
          </a:prstGeom>
        </p:spPr>
        <p:txBody>
          <a:bodyPr wrap="square">
            <a:spAutoFit/>
          </a:bodyPr>
          <a:lstStyle/>
          <a:p>
            <a:r>
              <a:rPr lang="en-US" dirty="0" smtClean="0">
                <a:ea typeface="Open Sans"/>
              </a:rPr>
              <a:t>The Total Annual Premium increased significantly by 21.1% and was $1.9M in December 2015.</a:t>
            </a:r>
            <a:endParaRPr lang="en-US" dirty="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823702859"/>
              </p:ext>
            </p:extLst>
          </p:nvPr>
        </p:nvGraphicFramePr>
        <p:xfrm>
          <a:off x="487949" y="1575647"/>
          <a:ext cx="7106651" cy="3495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812287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78633"/>
            <a:ext cx="8867036" cy="646331"/>
          </a:xfrm>
          <a:prstGeom prst="rect">
            <a:avLst/>
          </a:prstGeom>
        </p:spPr>
        <p:txBody>
          <a:bodyPr wrap="square">
            <a:spAutoFit/>
          </a:bodyPr>
          <a:lstStyle/>
          <a:p>
            <a:r>
              <a:rPr lang="en-US" dirty="0" smtClean="0">
                <a:ea typeface="Open Sans"/>
              </a:rPr>
              <a:t>The Total Annual Premium increased significantly by 21.1% and was $1.9M in December 2015.</a:t>
            </a:r>
            <a:endParaRPr lang="en-US" dirty="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smtClean="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823702859"/>
              </p:ext>
            </p:extLst>
          </p:nvPr>
        </p:nvGraphicFramePr>
        <p:xfrm>
          <a:off x="487949" y="1575647"/>
          <a:ext cx="7106651" cy="3495674"/>
        </p:xfrm>
        <a:graphic>
          <a:graphicData uri="http://schemas.openxmlformats.org/drawingml/2006/chart">
            <c:chart xmlns:c="http://schemas.openxmlformats.org/drawingml/2006/chart" xmlns:r="http://schemas.openxmlformats.org/officeDocument/2006/relationships" r:id="rId3"/>
          </a:graphicData>
        </a:graphic>
      </p:graphicFrame>
      <p:sp>
        <p:nvSpPr>
          <p:cNvPr id="5" name="Right Brace 4"/>
          <p:cNvSpPr/>
          <p:nvPr/>
        </p:nvSpPr>
        <p:spPr>
          <a:xfrm>
            <a:off x="3692387" y="2663139"/>
            <a:ext cx="192506" cy="1155031"/>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154905" y="2967789"/>
            <a:ext cx="1648018" cy="600164"/>
          </a:xfrm>
          <a:prstGeom prst="rect">
            <a:avLst/>
          </a:prstGeom>
          <a:noFill/>
          <a:ln>
            <a:solidFill>
              <a:schemeClr val="accent5">
                <a:lumMod val="60000"/>
                <a:lumOff val="40000"/>
              </a:schemeClr>
            </a:solidFill>
          </a:ln>
        </p:spPr>
        <p:txBody>
          <a:bodyPr wrap="square" rtlCol="0">
            <a:spAutoFit/>
          </a:bodyPr>
          <a:lstStyle/>
          <a:p>
            <a:r>
              <a:rPr lang="en-US" sz="1100" dirty="0" smtClean="0"/>
              <a:t>The increase was primarily caused due to policies increase in FL</a:t>
            </a:r>
            <a:endParaRPr lang="en-US" sz="1100" dirty="0"/>
          </a:p>
        </p:txBody>
      </p:sp>
    </p:spTree>
    <p:extLst>
      <p:ext uri="{BB962C8B-B14F-4D97-AF65-F5344CB8AC3E}">
        <p14:creationId xmlns:p14="http://schemas.microsoft.com/office/powerpoint/2010/main" val="76484716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648268" y="778633"/>
            <a:ext cx="8867036" cy="369332"/>
          </a:xfrm>
          <a:prstGeom prst="rect">
            <a:avLst/>
          </a:prstGeom>
        </p:spPr>
        <p:txBody>
          <a:bodyPr wrap="square">
            <a:spAutoFit/>
          </a:bodyPr>
          <a:lstStyle/>
          <a:p>
            <a:r>
              <a:rPr lang="en-US" dirty="0">
                <a:ea typeface="Open Sans"/>
              </a:rPr>
              <a:t>But, the total annual premium has declined </a:t>
            </a:r>
            <a:r>
              <a:rPr lang="en-US" dirty="0" smtClean="0">
                <a:ea typeface="Open Sans"/>
              </a:rPr>
              <a:t>by 10.5% since December 2015.</a:t>
            </a:r>
            <a:endParaRPr lang="en-US" dirty="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1023644495"/>
              </p:ext>
            </p:extLst>
          </p:nvPr>
        </p:nvGraphicFramePr>
        <p:xfrm>
          <a:off x="431800" y="2019300"/>
          <a:ext cx="7162799"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219124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45" name="Line 6"/>
          <p:cNvSpPr>
            <a:spLocks noChangeShapeType="1"/>
          </p:cNvSpPr>
          <p:nvPr/>
        </p:nvSpPr>
        <p:spPr bwMode="auto">
          <a:xfrm>
            <a:off x="1068388" y="-65563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a:endParaRPr>
          </a:p>
        </p:txBody>
      </p:sp>
      <p:sp>
        <p:nvSpPr>
          <p:cNvPr id="3" name="Rectangle 2"/>
          <p:cNvSpPr/>
          <p:nvPr/>
        </p:nvSpPr>
        <p:spPr>
          <a:xfrm>
            <a:off x="566382" y="778633"/>
            <a:ext cx="8867036" cy="646331"/>
          </a:xfrm>
          <a:prstGeom prst="rect">
            <a:avLst/>
          </a:prstGeom>
        </p:spPr>
        <p:txBody>
          <a:bodyPr wrap="square">
            <a:spAutoFit/>
          </a:bodyPr>
          <a:lstStyle/>
          <a:p>
            <a:r>
              <a:rPr lang="en-US" dirty="0" smtClean="0">
                <a:ea typeface="Open Sans"/>
              </a:rPr>
              <a:t>With continual decrease of the total annual premium and no corrective action, premium is projected to reduce to $1.5M in December 2016.</a:t>
            </a:r>
            <a:endParaRPr lang="en-US" dirty="0">
              <a:ea typeface="Open Sans"/>
            </a:endParaRPr>
          </a:p>
        </p:txBody>
      </p:sp>
      <p:sp>
        <p:nvSpPr>
          <p:cNvPr id="7" name="Title Placeholder 1"/>
          <p:cNvSpPr txBox="1">
            <a:spLocks/>
          </p:cNvSpPr>
          <p:nvPr/>
        </p:nvSpPr>
        <p:spPr>
          <a:xfrm>
            <a:off x="648268" y="130724"/>
            <a:ext cx="7342495" cy="356085"/>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Open Sans Semibold"/>
                <a:ea typeface="+mj-ea"/>
                <a:cs typeface="Open Sans Semibold"/>
              </a:defRPr>
            </a:lvl1pPr>
          </a:lstStyle>
          <a:p>
            <a:r>
              <a:rPr lang="en-US" sz="1800" b="0" dirty="0" smtClean="0">
                <a:solidFill>
                  <a:schemeClr val="bg1">
                    <a:lumMod val="50000"/>
                  </a:schemeClr>
                </a:solidFill>
                <a:latin typeface="Open Sans"/>
                <a:cs typeface="Open Sans"/>
              </a:rPr>
              <a:t>Agency Pulse </a:t>
            </a:r>
            <a:r>
              <a:rPr lang="en-US" b="0" i="1" dirty="0">
                <a:solidFill>
                  <a:schemeClr val="accent5"/>
                </a:solidFill>
                <a:latin typeface="Open Sans"/>
                <a:cs typeface="Open Sans"/>
              </a:rPr>
              <a:t>Total Annual Premium</a:t>
            </a:r>
            <a:endParaRPr lang="en-US" i="1" dirty="0">
              <a:solidFill>
                <a:schemeClr val="accent5"/>
              </a:solidFill>
              <a:latin typeface="Open Sans" panose="020B0606030504020204" pitchFamily="34" charset="0"/>
              <a:cs typeface="Open Sans" panose="020B0606030504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1699066543"/>
              </p:ext>
            </p:extLst>
          </p:nvPr>
        </p:nvGraphicFramePr>
        <p:xfrm>
          <a:off x="431800" y="2019300"/>
          <a:ext cx="716280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01906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54551"/>
      </a:dk2>
      <a:lt2>
        <a:srgbClr val="D8D9DC"/>
      </a:lt2>
      <a:accent1>
        <a:srgbClr val="15498E"/>
      </a:accent1>
      <a:accent2>
        <a:srgbClr val="087C3E"/>
      </a:accent2>
      <a:accent3>
        <a:srgbClr val="F39D1E"/>
      </a:accent3>
      <a:accent4>
        <a:srgbClr val="5D2A79"/>
      </a:accent4>
      <a:accent5>
        <a:srgbClr val="991A1E"/>
      </a:accent5>
      <a:accent6>
        <a:srgbClr val="3C97D3"/>
      </a:accent6>
      <a:hlink>
        <a:srgbClr val="458966"/>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13469</TotalTime>
  <Words>914</Words>
  <Application>Microsoft Office PowerPoint</Application>
  <PresentationFormat>Custom</PresentationFormat>
  <Paragraphs>136</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Open Sans</vt:lpstr>
      <vt:lpstr>Arial</vt:lpstr>
      <vt:lpstr>Calibri</vt:lpstr>
      <vt:lpstr>Office Theme</vt:lpstr>
      <vt:lpstr>PowerPoint Presentation</vt:lpstr>
      <vt:lpstr>Agency Pulse Introduction</vt:lpstr>
      <vt:lpstr>PowerPoint Presentation</vt:lpstr>
      <vt:lpstr>Agency Pulse Current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Ergun Kayis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Mirije Shefiti</dc:creator>
  <cp:lastModifiedBy>Revathi Meenakshi Nachadalingam</cp:lastModifiedBy>
  <cp:revision>1542</cp:revision>
  <cp:lastPrinted>2016-08-11T20:03:49Z</cp:lastPrinted>
  <dcterms:created xsi:type="dcterms:W3CDTF">2014-07-08T04:55:45Z</dcterms:created>
  <dcterms:modified xsi:type="dcterms:W3CDTF">2016-08-30T18:49:40Z</dcterms:modified>
</cp:coreProperties>
</file>