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37"/>
  </p:notesMasterIdLst>
  <p:sldIdLst>
    <p:sldId id="256" r:id="rId3"/>
    <p:sldId id="257" r:id="rId4"/>
    <p:sldId id="258" r:id="rId5"/>
    <p:sldId id="266" r:id="rId6"/>
    <p:sldId id="259" r:id="rId7"/>
    <p:sldId id="274" r:id="rId8"/>
    <p:sldId id="275" r:id="rId9"/>
    <p:sldId id="299" r:id="rId10"/>
    <p:sldId id="271" r:id="rId11"/>
    <p:sldId id="272" r:id="rId12"/>
    <p:sldId id="273" r:id="rId13"/>
    <p:sldId id="263" r:id="rId14"/>
    <p:sldId id="264" r:id="rId15"/>
    <p:sldId id="265" r:id="rId16"/>
    <p:sldId id="280" r:id="rId17"/>
    <p:sldId id="277" r:id="rId18"/>
    <p:sldId id="278" r:id="rId19"/>
    <p:sldId id="279" r:id="rId20"/>
    <p:sldId id="302" r:id="rId21"/>
    <p:sldId id="287" r:id="rId22"/>
    <p:sldId id="303" r:id="rId23"/>
    <p:sldId id="304" r:id="rId24"/>
    <p:sldId id="305" r:id="rId25"/>
    <p:sldId id="306" r:id="rId26"/>
    <p:sldId id="291" r:id="rId27"/>
    <p:sldId id="300" r:id="rId28"/>
    <p:sldId id="301" r:id="rId29"/>
    <p:sldId id="293" r:id="rId30"/>
    <p:sldId id="292" r:id="rId31"/>
    <p:sldId id="298" r:id="rId32"/>
    <p:sldId id="307" r:id="rId33"/>
    <p:sldId id="296" r:id="rId34"/>
    <p:sldId id="295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_000\Google%20Drive\UTA\Data%20mining\project\output\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_000\Google%20Drive\UTA\Data%20mining\project\output\out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J48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Sheet5!$B$2:$B$7</c:f>
              <c:numCache>
                <c:formatCode>General</c:formatCode>
                <c:ptCount val="6"/>
                <c:pt idx="0">
                  <c:v>100</c:v>
                </c:pt>
                <c:pt idx="1">
                  <c:v>90.18874000000001</c:v>
                </c:pt>
                <c:pt idx="2">
                  <c:v>74.942329999999998</c:v>
                </c:pt>
                <c:pt idx="3">
                  <c:v>99.930089999999979</c:v>
                </c:pt>
                <c:pt idx="4">
                  <c:v>90.18874000000001</c:v>
                </c:pt>
                <c:pt idx="5">
                  <c:v>74.879410000000007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Sheet5!$C$2:$C$7</c:f>
              <c:numCache>
                <c:formatCode>General</c:formatCode>
                <c:ptCount val="6"/>
                <c:pt idx="0">
                  <c:v>95.987409999999997</c:v>
                </c:pt>
                <c:pt idx="1">
                  <c:v>84.003460000000004</c:v>
                </c:pt>
                <c:pt idx="2">
                  <c:v>70.957710000000006</c:v>
                </c:pt>
                <c:pt idx="3">
                  <c:v>89.643469999999994</c:v>
                </c:pt>
                <c:pt idx="4">
                  <c:v>81.597340000000003</c:v>
                </c:pt>
                <c:pt idx="5">
                  <c:v>69.758830000000003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OneR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Sheet5!$D$2:$D$7</c:f>
              <c:numCache>
                <c:formatCode>General</c:formatCode>
                <c:ptCount val="6"/>
                <c:pt idx="0">
                  <c:v>98.48</c:v>
                </c:pt>
                <c:pt idx="1">
                  <c:v>88.94</c:v>
                </c:pt>
                <c:pt idx="2">
                  <c:v>74.23</c:v>
                </c:pt>
                <c:pt idx="3">
                  <c:v>87.03</c:v>
                </c:pt>
                <c:pt idx="4">
                  <c:v>79.77</c:v>
                </c:pt>
                <c:pt idx="5">
                  <c:v>68.819999999999993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Sheet5!$E$1</c:f>
              <c:strCache>
                <c:ptCount val="1"/>
                <c:pt idx="0">
                  <c:v>Voted Preceptron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Sheet5!$E$2:$E$7</c:f>
              <c:numCache>
                <c:formatCode>General</c:formatCode>
                <c:ptCount val="6"/>
                <c:pt idx="0">
                  <c:v>99.888130000000004</c:v>
                </c:pt>
                <c:pt idx="1">
                  <c:v>89.996499999999997</c:v>
                </c:pt>
                <c:pt idx="2">
                  <c:v>74.820000000000007</c:v>
                </c:pt>
                <c:pt idx="3">
                  <c:v>98.481409999999997</c:v>
                </c:pt>
                <c:pt idx="4">
                  <c:v>97.077950000000001</c:v>
                </c:pt>
                <c:pt idx="5">
                  <c:v>73.746939999999995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820736"/>
        <c:axId val="440817208"/>
      </c:lineChart>
      <c:catAx>
        <c:axId val="4408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17208"/>
        <c:crosses val="autoZero"/>
        <c:auto val="1"/>
        <c:lblAlgn val="ctr"/>
        <c:lblOffset val="100"/>
        <c:noMultiLvlLbl val="0"/>
      </c:catAx>
      <c:valAx>
        <c:axId val="44081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2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Varience</a:t>
            </a:r>
          </a:p>
        </c:rich>
      </c:tx>
      <c:layout>
        <c:manualLayout>
          <c:xMode val="edge"/>
          <c:yMode val="edge"/>
          <c:x val="0.44921129820347061"/>
          <c:y val="1.2065979053650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'Varience for allalgo'!$B$1</c:f>
              <c:strCache>
                <c:ptCount val="1"/>
                <c:pt idx="0">
                  <c:v>J48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'Varience for allalgo'!$A$2:$A$7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'Varience for allalgo'!$B$2:$B$7</c:f>
              <c:numCache>
                <c:formatCode>General</c:formatCode>
                <c:ptCount val="6"/>
                <c:pt idx="0">
                  <c:v>0</c:v>
                </c:pt>
                <c:pt idx="1">
                  <c:v>4.2634204888888166E-2</c:v>
                </c:pt>
                <c:pt idx="2">
                  <c:v>0.67287792900000043</c:v>
                </c:pt>
                <c:pt idx="3">
                  <c:v>1.1132352111110855E-2</c:v>
                </c:pt>
                <c:pt idx="4">
                  <c:v>4.2634204888888548E-2</c:v>
                </c:pt>
                <c:pt idx="5">
                  <c:v>0.64156451655555791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'Varience for allalgo'!$C$1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'Varience for allalgo'!$A$2:$A$7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'Varience for allalgo'!$C$2:$C$7</c:f>
              <c:numCache>
                <c:formatCode>General</c:formatCode>
                <c:ptCount val="6"/>
                <c:pt idx="0">
                  <c:v>0.25105765655555956</c:v>
                </c:pt>
                <c:pt idx="1">
                  <c:v>0.38029965155555578</c:v>
                </c:pt>
                <c:pt idx="2">
                  <c:v>0.53331341211111105</c:v>
                </c:pt>
                <c:pt idx="3">
                  <c:v>0.31738648677777775</c:v>
                </c:pt>
                <c:pt idx="4">
                  <c:v>0.17898060266666643</c:v>
                </c:pt>
                <c:pt idx="5">
                  <c:v>0.33579649788888882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'Varience for allalgo'!$D$1</c:f>
              <c:strCache>
                <c:ptCount val="1"/>
                <c:pt idx="0">
                  <c:v>OneR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'Varience for allalgo'!$A$2:$A$7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'Varience for allalgo'!$D$2:$D$7</c:f>
              <c:numCache>
                <c:formatCode>General</c:formatCode>
                <c:ptCount val="6"/>
                <c:pt idx="0">
                  <c:v>2.0687439543706769E-2</c:v>
                </c:pt>
                <c:pt idx="1">
                  <c:v>4.8935839603059667E-2</c:v>
                </c:pt>
                <c:pt idx="2">
                  <c:v>0.56599965827716303</c:v>
                </c:pt>
                <c:pt idx="3">
                  <c:v>0.24609093929649573</c:v>
                </c:pt>
                <c:pt idx="4">
                  <c:v>0.21415029280939513</c:v>
                </c:pt>
                <c:pt idx="5">
                  <c:v>0.32563713071783557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'Varience for allalgo'!$E$1</c:f>
              <c:strCache>
                <c:ptCount val="1"/>
                <c:pt idx="0">
                  <c:v>Voted Preceptron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'Varience for allalgo'!$A$2:$A$7</c:f>
              <c:strCache>
                <c:ptCount val="6"/>
                <c:pt idx="0">
                  <c:v>E1</c:v>
                </c:pt>
                <c:pt idx="1">
                  <c:v>E2</c:v>
                </c:pt>
                <c:pt idx="2">
                  <c:v>E3</c:v>
                </c:pt>
                <c:pt idx="3">
                  <c:v>E4</c:v>
                </c:pt>
                <c:pt idx="4">
                  <c:v>E5</c:v>
                </c:pt>
                <c:pt idx="5">
                  <c:v>E6</c:v>
                </c:pt>
              </c:strCache>
            </c:strRef>
          </c:cat>
          <c:val>
            <c:numRef>
              <c:f>'Varience for allalgo'!$E$2:$E$7</c:f>
              <c:numCache>
                <c:formatCode>General</c:formatCode>
                <c:ptCount val="6"/>
                <c:pt idx="0">
                  <c:v>8.0885956666666738E-3</c:v>
                </c:pt>
                <c:pt idx="1">
                  <c:v>3.9854962222222151E-2</c:v>
                </c:pt>
                <c:pt idx="2">
                  <c:v>0.64211818000000109</c:v>
                </c:pt>
                <c:pt idx="3">
                  <c:v>0.17646798844444372</c:v>
                </c:pt>
                <c:pt idx="4">
                  <c:v>0.11054964722222059</c:v>
                </c:pt>
                <c:pt idx="5">
                  <c:v>0.28818420933333389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812896"/>
        <c:axId val="440818384"/>
      </c:lineChart>
      <c:catAx>
        <c:axId val="4408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18384"/>
        <c:crosses val="autoZero"/>
        <c:auto val="1"/>
        <c:lblAlgn val="ctr"/>
        <c:lblOffset val="100"/>
        <c:noMultiLvlLbl val="0"/>
      </c:catAx>
      <c:valAx>
        <c:axId val="44081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12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7B7F-5A86-451D-A824-468180AEC0E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8A17-2921-40E9-9142-2CD09D6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6823-E92A-4601-A886-F8C11A49B02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34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C1AEB-978F-456C-B6F9-A7532AB0855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21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17CA4-05D1-4B15-903F-D0853451AE0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3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0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5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270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47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379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0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290B-5595-4367-9AB0-BCDB0F45FE9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B1A956-7862-444E-82F1-B5BAE45C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510" y="811040"/>
            <a:ext cx="9144000" cy="1262130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CLASSIFICATION OF MUSHROOMS</a:t>
            </a:r>
            <a:endParaRPr lang="en-US" sz="4400" b="1" u="sng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82" y="2647077"/>
            <a:ext cx="4857750" cy="3495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36406" y="3055756"/>
            <a:ext cx="58555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lgerian" panose="04020705040A02060702" pitchFamily="82" charset="0"/>
              </a:rPr>
              <a:t>GROUP-06</a:t>
            </a:r>
          </a:p>
          <a:p>
            <a:r>
              <a:rPr lang="en-US" sz="2200" dirty="0">
                <a:latin typeface="Algerian" panose="04020705040A02060702" pitchFamily="82" charset="0"/>
              </a:rPr>
              <a:t>Aditya Kashyap</a:t>
            </a:r>
          </a:p>
          <a:p>
            <a:r>
              <a:rPr lang="en-US" sz="2200" dirty="0">
                <a:latin typeface="Algerian" panose="04020705040A02060702" pitchFamily="82" charset="0"/>
              </a:rPr>
              <a:t>Madhuri Murali</a:t>
            </a:r>
          </a:p>
          <a:p>
            <a:r>
              <a:rPr lang="en-US" sz="2200" dirty="0">
                <a:latin typeface="Algerian" panose="04020705040A02060702" pitchFamily="82" charset="0"/>
              </a:rPr>
              <a:t>Maheema Gajaraj</a:t>
            </a:r>
          </a:p>
          <a:p>
            <a:r>
              <a:rPr lang="en-US" sz="2200" dirty="0" smtClean="0">
                <a:latin typeface="Algerian" panose="04020705040A02060702" pitchFamily="82" charset="0"/>
              </a:rPr>
              <a:t>Revathi Meenakshi Nachadalingam</a:t>
            </a:r>
            <a:endParaRPr lang="en-US" sz="2200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5807" y="549430"/>
            <a:ext cx="194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INSY-5339</a:t>
            </a:r>
          </a:p>
        </p:txBody>
      </p:sp>
    </p:spTree>
    <p:extLst>
      <p:ext uri="{BB962C8B-B14F-4D97-AF65-F5344CB8AC3E}">
        <p14:creationId xmlns:p14="http://schemas.microsoft.com/office/powerpoint/2010/main" val="14416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9713" y="360608"/>
            <a:ext cx="7302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DATA CLEANING cont.…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546" y="1920772"/>
            <a:ext cx="11526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attribute ‘stalk-root’  was removed because it had many missing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important attributes were identified based on ‘best first’ and information gain.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Six attributes with the least information gain were removed.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</a:t>
            </a:r>
            <a:r>
              <a:rPr lang="en-US" sz="2800" dirty="0" smtClean="0"/>
              <a:t>cleaning process </a:t>
            </a:r>
            <a:r>
              <a:rPr lang="en-US" sz="2800" dirty="0"/>
              <a:t>was done using Weka and Microsoft Excel 2013.</a:t>
            </a:r>
          </a:p>
        </p:txBody>
      </p:sp>
    </p:spTree>
    <p:extLst>
      <p:ext uri="{BB962C8B-B14F-4D97-AF65-F5344CB8AC3E}">
        <p14:creationId xmlns:p14="http://schemas.microsoft.com/office/powerpoint/2010/main" val="23015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881" y="1206182"/>
            <a:ext cx="114192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following attributes were found to have very low information gain using Weka , and thus were removed during the cleaning process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Gill attachment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Veil 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Cap surface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Stalk shape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Stalk root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Veil </a:t>
            </a:r>
            <a:r>
              <a:rPr lang="en-US" sz="2400" dirty="0" smtClean="0"/>
              <a:t>color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55219" y="282194"/>
            <a:ext cx="65870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DATA CLEANING </a:t>
            </a:r>
            <a:r>
              <a:rPr lang="en-US" sz="4400" dirty="0" smtClean="0">
                <a:latin typeface="Algerian" panose="04020705040A02060702" pitchFamily="82" charset="0"/>
              </a:rPr>
              <a:t>cont.…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360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PRE-PROCESSING STEPS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following factors were applied to the dataset: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Noise : 0%, 10%, 25%.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Attributes: All attributes, ‘odor’ attribute removed.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8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FACTOR DESIGN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59532"/>
              </p:ext>
            </p:extLst>
          </p:nvPr>
        </p:nvGraphicFramePr>
        <p:xfrm>
          <a:off x="838197" y="1825623"/>
          <a:ext cx="10855820" cy="3722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164"/>
                <a:gridCol w="2171164"/>
                <a:gridCol w="2171164"/>
                <a:gridCol w="2171164"/>
                <a:gridCol w="2171164"/>
              </a:tblGrid>
              <a:tr h="860459"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NOISE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7428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800" dirty="0" smtClean="0"/>
                        <a:t>ATTRIBUTES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8604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 (0% noise, all attributes)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E2(10% noise, all attributes)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E3(25% noise, all attributes)</a:t>
                      </a:r>
                      <a:endParaRPr lang="en-US" dirty="0"/>
                    </a:p>
                  </a:txBody>
                  <a:tcPr/>
                </a:tc>
              </a:tr>
              <a:tr h="8604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‘Odor’ attribute removed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E4(0% noise, ‘odor’ attribute removed)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E5(10% noise, ‘odor’ attribute removed)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E6(25%, ‘odor’ attribute removed)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7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ALGORITHMS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One 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Naïve Bayes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J48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Voted Perceptron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437" y="0"/>
            <a:ext cx="9144000" cy="8996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ONE R 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62" y="720266"/>
            <a:ext cx="1177129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OneR</a:t>
            </a:r>
            <a:r>
              <a:rPr lang="en-US" sz="2400" dirty="0"/>
              <a:t>, short for "One Rule</a:t>
            </a:r>
            <a:r>
              <a:rPr lang="en-US" sz="2400" dirty="0" smtClean="0"/>
              <a:t>", is a classification </a:t>
            </a:r>
            <a:r>
              <a:rPr lang="en-US" sz="2400" dirty="0"/>
              <a:t>algorithm that generates one rule for each predictor in the data, then selects the rule with the smallest total error as its "one rule". 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 To create a rule for a predictor, </a:t>
            </a:r>
            <a:r>
              <a:rPr lang="en-US" sz="2400" dirty="0" smtClean="0"/>
              <a:t>it constructs </a:t>
            </a:r>
            <a:r>
              <a:rPr lang="en-US" sz="2400" dirty="0"/>
              <a:t>a frequency table for each predictor against the target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fontAlgn="ctr"/>
            <a:r>
              <a:rPr lang="en-US" sz="2400" b="1" dirty="0"/>
              <a:t>Predictors </a:t>
            </a:r>
            <a:r>
              <a:rPr lang="en-US" sz="2400" b="1" dirty="0" smtClean="0"/>
              <a:t>Contribution</a:t>
            </a:r>
          </a:p>
          <a:p>
            <a:pPr fontAlgn="ctr"/>
            <a:endParaRPr lang="en-US" sz="2400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otal </a:t>
            </a:r>
            <a:r>
              <a:rPr lang="en-US" sz="2400" dirty="0"/>
              <a:t>error calculated from the frequency tables is the measure of each predictor contribution. A low total error means a higher contribution to the predictability of the model.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10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Naïve Bayes classifier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b="1" dirty="0"/>
              <a:t>Naive Bayes classifiers</a:t>
            </a:r>
            <a:r>
              <a:rPr lang="en-US" sz="2400" dirty="0"/>
              <a:t> are a family of simple probabilistic </a:t>
            </a:r>
            <a:r>
              <a:rPr lang="en-US" sz="2400" dirty="0" smtClean="0"/>
              <a:t>classifier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 </a:t>
            </a:r>
            <a:r>
              <a:rPr lang="en-US" sz="2400" dirty="0" smtClean="0"/>
              <a:t>It is based </a:t>
            </a:r>
            <a:r>
              <a:rPr lang="en-US" sz="2400" dirty="0"/>
              <a:t>on applying </a:t>
            </a:r>
            <a:r>
              <a:rPr lang="en-US" sz="2400" dirty="0" smtClean="0"/>
              <a:t>Bayes </a:t>
            </a:r>
            <a:r>
              <a:rPr lang="en-US" sz="2400" dirty="0"/>
              <a:t>Theorem with </a:t>
            </a:r>
            <a:r>
              <a:rPr lang="en-US" sz="2400" dirty="0" smtClean="0"/>
              <a:t>strong</a:t>
            </a:r>
            <a:r>
              <a:rPr lang="en-US" sz="2400" dirty="0"/>
              <a:t> independence assumptions between the features.</a:t>
            </a:r>
          </a:p>
          <a:p>
            <a:pPr lvl="0">
              <a:lnSpc>
                <a:spcPct val="100000"/>
              </a:lnSpc>
            </a:pPr>
            <a:r>
              <a:rPr lang="en-US" sz="2400" dirty="0" smtClean="0"/>
              <a:t>Common </a:t>
            </a:r>
            <a:r>
              <a:rPr lang="en-US" sz="2400" dirty="0"/>
              <a:t>principle: Naive Bayes classifiers assume that the value of a particular feature is independent of the value of any other feature, given the class variable.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1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27573"/>
              </p:ext>
            </p:extLst>
          </p:nvPr>
        </p:nvGraphicFramePr>
        <p:xfrm>
          <a:off x="1575143" y="5060957"/>
          <a:ext cx="2882407" cy="94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3" imgW="1549080" imgH="419040" progId="Equation.3">
                  <p:embed/>
                </p:oleObj>
              </mc:Choice>
              <mc:Fallback>
                <p:oleObj name="Equation" r:id="rId3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143" y="5060957"/>
                        <a:ext cx="2882407" cy="94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6001633"/>
            <a:ext cx="1079883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orks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quite well in many complex real-world situations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82"/>
            <a:ext cx="10515600" cy="799441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J48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880"/>
            <a:ext cx="10515600" cy="4891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J48 </a:t>
            </a:r>
            <a:r>
              <a:rPr lang="en-US" sz="2400" dirty="0" smtClean="0"/>
              <a:t>implements Quinlan’s </a:t>
            </a:r>
            <a:r>
              <a:rPr lang="en-US" sz="2400" dirty="0"/>
              <a:t>C4.5 algorithm </a:t>
            </a:r>
            <a:r>
              <a:rPr lang="en-US" sz="2400" dirty="0" smtClean="0"/>
              <a:t>to generate  </a:t>
            </a:r>
            <a:r>
              <a:rPr lang="en-US" sz="2400" dirty="0"/>
              <a:t>pruned or unpruned C4.5 decision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tree, used for classification.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Builds </a:t>
            </a:r>
            <a:r>
              <a:rPr lang="en-US" sz="2400" dirty="0"/>
              <a:t>decision trees from a set of labeled training data using the concept of </a:t>
            </a:r>
            <a:r>
              <a:rPr lang="en-US" sz="2400" dirty="0" smtClean="0"/>
              <a:t>information entropy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13737"/>
              </p:ext>
            </p:extLst>
          </p:nvPr>
        </p:nvGraphicFramePr>
        <p:xfrm>
          <a:off x="1166061" y="2831718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3" imgW="4165560" imgH="444240" progId="Equation.3">
                  <p:embed/>
                </p:oleObj>
              </mc:Choice>
              <mc:Fallback>
                <p:oleObj name="Equation" r:id="rId3" imgW="4165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61" y="2831718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66061" y="3662743"/>
            <a:ext cx="735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>
                <a:latin typeface="Times New Roman" pitchFamily="18" charset="0"/>
              </a:rPr>
              <a:t>p( j | t) </a:t>
            </a:r>
            <a:r>
              <a:rPr lang="en-US" sz="2400" dirty="0"/>
              <a:t>is the relative frequency of class j at node t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89530"/>
              </p:ext>
            </p:extLst>
          </p:nvPr>
        </p:nvGraphicFramePr>
        <p:xfrm>
          <a:off x="1166061" y="4286270"/>
          <a:ext cx="6188736" cy="917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5" imgW="2717640" imgH="457200" progId="Equation.3">
                  <p:embed/>
                </p:oleObj>
              </mc:Choice>
              <mc:Fallback>
                <p:oleObj name="Equation" r:id="rId5" imgW="271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61" y="4286270"/>
                        <a:ext cx="6188736" cy="91775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5348175"/>
            <a:ext cx="96565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Handles both continuous and discrete attributes, training data with missing attribute values and</a:t>
            </a:r>
            <a:br>
              <a:rPr lang="en-US" sz="2400" dirty="0"/>
            </a:br>
            <a:r>
              <a:rPr lang="en-US" sz="2400" dirty="0"/>
              <a:t>attributes with differing costs. Further it provides an option for pruning trees after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lgerian" panose="04020705040A02060702" pitchFamily="82" charset="0"/>
              </a:rPr>
              <a:t>Advantages of J48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57" y="12767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Easy to understand by the end user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Able to process erroneous datasets or missing values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High performance Accuracy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4400" u="sng" dirty="0" smtClean="0">
                <a:latin typeface="Algerian" panose="04020705040A02060702" pitchFamily="82" charset="0"/>
              </a:rPr>
              <a:t>Disadvantages of J48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Size of the tree increases linearly with the number of examples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Space complexity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Tree replication</a:t>
            </a:r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95460" y="1969901"/>
            <a:ext cx="3786388" cy="799057"/>
          </a:xfrm>
          <a:ln/>
        </p:spPr>
        <p:txBody>
          <a:bodyPr vert="horz" lIns="91440" tIns="45720" rIns="34290" bIns="45720" rtlCol="0" anchor="ctr">
            <a:normAutofit fontScale="90000"/>
          </a:bodyPr>
          <a:lstStyle/>
          <a:p>
            <a:r>
              <a:rPr lang="en-US" altLang="en-US" sz="3200" dirty="0" smtClean="0">
                <a:latin typeface="+mn-lt"/>
              </a:rPr>
              <a:t>Simple perceptron</a:t>
            </a:r>
            <a:br>
              <a:rPr lang="en-US" altLang="en-US" sz="3200" dirty="0" smtClean="0">
                <a:latin typeface="+mn-lt"/>
              </a:rPr>
            </a:br>
            <a:endParaRPr lang="en-US" altLang="en-US" sz="3200" dirty="0">
              <a:latin typeface="+mn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85" y="1969901"/>
            <a:ext cx="3366028" cy="32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1921" y="643944"/>
            <a:ext cx="588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Perceptron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4744" y="5460642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Linear classification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8140" y="2768958"/>
            <a:ext cx="6441905" cy="2962141"/>
          </a:xfrm>
          <a:prstGeom prst="rect">
            <a:avLst/>
          </a:prstGeom>
          <a:ln/>
        </p:spPr>
        <p:txBody>
          <a:bodyPr vert="horz" lIns="91440" tIns="45720" rIns="3429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400050"/>
            <a:r>
              <a:rPr lang="en-US" altLang="en-US" dirty="0" smtClean="0"/>
              <a:t>You can prove that 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smtClean="0"/>
              <a:t>it’s possible to separate the data with a hyperplane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(i.e. if it’s </a:t>
            </a:r>
            <a:r>
              <a:rPr lang="en-US" altLang="en-US" i="1" dirty="0" smtClean="0"/>
              <a:t>linearly separable</a:t>
            </a:r>
            <a:r>
              <a:rPr lang="en-US" altLang="en-US" dirty="0" smtClean="0"/>
              <a:t>), </a:t>
            </a:r>
          </a:p>
          <a:p>
            <a:pPr lvl="1"/>
            <a:r>
              <a:rPr lang="en-US" altLang="en-US" dirty="0" smtClean="0"/>
              <a:t>Then </a:t>
            </a:r>
            <a:r>
              <a:rPr lang="en-US" altLang="en-US" i="1" dirty="0" smtClean="0"/>
              <a:t>the algorithm will converge to that hyperplane.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41982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INTRODUCTION: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ushroom is the fruiting body of a fungus, typically grown on soil.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Mushrooms are extensively used in many cuisines.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They are known as the “meat” of the vegetable world.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However only a small portion of them are edible.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really dangerous to eat a poisonous </a:t>
            </a:r>
            <a:r>
              <a:rPr lang="en-US" sz="2400" dirty="0" smtClean="0"/>
              <a:t>mushroom.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1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34290" bIns="45720" rtlCol="0" anchor="ctr">
            <a:normAutofit/>
          </a:bodyPr>
          <a:lstStyle/>
          <a:p>
            <a:r>
              <a:rPr lang="en-US" altLang="en-US" dirty="0">
                <a:latin typeface="Algerian" panose="04020705040A02060702" pitchFamily="82" charset="0"/>
              </a:rPr>
              <a:t>Perceptron Learning Algorithm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85" y="1851660"/>
            <a:ext cx="7555230" cy="383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742458"/>
          </a:xfrm>
        </p:spPr>
        <p:txBody>
          <a:bodyPr/>
          <a:lstStyle/>
          <a:p>
            <a:r>
              <a:rPr lang="en-IN" sz="4000" dirty="0" smtClean="0"/>
              <a:t>Working with an example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4442"/>
            <a:ext cx="5181600" cy="315370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1859"/>
            <a:ext cx="5181600" cy="3098870"/>
          </a:xfrm>
        </p:spPr>
      </p:pic>
    </p:spTree>
    <p:extLst>
      <p:ext uri="{BB962C8B-B14F-4D97-AF65-F5344CB8AC3E}">
        <p14:creationId xmlns:p14="http://schemas.microsoft.com/office/powerpoint/2010/main" val="8860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1783"/>
            <a:ext cx="5181600" cy="311902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3215"/>
            <a:ext cx="5181600" cy="3116157"/>
          </a:xfrm>
        </p:spPr>
      </p:pic>
    </p:spTree>
    <p:extLst>
      <p:ext uri="{BB962C8B-B14F-4D97-AF65-F5344CB8AC3E}">
        <p14:creationId xmlns:p14="http://schemas.microsoft.com/office/powerpoint/2010/main" val="364142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22" y="573110"/>
            <a:ext cx="4041305" cy="714778"/>
          </a:xfrm>
        </p:spPr>
        <p:txBody>
          <a:bodyPr>
            <a:normAutofit/>
          </a:bodyPr>
          <a:lstStyle/>
          <a:p>
            <a:r>
              <a:rPr lang="en-IN" dirty="0" smtClean="0"/>
              <a:t>Resulting 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2475531"/>
            <a:ext cx="687801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00319" y="242695"/>
            <a:ext cx="10515600" cy="1193219"/>
          </a:xfrm>
          <a:ln/>
        </p:spPr>
        <p:txBody>
          <a:bodyPr vert="horz" lIns="91440" tIns="45720" rIns="34290" bIns="45720" rtlCol="0" anchor="ctr">
            <a:normAutofit/>
          </a:bodyPr>
          <a:lstStyle/>
          <a:p>
            <a:r>
              <a:rPr lang="en-US" altLang="en-US" dirty="0"/>
              <a:t>Voted Perceptron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012279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34290" bIns="45720" rtlCol="0">
            <a:normAutofit/>
          </a:bodyPr>
          <a:lstStyle/>
          <a:p>
            <a:pPr marL="628650" indent="-400050"/>
            <a:r>
              <a:rPr lang="en-US" altLang="en-US" sz="2700" dirty="0"/>
              <a:t>Works just like a regular perceptron, except you keep track of all the intermediate models you created</a:t>
            </a:r>
          </a:p>
          <a:p>
            <a:pPr marL="628650" indent="-400050"/>
            <a:r>
              <a:rPr lang="en-US" altLang="en-US" sz="2700" dirty="0"/>
              <a:t>When you want to classify something, you let each of the (many, many) models </a:t>
            </a:r>
            <a:r>
              <a:rPr lang="en-US" altLang="en-US" sz="2700" i="1" dirty="0"/>
              <a:t>vote</a:t>
            </a:r>
            <a:r>
              <a:rPr lang="en-US" altLang="en-US" sz="2700" i="1" dirty="0">
                <a:solidFill>
                  <a:schemeClr val="accent2"/>
                </a:solidFill>
              </a:rPr>
              <a:t> </a:t>
            </a:r>
            <a:r>
              <a:rPr lang="en-US" altLang="en-US" sz="2700" dirty="0"/>
              <a:t>on the answer and take the </a:t>
            </a:r>
            <a:r>
              <a:rPr lang="en-US" altLang="en-US" sz="2700" i="1" dirty="0" smtClean="0"/>
              <a:t>majority.</a:t>
            </a:r>
            <a:endParaRPr lang="en-US" altLang="en-US" sz="27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00319" y="3364732"/>
            <a:ext cx="10515600" cy="1004552"/>
          </a:xfrm>
          <a:prstGeom prst="rect">
            <a:avLst/>
          </a:prstGeom>
          <a:ln/>
        </p:spPr>
        <p:txBody>
          <a:bodyPr vert="horz" lIns="91440" tIns="45720" rIns="3429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Properties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4536623"/>
            <a:ext cx="10515600" cy="1680776"/>
          </a:xfrm>
          <a:prstGeom prst="rect">
            <a:avLst/>
          </a:prstGeom>
          <a:ln/>
        </p:spPr>
        <p:txBody>
          <a:bodyPr vert="horz" lIns="91440" tIns="45720" rIns="3429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400050"/>
            <a:r>
              <a:rPr lang="en-US" altLang="en-US" dirty="0" smtClean="0"/>
              <a:t>Much better generalization performance than regular perceptron </a:t>
            </a:r>
          </a:p>
          <a:p>
            <a:pPr marL="628650" indent="-400050"/>
            <a:r>
              <a:rPr lang="en-US" altLang="en-US" dirty="0" smtClean="0"/>
              <a:t>Training as fast as regular perceptron</a:t>
            </a:r>
          </a:p>
          <a:p>
            <a:pPr marL="628650" indent="-400050"/>
            <a:r>
              <a:rPr lang="en-US" altLang="en-US" dirty="0" smtClean="0"/>
              <a:t>But run-time is slower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38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 smtClean="0">
                <a:latin typeface="Algerian" panose="04020705040A02060702" pitchFamily="82" charset="0"/>
              </a:rPr>
              <a:t>OUTPUT</a:t>
            </a:r>
            <a:endParaRPr lang="en-US" u="sng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87" y="2459865"/>
            <a:ext cx="4094409" cy="2923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7515"/>
            <a:ext cx="4824212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551546"/>
            <a:ext cx="10740980" cy="509003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Comparison Of Results obtained by Algorithms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380454"/>
              </p:ext>
            </p:extLst>
          </p:nvPr>
        </p:nvGraphicFramePr>
        <p:xfrm>
          <a:off x="1326525" y="1661375"/>
          <a:ext cx="8571158" cy="231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328"/>
                <a:gridCol w="1003136"/>
                <a:gridCol w="990751"/>
                <a:gridCol w="1259080"/>
                <a:gridCol w="1093954"/>
                <a:gridCol w="1527407"/>
                <a:gridCol w="990751"/>
                <a:gridCol w="990751"/>
              </a:tblGrid>
              <a:tr h="3129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ALGORITHM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   </a:t>
                      </a:r>
                      <a:r>
                        <a:rPr lang="en-US" sz="1600" b="1" u="none" strike="noStrike" dirty="0" err="1" smtClean="0">
                          <a:effectLst/>
                        </a:rPr>
                        <a:t>OneR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9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Expt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Correctly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Correctly%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Incorrectly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Incorrectly%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 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9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 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2817.4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98.48%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1.52%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0.020687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9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10%noise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2544.5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88.94%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316.5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0.048936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9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25%noise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2123.8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74.23%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737.2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25.77%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9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2489.9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87.03%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371.1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12.97%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0.246091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1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10%NoOdor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2282.2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79.77%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578.8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0.21415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25%NoOdor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1968.9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68.82%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892.1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31.18%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0.325637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3822"/>
              </p:ext>
            </p:extLst>
          </p:nvPr>
        </p:nvGraphicFramePr>
        <p:xfrm>
          <a:off x="1313646" y="4141799"/>
          <a:ext cx="8648430" cy="234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738"/>
                <a:gridCol w="1135967"/>
                <a:gridCol w="959247"/>
                <a:gridCol w="965975"/>
                <a:gridCol w="1201801"/>
                <a:gridCol w="1337854"/>
                <a:gridCol w="1088424"/>
                <a:gridCol w="1088424"/>
              </a:tblGrid>
              <a:tr h="29579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ALGORITHM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Naïve </a:t>
                      </a:r>
                      <a:r>
                        <a:rPr lang="en-US" sz="1600" b="1" u="none" strike="noStrike" dirty="0">
                          <a:effectLst/>
                        </a:rPr>
                        <a:t>Bayes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Expt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Correctly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Correctly 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Incorrectly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Incorrectly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 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 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2746.2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95.98741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114.8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4.01259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0.251058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10%noise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2406.2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84.00346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454.8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15.89654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0.3803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25%noise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2030.1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70.95771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29.04229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0.533313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2564.7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89.64347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10.35653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0.317386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2334.5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81.59734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526.5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18.40266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0.178981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95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1995.8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69.75883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865.2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30.24117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0.335796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9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58081"/>
              </p:ext>
            </p:extLst>
          </p:nvPr>
        </p:nvGraphicFramePr>
        <p:xfrm>
          <a:off x="1493949" y="1506829"/>
          <a:ext cx="8764341" cy="252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501"/>
                <a:gridCol w="1007296"/>
                <a:gridCol w="1033125"/>
                <a:gridCol w="1269884"/>
                <a:gridCol w="1183788"/>
                <a:gridCol w="1377497"/>
                <a:gridCol w="1033125"/>
                <a:gridCol w="1033125"/>
              </a:tblGrid>
              <a:tr h="4329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ALGORITHM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   J48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1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Expt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Correctly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Correctly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Incorrectly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Incorrectly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 </a:t>
                      </a:r>
                      <a:r>
                        <a:rPr lang="en-US" sz="1400" b="1" u="none" strike="noStrike" dirty="0" smtClean="0">
                          <a:effectLst/>
                        </a:rPr>
                        <a:t>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8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 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8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10%noise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2580.3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90.18874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9.81126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0.042634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8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25%noise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2144.1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74.94233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716.9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25.05767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0.672878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8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99.93009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0.06991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0.011132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8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2580.3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90.18874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9.81126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0.042634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8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2142.3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74.87941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25.12059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0.641565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96588"/>
              </p:ext>
            </p:extLst>
          </p:nvPr>
        </p:nvGraphicFramePr>
        <p:xfrm>
          <a:off x="1493950" y="4340178"/>
          <a:ext cx="8764340" cy="240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485"/>
                <a:gridCol w="1001906"/>
                <a:gridCol w="1027730"/>
                <a:gridCol w="1014819"/>
                <a:gridCol w="1120254"/>
                <a:gridCol w="1339912"/>
                <a:gridCol w="1186152"/>
                <a:gridCol w="1230082"/>
              </a:tblGrid>
              <a:tr h="2751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ALGORITHM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      </a:t>
                      </a:r>
                      <a:r>
                        <a:rPr lang="en-US" sz="1600" b="1" u="none" strike="noStrike" dirty="0" smtClean="0">
                          <a:effectLst/>
                        </a:rPr>
                        <a:t>Voted </a:t>
                      </a:r>
                      <a:r>
                        <a:rPr lang="en-US" sz="1600" b="1" u="none" strike="noStrike" dirty="0">
                          <a:effectLst/>
                        </a:rPr>
                        <a:t>Perceptron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7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Expt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Correctly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Correctly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Incorrectly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Incorrectly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 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Variance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 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2857.8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99.88813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0.11187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0.0080886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10%noise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2574.8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89.9965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10.0035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0.039855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25%noise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2140.6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74.82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0.6421182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98.48141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1.50298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0.176468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2777.4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97.07795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83.6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2.92205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0.1105496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25%NoOdor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73.74694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751.1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26.25306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0.2881842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669" y="422756"/>
            <a:ext cx="11462196" cy="53697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Comparison Of Results obtained by Algorithms cont.…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9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151981"/>
              </p:ext>
            </p:extLst>
          </p:nvPr>
        </p:nvGraphicFramePr>
        <p:xfrm>
          <a:off x="912254" y="302010"/>
          <a:ext cx="10331002" cy="619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1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76676"/>
              </p:ext>
            </p:extLst>
          </p:nvPr>
        </p:nvGraphicFramePr>
        <p:xfrm>
          <a:off x="743552" y="250493"/>
          <a:ext cx="10525461" cy="6315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0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OBJECTIVE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To predict if the mushrooms in the given data set are edible or poisonous using various classification algorithms.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To compare the classifiers used and to understand how they work 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implement </a:t>
            </a:r>
            <a:r>
              <a:rPr lang="en-US" sz="2400" dirty="0" smtClean="0"/>
              <a:t>4 </a:t>
            </a:r>
            <a:r>
              <a:rPr lang="en-US" sz="2400" dirty="0"/>
              <a:t>classification algorithms to build models for </a:t>
            </a:r>
            <a:r>
              <a:rPr lang="en-US" sz="2400" dirty="0" smtClean="0"/>
              <a:t>prediction and learn their accuracies in the classification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2135" y="228601"/>
            <a:ext cx="757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ROC </a:t>
            </a:r>
            <a:r>
              <a:rPr lang="en-US" sz="4400" dirty="0" smtClean="0">
                <a:latin typeface="Algerian" panose="04020705040A02060702" pitchFamily="82" charset="0"/>
              </a:rPr>
              <a:t>CURVE For Edible</a:t>
            </a: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539194"/>
            <a:ext cx="11153104" cy="48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2135" y="228601"/>
            <a:ext cx="757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ROC </a:t>
            </a:r>
            <a:r>
              <a:rPr lang="en-US" sz="4400" dirty="0" smtClean="0">
                <a:latin typeface="Algerian" panose="04020705040A02060702" pitchFamily="82" charset="0"/>
              </a:rPr>
              <a:t>CURVE For Poisonous</a:t>
            </a: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586211"/>
            <a:ext cx="11243256" cy="48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3441" y="347730"/>
            <a:ext cx="3315652" cy="74635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2406" y="1388504"/>
            <a:ext cx="106014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Given a set of mushrooms , classifying them as edible or poisonous using various algorithms in </a:t>
            </a:r>
            <a:r>
              <a:rPr lang="en-US" sz="2400" dirty="0" smtClean="0"/>
              <a:t>Weka </a:t>
            </a:r>
            <a:r>
              <a:rPr lang="en-US" sz="2400" dirty="0"/>
              <a:t>was the primary </a:t>
            </a:r>
            <a:r>
              <a:rPr lang="en-US" sz="2400" dirty="0" smtClean="0"/>
              <a:t>objective. So, we have to identify an </a:t>
            </a:r>
            <a:r>
              <a:rPr lang="en-US" sz="2400" dirty="0"/>
              <a:t>algorithm with the highest accuracy and lowest </a:t>
            </a:r>
            <a:r>
              <a:rPr lang="en-US" sz="2400" dirty="0" smtClean="0"/>
              <a:t>variance.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/>
              <a:t>Algorithms </a:t>
            </a:r>
            <a:r>
              <a:rPr lang="en-US" sz="2400" dirty="0"/>
              <a:t>like </a:t>
            </a:r>
            <a:r>
              <a:rPr lang="en-US" sz="2400" dirty="0" smtClean="0"/>
              <a:t>J48, Voted perceptron and One R have high accuracy, but the accuracy vary significantly when compared with each experiment sample (High variance).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Naïve Bayes was </a:t>
            </a:r>
            <a:r>
              <a:rPr lang="en-US" sz="2400" dirty="0" smtClean="0"/>
              <a:t>observed </a:t>
            </a:r>
            <a:r>
              <a:rPr lang="en-US" sz="2400" dirty="0"/>
              <a:t>to have high accuracy and low </a:t>
            </a:r>
            <a:r>
              <a:rPr lang="en-US" sz="2400" dirty="0" smtClean="0"/>
              <a:t>variance  when compared with each experiment after </a:t>
            </a:r>
            <a:r>
              <a:rPr lang="en-US" sz="2400" smtClean="0"/>
              <a:t>feature selection. </a:t>
            </a:r>
            <a:endParaRPr lang="en-US" sz="24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400" dirty="0" smtClean="0"/>
              <a:t>Based on these results we can conclude that Naïve Bayes algorithm is suitable for Mushroom classification.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3968" y="636259"/>
            <a:ext cx="4011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QUESTIONS?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3" y="1559589"/>
            <a:ext cx="6568225" cy="48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6" y="1893094"/>
            <a:ext cx="4614863" cy="25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93" y="398103"/>
            <a:ext cx="103159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     </a:t>
            </a:r>
            <a:r>
              <a:rPr lang="en-US" sz="4400" dirty="0" smtClean="0">
                <a:latin typeface="Algerian" panose="04020705040A02060702" pitchFamily="82" charset="0"/>
              </a:rPr>
              <a:t>INFORMATION </a:t>
            </a:r>
            <a:r>
              <a:rPr lang="en-US" sz="4400" dirty="0">
                <a:latin typeface="Algerian" panose="04020705040A02060702" pitchFamily="82" charset="0"/>
              </a:rPr>
              <a:t>ABOUT THE DATA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854" y="1283371"/>
            <a:ext cx="1035461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have extracted our dataset from UCI Machine Learning Repository.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data set has records from Audubon Society Field Guide to North American Mushrooms.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91905"/>
              </p:ext>
            </p:extLst>
          </p:nvPr>
        </p:nvGraphicFramePr>
        <p:xfrm>
          <a:off x="1171977" y="3884781"/>
          <a:ext cx="9736428" cy="214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07"/>
                <a:gridCol w="2434107"/>
                <a:gridCol w="2434107"/>
                <a:gridCol w="2434107"/>
              </a:tblGrid>
              <a:tr h="830643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CHARACTERISTICS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Multivariate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8416</a:t>
                      </a:r>
                      <a:endParaRPr lang="en-US" dirty="0"/>
                    </a:p>
                  </a:txBody>
                  <a:tcPr/>
                </a:tc>
              </a:tr>
              <a:tr h="83064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481245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ASSOCIATED TASKS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" y="262094"/>
            <a:ext cx="11818513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INFORMATION ABOUT THE DATA SET contd</a:t>
            </a:r>
            <a:r>
              <a:rPr lang="en-US" dirty="0" smtClean="0">
                <a:latin typeface="+mn-lt"/>
              </a:rPr>
              <a:t>..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The original data set consisted </a:t>
            </a:r>
            <a:r>
              <a:rPr lang="en-US" sz="2400" dirty="0"/>
              <a:t>of a set of 8416 </a:t>
            </a:r>
            <a:r>
              <a:rPr lang="en-US" sz="2400" dirty="0" smtClean="0"/>
              <a:t>instances </a:t>
            </a:r>
            <a:r>
              <a:rPr lang="en-US" sz="2400" dirty="0"/>
              <a:t>with 22 attributes and a class label, poisonous or edible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All of the attribute values </a:t>
            </a:r>
            <a:r>
              <a:rPr lang="en-US" sz="2400" dirty="0" smtClean="0"/>
              <a:t>were nominal.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Multiple feature </a:t>
            </a:r>
            <a:r>
              <a:rPr lang="en-US" sz="2400" dirty="0"/>
              <a:t>descriptions of one species of mushroom were possible because one species might be found in several different habitats, have more than one possible </a:t>
            </a:r>
            <a:r>
              <a:rPr lang="en-US" sz="2400" dirty="0" smtClean="0"/>
              <a:t>odor, have different ring types </a:t>
            </a:r>
            <a:r>
              <a:rPr lang="en-US" sz="2400" dirty="0"/>
              <a:t>etc. 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2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8" y="13073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DISTRIBUTION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35169" y="1825625"/>
          <a:ext cx="10515600" cy="4663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4555902"/>
                <a:gridCol w="24544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 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shape of the mushroom’s cap portion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color of the mushroom’s cap portion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Bruises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in mushroom’s color when damaged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Binominal</a:t>
                      </a:r>
                      <a:endParaRPr lang="en-US" dirty="0"/>
                    </a:p>
                  </a:txBody>
                  <a:tcPr/>
                </a:tc>
              </a:tr>
              <a:tr h="427105">
                <a:tc>
                  <a:txBody>
                    <a:bodyPr/>
                    <a:lstStyle/>
                    <a:p>
                      <a:r>
                        <a:rPr lang="en-US" dirty="0" smtClean="0"/>
                        <a:t>Odor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Odor emanating from the 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Gill 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close or far apart the</a:t>
                      </a:r>
                      <a:r>
                        <a:rPr lang="en-US" baseline="0" dirty="0" smtClean="0"/>
                        <a:t> gills are spaced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256960">
                <a:tc>
                  <a:txBody>
                    <a:bodyPr/>
                    <a:lstStyle/>
                    <a:p>
                      <a:r>
                        <a:rPr lang="en-US" dirty="0" smtClean="0"/>
                        <a:t>Gill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size of each gill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Gill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color of the gills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Stalk Surface</a:t>
                      </a:r>
                      <a:r>
                        <a:rPr lang="en-US" baseline="0" dirty="0" smtClean="0"/>
                        <a:t> Above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the surface of the stalk above the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Habitat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environment in which the mushroom grows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density of</a:t>
                      </a:r>
                      <a:r>
                        <a:rPr lang="en-US" baseline="0" dirty="0" smtClean="0"/>
                        <a:t> the mushrooms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Cont..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081177"/>
              </p:ext>
            </p:extLst>
          </p:nvPr>
        </p:nvGraphicFramePr>
        <p:xfrm>
          <a:off x="735169" y="1690688"/>
          <a:ext cx="10515600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770290"/>
                <a:gridCol w="3240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Stalk Surface Below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 of the surface of the stalk above the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Stalk Color Below 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of the surface of the stalk above the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Stalk Color Below 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of the surface of the stalk above the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Ring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rings present in the 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Ring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 of the ring present in the 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Spore Print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of the mushroom’s spores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 whether the mushroom is edible or poisonous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7482" y="0"/>
            <a:ext cx="9498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	</a:t>
            </a:r>
            <a:r>
              <a:rPr lang="en-US" sz="4400" dirty="0">
                <a:latin typeface="Algerian" panose="04020705040A02060702" pitchFamily="82" charset="0"/>
              </a:rPr>
              <a:t>IMPORTANT ATTRIBUTES BASED ON BESTFIRST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636" y="1890359"/>
            <a:ext cx="5675291" cy="4729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058" y="2402715"/>
            <a:ext cx="34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Odour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Gill-Spacing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Stalk-surface-above-ring</a:t>
            </a:r>
          </a:p>
        </p:txBody>
      </p:sp>
    </p:spTree>
    <p:extLst>
      <p:ext uri="{BB962C8B-B14F-4D97-AF65-F5344CB8AC3E}">
        <p14:creationId xmlns:p14="http://schemas.microsoft.com/office/powerpoint/2010/main" val="13767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CLEANING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Data cleaning is the process of removing incomplete, noisy and inconsistent data.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endParaRPr lang="en-US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incomplete: lacking attribute values, lacking certain attributes of interest, or containing only aggregate </a:t>
            </a:r>
            <a:r>
              <a:rPr lang="en-US" dirty="0" smtClean="0"/>
              <a:t>data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noisy: containing errors or </a:t>
            </a:r>
            <a:r>
              <a:rPr lang="en-US" dirty="0" smtClean="0"/>
              <a:t>outliers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inconsistent: containing discrepancies in codes or </a:t>
            </a:r>
            <a:r>
              <a:rPr lang="en-US" dirty="0" smtClean="0"/>
              <a:t>names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Mushroom dataset was not a completely clean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1307</Words>
  <Application>Microsoft Office PowerPoint</Application>
  <PresentationFormat>Widescreen</PresentationFormat>
  <Paragraphs>465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Algerian</vt:lpstr>
      <vt:lpstr>Arial</vt:lpstr>
      <vt:lpstr>Arial Rounded MT Bold</vt:lpstr>
      <vt:lpstr>Calibri</vt:lpstr>
      <vt:lpstr>Calibri Light</vt:lpstr>
      <vt:lpstr>Times New Roman</vt:lpstr>
      <vt:lpstr>Trebuchet MS</vt:lpstr>
      <vt:lpstr>Wingdings 2</vt:lpstr>
      <vt:lpstr>Wingdings 3</vt:lpstr>
      <vt:lpstr>HDOfficeLightV0</vt:lpstr>
      <vt:lpstr>Facet</vt:lpstr>
      <vt:lpstr>Equation</vt:lpstr>
      <vt:lpstr>CLASSIFICATION OF MUSHROOMS</vt:lpstr>
      <vt:lpstr>INTRODUCTION:</vt:lpstr>
      <vt:lpstr>OBJECTIVE</vt:lpstr>
      <vt:lpstr>PowerPoint Presentation</vt:lpstr>
      <vt:lpstr>INFORMATION ABOUT THE DATA SET contd..</vt:lpstr>
      <vt:lpstr>DATA DISTRIBUTION</vt:lpstr>
      <vt:lpstr>Cont..</vt:lpstr>
      <vt:lpstr>PowerPoint Presentation</vt:lpstr>
      <vt:lpstr>DATA CLEANING</vt:lpstr>
      <vt:lpstr>PowerPoint Presentation</vt:lpstr>
      <vt:lpstr>PowerPoint Presentation</vt:lpstr>
      <vt:lpstr>PRE-PROCESSING STEPS</vt:lpstr>
      <vt:lpstr>FACTOR DESIGN</vt:lpstr>
      <vt:lpstr>ALGORITHMS</vt:lpstr>
      <vt:lpstr>ONE R </vt:lpstr>
      <vt:lpstr>Naïve Bayes classifier</vt:lpstr>
      <vt:lpstr>J48</vt:lpstr>
      <vt:lpstr>Advantages of J48</vt:lpstr>
      <vt:lpstr>Simple perceptron </vt:lpstr>
      <vt:lpstr>Perceptron Learning Algorithm </vt:lpstr>
      <vt:lpstr>Working with an example.</vt:lpstr>
      <vt:lpstr>PowerPoint Presentation</vt:lpstr>
      <vt:lpstr>Resulting Line</vt:lpstr>
      <vt:lpstr>Voted Perceptron</vt:lpstr>
      <vt:lpstr>OUTPUT</vt:lpstr>
      <vt:lpstr>Comparison Of Results obtained by Algorithms</vt:lpstr>
      <vt:lpstr>Comparison Of Results obtained by Algorithms cont.…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Maheema Gajaraj</dc:creator>
  <cp:lastModifiedBy>Aditya Kashyap</cp:lastModifiedBy>
  <cp:revision>163</cp:revision>
  <dcterms:created xsi:type="dcterms:W3CDTF">2015-11-02T23:02:27Z</dcterms:created>
  <dcterms:modified xsi:type="dcterms:W3CDTF">2015-11-05T19:10:43Z</dcterms:modified>
</cp:coreProperties>
</file>