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Book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[Book1.xlsx]EPA!PivotTable2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EMPLOYEE PERFORMANCE ANALYSIS </a:t>
            </a:r>
            <a:endParaRPr lang="en-IN" b="1"/>
          </a:p>
        </c:rich>
      </c:tx>
      <c:layout>
        <c:manualLayout>
          <c:xMode val="edge"/>
          <c:yMode val="edge"/>
          <c:x val="0.26079545217284855"/>
          <c:y val="4.888451443569554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EPA!$B$3:$B$4</c:f>
              <c:strCache>
                <c:ptCount val="1"/>
                <c:pt idx="0">
                  <c:v>HIGH</c:v>
                </c:pt>
              </c:strCache>
            </c:strRef>
          </c:tx>
          <c:spPr>
            <a:solidFill>
              <a:schemeClr val="accent1"/>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E2C5-5B44-8D64-8AA1281B20FB}"/>
            </c:ext>
          </c:extLst>
        </c:ser>
        <c:ser>
          <c:idx val="1"/>
          <c:order val="1"/>
          <c:tx>
            <c:strRef>
              <c:f>EPA!$C$3:$C$4</c:f>
              <c:strCache>
                <c:ptCount val="1"/>
                <c:pt idx="0">
                  <c:v>LOW</c:v>
                </c:pt>
              </c:strCache>
            </c:strRef>
          </c:tx>
          <c:spPr>
            <a:solidFill>
              <a:schemeClr val="accent2"/>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E2C5-5B44-8D64-8AA1281B20FB}"/>
            </c:ext>
          </c:extLst>
        </c:ser>
        <c:ser>
          <c:idx val="2"/>
          <c:order val="2"/>
          <c:tx>
            <c:strRef>
              <c:f>EPA!$D$3:$D$4</c:f>
              <c:strCache>
                <c:ptCount val="1"/>
                <c:pt idx="0">
                  <c:v>MEDIUM</c:v>
                </c:pt>
              </c:strCache>
            </c:strRef>
          </c:tx>
          <c:spPr>
            <a:solidFill>
              <a:schemeClr val="accent3"/>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2-E2C5-5B44-8D64-8AA1281B20FB}"/>
            </c:ext>
          </c:extLst>
        </c:ser>
        <c:ser>
          <c:idx val="3"/>
          <c:order val="3"/>
          <c:tx>
            <c:strRef>
              <c:f>EPA!$E$3:$E$4</c:f>
              <c:strCache>
                <c:ptCount val="1"/>
                <c:pt idx="0">
                  <c:v>VERY HIGH</c:v>
                </c:pt>
              </c:strCache>
            </c:strRef>
          </c:tx>
          <c:spPr>
            <a:solidFill>
              <a:schemeClr val="accent4"/>
            </a:solidFill>
            <a:ln>
              <a:noFill/>
            </a:ln>
            <a:effectLst/>
            <a:sp3d/>
          </c:spPr>
          <c:invertIfNegative val="0"/>
          <c:cat>
            <c:strRef>
              <c:f>EPA!$A$5:$A$15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EPA!$E$5:$E$15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3-E2C5-5B44-8D64-8AA1281B20FB}"/>
            </c:ext>
          </c:extLst>
        </c:ser>
        <c:dLbls>
          <c:showLegendKey val="0"/>
          <c:showVal val="0"/>
          <c:showCatName val="0"/>
          <c:showSerName val="0"/>
          <c:showPercent val="0"/>
          <c:showBubbleSize val="0"/>
        </c:dLbls>
        <c:gapWidth val="150"/>
        <c:shape val="box"/>
        <c:axId val="296150536"/>
        <c:axId val="296146224"/>
        <c:axId val="296160360"/>
      </c:bar3DChart>
      <c:catAx>
        <c:axId val="2961505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auto val="1"/>
        <c:lblAlgn val="ctr"/>
        <c:lblOffset val="100"/>
        <c:noMultiLvlLbl val="0"/>
      </c:catAx>
      <c:valAx>
        <c:axId val="2961462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50536"/>
        <c:crosses val="autoZero"/>
        <c:crossBetween val="between"/>
      </c:valAx>
      <c:serAx>
        <c:axId val="296160360"/>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96146224"/>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7" Type="http://schemas.openxmlformats.org/officeDocument/2006/relationships/image" Target="../media/image12.pn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76288" y="2901419"/>
            <a:ext cx="9077424" cy="2554545"/>
          </a:xfrm>
          <a:prstGeom prst="rect">
            <a:avLst/>
          </a:prstGeom>
          <a:noFill/>
        </p:spPr>
        <p:txBody>
          <a:bodyPr wrap="square" rtlCol="0">
            <a:spAutoFit/>
          </a:bodyPr>
          <a:lstStyle/>
          <a:p>
            <a:r>
              <a:rPr lang="en-US" sz="2000" b="1" dirty="0">
                <a:latin typeface="Arial Rounded MT Bold" panose="020F0704030504030204" pitchFamily="34" charset="0"/>
              </a:rPr>
              <a:t>STUDENT NAME :</a:t>
            </a:r>
            <a:r>
              <a:rPr lang="en-IN" sz="2000" b="1" dirty="0">
                <a:latin typeface="Arial Rounded MT Bold" panose="020F0704030504030204" pitchFamily="34" charset="0"/>
              </a:rPr>
              <a:t> </a:t>
            </a:r>
            <a:r>
              <a:rPr lang="en-US" sz="2000" b="1" dirty="0">
                <a:latin typeface="Arial Rounded MT Bold" panose="020F0704030504030204" pitchFamily="34" charset="0"/>
              </a:rPr>
              <a:t>REVATHI A</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a:t>
            </a:r>
            <a:r>
              <a:rPr lang="en-US" sz="2000" b="1">
                <a:latin typeface="Arial Rounded MT Bold" panose="020F0704030504030204" pitchFamily="34" charset="0"/>
              </a:rPr>
              <a:t>:2213371042051</a:t>
            </a:r>
            <a:endParaRPr lang="en-US" sz="2000" b="1" dirty="0">
              <a:latin typeface="Arial Rounded MT Bold" panose="020F0704030504030204" pitchFamily="34" charset="0"/>
            </a:endParaRP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:B.COM(CS)</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152400" y="772209"/>
            <a:ext cx="10439400" cy="5632311"/>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 </a:t>
            </a:r>
          </a:p>
          <a:p>
            <a:endParaRPr lang="en-US" b="1" dirty="0"/>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Filtered the missing values.</a:t>
            </a:r>
          </a:p>
          <a:p>
            <a:pPr marL="285750" indent="-285750">
              <a:buFont typeface="Wingdings" panose="05000000000000000000" pitchFamily="2" charset="2"/>
              <a:buChar char="Ø"/>
            </a:pPr>
            <a:r>
              <a:rPr lang="en-US" b="1" dirty="0"/>
              <a:t> </a:t>
            </a:r>
          </a:p>
          <a:p>
            <a:r>
              <a:rPr lang="en-US" b="1" u="sng" dirty="0"/>
              <a:t>PERFORMANCE LEVEL </a:t>
            </a:r>
          </a:p>
          <a:p>
            <a:endParaRPr lang="en-US" b="1" dirty="0"/>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r>
              <a:rPr lang="en-US" b="1" u="sng" dirty="0"/>
              <a:t>VISUALIZATION</a:t>
            </a:r>
            <a:r>
              <a:rPr lang="en-US" b="1" dirty="0"/>
              <a:t> </a:t>
            </a:r>
          </a:p>
          <a:p>
            <a:pPr marL="285750" indent="-285750">
              <a:buFont typeface="Wingdings" panose="05000000000000000000" pitchFamily="2" charset="2"/>
              <a:buChar char="Ø"/>
            </a:pPr>
            <a:r>
              <a:rPr lang="en-US" b="1" dirty="0"/>
              <a:t> GRAPH </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92E08F1B-675C-C1AB-62E5-8345DB0386FD}"/>
              </a:ext>
            </a:extLst>
          </p:cNvPr>
          <p:cNvGraphicFramePr>
            <a:graphicFrameLocks/>
          </p:cNvGraphicFramePr>
          <p:nvPr>
            <p:extLst>
              <p:ext uri="{D42A27DB-BD31-4B8C-83A1-F6EECF244321}">
                <p14:modId xmlns:p14="http://schemas.microsoft.com/office/powerpoint/2010/main" val="919227594"/>
              </p:ext>
            </p:extLst>
          </p:nvPr>
        </p:nvGraphicFramePr>
        <p:xfrm>
          <a:off x="1956887" y="1162418"/>
          <a:ext cx="7993587" cy="491453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09638"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877522" y="490966"/>
            <a:ext cx="3909695" cy="570669"/>
          </a:xfrm>
          <a:prstGeom prst="rect">
            <a:avLst/>
          </a:prstGeom>
        </p:spPr>
        <p:txBody>
          <a:bodyPr vert="horz" wrap="square" lIns="0" tIns="16510" rIns="0" bIns="0" rtlCol="0">
            <a:spAutoFit/>
          </a:bodyPr>
          <a:lstStyle/>
          <a:p>
            <a:pPr marL="12700">
              <a:lnSpc>
                <a:spcPct val="100000"/>
              </a:lnSpc>
              <a:spcBef>
                <a:spcPts val="130"/>
              </a:spcBef>
            </a:pPr>
            <a:r>
              <a:rPr sz="3600" spc="5" dirty="0">
                <a:latin typeface="Castellar" panose="020A0402060406010301" pitchFamily="18" charset="0"/>
              </a:rPr>
              <a:t>PROJECT</a:t>
            </a:r>
            <a:r>
              <a:rPr sz="3600" spc="-85" dirty="0">
                <a:latin typeface="Castellar" panose="020A0402060406010301" pitchFamily="18" charset="0"/>
              </a:rPr>
              <a:t> </a:t>
            </a:r>
            <a:r>
              <a:rPr sz="3600" spc="25" dirty="0">
                <a:latin typeface="Castellar" panose="020A0402060406010301" pitchFamily="18" charset="0"/>
              </a:rPr>
              <a:t>TITLE</a:t>
            </a:r>
            <a:endParaRPr sz="3600" dirty="0">
              <a:latin typeface="Castellar" panose="020A0402060406010301"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2230293" y="2781872"/>
            <a:ext cx="8593228" cy="954107"/>
          </a:xfrm>
          <a:prstGeom prst="rect">
            <a:avLst/>
          </a:prstGeom>
          <a:noFill/>
        </p:spPr>
        <p:txBody>
          <a:bodyPr wrap="square" rtlCol="0">
            <a:spAutoFit/>
          </a:bodyPr>
          <a:lstStyle/>
          <a:p>
            <a:r>
              <a:rPr lang="en-US" sz="28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1600" dirty="0">
              <a:solidFill>
                <a:srgbClr val="7030A0"/>
              </a:solidFill>
              <a:latin typeface="Castellar" panose="020A0402060406010301" pitchFamily="18" charset="0"/>
              <a:cs typeface="Times New Roman" panose="02020603050405020304" pitchFamily="18" charset="0"/>
            </a:endParaRPr>
          </a:p>
        </p:txBody>
      </p:sp>
      <p:sp>
        <p:nvSpPr>
          <p:cNvPr id="21" name="Cloud 20"/>
          <p:cNvSpPr/>
          <p:nvPr/>
        </p:nvSpPr>
        <p:spPr>
          <a:xfrm>
            <a:off x="1058806" y="1475900"/>
            <a:ext cx="9434957" cy="4062412"/>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152400"/>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41686" y="447675"/>
            <a:ext cx="2357120" cy="567463"/>
          </a:xfrm>
          <a:prstGeom prst="rect">
            <a:avLst/>
          </a:prstGeom>
        </p:spPr>
        <p:txBody>
          <a:bodyPr vert="horz" wrap="square" lIns="0" tIns="13335" rIns="0" bIns="0" rtlCol="0">
            <a:spAutoFit/>
          </a:bodyPr>
          <a:lstStyle/>
          <a:p>
            <a:pPr marL="12700">
              <a:lnSpc>
                <a:spcPct val="100000"/>
              </a:lnSpc>
              <a:spcBef>
                <a:spcPts val="105"/>
              </a:spcBef>
            </a:pPr>
            <a:r>
              <a:rPr sz="3600" spc="25" dirty="0">
                <a:latin typeface="Castellar" panose="020A0402060406010301" pitchFamily="18" charset="0"/>
                <a:ea typeface="Cambria" panose="02040503050406030204" pitchFamily="18" charset="0"/>
              </a:rPr>
              <a:t>A</a:t>
            </a:r>
            <a:r>
              <a:rPr sz="3600" spc="-5" dirty="0">
                <a:latin typeface="Castellar" panose="020A0402060406010301" pitchFamily="18" charset="0"/>
                <a:ea typeface="Cambria" panose="02040503050406030204" pitchFamily="18" charset="0"/>
              </a:rPr>
              <a:t>G</a:t>
            </a:r>
            <a:r>
              <a:rPr sz="3600" spc="-35" dirty="0">
                <a:latin typeface="Castellar" panose="020A0402060406010301" pitchFamily="18" charset="0"/>
                <a:ea typeface="Cambria" panose="02040503050406030204" pitchFamily="18" charset="0"/>
              </a:rPr>
              <a:t>E</a:t>
            </a:r>
            <a:r>
              <a:rPr sz="3600" spc="15" dirty="0">
                <a:latin typeface="Castellar" panose="020A0402060406010301" pitchFamily="18" charset="0"/>
                <a:ea typeface="Cambria" panose="02040503050406030204" pitchFamily="18" charset="0"/>
              </a:rPr>
              <a:t>N</a:t>
            </a:r>
            <a:r>
              <a:rPr sz="3600" dirty="0">
                <a:latin typeface="Castellar" panose="020A0402060406010301" pitchFamily="18" charset="0"/>
                <a:ea typeface="Cambria" panose="020405030504060302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339829" y="809625"/>
            <a:ext cx="6354595" cy="741741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lang="en-US" sz="2000" dirty="0" err="1">
                <a:latin typeface="Times New Roman" panose="02020603050405020304" pitchFamily="18" charset="0"/>
                <a:cs typeface="Times New Roman" panose="02020603050405020304" pitchFamily="18" charset="0"/>
              </a:rPr>
              <a:t>inorder</a:t>
            </a:r>
            <a:r>
              <a:rPr lang="en-US" sz="2000" dirty="0">
                <a:latin typeface="Times New Roman" panose="02020603050405020304" pitchFamily="18" charset="0"/>
                <a:cs typeface="Times New Roman" panose="02020603050405020304" pitchFamily="18" charset="0"/>
              </a:rPr>
              <a:t>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6943" y="607624"/>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pic>
        <p:nvPicPr>
          <p:cNvPr id="6" name="object 6"/>
          <p:cNvPicPr/>
          <p:nvPr/>
        </p:nvPicPr>
        <p:blipFill>
          <a:blip r:embed="rId2" cstate="print"/>
          <a:stretch>
            <a:fillRect/>
          </a:stretch>
        </p:blipFill>
        <p:spPr>
          <a:xfrm>
            <a:off x="734528" y="612985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347787" y="482883"/>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751839" y="977890"/>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solidFill>
            <a:schemeClr val="bg1"/>
          </a:solid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446</Words>
  <Application>Microsoft Office PowerPoint</Application>
  <PresentationFormat>Widescreen</PresentationFormat>
  <Paragraphs>125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Revathi Ashokkumar</cp:lastModifiedBy>
  <cp:revision>33</cp:revision>
  <dcterms:created xsi:type="dcterms:W3CDTF">2024-03-29T15:07:22Z</dcterms:created>
  <dcterms:modified xsi:type="dcterms:W3CDTF">2024-08-30T14:53:57Z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