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60" r:id="rId2"/>
    <p:sldId id="256" r:id="rId3"/>
    <p:sldId id="258" r:id="rId4"/>
    <p:sldId id="262" r:id="rId5"/>
    <p:sldId id="268" r:id="rId6"/>
    <p:sldId id="269" r:id="rId7"/>
    <p:sldId id="270" r:id="rId8"/>
    <p:sldId id="257" r:id="rId9"/>
    <p:sldId id="267" r:id="rId10"/>
    <p:sldId id="264" r:id="rId11"/>
    <p:sldId id="263" r:id="rId12"/>
    <p:sldId id="266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8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1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0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5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3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7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7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7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4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5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6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6936F-6302-475A-B24D-EBFF85EB7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667" y="678480"/>
            <a:ext cx="6593681" cy="2387600"/>
          </a:xfrm>
        </p:spPr>
        <p:txBody>
          <a:bodyPr/>
          <a:lstStyle/>
          <a:p>
            <a:r>
              <a:rPr lang="en-US" dirty="0"/>
              <a:t>REVATHI.R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AC41D-A8D7-4329-BD6D-B2F00DB57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667" y="3171548"/>
            <a:ext cx="7444342" cy="174224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BE(CSE)</a:t>
            </a:r>
          </a:p>
          <a:p>
            <a:r>
              <a:rPr lang="en-US" dirty="0">
                <a:solidFill>
                  <a:schemeClr val="bg1"/>
                </a:solidFill>
              </a:rPr>
              <a:t>PANIMALAR INSITITUTE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656109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435A-36E1-4476-8CFE-C6FEAD83D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Methodologies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04B84-00F4-44A1-A6C1-10DFCDB72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Agile methodologies are a set of approaches to software development that emphasize </a:t>
            </a:r>
            <a:r>
              <a:rPr lang="en-US" b="1" dirty="0"/>
              <a:t>flexibility</a:t>
            </a:r>
            <a:r>
              <a:rPr lang="en-US" dirty="0"/>
              <a:t>, </a:t>
            </a:r>
            <a:r>
              <a:rPr lang="en-US" b="1" dirty="0"/>
              <a:t>collaboration</a:t>
            </a:r>
            <a:r>
              <a:rPr lang="en-US" dirty="0"/>
              <a:t>, </a:t>
            </a:r>
            <a:r>
              <a:rPr lang="en-US" b="1" dirty="0"/>
              <a:t>customer feedback</a:t>
            </a:r>
            <a:r>
              <a:rPr lang="en-US" dirty="0"/>
              <a:t>, and </a:t>
            </a:r>
            <a:r>
              <a:rPr lang="en-US" b="1" dirty="0"/>
              <a:t>rapid delivery</a:t>
            </a:r>
            <a:r>
              <a:rPr lang="en-US" dirty="0"/>
              <a:t> of small, working pieces of software. </a:t>
            </a:r>
          </a:p>
          <a:p>
            <a:pPr marL="0" indent="0">
              <a:buNone/>
            </a:pPr>
            <a:r>
              <a:rPr lang="en-US" dirty="0"/>
              <a:t>Popular Agile frameworks: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Kanban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Extreme Programming (XP)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Lean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12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953AB-36AC-42E7-8F46-9284B183C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</a:t>
            </a:r>
            <a:br>
              <a:rPr lang="en-US" dirty="0"/>
            </a:br>
            <a:r>
              <a:rPr lang="en-US" dirty="0"/>
              <a:t> AGILE methodologies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5E908D-E9F8-4706-B971-DAEFEC96DE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8026" y="2196554"/>
            <a:ext cx="798975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Satisfaction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Deliver valuable software early and continuously to meet customer needs.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Adapt quickly to changing requirements, even late in development.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Collaboration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Foster close, daily cooperation between business people and developers.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Working Software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Focus on delivering functional software frequently.</a:t>
            </a:r>
          </a:p>
        </p:txBody>
      </p:sp>
    </p:spTree>
    <p:extLst>
      <p:ext uri="{BB962C8B-B14F-4D97-AF65-F5344CB8AC3E}">
        <p14:creationId xmlns:p14="http://schemas.microsoft.com/office/powerpoint/2010/main" val="3195746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2A7C-E0F2-42A5-8E28-4DDCE645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AGILE METHODOLOGIES</a:t>
            </a:r>
          </a:p>
        </p:txBody>
      </p:sp>
      <p:pic>
        <p:nvPicPr>
          <p:cNvPr id="3074" name="Picture 2" descr="Agile Development Process for Mobile ...">
            <a:extLst>
              <a:ext uri="{FF2B5EF4-FFF2-40B4-BE49-F238E27FC236}">
                <a16:creationId xmlns:a16="http://schemas.microsoft.com/office/drawing/2014/main" id="{E393E639-4337-4207-A503-44668ADA82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" y="2432483"/>
            <a:ext cx="6518017" cy="360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002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ED3EB-A259-4919-B65E-7FB08A5B4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DRAWBACKS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1D99AC7-DA60-4204-92AB-E79424F7BA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327605"/>
              </p:ext>
            </p:extLst>
          </p:nvPr>
        </p:nvGraphicFramePr>
        <p:xfrm>
          <a:off x="581025" y="2227262"/>
          <a:ext cx="7989888" cy="3980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0975">
                  <a:extLst>
                    <a:ext uri="{9D8B030D-6E8A-4147-A177-3AD203B41FA5}">
                      <a16:colId xmlns:a16="http://schemas.microsoft.com/office/drawing/2014/main" val="3043876794"/>
                    </a:ext>
                  </a:extLst>
                </a:gridCol>
                <a:gridCol w="3998913">
                  <a:extLst>
                    <a:ext uri="{9D8B030D-6E8A-4147-A177-3AD203B41FA5}">
                      <a16:colId xmlns:a16="http://schemas.microsoft.com/office/drawing/2014/main" val="4048561329"/>
                    </a:ext>
                  </a:extLst>
                </a:gridCol>
              </a:tblGrid>
              <a:tr h="4981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DRAWBACKS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873194"/>
                  </a:ext>
                </a:extLst>
              </a:tr>
              <a:tr h="738829">
                <a:tc>
                  <a:txBody>
                    <a:bodyPr/>
                    <a:lstStyle/>
                    <a:p>
                      <a:r>
                        <a:rPr lang="en-US" b="1" dirty="0"/>
                        <a:t>Flexibility</a:t>
                      </a:r>
                      <a:r>
                        <a:rPr lang="en-US" dirty="0"/>
                        <a:t>: Easily adapts to changing requirements.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Less Predictability</a:t>
                      </a:r>
                      <a:r>
                        <a:rPr lang="en-US" dirty="0"/>
                        <a:t>: Hard to predict timelines, costs, and resources exactly.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870799"/>
                  </a:ext>
                </a:extLst>
              </a:tr>
              <a:tr h="738829">
                <a:tc>
                  <a:txBody>
                    <a:bodyPr/>
                    <a:lstStyle/>
                    <a:p>
                      <a:r>
                        <a:rPr lang="en-US" b="1" dirty="0"/>
                        <a:t>Faster Delivery</a:t>
                      </a:r>
                      <a:r>
                        <a:rPr lang="en-US" dirty="0"/>
                        <a:t>: Working software is delivered frequently.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Requires Experienced Team</a:t>
                      </a:r>
                      <a:r>
                        <a:rPr lang="en-US" dirty="0"/>
                        <a:t>: Needs skilled and self-disciplined members.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465205"/>
                  </a:ext>
                </a:extLst>
              </a:tr>
              <a:tr h="738829">
                <a:tc>
                  <a:txBody>
                    <a:bodyPr/>
                    <a:lstStyle/>
                    <a:p>
                      <a:r>
                        <a:rPr lang="en-US" b="1" dirty="0"/>
                        <a:t>Customer Satisfaction</a:t>
                      </a:r>
                      <a:r>
                        <a:rPr lang="en-US" dirty="0"/>
                        <a:t>: Continuous involvement keeps the customer happy.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Scope Creep Risk</a:t>
                      </a:r>
                      <a:r>
                        <a:rPr lang="en-US" dirty="0"/>
                        <a:t>: Frequent changes may lead to uncontrolled scope expansion.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871045"/>
                  </a:ext>
                </a:extLst>
              </a:tr>
              <a:tr h="73882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Improved Quality</a:t>
                      </a:r>
                      <a:r>
                        <a:rPr lang="en-US" dirty="0"/>
                        <a:t>: Regular testing and feedback lead to better products.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Documentation Can Suffer</a:t>
                      </a:r>
                      <a:r>
                        <a:rPr lang="en-US" dirty="0"/>
                        <a:t>: Focus on working software sometimes reduces proper documentation.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942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36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51" y="576477"/>
            <a:ext cx="7998781" cy="861135"/>
          </a:xfrm>
        </p:spPr>
        <p:txBody>
          <a:bodyPr>
            <a:normAutofit/>
          </a:bodyPr>
          <a:lstStyle/>
          <a:p>
            <a:r>
              <a:rPr dirty="0"/>
              <a:t>Traditional Methodologies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349" y="175556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Definition: Traditional methodologies are structured project management and software development approaches</a:t>
            </a:r>
            <a:r>
              <a:rPr lang="en-US" dirty="0"/>
              <a:t>, focusing on sequential steps.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Common Types:</a:t>
            </a:r>
          </a:p>
          <a:p>
            <a:r>
              <a:rPr dirty="0"/>
              <a:t> Waterfall Model</a:t>
            </a:r>
          </a:p>
          <a:p>
            <a:r>
              <a:rPr dirty="0"/>
              <a:t>  V-Model</a:t>
            </a:r>
          </a:p>
          <a:p>
            <a:r>
              <a:rPr lang="en-US" dirty="0"/>
              <a:t> </a:t>
            </a:r>
            <a:r>
              <a:rPr dirty="0"/>
              <a:t> Iterative Model</a:t>
            </a:r>
            <a:endParaRPr lang="en-US" dirty="0"/>
          </a:p>
          <a:p>
            <a:r>
              <a:rPr lang="en-US" dirty="0"/>
              <a:t>  Spiral Model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Main Focus: Detailed planning and documentation before starting execution.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Objectives of Traditional 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149" y="1127172"/>
            <a:ext cx="7989752" cy="3630795"/>
          </a:xfrm>
        </p:spPr>
        <p:txBody>
          <a:bodyPr/>
          <a:lstStyle/>
          <a:p>
            <a:r>
              <a:rPr dirty="0"/>
              <a:t> Clear, defined requirements before work starts.</a:t>
            </a:r>
          </a:p>
          <a:p>
            <a:r>
              <a:rPr dirty="0"/>
              <a:t> Structured development process.</a:t>
            </a:r>
          </a:p>
          <a:p>
            <a:r>
              <a:rPr dirty="0"/>
              <a:t> Early detection of design flaws.</a:t>
            </a:r>
          </a:p>
          <a:p>
            <a:r>
              <a:rPr dirty="0"/>
              <a:t> Strong documentation at each phase.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DFC1-9BF3-42DB-AF8E-C125A47C8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22" y="1096535"/>
            <a:ext cx="9823142" cy="577618"/>
          </a:xfrm>
        </p:spPr>
        <p:txBody>
          <a:bodyPr>
            <a:noAutofit/>
          </a:bodyPr>
          <a:lstStyle/>
          <a:p>
            <a:r>
              <a:rPr lang="en-US" dirty="0"/>
              <a:t>TYPES OF TRADITIONAL METHODOLOGIES </a:t>
            </a:r>
            <a:br>
              <a:rPr lang="en-US" dirty="0"/>
            </a:br>
            <a:r>
              <a:rPr lang="en-US" dirty="0"/>
              <a:t>WATERFALL MODEL:</a:t>
            </a:r>
          </a:p>
        </p:txBody>
      </p:sp>
      <p:pic>
        <p:nvPicPr>
          <p:cNvPr id="1026" name="Picture 2" descr="Traditional vs Agile IT Project Management | Euvic Insights">
            <a:extLst>
              <a:ext uri="{FF2B5EF4-FFF2-40B4-BE49-F238E27FC236}">
                <a16:creationId xmlns:a16="http://schemas.microsoft.com/office/drawing/2014/main" id="{A12C5829-9ACF-4DA7-AEBD-81BA961147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241" y="1979720"/>
            <a:ext cx="5833966" cy="422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31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D5F9-6D63-4D2B-B7E2-1831C7415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 MODEL:</a:t>
            </a:r>
          </a:p>
        </p:txBody>
      </p:sp>
      <p:pic>
        <p:nvPicPr>
          <p:cNvPr id="4098" name="Picture 2" descr="What is V-model and W-model in Software Testing">
            <a:extLst>
              <a:ext uri="{FF2B5EF4-FFF2-40B4-BE49-F238E27FC236}">
                <a16:creationId xmlns:a16="http://schemas.microsoft.com/office/drawing/2014/main" id="{2B3D784F-082F-441A-9722-6DE3E9DC19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007" y="2227263"/>
            <a:ext cx="5567923" cy="36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93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FF7E-C16A-4CE9-93EC-63AC6C52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SPIRAL MODEL: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085AF7-F888-45B4-AD1E-9056C120A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501" y="2092032"/>
            <a:ext cx="7068652" cy="463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32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A3666-CC2C-4DDD-8D0E-D131315E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MODEL:</a:t>
            </a:r>
          </a:p>
        </p:txBody>
      </p:sp>
      <p:pic>
        <p:nvPicPr>
          <p:cNvPr id="6146" name="Picture 2" descr="Software Development Framework — Iterative Model | by JIN | Geek Culture |  Medium">
            <a:extLst>
              <a:ext uri="{FF2B5EF4-FFF2-40B4-BE49-F238E27FC236}">
                <a16:creationId xmlns:a16="http://schemas.microsoft.com/office/drawing/2014/main" id="{8EDD8D7F-BCAB-46DD-86F3-C19EBBC271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72" y="2227263"/>
            <a:ext cx="7390042" cy="36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99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970"/>
          </a:xfrm>
        </p:spPr>
        <p:txBody>
          <a:bodyPr>
            <a:normAutofit/>
          </a:bodyPr>
          <a:lstStyle/>
          <a:p>
            <a:r>
              <a:rPr dirty="0"/>
              <a:t>Process of Traditional 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897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 Steps:</a:t>
            </a:r>
          </a:p>
          <a:p>
            <a:pPr marL="0" indent="0">
              <a:buNone/>
            </a:pPr>
            <a:r>
              <a:rPr dirty="0"/>
              <a:t>  1. Requirement Gathering</a:t>
            </a:r>
          </a:p>
          <a:p>
            <a:pPr marL="0" indent="0">
              <a:buNone/>
            </a:pPr>
            <a:r>
              <a:rPr dirty="0"/>
              <a:t>  2. System Design</a:t>
            </a:r>
          </a:p>
          <a:p>
            <a:pPr marL="0" indent="0">
              <a:buNone/>
            </a:pPr>
            <a:r>
              <a:rPr dirty="0"/>
              <a:t>  3. Implementation (Coding)</a:t>
            </a:r>
          </a:p>
          <a:p>
            <a:pPr marL="0" indent="0">
              <a:buNone/>
            </a:pPr>
            <a:r>
              <a:rPr dirty="0"/>
              <a:t>  4. Testing</a:t>
            </a:r>
          </a:p>
          <a:p>
            <a:pPr marL="0" indent="0">
              <a:buNone/>
            </a:pPr>
            <a:r>
              <a:rPr dirty="0"/>
              <a:t>  5. Deployment</a:t>
            </a:r>
          </a:p>
          <a:p>
            <a:pPr marL="0" indent="0">
              <a:buNone/>
            </a:pPr>
            <a:r>
              <a:rPr dirty="0"/>
              <a:t>  6. Maintenance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Flow: Linear or structured sequence; move to next stage only after completion of the previous one.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ED3EB-A259-4919-B65E-7FB08A5B4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DRAWBACKS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1D99AC7-DA60-4204-92AB-E79424F7BA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9224609"/>
              </p:ext>
            </p:extLst>
          </p:nvPr>
        </p:nvGraphicFramePr>
        <p:xfrm>
          <a:off x="581025" y="2227262"/>
          <a:ext cx="7989888" cy="3453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0975">
                  <a:extLst>
                    <a:ext uri="{9D8B030D-6E8A-4147-A177-3AD203B41FA5}">
                      <a16:colId xmlns:a16="http://schemas.microsoft.com/office/drawing/2014/main" val="3043876794"/>
                    </a:ext>
                  </a:extLst>
                </a:gridCol>
                <a:gridCol w="3998913">
                  <a:extLst>
                    <a:ext uri="{9D8B030D-6E8A-4147-A177-3AD203B41FA5}">
                      <a16:colId xmlns:a16="http://schemas.microsoft.com/office/drawing/2014/main" val="4048561329"/>
                    </a:ext>
                  </a:extLst>
                </a:gridCol>
              </a:tblGrid>
              <a:tr h="4981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DRAWBACKS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873194"/>
                  </a:ext>
                </a:extLst>
              </a:tr>
              <a:tr h="73882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/>
                        <a:t>Easy to manage and control.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/>
                        <a:t>Inflexible to changes once process starts.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870799"/>
                  </a:ext>
                </a:extLst>
              </a:tr>
              <a:tr h="73882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/>
                        <a:t>Clear milestones and deliverables.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/>
                        <a:t>Late testing may reveal major issues.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465205"/>
                  </a:ext>
                </a:extLst>
              </a:tr>
              <a:tr h="73882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/>
                        <a:t> Well-suited for projects with fixed requirements.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/>
                        <a:t>Customer feedback comes late in the cycle.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871045"/>
                  </a:ext>
                </a:extLst>
              </a:tr>
              <a:tr h="73882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Risk of misaligned end product if initial requirements are misunderstood.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942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1629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165</TotalTime>
  <Words>422</Words>
  <Application>Microsoft Office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Wingdings 2</vt:lpstr>
      <vt:lpstr>Dividend</vt:lpstr>
      <vt:lpstr>REVATHI.R</vt:lpstr>
      <vt:lpstr>Traditional Methodologies - Overview</vt:lpstr>
      <vt:lpstr>Objectives of Traditional Methodologies</vt:lpstr>
      <vt:lpstr>TYPES OF TRADITIONAL METHODOLOGIES  WATERFALL MODEL:</vt:lpstr>
      <vt:lpstr>V MODEL:</vt:lpstr>
      <vt:lpstr>SPIRAL MODEL:</vt:lpstr>
      <vt:lpstr>ITERATIVE MODEL:</vt:lpstr>
      <vt:lpstr>Process of Traditional Methodologies</vt:lpstr>
      <vt:lpstr>ADVANTAGES AND DRAWBACKS</vt:lpstr>
      <vt:lpstr>agile Methodologies - Overview</vt:lpstr>
      <vt:lpstr>Objectives of  AGILE methodologies</vt:lpstr>
      <vt:lpstr>PROCESS OF AGILE METHODOLOGIES</vt:lpstr>
      <vt:lpstr>ADVANTAGES AND DRAWBACKS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REVATHI.R</dc:title>
  <dc:subject/>
  <dc:creator>Dell</dc:creator>
  <cp:keywords/>
  <dc:description>generated using python-pptx</dc:description>
  <cp:lastModifiedBy>Revathi Chand</cp:lastModifiedBy>
  <cp:revision>9</cp:revision>
  <dcterms:created xsi:type="dcterms:W3CDTF">2013-01-27T09:14:16Z</dcterms:created>
  <dcterms:modified xsi:type="dcterms:W3CDTF">2025-04-28T07:25:06Z</dcterms:modified>
  <cp:category/>
</cp:coreProperties>
</file>