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9/23/2024</a:t>
            </a:fld>
            <a:endParaRPr lang="zh-CN" altLang="en-US" sz="1200">
              <a:latin typeface="Calibri" pitchFamily="0" charset="0"/>
              <a:ea typeface="等线" pitchFamily="0" charset="0"/>
              <a:cs typeface="Calibri" pitchFamily="0" charset="0"/>
            </a:endParaRPr>
          </a:p>
        </p:txBody>
      </p:sp>
      <p:sp>
        <p:nvSpPr>
          <p:cNvPr id="2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809116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2" name="对象"/>
          <p:cNvSpPr>
            <a:spLocks noGrp="1"/>
          </p:cNvSpPr>
          <p:nvPr>
            <p:ph type="sldImg"/>
          </p:nvPr>
        </p:nvSpPr>
        <p:spPr>
          <a:xfrm rot="0">
            <a:off x="4038600" y="857250"/>
            <a:ext cx="4114800" cy="2314575"/>
          </a:xfrm>
          <a:prstGeom prst="rect"/>
          <a:noFill/>
          <a:ln w="12700" cmpd="sng" cap="flat">
            <a:noFill/>
            <a:prstDash val="solid"/>
            <a:miter/>
          </a:ln>
        </p:spPr>
      </p:sp>
      <p:sp>
        <p:nvSpPr>
          <p:cNvPr id="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841143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513365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738353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036374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4038600" y="857250"/>
            <a:ext cx="4114800" cy="2314575"/>
          </a:xfrm>
          <a:prstGeom prst="rect"/>
          <a:noFill/>
          <a:ln w="12700" cmpd="sng" cap="flat">
            <a:noFill/>
            <a:prstDash val="solid"/>
            <a:miter/>
          </a:ln>
        </p:spPr>
      </p:sp>
      <p:sp>
        <p:nvSpPr>
          <p:cNvPr id="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254606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403035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64108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211525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485349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662992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46844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894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5662156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363531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990117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3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2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2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2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2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2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2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3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3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3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3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94996522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5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5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5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5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6"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7"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8"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73250750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8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8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9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9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9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9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9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98" name="文本框"/>
          <p:cNvSpPr>
            <a:spLocks xmlns:a="http://schemas.openxmlformats.org/drawingml/2006/main" noGrp="1"/>
          </p:cNvSpPr>
          <p:nvPr>
            <p:ph type="title"/>
          </p:nvPr>
        </p:nvSpPr>
        <p:spPr>
          <a:xfrm xmlns:a="http://schemas.openxmlformats.org/drawingml/2006/main" rot="0">
            <a:off x="740092" y="695642"/>
            <a:ext cx="8095615" cy="67373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99"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2800" b="0" i="0">
              <a:solidFill>
                <a:schemeClr val="tx1"/>
              </a:solidFill>
              <a:latin typeface="Times New Roman" pitchFamily="0" charset="0"/>
              <a:cs typeface="Times New Roman" pitchFamily="0" charset="0"/>
            </a:endParaRPr>
          </a:p>
        </p:txBody>
      </p:sp>
      <p:sp>
        <p:nvSpPr>
          <p:cNvPr id="100"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01"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02"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286915025"/>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2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1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1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1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1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1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1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2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2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2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2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2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126"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27"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128"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29"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136017555"/>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8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7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7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7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7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7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80"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8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8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8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8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86"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187" name="文本框"/>
          <p:cNvSpPr>
            <a:spLocks xmlns:a="http://schemas.openxmlformats.org/drawingml/2006/main" noGrp="1"/>
          </p:cNvSpPr>
          <p:nvPr>
            <p:ph type="body" idx="2"/>
          </p:nvPr>
        </p:nvSpPr>
        <p:spPr>
          <a:xfrm xmlns:a="http://schemas.openxmlformats.org/drawingml/2006/main" rot="0">
            <a:off x="609600" y="1577340"/>
            <a:ext cx="530352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8" name="文本框"/>
          <p:cNvSpPr>
            <a:spLocks xmlns:a="http://schemas.openxmlformats.org/drawingml/2006/main" noGrp="1"/>
          </p:cNvSpPr>
          <p:nvPr>
            <p:ph type="body" idx="3"/>
          </p:nvPr>
        </p:nvSpPr>
        <p:spPr>
          <a:xfrm xmlns:a="http://schemas.openxmlformats.org/drawingml/2006/main" rot="0">
            <a:off x="6278880" y="1577340"/>
            <a:ext cx="530352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9"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90"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91"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25808788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308858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250721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66593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264478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949641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143583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04071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682758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9/23/2024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635629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8.png"/><Relationship Id="rId2" Type="http://schemas.openxmlformats.org/officeDocument/2006/relationships/slideLayout" Target="../slideLayouts/slideLayout16.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4.jpeg"/><Relationship Id="rId3" Type="http://schemas.openxmlformats.org/officeDocument/2006/relationships/image" Target="../media/5.png"/><Relationship Id="rId4" Type="http://schemas.openxmlformats.org/officeDocument/2006/relationships/image" Target="../media/6.png"/><Relationship Id="rId5" Type="http://schemas.openxmlformats.org/officeDocument/2006/relationships/image" Target="../media/7.png"/><Relationship Id="rId6" Type="http://schemas.openxmlformats.org/officeDocument/2006/relationships/image" Target="../media/8.png"/><Relationship Id="rId7" Type="http://schemas.openxmlformats.org/officeDocument/2006/relationships/image" Target="../media/9.png"/><Relationship Id="rId8" Type="http://schemas.openxmlformats.org/officeDocument/2006/relationships/image" Target="../media/10.png"/><Relationship Id="rId9" Type="http://schemas.openxmlformats.org/officeDocument/2006/relationships/image" Target="../media/11.png"/><Relationship Id="rId10" Type="http://schemas.openxmlformats.org/officeDocument/2006/relationships/slideLayout" Target="../slideLayouts/slideLayout12.xml"/><Relationship Id="rId11"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12.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png"/><Relationship Id="rId3" Type="http://schemas.openxmlformats.org/officeDocument/2006/relationships/slideLayout" Target="../slideLayouts/slideLayout1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6.jpeg"/><Relationship Id="rId2" Type="http://schemas.openxmlformats.org/officeDocument/2006/relationships/image" Target="../media/17.png"/><Relationship Id="rId3" Type="http://schemas.openxmlformats.org/officeDocument/2006/relationships/slideLayout" Target="../slideLayouts/slideLayout15.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矩形"/>
          <p:cNvSpPr>
            <a:spLocks/>
          </p:cNvSpPr>
          <p:nvPr/>
        </p:nvSpPr>
        <p:spPr>
          <a:xfrm rot="0">
            <a:off x="839416" y="1827086"/>
            <a:ext cx="9605149" cy="4545012"/>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STUDENT</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NAME</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REVATHI.</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I</a:t>
            </a:r>
            <a:endPar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REGISTER NO :</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 3122191</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80</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DEPARTMENT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IIIrd</a:t>
            </a:r>
            <a:r>
              <a:rPr lang="en-US" altLang="zh-CN" sz="2800" b="0"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B.com</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General</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(Commerce)</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1" i="0" u="none" strike="noStrike" kern="1200" cap="none" spc="-10" baseline="0">
                <a:solidFill>
                  <a:schemeClr val="tx1"/>
                </a:solidFill>
                <a:latin typeface="Trebuchet MS" pitchFamily="0" charset="0"/>
                <a:ea typeface="华文新魏" pitchFamily="0" charset="0"/>
                <a:cs typeface="Times New Roman" pitchFamily="0" charset="0"/>
              </a:rPr>
              <a:t>COLLEGE	</a:t>
            </a:r>
            <a:r>
              <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rPr>
              <a:t>: Akshaya college of arts and science ,PULUDIVAKKAM , mathurankam TK </a:t>
            </a:r>
            <a:br>
              <a:rPr lang="zh-CN" altLang="en-US" sz="2800" b="0" i="0" u="none" strike="noStrike" kern="1200" cap="none" spc="-10" baseline="0">
                <a:solidFill>
                  <a:schemeClr val="tx1"/>
                </a:solidFill>
                <a:latin typeface="Trebuchet MS" pitchFamily="0" charset="0"/>
                <a:ea typeface="华文新魏" pitchFamily="0" charset="0"/>
                <a:cs typeface="Times New Roman" pitchFamily="0" charset="0"/>
              </a:rPr>
            </a:b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EMAIL ID: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revathiiyappanrevathiiyyappan@gmail.c</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om </a:t>
            </a:r>
            <a:endPar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Phone No: +91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882586794</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5</a:t>
            </a:r>
            <a:endParaRPr lang="zh-CN" altLang="en-US" sz="2800" b="0" i="0" u="none" strike="noStrike" kern="1200" cap="none" spc="0" baseline="0">
              <a:solidFill>
                <a:schemeClr val="tx1"/>
              </a:solidFill>
              <a:latin typeface="Trebuchet MS" pitchFamily="0" charset="0"/>
              <a:ea typeface="华文新魏" pitchFamily="0" charset="0"/>
              <a:cs typeface="Times New Roman" pitchFamily="0" charset="0"/>
            </a:endParaRPr>
          </a:p>
        </p:txBody>
      </p:sp>
      <p:pic>
        <p:nvPicPr>
          <p:cNvPr id="39"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sp>
        <p:nvSpPr>
          <p:cNvPr id="40"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1</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41" name="矩形"/>
          <p:cNvSpPr>
            <a:spLocks/>
          </p:cNvSpPr>
          <p:nvPr/>
        </p:nvSpPr>
        <p:spPr>
          <a:xfrm rot="0">
            <a:off x="479376" y="332655"/>
            <a:ext cx="9361039" cy="786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sng" strike="noStrike" kern="1200" cap="none" spc="0" baseline="0">
                <a:solidFill>
                  <a:schemeClr val="tx1"/>
                </a:solidFill>
                <a:latin typeface="Trebuchet MS" pitchFamily="0" charset="0"/>
                <a:ea typeface="华文新魏" pitchFamily="0" charset="0"/>
                <a:cs typeface="Trebuchet MS" pitchFamily="0" charset="0"/>
              </a:rPr>
              <a:t>TNSDC 2024</a:t>
            </a:r>
            <a:endParaRPr lang="en-US" altLang="zh-CN" sz="2800" b="1" i="0" u="sng"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EMPLOYEE DASHBOARD USING PIVOT TABLES AND DATA ANALYSIS</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3627540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92" name="图片"/>
          <p:cNvPicPr>
            <a:picLocks noChangeAspect="1"/>
          </p:cNvPicPr>
          <p:nvPr/>
        </p:nvPicPr>
        <p:blipFill>
          <a:blip r:embed="rId1" cstate="print"/>
          <a:stretch>
            <a:fillRect/>
          </a:stretch>
        </p:blipFill>
        <p:spPr>
          <a:xfrm rot="0">
            <a:off x="677334" y="1628800"/>
            <a:ext cx="10819267" cy="4544256"/>
          </a:xfrm>
          <a:prstGeom prst="rect"/>
          <a:noFill/>
          <a:ln w="12700" cmpd="sng" cap="flat">
            <a:noFill/>
            <a:prstDash val="solid"/>
            <a:miter/>
          </a:ln>
        </p:spPr>
      </p:pic>
      <p:sp>
        <p:nvSpPr>
          <p:cNvPr id="193" name="文本框"/>
          <p:cNvSpPr>
            <a:spLocks noGrp="1"/>
          </p:cNvSpPr>
          <p:nvPr>
            <p:ph type="title"/>
          </p:nvPr>
        </p:nvSpPr>
        <p:spPr>
          <a:xfrm rot="0">
            <a:off x="677334" y="163983"/>
            <a:ext cx="9811154"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900" b="1" i="1" u="none" strike="noStrike" kern="1200" cap="none" spc="0" baseline="0">
                <a:solidFill>
                  <a:schemeClr val="tx1"/>
                </a:solidFill>
                <a:latin typeface="Times New Roman" pitchFamily="0" charset="0"/>
                <a:ea typeface="方正姚体" pitchFamily="0" charset="0"/>
                <a:cs typeface="Times New Roman" pitchFamily="0" charset="0"/>
              </a:rPr>
              <a:t>Result</a:t>
            </a:r>
            <a:br>
              <a:rPr lang="zh-CN" altLang="en-US" sz="4900" b="1" i="1" u="none" strike="noStrike" kern="1200" cap="none" spc="0" baseline="0">
                <a:solidFill>
                  <a:schemeClr val="tx1"/>
                </a:solidFill>
                <a:latin typeface="Times New Roman" pitchFamily="0" charset="0"/>
                <a:ea typeface="方正姚体" pitchFamily="0" charset="0"/>
                <a:cs typeface="Times New Roman" pitchFamily="0" charset="0"/>
              </a:rPr>
            </a:br>
            <a:r>
              <a:rPr lang="en-US" altLang="zh-CN" sz="3600" b="0" i="1" u="none" strike="noStrike" kern="1200" cap="none" spc="0" baseline="0">
                <a:solidFill>
                  <a:schemeClr val="tx1"/>
                </a:solidFill>
                <a:latin typeface="Times New Roman" pitchFamily="0" charset="0"/>
                <a:ea typeface="方正姚体" pitchFamily="0" charset="0"/>
                <a:cs typeface="Times New Roman" pitchFamily="0" charset="0"/>
              </a:rPr>
              <a:t>Look at this beautiful dashboard 👇👇👇😍</a:t>
            </a:r>
            <a:endParaRPr lang="zh-CN" altLang="en-US" sz="4900" b="0" i="1" u="none" strike="noStrike" kern="1200" cap="none" spc="0" baseline="0">
              <a:solidFill>
                <a:schemeClr val="tx1"/>
              </a:solidFill>
              <a:latin typeface="Times New Roman" pitchFamily="0" charset="0"/>
              <a:ea typeface="方正姚体" pitchFamily="0" charset="0"/>
              <a:cs typeface="Times New Roman" pitchFamily="0" charset="0"/>
            </a:endParaRPr>
          </a:p>
        </p:txBody>
      </p:sp>
    </p:spTree>
    <p:extLst>
      <p:ext uri="{BB962C8B-B14F-4D97-AF65-F5344CB8AC3E}">
        <p14:creationId xmlns:p14="http://schemas.microsoft.com/office/powerpoint/2010/main" val="56005427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247073" y="816638"/>
            <a:ext cx="9457189" cy="936154"/>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pitchFamily="0" charset="0"/>
              </a:rPr>
              <a:t>Functions of this dashboard</a:t>
            </a:r>
            <a:endParaRPr lang="zh-CN" altLang="en-US" sz="6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97" name="文本框"/>
          <p:cNvSpPr>
            <a:spLocks noGrp="1"/>
          </p:cNvSpPr>
          <p:nvPr>
            <p:ph type="body" idx="1"/>
          </p:nvPr>
        </p:nvSpPr>
        <p:spPr>
          <a:xfrm rot="0">
            <a:off x="695400" y="1957905"/>
            <a:ext cx="9457189" cy="3536288"/>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Employee Demographics: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Track gender, age, ethnicity, and region.</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Turnover Analysis: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Monitor separations, terminations, and rehires.</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15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Employee Actives and Separations: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Visualize employee count over time.</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Tenure and Performance:</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Measure tenure and assess performance.</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Diversity and Inclusion:</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Track ethnic group representation.</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HR Planning:</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Inform decision-making and identify areas for improvement. </a:t>
            </a:r>
            <a:endParaRPr lang="zh-CN" altLang="en-US" sz="2000" b="0" i="0" u="none" strike="noStrike" kern="1200" cap="none" spc="0" baseline="0">
              <a:solidFill>
                <a:schemeClr val="tx1"/>
              </a:solidFill>
              <a:latin typeface="Arial" pitchFamily="34" charset="0"/>
              <a:ea typeface="华文新魏" pitchFamily="0" charset="0"/>
              <a:cs typeface="Lucida Sans" pitchFamily="0" charset="0"/>
            </a:endParaRPr>
          </a:p>
        </p:txBody>
      </p:sp>
    </p:spTree>
    <p:extLst>
      <p:ext uri="{BB962C8B-B14F-4D97-AF65-F5344CB8AC3E}">
        <p14:creationId xmlns:p14="http://schemas.microsoft.com/office/powerpoint/2010/main" val="48540844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43267" y="851217"/>
            <a:ext cx="5352733" cy="94043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pitchFamily="0" charset="0"/>
              </a:rPr>
              <a:t>Conclusion</a:t>
            </a:r>
            <a:endParaRPr lang="zh-CN" altLang="en-US" sz="6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201" name="文本框"/>
          <p:cNvSpPr>
            <a:spLocks noGrp="1"/>
          </p:cNvSpPr>
          <p:nvPr>
            <p:ph type="body" idx="1"/>
          </p:nvPr>
        </p:nvSpPr>
        <p:spPr>
          <a:xfrm rot="0">
            <a:off x="677334" y="2160589"/>
            <a:ext cx="8596668" cy="2970044"/>
          </a:xfrm>
          <a:prstGeom prst="rect"/>
          <a:noFill/>
          <a:ln w="12700" cmpd="sng" cap="flat">
            <a:noFill/>
            <a:prstDash val="solid"/>
            <a:miter/>
          </a:ln>
        </p:spPr>
        <p:txBody>
          <a:bodyPr vert="horz" wrap="square" lIns="0" tIns="15240" rIns="0" bIns="0" anchor="t" anchorCtr="0">
            <a:prstTxWarp prst="textNoShape"/>
            <a:spAutoFit/>
          </a:bodyPr>
          <a:lstStyle/>
          <a:p>
            <a:pPr marL="12700" indent="-342900" algn="l">
              <a:lnSpc>
                <a:spcPct val="99000"/>
              </a:lnSpc>
              <a:spcBef>
                <a:spcPts val="120"/>
              </a:spcBef>
              <a:spcAft>
                <a:spcPts val="0"/>
              </a:spcAft>
              <a:buClr>
                <a:schemeClr val="accent1"/>
              </a:buClr>
              <a:buSzPct val="80000"/>
              <a:buFont typeface="Wingdings 3" pitchFamily="0" charset="2"/>
              <a:buChar char=""/>
            </a:pPr>
            <a:r>
              <a:rPr lang="en-US" altLang="zh-CN" sz="3200" b="0" i="0" u="none" strike="noStrike" kern="1200" cap="none" spc="0" baseline="0">
                <a:solidFill>
                  <a:srgbClr val="404040"/>
                </a:solidFill>
                <a:latin typeface="Trebuchet MS" pitchFamily="0" charset="0"/>
                <a:ea typeface="华文新魏" pitchFamily="0" charset="0"/>
                <a:cs typeface="Lucida Sans" pitchFamily="0" charset="0"/>
              </a:rPr>
              <a:t>The HR dashboard offers valuable insights into employee demographics, turnover, tenure, and diversity. By using this data, organizations can make informed decisions, improve employee satisfaction, and optimize HR practices.</a:t>
            </a:r>
            <a:endParaRPr lang="zh-CN" altLang="en-US" sz="3200" b="0" i="0" u="none" strike="noStrike" kern="1200" cap="none" spc="-5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21784671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46101" y="2544381"/>
            <a:ext cx="8807450" cy="2023745"/>
          </a:xfrm>
          <a:prstGeom prst="rect"/>
          <a:noFill/>
          <a:ln w="12700" cmpd="sng" cap="flat">
            <a:noFill/>
            <a:prstDash val="solid"/>
            <a:miter/>
          </a:ln>
        </p:spPr>
        <p:txBody>
          <a:bodyPr vert="horz" wrap="square" lIns="0" tIns="31115" rIns="0" bIns="0" anchor="t" anchorCtr="0">
            <a:prstTxWarp prst="textNoShape"/>
            <a:spAutoFit/>
          </a:bodyPr>
          <a:lstStyle/>
          <a:p>
            <a:pPr marL="12700" indent="0" algn="l">
              <a:lnSpc>
                <a:spcPts val="5230"/>
              </a:lnSpc>
              <a:spcBef>
                <a:spcPts val="245"/>
              </a:spcBef>
              <a:spcAft>
                <a:spcPts val="0"/>
              </a:spcAft>
              <a:buNone/>
            </a:pP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Interactive HR Dashboard</a:t>
            </a:r>
            <a:r>
              <a:rPr lang="en-US" altLang="zh-CN" sz="4400" b="0" i="0" u="none" strike="noStrike" kern="1200" cap="none" spc="-10" baseline="0">
                <a:solidFill>
                  <a:srgbClr val="0E0E0E"/>
                </a:solidFill>
                <a:latin typeface="Georgia" pitchFamily="18" charset="0"/>
                <a:ea typeface="方正姚体" pitchFamily="0" charset="0"/>
                <a:cs typeface="Lucida Sans" pitchFamily="0" charset="0"/>
              </a:rPr>
              <a:t>" </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using</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 Pivot Tables and Data Analysis Methods</a:t>
            </a:r>
            <a:endParaRPr lang="zh-CN" altLang="en-US" sz="4400" b="0" i="0" u="none" strike="noStrike" kern="1200" cap="none" spc="0" baseline="0">
              <a:solidFill>
                <a:schemeClr val="accent1"/>
              </a:solidFill>
              <a:latin typeface="Georgia" pitchFamily="18" charset="0"/>
              <a:ea typeface="方正姚体" pitchFamily="0" charset="0"/>
              <a:cs typeface="Lucida Sans" pitchFamily="0" charset="0"/>
            </a:endParaRPr>
          </a:p>
        </p:txBody>
      </p:sp>
      <p:sp>
        <p:nvSpPr>
          <p:cNvPr id="60"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2</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61" name="曲线"/>
          <p:cNvSpPr>
            <a:spLocks/>
          </p:cNvSpPr>
          <p:nvPr/>
        </p:nvSpPr>
        <p:spPr>
          <a:xfrm rot="0">
            <a:off x="9653587" y="2780928"/>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62" name="曲线"/>
          <p:cNvSpPr>
            <a:spLocks/>
          </p:cNvSpPr>
          <p:nvPr/>
        </p:nvSpPr>
        <p:spPr>
          <a:xfrm rot="0">
            <a:off x="9353550" y="5121021"/>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sp>
        <p:nvSpPr>
          <p:cNvPr id="63" name="曲线"/>
          <p:cNvSpPr>
            <a:spLocks/>
          </p:cNvSpPr>
          <p:nvPr/>
        </p:nvSpPr>
        <p:spPr>
          <a:xfrm rot="0">
            <a:off x="9353550" y="5654370"/>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grpSp>
        <p:nvGrpSpPr>
          <p:cNvPr id="66" name="组合"/>
          <p:cNvGrpSpPr>
            <a:grpSpLocks/>
          </p:cNvGrpSpPr>
          <p:nvPr/>
        </p:nvGrpSpPr>
        <p:grpSpPr>
          <a:xfrm>
            <a:off x="466090" y="6409689"/>
            <a:ext cx="3704590" cy="295274"/>
            <a:chOff x="466090" y="6409689"/>
            <a:chExt cx="3704590" cy="295274"/>
          </a:xfrm>
        </p:grpSpPr>
        <p:pic>
          <p:nvPicPr>
            <p:cNvPr id="64" name="图片"/>
            <p:cNvPicPr>
              <a:picLocks/>
            </p:cNvPicPr>
            <p:nvPr/>
          </p:nvPicPr>
          <p:blipFill>
            <a:blip r:embed="rId1" cstate="print"/>
            <a:stretch>
              <a:fillRect/>
            </a:stretch>
          </p:blipFill>
          <p:spPr>
            <a:xfrm rot="0">
              <a:off x="1666754" y="6467525"/>
              <a:ext cx="76179" cy="199390"/>
            </a:xfrm>
            <a:prstGeom prst="rect"/>
            <a:noFill/>
            <a:ln w="12700" cmpd="sng" cap="flat">
              <a:noFill/>
              <a:prstDash val="solid"/>
              <a:miter/>
            </a:ln>
          </p:spPr>
        </p:pic>
        <p:pic>
          <p:nvPicPr>
            <p:cNvPr id="65" name="图片"/>
            <p:cNvPicPr>
              <a:picLocks/>
            </p:cNvPicPr>
            <p:nvPr/>
          </p:nvPicPr>
          <p:blipFill>
            <a:blip r:embed="rId2" cstate="print"/>
            <a:stretch>
              <a:fillRect/>
            </a:stretch>
          </p:blipFill>
          <p:spPr>
            <a:xfrm rot="0">
              <a:off x="466090" y="6409689"/>
              <a:ext cx="3704590" cy="295274"/>
            </a:xfrm>
            <a:prstGeom prst="rect"/>
            <a:noFill/>
            <a:ln w="12700" cmpd="sng" cap="flat">
              <a:noFill/>
              <a:prstDash val="solid"/>
              <a:miter/>
            </a:ln>
          </p:spPr>
        </p:pic>
      </p:grpSp>
      <p:sp>
        <p:nvSpPr>
          <p:cNvPr id="67" name="矩形"/>
          <p:cNvSpPr>
            <a:spLocks/>
          </p:cNvSpPr>
          <p:nvPr/>
        </p:nvSpPr>
        <p:spPr>
          <a:xfrm rot="0">
            <a:off x="546101" y="836712"/>
            <a:ext cx="7854155"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sng" strike="noStrike" kern="1200" cap="none" spc="0" baseline="0">
                <a:solidFill>
                  <a:schemeClr val="tx1"/>
                </a:solidFill>
                <a:latin typeface="Trebuchet MS" pitchFamily="0" charset="0"/>
                <a:ea typeface="华文新魏" pitchFamily="0" charset="0"/>
                <a:cs typeface="Trebuchet MS" pitchFamily="0" charset="0"/>
              </a:rPr>
              <a:t>PROJECT TITLE:</a:t>
            </a:r>
            <a:endParaRPr lang="zh-CN" altLang="en-US" sz="4000" b="1" i="0" u="sng"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60581841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72" name="组合"/>
          <p:cNvGrpSpPr>
            <a:grpSpLocks/>
          </p:cNvGrpSpPr>
          <p:nvPr/>
        </p:nvGrpSpPr>
        <p:grpSpPr>
          <a:xfrm>
            <a:off x="47625" y="4220883"/>
            <a:ext cx="4123944" cy="2637115"/>
            <a:chOff x="47625" y="4220883"/>
            <a:chExt cx="4123944" cy="2637115"/>
          </a:xfrm>
        </p:grpSpPr>
        <p:pic>
          <p:nvPicPr>
            <p:cNvPr id="70" name="图片"/>
            <p:cNvPicPr>
              <a:picLocks/>
            </p:cNvPicPr>
            <p:nvPr/>
          </p:nvPicPr>
          <p:blipFill>
            <a:blip r:embed="rId1" cstate="print"/>
            <a:stretch>
              <a:fillRect/>
            </a:stretch>
          </p:blipFill>
          <p:spPr>
            <a:xfrm rot="0">
              <a:off x="466725" y="6811683"/>
              <a:ext cx="3704844" cy="46315"/>
            </a:xfrm>
            <a:prstGeom prst="rect"/>
            <a:noFill/>
            <a:ln w="12700" cmpd="sng" cap="flat">
              <a:noFill/>
              <a:prstDash val="solid"/>
              <a:miter/>
            </a:ln>
          </p:spPr>
        </p:pic>
        <p:pic>
          <p:nvPicPr>
            <p:cNvPr id="71" name="图片"/>
            <p:cNvPicPr>
              <a:picLocks/>
            </p:cNvPicPr>
            <p:nvPr/>
          </p:nvPicPr>
          <p:blipFill>
            <a:blip r:embed="rId2" cstate="print"/>
            <a:stretch>
              <a:fillRect/>
            </a:stretch>
          </p:blipFill>
          <p:spPr>
            <a:xfrm rot="0">
              <a:off x="47625" y="4220883"/>
              <a:ext cx="1734312" cy="2637114"/>
            </a:xfrm>
            <a:prstGeom prst="rect"/>
            <a:noFill/>
            <a:ln w="12700" cmpd="sng" cap="flat">
              <a:noFill/>
              <a:prstDash val="solid"/>
              <a:miter/>
            </a:ln>
          </p:spPr>
        </p:pic>
      </p:grpSp>
      <p:sp>
        <p:nvSpPr>
          <p:cNvPr id="73" name="矩形"/>
          <p:cNvSpPr>
            <a:spLocks/>
          </p:cNvSpPr>
          <p:nvPr/>
        </p:nvSpPr>
        <p:spPr>
          <a:xfrm rot="0">
            <a:off x="2581910" y="2064702"/>
            <a:ext cx="5602322" cy="4484370"/>
          </a:xfrm>
          <a:prstGeom prst="rect"/>
          <a:noFill/>
          <a:ln w="12700" cmpd="sng" cap="flat">
            <a:noFill/>
            <a:prstDash val="solid"/>
            <a:miter/>
          </a:ln>
        </p:spPr>
        <p:txBody>
          <a:bodyPr vert="horz" wrap="square" lIns="0" tIns="12700" rIns="0" bIns="0" anchor="t" anchorCtr="0">
            <a:prstTxWarp prst="textNoShape"/>
            <a:spAutoFit/>
          </a:bodyPr>
          <a:lstStyle/>
          <a:p>
            <a:pPr marL="317500" indent="-307975" algn="l">
              <a:lnSpc>
                <a:spcPct val="100000"/>
              </a:lnSpc>
              <a:spcBef>
                <a:spcPts val="10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Problem</a:t>
            </a:r>
            <a:r>
              <a:rPr lang="en-US" altLang="zh-CN" sz="3200" b="0" i="0" u="none" strike="noStrike" kern="1200" cap="none" spc="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Statement</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Project</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Overview</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End</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Users</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Our</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Solution</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4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Proposition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Dataset</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Description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Modelling</a:t>
            </a:r>
            <a:r>
              <a:rPr lang="en-US" altLang="zh-CN" sz="3200" b="0" i="0" u="none" strike="noStrike" kern="1200" cap="none" spc="-9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Approach</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ts val="3770"/>
              </a:lnSpc>
              <a:spcBef>
                <a:spcPts val="135"/>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Results</a:t>
            </a:r>
            <a:r>
              <a:rPr lang="en-US" altLang="zh-CN" sz="3200" b="0" i="0" u="none" strike="noStrike" kern="1200" cap="none" spc="-70"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Discussion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22199" indent="-307975" algn="l">
              <a:lnSpc>
                <a:spcPts val="3770"/>
              </a:lnSpc>
              <a:spcBef>
                <a:spcPts val="0"/>
              </a:spcBef>
              <a:spcAft>
                <a:spcPts val="0"/>
              </a:spcAft>
              <a:buClrTx/>
              <a:buAutoNum type="arabicPeriod"/>
              <a:tabLst>
                <a:tab pos="322580" algn="l"/>
              </a:tabLst>
            </a:pP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Conclusion</a:t>
            </a:r>
            <a:endParaRPr lang="zh-CN" altLang="en-US" sz="3200" b="0" i="0" u="none" strike="noStrike" kern="1200" cap="none" spc="0" baseline="0">
              <a:solidFill>
                <a:schemeClr val="tx1"/>
              </a:solidFill>
              <a:latin typeface="Tekton Pro" pitchFamily="34" charset="0"/>
              <a:ea typeface="华文新魏" pitchFamily="0" charset="0"/>
              <a:cs typeface="Times New Roman" pitchFamily="0" charset="0"/>
            </a:endParaRPr>
          </a:p>
        </p:txBody>
      </p:sp>
      <p:sp>
        <p:nvSpPr>
          <p:cNvPr id="74" name="曲线"/>
          <p:cNvSpPr>
            <a:spLocks/>
          </p:cNvSpPr>
          <p:nvPr/>
        </p:nvSpPr>
        <p:spPr>
          <a:xfrm rot="0">
            <a:off x="7362190" y="742823"/>
            <a:ext cx="361949" cy="361950"/>
          </a:xfrm>
          <a:custGeom>
            <a:gdLst>
              <a:gd name="T1" fmla="*/ 0 w 21600"/>
              <a:gd name="T2" fmla="*/ 0 h 21600"/>
              <a:gd name="T3" fmla="*/ 21600 w 21600"/>
              <a:gd name="T4" fmla="*/ 21600 h 21600"/>
            </a:gdLst>
            <a:rect l="T1" t="T2" r="T3" b="T4"/>
            <a:pathLst>
              <a:path w="21600" h="21600">
                <a:moveTo>
                  <a:pt x="10799" y="0"/>
                </a:moveTo>
                <a:lnTo>
                  <a:pt x="7927" y="386"/>
                </a:lnTo>
                <a:lnTo>
                  <a:pt x="5350" y="1475"/>
                </a:lnTo>
                <a:lnTo>
                  <a:pt x="3167" y="3159"/>
                </a:lnTo>
                <a:lnTo>
                  <a:pt x="1475" y="5347"/>
                </a:lnTo>
                <a:lnTo>
                  <a:pt x="383" y="7927"/>
                </a:lnTo>
                <a:lnTo>
                  <a:pt x="0" y="10800"/>
                </a:lnTo>
                <a:lnTo>
                  <a:pt x="383" y="13672"/>
                </a:lnTo>
                <a:lnTo>
                  <a:pt x="1475" y="16249"/>
                </a:lnTo>
                <a:lnTo>
                  <a:pt x="3167" y="18431"/>
                </a:lnTo>
                <a:lnTo>
                  <a:pt x="5350" y="20122"/>
                </a:lnTo>
                <a:lnTo>
                  <a:pt x="7927" y="21213"/>
                </a:lnTo>
                <a:lnTo>
                  <a:pt x="10799" y="21600"/>
                </a:lnTo>
                <a:lnTo>
                  <a:pt x="13672" y="21213"/>
                </a:lnTo>
                <a:lnTo>
                  <a:pt x="16249" y="20122"/>
                </a:lnTo>
                <a:lnTo>
                  <a:pt x="18437" y="18431"/>
                </a:lnTo>
                <a:lnTo>
                  <a:pt x="20122" y="16249"/>
                </a:lnTo>
                <a:lnTo>
                  <a:pt x="21212" y="13672"/>
                </a:lnTo>
                <a:lnTo>
                  <a:pt x="21600" y="10800"/>
                </a:lnTo>
                <a:lnTo>
                  <a:pt x="21212" y="7927"/>
                </a:lnTo>
                <a:lnTo>
                  <a:pt x="20122" y="5347"/>
                </a:lnTo>
                <a:lnTo>
                  <a:pt x="18437" y="3159"/>
                </a:lnTo>
                <a:lnTo>
                  <a:pt x="16249" y="1475"/>
                </a:lnTo>
                <a:lnTo>
                  <a:pt x="13672" y="386"/>
                </a:lnTo>
                <a:lnTo>
                  <a:pt x="10799" y="0"/>
                </a:lnTo>
                <a:close/>
              </a:path>
            </a:pathLst>
          </a:custGeom>
          <a:solidFill>
            <a:srgbClr val="EBEBEB"/>
          </a:solidFill>
          <a:ln cmpd="sng" cap="flat">
            <a:noFill/>
            <a:prstDash val="solid"/>
            <a:miter/>
          </a:ln>
        </p:spPr>
      </p:sp>
      <p:pic>
        <p:nvPicPr>
          <p:cNvPr id="75" name="图片"/>
          <p:cNvPicPr>
            <a:picLocks/>
          </p:cNvPicPr>
          <p:nvPr/>
        </p:nvPicPr>
        <p:blipFill>
          <a:blip r:embed="rId3" cstate="print"/>
          <a:stretch>
            <a:fillRect/>
          </a:stretch>
        </p:blipFill>
        <p:spPr>
          <a:xfrm rot="0">
            <a:off x="699769" y="966685"/>
            <a:ext cx="554710" cy="572933"/>
          </a:xfrm>
          <a:prstGeom prst="rect"/>
          <a:noFill/>
          <a:ln w="12700" cmpd="sng" cap="flat">
            <a:noFill/>
            <a:prstDash val="solid"/>
            <a:miter/>
          </a:ln>
        </p:spPr>
      </p:pic>
      <p:grpSp>
        <p:nvGrpSpPr>
          <p:cNvPr id="81" name="组合"/>
          <p:cNvGrpSpPr>
            <a:grpSpLocks/>
          </p:cNvGrpSpPr>
          <p:nvPr/>
        </p:nvGrpSpPr>
        <p:grpSpPr>
          <a:xfrm>
            <a:off x="1372056" y="966685"/>
            <a:ext cx="2816503" cy="585126"/>
            <a:chOff x="1372056" y="966685"/>
            <a:chExt cx="2816503" cy="585126"/>
          </a:xfrm>
        </p:grpSpPr>
        <p:pic>
          <p:nvPicPr>
            <p:cNvPr id="76" name="图片"/>
            <p:cNvPicPr>
              <a:picLocks/>
            </p:cNvPicPr>
            <p:nvPr/>
          </p:nvPicPr>
          <p:blipFill>
            <a:blip r:embed="rId4" cstate="print"/>
            <a:stretch>
              <a:fillRect/>
            </a:stretch>
          </p:blipFill>
          <p:spPr>
            <a:xfrm rot="0">
              <a:off x="1372056" y="971481"/>
              <a:ext cx="568221" cy="580330"/>
            </a:xfrm>
            <a:prstGeom prst="rect"/>
            <a:noFill/>
            <a:ln w="12700" cmpd="sng" cap="flat">
              <a:noFill/>
              <a:prstDash val="solid"/>
              <a:miter/>
            </a:ln>
          </p:spPr>
        </p:pic>
        <p:pic>
          <p:nvPicPr>
            <p:cNvPr id="77" name="图片"/>
            <p:cNvPicPr>
              <a:picLocks/>
            </p:cNvPicPr>
            <p:nvPr/>
          </p:nvPicPr>
          <p:blipFill>
            <a:blip r:embed="rId5" cstate="print"/>
            <a:stretch>
              <a:fillRect/>
            </a:stretch>
          </p:blipFill>
          <p:spPr>
            <a:xfrm rot="0">
              <a:off x="1890394" y="979893"/>
              <a:ext cx="597369" cy="560743"/>
            </a:xfrm>
            <a:prstGeom prst="rect"/>
            <a:noFill/>
            <a:ln w="12700" cmpd="sng" cap="flat">
              <a:noFill/>
              <a:prstDash val="solid"/>
              <a:miter/>
            </a:ln>
          </p:spPr>
        </p:pic>
        <p:pic>
          <p:nvPicPr>
            <p:cNvPr id="78" name="图片"/>
            <p:cNvPicPr>
              <a:picLocks/>
            </p:cNvPicPr>
            <p:nvPr/>
          </p:nvPicPr>
          <p:blipFill>
            <a:blip r:embed="rId6" cstate="print"/>
            <a:stretch>
              <a:fillRect/>
            </a:stretch>
          </p:blipFill>
          <p:spPr>
            <a:xfrm rot="0">
              <a:off x="2440050" y="979893"/>
              <a:ext cx="710144" cy="566839"/>
            </a:xfrm>
            <a:prstGeom prst="rect"/>
            <a:noFill/>
            <a:ln w="12700" cmpd="sng" cap="flat">
              <a:noFill/>
              <a:prstDash val="solid"/>
              <a:miter/>
            </a:ln>
          </p:spPr>
        </p:pic>
        <p:pic>
          <p:nvPicPr>
            <p:cNvPr id="79" name="图片"/>
            <p:cNvPicPr>
              <a:picLocks/>
            </p:cNvPicPr>
            <p:nvPr/>
          </p:nvPicPr>
          <p:blipFill>
            <a:blip r:embed="rId7" cstate="print"/>
            <a:stretch>
              <a:fillRect/>
            </a:stretch>
          </p:blipFill>
          <p:spPr>
            <a:xfrm rot="0">
              <a:off x="3046602" y="979893"/>
              <a:ext cx="621753" cy="560743"/>
            </a:xfrm>
            <a:prstGeom prst="rect"/>
            <a:noFill/>
            <a:ln w="12700" cmpd="sng" cap="flat">
              <a:noFill/>
              <a:prstDash val="solid"/>
              <a:miter/>
            </a:ln>
          </p:spPr>
        </p:pic>
        <p:pic>
          <p:nvPicPr>
            <p:cNvPr id="80" name="图片"/>
            <p:cNvPicPr>
              <a:picLocks/>
            </p:cNvPicPr>
            <p:nvPr/>
          </p:nvPicPr>
          <p:blipFill>
            <a:blip r:embed="rId8" cstate="print"/>
            <a:stretch>
              <a:fillRect/>
            </a:stretch>
          </p:blipFill>
          <p:spPr>
            <a:xfrm rot="0">
              <a:off x="3633850" y="966685"/>
              <a:ext cx="554710" cy="572933"/>
            </a:xfrm>
            <a:prstGeom prst="rect"/>
            <a:noFill/>
            <a:ln w="12700" cmpd="sng" cap="flat">
              <a:noFill/>
              <a:prstDash val="solid"/>
              <a:miter/>
            </a:ln>
          </p:spPr>
        </p:pic>
      </p:grpSp>
      <p:sp>
        <p:nvSpPr>
          <p:cNvPr id="82" name="曲线"/>
          <p:cNvSpPr>
            <a:spLocks/>
          </p:cNvSpPr>
          <p:nvPr/>
        </p:nvSpPr>
        <p:spPr>
          <a:xfrm rot="0">
            <a:off x="11010645" y="5610225"/>
            <a:ext cx="647699" cy="647700"/>
          </a:xfrm>
          <a:custGeom>
            <a:gdLst>
              <a:gd name="T1" fmla="*/ 0 w 21600"/>
              <a:gd name="T2" fmla="*/ 0 h 21600"/>
              <a:gd name="T3" fmla="*/ 21600 w 21600"/>
              <a:gd name="T4" fmla="*/ 21600 h 21600"/>
            </a:gdLst>
            <a:rect l="T1" t="T2" r="T3" b="T4"/>
            <a:pathLst>
              <a:path w="21600" h="21600">
                <a:moveTo>
                  <a:pt x="10791" y="0"/>
                </a:moveTo>
                <a:lnTo>
                  <a:pt x="9198" y="115"/>
                </a:lnTo>
                <a:lnTo>
                  <a:pt x="7673" y="455"/>
                </a:lnTo>
                <a:lnTo>
                  <a:pt x="6240" y="1003"/>
                </a:lnTo>
                <a:lnTo>
                  <a:pt x="4915" y="1739"/>
                </a:lnTo>
                <a:lnTo>
                  <a:pt x="3710" y="2648"/>
                </a:lnTo>
                <a:lnTo>
                  <a:pt x="2644" y="3713"/>
                </a:lnTo>
                <a:lnTo>
                  <a:pt x="1736" y="4915"/>
                </a:lnTo>
                <a:lnTo>
                  <a:pt x="1002" y="6246"/>
                </a:lnTo>
                <a:lnTo>
                  <a:pt x="456" y="7678"/>
                </a:lnTo>
                <a:lnTo>
                  <a:pt x="111" y="9201"/>
                </a:lnTo>
                <a:lnTo>
                  <a:pt x="0" y="10797"/>
                </a:lnTo>
                <a:lnTo>
                  <a:pt x="111" y="12393"/>
                </a:lnTo>
                <a:lnTo>
                  <a:pt x="456" y="13916"/>
                </a:lnTo>
                <a:lnTo>
                  <a:pt x="1002" y="15350"/>
                </a:lnTo>
                <a:lnTo>
                  <a:pt x="1736" y="16678"/>
                </a:lnTo>
                <a:lnTo>
                  <a:pt x="2644" y="17881"/>
                </a:lnTo>
                <a:lnTo>
                  <a:pt x="3710" y="18946"/>
                </a:lnTo>
                <a:lnTo>
                  <a:pt x="4915" y="19853"/>
                </a:lnTo>
                <a:lnTo>
                  <a:pt x="6240" y="20591"/>
                </a:lnTo>
                <a:lnTo>
                  <a:pt x="7673" y="21139"/>
                </a:lnTo>
                <a:lnTo>
                  <a:pt x="9198" y="21479"/>
                </a:lnTo>
                <a:lnTo>
                  <a:pt x="10791" y="21596"/>
                </a:lnTo>
                <a:lnTo>
                  <a:pt x="12386" y="21479"/>
                </a:lnTo>
                <a:lnTo>
                  <a:pt x="13906" y="21139"/>
                </a:lnTo>
                <a:lnTo>
                  <a:pt x="15344" y="20591"/>
                </a:lnTo>
                <a:lnTo>
                  <a:pt x="16670" y="19853"/>
                </a:lnTo>
                <a:lnTo>
                  <a:pt x="17872" y="18946"/>
                </a:lnTo>
                <a:lnTo>
                  <a:pt x="18940" y="17881"/>
                </a:lnTo>
                <a:lnTo>
                  <a:pt x="19843" y="16678"/>
                </a:lnTo>
                <a:lnTo>
                  <a:pt x="20582" y="15350"/>
                </a:lnTo>
                <a:lnTo>
                  <a:pt x="21129" y="13916"/>
                </a:lnTo>
                <a:lnTo>
                  <a:pt x="21468" y="12393"/>
                </a:lnTo>
                <a:lnTo>
                  <a:pt x="21587" y="10797"/>
                </a:lnTo>
                <a:lnTo>
                  <a:pt x="21468" y="9201"/>
                </a:lnTo>
                <a:lnTo>
                  <a:pt x="21129" y="7678"/>
                </a:lnTo>
                <a:lnTo>
                  <a:pt x="20582" y="6246"/>
                </a:lnTo>
                <a:lnTo>
                  <a:pt x="19843" y="4915"/>
                </a:lnTo>
                <a:lnTo>
                  <a:pt x="18940" y="3713"/>
                </a:lnTo>
                <a:lnTo>
                  <a:pt x="17872" y="2648"/>
                </a:lnTo>
                <a:lnTo>
                  <a:pt x="16670" y="1739"/>
                </a:lnTo>
                <a:lnTo>
                  <a:pt x="15344" y="1003"/>
                </a:lnTo>
                <a:lnTo>
                  <a:pt x="13906" y="455"/>
                </a:lnTo>
                <a:lnTo>
                  <a:pt x="12386" y="115"/>
                </a:lnTo>
                <a:lnTo>
                  <a:pt x="10791" y="0"/>
                </a:lnTo>
                <a:close/>
              </a:path>
            </a:pathLst>
          </a:custGeom>
          <a:solidFill>
            <a:srgbClr val="2C83C3"/>
          </a:solidFill>
          <a:ln cmpd="sng" cap="flat">
            <a:noFill/>
            <a:prstDash val="solid"/>
            <a:miter/>
          </a:ln>
        </p:spPr>
      </p:sp>
      <p:pic>
        <p:nvPicPr>
          <p:cNvPr id="83" name="图片"/>
          <p:cNvPicPr>
            <a:picLocks/>
          </p:cNvPicPr>
          <p:nvPr/>
        </p:nvPicPr>
        <p:blipFill>
          <a:blip r:embed="rId9" cstate="print"/>
          <a:stretch>
            <a:fillRect/>
          </a:stretch>
        </p:blipFill>
        <p:spPr>
          <a:xfrm rot="0">
            <a:off x="10687684" y="6134011"/>
            <a:ext cx="248284" cy="248371"/>
          </a:xfrm>
          <a:prstGeom prst="rect"/>
          <a:noFill/>
          <a:ln w="12700" cmpd="sng" cap="flat">
            <a:noFill/>
            <a:prstDash val="solid"/>
            <a:miter/>
          </a:ln>
        </p:spPr>
      </p:pic>
      <p:sp>
        <p:nvSpPr>
          <p:cNvPr id="84"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3</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2370144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文本框"/>
          <p:cNvSpPr>
            <a:spLocks noGrp="1"/>
          </p:cNvSpPr>
          <p:nvPr>
            <p:ph type="ctrTitle"/>
          </p:nvPr>
        </p:nvSpPr>
        <p:spPr>
          <a:xfrm rot="0">
            <a:off x="691399" y="1213281"/>
            <a:ext cx="8095615" cy="660399"/>
          </a:xfrm>
          <a:prstGeom prst="rect"/>
          <a:noFill/>
          <a:ln w="12700" cmpd="sng" cap="flat">
            <a:noFill/>
            <a:prstDash val="solid"/>
            <a:miter/>
          </a:ln>
        </p:spPr>
        <p:txBody>
          <a:bodyPr vert="horz" wrap="square" lIns="0" tIns="12700" rIns="0" bIns="0" anchor="t" anchorCtr="0">
            <a:prstTxWarp prst="textNoShape"/>
            <a:spAutoFit/>
          </a:bodyPr>
          <a:lstStyle/>
          <a:p>
            <a:pPr marL="107950" indent="0" algn="l">
              <a:lnSpc>
                <a:spcPct val="100000"/>
              </a:lnSpc>
              <a:spcBef>
                <a:spcPts val="100"/>
              </a:spcBef>
              <a:spcAft>
                <a:spcPts val="0"/>
              </a:spcAft>
              <a:buNone/>
            </a:pPr>
            <a:r>
              <a:rPr lang="en-US" altLang="zh-CN" sz="4250" b="1" i="0" u="none" strike="noStrike" kern="1200" cap="none" spc="0" baseline="0">
                <a:solidFill>
                  <a:schemeClr val="tx1"/>
                </a:solidFill>
                <a:latin typeface="Source Sans Pro" pitchFamily="34" charset="0"/>
                <a:ea typeface="方正姚体" pitchFamily="0" charset="0"/>
                <a:cs typeface="Times New Roman" pitchFamily="0" charset="0"/>
              </a:rPr>
              <a:t>PROBLEM</a:t>
            </a:r>
            <a:r>
              <a:rPr lang="en-US" altLang="zh-CN" sz="4250" b="1" i="0" u="none" strike="noStrike" kern="1200" cap="none" spc="-155" baseline="0">
                <a:solidFill>
                  <a:schemeClr val="tx1"/>
                </a:solidFill>
                <a:latin typeface="Source Sans Pro" pitchFamily="34" charset="0"/>
                <a:ea typeface="方正姚体" pitchFamily="0" charset="0"/>
                <a:cs typeface="Times New Roman" pitchFamily="0" charset="0"/>
              </a:rPr>
              <a:t> </a:t>
            </a:r>
            <a:r>
              <a:rPr lang="en-US" altLang="zh-CN" sz="4250" b="1" i="0" u="none" strike="noStrike" kern="1200" cap="none" spc="-10" baseline="0">
                <a:solidFill>
                  <a:schemeClr val="tx1"/>
                </a:solidFill>
                <a:latin typeface="Source Sans Pro" pitchFamily="34" charset="0"/>
                <a:ea typeface="方正姚体" pitchFamily="0" charset="0"/>
                <a:cs typeface="Times New Roman" pitchFamily="0" charset="0"/>
              </a:rPr>
              <a:t>STATEMENT</a:t>
            </a:r>
            <a:endParaRPr lang="zh-CN" altLang="en-US" sz="4250" b="1" i="0" u="none" strike="noStrike" kern="1200" cap="none" spc="0" baseline="0">
              <a:solidFill>
                <a:schemeClr val="tx1"/>
              </a:solidFill>
              <a:latin typeface="Source Sans Pro" pitchFamily="34" charset="0"/>
              <a:ea typeface="方正姚体" pitchFamily="0" charset="0"/>
              <a:cs typeface="Times New Roman" pitchFamily="0" charset="0"/>
            </a:endParaRPr>
          </a:p>
        </p:txBody>
      </p:sp>
      <p:sp>
        <p:nvSpPr>
          <p:cNvPr id="104" name="文本框"/>
          <p:cNvSpPr>
            <a:spLocks noGrp="1"/>
          </p:cNvSpPr>
          <p:nvPr>
            <p:ph type="sldNum" idx="7"/>
          </p:nvPr>
        </p:nvSpPr>
        <p:spPr>
          <a:xfrm rot="0">
            <a:off x="8590663" y="6141056"/>
            <a:ext cx="683339" cy="1657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4</a:t>
            </a:fld>
            <a:endParaRPr lang="zh-CN" altLang="en-US" sz="1100" b="0" i="0" u="none" strike="noStrike" kern="1200" cap="none" spc="-50" baseline="0">
              <a:solidFill>
                <a:srgbClr val="2C926B"/>
              </a:solidFill>
              <a:latin typeface="Trebuchet MS" pitchFamily="0" charset="0"/>
              <a:ea typeface="华文新魏" pitchFamily="0" charset="0"/>
              <a:cs typeface="Trebuchet MS" pitchFamily="0" charset="0"/>
            </a:endParaRPr>
          </a:p>
        </p:txBody>
      </p:sp>
      <p:sp>
        <p:nvSpPr>
          <p:cNvPr id="105" name="矩形"/>
          <p:cNvSpPr>
            <a:spLocks/>
          </p:cNvSpPr>
          <p:nvPr/>
        </p:nvSpPr>
        <p:spPr>
          <a:xfrm rot="0">
            <a:off x="705489" y="2209202"/>
            <a:ext cx="7712075" cy="3062698"/>
          </a:xfrm>
          <a:prstGeom prst="rect"/>
          <a:noFill/>
          <a:ln w="12700" cmpd="sng" cap="flat">
            <a:noFill/>
            <a:prstDash val="solid"/>
            <a:miter/>
          </a:ln>
        </p:spPr>
        <p:txBody>
          <a:bodyPr vert="horz" wrap="square" lIns="0" tIns="2540" rIns="0" bIns="0" anchor="t" anchorCtr="0">
            <a:prstTxWarp prst="textNoShape"/>
            <a:spAutoFit/>
          </a:bodyPr>
          <a:lstStyle/>
          <a:p>
            <a:pPr marL="19050" indent="-6350" algn="just">
              <a:lnSpc>
                <a:spcPct val="102000"/>
              </a:lnSpc>
              <a:spcBef>
                <a:spcPts val="20"/>
              </a:spcBef>
              <a:spcAft>
                <a:spcPts val="0"/>
              </a:spcAft>
              <a:buNone/>
            </a:pPr>
            <a:r>
              <a:rPr lang="en-US" altLang="zh-CN" sz="2800" b="0" i="0" u="none" strike="noStrike" kern="1200" cap="none" spc="0" baseline="0">
                <a:solidFill>
                  <a:schemeClr val="tx1"/>
                </a:solidFill>
                <a:latin typeface="Source Sans Pro" pitchFamily="34" charset="0"/>
                <a:ea typeface="华文新魏" pitchFamily="0" charset="0"/>
                <a:cs typeface="Times New Roman" pitchFamily="0" charset="0"/>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endParaRPr lang="zh-CN" altLang="en-US" sz="2800" b="0" i="0" u="none" strike="noStrike" kern="1200" cap="none" spc="0" baseline="0">
              <a:solidFill>
                <a:schemeClr val="tx1"/>
              </a:solidFill>
              <a:latin typeface="Source Sans Pro" pitchFamily="34" charset="0"/>
              <a:ea typeface="华文新魏" pitchFamily="0" charset="0"/>
              <a:cs typeface="Times New Roman" pitchFamily="0" charset="0"/>
            </a:endParaRPr>
          </a:p>
        </p:txBody>
      </p:sp>
      <p:sp>
        <p:nvSpPr>
          <p:cNvPr id="106" name="曲线"/>
          <p:cNvSpPr>
            <a:spLocks/>
          </p:cNvSpPr>
          <p:nvPr/>
        </p:nvSpPr>
        <p:spPr>
          <a:xfrm rot="0">
            <a:off x="9408368" y="1550149"/>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83C3"/>
          </a:solidFill>
          <a:ln cmpd="sng" cap="flat">
            <a:noFill/>
            <a:prstDash val="solid"/>
            <a:miter/>
          </a:ln>
        </p:spPr>
      </p:sp>
      <p:pic>
        <p:nvPicPr>
          <p:cNvPr id="107"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grpSp>
        <p:nvGrpSpPr>
          <p:cNvPr id="111" name="组合"/>
          <p:cNvGrpSpPr>
            <a:grpSpLocks/>
          </p:cNvGrpSpPr>
          <p:nvPr/>
        </p:nvGrpSpPr>
        <p:grpSpPr>
          <a:xfrm>
            <a:off x="8534400" y="2702471"/>
            <a:ext cx="2762884" cy="3258182"/>
            <a:chOff x="8534400" y="2702471"/>
            <a:chExt cx="2762884" cy="3258182"/>
          </a:xfrm>
        </p:grpSpPr>
        <p:sp>
          <p:nvSpPr>
            <p:cNvPr id="108" name="曲线"/>
            <p:cNvSpPr>
              <a:spLocks/>
            </p:cNvSpPr>
            <p:nvPr/>
          </p:nvSpPr>
          <p:spPr>
            <a:xfrm rot="0">
              <a:off x="9896476" y="5131304"/>
              <a:ext cx="457200" cy="457200"/>
            </a:xfrm>
            <a:custGeom>
              <a:gdLst>
                <a:gd name="T1" fmla="*/ 0 w 21600"/>
                <a:gd name="T2" fmla="*/ 0 h 21600"/>
                <a:gd name="T3" fmla="*/ 21600 w 21600"/>
                <a:gd name="T4" fmla="*/ 21600 h 21600"/>
              </a:gdLst>
              <a:rect l="T1" t="T2" r="T3" b="T4"/>
              <a:pathLst>
                <a:path w="21600" h="21600">
                  <a:moveTo>
                    <a:pt x="21594" y="0"/>
                  </a:moveTo>
                  <a:lnTo>
                    <a:pt x="0" y="0"/>
                  </a:lnTo>
                  <a:lnTo>
                    <a:pt x="0" y="21596"/>
                  </a:lnTo>
                  <a:lnTo>
                    <a:pt x="21594" y="21596"/>
                  </a:lnTo>
                  <a:lnTo>
                    <a:pt x="21594" y="0"/>
                  </a:lnTo>
                  <a:close/>
                </a:path>
              </a:pathLst>
            </a:custGeom>
            <a:solidFill>
              <a:srgbClr val="42AE51"/>
            </a:solidFill>
            <a:ln cmpd="sng" cap="flat">
              <a:noFill/>
              <a:prstDash val="solid"/>
              <a:miter/>
            </a:ln>
          </p:spPr>
        </p:sp>
        <p:sp>
          <p:nvSpPr>
            <p:cNvPr id="109" name="曲线"/>
            <p:cNvSpPr>
              <a:spLocks/>
            </p:cNvSpPr>
            <p:nvPr/>
          </p:nvSpPr>
          <p:spPr>
            <a:xfrm rot="0">
              <a:off x="9896476" y="5664631"/>
              <a:ext cx="180974" cy="180975"/>
            </a:xfrm>
            <a:custGeom>
              <a:gdLst>
                <a:gd name="T1" fmla="*/ 0 w 21600"/>
                <a:gd name="T2" fmla="*/ 0 h 21600"/>
                <a:gd name="T3" fmla="*/ 21600 w 21600"/>
                <a:gd name="T4" fmla="*/ 21600 h 21600"/>
              </a:gdLst>
              <a:rect l="T1" t="T2" r="T3" b="T4"/>
              <a:pathLst>
                <a:path w="21600" h="21600">
                  <a:moveTo>
                    <a:pt x="21584" y="0"/>
                  </a:moveTo>
                  <a:lnTo>
                    <a:pt x="0" y="0"/>
                  </a:lnTo>
                  <a:lnTo>
                    <a:pt x="0" y="21600"/>
                  </a:lnTo>
                  <a:lnTo>
                    <a:pt x="21584" y="21600"/>
                  </a:lnTo>
                  <a:lnTo>
                    <a:pt x="21584" y="0"/>
                  </a:lnTo>
                  <a:close/>
                </a:path>
              </a:pathLst>
            </a:custGeom>
            <a:solidFill>
              <a:srgbClr val="2C926B"/>
            </a:solidFill>
            <a:ln cmpd="sng" cap="flat">
              <a:noFill/>
              <a:prstDash val="solid"/>
              <a:miter/>
            </a:ln>
          </p:spPr>
        </p:sp>
        <p:pic>
          <p:nvPicPr>
            <p:cNvPr id="110" name="图片"/>
            <p:cNvPicPr>
              <a:picLocks/>
            </p:cNvPicPr>
            <p:nvPr/>
          </p:nvPicPr>
          <p:blipFill>
            <a:blip r:embed="rId2" cstate="print"/>
            <a:stretch>
              <a:fillRect/>
            </a:stretch>
          </p:blipFill>
          <p:spPr>
            <a:xfrm rot="0">
              <a:off x="8534400" y="2702471"/>
              <a:ext cx="2762884" cy="3258182"/>
            </a:xfrm>
            <a:prstGeom prst="rect"/>
            <a:noFill/>
            <a:ln w="12700" cmpd="sng" cap="flat">
              <a:noFill/>
              <a:prstDash val="solid"/>
              <a:miter/>
            </a:ln>
          </p:spPr>
        </p:pic>
      </p:grpSp>
    </p:spTree>
    <p:extLst>
      <p:ext uri="{BB962C8B-B14F-4D97-AF65-F5344CB8AC3E}">
        <p14:creationId xmlns:p14="http://schemas.microsoft.com/office/powerpoint/2010/main" val="61229741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7590" y="2648584"/>
            <a:ext cx="3533776" cy="3810000"/>
            <a:chOff x="8657590" y="2648584"/>
            <a:chExt cx="3533776" cy="3810000"/>
          </a:xfrm>
        </p:grpSpPr>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31" name="曲线"/>
            <p:cNvSpPr>
              <a:spLocks/>
            </p:cNvSpPr>
            <p:nvPr/>
          </p:nvSpPr>
          <p:spPr>
            <a:xfrm rot="0">
              <a:off x="9353169" y="5362448"/>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pic>
          <p:nvPicPr>
            <p:cNvPr id="132" name="图片"/>
            <p:cNvPicPr>
              <a:picLocks/>
            </p:cNvPicPr>
            <p:nvPr/>
          </p:nvPicPr>
          <p:blipFill>
            <a:blip r:embed="rId1" cstate="print"/>
            <a:stretch>
              <a:fillRect/>
            </a:stretch>
          </p:blipFill>
          <p:spPr>
            <a:xfrm rot="0">
              <a:off x="8657590" y="2648584"/>
              <a:ext cx="3533776" cy="3810000"/>
            </a:xfrm>
            <a:prstGeom prst="rect"/>
            <a:noFill/>
            <a:ln w="12700" cmpd="sng" cap="flat">
              <a:noFill/>
              <a:prstDash val="solid"/>
              <a:miter/>
            </a:ln>
          </p:spPr>
        </p:pic>
      </p:grpSp>
      <p:sp>
        <p:nvSpPr>
          <p:cNvPr id="134" name="文本框"/>
          <p:cNvSpPr>
            <a:spLocks noGrp="1"/>
          </p:cNvSpPr>
          <p:nvPr>
            <p:ph type="title"/>
          </p:nvPr>
        </p:nvSpPr>
        <p:spPr>
          <a:xfrm rot="0">
            <a:off x="677334" y="609600"/>
            <a:ext cx="8596668" cy="660399"/>
          </a:xfrm>
          <a:prstGeom prst="rect"/>
          <a:noFill/>
          <a:ln w="12700" cmpd="sng" cap="flat">
            <a:noFill/>
            <a:prstDash val="solid"/>
            <a:miter/>
          </a:ln>
        </p:spPr>
        <p:txBody>
          <a:bodyPr vert="horz" wrap="square" lIns="0" tIns="12700" rIns="0" bIns="0" anchor="t" anchorCtr="0">
            <a:prstTxWarp prst="textNoShape"/>
            <a:spAutoFit/>
          </a:bodyPr>
          <a:lstStyle/>
          <a:p>
            <a:pPr marL="9525" indent="0" algn="l">
              <a:lnSpc>
                <a:spcPct val="100000"/>
              </a:lnSpc>
              <a:spcBef>
                <a:spcPts val="100"/>
              </a:spcBef>
              <a:spcAft>
                <a:spcPts val="0"/>
              </a:spcAft>
              <a:buNone/>
            </a:pPr>
            <a:r>
              <a:rPr lang="en-US" altLang="zh-CN" sz="4250" b="1" i="0" u="none" strike="noStrike" kern="1200" cap="none" spc="0" baseline="0">
                <a:solidFill>
                  <a:schemeClr val="tx1"/>
                </a:solidFill>
                <a:latin typeface="Trebuchet MS" pitchFamily="0" charset="0"/>
                <a:ea typeface="方正姚体" pitchFamily="0" charset="0"/>
                <a:cs typeface="Lucida Sans" pitchFamily="0" charset="0"/>
              </a:rPr>
              <a:t>PROJECT</a:t>
            </a:r>
            <a:r>
              <a:rPr lang="en-US" altLang="zh-CN" sz="4250" b="1" i="0" u="none" strike="noStrike" kern="1200" cap="none" spc="-210" baseline="0">
                <a:solidFill>
                  <a:schemeClr val="tx1"/>
                </a:solidFill>
                <a:latin typeface="Trebuchet MS" pitchFamily="0" charset="0"/>
                <a:ea typeface="方正姚体" pitchFamily="0" charset="0"/>
                <a:cs typeface="Lucida Sans" pitchFamily="0" charset="0"/>
              </a:rPr>
              <a:t> </a:t>
            </a:r>
            <a:r>
              <a:rPr lang="en-US" altLang="zh-CN" sz="4250" b="1" i="0" u="none" strike="noStrike" kern="1200" cap="none" spc="-10" baseline="0">
                <a:solidFill>
                  <a:schemeClr val="tx1"/>
                </a:solidFill>
                <a:latin typeface="Trebuchet MS" pitchFamily="0" charset="0"/>
                <a:ea typeface="方正姚体" pitchFamily="0" charset="0"/>
                <a:cs typeface="Lucida Sans" pitchFamily="0" charset="0"/>
              </a:rPr>
              <a:t>OVERVIEW</a:t>
            </a:r>
            <a:r>
              <a:rPr lang="en-US" altLang="zh-CN" sz="4250" b="1" i="0" u="none" strike="noStrike" kern="1200" cap="none" spc="-10" baseline="0">
                <a:solidFill>
                  <a:schemeClr val="tx1"/>
                </a:solidFill>
                <a:latin typeface="Trebuchet MS" pitchFamily="0" charset="0"/>
                <a:ea typeface="方正姚体" pitchFamily="0" charset="0"/>
                <a:cs typeface="Lucida Sans" pitchFamily="0" charset="0"/>
              </a:rPr>
              <a:t>:</a:t>
            </a:r>
            <a:endParaRPr lang="zh-CN" altLang="en-US" sz="4250" b="1"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135"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5</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36" name="矩形"/>
          <p:cNvSpPr>
            <a:spLocks/>
          </p:cNvSpPr>
          <p:nvPr/>
        </p:nvSpPr>
        <p:spPr>
          <a:xfrm rot="0">
            <a:off x="8542908" y="2039620"/>
            <a:ext cx="210185"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0" i="0" u="none" strike="noStrike" kern="1200" cap="none" spc="-25" baseline="0">
                <a:solidFill>
                  <a:srgbClr val="0D0D0D"/>
                </a:solidFill>
                <a:latin typeface="Arial MT" pitchFamily="0" charset="0"/>
                <a:ea typeface="华文新魏" pitchFamily="0" charset="0"/>
                <a:cs typeface="Arial MT" pitchFamily="0" charset="0"/>
              </a:rPr>
              <a:t>•</a:t>
            </a:r>
            <a:r>
              <a:rPr lang="en-US" altLang="zh-CN" sz="2400" b="0" i="0" u="none" strike="noStrike" kern="1200" cap="none" spc="-25" baseline="0">
                <a:solidFill>
                  <a:srgbClr val="0D0D0D"/>
                </a:solidFill>
                <a:latin typeface="Times New Roman" pitchFamily="0" charset="0"/>
                <a:ea typeface="华文新魏" pitchFamily="0" charset="0"/>
                <a:cs typeface="Times New Roman" pitchFamily="0" charset="0"/>
              </a:rPr>
              <a:t>.</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7" name="矩形"/>
          <p:cNvSpPr>
            <a:spLocks/>
          </p:cNvSpPr>
          <p:nvPr/>
        </p:nvSpPr>
        <p:spPr>
          <a:xfrm rot="0">
            <a:off x="677995" y="1694929"/>
            <a:ext cx="7893684" cy="4433443"/>
          </a:xfrm>
          <a:prstGeom prst="rect"/>
          <a:noFill/>
          <a:ln w="12700" cmpd="sng" cap="flat">
            <a:noFill/>
            <a:prstDash val="solid"/>
            <a:miter/>
          </a:ln>
        </p:spPr>
        <p:txBody>
          <a:bodyPr vert="horz" wrap="square" lIns="0" tIns="3175" rIns="0" bIns="0" anchor="t" anchorCtr="0">
            <a:prstTxWarp prst="textNoShape"/>
            <a:spAutoFit/>
          </a:bodyPr>
          <a:lstStyle/>
          <a:p>
            <a:pPr marL="12700" indent="0" algn="just">
              <a:lnSpc>
                <a:spcPct val="102000"/>
              </a:lnSpc>
              <a:spcBef>
                <a:spcPts val="25"/>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8" name="曲线"/>
          <p:cNvSpPr>
            <a:spLocks/>
          </p:cNvSpPr>
          <p:nvPr/>
        </p:nvSpPr>
        <p:spPr>
          <a:xfrm rot="0">
            <a:off x="9534525" y="179964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pic>
        <p:nvPicPr>
          <p:cNvPr id="139" name="图片"/>
          <p:cNvPicPr>
            <a:picLocks/>
          </p:cNvPicPr>
          <p:nvPr/>
        </p:nvPicPr>
        <p:blipFill>
          <a:blip r:embed="rId2" cstate="print"/>
          <a:stretch>
            <a:fillRect/>
          </a:stretch>
        </p:blipFill>
        <p:spPr>
          <a:xfrm rot="0">
            <a:off x="1665466" y="6467475"/>
            <a:ext cx="76091" cy="199390"/>
          </a:xfrm>
          <a:prstGeom prst="rect"/>
          <a:noFill/>
          <a:ln w="12700" cmpd="sng" cap="flat">
            <a:noFill/>
            <a:prstDash val="solid"/>
            <a:miter/>
          </a:ln>
        </p:spPr>
      </p:pic>
    </p:spTree>
    <p:extLst>
      <p:ext uri="{BB962C8B-B14F-4D97-AF65-F5344CB8AC3E}">
        <p14:creationId xmlns:p14="http://schemas.microsoft.com/office/powerpoint/2010/main" val="190180150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78763" y="513205"/>
            <a:ext cx="1718945" cy="2221864"/>
          </a:xfrm>
          <a:prstGeom prst="rect"/>
          <a:noFill/>
          <a:ln w="12700" cmpd="sng" cap="flat">
            <a:noFill/>
            <a:prstDash val="solid"/>
            <a:miter/>
          </a:ln>
        </p:spPr>
      </p:pic>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144" name="文本框"/>
          <p:cNvSpPr>
            <a:spLocks noGrp="1"/>
          </p:cNvSpPr>
          <p:nvPr>
            <p:ph type="title"/>
          </p:nvPr>
        </p:nvSpPr>
        <p:spPr>
          <a:xfrm rot="0">
            <a:off x="1896428" y="133695"/>
            <a:ext cx="7547609" cy="612773"/>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tabLst>
                <a:tab pos="4467860" algn="l"/>
              </a:tabLst>
            </a:pP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WHO</a:t>
            </a:r>
            <a:r>
              <a:rPr lang="en-US" altLang="zh-CN" sz="4000" b="0" i="0" u="none" strike="noStrike" kern="1200" cap="none" spc="-45"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ARE</a:t>
            </a:r>
            <a:r>
              <a:rPr lang="en-US" altLang="zh-CN" sz="4000" b="0" i="0" u="none" strike="noStrike" kern="1200" cap="none" spc="-40"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25" baseline="0">
                <a:solidFill>
                  <a:schemeClr val="accent1"/>
                </a:solidFill>
                <a:latin typeface="Trebuchet MS" pitchFamily="0" charset="0"/>
                <a:ea typeface="方正姚体" pitchFamily="0" charset="0"/>
                <a:cs typeface="Lucida Sans" pitchFamily="0" charset="0"/>
              </a:rPr>
              <a:t>THE</a:t>
            </a:r>
            <a:r>
              <a:rPr lang="en-US" altLang="zh-CN" sz="4000" b="0" i="0" u="none" strike="noStrike" kern="1200" cap="none" spc="-25"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END</a:t>
            </a:r>
            <a:r>
              <a:rPr lang="en-US" altLang="zh-CN" sz="4000" b="0" i="0" u="none" strike="noStrike" kern="1200" cap="none" spc="-10" baseline="0">
                <a:solidFill>
                  <a:schemeClr val="accent1"/>
                </a:solidFill>
                <a:latin typeface="Trebuchet MS" pitchFamily="0" charset="0"/>
                <a:ea typeface="方正姚体" pitchFamily="0" charset="0"/>
                <a:cs typeface="Lucida Sans" pitchFamily="0" charset="0"/>
              </a:rPr>
              <a:t> USERS?</a:t>
            </a:r>
            <a:endParaRPr lang="zh-CN" altLang="en-US" sz="4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45"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6</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46" name="矩形"/>
          <p:cNvSpPr>
            <a:spLocks/>
          </p:cNvSpPr>
          <p:nvPr/>
        </p:nvSpPr>
        <p:spPr>
          <a:xfrm rot="0">
            <a:off x="2658110" y="1556448"/>
            <a:ext cx="5974080" cy="443711"/>
          </a:xfrm>
          <a:prstGeom prst="rect"/>
          <a:noFill/>
          <a:ln w="12700" cmpd="sng" cap="flat">
            <a:noFill/>
            <a:prstDash val="solid"/>
            <a:miter/>
          </a:ln>
        </p:spPr>
      </p:sp>
      <p:sp>
        <p:nvSpPr>
          <p:cNvPr id="147" name="曲线"/>
          <p:cNvSpPr>
            <a:spLocks/>
          </p:cNvSpPr>
          <p:nvPr/>
        </p:nvSpPr>
        <p:spPr>
          <a:xfrm rot="0">
            <a:off x="9892336" y="2627693"/>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w="19050" cmpd="sng" cap="rnd">
            <a:solidFill>
              <a:srgbClr val="90C226"/>
            </a:solidFill>
            <a:prstDash val="solid"/>
            <a:round/>
          </a:ln>
        </p:spPr>
      </p:sp>
      <p:sp>
        <p:nvSpPr>
          <p:cNvPr id="148" name="矩形"/>
          <p:cNvSpPr>
            <a:spLocks/>
          </p:cNvSpPr>
          <p:nvPr/>
        </p:nvSpPr>
        <p:spPr>
          <a:xfrm rot="0">
            <a:off x="1789427" y="777463"/>
            <a:ext cx="8506145" cy="595883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5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The end users of the "HR Employee Management Dashboard" include:</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Managers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track employee performance, turnover, and satisfaction, and make data-driven decisions regarding hiring, retention, and training strategies.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Recruitment Teams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identify patterns in workforce attrition and improve hiring processes by understanding the factors influencing employee turnover.</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Department Heads/Team Leaders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monitor employee performance within their teams and manage resources more effectively.</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Executives and Decision Makers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gain a high-level view of workforce trends and make strategic decisions related to human resources, talent retention, and organizational development.</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Analysts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conduct in-depth data analysis and provide insights into workforce trends, turnover, and job satisfaction, contributing to HR planning and improvements.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74039867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1" name="图片"/>
          <p:cNvPicPr>
            <a:picLocks/>
          </p:cNvPicPr>
          <p:nvPr/>
        </p:nvPicPr>
        <p:blipFill>
          <a:blip r:embed="rId1" cstate="print"/>
          <a:stretch>
            <a:fillRect/>
          </a:stretch>
        </p:blipFill>
        <p:spPr>
          <a:xfrm rot="0">
            <a:off x="13824" y="951146"/>
            <a:ext cx="2695574" cy="3248025"/>
          </a:xfrm>
          <a:prstGeom prst="rect"/>
          <a:noFill/>
          <a:ln w="12700" cmpd="sng" cap="flat">
            <a:noFill/>
            <a:prstDash val="solid"/>
            <a:miter/>
          </a:ln>
        </p:spPr>
      </p:pic>
      <p:sp>
        <p:nvSpPr>
          <p:cNvPr id="152" name="矩形"/>
          <p:cNvSpPr>
            <a:spLocks/>
          </p:cNvSpPr>
          <p:nvPr/>
        </p:nvSpPr>
        <p:spPr>
          <a:xfrm rot="0">
            <a:off x="407368" y="375836"/>
            <a:ext cx="9763125" cy="1099185"/>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34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D</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60"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95" baseline="0">
                <a:solidFill>
                  <a:schemeClr val="accent1"/>
                </a:solidFill>
                <a:latin typeface="Trebuchet MS" pitchFamily="0" charset="0"/>
                <a:ea typeface="方正姚体" pitchFamily="0" charset="0"/>
                <a:cs typeface="Trebuchet MS" pitchFamily="0" charset="0"/>
              </a:rPr>
              <a:t>V</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E</a:t>
            </a:r>
            <a:r>
              <a:rPr lang="en-US" altLang="zh-CN" sz="3600" b="0" i="0" u="none" strike="noStrike" kern="1200" cap="none" spc="-6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53" name="矩形"/>
          <p:cNvSpPr>
            <a:spLocks/>
          </p:cNvSpPr>
          <p:nvPr/>
        </p:nvSpPr>
        <p:spPr>
          <a:xfrm rot="0">
            <a:off x="2709398" y="1586095"/>
            <a:ext cx="7272808" cy="3891915"/>
          </a:xfrm>
          <a:prstGeom prst="rect"/>
          <a:noFill/>
          <a:ln w="12700" cmpd="sng" cap="flat">
            <a:noFill/>
            <a:prstDash val="solid"/>
            <a:round/>
          </a:ln>
        </p:spPr>
        <p:txBody>
          <a:bodyPr vert="horz" wrap="square" lIns="91440" tIns="45720" rIns="91440" bIns="45720" anchor="ctr" anchorCtr="0">
            <a:prstTxWarp prst="textNoShape"/>
            <a:spAutoFit/>
          </a:bodyPr>
          <a:lstStyle/>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Visualization: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simple diagram or flowchart can illustrate how your solution works. Use bullet points to highlight key features and benefits.</a:t>
            </a: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50000"/>
              </a:lnSpc>
              <a:spcBef>
                <a:spcPts val="0"/>
              </a:spcBef>
              <a:spcAft>
                <a:spcPts val="0"/>
              </a:spcAft>
              <a:buNone/>
            </a:pP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Value Proposition: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strong value proposition can be presented in a concise statement or a tagline. </a:t>
            </a:r>
            <a:endParaRPr lang="zh-CN" altLang="en-US" sz="24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13153175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57"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8</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58" name="曲线"/>
          <p:cNvSpPr>
            <a:spLocks/>
          </p:cNvSpPr>
          <p:nvPr/>
        </p:nvSpPr>
        <p:spPr>
          <a:xfrm rot="0">
            <a:off x="9353550" y="2263520"/>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59" name="矩形"/>
          <p:cNvSpPr>
            <a:spLocks/>
          </p:cNvSpPr>
          <p:nvPr/>
        </p:nvSpPr>
        <p:spPr>
          <a:xfrm rot="0">
            <a:off x="2279576" y="332655"/>
            <a:ext cx="3960440"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DATASET SUMMARY</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60" name="矩形"/>
          <p:cNvSpPr>
            <a:spLocks/>
          </p:cNvSpPr>
          <p:nvPr/>
        </p:nvSpPr>
        <p:spPr>
          <a:xfrm rot="0">
            <a:off x="383703" y="866616"/>
            <a:ext cx="11712624" cy="604267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Date: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of data entry or a specific date related to the employee record.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EmpID</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unique identifier for each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Gender:</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gender of the employee (M for male, F for female).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of the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EthnicGro</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ethnic group or ethnicity.</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FP:</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employment status (e.g., full-time, part-time).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termination date of the employee's employment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isNewHire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Indicates whether the employee is a new hire (1 for new hire, 0 otherwise).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BU Region:</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business unit or region where the employee works.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HireDate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the employee was hired.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PayType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type of pay the employee receives (e.g., hourly, salaried).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TermReas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reason for the employee's termination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AgeGroup</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group of the employee (e.g., &lt;30, 30-49).</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TenureDa</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days.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TenureMc</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months.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BadHires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binary indicator for whether the employee is considered a "bad hire" (1 for bad hire, 0 otherwise). </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ctr" eaLnBrk="0" fontAlgn="base" latinLnBrk="0" hangingPunct="0">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16033545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2519997" y="667854"/>
            <a:ext cx="6508749" cy="480899"/>
          </a:xfrm>
          <a:prstGeom prst="rect"/>
          <a:noFill/>
          <a:ln w="12700" cmpd="sng" cap="flat">
            <a:noFill/>
            <a:prstDash val="solid"/>
            <a:miter/>
          </a:ln>
        </p:spPr>
        <p:txBody>
          <a:bodyPr vert="horz" wrap="square" lIns="0" tIns="14604" rIns="0" bIns="0" anchor="t" anchorCtr="0">
            <a:prstTxWarp prst="textNoShape"/>
            <a:spAutoFit/>
          </a:bodyPr>
          <a:lstStyle/>
          <a:p>
            <a:pPr marL="12700" indent="0" algn="l">
              <a:lnSpc>
                <a:spcPts val="3479"/>
              </a:lnSpc>
              <a:spcBef>
                <a:spcPts val="114"/>
              </a:spcBef>
              <a:spcAft>
                <a:spcPts val="0"/>
              </a:spcAft>
              <a:buNone/>
            </a:pPr>
            <a:r>
              <a:rPr lang="en-US" altLang="zh-CN" sz="4400" b="1" i="0" u="none" strike="noStrike" kern="1200" cap="none" spc="-10" baseline="0">
                <a:solidFill>
                  <a:schemeClr val="accent1"/>
                </a:solidFill>
                <a:latin typeface="Trebuchet MS" pitchFamily="0" charset="0"/>
                <a:ea typeface="方正姚体" pitchFamily="0" charset="0"/>
                <a:cs typeface="Lucida Sans" pitchFamily="0" charset="0"/>
              </a:rPr>
              <a:t>MODELLING APPROACH</a:t>
            </a:r>
            <a:endParaRPr lang="zh-CN" altLang="en-US" sz="4400" b="1" i="0" u="none" strike="noStrike" kern="1200" cap="none" spc="-10" baseline="0">
              <a:solidFill>
                <a:schemeClr val="accent1"/>
              </a:solidFill>
              <a:latin typeface="Trebuchet MS" pitchFamily="0" charset="0"/>
              <a:ea typeface="方正姚体" pitchFamily="0" charset="0"/>
              <a:cs typeface="Lucida Sans" pitchFamily="0" charset="0"/>
            </a:endParaRPr>
          </a:p>
        </p:txBody>
      </p:sp>
      <p:sp>
        <p:nvSpPr>
          <p:cNvPr id="164" name="矩形"/>
          <p:cNvSpPr>
            <a:spLocks/>
          </p:cNvSpPr>
          <p:nvPr/>
        </p:nvSpPr>
        <p:spPr>
          <a:xfrm rot="0">
            <a:off x="2547895" y="1134355"/>
            <a:ext cx="6400164" cy="5512086"/>
          </a:xfrm>
          <a:prstGeom prst="rect"/>
          <a:noFill/>
          <a:ln w="12700" cmpd="sng" cap="flat">
            <a:noFill/>
            <a:prstDash val="solid"/>
            <a:miter/>
          </a:ln>
        </p:spPr>
        <p:txBody>
          <a:bodyPr vert="horz" wrap="square" lIns="0" tIns="12700" rIns="0" bIns="0" anchor="t" anchorCtr="0">
            <a:prstTxWarp prst="textNoShape"/>
            <a:spAutoFit/>
          </a:bodyPr>
          <a:lstStyle/>
          <a:p>
            <a:pPr marL="469900" indent="-457200" algn="l">
              <a:lnSpc>
                <a:spcPct val="150000"/>
              </a:lnSpc>
              <a:spcBef>
                <a:spcPts val="10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Collection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Employee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Preparation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Clearing</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Filtering</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Removing</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4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Using</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IFS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formula</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attain</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Job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through</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(1,2,3,4)</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(Satisfied</a:t>
            </a:r>
            <a:r>
              <a:rPr lang="en-US" altLang="zh-CN" sz="2400" b="0" i="0" u="none" strike="noStrike" kern="1200" cap="none" spc="-7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&amp;</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Dissatisfied)</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265" indent="-457200" algn="l">
              <a:lnSpc>
                <a:spcPct val="150000"/>
              </a:lnSpc>
              <a:spcBef>
                <a:spcPts val="10"/>
              </a:spcBef>
              <a:spcAft>
                <a:spcPts val="0"/>
              </a:spcAft>
              <a:buClrTx/>
              <a:buAutoNum type="arabicPeriod"/>
              <a:tabLst>
                <a:tab pos="469265"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Insert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Pivot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Table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Summarize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Employee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based</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Gender,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Attrition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(Yes/No)</a:t>
            </a:r>
            <a:r>
              <a:rPr lang="en-US" altLang="zh-CN" sz="2400" b="0" i="0" u="none" strike="noStrike" kern="1200" cap="none" spc="-3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Job.</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65" name="矩形"/>
          <p:cNvSpPr>
            <a:spLocks/>
          </p:cNvSpPr>
          <p:nvPr/>
        </p:nvSpPr>
        <p:spPr>
          <a:xfrm rot="0">
            <a:off x="740092" y="3824604"/>
            <a:ext cx="1779905" cy="19303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100" b="0" i="0" u="none" strike="noStrike" kern="1200" cap="none" spc="0" baseline="0">
                <a:solidFill>
                  <a:srgbClr val="2C83C3"/>
                </a:solidFill>
                <a:latin typeface="Trebuchet MS" pitchFamily="0" charset="0"/>
                <a:ea typeface="华文新魏" pitchFamily="0" charset="0"/>
                <a:cs typeface="Trebuchet MS" pitchFamily="0" charset="0"/>
              </a:rPr>
              <a:t>3/21/2024</a:t>
            </a:r>
            <a:r>
              <a:rPr lang="en-US" altLang="zh-CN" sz="1100" b="0" i="0" u="none" strike="noStrike" kern="1200" cap="none" spc="125"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0" baseline="0">
                <a:solidFill>
                  <a:srgbClr val="2C83C3"/>
                </a:solidFill>
                <a:latin typeface="Trebuchet MS" pitchFamily="0" charset="0"/>
                <a:ea typeface="华文新魏" pitchFamily="0" charset="0"/>
                <a:cs typeface="Trebuchet MS" pitchFamily="0" charset="0"/>
              </a:rPr>
              <a:t>Annual</a:t>
            </a:r>
            <a:r>
              <a:rPr lang="en-US" altLang="zh-CN" sz="1100" b="1" i="0" u="none" strike="noStrike" kern="1200" cap="none" spc="-70"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10" baseline="0">
                <a:solidFill>
                  <a:srgbClr val="2C83C3"/>
                </a:solidFill>
                <a:latin typeface="Trebuchet MS" pitchFamily="0" charset="0"/>
                <a:ea typeface="华文新魏" pitchFamily="0" charset="0"/>
                <a:cs typeface="Trebuchet MS" pitchFamily="0" charset="0"/>
              </a:rPr>
              <a:t>Review</a:t>
            </a:r>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166" name="图片"/>
          <p:cNvPicPr>
            <a:picLocks/>
          </p:cNvPicPr>
          <p:nvPr/>
        </p:nvPicPr>
        <p:blipFill>
          <a:blip r:embed="rId1" cstate="print"/>
          <a:stretch>
            <a:fillRect/>
          </a:stretch>
        </p:blipFill>
        <p:spPr>
          <a:xfrm rot="0">
            <a:off x="67308" y="742823"/>
            <a:ext cx="2466973" cy="3419475"/>
          </a:xfrm>
          <a:prstGeom prst="rect"/>
          <a:noFill/>
          <a:ln w="12700" cmpd="sng" cap="flat">
            <a:noFill/>
            <a:prstDash val="solid"/>
            <a:miter/>
          </a:ln>
        </p:spPr>
      </p:pic>
      <p:sp>
        <p:nvSpPr>
          <p:cNvPr id="167" name="曲线"/>
          <p:cNvSpPr>
            <a:spLocks/>
          </p:cNvSpPr>
          <p:nvPr/>
        </p:nvSpPr>
        <p:spPr>
          <a:xfrm rot="0">
            <a:off x="9353550" y="2620517"/>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68" name="曲线"/>
          <p:cNvSpPr>
            <a:spLocks/>
          </p:cNvSpPr>
          <p:nvPr/>
        </p:nvSpPr>
        <p:spPr>
          <a:xfrm rot="0">
            <a:off x="9353550" y="3153916"/>
            <a:ext cx="180975" cy="18097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pic>
        <p:nvPicPr>
          <p:cNvPr id="170" name="图片"/>
          <p:cNvPicPr>
            <a:picLocks/>
          </p:cNvPicPr>
          <p:nvPr/>
        </p:nvPicPr>
        <p:blipFill>
          <a:blip r:embed="rId2" cstate="print"/>
          <a:stretch>
            <a:fillRect/>
          </a:stretch>
        </p:blipFill>
        <p:spPr>
          <a:xfrm rot="0">
            <a:off x="1666874" y="6467475"/>
            <a:ext cx="75978" cy="177799"/>
          </a:xfrm>
          <a:prstGeom prst="rect"/>
          <a:noFill/>
          <a:ln w="12700" cmpd="sng" cap="flat">
            <a:noFill/>
            <a:prstDash val="solid"/>
            <a:miter/>
          </a:ln>
        </p:spPr>
      </p:pic>
      <p:sp>
        <p:nvSpPr>
          <p:cNvPr id="171" name="曲线"/>
          <p:cNvSpPr>
            <a:spLocks/>
          </p:cNvSpPr>
          <p:nvPr/>
        </p:nvSpPr>
        <p:spPr>
          <a:xfrm rot="0">
            <a:off x="10058401" y="525144"/>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72" name="矩形"/>
          <p:cNvSpPr>
            <a:spLocks/>
          </p:cNvSpPr>
          <p:nvPr/>
        </p:nvSpPr>
        <p:spPr>
          <a:xfrm rot="0">
            <a:off x="11283695" y="6215334"/>
            <a:ext cx="234949" cy="187960"/>
          </a:xfrm>
          <a:prstGeom prst="rect"/>
          <a:noFill/>
          <a:ln w="12700" cmpd="sng" cap="flat">
            <a:noFill/>
            <a:prstDash val="solid"/>
            <a:miter/>
          </a:ln>
        </p:spPr>
        <p:txBody>
          <a:bodyPr vert="horz" wrap="square" lIns="0" tIns="3810" rIns="0" bIns="0" anchor="t" anchorCtr="0">
            <a:prstTxWarp prst="textNoShape"/>
            <a:spAutoFit/>
          </a:bodyPr>
          <a:lstStyle/>
          <a:p>
            <a:pPr marL="38100" indent="0" algn="l">
              <a:lnSpc>
                <a:spcPct val="100000"/>
              </a:lnSpc>
              <a:spcBef>
                <a:spcPts val="30"/>
              </a:spcBef>
              <a:spcAft>
                <a:spcPts val="0"/>
              </a:spcAft>
              <a:buNone/>
            </a:pPr>
            <a:fld id="{CAD2D6BD-DE1B-4B5F-8B41-2702339687B9}" type="slidenum">
              <a:rPr lang="en-US" altLang="zh-CN" sz="1100" b="0" i="0" u="none" strike="noStrike" kern="1200" cap="none" spc="-25" baseline="0">
                <a:solidFill>
                  <a:srgbClr val="2C926B"/>
                </a:solidFill>
                <a:latin typeface="Trebuchet MS" pitchFamily="0" charset="0"/>
                <a:ea typeface="华文新魏"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64686369"/>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138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918667370650</dc:creator>
  <cp:lastModifiedBy>root</cp:lastModifiedBy>
  <cp:revision>14</cp:revision>
  <dcterms:created xsi:type="dcterms:W3CDTF">2024-08-30T09:35:35Z</dcterms:created>
  <dcterms:modified xsi:type="dcterms:W3CDTF">2024-09-23T03:49:41Z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2024-08-28T16:00:00Z</vt:filetime>
  </property>
  <property fmtid="{D5CDD505-2E9C-101B-9397-08002B2CF9AE}" pid="3" name="Creator">
    <vt:lpwstr>Microsoft Word</vt:lpwstr>
  </property>
  <property fmtid="{D5CDD505-2E9C-101B-9397-08002B2CF9AE}" pid="4" name="LastSaved">
    <vt:filetime>2024-08-29T16:00:00Z</vt:filetime>
  </property>
</Properties>
</file>