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4" r:id="rId7"/>
    <p:sldId id="263" r:id="rId8"/>
    <p:sldId id="269" r:id="rId9"/>
    <p:sldId id="268" r:id="rId10"/>
    <p:sldId id="270" r:id="rId11"/>
    <p:sldId id="267" r:id="rId12"/>
    <p:sldId id="262" r:id="rId13"/>
    <p:sldId id="265"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1CD51-8027-4DA7-92C3-71A7578D5DA6}" v="655" dt="2024-04-08T17:40:47.801"/>
    <p1510:client id="{ECC614E6-9F93-4710-8222-11B89B6E2C5C}" v="984" dt="2024-04-08T18:07:19.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0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89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300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602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194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878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465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5757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2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89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836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524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29850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6A54E-796E-8669-BD6C-5ECDF17A06E7}"/>
              </a:ext>
            </a:extLst>
          </p:cNvPr>
          <p:cNvSpPr/>
          <p:nvPr/>
        </p:nvSpPr>
        <p:spPr>
          <a:xfrm>
            <a:off x="0" y="0"/>
            <a:ext cx="12192000" cy="6858000"/>
          </a:xfrm>
          <a:prstGeom prst="rect">
            <a:avLst/>
          </a:prstGeom>
          <a:solidFill>
            <a:schemeClr val="accent6">
              <a:lumMod val="20000"/>
              <a:lumOff val="80000"/>
            </a:schemeClr>
          </a:solidFill>
          <a:ln>
            <a:solidFill>
              <a:schemeClr val="accent6">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578EBD67-482B-925B-2DE6-C629542412AD}"/>
              </a:ext>
            </a:extLst>
          </p:cNvPr>
          <p:cNvSpPr txBox="1"/>
          <p:nvPr/>
        </p:nvSpPr>
        <p:spPr>
          <a:xfrm>
            <a:off x="228600" y="5114560"/>
            <a:ext cx="2514600" cy="1754326"/>
          </a:xfrm>
          <a:prstGeom prst="rect">
            <a:avLst/>
          </a:prstGeom>
          <a:noFill/>
        </p:spPr>
        <p:txBody>
          <a:bodyPr wrap="square" rtlCol="0">
            <a:spAutoFit/>
          </a:bodyPr>
          <a:lstStyle/>
          <a:p>
            <a:r>
              <a:rPr lang="en-US"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r>
              <a:rPr lang="en-US"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ANAGHA ANOOP (12)</a:t>
            </a:r>
          </a:p>
          <a:p>
            <a:r>
              <a:rPr lang="en-US"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ARUSHA N S (17)</a:t>
            </a:r>
          </a:p>
          <a:p>
            <a:r>
              <a:rPr lang="en-US"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JENI M ROSE (26)</a:t>
            </a:r>
          </a:p>
          <a:p>
            <a:r>
              <a:rPr lang="en-US"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REVATHY DR (38)</a:t>
            </a:r>
          </a:p>
          <a:p>
            <a:endParaRPr lang="en-IN"/>
          </a:p>
        </p:txBody>
      </p:sp>
      <p:sp>
        <p:nvSpPr>
          <p:cNvPr id="17" name="TextBox 16">
            <a:extLst>
              <a:ext uri="{FF2B5EF4-FFF2-40B4-BE49-F238E27FC236}">
                <a16:creationId xmlns:a16="http://schemas.microsoft.com/office/drawing/2014/main" id="{4A49651E-D028-B576-DA5E-CC015A58F965}"/>
              </a:ext>
            </a:extLst>
          </p:cNvPr>
          <p:cNvSpPr txBox="1"/>
          <p:nvPr/>
        </p:nvSpPr>
        <p:spPr>
          <a:xfrm>
            <a:off x="315685" y="2294589"/>
            <a:ext cx="5780315" cy="1569660"/>
          </a:xfrm>
          <a:prstGeom prst="rect">
            <a:avLst/>
          </a:prstGeom>
          <a:noFill/>
        </p:spPr>
        <p:txBody>
          <a:bodyPr wrap="square" lIns="91440" tIns="45720" rIns="91440" bIns="45720" rtlCol="0" anchor="t">
            <a:spAutoFit/>
          </a:bodyPr>
          <a:lstStyle/>
          <a:p>
            <a:r>
              <a:rPr lang="en-IN" sz="4800" b="1">
                <a:solidFill>
                  <a:schemeClr val="accent6">
                    <a:lumMod val="50000"/>
                  </a:schemeClr>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TEXT TO IMAGE GENERATOR</a:t>
            </a:r>
          </a:p>
        </p:txBody>
      </p:sp>
    </p:spTree>
    <p:extLst>
      <p:ext uri="{BB962C8B-B14F-4D97-AF65-F5344CB8AC3E}">
        <p14:creationId xmlns:p14="http://schemas.microsoft.com/office/powerpoint/2010/main" val="177765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239415" y="221598"/>
            <a:ext cx="1064393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Image</a:t>
            </a:r>
            <a:r>
              <a:rPr lang="en-US" sz="6000" b="1">
                <a:solidFill>
                  <a:schemeClr val="accent6">
                    <a:lumMod val="50000"/>
                  </a:schemeClr>
                </a:solidFill>
                <a:latin typeface="Arial Black" panose="020B0A04020102020204" pitchFamily="34" charset="0"/>
                <a:ea typeface="Calibri"/>
                <a:cs typeface="Calibri"/>
              </a:rPr>
              <a:t> </a:t>
            </a:r>
            <a:r>
              <a:rPr lang="en-US" sz="4800" b="1">
                <a:solidFill>
                  <a:schemeClr val="accent6">
                    <a:lumMod val="50000"/>
                  </a:schemeClr>
                </a:solidFill>
                <a:latin typeface="Arial Black" panose="020B0A04020102020204" pitchFamily="34" charset="0"/>
                <a:ea typeface="Calibri"/>
                <a:cs typeface="Calibri"/>
              </a:rPr>
              <a:t>Preprocessing</a:t>
            </a:r>
            <a:endParaRPr lang="en-US" sz="6000" b="1">
              <a:solidFill>
                <a:schemeClr val="accent6">
                  <a:lumMod val="50000"/>
                </a:schemeClr>
              </a:solidFill>
              <a:latin typeface="Arial Black" panose="020B0A04020102020204" pitchFamily="34" charset="0"/>
              <a:ea typeface="Calibri"/>
              <a:cs typeface="Calibri"/>
            </a:endParaRPr>
          </a:p>
        </p:txBody>
      </p:sp>
      <p:pic>
        <p:nvPicPr>
          <p:cNvPr id="5" name="Picture 4">
            <a:extLst>
              <a:ext uri="{FF2B5EF4-FFF2-40B4-BE49-F238E27FC236}">
                <a16:creationId xmlns:a16="http://schemas.microsoft.com/office/drawing/2014/main" id="{2CC12273-116F-92A3-AAC1-AC91E3E4E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61" y="1237261"/>
            <a:ext cx="11111696" cy="5268743"/>
          </a:xfrm>
          <a:prstGeom prst="rect">
            <a:avLst/>
          </a:prstGeom>
        </p:spPr>
      </p:pic>
    </p:spTree>
    <p:extLst>
      <p:ext uri="{BB962C8B-B14F-4D97-AF65-F5344CB8AC3E}">
        <p14:creationId xmlns:p14="http://schemas.microsoft.com/office/powerpoint/2010/main" val="21384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9CFE390-5A03-11F8-0B35-F7F314A99E42}"/>
              </a:ext>
            </a:extLst>
          </p:cNvPr>
          <p:cNvSpPr/>
          <p:nvPr/>
        </p:nvSpPr>
        <p:spPr>
          <a:xfrm>
            <a:off x="228600" y="1482306"/>
            <a:ext cx="11734800" cy="515448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dirty="0">
                <a:solidFill>
                  <a:schemeClr val="accent6">
                    <a:lumMod val="50000"/>
                  </a:schemeClr>
                </a:solidFill>
                <a:ea typeface="+mn-lt"/>
                <a:cs typeface="+mn-lt"/>
              </a:rPr>
              <a:t>Computational Resources</a:t>
            </a:r>
            <a:endParaRPr lang="en-US" sz="2800" dirty="0">
              <a:solidFill>
                <a:schemeClr val="accent6">
                  <a:lumMod val="50000"/>
                </a:schemeClr>
              </a:solidFill>
              <a:ea typeface="+mn-lt"/>
              <a:cs typeface="+mn-lt"/>
            </a:endParaRPr>
          </a:p>
          <a:p>
            <a:r>
              <a:rPr lang="en-US" sz="2800" dirty="0">
                <a:solidFill>
                  <a:schemeClr val="accent6">
                    <a:lumMod val="50000"/>
                  </a:schemeClr>
                </a:solidFill>
                <a:ea typeface="+mn-lt"/>
                <a:cs typeface="+mn-lt"/>
              </a:rPr>
              <a:t>High-powered GPUs and robust computational infrastructures are essential to provide the tremendous processing power required for training GANs effectively.</a:t>
            </a:r>
          </a:p>
          <a:p>
            <a:r>
              <a:rPr lang="en-US" sz="2800" b="1" dirty="0">
                <a:solidFill>
                  <a:schemeClr val="accent6">
                    <a:lumMod val="50000"/>
                  </a:schemeClr>
                </a:solidFill>
                <a:ea typeface="+mn-lt"/>
                <a:cs typeface="+mn-lt"/>
              </a:rPr>
              <a:t>Data</a:t>
            </a:r>
            <a:endParaRPr lang="en-US" sz="2800" dirty="0">
              <a:solidFill>
                <a:schemeClr val="accent6">
                  <a:lumMod val="50000"/>
                </a:schemeClr>
              </a:solidFill>
              <a:ea typeface="Calibri"/>
              <a:cs typeface="Calibri"/>
            </a:endParaRPr>
          </a:p>
          <a:p>
            <a:r>
              <a:rPr lang="en-US" sz="2800" dirty="0">
                <a:solidFill>
                  <a:schemeClr val="accent6">
                    <a:lumMod val="50000"/>
                  </a:schemeClr>
                </a:solidFill>
                <a:ea typeface="+mn-lt"/>
                <a:cs typeface="+mn-lt"/>
              </a:rPr>
              <a:t>A vast dataset of images is necessary as input for the GAN's learning process, helping the AI understand and generate a diverse range of visual content.</a:t>
            </a:r>
          </a:p>
          <a:p>
            <a:r>
              <a:rPr lang="en-US" sz="2800" b="1" dirty="0">
                <a:solidFill>
                  <a:schemeClr val="accent6">
                    <a:lumMod val="50000"/>
                  </a:schemeClr>
                </a:solidFill>
                <a:ea typeface="+mn-lt"/>
                <a:cs typeface="+mn-lt"/>
              </a:rPr>
              <a:t>Software Frameworks</a:t>
            </a:r>
            <a:endParaRPr lang="en-US" sz="2800" dirty="0">
              <a:solidFill>
                <a:schemeClr val="accent6">
                  <a:lumMod val="50000"/>
                </a:schemeClr>
              </a:solidFill>
              <a:ea typeface="+mn-lt"/>
              <a:cs typeface="+mn-lt"/>
            </a:endParaRPr>
          </a:p>
          <a:p>
            <a:r>
              <a:rPr lang="en-US" sz="2800" dirty="0">
                <a:solidFill>
                  <a:schemeClr val="accent6">
                    <a:lumMod val="50000"/>
                  </a:schemeClr>
                </a:solidFill>
                <a:ea typeface="+mn-lt"/>
                <a:cs typeface="+mn-lt"/>
              </a:rPr>
              <a:t>Advanced software frameworks, such as TensorFlow  are imperative for building and refining GAN models, providing a flexible and powerful backbone for our system.</a:t>
            </a:r>
          </a:p>
          <a:p>
            <a:endParaRPr lang="en-US" sz="2800" dirty="0">
              <a:solidFill>
                <a:schemeClr val="accent6"/>
              </a:solidFill>
              <a:latin typeface="Calibri"/>
              <a:ea typeface="Calibri"/>
              <a:cs typeface="Calibri"/>
            </a:endParaRPr>
          </a:p>
          <a:p>
            <a:endParaRPr lang="en-US" sz="2200" b="1" dirty="0">
              <a:solidFill>
                <a:srgbClr val="DD785E"/>
              </a:solidFill>
              <a:ea typeface="Calibri"/>
              <a:cs typeface="Calibri"/>
            </a:endParaRPr>
          </a:p>
        </p:txBody>
      </p:sp>
      <p:sp>
        <p:nvSpPr>
          <p:cNvPr id="2" name="TextBox 1">
            <a:extLst>
              <a:ext uri="{FF2B5EF4-FFF2-40B4-BE49-F238E27FC236}">
                <a16:creationId xmlns:a16="http://schemas.microsoft.com/office/drawing/2014/main" id="{B3667C83-DBCE-BEFF-DDAE-9091FAB8EAE5}"/>
              </a:ext>
            </a:extLst>
          </p:cNvPr>
          <p:cNvSpPr txBox="1"/>
          <p:nvPr/>
        </p:nvSpPr>
        <p:spPr>
          <a:xfrm>
            <a:off x="239415" y="221598"/>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Tools Required</a:t>
            </a:r>
          </a:p>
        </p:txBody>
      </p:sp>
    </p:spTree>
    <p:extLst>
      <p:ext uri="{BB962C8B-B14F-4D97-AF65-F5344CB8AC3E}">
        <p14:creationId xmlns:p14="http://schemas.microsoft.com/office/powerpoint/2010/main" val="243014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9CFE390-5A03-11F8-0B35-F7F314A99E42}"/>
              </a:ext>
            </a:extLst>
          </p:cNvPr>
          <p:cNvSpPr/>
          <p:nvPr/>
        </p:nvSpPr>
        <p:spPr>
          <a:xfrm>
            <a:off x="355600" y="974306"/>
            <a:ext cx="11734800" cy="515448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b="1">
                <a:solidFill>
                  <a:schemeClr val="accent6">
                    <a:lumMod val="50000"/>
                  </a:schemeClr>
                </a:solidFill>
                <a:ea typeface="+mn-lt"/>
                <a:cs typeface="+mn-lt"/>
              </a:rPr>
              <a:t>Advancements</a:t>
            </a:r>
            <a:endParaRPr lang="en-US" sz="2800">
              <a:solidFill>
                <a:schemeClr val="accent6">
                  <a:lumMod val="50000"/>
                </a:schemeClr>
              </a:solidFill>
              <a:ea typeface="Calibri"/>
              <a:cs typeface="Calibri"/>
            </a:endParaRPr>
          </a:p>
          <a:p>
            <a:r>
              <a:rPr lang="en-US" sz="2800">
                <a:solidFill>
                  <a:schemeClr val="accent6">
                    <a:lumMod val="50000"/>
                  </a:schemeClr>
                </a:solidFill>
                <a:ea typeface="+mn-lt"/>
                <a:cs typeface="+mn-lt"/>
              </a:rPr>
              <a:t>The advancements in GAN-based text-to-image generation hold promise for various creative applications.</a:t>
            </a:r>
          </a:p>
          <a:p>
            <a:r>
              <a:rPr lang="en-US" sz="2800" b="1">
                <a:solidFill>
                  <a:schemeClr val="accent6">
                    <a:lumMod val="50000"/>
                  </a:schemeClr>
                </a:solidFill>
                <a:ea typeface="+mn-lt"/>
                <a:cs typeface="+mn-lt"/>
              </a:rPr>
              <a:t>Potential</a:t>
            </a:r>
            <a:endParaRPr lang="en-US" sz="2800">
              <a:solidFill>
                <a:schemeClr val="accent6">
                  <a:lumMod val="50000"/>
                </a:schemeClr>
              </a:solidFill>
              <a:ea typeface="Calibri"/>
              <a:cs typeface="Calibri"/>
            </a:endParaRPr>
          </a:p>
          <a:p>
            <a:r>
              <a:rPr lang="en-US" sz="2800">
                <a:solidFill>
                  <a:schemeClr val="accent6">
                    <a:lumMod val="50000"/>
                  </a:schemeClr>
                </a:solidFill>
                <a:ea typeface="+mn-lt"/>
                <a:cs typeface="+mn-lt"/>
              </a:rPr>
              <a:t>This technology has the potential to transform digital art, content creation, and visual storytelling.</a:t>
            </a:r>
          </a:p>
          <a:p>
            <a:r>
              <a:rPr lang="en-US" sz="2800" b="1">
                <a:solidFill>
                  <a:schemeClr val="accent6">
                    <a:lumMod val="50000"/>
                  </a:schemeClr>
                </a:solidFill>
                <a:ea typeface="+mn-lt"/>
                <a:cs typeface="+mn-lt"/>
              </a:rPr>
              <a:t>Future Scope</a:t>
            </a:r>
            <a:endParaRPr lang="en-US" sz="2800">
              <a:solidFill>
                <a:schemeClr val="accent6">
                  <a:lumMod val="50000"/>
                </a:schemeClr>
              </a:solidFill>
              <a:ea typeface="Calibri"/>
              <a:cs typeface="Calibri"/>
            </a:endParaRPr>
          </a:p>
          <a:p>
            <a:r>
              <a:rPr lang="en-US" sz="2800">
                <a:solidFill>
                  <a:schemeClr val="accent6">
                    <a:lumMod val="50000"/>
                  </a:schemeClr>
                </a:solidFill>
                <a:ea typeface="+mn-lt"/>
                <a:cs typeface="+mn-lt"/>
              </a:rPr>
              <a:t>The intersection of AI and art has vast possibilities, shaping the future of visual media creation.</a:t>
            </a:r>
          </a:p>
          <a:p>
            <a:endParaRPr lang="en-US" sz="2200" b="1">
              <a:solidFill>
                <a:srgbClr val="DD785E"/>
              </a:solidFill>
              <a:ea typeface="Calibri"/>
              <a:cs typeface="Calibri"/>
            </a:endParaRPr>
          </a:p>
        </p:txBody>
      </p:sp>
      <p:sp>
        <p:nvSpPr>
          <p:cNvPr id="2" name="TextBox 1">
            <a:extLst>
              <a:ext uri="{FF2B5EF4-FFF2-40B4-BE49-F238E27FC236}">
                <a16:creationId xmlns:a16="http://schemas.microsoft.com/office/drawing/2014/main" id="{B3667C83-DBCE-BEFF-DDAE-9091FAB8EAE5}"/>
              </a:ext>
            </a:extLst>
          </p:cNvPr>
          <p:cNvSpPr txBox="1"/>
          <p:nvPr/>
        </p:nvSpPr>
        <p:spPr>
          <a:xfrm>
            <a:off x="254000" y="313708"/>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chemeClr val="accent6">
                    <a:lumMod val="50000"/>
                  </a:schemeClr>
                </a:solidFill>
                <a:latin typeface="Arial Black" panose="020B0A04020102020204" pitchFamily="34" charset="0"/>
                <a:ea typeface="Calibri"/>
                <a:cs typeface="Calibri"/>
              </a:rPr>
              <a:t>Conclusion</a:t>
            </a:r>
          </a:p>
        </p:txBody>
      </p:sp>
    </p:spTree>
    <p:extLst>
      <p:ext uri="{BB962C8B-B14F-4D97-AF65-F5344CB8AC3E}">
        <p14:creationId xmlns:p14="http://schemas.microsoft.com/office/powerpoint/2010/main" val="112729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9CFE390-5A03-11F8-0B35-F7F314A99E42}"/>
              </a:ext>
            </a:extLst>
          </p:cNvPr>
          <p:cNvSpPr/>
          <p:nvPr/>
        </p:nvSpPr>
        <p:spPr>
          <a:xfrm>
            <a:off x="342900" y="593306"/>
            <a:ext cx="11734800" cy="515448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ts val="2799"/>
              </a:lnSpc>
            </a:pPr>
            <a:r>
              <a:rPr lang="en-US" sz="2000">
                <a:solidFill>
                  <a:schemeClr val="accent6">
                    <a:lumMod val="50000"/>
                  </a:schemeClr>
                </a:solidFill>
                <a:latin typeface="Segoe UI"/>
                <a:ea typeface="Calibri"/>
                <a:cs typeface="Segoe UI"/>
              </a:rPr>
              <a:t>[1] Reed</a:t>
            </a:r>
            <a:r>
              <a:rPr lang="en-US" sz="2000">
                <a:solidFill>
                  <a:schemeClr val="accent6">
                    <a:lumMod val="50000"/>
                  </a:schemeClr>
                </a:solidFill>
                <a:latin typeface="Segoe UI"/>
                <a:ea typeface="+mn-lt"/>
                <a:cs typeface="Segoe UI"/>
              </a:rPr>
              <a:t>, S., et al. (2016). Generative Adversarial Text-to-Image Synthesis. arXiv:1605.05396.</a:t>
            </a:r>
            <a:endParaRPr lang="en-US" sz="2000">
              <a:solidFill>
                <a:schemeClr val="accent6">
                  <a:lumMod val="50000"/>
                </a:schemeClr>
              </a:solidFill>
              <a:latin typeface="Segoe UI"/>
              <a:ea typeface="Calibri"/>
              <a:cs typeface="Segoe UI"/>
            </a:endParaRPr>
          </a:p>
          <a:p>
            <a:pPr>
              <a:lnSpc>
                <a:spcPts val="2799"/>
              </a:lnSpc>
            </a:pPr>
            <a:r>
              <a:rPr lang="en-US" sz="2000">
                <a:solidFill>
                  <a:schemeClr val="accent6">
                    <a:lumMod val="50000"/>
                  </a:schemeClr>
                </a:solidFill>
                <a:latin typeface="Segoe UI"/>
                <a:ea typeface="+mn-lt"/>
                <a:cs typeface="Segoe UI"/>
              </a:rPr>
              <a:t>[2] Mirza, M., &amp; </a:t>
            </a:r>
            <a:r>
              <a:rPr lang="en-US" sz="2000" err="1">
                <a:solidFill>
                  <a:schemeClr val="accent6">
                    <a:lumMod val="50000"/>
                  </a:schemeClr>
                </a:solidFill>
                <a:latin typeface="Segoe UI"/>
                <a:ea typeface="+mn-lt"/>
                <a:cs typeface="Segoe UI"/>
              </a:rPr>
              <a:t>Osindero</a:t>
            </a:r>
            <a:r>
              <a:rPr lang="en-US" sz="2000">
                <a:solidFill>
                  <a:schemeClr val="accent6">
                    <a:lumMod val="50000"/>
                  </a:schemeClr>
                </a:solidFill>
                <a:latin typeface="Segoe UI"/>
                <a:ea typeface="+mn-lt"/>
                <a:cs typeface="Segoe UI"/>
              </a:rPr>
              <a:t>, S. (2014). Conditional Generative Adversarial Nets. arXiv:1411.1784.</a:t>
            </a:r>
            <a:endParaRPr lang="en-US" sz="2000">
              <a:solidFill>
                <a:schemeClr val="accent6">
                  <a:lumMod val="50000"/>
                </a:schemeClr>
              </a:solidFill>
              <a:latin typeface="Segoe UI"/>
              <a:ea typeface="Calibri"/>
              <a:cs typeface="Segoe UI"/>
            </a:endParaRPr>
          </a:p>
          <a:p>
            <a:pPr>
              <a:lnSpc>
                <a:spcPts val="2799"/>
              </a:lnSpc>
            </a:pPr>
            <a:r>
              <a:rPr lang="en-US" sz="2000">
                <a:solidFill>
                  <a:schemeClr val="accent6">
                    <a:lumMod val="50000"/>
                  </a:schemeClr>
                </a:solidFill>
                <a:latin typeface="Segoe UI"/>
                <a:ea typeface="+mn-lt"/>
                <a:cs typeface="Segoe UI"/>
              </a:rPr>
              <a:t>[3] </a:t>
            </a:r>
            <a:r>
              <a:rPr lang="en-US" sz="2000" err="1">
                <a:solidFill>
                  <a:schemeClr val="accent6">
                    <a:lumMod val="50000"/>
                  </a:schemeClr>
                </a:solidFill>
                <a:latin typeface="Segoe UI"/>
                <a:ea typeface="+mn-lt"/>
                <a:cs typeface="Segoe UI"/>
              </a:rPr>
              <a:t>Vinyals</a:t>
            </a:r>
            <a:r>
              <a:rPr lang="en-US" sz="2000">
                <a:solidFill>
                  <a:schemeClr val="accent6">
                    <a:lumMod val="50000"/>
                  </a:schemeClr>
                </a:solidFill>
                <a:latin typeface="Segoe UI"/>
                <a:ea typeface="+mn-lt"/>
                <a:cs typeface="Segoe UI"/>
              </a:rPr>
              <a:t>, O., et al. (2015). Show and Tell: A Neural Image Caption Generator. CVPR.</a:t>
            </a:r>
          </a:p>
          <a:p>
            <a:pPr>
              <a:lnSpc>
                <a:spcPts val="2799"/>
              </a:lnSpc>
            </a:pPr>
            <a:r>
              <a:rPr lang="en-US" sz="2000">
                <a:solidFill>
                  <a:schemeClr val="accent6">
                    <a:lumMod val="50000"/>
                  </a:schemeClr>
                </a:solidFill>
                <a:latin typeface="Segoe UI"/>
                <a:ea typeface="+mn-lt"/>
                <a:cs typeface="Segoe UI"/>
              </a:rPr>
              <a:t>[4] </a:t>
            </a:r>
            <a:r>
              <a:rPr lang="en-US" sz="2000" err="1">
                <a:solidFill>
                  <a:schemeClr val="accent6">
                    <a:lumMod val="50000"/>
                  </a:schemeClr>
                </a:solidFill>
                <a:latin typeface="Segoe UI"/>
                <a:ea typeface="+mn-lt"/>
                <a:cs typeface="Segoe UI"/>
              </a:rPr>
              <a:t>Karras</a:t>
            </a:r>
            <a:r>
              <a:rPr lang="en-US" sz="2000">
                <a:solidFill>
                  <a:schemeClr val="accent6">
                    <a:lumMod val="50000"/>
                  </a:schemeClr>
                </a:solidFill>
                <a:latin typeface="Segoe UI"/>
                <a:ea typeface="+mn-lt"/>
                <a:cs typeface="Segoe UI"/>
              </a:rPr>
              <a:t>, T., et al. (2018). Progressive Growing of GANs for Improved Quality, Stability, and Variation. ICLR.</a:t>
            </a:r>
            <a:endParaRPr lang="en-US" sz="2000">
              <a:solidFill>
                <a:schemeClr val="accent6">
                  <a:lumMod val="50000"/>
                </a:schemeClr>
              </a:solidFill>
              <a:latin typeface="Segoe UI"/>
              <a:ea typeface="Calibri Light"/>
              <a:cs typeface="Segoe UI"/>
            </a:endParaRPr>
          </a:p>
          <a:p>
            <a:pPr>
              <a:lnSpc>
                <a:spcPts val="2799"/>
              </a:lnSpc>
            </a:pPr>
            <a:r>
              <a:rPr lang="en-US" sz="2000">
                <a:solidFill>
                  <a:schemeClr val="accent6">
                    <a:lumMod val="50000"/>
                  </a:schemeClr>
                </a:solidFill>
                <a:latin typeface="Segoe UI"/>
                <a:ea typeface="+mn-lt"/>
                <a:cs typeface="Segoe UI"/>
              </a:rPr>
              <a:t>[5] </a:t>
            </a:r>
            <a:r>
              <a:rPr lang="en-US" sz="2000" err="1">
                <a:solidFill>
                  <a:schemeClr val="accent6">
                    <a:lumMod val="50000"/>
                  </a:schemeClr>
                </a:solidFill>
                <a:latin typeface="Segoe UI"/>
                <a:ea typeface="+mn-lt"/>
                <a:cs typeface="Segoe UI"/>
              </a:rPr>
              <a:t>Kiros</a:t>
            </a:r>
            <a:r>
              <a:rPr lang="en-US" sz="2000">
                <a:solidFill>
                  <a:schemeClr val="accent6">
                    <a:lumMod val="50000"/>
                  </a:schemeClr>
                </a:solidFill>
                <a:latin typeface="Segoe UI"/>
                <a:ea typeface="+mn-lt"/>
                <a:cs typeface="Segoe UI"/>
              </a:rPr>
              <a:t>, R., et al. (2014). Unifying Visual-Semantic Embeddings with Multimodal Neural Language Models. arXiv:1411.2539.</a:t>
            </a:r>
          </a:p>
          <a:p>
            <a:pPr>
              <a:lnSpc>
                <a:spcPts val="2799"/>
              </a:lnSpc>
            </a:pPr>
            <a:r>
              <a:rPr lang="en-US" sz="2000">
                <a:solidFill>
                  <a:schemeClr val="accent6">
                    <a:lumMod val="50000"/>
                  </a:schemeClr>
                </a:solidFill>
                <a:latin typeface="Segoe UI"/>
                <a:ea typeface="+mn-lt"/>
                <a:cs typeface="Segoe UI"/>
              </a:rPr>
              <a:t>[6] Zhu, J. Y., et al. (2019). Towards High-Resolution Image Synthesis with Progressive Growing of GANs. ICLR.</a:t>
            </a:r>
            <a:endParaRPr lang="en-US" sz="2000">
              <a:solidFill>
                <a:schemeClr val="accent6">
                  <a:lumMod val="50000"/>
                </a:schemeClr>
              </a:solidFill>
            </a:endParaRPr>
          </a:p>
          <a:p>
            <a:endParaRPr lang="en-US" sz="2200" b="1">
              <a:solidFill>
                <a:srgbClr val="DD785E"/>
              </a:solidFill>
              <a:ea typeface="Calibri"/>
              <a:cs typeface="Calibri"/>
            </a:endParaRPr>
          </a:p>
        </p:txBody>
      </p:sp>
      <p:sp>
        <p:nvSpPr>
          <p:cNvPr id="2" name="TextBox 1">
            <a:extLst>
              <a:ext uri="{FF2B5EF4-FFF2-40B4-BE49-F238E27FC236}">
                <a16:creationId xmlns:a16="http://schemas.microsoft.com/office/drawing/2014/main" id="{B3667C83-DBCE-BEFF-DDAE-9091FAB8EAE5}"/>
              </a:ext>
            </a:extLst>
          </p:cNvPr>
          <p:cNvSpPr txBox="1"/>
          <p:nvPr/>
        </p:nvSpPr>
        <p:spPr>
          <a:xfrm>
            <a:off x="342900" y="309917"/>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chemeClr val="accent6">
                    <a:lumMod val="50000"/>
                  </a:schemeClr>
                </a:solidFill>
                <a:latin typeface="Arial Black" panose="020B0A04020102020204" pitchFamily="34" charset="0"/>
                <a:ea typeface="Calibri"/>
                <a:cs typeface="Calibri"/>
              </a:rPr>
              <a:t>Reference</a:t>
            </a:r>
          </a:p>
        </p:txBody>
      </p:sp>
    </p:spTree>
    <p:extLst>
      <p:ext uri="{BB962C8B-B14F-4D97-AF65-F5344CB8AC3E}">
        <p14:creationId xmlns:p14="http://schemas.microsoft.com/office/powerpoint/2010/main" val="108997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671215" y="2583798"/>
            <a:ext cx="106439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a:solidFill>
                  <a:schemeClr val="accent6">
                    <a:lumMod val="50000"/>
                  </a:schemeClr>
                </a:solidFill>
                <a:latin typeface="Poppins" panose="00000500000000000000" pitchFamily="2" charset="0"/>
                <a:ea typeface="Calibri"/>
                <a:cs typeface="Poppins" panose="00000500000000000000" pitchFamily="2" charset="0"/>
              </a:rPr>
              <a:t>THANK YOU !</a:t>
            </a:r>
          </a:p>
        </p:txBody>
      </p:sp>
    </p:spTree>
    <p:extLst>
      <p:ext uri="{BB962C8B-B14F-4D97-AF65-F5344CB8AC3E}">
        <p14:creationId xmlns:p14="http://schemas.microsoft.com/office/powerpoint/2010/main" val="118876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3D0D5-8CF8-3B68-0E01-5ED179FEDE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94A30D-69D8-FACD-13C3-EE1DF37088E3}"/>
              </a:ext>
            </a:extLst>
          </p:cNvPr>
          <p:cNvSpPr/>
          <p:nvPr/>
        </p:nvSpPr>
        <p:spPr>
          <a:xfrm>
            <a:off x="0" y="0"/>
            <a:ext cx="12192000" cy="6858000"/>
          </a:xfrm>
          <a:prstGeom prst="rect">
            <a:avLst/>
          </a:prstGeom>
          <a:solidFill>
            <a:schemeClr val="accent6">
              <a:lumMod val="20000"/>
              <a:lumOff val="80000"/>
            </a:schemeClr>
          </a:solidFill>
          <a:ln>
            <a:solidFill>
              <a:schemeClr val="accent6">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D72E1A1-5CCB-40AB-F7F6-69C8001211C8}"/>
              </a:ext>
            </a:extLst>
          </p:cNvPr>
          <p:cNvSpPr txBox="1"/>
          <p:nvPr/>
        </p:nvSpPr>
        <p:spPr>
          <a:xfrm>
            <a:off x="228600" y="1683007"/>
            <a:ext cx="7228114" cy="5001369"/>
          </a:xfrm>
          <a:prstGeom prst="rect">
            <a:avLst/>
          </a:prstGeom>
          <a:noFill/>
        </p:spPr>
        <p:txBody>
          <a:bodyPr wrap="square" lIns="91440" tIns="45720" rIns="91440" bIns="45720" rtlCol="0" anchor="t">
            <a:spAutoFit/>
          </a:bodyPr>
          <a:lstStyle/>
          <a:p>
            <a:pPr algn="just"/>
            <a:r>
              <a:rPr lang="en-US" sz="2900" dirty="0">
                <a:solidFill>
                  <a:schemeClr val="accent6">
                    <a:lumMod val="50000"/>
                  </a:schemeClr>
                </a:solidFill>
                <a:latin typeface="Poppins" panose="00000500000000000000" pitchFamily="2" charset="0"/>
                <a:cs typeface="Poppins" panose="00000500000000000000" pitchFamily="2" charset="0"/>
              </a:rPr>
              <a:t>For a human mind it is very easy to think of new content. what if someone asks you to “</a:t>
            </a:r>
            <a:r>
              <a:rPr lang="en-US" sz="2900" b="1" dirty="0">
                <a:solidFill>
                  <a:schemeClr val="accent6">
                    <a:lumMod val="50000"/>
                  </a:schemeClr>
                </a:solidFill>
                <a:latin typeface="Poppins" panose="00000500000000000000" pitchFamily="2" charset="0"/>
                <a:cs typeface="Poppins" panose="00000500000000000000" pitchFamily="2" charset="0"/>
              </a:rPr>
              <a:t>draw a flower with blue petals</a:t>
            </a:r>
            <a:r>
              <a:rPr lang="en-US" sz="2900" dirty="0">
                <a:solidFill>
                  <a:schemeClr val="accent6">
                    <a:lumMod val="50000"/>
                  </a:schemeClr>
                </a:solidFill>
                <a:latin typeface="Poppins" panose="00000500000000000000" pitchFamily="2" charset="0"/>
                <a:cs typeface="Poppins" panose="00000500000000000000" pitchFamily="2" charset="0"/>
              </a:rPr>
              <a:t>”. It is very easy for us to do that. But machines process information very differently. GANs are a kind of architecture in Deep learning that can produce content from random noise. Our app aim to generate images based on the flower dataset.</a:t>
            </a:r>
            <a:endParaRPr lang="en-IN" sz="2900" dirty="0">
              <a:solidFill>
                <a:schemeClr val="accent6">
                  <a:lumMod val="50000"/>
                </a:schemeClr>
              </a:solidFill>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1A631217-5920-48B5-A917-B567FB1802E0}"/>
              </a:ext>
            </a:extLst>
          </p:cNvPr>
          <p:cNvSpPr txBox="1"/>
          <p:nvPr/>
        </p:nvSpPr>
        <p:spPr>
          <a:xfrm>
            <a:off x="413657" y="487561"/>
            <a:ext cx="4669972" cy="830997"/>
          </a:xfrm>
          <a:prstGeom prst="rect">
            <a:avLst/>
          </a:prstGeom>
          <a:noFill/>
        </p:spPr>
        <p:txBody>
          <a:bodyPr wrap="square" lIns="91440" tIns="45720" rIns="91440" bIns="45720" rtlCol="0" anchor="t">
            <a:spAutoFit/>
          </a:bodyPr>
          <a:lstStyle/>
          <a:p>
            <a:r>
              <a:rPr lang="en-US" sz="4800" b="1">
                <a:solidFill>
                  <a:schemeClr val="accent6">
                    <a:lumMod val="50000"/>
                  </a:schemeClr>
                </a:solidFill>
                <a:latin typeface="Arial Black"/>
                <a:ea typeface="Nunito" pitchFamily="34" charset="-122"/>
                <a:cs typeface="Nunito" pitchFamily="34" charset="-120"/>
              </a:rPr>
              <a:t>Introduction</a:t>
            </a:r>
            <a:endParaRPr lang="en-US" sz="4800">
              <a:solidFill>
                <a:schemeClr val="accent6">
                  <a:lumMod val="50000"/>
                </a:schemeClr>
              </a:solidFill>
              <a:latin typeface="Arial Black"/>
            </a:endParaRPr>
          </a:p>
        </p:txBody>
      </p:sp>
      <p:sp>
        <p:nvSpPr>
          <p:cNvPr id="15" name="Rectangle: Diagonal Corners Rounded 14">
            <a:extLst>
              <a:ext uri="{FF2B5EF4-FFF2-40B4-BE49-F238E27FC236}">
                <a16:creationId xmlns:a16="http://schemas.microsoft.com/office/drawing/2014/main" id="{2E31B67D-FC19-3482-D65E-A4D0991F1D88}"/>
              </a:ext>
            </a:extLst>
          </p:cNvPr>
          <p:cNvSpPr/>
          <p:nvPr/>
        </p:nvSpPr>
        <p:spPr>
          <a:xfrm>
            <a:off x="7554686" y="304800"/>
            <a:ext cx="4408715" cy="6379575"/>
          </a:xfrm>
          <a:prstGeom prst="round2DiagRect">
            <a:avLst>
              <a:gd name="adj1" fmla="val 16667"/>
              <a:gd name="adj2" fmla="val 0"/>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116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accent6">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195733A1-ECE4-9EB8-B996-A7E6D6892CAF}"/>
              </a:ext>
            </a:extLst>
          </p:cNvPr>
          <p:cNvSpPr txBox="1"/>
          <p:nvPr/>
        </p:nvSpPr>
        <p:spPr>
          <a:xfrm>
            <a:off x="435428" y="464403"/>
            <a:ext cx="4669972" cy="830997"/>
          </a:xfrm>
          <a:prstGeom prst="rect">
            <a:avLst/>
          </a:prstGeom>
          <a:noFill/>
        </p:spPr>
        <p:txBody>
          <a:bodyPr wrap="square" rtlCol="0">
            <a:spAutoFit/>
          </a:bodyPr>
          <a:lstStyle/>
          <a:p>
            <a:r>
              <a:rPr lang="en-US" sz="4800" b="1">
                <a:solidFill>
                  <a:schemeClr val="accent6">
                    <a:lumMod val="50000"/>
                  </a:schemeClr>
                </a:solidFill>
                <a:latin typeface="Arial Black" panose="020B0A04020102020204" pitchFamily="34" charset="0"/>
                <a:ea typeface="Nunito" pitchFamily="34" charset="-122"/>
                <a:cs typeface="Nunito" pitchFamily="34" charset="-120"/>
              </a:rPr>
              <a:t>Abstract</a:t>
            </a:r>
          </a:p>
        </p:txBody>
      </p:sp>
      <p:sp>
        <p:nvSpPr>
          <p:cNvPr id="3" name="TextBox 2">
            <a:extLst>
              <a:ext uri="{FF2B5EF4-FFF2-40B4-BE49-F238E27FC236}">
                <a16:creationId xmlns:a16="http://schemas.microsoft.com/office/drawing/2014/main" id="{EA54E569-C7E6-7C3A-3014-9A8F64384BA9}"/>
              </a:ext>
            </a:extLst>
          </p:cNvPr>
          <p:cNvSpPr txBox="1"/>
          <p:nvPr/>
        </p:nvSpPr>
        <p:spPr>
          <a:xfrm>
            <a:off x="555171" y="1415143"/>
            <a:ext cx="11266715" cy="5047536"/>
          </a:xfrm>
          <a:prstGeom prst="rect">
            <a:avLst/>
          </a:prstGeom>
          <a:noFill/>
        </p:spPr>
        <p:txBody>
          <a:bodyPr wrap="square" rtlCol="0">
            <a:spAutoFit/>
          </a:bodyPr>
          <a:lstStyle/>
          <a:p>
            <a:pPr marL="285750" indent="-285750" algn="just">
              <a:buFont typeface="Arial" panose="020B0604020202020204" pitchFamily="34" charset="0"/>
              <a:buChar char="•"/>
            </a:pPr>
            <a:r>
              <a:rPr lang="en-US" sz="2300" dirty="0">
                <a:solidFill>
                  <a:schemeClr val="accent6">
                    <a:lumMod val="50000"/>
                  </a:schemeClr>
                </a:solidFill>
                <a:latin typeface="Poppins" panose="00000500000000000000" pitchFamily="2" charset="0"/>
                <a:cs typeface="Poppins" panose="00000500000000000000" pitchFamily="2" charset="0"/>
              </a:rPr>
              <a:t>Synthetic content generation using machines is a very trending topic in the field of Deep Learning and it is an extremely difficult task even for the state-of-the-Art ML algorithms.</a:t>
            </a:r>
          </a:p>
          <a:p>
            <a:pPr marL="285750" indent="-285750" algn="just">
              <a:buFont typeface="Arial" panose="020B0604020202020204" pitchFamily="34" charset="0"/>
              <a:buChar char="•"/>
            </a:pPr>
            <a:r>
              <a:rPr lang="en-US" sz="2300" dirty="0">
                <a:solidFill>
                  <a:schemeClr val="accent6">
                    <a:lumMod val="50000"/>
                  </a:schemeClr>
                </a:solidFill>
                <a:latin typeface="Poppins" panose="00000500000000000000" pitchFamily="2" charset="0"/>
                <a:cs typeface="Poppins" panose="00000500000000000000" pitchFamily="2" charset="0"/>
              </a:rPr>
              <a:t>In the recent past Generative Adversarial Networks (GAN) have shown great promise when it comes to generating images but they are difficult to train and condition on any particular input which acts as a downside for them.</a:t>
            </a:r>
          </a:p>
          <a:p>
            <a:pPr marL="285750" indent="-285750" algn="just">
              <a:buFont typeface="Arial" panose="020B0604020202020204" pitchFamily="34" charset="0"/>
              <a:buChar char="•"/>
            </a:pPr>
            <a:r>
              <a:rPr lang="en-US" sz="2300" dirty="0">
                <a:solidFill>
                  <a:schemeClr val="accent6">
                    <a:lumMod val="50000"/>
                  </a:schemeClr>
                </a:solidFill>
                <a:latin typeface="Poppins" panose="00000500000000000000" pitchFamily="2" charset="0"/>
                <a:cs typeface="Poppins" panose="00000500000000000000" pitchFamily="2" charset="0"/>
              </a:rPr>
              <a:t>However, they have tremendous applications in generating content in an unsupervised learning approach like generating video, Increasing the resolution of Images or Generating Images from Text.</a:t>
            </a:r>
          </a:p>
          <a:p>
            <a:pPr marL="285750" indent="-285750" algn="just">
              <a:buFont typeface="Arial" panose="020B0604020202020204" pitchFamily="34" charset="0"/>
              <a:buChar char="•"/>
            </a:pPr>
            <a:r>
              <a:rPr lang="en-US" sz="2300" dirty="0">
                <a:solidFill>
                  <a:schemeClr val="accent6">
                    <a:lumMod val="50000"/>
                  </a:schemeClr>
                </a:solidFill>
                <a:latin typeface="Poppins" panose="00000500000000000000" pitchFamily="2" charset="0"/>
                <a:cs typeface="Poppins" panose="00000500000000000000" pitchFamily="2" charset="0"/>
              </a:rPr>
              <a:t>In this project we look at generating 64*64 Images on the fly using a text as an input.</a:t>
            </a:r>
          </a:p>
          <a:p>
            <a:pPr marL="285750" indent="-285750" algn="just">
              <a:buFont typeface="Arial" panose="020B0604020202020204" pitchFamily="34" charset="0"/>
              <a:buChar char="•"/>
            </a:pPr>
            <a:r>
              <a:rPr lang="en-US" sz="2300" dirty="0">
                <a:solidFill>
                  <a:schemeClr val="accent6">
                    <a:lumMod val="50000"/>
                  </a:schemeClr>
                </a:solidFill>
                <a:latin typeface="Poppins" panose="00000500000000000000" pitchFamily="2" charset="0"/>
                <a:cs typeface="Poppins" panose="00000500000000000000" pitchFamily="2" charset="0"/>
              </a:rPr>
              <a:t>The final project will be a web-app, where, you can input a text and a synthetic Image Will be generated based on the description of the text.</a:t>
            </a:r>
            <a:endParaRPr lang="en-IN" sz="2300" dirty="0">
              <a:solidFill>
                <a:schemeClr val="accent6">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76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accent6">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1DA9A302-5ACD-8D9E-7102-C5F3AF99BEA9}"/>
              </a:ext>
            </a:extLst>
          </p:cNvPr>
          <p:cNvSpPr txBox="1"/>
          <p:nvPr/>
        </p:nvSpPr>
        <p:spPr>
          <a:xfrm>
            <a:off x="265043" y="215348"/>
            <a:ext cx="112146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baseline="0">
                <a:solidFill>
                  <a:srgbClr val="385723"/>
                </a:solidFill>
                <a:latin typeface="Arial Black" panose="020B0A04020102020204" pitchFamily="34" charset="0"/>
              </a:rPr>
              <a:t>Existing System</a:t>
            </a:r>
            <a:endParaRPr lang="en-US" sz="1400">
              <a:latin typeface="Arial Black" panose="020B0A04020102020204" pitchFamily="34" charset="0"/>
            </a:endParaRPr>
          </a:p>
        </p:txBody>
      </p:sp>
      <p:sp>
        <p:nvSpPr>
          <p:cNvPr id="3" name="TextBox 2">
            <a:extLst>
              <a:ext uri="{FF2B5EF4-FFF2-40B4-BE49-F238E27FC236}">
                <a16:creationId xmlns:a16="http://schemas.microsoft.com/office/drawing/2014/main" id="{3C128AB5-7EDD-302A-BE57-8B568E0F42A2}"/>
              </a:ext>
            </a:extLst>
          </p:cNvPr>
          <p:cNvSpPr txBox="1"/>
          <p:nvPr/>
        </p:nvSpPr>
        <p:spPr>
          <a:xfrm>
            <a:off x="489857" y="1251857"/>
            <a:ext cx="11386457" cy="5539978"/>
          </a:xfrm>
          <a:prstGeom prst="rect">
            <a:avLst/>
          </a:prstGeom>
          <a:noFill/>
        </p:spPr>
        <p:txBody>
          <a:bodyPr wrap="square" rtlCol="0">
            <a:spAutoFit/>
          </a:bodyPr>
          <a:lstStyle/>
          <a:p>
            <a:r>
              <a:rPr lang="en-US" sz="2400">
                <a:solidFill>
                  <a:schemeClr val="accent6">
                    <a:lumMod val="50000"/>
                  </a:schemeClr>
                </a:solidFill>
                <a:latin typeface="Poppins"/>
                <a:ea typeface="Poppins"/>
                <a:cs typeface="Poppins"/>
                <a:sym typeface="Poppins"/>
              </a:rPr>
              <a:t>As of our latest update there are many existing systems of similar kind. Some of the prominent ones are given below:</a:t>
            </a: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US" sz="2400">
              <a:solidFill>
                <a:schemeClr val="accent6">
                  <a:lumMod val="50000"/>
                </a:schemeClr>
              </a:solidFill>
              <a:latin typeface="Poppins"/>
              <a:ea typeface="Poppins"/>
              <a:cs typeface="Poppins"/>
              <a:sym typeface="Poppins"/>
            </a:endParaRPr>
          </a:p>
          <a:p>
            <a:endParaRPr lang="en-IN"/>
          </a:p>
        </p:txBody>
      </p:sp>
      <p:pic>
        <p:nvPicPr>
          <p:cNvPr id="6" name="Picture 5">
            <a:extLst>
              <a:ext uri="{FF2B5EF4-FFF2-40B4-BE49-F238E27FC236}">
                <a16:creationId xmlns:a16="http://schemas.microsoft.com/office/drawing/2014/main" id="{3993EACB-0820-D67B-7D38-72EE606E5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41" y="2298202"/>
            <a:ext cx="6578454" cy="2872513"/>
          </a:xfrm>
          <a:prstGeom prst="rect">
            <a:avLst/>
          </a:prstGeom>
        </p:spPr>
      </p:pic>
      <p:pic>
        <p:nvPicPr>
          <p:cNvPr id="12" name="Picture 11">
            <a:extLst>
              <a:ext uri="{FF2B5EF4-FFF2-40B4-BE49-F238E27FC236}">
                <a16:creationId xmlns:a16="http://schemas.microsoft.com/office/drawing/2014/main" id="{74664551-BE8A-2457-3ABD-0F69CE31A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53" y="2298202"/>
            <a:ext cx="3505200" cy="2872513"/>
          </a:xfrm>
          <a:prstGeom prst="rect">
            <a:avLst/>
          </a:prstGeom>
        </p:spPr>
      </p:pic>
      <p:sp>
        <p:nvSpPr>
          <p:cNvPr id="13" name="TextBox 12">
            <a:extLst>
              <a:ext uri="{FF2B5EF4-FFF2-40B4-BE49-F238E27FC236}">
                <a16:creationId xmlns:a16="http://schemas.microsoft.com/office/drawing/2014/main" id="{612D392F-73BC-8B2F-677D-ED35A7E39323}"/>
              </a:ext>
            </a:extLst>
          </p:cNvPr>
          <p:cNvSpPr txBox="1"/>
          <p:nvPr/>
        </p:nvSpPr>
        <p:spPr>
          <a:xfrm>
            <a:off x="598253" y="5413755"/>
            <a:ext cx="10798629" cy="1477328"/>
          </a:xfrm>
          <a:prstGeom prst="rect">
            <a:avLst/>
          </a:prstGeom>
          <a:noFill/>
        </p:spPr>
        <p:txBody>
          <a:bodyPr wrap="square" rtlCol="0">
            <a:spAutoFit/>
          </a:bodyPr>
          <a:lstStyle/>
          <a:p>
            <a:pPr algn="just"/>
            <a:r>
              <a:rPr lang="en-US" sz="2400">
                <a:solidFill>
                  <a:schemeClr val="accent6">
                    <a:lumMod val="50000"/>
                  </a:schemeClr>
                </a:solidFill>
                <a:latin typeface="Poppins"/>
                <a:ea typeface="Poppins"/>
                <a:cs typeface="Poppins"/>
                <a:sym typeface="Poppins"/>
              </a:rPr>
              <a:t>These existing systems can serve as valuable references and inspirations for our project on developing an app for medicinal herb identification. </a:t>
            </a:r>
          </a:p>
          <a:p>
            <a:endParaRPr lang="en-IN"/>
          </a:p>
        </p:txBody>
      </p:sp>
    </p:spTree>
    <p:extLst>
      <p:ext uri="{BB962C8B-B14F-4D97-AF65-F5344CB8AC3E}">
        <p14:creationId xmlns:p14="http://schemas.microsoft.com/office/powerpoint/2010/main" val="45070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282958" y="362483"/>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chemeClr val="accent6">
                    <a:lumMod val="50000"/>
                  </a:schemeClr>
                </a:solidFill>
                <a:latin typeface="Arial Black" panose="020B0A04020102020204" pitchFamily="34" charset="0"/>
                <a:ea typeface="+mn-lt"/>
                <a:cs typeface="+mn-lt"/>
              </a:rPr>
              <a:t>Drawbacks</a:t>
            </a:r>
            <a:endParaRPr lang="en-US" sz="1600">
              <a:latin typeface="Arial Black" panose="020B0A04020102020204" pitchFamily="34" charset="0"/>
            </a:endParaRPr>
          </a:p>
        </p:txBody>
      </p:sp>
      <p:sp>
        <p:nvSpPr>
          <p:cNvPr id="3" name="Rectangle: Diagonal Corners Rounded 2">
            <a:extLst>
              <a:ext uri="{FF2B5EF4-FFF2-40B4-BE49-F238E27FC236}">
                <a16:creationId xmlns:a16="http://schemas.microsoft.com/office/drawing/2014/main" id="{B82AF0DC-4023-609A-2B96-CAA774E22430}"/>
              </a:ext>
            </a:extLst>
          </p:cNvPr>
          <p:cNvSpPr/>
          <p:nvPr/>
        </p:nvSpPr>
        <p:spPr>
          <a:xfrm>
            <a:off x="185057" y="1497132"/>
            <a:ext cx="3788229" cy="4582886"/>
          </a:xfrm>
          <a:prstGeom prst="round2DiagRect">
            <a:avLst/>
          </a:prstGeom>
          <a:solidFill>
            <a:schemeClr val="accent6"/>
          </a:solidFill>
          <a:ln w="31750" cmpd="sng">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accent6">
                    <a:lumMod val="50000"/>
                  </a:schemeClr>
                </a:solidFill>
                <a:latin typeface="Poppins" panose="00000500000000000000" pitchFamily="2" charset="0"/>
                <a:ea typeface="Calibri"/>
                <a:cs typeface="Poppins" panose="00000500000000000000" pitchFamily="2" charset="0"/>
              </a:rPr>
              <a:t>Time-Consuming Processes</a:t>
            </a:r>
          </a:p>
          <a:p>
            <a:pPr algn="ctr"/>
            <a:r>
              <a:rPr lang="en-US" sz="2300" dirty="0">
                <a:solidFill>
                  <a:schemeClr val="accent6">
                    <a:lumMod val="50000"/>
                  </a:schemeClr>
                </a:solidFill>
                <a:latin typeface="Poppins" panose="00000500000000000000" pitchFamily="2" charset="0"/>
                <a:ea typeface="+mn-lt"/>
                <a:cs typeface="Poppins" panose="00000500000000000000" pitchFamily="2" charset="0"/>
              </a:rPr>
              <a:t>Traditional image creation methods are time-consuming and often result in bottlenecks, limiting the rate of production and innovation in dynamic environments.</a:t>
            </a:r>
            <a:endParaRPr lang="en-US" sz="2300" dirty="0">
              <a:solidFill>
                <a:schemeClr val="accent6">
                  <a:lumMod val="50000"/>
                </a:schemeClr>
              </a:solidFill>
              <a:latin typeface="Poppins" panose="00000500000000000000" pitchFamily="2" charset="0"/>
              <a:ea typeface="Calibri"/>
              <a:cs typeface="Poppins" panose="00000500000000000000" pitchFamily="2" charset="0"/>
            </a:endParaRPr>
          </a:p>
          <a:p>
            <a:pPr algn="ctr"/>
            <a:endParaRPr lang="en-IN" dirty="0"/>
          </a:p>
        </p:txBody>
      </p:sp>
      <p:sp>
        <p:nvSpPr>
          <p:cNvPr id="9" name="Rectangle: Diagonal Corners Rounded 8">
            <a:extLst>
              <a:ext uri="{FF2B5EF4-FFF2-40B4-BE49-F238E27FC236}">
                <a16:creationId xmlns:a16="http://schemas.microsoft.com/office/drawing/2014/main" id="{DB0F7270-69FA-7147-EEDC-13ADE4FB9F85}"/>
              </a:ext>
            </a:extLst>
          </p:cNvPr>
          <p:cNvSpPr/>
          <p:nvPr/>
        </p:nvSpPr>
        <p:spPr>
          <a:xfrm>
            <a:off x="4201885" y="1458859"/>
            <a:ext cx="3788229" cy="4582886"/>
          </a:xfrm>
          <a:prstGeom prst="round2DiagRect">
            <a:avLst/>
          </a:prstGeom>
          <a:solidFill>
            <a:schemeClr val="accent6"/>
          </a:solidFill>
          <a:ln w="31750" cmpd="sng">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a:solidFill>
                  <a:schemeClr val="accent6">
                    <a:lumMod val="50000"/>
                  </a:schemeClr>
                </a:solidFill>
                <a:latin typeface="Poppins" panose="00000500000000000000" pitchFamily="2" charset="0"/>
                <a:ea typeface="+mn-lt"/>
                <a:cs typeface="Poppins" panose="00000500000000000000" pitchFamily="2" charset="0"/>
              </a:rPr>
              <a:t>Resource Intensity</a:t>
            </a:r>
            <a:endParaRPr lang="en-US" sz="2300" b="1">
              <a:solidFill>
                <a:schemeClr val="accent6">
                  <a:lumMod val="50000"/>
                </a:schemeClr>
              </a:solidFill>
              <a:latin typeface="Poppins" panose="00000500000000000000" pitchFamily="2" charset="0"/>
              <a:ea typeface="Calibri"/>
              <a:cs typeface="Poppins" panose="00000500000000000000" pitchFamily="2" charset="0"/>
            </a:endParaRPr>
          </a:p>
          <a:p>
            <a:pPr algn="ctr"/>
            <a:r>
              <a:rPr lang="en-US" sz="2300">
                <a:solidFill>
                  <a:schemeClr val="accent6">
                    <a:lumMod val="50000"/>
                  </a:schemeClr>
                </a:solidFill>
                <a:latin typeface="Poppins" panose="00000500000000000000" pitchFamily="2" charset="0"/>
                <a:ea typeface="+mn-lt"/>
                <a:cs typeface="Poppins" panose="00000500000000000000" pitchFamily="2" charset="0"/>
              </a:rPr>
              <a:t>Manpower and financial resources are significantly taxed, as each image requires individual attention, from concept to execution, demanding a high level of input for a relatively slow output.</a:t>
            </a:r>
            <a:endParaRPr lang="en-US" sz="2300">
              <a:solidFill>
                <a:schemeClr val="accent6">
                  <a:lumMod val="50000"/>
                </a:schemeClr>
              </a:solidFill>
              <a:latin typeface="Poppins" panose="00000500000000000000" pitchFamily="2" charset="0"/>
              <a:ea typeface="Calibri Light"/>
              <a:cs typeface="Poppins" panose="00000500000000000000" pitchFamily="2" charset="0"/>
            </a:endParaRPr>
          </a:p>
        </p:txBody>
      </p:sp>
      <p:sp>
        <p:nvSpPr>
          <p:cNvPr id="10" name="Rectangle: Diagonal Corners Rounded 9">
            <a:extLst>
              <a:ext uri="{FF2B5EF4-FFF2-40B4-BE49-F238E27FC236}">
                <a16:creationId xmlns:a16="http://schemas.microsoft.com/office/drawing/2014/main" id="{6EE341A8-AE59-17EE-E65E-D865AE3923C9}"/>
              </a:ext>
            </a:extLst>
          </p:cNvPr>
          <p:cNvSpPr/>
          <p:nvPr/>
        </p:nvSpPr>
        <p:spPr>
          <a:xfrm>
            <a:off x="8175171" y="1453936"/>
            <a:ext cx="3788229" cy="4582886"/>
          </a:xfrm>
          <a:prstGeom prst="round2DiagRect">
            <a:avLst/>
          </a:prstGeom>
          <a:solidFill>
            <a:schemeClr val="accent6"/>
          </a:solidFill>
          <a:ln w="31750" cmpd="sng">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a:solidFill>
                  <a:schemeClr val="accent6">
                    <a:lumMod val="50000"/>
                  </a:schemeClr>
                </a:solidFill>
                <a:latin typeface="Poppins" panose="00000500000000000000" pitchFamily="2" charset="0"/>
                <a:ea typeface="+mn-lt"/>
                <a:cs typeface="Poppins" panose="00000500000000000000" pitchFamily="2" charset="0"/>
              </a:rPr>
              <a:t>Reproducibility Issues</a:t>
            </a:r>
          </a:p>
          <a:p>
            <a:pPr algn="ctr"/>
            <a:r>
              <a:rPr lang="en-US" sz="2300">
                <a:solidFill>
                  <a:schemeClr val="accent6">
                    <a:lumMod val="50000"/>
                  </a:schemeClr>
                </a:solidFill>
                <a:latin typeface="Poppins" panose="00000500000000000000" pitchFamily="2" charset="0"/>
                <a:ea typeface="+mn-lt"/>
                <a:cs typeface="Poppins" panose="00000500000000000000" pitchFamily="2" charset="0"/>
              </a:rPr>
              <a:t>Reproducing the same level of quality across different instances can be challenging, and variations can lead to inconsistencies, affecting brand image and user experience.</a:t>
            </a:r>
            <a:endParaRPr lang="en-US" sz="2300">
              <a:solidFill>
                <a:schemeClr val="accent6">
                  <a:lumMod val="50000"/>
                </a:schemeClr>
              </a:solidFill>
              <a:latin typeface="Poppins" panose="00000500000000000000" pitchFamily="2" charset="0"/>
              <a:ea typeface="Calibri Light"/>
              <a:cs typeface="Poppins" panose="00000500000000000000" pitchFamily="2" charset="0"/>
            </a:endParaRPr>
          </a:p>
        </p:txBody>
      </p:sp>
    </p:spTree>
    <p:extLst>
      <p:ext uri="{BB962C8B-B14F-4D97-AF65-F5344CB8AC3E}">
        <p14:creationId xmlns:p14="http://schemas.microsoft.com/office/powerpoint/2010/main" val="311199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9CFE390-5A03-11F8-0B35-F7F314A99E42}"/>
              </a:ext>
            </a:extLst>
          </p:cNvPr>
          <p:cNvSpPr/>
          <p:nvPr/>
        </p:nvSpPr>
        <p:spPr>
          <a:xfrm>
            <a:off x="239415" y="1458859"/>
            <a:ext cx="11734800" cy="515448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buFont typeface="Arial" panose="020B0604020202020204" pitchFamily="34" charset="0"/>
              <a:buChar char="•"/>
            </a:pPr>
            <a:r>
              <a:rPr lang="en-US" sz="2800" b="1">
                <a:solidFill>
                  <a:schemeClr val="accent6">
                    <a:lumMod val="50000"/>
                  </a:schemeClr>
                </a:solidFill>
                <a:ea typeface="+mn-lt"/>
                <a:cs typeface="+mn-lt"/>
              </a:rPr>
              <a:t>Automated Generation</a:t>
            </a:r>
            <a:endParaRPr lang="en-US" sz="2800">
              <a:solidFill>
                <a:schemeClr val="accent6">
                  <a:lumMod val="50000"/>
                </a:schemeClr>
              </a:solidFill>
              <a:ea typeface="+mn-lt"/>
              <a:cs typeface="+mn-lt"/>
            </a:endParaRPr>
          </a:p>
          <a:p>
            <a:r>
              <a:rPr lang="en-US" sz="2800">
                <a:solidFill>
                  <a:schemeClr val="accent6">
                    <a:lumMod val="50000"/>
                  </a:schemeClr>
                </a:solidFill>
                <a:ea typeface="+mn-lt"/>
                <a:cs typeface="+mn-lt"/>
              </a:rPr>
              <a:t>	We propose a system powered by GANs which automates the generation of images, revolutionizing the content creation process through algorithms that learn and ideate autonomously.</a:t>
            </a:r>
          </a:p>
          <a:p>
            <a:pPr marL="457200" indent="-457200">
              <a:buFont typeface="Arial" panose="020B0604020202020204" pitchFamily="34" charset="0"/>
              <a:buChar char="•"/>
            </a:pPr>
            <a:r>
              <a:rPr lang="en-US" sz="2800" b="1">
                <a:solidFill>
                  <a:schemeClr val="accent6">
                    <a:lumMod val="50000"/>
                  </a:schemeClr>
                </a:solidFill>
                <a:ea typeface="+mn-lt"/>
                <a:cs typeface="+mn-lt"/>
              </a:rPr>
              <a:t>Enhanced Creativity</a:t>
            </a:r>
            <a:endParaRPr lang="en-US" sz="2800">
              <a:solidFill>
                <a:schemeClr val="accent6">
                  <a:lumMod val="50000"/>
                </a:schemeClr>
              </a:solidFill>
              <a:ea typeface="+mn-lt"/>
              <a:cs typeface="+mn-lt"/>
            </a:endParaRPr>
          </a:p>
          <a:p>
            <a:r>
              <a:rPr lang="en-US" sz="2800">
                <a:solidFill>
                  <a:schemeClr val="accent6">
                    <a:lumMod val="50000"/>
                  </a:schemeClr>
                </a:solidFill>
                <a:ea typeface="+mn-lt"/>
                <a:cs typeface="+mn-lt"/>
              </a:rPr>
              <a:t>	The algorithmic approach opens avenues for enhanced creativity, as the AI can explore design possibilities beyond human imagination, guided by data trends and patterns.</a:t>
            </a:r>
          </a:p>
          <a:p>
            <a:pPr marL="457200" indent="-457200">
              <a:buFont typeface="Arial" panose="020B0604020202020204" pitchFamily="34" charset="0"/>
              <a:buChar char="•"/>
            </a:pPr>
            <a:r>
              <a:rPr lang="en-US" sz="2800" b="1">
                <a:solidFill>
                  <a:schemeClr val="accent6">
                    <a:lumMod val="50000"/>
                  </a:schemeClr>
                </a:solidFill>
                <a:ea typeface="+mn-lt"/>
                <a:cs typeface="+mn-lt"/>
              </a:rPr>
              <a:t>Scalability and Speed</a:t>
            </a:r>
            <a:endParaRPr lang="en-US" sz="2800">
              <a:solidFill>
                <a:schemeClr val="accent6">
                  <a:lumMod val="50000"/>
                </a:schemeClr>
              </a:solidFill>
              <a:ea typeface="+mn-lt"/>
              <a:cs typeface="+mn-lt"/>
            </a:endParaRPr>
          </a:p>
          <a:p>
            <a:r>
              <a:rPr lang="en-US" sz="2800">
                <a:solidFill>
                  <a:schemeClr val="accent6">
                    <a:lumMod val="50000"/>
                  </a:schemeClr>
                </a:solidFill>
                <a:ea typeface="+mn-lt"/>
                <a:cs typeface="+mn-lt"/>
              </a:rPr>
              <a:t>	Our system boasts unprecedented scalability and speed, offering the capability to produce a multitude of high-quality images swiftly, thus meeting the demands of modern-day production needs.</a:t>
            </a:r>
          </a:p>
          <a:p>
            <a:pPr marL="342900" indent="-342900">
              <a:buFont typeface="Arial" panose="020B0604020202020204" pitchFamily="34" charset="0"/>
              <a:buChar char="•"/>
            </a:pPr>
            <a:endParaRPr lang="en-US" sz="2200" b="1">
              <a:solidFill>
                <a:srgbClr val="DD785E"/>
              </a:solidFill>
              <a:ea typeface="Calibri"/>
              <a:cs typeface="Calibri"/>
            </a:endParaRPr>
          </a:p>
        </p:txBody>
      </p:sp>
      <p:sp>
        <p:nvSpPr>
          <p:cNvPr id="2" name="TextBox 1">
            <a:extLst>
              <a:ext uri="{FF2B5EF4-FFF2-40B4-BE49-F238E27FC236}">
                <a16:creationId xmlns:a16="http://schemas.microsoft.com/office/drawing/2014/main" id="{B3667C83-DBCE-BEFF-DDAE-9091FAB8EAE5}"/>
              </a:ext>
            </a:extLst>
          </p:cNvPr>
          <p:cNvSpPr txBox="1"/>
          <p:nvPr/>
        </p:nvSpPr>
        <p:spPr>
          <a:xfrm>
            <a:off x="239415" y="326631"/>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Proposed system</a:t>
            </a:r>
          </a:p>
        </p:txBody>
      </p:sp>
    </p:spTree>
    <p:extLst>
      <p:ext uri="{BB962C8B-B14F-4D97-AF65-F5344CB8AC3E}">
        <p14:creationId xmlns:p14="http://schemas.microsoft.com/office/powerpoint/2010/main" val="399620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239415" y="221598"/>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Architecture</a:t>
            </a:r>
          </a:p>
        </p:txBody>
      </p:sp>
      <p:pic>
        <p:nvPicPr>
          <p:cNvPr id="5" name="Picture 4">
            <a:extLst>
              <a:ext uri="{FF2B5EF4-FFF2-40B4-BE49-F238E27FC236}">
                <a16:creationId xmlns:a16="http://schemas.microsoft.com/office/drawing/2014/main" id="{A09797C6-92F1-816E-98F7-65BEFC2D2E52}"/>
              </a:ext>
            </a:extLst>
          </p:cNvPr>
          <p:cNvPicPr>
            <a:picLocks noChangeAspect="1"/>
          </p:cNvPicPr>
          <p:nvPr/>
        </p:nvPicPr>
        <p:blipFill rotWithShape="1">
          <a:blip r:embed="rId2">
            <a:extLst>
              <a:ext uri="{28A0092B-C50C-407E-A947-70E740481C1C}">
                <a14:useLocalDpi xmlns:a14="http://schemas.microsoft.com/office/drawing/2010/main" val="0"/>
              </a:ext>
            </a:extLst>
          </a:blip>
          <a:srcRect t="4621"/>
          <a:stretch/>
        </p:blipFill>
        <p:spPr>
          <a:xfrm>
            <a:off x="446886" y="1052595"/>
            <a:ext cx="11298227" cy="5452377"/>
          </a:xfrm>
          <a:prstGeom prst="rect">
            <a:avLst/>
          </a:prstGeom>
        </p:spPr>
      </p:pic>
    </p:spTree>
    <p:extLst>
      <p:ext uri="{BB962C8B-B14F-4D97-AF65-F5344CB8AC3E}">
        <p14:creationId xmlns:p14="http://schemas.microsoft.com/office/powerpoint/2010/main" val="276614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315615" y="406264"/>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Dataset</a:t>
            </a:r>
          </a:p>
        </p:txBody>
      </p:sp>
      <p:sp>
        <p:nvSpPr>
          <p:cNvPr id="3" name="TextBox 2">
            <a:extLst>
              <a:ext uri="{FF2B5EF4-FFF2-40B4-BE49-F238E27FC236}">
                <a16:creationId xmlns:a16="http://schemas.microsoft.com/office/drawing/2014/main" id="{05E3E4D7-BA14-E2E7-406F-4749AF0F1499}"/>
              </a:ext>
            </a:extLst>
          </p:cNvPr>
          <p:cNvSpPr txBox="1"/>
          <p:nvPr/>
        </p:nvSpPr>
        <p:spPr>
          <a:xfrm>
            <a:off x="406400" y="1237261"/>
            <a:ext cx="11379200" cy="923330"/>
          </a:xfrm>
          <a:prstGeom prst="rect">
            <a:avLst/>
          </a:prstGeom>
          <a:noFill/>
        </p:spPr>
        <p:txBody>
          <a:bodyPr wrap="square" rtlCol="0">
            <a:spAutoFit/>
          </a:bodyPr>
          <a:lstStyle/>
          <a:p>
            <a:r>
              <a:rPr lang="en-US">
                <a:solidFill>
                  <a:schemeClr val="accent6">
                    <a:lumMod val="50000"/>
                  </a:schemeClr>
                </a:solidFill>
                <a:latin typeface="Poppins" panose="00000500000000000000" pitchFamily="2" charset="0"/>
                <a:cs typeface="Poppins" panose="00000500000000000000" pitchFamily="2" charset="0"/>
              </a:rPr>
              <a:t>Oxford 102 Flower is an image classification dataset consisting of 102 flower categories. The flowers chosen to be flower commonly occurring in the United Kingdom. Each class consists of between 40 and 258 images.</a:t>
            </a:r>
            <a:endParaRPr lang="en-IN">
              <a:solidFill>
                <a:schemeClr val="accent6">
                  <a:lumMod val="50000"/>
                </a:schemeClr>
              </a:solidFill>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7661B2BC-C81B-BDF0-F6BD-ABC7BF487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252924"/>
            <a:ext cx="11379200" cy="4383478"/>
          </a:xfrm>
          <a:prstGeom prst="rect">
            <a:avLst/>
          </a:prstGeom>
        </p:spPr>
      </p:pic>
    </p:spTree>
    <p:extLst>
      <p:ext uri="{BB962C8B-B14F-4D97-AF65-F5344CB8AC3E}">
        <p14:creationId xmlns:p14="http://schemas.microsoft.com/office/powerpoint/2010/main" val="348710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8A48-DC54-25AC-8AC2-8FD9A2C19E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421A1E-1D5E-042D-D170-102AB18D438F}"/>
              </a:ext>
            </a:extLst>
          </p:cNvPr>
          <p:cNvSpPr/>
          <p:nvPr/>
        </p:nvSpPr>
        <p:spPr>
          <a:xfrm>
            <a:off x="0" y="0"/>
            <a:ext cx="12192000" cy="6858000"/>
          </a:xfrm>
          <a:prstGeom prst="rect">
            <a:avLst/>
          </a:prstGeom>
          <a:solidFill>
            <a:schemeClr val="accent6">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B3667C83-DBCE-BEFF-DDAE-9091FAB8EAE5}"/>
              </a:ext>
            </a:extLst>
          </p:cNvPr>
          <p:cNvSpPr txBox="1"/>
          <p:nvPr/>
        </p:nvSpPr>
        <p:spPr>
          <a:xfrm>
            <a:off x="239415" y="221598"/>
            <a:ext cx="106439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accent6">
                    <a:lumMod val="50000"/>
                  </a:schemeClr>
                </a:solidFill>
                <a:latin typeface="Arial Black" panose="020B0A04020102020204" pitchFamily="34" charset="0"/>
                <a:ea typeface="Calibri"/>
                <a:cs typeface="Calibri"/>
              </a:rPr>
              <a:t>Reading Testing Images</a:t>
            </a:r>
          </a:p>
        </p:txBody>
      </p:sp>
      <p:sp>
        <p:nvSpPr>
          <p:cNvPr id="3" name="TextBox 2">
            <a:extLst>
              <a:ext uri="{FF2B5EF4-FFF2-40B4-BE49-F238E27FC236}">
                <a16:creationId xmlns:a16="http://schemas.microsoft.com/office/drawing/2014/main" id="{26C33FDD-41D3-5C29-1BE7-46D562796CA1}"/>
              </a:ext>
            </a:extLst>
          </p:cNvPr>
          <p:cNvSpPr txBox="1"/>
          <p:nvPr/>
        </p:nvSpPr>
        <p:spPr>
          <a:xfrm>
            <a:off x="419100" y="1237261"/>
            <a:ext cx="11442700" cy="646331"/>
          </a:xfrm>
          <a:prstGeom prst="rect">
            <a:avLst/>
          </a:prstGeom>
          <a:noFill/>
        </p:spPr>
        <p:txBody>
          <a:bodyPr wrap="square" rtlCol="0">
            <a:spAutoFit/>
          </a:bodyPr>
          <a:lstStyle/>
          <a:p>
            <a:pPr algn="just"/>
            <a:r>
              <a:rPr lang="en-IN">
                <a:solidFill>
                  <a:schemeClr val="accent6">
                    <a:lumMod val="50000"/>
                  </a:schemeClr>
                </a:solidFill>
                <a:latin typeface="Poppins" panose="00000500000000000000" pitchFamily="2" charset="0"/>
                <a:cs typeface="Poppins" panose="00000500000000000000" pitchFamily="2" charset="0"/>
              </a:rPr>
              <a:t>We divided this dataset into training, validation and test images of each classes in the datasets for further training.</a:t>
            </a:r>
          </a:p>
        </p:txBody>
      </p:sp>
      <p:pic>
        <p:nvPicPr>
          <p:cNvPr id="6" name="Picture 5">
            <a:extLst>
              <a:ext uri="{FF2B5EF4-FFF2-40B4-BE49-F238E27FC236}">
                <a16:creationId xmlns:a16="http://schemas.microsoft.com/office/drawing/2014/main" id="{7B1BC52B-99DB-A9BB-4497-7B5AD645F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331" y="2147335"/>
            <a:ext cx="8420100" cy="4446921"/>
          </a:xfrm>
          <a:prstGeom prst="rect">
            <a:avLst/>
          </a:prstGeom>
        </p:spPr>
      </p:pic>
    </p:spTree>
    <p:extLst>
      <p:ext uri="{BB962C8B-B14F-4D97-AF65-F5344CB8AC3E}">
        <p14:creationId xmlns:p14="http://schemas.microsoft.com/office/powerpoint/2010/main" val="15914370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839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Poppins</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Revathy Rajendran</dc:creator>
  <cp:lastModifiedBy>Revathy Rajendran</cp:lastModifiedBy>
  <cp:revision>4</cp:revision>
  <dcterms:created xsi:type="dcterms:W3CDTF">2024-02-27T09:37:21Z</dcterms:created>
  <dcterms:modified xsi:type="dcterms:W3CDTF">2024-04-09T10:10:56Z</dcterms:modified>
</cp:coreProperties>
</file>