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4" r:id="rId4"/>
    <p:sldId id="262" r:id="rId5"/>
    <p:sldId id="258" r:id="rId6"/>
    <p:sldId id="259" r:id="rId7"/>
    <p:sldId id="260" r:id="rId8"/>
    <p:sldId id="261"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87" d="100"/>
          <a:sy n="87" d="100"/>
        </p:scale>
        <p:origin x="48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11/19/2024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11/19/2024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11/19/2024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11/19/2024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11/19/2024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11/19/2024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1733E-6125-9D2F-BDE8-2D6151899D1D}"/>
              </a:ext>
            </a:extLst>
          </p:cNvPr>
          <p:cNvSpPr>
            <a:spLocks noGrp="1"/>
          </p:cNvSpPr>
          <p:nvPr>
            <p:ph type="ctrTitle"/>
          </p:nvPr>
        </p:nvSpPr>
        <p:spPr/>
        <p:txBody>
          <a:bodyPr>
            <a:normAutofit/>
          </a:bodyPr>
          <a:lstStyle/>
          <a:p>
            <a:r>
              <a:rPr lang="en-IN" sz="4800" dirty="0"/>
              <a:t>Memory management, Generation, Garbage collection</a:t>
            </a:r>
          </a:p>
        </p:txBody>
      </p:sp>
      <p:sp>
        <p:nvSpPr>
          <p:cNvPr id="3" name="Subtitle 2">
            <a:extLst>
              <a:ext uri="{FF2B5EF4-FFF2-40B4-BE49-F238E27FC236}">
                <a16:creationId xmlns:a16="http://schemas.microsoft.com/office/drawing/2014/main" id="{A24C0600-B91E-07E3-31F0-FDF04895F02D}"/>
              </a:ext>
            </a:extLst>
          </p:cNvPr>
          <p:cNvSpPr>
            <a:spLocks noGrp="1"/>
          </p:cNvSpPr>
          <p:nvPr>
            <p:ph type="subTitle" idx="1"/>
          </p:nvPr>
        </p:nvSpPr>
        <p:spPr/>
        <p:txBody>
          <a:bodyPr/>
          <a:lstStyle/>
          <a:p>
            <a:r>
              <a:rPr lang="en-IN" dirty="0"/>
              <a:t>REVATHY B</a:t>
            </a:r>
          </a:p>
        </p:txBody>
      </p:sp>
    </p:spTree>
    <p:extLst>
      <p:ext uri="{BB962C8B-B14F-4D97-AF65-F5344CB8AC3E}">
        <p14:creationId xmlns:p14="http://schemas.microsoft.com/office/powerpoint/2010/main" val="915700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FABEC-445B-3F79-A7DD-9902BE06A473}"/>
              </a:ext>
            </a:extLst>
          </p:cNvPr>
          <p:cNvSpPr>
            <a:spLocks noGrp="1"/>
          </p:cNvSpPr>
          <p:nvPr>
            <p:ph type="title"/>
          </p:nvPr>
        </p:nvSpPr>
        <p:spPr/>
        <p:txBody>
          <a:bodyPr>
            <a:normAutofit/>
          </a:bodyPr>
          <a:lstStyle/>
          <a:p>
            <a:r>
              <a:rPr lang="en-IN" sz="3200" dirty="0"/>
              <a:t>MEMORY MANAGEMENT</a:t>
            </a:r>
          </a:p>
        </p:txBody>
      </p:sp>
      <p:sp>
        <p:nvSpPr>
          <p:cNvPr id="3" name="Content Placeholder 2">
            <a:extLst>
              <a:ext uri="{FF2B5EF4-FFF2-40B4-BE49-F238E27FC236}">
                <a16:creationId xmlns:a16="http://schemas.microsoft.com/office/drawing/2014/main" id="{C7E37D36-3784-D48E-76E9-FDA87D1E69E2}"/>
              </a:ext>
            </a:extLst>
          </p:cNvPr>
          <p:cNvSpPr>
            <a:spLocks noGrp="1"/>
          </p:cNvSpPr>
          <p:nvPr>
            <p:ph idx="1"/>
          </p:nvPr>
        </p:nvSpPr>
        <p:spPr/>
        <p:txBody>
          <a:bodyPr/>
          <a:lstStyle/>
          <a:p>
            <a:r>
              <a:rPr lang="en-US" dirty="0"/>
              <a:t>Heap is the memory that gets created within the RAM for random access, where classes, objects and members created.</a:t>
            </a:r>
          </a:p>
          <a:p>
            <a:r>
              <a:rPr lang="en-US" dirty="0"/>
              <a:t> Garbage collection is the backbone of JVM for dealing with memory and allocating and reclaiming the memory from heap. </a:t>
            </a:r>
          </a:p>
          <a:p>
            <a:r>
              <a:rPr lang="en-US" dirty="0"/>
              <a:t> Heap and sack are the random memory types and heap is major memory, which is being use by Java programming. </a:t>
            </a:r>
          </a:p>
          <a:p>
            <a:r>
              <a:rPr lang="en-US" dirty="0"/>
              <a:t>Heap memory is further classified into the three logical parts called generations - new, old, and permanent are the three generations of the heap memory.</a:t>
            </a:r>
            <a:endParaRPr lang="en-IN" dirty="0"/>
          </a:p>
        </p:txBody>
      </p:sp>
    </p:spTree>
    <p:extLst>
      <p:ext uri="{BB962C8B-B14F-4D97-AF65-F5344CB8AC3E}">
        <p14:creationId xmlns:p14="http://schemas.microsoft.com/office/powerpoint/2010/main" val="835880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4A4AC-108A-253C-BE86-E8A63E727842}"/>
              </a:ext>
            </a:extLst>
          </p:cNvPr>
          <p:cNvSpPr>
            <a:spLocks noGrp="1"/>
          </p:cNvSpPr>
          <p:nvPr>
            <p:ph type="title"/>
          </p:nvPr>
        </p:nvSpPr>
        <p:spPr/>
        <p:txBody>
          <a:bodyPr/>
          <a:lstStyle/>
          <a:p>
            <a:r>
              <a:rPr lang="en-IN" dirty="0"/>
              <a:t>HEAP</a:t>
            </a:r>
          </a:p>
        </p:txBody>
      </p:sp>
      <p:sp>
        <p:nvSpPr>
          <p:cNvPr id="3" name="Content Placeholder 2">
            <a:extLst>
              <a:ext uri="{FF2B5EF4-FFF2-40B4-BE49-F238E27FC236}">
                <a16:creationId xmlns:a16="http://schemas.microsoft.com/office/drawing/2014/main" id="{3076B13D-09B9-9829-E3BB-88A6EE599DB3}"/>
              </a:ext>
            </a:extLst>
          </p:cNvPr>
          <p:cNvSpPr>
            <a:spLocks noGrp="1"/>
          </p:cNvSpPr>
          <p:nvPr>
            <p:ph idx="1"/>
          </p:nvPr>
        </p:nvSpPr>
        <p:spPr/>
        <p:txBody>
          <a:bodyPr/>
          <a:lstStyle/>
          <a:p>
            <a:r>
              <a:rPr lang="en-US" dirty="0"/>
              <a:t>The heap size in any machine depends on the maximum address space per process. </a:t>
            </a:r>
          </a:p>
          <a:p>
            <a:r>
              <a:rPr lang="en-US" dirty="0"/>
              <a:t>We can control the size of heap memory for any application or program while starting the program. </a:t>
            </a:r>
          </a:p>
          <a:p>
            <a:r>
              <a:rPr lang="en-US" dirty="0"/>
              <a:t> Here are the parameters that we use to set the heap size and instruct the JVM to allocate the specified heap memory to an application </a:t>
            </a:r>
          </a:p>
          <a:p>
            <a:pPr marL="502920" lvl="1" indent="0">
              <a:buNone/>
            </a:pPr>
            <a:r>
              <a:rPr lang="en-US" dirty="0"/>
              <a:t>- </a:t>
            </a:r>
            <a:r>
              <a:rPr lang="en-US" dirty="0" err="1"/>
              <a:t>Xms</a:t>
            </a:r>
            <a:r>
              <a:rPr lang="en-US" dirty="0"/>
              <a:t> define minimum heap size of memory</a:t>
            </a:r>
          </a:p>
          <a:p>
            <a:pPr marL="502920" lvl="1" indent="0">
              <a:buNone/>
            </a:pPr>
            <a:r>
              <a:rPr lang="en-US" dirty="0"/>
              <a:t> - </a:t>
            </a:r>
            <a:r>
              <a:rPr lang="en-US" dirty="0" err="1"/>
              <a:t>Xms</a:t>
            </a:r>
            <a:r>
              <a:rPr lang="en-US" dirty="0"/>
              <a:t> define maximum heap size of memory</a:t>
            </a:r>
            <a:endParaRPr lang="en-IN" dirty="0"/>
          </a:p>
        </p:txBody>
      </p:sp>
    </p:spTree>
    <p:extLst>
      <p:ext uri="{BB962C8B-B14F-4D97-AF65-F5344CB8AC3E}">
        <p14:creationId xmlns:p14="http://schemas.microsoft.com/office/powerpoint/2010/main" val="1000484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F6F2B-CCC4-0CC0-3FC1-12568E3FF469}"/>
              </a:ext>
            </a:extLst>
          </p:cNvPr>
          <p:cNvSpPr>
            <a:spLocks noGrp="1"/>
          </p:cNvSpPr>
          <p:nvPr>
            <p:ph type="title"/>
          </p:nvPr>
        </p:nvSpPr>
        <p:spPr/>
        <p:txBody>
          <a:bodyPr>
            <a:normAutofit/>
          </a:bodyPr>
          <a:lstStyle/>
          <a:p>
            <a:r>
              <a:rPr lang="en-IN" sz="3200" dirty="0"/>
              <a:t>GENERATIONS</a:t>
            </a:r>
          </a:p>
        </p:txBody>
      </p:sp>
      <p:sp>
        <p:nvSpPr>
          <p:cNvPr id="3" name="Content Placeholder 2">
            <a:extLst>
              <a:ext uri="{FF2B5EF4-FFF2-40B4-BE49-F238E27FC236}">
                <a16:creationId xmlns:a16="http://schemas.microsoft.com/office/drawing/2014/main" id="{924AE05F-FA3F-5F01-691D-8EAD9DE72025}"/>
              </a:ext>
            </a:extLst>
          </p:cNvPr>
          <p:cNvSpPr>
            <a:spLocks noGrp="1"/>
          </p:cNvSpPr>
          <p:nvPr>
            <p:ph idx="1"/>
          </p:nvPr>
        </p:nvSpPr>
        <p:spPr/>
        <p:txBody>
          <a:bodyPr/>
          <a:lstStyle/>
          <a:p>
            <a:r>
              <a:rPr lang="en-US" dirty="0"/>
              <a:t>Java Heap memory (Hotspot heap structure) is called Generations are the logically divided spaces of heap memory to store the resources and objects based on their life or tenure. </a:t>
            </a:r>
          </a:p>
          <a:p>
            <a:r>
              <a:rPr lang="en-US" dirty="0"/>
              <a:t> There are three generations in the heap memory – </a:t>
            </a:r>
          </a:p>
          <a:p>
            <a:pPr marL="0" indent="0">
              <a:buNone/>
            </a:pPr>
            <a:r>
              <a:rPr lang="en-US" dirty="0"/>
              <a:t>	- Young generation (which is also called new generation)</a:t>
            </a:r>
          </a:p>
          <a:p>
            <a:pPr marL="0" indent="0">
              <a:buNone/>
            </a:pPr>
            <a:r>
              <a:rPr lang="en-US" dirty="0"/>
              <a:t>	- Old generation </a:t>
            </a:r>
          </a:p>
          <a:p>
            <a:pPr marL="0" indent="0">
              <a:buNone/>
            </a:pPr>
            <a:r>
              <a:rPr lang="en-US" dirty="0"/>
              <a:t>	- Permanent generation</a:t>
            </a:r>
            <a:endParaRPr lang="en-IN" dirty="0"/>
          </a:p>
        </p:txBody>
      </p:sp>
    </p:spTree>
    <p:extLst>
      <p:ext uri="{BB962C8B-B14F-4D97-AF65-F5344CB8AC3E}">
        <p14:creationId xmlns:p14="http://schemas.microsoft.com/office/powerpoint/2010/main" val="1618117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86A67-EF6C-2DEF-DC22-227EFC25591F}"/>
              </a:ext>
            </a:extLst>
          </p:cNvPr>
          <p:cNvSpPr>
            <a:spLocks noGrp="1"/>
          </p:cNvSpPr>
          <p:nvPr>
            <p:ph type="title"/>
          </p:nvPr>
        </p:nvSpPr>
        <p:spPr/>
        <p:txBody>
          <a:bodyPr/>
          <a:lstStyle/>
          <a:p>
            <a:r>
              <a:rPr lang="en-IN" dirty="0"/>
              <a:t>GARBAGE COLLECTION</a:t>
            </a:r>
          </a:p>
        </p:txBody>
      </p:sp>
      <p:sp>
        <p:nvSpPr>
          <p:cNvPr id="3" name="Content Placeholder 2">
            <a:extLst>
              <a:ext uri="{FF2B5EF4-FFF2-40B4-BE49-F238E27FC236}">
                <a16:creationId xmlns:a16="http://schemas.microsoft.com/office/drawing/2014/main" id="{CDF5DC41-1904-80AE-9A60-3BEBC4C9C1C3}"/>
              </a:ext>
            </a:extLst>
          </p:cNvPr>
          <p:cNvSpPr>
            <a:spLocks noGrp="1"/>
          </p:cNvSpPr>
          <p:nvPr>
            <p:ph idx="1"/>
          </p:nvPr>
        </p:nvSpPr>
        <p:spPr/>
        <p:txBody>
          <a:bodyPr/>
          <a:lstStyle/>
          <a:p>
            <a:r>
              <a:rPr lang="en-US" dirty="0"/>
              <a:t>Garbage collection is the process of memory management that finds and removes or cleans the unused heap memory allocated to the objects and keeps the memory reusable and available for new resources.</a:t>
            </a:r>
          </a:p>
          <a:p>
            <a:r>
              <a:rPr lang="en-US" dirty="0"/>
              <a:t>There are two methods </a:t>
            </a:r>
            <a:r>
              <a:rPr lang="en-US" dirty="0" err="1"/>
              <a:t>Runtime.gc</a:t>
            </a:r>
            <a:r>
              <a:rPr lang="en-US" dirty="0"/>
              <a:t>() and </a:t>
            </a:r>
            <a:r>
              <a:rPr lang="en-US" dirty="0" err="1"/>
              <a:t>System.gc</a:t>
            </a:r>
            <a:r>
              <a:rPr lang="en-US" dirty="0"/>
              <a:t>() that generate and send the request to JVM for garbage collection</a:t>
            </a:r>
          </a:p>
          <a:p>
            <a:endParaRPr lang="en-IN" dirty="0"/>
          </a:p>
        </p:txBody>
      </p:sp>
    </p:spTree>
    <p:extLst>
      <p:ext uri="{BB962C8B-B14F-4D97-AF65-F5344CB8AC3E}">
        <p14:creationId xmlns:p14="http://schemas.microsoft.com/office/powerpoint/2010/main" val="36692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60C4B-09C2-73C7-4B2B-C7BF30C7E9F2}"/>
              </a:ext>
            </a:extLst>
          </p:cNvPr>
          <p:cNvSpPr>
            <a:spLocks noGrp="1"/>
          </p:cNvSpPr>
          <p:nvPr>
            <p:ph type="title"/>
          </p:nvPr>
        </p:nvSpPr>
        <p:spPr/>
        <p:txBody>
          <a:bodyPr/>
          <a:lstStyle/>
          <a:p>
            <a:r>
              <a:rPr lang="en-IN" dirty="0"/>
              <a:t>GARBAGE COLLECTION EXECUTION</a:t>
            </a:r>
          </a:p>
        </p:txBody>
      </p:sp>
      <p:sp>
        <p:nvSpPr>
          <p:cNvPr id="3" name="Content Placeholder 2">
            <a:extLst>
              <a:ext uri="{FF2B5EF4-FFF2-40B4-BE49-F238E27FC236}">
                <a16:creationId xmlns:a16="http://schemas.microsoft.com/office/drawing/2014/main" id="{1CBD30AD-0A7C-B0AC-BF4F-DCBCFB32EC26}"/>
              </a:ext>
            </a:extLst>
          </p:cNvPr>
          <p:cNvSpPr>
            <a:spLocks noGrp="1"/>
          </p:cNvSpPr>
          <p:nvPr>
            <p:ph idx="1"/>
          </p:nvPr>
        </p:nvSpPr>
        <p:spPr/>
        <p:txBody>
          <a:bodyPr/>
          <a:lstStyle/>
          <a:p>
            <a:pPr marL="0" indent="0">
              <a:buNone/>
            </a:pPr>
            <a:r>
              <a:rPr lang="en-US" dirty="0"/>
              <a:t>Garbage collection can be forcefully executed with the help of any of the following methods:</a:t>
            </a:r>
          </a:p>
          <a:p>
            <a:r>
              <a:rPr lang="en-IN" dirty="0" err="1"/>
              <a:t>System.gc</a:t>
            </a:r>
            <a:r>
              <a:rPr lang="en-IN" dirty="0"/>
              <a:t>();</a:t>
            </a:r>
          </a:p>
          <a:p>
            <a:r>
              <a:rPr lang="en-IN" dirty="0"/>
              <a:t>  </a:t>
            </a:r>
            <a:r>
              <a:rPr lang="en-IN" dirty="0" err="1"/>
              <a:t>Runtime.getRuntime</a:t>
            </a:r>
            <a:r>
              <a:rPr lang="en-IN" dirty="0"/>
              <a:t>().</a:t>
            </a:r>
            <a:r>
              <a:rPr lang="en-IN" dirty="0" err="1"/>
              <a:t>gc</a:t>
            </a:r>
            <a:r>
              <a:rPr lang="en-IN" dirty="0"/>
              <a:t>();</a:t>
            </a:r>
          </a:p>
          <a:p>
            <a:r>
              <a:rPr lang="en-IN" dirty="0"/>
              <a:t>  </a:t>
            </a:r>
            <a:r>
              <a:rPr lang="en-IN" dirty="0" err="1"/>
              <a:t>System.runFinalization</a:t>
            </a:r>
            <a:r>
              <a:rPr lang="en-IN" dirty="0"/>
              <a:t>();</a:t>
            </a:r>
          </a:p>
          <a:p>
            <a:r>
              <a:rPr lang="en-IN" dirty="0"/>
              <a:t>  </a:t>
            </a:r>
            <a:r>
              <a:rPr lang="en-IN" dirty="0" err="1"/>
              <a:t>Runtime.getRuntime</a:t>
            </a:r>
            <a:r>
              <a:rPr lang="en-IN" dirty="0"/>
              <a:t>().</a:t>
            </a:r>
            <a:r>
              <a:rPr lang="en-IN" dirty="0" err="1"/>
              <a:t>runFinalization</a:t>
            </a:r>
            <a:r>
              <a:rPr lang="en-IN" dirty="0"/>
              <a:t>();</a:t>
            </a:r>
          </a:p>
        </p:txBody>
      </p:sp>
    </p:spTree>
    <p:extLst>
      <p:ext uri="{BB962C8B-B14F-4D97-AF65-F5344CB8AC3E}">
        <p14:creationId xmlns:p14="http://schemas.microsoft.com/office/powerpoint/2010/main" val="4141382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824EF-96BF-88ED-EC41-B55A0CC6D96E}"/>
              </a:ext>
            </a:extLst>
          </p:cNvPr>
          <p:cNvSpPr>
            <a:spLocks noGrp="1"/>
          </p:cNvSpPr>
          <p:nvPr>
            <p:ph type="title"/>
          </p:nvPr>
        </p:nvSpPr>
        <p:spPr/>
        <p:txBody>
          <a:bodyPr/>
          <a:lstStyle/>
          <a:p>
            <a:r>
              <a:rPr lang="en-IN" dirty="0"/>
              <a:t>GARBAGE COLLECTION TYPES</a:t>
            </a:r>
          </a:p>
        </p:txBody>
      </p:sp>
      <p:sp>
        <p:nvSpPr>
          <p:cNvPr id="3" name="Content Placeholder 2">
            <a:extLst>
              <a:ext uri="{FF2B5EF4-FFF2-40B4-BE49-F238E27FC236}">
                <a16:creationId xmlns:a16="http://schemas.microsoft.com/office/drawing/2014/main" id="{3CD7B8C4-EF11-F596-8CD8-B7A63DB03A3F}"/>
              </a:ext>
            </a:extLst>
          </p:cNvPr>
          <p:cNvSpPr>
            <a:spLocks noGrp="1"/>
          </p:cNvSpPr>
          <p:nvPr>
            <p:ph idx="1"/>
          </p:nvPr>
        </p:nvSpPr>
        <p:spPr/>
        <p:txBody>
          <a:bodyPr/>
          <a:lstStyle/>
          <a:p>
            <a:r>
              <a:rPr lang="en-US" dirty="0"/>
              <a:t>Minor GC: This runs on the new generation and is responsible for cleaning the dead objects and reclaiming the memory and keeps the memory available for young/new generation . </a:t>
            </a:r>
          </a:p>
          <a:p>
            <a:r>
              <a:rPr lang="en-US" dirty="0"/>
              <a:t> Major GC: This runs on old generation of heap memory and responsible for cleaning the old/tenured heap space.</a:t>
            </a:r>
          </a:p>
          <a:p>
            <a:r>
              <a:rPr lang="en-US" dirty="0"/>
              <a:t>  Full GC: This is cleaning the entire heap memory, including young and tenured spaces. </a:t>
            </a:r>
            <a:endParaRPr lang="en-IN" dirty="0"/>
          </a:p>
        </p:txBody>
      </p:sp>
    </p:spTree>
    <p:extLst>
      <p:ext uri="{BB962C8B-B14F-4D97-AF65-F5344CB8AC3E}">
        <p14:creationId xmlns:p14="http://schemas.microsoft.com/office/powerpoint/2010/main" val="2323523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7A701-DDCD-06F4-C212-8167F626D183}"/>
              </a:ext>
            </a:extLst>
          </p:cNvPr>
          <p:cNvSpPr>
            <a:spLocks noGrp="1"/>
          </p:cNvSpPr>
          <p:nvPr>
            <p:ph type="title"/>
          </p:nvPr>
        </p:nvSpPr>
        <p:spPr/>
        <p:txBody>
          <a:bodyPr/>
          <a:lstStyle/>
          <a:p>
            <a:r>
              <a:rPr lang="en-IN" dirty="0"/>
              <a:t>FINALIZE</a:t>
            </a:r>
          </a:p>
        </p:txBody>
      </p:sp>
      <p:sp>
        <p:nvSpPr>
          <p:cNvPr id="3" name="Content Placeholder 2">
            <a:extLst>
              <a:ext uri="{FF2B5EF4-FFF2-40B4-BE49-F238E27FC236}">
                <a16:creationId xmlns:a16="http://schemas.microsoft.com/office/drawing/2014/main" id="{4D7E3AA0-6F63-F995-C70E-6421DB406ED7}"/>
              </a:ext>
            </a:extLst>
          </p:cNvPr>
          <p:cNvSpPr>
            <a:spLocks noGrp="1"/>
          </p:cNvSpPr>
          <p:nvPr>
            <p:ph idx="1"/>
          </p:nvPr>
        </p:nvSpPr>
        <p:spPr/>
        <p:txBody>
          <a:bodyPr/>
          <a:lstStyle/>
          <a:p>
            <a:r>
              <a:rPr lang="en-US" dirty="0"/>
              <a:t>The finalize() method identifies the objects that do not have any references and pushes them in the garbage collection queue to reclaim the memory. </a:t>
            </a:r>
          </a:p>
          <a:p>
            <a:r>
              <a:rPr lang="en-US" dirty="0"/>
              <a:t> The finalize() method will not send any live or active object for garbage collection.</a:t>
            </a:r>
          </a:p>
          <a:p>
            <a:r>
              <a:rPr lang="en-US" dirty="0"/>
              <a:t>But We cannot guarantee that after calling the finalize method, memory of that object will be free and reclaimed. </a:t>
            </a:r>
            <a:endParaRPr lang="en-IN" dirty="0"/>
          </a:p>
        </p:txBody>
      </p:sp>
    </p:spTree>
    <p:extLst>
      <p:ext uri="{BB962C8B-B14F-4D97-AF65-F5344CB8AC3E}">
        <p14:creationId xmlns:p14="http://schemas.microsoft.com/office/powerpoint/2010/main" val="3388293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927907-C361-323F-3516-138AA0A91B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D143D6-FF6F-D0DC-CB47-C43AB197F4D5}"/>
              </a:ext>
            </a:extLst>
          </p:cNvPr>
          <p:cNvSpPr>
            <a:spLocks noGrp="1"/>
          </p:cNvSpPr>
          <p:nvPr>
            <p:ph type="ctrTitle"/>
          </p:nvPr>
        </p:nvSpPr>
        <p:spPr/>
        <p:txBody>
          <a:bodyPr>
            <a:normAutofit/>
          </a:bodyPr>
          <a:lstStyle/>
          <a:p>
            <a:r>
              <a:rPr lang="en-IN" sz="4800" dirty="0"/>
              <a:t>THANK  YOU</a:t>
            </a:r>
          </a:p>
        </p:txBody>
      </p:sp>
      <p:sp>
        <p:nvSpPr>
          <p:cNvPr id="3" name="Subtitle 2">
            <a:extLst>
              <a:ext uri="{FF2B5EF4-FFF2-40B4-BE49-F238E27FC236}">
                <a16:creationId xmlns:a16="http://schemas.microsoft.com/office/drawing/2014/main" id="{CC58E5F3-B541-9D31-2645-AA3601CDDB9A}"/>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408693651"/>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13</TotalTime>
  <Words>489</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Corbel</vt:lpstr>
      <vt:lpstr>Wingdings 2</vt:lpstr>
      <vt:lpstr>Frame</vt:lpstr>
      <vt:lpstr>Memory management, Generation, Garbage collection</vt:lpstr>
      <vt:lpstr>MEMORY MANAGEMENT</vt:lpstr>
      <vt:lpstr>HEAP</vt:lpstr>
      <vt:lpstr>GENERATIONS</vt:lpstr>
      <vt:lpstr>GARBAGE COLLECTION</vt:lpstr>
      <vt:lpstr>GARBAGE COLLECTION EXECUTION</vt:lpstr>
      <vt:lpstr>GARBAGE COLLECTION TYPES</vt:lpstr>
      <vt:lpstr>FINALIZE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Narmidha Maharajan</dc:creator>
  <cp:lastModifiedBy>Narmidha Maharajan</cp:lastModifiedBy>
  <cp:revision>2</cp:revision>
  <dcterms:created xsi:type="dcterms:W3CDTF">2024-11-19T05:40:44Z</dcterms:created>
  <dcterms:modified xsi:type="dcterms:W3CDTF">2024-11-19T05:55:42Z</dcterms:modified>
</cp:coreProperties>
</file>