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type="screen16x9" cy="5143500" cx="9144000"/>
  <p:notesSz cx="9144000" cy="51435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104866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1600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180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10485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10485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1600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11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2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104861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1600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43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4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1048645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104858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25"/>
            <a:ext cx="9143999" cy="5143472"/>
          </a:xfrm>
          <a:prstGeom prst="rect"/>
          <a:blipFill>
            <a:blip xmlns:r="http://schemas.openxmlformats.org/officeDocument/2006/relationships" r:embed="rId6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ah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ah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ah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ah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bIns="0" lIns="0" rIns="0" rtlCol="0" tIns="0" wrap="square"/>
          <a:p/>
        </p:txBody>
      </p:sp>
      <p:sp>
        <p:nvSpPr>
          <p:cNvPr id="1048581" name="Holder 2"/>
          <p:cNvSpPr>
            <a:spLocks noGrp="1"/>
          </p:cNvSpPr>
          <p:nvPr>
            <p:ph type="title"/>
          </p:nvPr>
        </p:nvSpPr>
        <p:spPr>
          <a:xfrm>
            <a:off x="547928" y="89687"/>
            <a:ext cx="2042160" cy="106045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600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>
          <a:xfrm>
            <a:off x="524662" y="2145283"/>
            <a:ext cx="8368030" cy="27698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80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2"/>
          <p:cNvSpPr/>
          <p:nvPr/>
        </p:nvSpPr>
        <p:spPr>
          <a:xfrm>
            <a:off x="0" y="4570"/>
            <a:ext cx="9143999" cy="5134354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90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ah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91" name="object 4"/>
          <p:cNvSpPr txBox="1"/>
          <p:nvPr/>
        </p:nvSpPr>
        <p:spPr>
          <a:xfrm>
            <a:off x="339953" y="2018741"/>
            <a:ext cx="3197225" cy="171577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l"/>
            <a:r>
              <a:rPr b="1" dirty="0" sz="2400" spc="-85">
                <a:solidFill>
                  <a:srgbClr val="213669"/>
                </a:solidFill>
                <a:latin typeface="Trebuchet MS"/>
                <a:cs typeface="Trebuchet MS"/>
              </a:rPr>
              <a:t>“</a:t>
            </a:r>
            <a:r>
              <a:rPr b="1" dirty="0" sz="2400" i="0" lang="en-US">
                <a:solidFill>
                  <a:srgbClr val="1D2125"/>
                </a:solidFill>
                <a:effectLst/>
                <a:latin typeface="-apple-system"/>
              </a:rPr>
              <a:t>Create various Front End Programs</a:t>
            </a:r>
            <a:r>
              <a:rPr b="1" dirty="0" sz="2400" spc="-40">
                <a:solidFill>
                  <a:srgbClr val="213669"/>
                </a:solidFill>
                <a:latin typeface="Trebuchet MS"/>
                <a:cs typeface="Trebuchet MS"/>
              </a:rPr>
              <a:t>”</a:t>
            </a:r>
            <a:endParaRPr dirty="0"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dirty="0" sz="4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b="1" dirty="0" sz="2400" spc="95">
                <a:solidFill>
                  <a:srgbClr val="213669"/>
                </a:solidFill>
                <a:latin typeface="Trebuchet MS"/>
                <a:cs typeface="Trebuchet MS"/>
              </a:rPr>
              <a:t>Task </a:t>
            </a:r>
            <a:r>
              <a:rPr b="1" dirty="0" sz="2400" spc="6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b="1" dirty="0" sz="2400" spc="-48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b="1" dirty="0" sz="2400" spc="114">
                <a:solidFill>
                  <a:srgbClr val="213669"/>
                </a:solidFill>
                <a:latin typeface="Trebuchet MS"/>
                <a:cs typeface="Trebuchet MS"/>
              </a:rPr>
              <a:t>2</a:t>
            </a:r>
            <a:endParaRPr dirty="0" sz="2400">
              <a:latin typeface="Trebuchet MS"/>
              <a:cs typeface="Trebuchet MS"/>
            </a:endParaRPr>
          </a:p>
        </p:txBody>
      </p:sp>
      <p:sp>
        <p:nvSpPr>
          <p:cNvPr id="1048592" name="object 5"/>
          <p:cNvSpPr/>
          <p:nvPr/>
        </p:nvSpPr>
        <p:spPr>
          <a:xfrm>
            <a:off x="3971163" y="0"/>
            <a:ext cx="5172836" cy="5018613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0" y="25"/>
            <a:ext cx="9143999" cy="5143472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grpSp>
        <p:nvGrpSpPr>
          <p:cNvPr id="35" name="object 3"/>
          <p:cNvGrpSpPr/>
          <p:nvPr/>
        </p:nvGrpSpPr>
        <p:grpSpPr>
          <a:xfrm>
            <a:off x="271272" y="213766"/>
            <a:ext cx="45719" cy="4415384"/>
            <a:chOff x="271272" y="2976372"/>
            <a:chExt cx="175260" cy="1325245"/>
          </a:xfrm>
        </p:grpSpPr>
        <p:sp>
          <p:nvSpPr>
            <p:cNvPr id="1048647" name="object 4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ah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5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ah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49" name="object 11"/>
          <p:cNvSpPr txBox="1">
            <a:spLocks noGrp="1"/>
          </p:cNvSpPr>
          <p:nvPr>
            <p:ph type="title"/>
          </p:nvPr>
        </p:nvSpPr>
        <p:spPr>
          <a:xfrm>
            <a:off x="560628" y="213766"/>
            <a:ext cx="7135572" cy="260392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dirty="0" spc="-35"/>
              <a:t>Various </a:t>
            </a:r>
            <a:r>
              <a:rPr dirty="0" spc="-15"/>
              <a:t>Front </a:t>
            </a:r>
            <a:r>
              <a:rPr dirty="0" spc="-55"/>
              <a:t>End </a:t>
            </a:r>
            <a:r>
              <a:rPr dirty="0" spc="-45"/>
              <a:t>Programs:  </a:t>
            </a:r>
            <a:r>
              <a:rPr dirty="0" spc="-5"/>
              <a:t>Output</a:t>
            </a:r>
            <a:r>
              <a:rPr dirty="0" lang="en-US" spc="-5"/>
              <a:t>s for calculator and text editor</a:t>
            </a:r>
            <a:r>
              <a:rPr dirty="0" spc="-5"/>
              <a:t>:</a:t>
            </a:r>
          </a:p>
        </p:txBody>
      </p:sp>
      <p:sp>
        <p:nvSpPr>
          <p:cNvPr id="1048650" name="object 5"/>
          <p:cNvSpPr/>
          <p:nvPr/>
        </p:nvSpPr>
        <p:spPr>
          <a:xfrm>
            <a:off x="546451" y="590550"/>
            <a:ext cx="3982212" cy="41910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pic>
        <p:nvPicPr>
          <p:cNvPr id="2097152" name="Picture 1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571999" y="552450"/>
            <a:ext cx="4524804" cy="42672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 txBox="1"/>
          <p:nvPr/>
        </p:nvSpPr>
        <p:spPr>
          <a:xfrm>
            <a:off x="524662" y="333038"/>
            <a:ext cx="3285490" cy="1737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050" spc="-20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b="1" dirty="0" sz="1050" spc="-5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b="1" dirty="0" sz="1050" spc="-50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b="1" dirty="0" sz="1050" spc="-1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b="1" dirty="0" sz="1050" spc="-35">
                <a:solidFill>
                  <a:srgbClr val="213669"/>
                </a:solidFill>
                <a:latin typeface="Times New Roman"/>
                <a:cs typeface="Times New Roman"/>
              </a:rPr>
              <a:t>Calculator:</a:t>
            </a:r>
            <a:endParaRPr dirty="0" sz="1050">
              <a:latin typeface="Times New Roman"/>
              <a:cs typeface="Times New Roman"/>
            </a:endParaRPr>
          </a:p>
        </p:txBody>
      </p:sp>
      <p:sp>
        <p:nvSpPr>
          <p:cNvPr id="1048652" name="object 3"/>
          <p:cNvSpPr txBox="1">
            <a:spLocks noGrp="1"/>
          </p:cNvSpPr>
          <p:nvPr>
            <p:ph type="title"/>
          </p:nvPr>
        </p:nvSpPr>
        <p:spPr>
          <a:xfrm>
            <a:off x="524662" y="499109"/>
            <a:ext cx="8264525" cy="571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Designing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code for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editor requires creating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a user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interface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that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allows  users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create,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edit, and save text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files. Here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are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some steps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design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b="0" dirty="0" sz="1050" spc="-10">
                <a:solidFill>
                  <a:srgbClr val="000000"/>
                </a:solidFill>
                <a:latin typeface="Carlito"/>
                <a:cs typeface="Carlito"/>
              </a:rPr>
              <a:t>code 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for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a text</a:t>
            </a:r>
            <a:r>
              <a:rPr b="0" dirty="0" sz="1050" spc="5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editor:</a:t>
            </a:r>
            <a:endParaRPr dirty="0" sz="1050">
              <a:latin typeface="Carlito"/>
              <a:cs typeface="Carlito"/>
            </a:endParaRPr>
          </a:p>
          <a:p>
            <a:pPr algn="just" marL="12700" marR="207645">
              <a:lnSpc>
                <a:spcPct val="100000"/>
              </a:lnSpc>
            </a:pP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Create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HTML structure for the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text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editor interface. This </a:t>
            </a:r>
            <a:r>
              <a:rPr b="0" dirty="0" sz="1050" spc="-10">
                <a:solidFill>
                  <a:srgbClr val="000000"/>
                </a:solidFill>
                <a:latin typeface="Carlito"/>
                <a:cs typeface="Carlito"/>
              </a:rPr>
              <a:t>will include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area for  users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input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and edit their text, and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buttons or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menu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options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perform actions like  save, open,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and </a:t>
            </a:r>
            <a:r>
              <a:rPr b="0" dirty="0" sz="1050" spc="-5">
                <a:solidFill>
                  <a:srgbClr val="000000"/>
                </a:solidFill>
                <a:latin typeface="Carlito"/>
                <a:cs typeface="Carlito"/>
              </a:rPr>
              <a:t>format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the</a:t>
            </a:r>
            <a:r>
              <a:rPr b="0" dirty="0" sz="1050" spc="2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b="0" dirty="0" sz="1050">
                <a:solidFill>
                  <a:srgbClr val="000000"/>
                </a:solidFill>
                <a:latin typeface="Carlito"/>
                <a:cs typeface="Carlito"/>
              </a:rPr>
              <a:t>text.</a:t>
            </a:r>
            <a:endParaRPr dirty="0" sz="1050">
              <a:latin typeface="Carlito"/>
              <a:cs typeface="Carlito"/>
            </a:endParaRPr>
          </a:p>
        </p:txBody>
      </p:sp>
      <p:sp>
        <p:nvSpPr>
          <p:cNvPr id="1048653" name="object 4"/>
          <p:cNvSpPr txBox="1">
            <a:spLocks noGrp="1"/>
          </p:cNvSpPr>
          <p:nvPr>
            <p:ph type="body" idx="1"/>
          </p:nvPr>
        </p:nvSpPr>
        <p:spPr>
          <a:xfrm>
            <a:off x="554788" y="1167567"/>
            <a:ext cx="8368030" cy="99123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/>
              <a:t>Use </a:t>
            </a:r>
            <a:r>
              <a:rPr dirty="0" sz="1050" spc="-5"/>
              <a:t>CSS </a:t>
            </a:r>
            <a:r>
              <a:rPr dirty="0" sz="1050"/>
              <a:t>to </a:t>
            </a:r>
            <a:r>
              <a:rPr dirty="0" sz="1050" spc="-5"/>
              <a:t>style </a:t>
            </a:r>
            <a:r>
              <a:rPr dirty="0" sz="1050"/>
              <a:t>the text editor </a:t>
            </a:r>
            <a:r>
              <a:rPr dirty="0" sz="1050" spc="-5"/>
              <a:t>interface. This can include customizing </a:t>
            </a:r>
            <a:r>
              <a:rPr dirty="0" sz="1050"/>
              <a:t>the </a:t>
            </a:r>
            <a:r>
              <a:rPr dirty="0" sz="1050" spc="-5"/>
              <a:t>font, </a:t>
            </a:r>
            <a:r>
              <a:rPr dirty="0" sz="1050" spc="-10"/>
              <a:t>color,</a:t>
            </a:r>
            <a:r>
              <a:rPr dirty="0" sz="1050" spc="114"/>
              <a:t> </a:t>
            </a:r>
            <a:r>
              <a:rPr dirty="0" sz="1050"/>
              <a:t>and</a:t>
            </a:r>
          </a:p>
          <a:p>
            <a:pPr marL="12700">
              <a:lnSpc>
                <a:spcPct val="100000"/>
              </a:lnSpc>
            </a:pPr>
            <a:r>
              <a:rPr dirty="0" sz="1050" spc="-5"/>
              <a:t>layout of </a:t>
            </a:r>
            <a:r>
              <a:rPr dirty="0" sz="1050"/>
              <a:t>the text area and</a:t>
            </a:r>
            <a:r>
              <a:rPr dirty="0" sz="1050" spc="10"/>
              <a:t> </a:t>
            </a:r>
            <a:r>
              <a:rPr dirty="0" sz="1050" spc="-5"/>
              <a:t>buttons.</a:t>
            </a:r>
          </a:p>
          <a:p>
            <a:pPr marL="12700" marR="27940">
              <a:lnSpc>
                <a:spcPct val="100000"/>
              </a:lnSpc>
            </a:pPr>
            <a:r>
              <a:rPr dirty="0" sz="1050"/>
              <a:t>Use </a:t>
            </a:r>
            <a:r>
              <a:rPr dirty="0" sz="1050" spc="-5"/>
              <a:t>JavaScript </a:t>
            </a:r>
            <a:r>
              <a:rPr dirty="0" sz="1050"/>
              <a:t>to </a:t>
            </a:r>
            <a:r>
              <a:rPr dirty="0" sz="1050" spc="-5"/>
              <a:t>handle </a:t>
            </a:r>
            <a:r>
              <a:rPr dirty="0" sz="1050"/>
              <a:t>the user </a:t>
            </a:r>
            <a:r>
              <a:rPr dirty="0" sz="1050" spc="-5"/>
              <a:t>input </a:t>
            </a:r>
            <a:r>
              <a:rPr dirty="0" sz="1050"/>
              <a:t>and </a:t>
            </a:r>
            <a:r>
              <a:rPr dirty="0" sz="1050" spc="-5"/>
              <a:t>perform </a:t>
            </a:r>
            <a:r>
              <a:rPr dirty="0" sz="1050"/>
              <a:t>the </a:t>
            </a:r>
            <a:r>
              <a:rPr dirty="0" sz="1050" spc="-5"/>
              <a:t>necessary actions. For example,  </a:t>
            </a:r>
            <a:r>
              <a:rPr dirty="0" sz="1050"/>
              <a:t>you might </a:t>
            </a:r>
            <a:r>
              <a:rPr dirty="0" sz="1050" spc="-5"/>
              <a:t>create </a:t>
            </a:r>
            <a:r>
              <a:rPr dirty="0" sz="1050"/>
              <a:t>a </a:t>
            </a:r>
            <a:r>
              <a:rPr dirty="0" sz="1050" spc="-5"/>
              <a:t>function </a:t>
            </a:r>
            <a:r>
              <a:rPr dirty="0" sz="1050"/>
              <a:t>that </a:t>
            </a:r>
            <a:r>
              <a:rPr dirty="0" sz="1050" spc="-5"/>
              <a:t>saves </a:t>
            </a:r>
            <a:r>
              <a:rPr dirty="0" sz="1050"/>
              <a:t>the </a:t>
            </a:r>
            <a:r>
              <a:rPr dirty="0" sz="1050" spc="-5"/>
              <a:t>user's </a:t>
            </a:r>
            <a:r>
              <a:rPr dirty="0" sz="1050"/>
              <a:t>text </a:t>
            </a:r>
            <a:r>
              <a:rPr dirty="0" sz="1050" spc="-5"/>
              <a:t>input </a:t>
            </a:r>
            <a:r>
              <a:rPr dirty="0" sz="1050"/>
              <a:t>to a </a:t>
            </a:r>
            <a:r>
              <a:rPr dirty="0" sz="1050" spc="-5"/>
              <a:t>file </a:t>
            </a:r>
            <a:r>
              <a:rPr dirty="0" sz="1050"/>
              <a:t>when the </a:t>
            </a:r>
            <a:r>
              <a:rPr dirty="0" sz="1050" spc="-5"/>
              <a:t>save button  is clicked, or </a:t>
            </a:r>
            <a:r>
              <a:rPr dirty="0" sz="1050"/>
              <a:t>a </a:t>
            </a:r>
            <a:r>
              <a:rPr dirty="0" sz="1050" spc="-5"/>
              <a:t>function </a:t>
            </a:r>
            <a:r>
              <a:rPr dirty="0" sz="1050"/>
              <a:t>that </a:t>
            </a:r>
            <a:r>
              <a:rPr dirty="0" sz="1050" spc="-5"/>
              <a:t>formats </a:t>
            </a:r>
            <a:r>
              <a:rPr dirty="0" sz="1050"/>
              <a:t>the text to a </a:t>
            </a:r>
            <a:r>
              <a:rPr dirty="0" sz="1050" spc="-5"/>
              <a:t>specific style </a:t>
            </a:r>
            <a:r>
              <a:rPr dirty="0" sz="1050"/>
              <a:t>when a menu </a:t>
            </a:r>
            <a:r>
              <a:rPr dirty="0" sz="1050" spc="-5"/>
              <a:t>option is  selected.</a:t>
            </a:r>
          </a:p>
          <a:p>
            <a:pPr marL="12700" marR="180975">
              <a:lnSpc>
                <a:spcPct val="100000"/>
              </a:lnSpc>
              <a:spcBef>
                <a:spcPts val="5"/>
              </a:spcBef>
            </a:pPr>
            <a:r>
              <a:rPr dirty="0" sz="1050"/>
              <a:t>Add error </a:t>
            </a:r>
            <a:r>
              <a:rPr dirty="0" sz="1050" spc="-5"/>
              <a:t>handling </a:t>
            </a:r>
            <a:r>
              <a:rPr dirty="0" sz="1050"/>
              <a:t>to your </a:t>
            </a:r>
            <a:r>
              <a:rPr dirty="0" sz="1050" spc="-5"/>
              <a:t>code </a:t>
            </a:r>
            <a:r>
              <a:rPr dirty="0" sz="1050"/>
              <a:t>to </a:t>
            </a:r>
            <a:r>
              <a:rPr dirty="0" sz="1050" spc="-5"/>
              <a:t>prevent </a:t>
            </a:r>
            <a:r>
              <a:rPr dirty="0" sz="1050"/>
              <a:t>the user </a:t>
            </a:r>
            <a:r>
              <a:rPr dirty="0" sz="1050" spc="-5"/>
              <a:t>from entering invalid inputs. For  </a:t>
            </a:r>
            <a:r>
              <a:rPr dirty="0" sz="1050"/>
              <a:t>example, you might </a:t>
            </a:r>
            <a:r>
              <a:rPr dirty="0" sz="1050" spc="-5"/>
              <a:t>prevent </a:t>
            </a:r>
            <a:r>
              <a:rPr dirty="0" sz="1050"/>
              <a:t>the </a:t>
            </a:r>
            <a:r>
              <a:rPr dirty="0" sz="1050" spc="-5"/>
              <a:t>user from </a:t>
            </a:r>
            <a:r>
              <a:rPr dirty="0" sz="1050"/>
              <a:t>saving a </a:t>
            </a:r>
            <a:r>
              <a:rPr dirty="0" sz="1050" spc="-5"/>
              <a:t>file with </a:t>
            </a:r>
            <a:r>
              <a:rPr dirty="0" sz="1050"/>
              <a:t>an </a:t>
            </a:r>
            <a:r>
              <a:rPr dirty="0" sz="1050" spc="-5"/>
              <a:t>invalid file name or from  opening </a:t>
            </a:r>
            <a:r>
              <a:rPr dirty="0" sz="1050"/>
              <a:t>a </a:t>
            </a:r>
            <a:r>
              <a:rPr dirty="0" sz="1050" spc="-5"/>
              <a:t>file </a:t>
            </a:r>
            <a:r>
              <a:rPr dirty="0" sz="1050"/>
              <a:t>that </a:t>
            </a:r>
            <a:r>
              <a:rPr dirty="0" sz="1050" spc="-5"/>
              <a:t>does not</a:t>
            </a:r>
            <a:r>
              <a:rPr dirty="0" sz="1050" spc="45"/>
              <a:t> </a:t>
            </a:r>
            <a:r>
              <a:rPr dirty="0" sz="1050"/>
              <a:t>exist.</a:t>
            </a:r>
          </a:p>
          <a:p>
            <a:pPr marL="12700">
              <a:lnSpc>
                <a:spcPct val="100000"/>
              </a:lnSpc>
            </a:pPr>
            <a:r>
              <a:rPr dirty="0" sz="1050" spc="-5"/>
              <a:t>Test </a:t>
            </a:r>
            <a:r>
              <a:rPr dirty="0" sz="1050"/>
              <a:t>your </a:t>
            </a:r>
            <a:r>
              <a:rPr dirty="0" sz="1050" spc="-5"/>
              <a:t>text editor thoroughly </a:t>
            </a:r>
            <a:r>
              <a:rPr dirty="0" sz="1050"/>
              <a:t>to make </a:t>
            </a:r>
            <a:r>
              <a:rPr dirty="0" sz="1050" spc="-5"/>
              <a:t>sure </a:t>
            </a:r>
            <a:r>
              <a:rPr dirty="0" sz="1050"/>
              <a:t>it </a:t>
            </a:r>
            <a:r>
              <a:rPr dirty="0" sz="1050" spc="-5"/>
              <a:t>works </a:t>
            </a:r>
            <a:r>
              <a:rPr dirty="0" sz="1050"/>
              <a:t>as</a:t>
            </a:r>
            <a:r>
              <a:rPr dirty="0" sz="1050" spc="30"/>
              <a:t> </a:t>
            </a:r>
            <a:r>
              <a:rPr dirty="0" sz="1050"/>
              <a:t>expected.</a:t>
            </a:r>
          </a:p>
        </p:txBody>
      </p:sp>
      <p:sp>
        <p:nvSpPr>
          <p:cNvPr id="1048654" name="object 2"/>
          <p:cNvSpPr txBox="1"/>
          <p:nvPr/>
        </p:nvSpPr>
        <p:spPr>
          <a:xfrm>
            <a:off x="547699" y="2320773"/>
            <a:ext cx="8316595" cy="239077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000" spc="-15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b="1" dirty="0" sz="1000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b="1" dirty="0" sz="1000" spc="-4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b="1" dirty="0" sz="1000" spc="15">
                <a:solidFill>
                  <a:srgbClr val="213669"/>
                </a:solidFill>
                <a:latin typeface="Times New Roman"/>
                <a:cs typeface="Times New Roman"/>
              </a:rPr>
              <a:t>Text</a:t>
            </a:r>
            <a:r>
              <a:rPr b="1" dirty="0" sz="1000" spc="-8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b="1" dirty="0" sz="1000" spc="-25">
                <a:solidFill>
                  <a:srgbClr val="213669"/>
                </a:solidFill>
                <a:latin typeface="Times New Roman"/>
                <a:cs typeface="Times New Roman"/>
              </a:rPr>
              <a:t>Editor:</a:t>
            </a:r>
            <a:endParaRPr dirty="0"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spc="-5">
                <a:latin typeface="Carlito"/>
                <a:cs typeface="Carlito"/>
              </a:rPr>
              <a:t>To </a:t>
            </a:r>
            <a:r>
              <a:rPr dirty="0" sz="1000">
                <a:latin typeface="Carlito"/>
                <a:cs typeface="Carlito"/>
              </a:rPr>
              <a:t>design a </a:t>
            </a:r>
            <a:r>
              <a:rPr dirty="0" sz="1000" spc="-5">
                <a:latin typeface="Carlito"/>
                <a:cs typeface="Carlito"/>
              </a:rPr>
              <a:t>uniform front-end code </a:t>
            </a:r>
            <a:r>
              <a:rPr dirty="0" sz="1000">
                <a:latin typeface="Carlito"/>
                <a:cs typeface="Carlito"/>
              </a:rPr>
              <a:t>for a </a:t>
            </a:r>
            <a:r>
              <a:rPr dirty="0" sz="1000" spc="-5">
                <a:latin typeface="Carlito"/>
                <a:cs typeface="Carlito"/>
              </a:rPr>
              <a:t>calculator, </a:t>
            </a:r>
            <a:r>
              <a:rPr dirty="0" sz="1000">
                <a:latin typeface="Carlito"/>
                <a:cs typeface="Carlito"/>
              </a:rPr>
              <a:t>you </a:t>
            </a:r>
            <a:r>
              <a:rPr dirty="0" sz="1000" spc="-5">
                <a:latin typeface="Carlito"/>
                <a:cs typeface="Carlito"/>
              </a:rPr>
              <a:t>need </a:t>
            </a:r>
            <a:r>
              <a:rPr dirty="0" sz="1000">
                <a:latin typeface="Carlito"/>
                <a:cs typeface="Carlito"/>
              </a:rPr>
              <a:t>to </a:t>
            </a:r>
            <a:r>
              <a:rPr dirty="0" sz="1000" spc="-5">
                <a:latin typeface="Carlito"/>
                <a:cs typeface="Carlito"/>
              </a:rPr>
              <a:t>consider the </a:t>
            </a:r>
            <a:r>
              <a:rPr dirty="0" sz="1000">
                <a:latin typeface="Carlito"/>
                <a:cs typeface="Carlito"/>
              </a:rPr>
              <a:t>following</a:t>
            </a:r>
            <a:r>
              <a:rPr dirty="0" sz="1000" spc="-3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factors:</a:t>
            </a:r>
            <a:endParaRPr dirty="0" sz="1000">
              <a:latin typeface="Carlito"/>
              <a:cs typeface="Carlito"/>
            </a:endParaRPr>
          </a:p>
          <a:p>
            <a:pPr marL="12700" marR="185420">
              <a:lnSpc>
                <a:spcPct val="100000"/>
              </a:lnSpc>
            </a:pPr>
            <a:r>
              <a:rPr dirty="0" sz="1000">
                <a:latin typeface="Carlito"/>
                <a:cs typeface="Carlito"/>
              </a:rPr>
              <a:t>User </a:t>
            </a:r>
            <a:r>
              <a:rPr dirty="0" sz="1000" spc="-5">
                <a:latin typeface="Carlito"/>
                <a:cs typeface="Carlito"/>
              </a:rPr>
              <a:t>Interface: The user </a:t>
            </a:r>
            <a:r>
              <a:rPr dirty="0" sz="1000">
                <a:latin typeface="Carlito"/>
                <a:cs typeface="Carlito"/>
              </a:rPr>
              <a:t>interface </a:t>
            </a:r>
            <a:r>
              <a:rPr dirty="0" sz="1000" spc="-5">
                <a:latin typeface="Carlito"/>
                <a:cs typeface="Carlito"/>
              </a:rPr>
              <a:t>should be simple and </a:t>
            </a:r>
            <a:r>
              <a:rPr dirty="0" sz="1000">
                <a:latin typeface="Carlito"/>
                <a:cs typeface="Carlito"/>
              </a:rPr>
              <a:t>easy to </a:t>
            </a:r>
            <a:r>
              <a:rPr dirty="0" sz="1000" spc="-5">
                <a:latin typeface="Carlito"/>
                <a:cs typeface="Carlito"/>
              </a:rPr>
              <a:t>use. It should be designed </a:t>
            </a:r>
            <a:r>
              <a:rPr dirty="0" sz="1000">
                <a:latin typeface="Carlito"/>
                <a:cs typeface="Carlito"/>
              </a:rPr>
              <a:t>in </a:t>
            </a:r>
            <a:r>
              <a:rPr dirty="0" sz="1000" spc="-5">
                <a:latin typeface="Carlito"/>
                <a:cs typeface="Carlito"/>
              </a:rPr>
              <a:t>such </a:t>
            </a:r>
            <a:r>
              <a:rPr dirty="0" sz="1000">
                <a:latin typeface="Carlito"/>
                <a:cs typeface="Carlito"/>
              </a:rPr>
              <a:t>a way </a:t>
            </a:r>
            <a:r>
              <a:rPr dirty="0" sz="1000" spc="-5">
                <a:latin typeface="Carlito"/>
                <a:cs typeface="Carlito"/>
              </a:rPr>
              <a:t>that the  user can </a:t>
            </a:r>
            <a:r>
              <a:rPr dirty="0" sz="1000">
                <a:latin typeface="Carlito"/>
                <a:cs typeface="Carlito"/>
              </a:rPr>
              <a:t>easily </a:t>
            </a:r>
            <a:r>
              <a:rPr dirty="0" sz="1000" spc="-5">
                <a:latin typeface="Carlito"/>
                <a:cs typeface="Carlito"/>
              </a:rPr>
              <a:t>input numbers and </a:t>
            </a:r>
            <a:r>
              <a:rPr dirty="0" sz="1000">
                <a:latin typeface="Carlito"/>
                <a:cs typeface="Carlito"/>
              </a:rPr>
              <a:t>perform </a:t>
            </a:r>
            <a:r>
              <a:rPr dirty="0" sz="1000" spc="-5">
                <a:latin typeface="Carlito"/>
                <a:cs typeface="Carlito"/>
              </a:rPr>
              <a:t>calculations. The design should </a:t>
            </a:r>
            <a:r>
              <a:rPr dirty="0" sz="1000">
                <a:latin typeface="Carlito"/>
                <a:cs typeface="Carlito"/>
              </a:rPr>
              <a:t>also </a:t>
            </a:r>
            <a:r>
              <a:rPr dirty="0" sz="1000" spc="-5">
                <a:latin typeface="Carlito"/>
                <a:cs typeface="Carlito"/>
              </a:rPr>
              <a:t>be </a:t>
            </a:r>
            <a:r>
              <a:rPr dirty="0" sz="1000">
                <a:latin typeface="Carlito"/>
                <a:cs typeface="Carlito"/>
              </a:rPr>
              <a:t>visually </a:t>
            </a:r>
            <a:r>
              <a:rPr dirty="0" sz="1000" spc="-5">
                <a:latin typeface="Carlito"/>
                <a:cs typeface="Carlito"/>
              </a:rPr>
              <a:t>appealing and  consistent </a:t>
            </a:r>
            <a:r>
              <a:rPr dirty="0" sz="1000">
                <a:latin typeface="Carlito"/>
                <a:cs typeface="Carlito"/>
              </a:rPr>
              <a:t>with </a:t>
            </a:r>
            <a:r>
              <a:rPr dirty="0" sz="1000" spc="-5">
                <a:latin typeface="Carlito"/>
                <a:cs typeface="Carlito"/>
              </a:rPr>
              <a:t>the </a:t>
            </a:r>
            <a:r>
              <a:rPr dirty="0" sz="1000">
                <a:latin typeface="Carlito"/>
                <a:cs typeface="Carlito"/>
              </a:rPr>
              <a:t>overall </a:t>
            </a:r>
            <a:r>
              <a:rPr dirty="0" sz="1000" spc="-5">
                <a:latin typeface="Carlito"/>
                <a:cs typeface="Carlito"/>
              </a:rPr>
              <a:t>theme </a:t>
            </a:r>
            <a:r>
              <a:rPr dirty="0" sz="1000">
                <a:latin typeface="Carlito"/>
                <a:cs typeface="Carlito"/>
              </a:rPr>
              <a:t>of </a:t>
            </a:r>
            <a:r>
              <a:rPr dirty="0" sz="1000" spc="-5">
                <a:latin typeface="Carlito"/>
                <a:cs typeface="Carlito"/>
              </a:rPr>
              <a:t>the website or</a:t>
            </a:r>
            <a:r>
              <a:rPr dirty="0" sz="1000" spc="1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application.</a:t>
            </a:r>
            <a:endParaRPr dirty="0" sz="10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dirty="0" sz="1000">
                <a:latin typeface="Carlito"/>
                <a:cs typeface="Carlito"/>
              </a:rPr>
              <a:t>Layout: </a:t>
            </a:r>
            <a:r>
              <a:rPr dirty="0" sz="1000" spc="-5">
                <a:latin typeface="Carlito"/>
                <a:cs typeface="Carlito"/>
              </a:rPr>
              <a:t>The </a:t>
            </a:r>
            <a:r>
              <a:rPr dirty="0" sz="1000">
                <a:latin typeface="Carlito"/>
                <a:cs typeface="Carlito"/>
              </a:rPr>
              <a:t>layout of </a:t>
            </a:r>
            <a:r>
              <a:rPr dirty="0" sz="1000" spc="-5">
                <a:latin typeface="Carlito"/>
                <a:cs typeface="Carlito"/>
              </a:rPr>
              <a:t>the calculator should be </a:t>
            </a:r>
            <a:r>
              <a:rPr dirty="0" sz="1000">
                <a:latin typeface="Carlito"/>
                <a:cs typeface="Carlito"/>
              </a:rPr>
              <a:t>logical </a:t>
            </a:r>
            <a:r>
              <a:rPr dirty="0" sz="1000" spc="-5">
                <a:latin typeface="Carlito"/>
                <a:cs typeface="Carlito"/>
              </a:rPr>
              <a:t>and </a:t>
            </a:r>
            <a:r>
              <a:rPr dirty="0" sz="1000">
                <a:latin typeface="Carlito"/>
                <a:cs typeface="Carlito"/>
              </a:rPr>
              <a:t>intuitive. </a:t>
            </a:r>
            <a:r>
              <a:rPr dirty="0" sz="1000" spc="-5">
                <a:latin typeface="Carlito"/>
                <a:cs typeface="Carlito"/>
              </a:rPr>
              <a:t>The buttons should be </a:t>
            </a:r>
            <a:r>
              <a:rPr dirty="0" sz="1000">
                <a:latin typeface="Carlito"/>
                <a:cs typeface="Carlito"/>
              </a:rPr>
              <a:t>arranged in a way that is  easy to </a:t>
            </a:r>
            <a:r>
              <a:rPr dirty="0" sz="1000" spc="-5">
                <a:latin typeface="Carlito"/>
                <a:cs typeface="Carlito"/>
              </a:rPr>
              <a:t>understand and use. </a:t>
            </a:r>
            <a:r>
              <a:rPr dirty="0" sz="1000">
                <a:latin typeface="Carlito"/>
                <a:cs typeface="Carlito"/>
              </a:rPr>
              <a:t>You </a:t>
            </a:r>
            <a:r>
              <a:rPr dirty="0" sz="1000" spc="-5">
                <a:latin typeface="Carlito"/>
                <a:cs typeface="Carlito"/>
              </a:rPr>
              <a:t>can group the buttons into categories such </a:t>
            </a:r>
            <a:r>
              <a:rPr dirty="0" sz="1000">
                <a:latin typeface="Carlito"/>
                <a:cs typeface="Carlito"/>
              </a:rPr>
              <a:t>as </a:t>
            </a:r>
            <a:r>
              <a:rPr dirty="0" sz="1000" spc="-5">
                <a:latin typeface="Carlito"/>
                <a:cs typeface="Carlito"/>
              </a:rPr>
              <a:t>numbers, operations, and other  functions.</a:t>
            </a:r>
            <a:endParaRPr dirty="0" sz="1000">
              <a:latin typeface="Carlito"/>
              <a:cs typeface="Carlito"/>
            </a:endParaRPr>
          </a:p>
          <a:p>
            <a:pPr marL="12700" marR="636270">
              <a:lnSpc>
                <a:spcPct val="100000"/>
              </a:lnSpc>
            </a:pPr>
            <a:r>
              <a:rPr dirty="0" sz="1000" spc="-5">
                <a:latin typeface="Carlito"/>
                <a:cs typeface="Carlito"/>
              </a:rPr>
              <a:t>Functionality: The calculator should be </a:t>
            </a:r>
            <a:r>
              <a:rPr dirty="0" sz="1000">
                <a:latin typeface="Carlito"/>
                <a:cs typeface="Carlito"/>
              </a:rPr>
              <a:t>able to perform all </a:t>
            </a:r>
            <a:r>
              <a:rPr dirty="0" sz="1000" spc="-5">
                <a:latin typeface="Carlito"/>
                <a:cs typeface="Carlito"/>
              </a:rPr>
              <a:t>basic arithmetic operations such </a:t>
            </a:r>
            <a:r>
              <a:rPr dirty="0" sz="1000">
                <a:latin typeface="Carlito"/>
                <a:cs typeface="Carlito"/>
              </a:rPr>
              <a:t>as </a:t>
            </a:r>
            <a:r>
              <a:rPr dirty="0" sz="1000" spc="-5">
                <a:latin typeface="Carlito"/>
                <a:cs typeface="Carlito"/>
              </a:rPr>
              <a:t>addition,  subtraction, multiplication, and division. It should </a:t>
            </a:r>
            <a:r>
              <a:rPr dirty="0" sz="1000">
                <a:latin typeface="Carlito"/>
                <a:cs typeface="Carlito"/>
              </a:rPr>
              <a:t>also </a:t>
            </a:r>
            <a:r>
              <a:rPr dirty="0" sz="1000" spc="-5">
                <a:latin typeface="Carlito"/>
                <a:cs typeface="Carlito"/>
              </a:rPr>
              <a:t>be </a:t>
            </a:r>
            <a:r>
              <a:rPr dirty="0" sz="1000">
                <a:latin typeface="Carlito"/>
                <a:cs typeface="Carlito"/>
              </a:rPr>
              <a:t>able to </a:t>
            </a:r>
            <a:r>
              <a:rPr dirty="0" sz="1000" spc="-5">
                <a:latin typeface="Carlito"/>
                <a:cs typeface="Carlito"/>
              </a:rPr>
              <a:t>handle decimals, percentages, and other  advanced features </a:t>
            </a:r>
            <a:r>
              <a:rPr dirty="0" sz="1000">
                <a:latin typeface="Carlito"/>
                <a:cs typeface="Carlito"/>
              </a:rPr>
              <a:t>like </a:t>
            </a:r>
            <a:r>
              <a:rPr dirty="0" sz="1000" spc="-5">
                <a:latin typeface="Carlito"/>
                <a:cs typeface="Carlito"/>
              </a:rPr>
              <a:t>memory and </a:t>
            </a:r>
            <a:r>
              <a:rPr dirty="0" sz="1000">
                <a:latin typeface="Carlito"/>
                <a:cs typeface="Carlito"/>
              </a:rPr>
              <a:t>scientific</a:t>
            </a:r>
            <a:r>
              <a:rPr dirty="0" sz="1000" spc="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notation.</a:t>
            </a:r>
            <a:endParaRPr dirty="0" sz="1000">
              <a:latin typeface="Carlito"/>
              <a:cs typeface="Carlito"/>
            </a:endParaRPr>
          </a:p>
          <a:p>
            <a:pPr marL="12700" marR="266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Carlito"/>
                <a:cs typeface="Carlito"/>
              </a:rPr>
              <a:t>Error handling: The calculator should be </a:t>
            </a:r>
            <a:r>
              <a:rPr dirty="0" sz="1000">
                <a:latin typeface="Carlito"/>
                <a:cs typeface="Carlito"/>
              </a:rPr>
              <a:t>able to </a:t>
            </a:r>
            <a:r>
              <a:rPr dirty="0" sz="1000" spc="-5">
                <a:latin typeface="Carlito"/>
                <a:cs typeface="Carlito"/>
              </a:rPr>
              <a:t>handle </a:t>
            </a:r>
            <a:r>
              <a:rPr dirty="0" sz="1000">
                <a:latin typeface="Carlito"/>
                <a:cs typeface="Carlito"/>
              </a:rPr>
              <a:t>errors </a:t>
            </a:r>
            <a:r>
              <a:rPr dirty="0" sz="1000" spc="-5">
                <a:latin typeface="Carlito"/>
                <a:cs typeface="Carlito"/>
              </a:rPr>
              <a:t>such </a:t>
            </a:r>
            <a:r>
              <a:rPr dirty="0" sz="1000">
                <a:latin typeface="Carlito"/>
                <a:cs typeface="Carlito"/>
              </a:rPr>
              <a:t>as divide </a:t>
            </a:r>
            <a:r>
              <a:rPr dirty="0" sz="1000" spc="-5">
                <a:latin typeface="Carlito"/>
                <a:cs typeface="Carlito"/>
              </a:rPr>
              <a:t>by zero and </a:t>
            </a:r>
            <a:r>
              <a:rPr dirty="0" sz="1000">
                <a:latin typeface="Carlito"/>
                <a:cs typeface="Carlito"/>
              </a:rPr>
              <a:t>invalid </a:t>
            </a:r>
            <a:r>
              <a:rPr dirty="0" sz="1000" spc="-5">
                <a:latin typeface="Carlito"/>
                <a:cs typeface="Carlito"/>
              </a:rPr>
              <a:t>input. It should  </a:t>
            </a:r>
            <a:r>
              <a:rPr dirty="0" sz="1000">
                <a:latin typeface="Carlito"/>
                <a:cs typeface="Carlito"/>
              </a:rPr>
              <a:t>provide </a:t>
            </a:r>
            <a:r>
              <a:rPr dirty="0" sz="1000" spc="-5">
                <a:latin typeface="Carlito"/>
                <a:cs typeface="Carlito"/>
              </a:rPr>
              <a:t>feedback </a:t>
            </a:r>
            <a:r>
              <a:rPr dirty="0" sz="1000">
                <a:latin typeface="Carlito"/>
                <a:cs typeface="Carlito"/>
              </a:rPr>
              <a:t>to </a:t>
            </a:r>
            <a:r>
              <a:rPr dirty="0" sz="1000" spc="-5">
                <a:latin typeface="Carlito"/>
                <a:cs typeface="Carlito"/>
              </a:rPr>
              <a:t>the user </a:t>
            </a:r>
            <a:r>
              <a:rPr dirty="0" sz="1000">
                <a:latin typeface="Carlito"/>
                <a:cs typeface="Carlito"/>
              </a:rPr>
              <a:t>when an error</a:t>
            </a:r>
            <a:r>
              <a:rPr dirty="0" sz="1000" spc="-2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occurs.</a:t>
            </a:r>
            <a:endParaRPr dirty="0" sz="1000">
              <a:latin typeface="Carlito"/>
              <a:cs typeface="Carlito"/>
            </a:endParaRPr>
          </a:p>
          <a:p>
            <a:pPr marL="12700" marR="523240">
              <a:lnSpc>
                <a:spcPct val="100000"/>
              </a:lnSpc>
            </a:pPr>
            <a:r>
              <a:rPr dirty="0" sz="1000" spc="-5">
                <a:latin typeface="Carlito"/>
                <a:cs typeface="Carlito"/>
              </a:rPr>
              <a:t>Responsiveness: The calculator should be designed </a:t>
            </a:r>
            <a:r>
              <a:rPr dirty="0" sz="1000">
                <a:latin typeface="Carlito"/>
                <a:cs typeface="Carlito"/>
              </a:rPr>
              <a:t>to </a:t>
            </a:r>
            <a:r>
              <a:rPr dirty="0" sz="1000" spc="-5">
                <a:latin typeface="Carlito"/>
                <a:cs typeface="Carlito"/>
              </a:rPr>
              <a:t>be responsive </a:t>
            </a:r>
            <a:r>
              <a:rPr dirty="0" sz="1000">
                <a:latin typeface="Carlito"/>
                <a:cs typeface="Carlito"/>
              </a:rPr>
              <a:t>to </a:t>
            </a:r>
            <a:r>
              <a:rPr dirty="0" sz="1000" spc="-5">
                <a:latin typeface="Carlito"/>
                <a:cs typeface="Carlito"/>
              </a:rPr>
              <a:t>different screen sizes and devices. It  should be </a:t>
            </a:r>
            <a:r>
              <a:rPr dirty="0" sz="1000">
                <a:latin typeface="Carlito"/>
                <a:cs typeface="Carlito"/>
              </a:rPr>
              <a:t>able to </a:t>
            </a:r>
            <a:r>
              <a:rPr dirty="0" sz="1000" spc="-5">
                <a:latin typeface="Carlito"/>
                <a:cs typeface="Carlito"/>
              </a:rPr>
              <a:t>adjust </a:t>
            </a:r>
            <a:r>
              <a:rPr dirty="0" sz="1000">
                <a:latin typeface="Carlito"/>
                <a:cs typeface="Carlito"/>
              </a:rPr>
              <a:t>its layout </a:t>
            </a:r>
            <a:r>
              <a:rPr dirty="0" sz="1000" spc="-5">
                <a:latin typeface="Carlito"/>
                <a:cs typeface="Carlito"/>
              </a:rPr>
              <a:t>and </a:t>
            </a:r>
            <a:r>
              <a:rPr dirty="0" sz="1000">
                <a:latin typeface="Carlito"/>
                <a:cs typeface="Carlito"/>
              </a:rPr>
              <a:t>design to </a:t>
            </a:r>
            <a:r>
              <a:rPr dirty="0" sz="1000" spc="-5">
                <a:latin typeface="Carlito"/>
                <a:cs typeface="Carlito"/>
              </a:rPr>
              <a:t>fit the </a:t>
            </a:r>
            <a:r>
              <a:rPr dirty="0" sz="1000">
                <a:latin typeface="Carlito"/>
                <a:cs typeface="Carlito"/>
              </a:rPr>
              <a:t>screen </a:t>
            </a:r>
            <a:r>
              <a:rPr dirty="0" sz="1000" spc="-5">
                <a:latin typeface="Carlito"/>
                <a:cs typeface="Carlito"/>
              </a:rPr>
              <a:t>size and </a:t>
            </a:r>
            <a:r>
              <a:rPr dirty="0" sz="1000">
                <a:latin typeface="Carlito"/>
                <a:cs typeface="Carlito"/>
              </a:rPr>
              <a:t>resolution </a:t>
            </a:r>
            <a:r>
              <a:rPr dirty="0" sz="1000" spc="-5">
                <a:latin typeface="Carlito"/>
                <a:cs typeface="Carlito"/>
              </a:rPr>
              <a:t>of the</a:t>
            </a:r>
            <a:r>
              <a:rPr dirty="0" sz="1000" spc="6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device.</a:t>
            </a:r>
            <a:endParaRPr dirty="0" sz="1000">
              <a:latin typeface="Carlito"/>
              <a:cs typeface="Carlito"/>
            </a:endParaRPr>
          </a:p>
          <a:p>
            <a:pPr marL="12700" marR="88900">
              <a:lnSpc>
                <a:spcPct val="100000"/>
              </a:lnSpc>
            </a:pPr>
            <a:r>
              <a:rPr dirty="0" sz="1000">
                <a:latin typeface="Carlito"/>
                <a:cs typeface="Carlito"/>
              </a:rPr>
              <a:t>To </a:t>
            </a:r>
            <a:r>
              <a:rPr dirty="0" sz="1000" spc="-5">
                <a:latin typeface="Carlito"/>
                <a:cs typeface="Carlito"/>
              </a:rPr>
              <a:t>achieve </a:t>
            </a:r>
            <a:r>
              <a:rPr dirty="0" sz="1000">
                <a:latin typeface="Carlito"/>
                <a:cs typeface="Carlito"/>
              </a:rPr>
              <a:t>a uniform front-end </a:t>
            </a:r>
            <a:r>
              <a:rPr dirty="0" sz="1000" spc="-5">
                <a:latin typeface="Carlito"/>
                <a:cs typeface="Carlito"/>
              </a:rPr>
              <a:t>code </a:t>
            </a:r>
            <a:r>
              <a:rPr dirty="0" sz="1000">
                <a:latin typeface="Carlito"/>
                <a:cs typeface="Carlito"/>
              </a:rPr>
              <a:t>for </a:t>
            </a:r>
            <a:r>
              <a:rPr dirty="0" sz="1000" spc="-5">
                <a:latin typeface="Carlito"/>
                <a:cs typeface="Carlito"/>
              </a:rPr>
              <a:t>the calculator, </a:t>
            </a:r>
            <a:r>
              <a:rPr dirty="0" sz="1000">
                <a:latin typeface="Carlito"/>
                <a:cs typeface="Carlito"/>
              </a:rPr>
              <a:t>you </a:t>
            </a:r>
            <a:r>
              <a:rPr dirty="0" sz="1000" spc="-5">
                <a:latin typeface="Carlito"/>
                <a:cs typeface="Carlito"/>
              </a:rPr>
              <a:t>can use </a:t>
            </a:r>
            <a:r>
              <a:rPr dirty="0" sz="1000">
                <a:latin typeface="Carlito"/>
                <a:cs typeface="Carlito"/>
              </a:rPr>
              <a:t>a </a:t>
            </a:r>
            <a:r>
              <a:rPr dirty="0" sz="1000" spc="-5">
                <a:latin typeface="Carlito"/>
                <a:cs typeface="Carlito"/>
              </a:rPr>
              <a:t>combination </a:t>
            </a:r>
            <a:r>
              <a:rPr dirty="0" sz="1000">
                <a:latin typeface="Carlito"/>
                <a:cs typeface="Carlito"/>
              </a:rPr>
              <a:t>of </a:t>
            </a:r>
            <a:r>
              <a:rPr dirty="0" sz="1000" spc="-5">
                <a:latin typeface="Carlito"/>
                <a:cs typeface="Carlito"/>
              </a:rPr>
              <a:t>HTML, CSS, and </a:t>
            </a:r>
            <a:r>
              <a:rPr dirty="0" sz="1000">
                <a:latin typeface="Carlito"/>
                <a:cs typeface="Carlito"/>
              </a:rPr>
              <a:t>JavaScript.  You </a:t>
            </a:r>
            <a:r>
              <a:rPr dirty="0" sz="1000" spc="-5">
                <a:latin typeface="Carlito"/>
                <a:cs typeface="Carlito"/>
              </a:rPr>
              <a:t>can </a:t>
            </a:r>
            <a:r>
              <a:rPr dirty="0" sz="1000">
                <a:latin typeface="Carlito"/>
                <a:cs typeface="Carlito"/>
              </a:rPr>
              <a:t>create a </a:t>
            </a:r>
            <a:r>
              <a:rPr dirty="0" sz="1000" spc="-5">
                <a:latin typeface="Carlito"/>
                <a:cs typeface="Carlito"/>
              </a:rPr>
              <a:t>separate stylesheet </a:t>
            </a:r>
            <a:r>
              <a:rPr dirty="0" sz="1000">
                <a:latin typeface="Carlito"/>
                <a:cs typeface="Carlito"/>
              </a:rPr>
              <a:t>for </a:t>
            </a:r>
            <a:r>
              <a:rPr dirty="0" sz="1000" spc="-5">
                <a:latin typeface="Carlito"/>
                <a:cs typeface="Carlito"/>
              </a:rPr>
              <a:t>the calculator and use </a:t>
            </a:r>
            <a:r>
              <a:rPr dirty="0" sz="1000">
                <a:latin typeface="Carlito"/>
                <a:cs typeface="Carlito"/>
              </a:rPr>
              <a:t>classes </a:t>
            </a:r>
            <a:r>
              <a:rPr dirty="0" sz="1000" spc="-5">
                <a:latin typeface="Carlito"/>
                <a:cs typeface="Carlito"/>
              </a:rPr>
              <a:t>and IDs </a:t>
            </a:r>
            <a:r>
              <a:rPr dirty="0" sz="1000">
                <a:latin typeface="Carlito"/>
                <a:cs typeface="Carlito"/>
              </a:rPr>
              <a:t>to </a:t>
            </a:r>
            <a:r>
              <a:rPr dirty="0" sz="1000" spc="-5">
                <a:latin typeface="Carlito"/>
                <a:cs typeface="Carlito"/>
              </a:rPr>
              <a:t>style the elements. </a:t>
            </a:r>
            <a:r>
              <a:rPr dirty="0" sz="1000">
                <a:latin typeface="Carlito"/>
                <a:cs typeface="Carlito"/>
              </a:rPr>
              <a:t>You </a:t>
            </a:r>
            <a:r>
              <a:rPr dirty="0" sz="1000" spc="-5">
                <a:latin typeface="Carlito"/>
                <a:cs typeface="Carlito"/>
              </a:rPr>
              <a:t>can </a:t>
            </a:r>
            <a:r>
              <a:rPr dirty="0" sz="1000">
                <a:latin typeface="Carlito"/>
                <a:cs typeface="Carlito"/>
              </a:rPr>
              <a:t>also  </a:t>
            </a:r>
            <a:r>
              <a:rPr dirty="0" sz="1000" spc="-5">
                <a:latin typeface="Carlito"/>
                <a:cs typeface="Carlito"/>
              </a:rPr>
              <a:t>use </a:t>
            </a:r>
            <a:r>
              <a:rPr dirty="0" sz="1000">
                <a:latin typeface="Carlito"/>
                <a:cs typeface="Carlito"/>
              </a:rPr>
              <a:t>JavaScript to </a:t>
            </a:r>
            <a:r>
              <a:rPr dirty="0" sz="1000" spc="-5">
                <a:latin typeface="Carlito"/>
                <a:cs typeface="Carlito"/>
              </a:rPr>
              <a:t>handle the user input and </a:t>
            </a:r>
            <a:r>
              <a:rPr dirty="0" sz="1000">
                <a:latin typeface="Carlito"/>
                <a:cs typeface="Carlito"/>
              </a:rPr>
              <a:t>perform </a:t>
            </a:r>
            <a:r>
              <a:rPr dirty="0" sz="1000" spc="-5">
                <a:latin typeface="Carlito"/>
                <a:cs typeface="Carlito"/>
              </a:rPr>
              <a:t>the necessary</a:t>
            </a:r>
            <a:r>
              <a:rPr dirty="0" sz="1000" spc="7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calculations.</a:t>
            </a:r>
            <a:endParaRPr dirty="0" sz="1000">
              <a:latin typeface="Carlito"/>
              <a:cs typeface="Carlito"/>
            </a:endParaRPr>
          </a:p>
          <a:p>
            <a:pPr marL="12700" marR="187960">
              <a:lnSpc>
                <a:spcPct val="100000"/>
              </a:lnSpc>
            </a:pPr>
            <a:r>
              <a:rPr dirty="0" sz="1000">
                <a:latin typeface="Carlito"/>
                <a:cs typeface="Carlito"/>
              </a:rPr>
              <a:t>Overall, a </a:t>
            </a:r>
            <a:r>
              <a:rPr dirty="0" sz="1000" spc="-5">
                <a:latin typeface="Carlito"/>
                <a:cs typeface="Carlito"/>
              </a:rPr>
              <a:t>uniform front-end code </a:t>
            </a:r>
            <a:r>
              <a:rPr dirty="0" sz="1000">
                <a:latin typeface="Carlito"/>
                <a:cs typeface="Carlito"/>
              </a:rPr>
              <a:t>for a </a:t>
            </a:r>
            <a:r>
              <a:rPr dirty="0" sz="1000" spc="-5">
                <a:latin typeface="Carlito"/>
                <a:cs typeface="Carlito"/>
              </a:rPr>
              <a:t>calculator should be </a:t>
            </a:r>
            <a:r>
              <a:rPr dirty="0" sz="1000">
                <a:latin typeface="Carlito"/>
                <a:cs typeface="Carlito"/>
              </a:rPr>
              <a:t>easy to </a:t>
            </a:r>
            <a:r>
              <a:rPr dirty="0" sz="1000" spc="-5">
                <a:latin typeface="Carlito"/>
                <a:cs typeface="Carlito"/>
              </a:rPr>
              <a:t>use, </a:t>
            </a:r>
            <a:r>
              <a:rPr dirty="0" sz="1000">
                <a:latin typeface="Carlito"/>
                <a:cs typeface="Carlito"/>
              </a:rPr>
              <a:t>visually </a:t>
            </a:r>
            <a:r>
              <a:rPr dirty="0" sz="1000" spc="-5">
                <a:latin typeface="Carlito"/>
                <a:cs typeface="Carlito"/>
              </a:rPr>
              <a:t>appealing, and functionally  robust. It should </a:t>
            </a:r>
            <a:r>
              <a:rPr dirty="0" sz="1000">
                <a:latin typeface="Carlito"/>
                <a:cs typeface="Carlito"/>
              </a:rPr>
              <a:t>provide a </a:t>
            </a:r>
            <a:r>
              <a:rPr dirty="0" sz="1000" spc="-5">
                <a:latin typeface="Carlito"/>
                <a:cs typeface="Carlito"/>
              </a:rPr>
              <a:t>seamless user experience and help users </a:t>
            </a:r>
            <a:r>
              <a:rPr dirty="0" sz="1000">
                <a:latin typeface="Carlito"/>
                <a:cs typeface="Carlito"/>
              </a:rPr>
              <a:t>perform </a:t>
            </a:r>
            <a:r>
              <a:rPr dirty="0" sz="1000" spc="-5">
                <a:latin typeface="Carlito"/>
                <a:cs typeface="Carlito"/>
              </a:rPr>
              <a:t>calculations quickly and</a:t>
            </a:r>
            <a:r>
              <a:rPr dirty="0" sz="1000" spc="229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accurately.</a:t>
            </a:r>
            <a:endParaRPr dirty="0"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0" y="0"/>
            <a:ext cx="9143999" cy="514349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6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ah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2692907" y="1784604"/>
            <a:ext cx="1181099" cy="11811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ah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2232660" y="871220"/>
            <a:ext cx="4819015" cy="2997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 sz="1800" i="1" spc="-40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dirty="0" sz="1800" i="1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i="1" spc="-1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660" name="object 7"/>
          <p:cNvSpPr txBox="1"/>
          <p:nvPr/>
        </p:nvSpPr>
        <p:spPr>
          <a:xfrm>
            <a:off x="3938778" y="2171445"/>
            <a:ext cx="3066415" cy="368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indent="241300" marL="12700" marR="5080">
              <a:lnSpc>
                <a:spcPct val="100000"/>
              </a:lnSpc>
              <a:spcBef>
                <a:spcPts val="100"/>
              </a:spcBef>
              <a:tabLst>
                <a:tab algn="l" pos="556895"/>
              </a:tabLst>
            </a:pPr>
            <a:r>
              <a:rPr dirty="0" sz="1200" lang="en-US">
                <a:solidFill>
                  <a:schemeClr val="accent6"/>
                </a:solidFill>
                <a:latin typeface="Times New Roman"/>
                <a:cs typeface="Times New Roman"/>
              </a:rPr>
              <a:t>https://github.com/Revathy2912/GROUP_A54/tree/main/TASK-2</a:t>
            </a:r>
            <a:endParaRPr dirty="0" sz="1200">
              <a:solidFill>
                <a:schemeClr val="accent6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0" y="25"/>
            <a:ext cx="9143999" cy="5143473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/>
          <p:nvPr/>
        </p:nvSpPr>
        <p:spPr>
          <a:xfrm>
            <a:off x="0" y="0"/>
            <a:ext cx="9144000" cy="514349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grpSp>
        <p:nvGrpSpPr>
          <p:cNvPr id="24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1048599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ah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ah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1" name="object 6"/>
          <p:cNvSpPr txBox="1">
            <a:spLocks noGrp="1"/>
          </p:cNvSpPr>
          <p:nvPr>
            <p:ph type="title"/>
          </p:nvPr>
        </p:nvSpPr>
        <p:spPr>
          <a:xfrm>
            <a:off x="221995" y="674878"/>
            <a:ext cx="4355465" cy="559449"/>
          </a:xfrm>
          <a:prstGeom prst="rect"/>
        </p:spPr>
        <p:txBody>
          <a:bodyPr bIns="0" lIns="0" rIns="0" rtlCol="0" tIns="10795" vert="horz" wrap="square">
            <a:spAutoFit/>
          </a:bodyPr>
          <a:p>
            <a:pPr marL="12700" marR="5080">
              <a:lnSpc>
                <a:spcPct val="101699"/>
              </a:lnSpc>
              <a:spcBef>
                <a:spcPts val="85"/>
              </a:spcBef>
            </a:pPr>
            <a:r>
              <a:rPr dirty="0" sz="1800" lang="en-US" spc="10">
                <a:solidFill>
                  <a:srgbClr val="C78B31"/>
                </a:solidFill>
              </a:rPr>
              <a:t>TO CREATE A VARIOUS FRONT END PROGRAM:</a:t>
            </a:r>
            <a:endParaRPr dirty="0" sz="1800" lang="en-US"/>
          </a:p>
        </p:txBody>
      </p:sp>
      <p:sp>
        <p:nvSpPr>
          <p:cNvPr id="1048602" name="object 7"/>
          <p:cNvSpPr txBox="1"/>
          <p:nvPr/>
        </p:nvSpPr>
        <p:spPr>
          <a:xfrm>
            <a:off x="223520" y="1315338"/>
            <a:ext cx="1684184" cy="22890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TEAM</a:t>
            </a:r>
            <a:r>
              <a:rPr dirty="0" sz="140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MEMBERS:</a:t>
            </a:r>
            <a:r>
              <a:rPr dirty="0" sz="1400" lang="en-US" spc="-3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dirty="0" sz="1400">
              <a:latin typeface="Times New Roman"/>
              <a:cs typeface="Times New Roman"/>
            </a:endParaRPr>
          </a:p>
        </p:txBody>
      </p:sp>
      <p:sp>
        <p:nvSpPr>
          <p:cNvPr id="1048603" name="object 8"/>
          <p:cNvSpPr/>
          <p:nvPr/>
        </p:nvSpPr>
        <p:spPr>
          <a:xfrm>
            <a:off x="1687830" y="2126880"/>
            <a:ext cx="9143999" cy="5143473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graphicFrame>
        <p:nvGraphicFramePr>
          <p:cNvPr id="4194304" name="object 9"/>
          <p:cNvGraphicFramePr>
            <a:graphicFrameLocks noGrp="1"/>
          </p:cNvGraphicFramePr>
          <p:nvPr/>
        </p:nvGraphicFramePr>
        <p:xfrm>
          <a:off x="50356" y="1730754"/>
          <a:ext cx="4573269" cy="2137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/>
                <a:gridCol w="2104390"/>
                <a:gridCol w="1345564"/>
              </a:tblGrid>
              <a:tr h="507677">
                <a:tc>
                  <a:txBody>
                    <a:bodyPr/>
                    <a:p>
                      <a:pPr algn="ctr" marL="127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b="1" dirty="0" sz="1050" spc="1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dirty="0" sz="105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b="1" dirty="0" sz="105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b="1" dirty="0" sz="105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405217">
                <a:tc>
                  <a:txBody>
                    <a:bodyPr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</a:t>
                      </a:r>
                      <a:r>
                        <a:rPr dirty="0" sz="1050" lang="en-US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4254</a:t>
                      </a:r>
                      <a:endParaRPr dirty="0"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50" lang="en-US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POOJA.E</a:t>
                      </a:r>
                      <a:endParaRPr dirty="0"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</a:t>
                      </a:r>
                      <a:r>
                        <a:rPr dirty="0" sz="1050" lang="en-US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dirty="0"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46102">
                <a:tc>
                  <a:txBody>
                    <a:bodyPr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</a:t>
                      </a:r>
                      <a:r>
                        <a:rPr dirty="0" sz="1050" lang="en-US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4257</a:t>
                      </a:r>
                      <a:endParaRPr dirty="0"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50" lang="en-US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RAJALAKSHIMI.B</a:t>
                      </a:r>
                      <a:endParaRPr dirty="0"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Group_A54</a:t>
                      </a:r>
                      <a:endParaRPr dirty="0"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46231">
                <a:tc>
                  <a:txBody>
                    <a:bodyPr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</a:t>
                      </a:r>
                      <a:r>
                        <a:rPr dirty="0" sz="1050" lang="en-US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4258</a:t>
                      </a:r>
                      <a:endParaRPr dirty="0"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50" lang="en-US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RAMAIAH.U</a:t>
                      </a:r>
                      <a:endParaRPr dirty="0"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Group_A54</a:t>
                      </a:r>
                      <a:endParaRPr dirty="0"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531912">
                <a:tc>
                  <a:txBody>
                    <a:bodyPr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</a:t>
                      </a:r>
                      <a:r>
                        <a:rPr dirty="0" sz="1050" lang="en-US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4259</a:t>
                      </a: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50" lang="en-US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2113a54288</a:t>
                      </a:r>
                      <a:endParaRPr dirty="0"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50" lang="en-US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REVATHY.T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50" lang="en-US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VISHALINI.V</a:t>
                      </a:r>
                      <a:endParaRPr dirty="0"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Group_A54</a:t>
                      </a:r>
                      <a:endParaRPr dirty="0" sz="1050" lang="en-US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  <a:p>
                      <a:pPr defTabSz="914400" eaLnBrk="1" fontAlgn="auto" hangingPunct="1" indent="0" latinLnBrk="0" lvl="0" marL="91440" marR="0">
                        <a:lnSpc>
                          <a:spcPct val="100000"/>
                        </a:lnSpc>
                        <a:spcBef>
                          <a:spcPts val="6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050" lang="en-IN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Group_A54</a:t>
                      </a:r>
                      <a:endParaRPr dirty="0" sz="1050" lang="en-IN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 txBox="1"/>
          <p:nvPr/>
        </p:nvSpPr>
        <p:spPr>
          <a:xfrm>
            <a:off x="524662" y="254584"/>
            <a:ext cx="8342630" cy="436562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600" spc="15">
                <a:solidFill>
                  <a:srgbClr val="213669"/>
                </a:solidFill>
                <a:latin typeface="Times New Roman"/>
                <a:cs typeface="Times New Roman"/>
              </a:rPr>
              <a:t>INTRODUCTION:</a:t>
            </a:r>
            <a:endParaRPr sz="1600">
              <a:latin typeface="Times New Roman"/>
              <a:cs typeface="Times New Roman"/>
            </a:endParaRPr>
          </a:p>
          <a:p>
            <a:pPr marL="12700" marR="68580">
              <a:lnSpc>
                <a:spcPct val="100000"/>
              </a:lnSpc>
              <a:spcBef>
                <a:spcPts val="5"/>
              </a:spcBef>
            </a:pPr>
            <a:r>
              <a:rPr b="1" dirty="0" sz="1600" spc="-30">
                <a:solidFill>
                  <a:srgbClr val="213669"/>
                </a:solidFill>
                <a:latin typeface="Times New Roman"/>
                <a:cs typeface="Times New Roman"/>
              </a:rPr>
              <a:t>User Interface (UI)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refers </a:t>
            </a:r>
            <a:r>
              <a:rPr b="1" dirty="0" sz="1600" spc="3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b="1" dirty="0" sz="160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b="1" dirty="0" sz="1600" spc="-30">
                <a:solidFill>
                  <a:srgbClr val="213669"/>
                </a:solidFill>
                <a:latin typeface="Times New Roman"/>
                <a:cs typeface="Times New Roman"/>
              </a:rPr>
              <a:t>visual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elements </a:t>
            </a:r>
            <a:r>
              <a:rPr b="1" dirty="0" sz="1600" spc="2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b="1" dirty="0" sz="1600" spc="-105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software application, </a:t>
            </a:r>
            <a:r>
              <a:rPr b="1" dirty="0" sz="1600" spc="-10">
                <a:solidFill>
                  <a:srgbClr val="213669"/>
                </a:solidFill>
                <a:latin typeface="Times New Roman"/>
                <a:cs typeface="Times New Roman"/>
              </a:rPr>
              <a:t>website,  </a:t>
            </a:r>
            <a:r>
              <a:rPr b="1" dirty="0" sz="1600" spc="-25">
                <a:solidFill>
                  <a:srgbClr val="213669"/>
                </a:solidFill>
                <a:latin typeface="Times New Roman"/>
                <a:cs typeface="Times New Roman"/>
              </a:rPr>
              <a:t>or </a:t>
            </a:r>
            <a:r>
              <a:rPr b="1" dirty="0" sz="1600">
                <a:solidFill>
                  <a:srgbClr val="213669"/>
                </a:solidFill>
                <a:latin typeface="Times New Roman"/>
                <a:cs typeface="Times New Roman"/>
              </a:rPr>
              <a:t>digital </a:t>
            </a:r>
            <a:r>
              <a:rPr b="1" dirty="0" sz="1600" spc="-1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b="1" dirty="0" sz="1600" spc="5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b="1" dirty="0" sz="1600" spc="-45">
                <a:solidFill>
                  <a:srgbClr val="213669"/>
                </a:solidFill>
                <a:latin typeface="Times New Roman"/>
                <a:cs typeface="Times New Roman"/>
              </a:rPr>
              <a:t>users </a:t>
            </a:r>
            <a:r>
              <a:rPr b="1" dirty="0" sz="1600" spc="-50">
                <a:solidFill>
                  <a:srgbClr val="213669"/>
                </a:solidFill>
                <a:latin typeface="Times New Roman"/>
                <a:cs typeface="Times New Roman"/>
              </a:rPr>
              <a:t>can see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interact </a:t>
            </a:r>
            <a:r>
              <a:rPr b="1" dirty="0" sz="1600" spc="20">
                <a:solidFill>
                  <a:srgbClr val="213669"/>
                </a:solidFill>
                <a:latin typeface="Times New Roman"/>
                <a:cs typeface="Times New Roman"/>
              </a:rPr>
              <a:t>with. </a:t>
            </a:r>
            <a:r>
              <a:rPr b="1" dirty="0" sz="1600" spc="-5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b="1" dirty="0" sz="1600" spc="-45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b="1" dirty="0" sz="1600" spc="-40">
                <a:solidFill>
                  <a:srgbClr val="213669"/>
                </a:solidFill>
                <a:latin typeface="Times New Roman"/>
                <a:cs typeface="Times New Roman"/>
              </a:rPr>
              <a:t>plays </a:t>
            </a:r>
            <a:r>
              <a:rPr b="1" dirty="0" sz="1600" spc="-105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crucial </a:t>
            </a:r>
            <a:r>
              <a:rPr b="1" dirty="0" sz="1600" spc="-25">
                <a:solidFill>
                  <a:srgbClr val="213669"/>
                </a:solidFill>
                <a:latin typeface="Times New Roman"/>
                <a:cs typeface="Times New Roman"/>
              </a:rPr>
              <a:t>role </a:t>
            </a:r>
            <a:r>
              <a:rPr b="1" dirty="0" sz="1600" spc="15">
                <a:solidFill>
                  <a:srgbClr val="213669"/>
                </a:solidFill>
                <a:latin typeface="Times New Roman"/>
                <a:cs typeface="Times New Roman"/>
              </a:rPr>
              <a:t>in  </a:t>
            </a:r>
            <a:r>
              <a:rPr b="1" dirty="0" sz="1600" spc="-10">
                <a:solidFill>
                  <a:srgbClr val="213669"/>
                </a:solidFill>
                <a:latin typeface="Times New Roman"/>
                <a:cs typeface="Times New Roman"/>
              </a:rPr>
              <a:t>determining </a:t>
            </a:r>
            <a:r>
              <a:rPr b="1" dirty="0" sz="1600" spc="5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b="1" dirty="0" sz="1600" spc="-45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b="1" dirty="0" sz="1600" spc="-30">
                <a:solidFill>
                  <a:srgbClr val="213669"/>
                </a:solidFill>
                <a:latin typeface="Times New Roman"/>
                <a:cs typeface="Times New Roman"/>
              </a:rPr>
              <a:t>experience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usability </a:t>
            </a:r>
            <a:r>
              <a:rPr b="1" dirty="0" sz="1600" spc="2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b="1" dirty="0" sz="1600" spc="-105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b="1" dirty="0" sz="1600" spc="-10">
                <a:solidFill>
                  <a:srgbClr val="213669"/>
                </a:solidFill>
                <a:latin typeface="Times New Roman"/>
                <a:cs typeface="Times New Roman"/>
              </a:rPr>
              <a:t>product. A well-designed </a:t>
            </a:r>
            <a:r>
              <a:rPr b="1" dirty="0" sz="1600" spc="-45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b="1" dirty="0" sz="1600" spc="-50">
                <a:solidFill>
                  <a:srgbClr val="213669"/>
                </a:solidFill>
                <a:latin typeface="Times New Roman"/>
                <a:cs typeface="Times New Roman"/>
              </a:rPr>
              <a:t>can  </a:t>
            </a:r>
            <a:r>
              <a:rPr b="1" dirty="0" sz="1600" spc="-55">
                <a:solidFill>
                  <a:srgbClr val="213669"/>
                </a:solidFill>
                <a:latin typeface="Times New Roman"/>
                <a:cs typeface="Times New Roman"/>
              </a:rPr>
              <a:t>make </a:t>
            </a:r>
            <a:r>
              <a:rPr b="1" dirty="0" sz="1600" spc="-105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b="1" dirty="0" sz="1600" spc="-1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b="1" dirty="0" sz="1600" spc="-60">
                <a:solidFill>
                  <a:srgbClr val="213669"/>
                </a:solidFill>
                <a:latin typeface="Times New Roman"/>
                <a:cs typeface="Times New Roman"/>
              </a:rPr>
              <a:t>easy </a:t>
            </a:r>
            <a:r>
              <a:rPr b="1" dirty="0" sz="1600" spc="3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b="1" dirty="0" sz="1600" spc="-30">
                <a:solidFill>
                  <a:srgbClr val="213669"/>
                </a:solidFill>
                <a:latin typeface="Times New Roman"/>
                <a:cs typeface="Times New Roman"/>
              </a:rPr>
              <a:t>use,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engaging,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b="1" dirty="0" sz="1600" spc="10">
                <a:solidFill>
                  <a:srgbClr val="213669"/>
                </a:solidFill>
                <a:latin typeface="Times New Roman"/>
                <a:cs typeface="Times New Roman"/>
              </a:rPr>
              <a:t>intuitive </a:t>
            </a:r>
            <a:r>
              <a:rPr b="1" dirty="0" sz="1600" spc="-5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b="1" dirty="0" sz="1600" spc="10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b="1" dirty="0" sz="1600" spc="-40">
                <a:solidFill>
                  <a:srgbClr val="213669"/>
                </a:solidFill>
                <a:latin typeface="Times New Roman"/>
                <a:cs typeface="Times New Roman"/>
              </a:rPr>
              <a:t>users.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is </a:t>
            </a:r>
            <a:r>
              <a:rPr b="1" dirty="0" sz="1600" spc="-105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b="1" dirty="0" sz="1600" spc="-30">
                <a:solidFill>
                  <a:srgbClr val="213669"/>
                </a:solidFill>
                <a:latin typeface="Times New Roman"/>
                <a:cs typeface="Times New Roman"/>
              </a:rPr>
              <a:t>popular </a:t>
            </a:r>
            <a:r>
              <a:rPr b="1" dirty="0" sz="1600" spc="-60">
                <a:solidFill>
                  <a:srgbClr val="213669"/>
                </a:solidFill>
                <a:latin typeface="Times New Roman"/>
                <a:cs typeface="Times New Roman"/>
              </a:rPr>
              <a:t>JavaScript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library </a:t>
            </a:r>
            <a:r>
              <a:rPr b="1" dirty="0" sz="1600" spc="-5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b="1" dirty="0" sz="1600">
                <a:solidFill>
                  <a:srgbClr val="213669"/>
                </a:solidFill>
                <a:latin typeface="Times New Roman"/>
                <a:cs typeface="Times New Roman"/>
              </a:rPr>
              <a:t>building </a:t>
            </a:r>
            <a:r>
              <a:rPr b="1" dirty="0" sz="1600" spc="-45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interfaces. </a:t>
            </a:r>
            <a:r>
              <a:rPr b="1" dirty="0" sz="1600" spc="5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allows </a:t>
            </a:r>
            <a:r>
              <a:rPr b="1" dirty="0" sz="1600" spc="-30">
                <a:solidFill>
                  <a:srgbClr val="213669"/>
                </a:solidFill>
                <a:latin typeface="Times New Roman"/>
                <a:cs typeface="Times New Roman"/>
              </a:rPr>
              <a:t>developers </a:t>
            </a:r>
            <a:r>
              <a:rPr b="1" dirty="0" sz="1600" spc="3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b="1" dirty="0" sz="1600" spc="-40">
                <a:solidFill>
                  <a:srgbClr val="213669"/>
                </a:solidFill>
                <a:latin typeface="Times New Roman"/>
                <a:cs typeface="Times New Roman"/>
              </a:rPr>
              <a:t>create  </a:t>
            </a:r>
            <a:r>
              <a:rPr b="1" dirty="0" sz="1600" spc="-45">
                <a:solidFill>
                  <a:srgbClr val="213669"/>
                </a:solidFill>
                <a:latin typeface="Times New Roman"/>
                <a:cs typeface="Times New Roman"/>
              </a:rPr>
              <a:t>reusable </a:t>
            </a:r>
            <a:r>
              <a:rPr b="1" dirty="0" sz="1600" spc="-5">
                <a:solidFill>
                  <a:srgbClr val="213669"/>
                </a:solidFill>
                <a:latin typeface="Times New Roman"/>
                <a:cs typeface="Times New Roman"/>
              </a:rPr>
              <a:t>UI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b="1" dirty="0" sz="1600" spc="5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b="1" dirty="0" sz="1600" spc="-5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b="1" dirty="0" sz="1600" spc="-30">
                <a:solidFill>
                  <a:srgbClr val="213669"/>
                </a:solidFill>
                <a:latin typeface="Times New Roman"/>
                <a:cs typeface="Times New Roman"/>
              </a:rPr>
              <a:t>used </a:t>
            </a:r>
            <a:r>
              <a:rPr b="1" dirty="0" sz="1600" spc="-50">
                <a:solidFill>
                  <a:srgbClr val="213669"/>
                </a:solidFill>
                <a:latin typeface="Times New Roman"/>
                <a:cs typeface="Times New Roman"/>
              </a:rPr>
              <a:t>across </a:t>
            </a:r>
            <a:r>
              <a:rPr b="1" dirty="0" sz="1600">
                <a:solidFill>
                  <a:srgbClr val="213669"/>
                </a:solidFill>
                <a:latin typeface="Times New Roman"/>
                <a:cs typeface="Times New Roman"/>
              </a:rPr>
              <a:t>different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parts </a:t>
            </a:r>
            <a:r>
              <a:rPr b="1" dirty="0" sz="1600" spc="2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b="1" dirty="0" sz="1600" spc="-50">
                <a:solidFill>
                  <a:srgbClr val="213669"/>
                </a:solidFill>
                <a:latin typeface="Times New Roman"/>
                <a:cs typeface="Times New Roman"/>
              </a:rPr>
              <a:t>an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application.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b="1" dirty="0" sz="1600" spc="-45">
                <a:solidFill>
                  <a:srgbClr val="213669"/>
                </a:solidFill>
                <a:latin typeface="Times New Roman"/>
                <a:cs typeface="Times New Roman"/>
              </a:rPr>
              <a:t>uses </a:t>
            </a:r>
            <a:r>
              <a:rPr b="1" dirty="0" sz="1600" spc="-105">
                <a:solidFill>
                  <a:srgbClr val="213669"/>
                </a:solidFill>
                <a:latin typeface="Times New Roman"/>
                <a:cs typeface="Times New Roman"/>
              </a:rPr>
              <a:t>a 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virtual </a:t>
            </a:r>
            <a:r>
              <a:rPr b="1" dirty="0" sz="1600" spc="-5">
                <a:solidFill>
                  <a:srgbClr val="213669"/>
                </a:solidFill>
                <a:latin typeface="Times New Roman"/>
                <a:cs typeface="Times New Roman"/>
              </a:rPr>
              <a:t>DOM </a:t>
            </a:r>
            <a:r>
              <a:rPr b="1" dirty="0" sz="1600" spc="-10">
                <a:solidFill>
                  <a:srgbClr val="213669"/>
                </a:solidFill>
                <a:latin typeface="Times New Roman"/>
                <a:cs typeface="Times New Roman"/>
              </a:rPr>
              <a:t>(Document </a:t>
            </a:r>
            <a:r>
              <a:rPr b="1" dirty="0" sz="1600" spc="-40">
                <a:solidFill>
                  <a:srgbClr val="213669"/>
                </a:solidFill>
                <a:latin typeface="Times New Roman"/>
                <a:cs typeface="Times New Roman"/>
              </a:rPr>
              <a:t>Object </a:t>
            </a:r>
            <a:r>
              <a:rPr b="1" dirty="0" sz="1600" spc="-25">
                <a:solidFill>
                  <a:srgbClr val="213669"/>
                </a:solidFill>
                <a:latin typeface="Times New Roman"/>
                <a:cs typeface="Times New Roman"/>
              </a:rPr>
              <a:t>Model) </a:t>
            </a:r>
            <a:r>
              <a:rPr b="1" dirty="0" sz="1600" spc="5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b="1" dirty="0" sz="1600" spc="-55">
                <a:solidFill>
                  <a:srgbClr val="213669"/>
                </a:solidFill>
                <a:latin typeface="Times New Roman"/>
                <a:cs typeface="Times New Roman"/>
              </a:rPr>
              <a:t>makes </a:t>
            </a:r>
            <a:r>
              <a:rPr b="1" dirty="0" sz="1600" spc="45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b="1" dirty="0" sz="1600" spc="5">
                <a:solidFill>
                  <a:srgbClr val="213669"/>
                </a:solidFill>
                <a:latin typeface="Times New Roman"/>
                <a:cs typeface="Times New Roman"/>
              </a:rPr>
              <a:t>efficient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fast </a:t>
            </a:r>
            <a:r>
              <a:rPr b="1" dirty="0" sz="1600" spc="-5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rendering </a:t>
            </a:r>
            <a:r>
              <a:rPr b="1" dirty="0" sz="1600" spc="-5">
                <a:solidFill>
                  <a:srgbClr val="213669"/>
                </a:solidFill>
                <a:latin typeface="Times New Roman"/>
                <a:cs typeface="Times New Roman"/>
              </a:rPr>
              <a:t>UI</a:t>
            </a:r>
            <a:r>
              <a:rPr b="1" dirty="0" sz="1600" spc="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elements.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36830">
              <a:lnSpc>
                <a:spcPct val="100000"/>
              </a:lnSpc>
            </a:pP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In </a:t>
            </a:r>
            <a:r>
              <a:rPr b="1" dirty="0" sz="1600" spc="10">
                <a:solidFill>
                  <a:srgbClr val="213669"/>
                </a:solidFill>
                <a:latin typeface="Times New Roman"/>
                <a:cs typeface="Times New Roman"/>
              </a:rPr>
              <a:t>this </a:t>
            </a:r>
            <a:r>
              <a:rPr b="1" dirty="0" sz="1600" spc="-5">
                <a:solidFill>
                  <a:srgbClr val="213669"/>
                </a:solidFill>
                <a:latin typeface="Times New Roman"/>
                <a:cs typeface="Times New Roman"/>
              </a:rPr>
              <a:t>tutorial, </a:t>
            </a:r>
            <a:r>
              <a:rPr b="1" dirty="0" sz="160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b="1" dirty="0" sz="1600" spc="2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explore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various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b="1" dirty="0" sz="1600" spc="5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b="1" dirty="0" sz="1600" spc="-5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implemented </a:t>
            </a:r>
            <a:r>
              <a:rPr b="1" dirty="0" sz="1600" spc="-10">
                <a:solidFill>
                  <a:srgbClr val="213669"/>
                </a:solidFill>
                <a:latin typeface="Times New Roman"/>
                <a:cs typeface="Times New Roman"/>
              </a:rPr>
              <a:t>using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React. </a:t>
            </a:r>
            <a:r>
              <a:rPr b="1" dirty="0" sz="1600" spc="-10">
                <a:solidFill>
                  <a:srgbClr val="213669"/>
                </a:solidFill>
                <a:latin typeface="Times New Roman"/>
                <a:cs typeface="Times New Roman"/>
              </a:rPr>
              <a:t>We  </a:t>
            </a:r>
            <a:r>
              <a:rPr b="1" dirty="0" sz="1600" spc="2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b="1" dirty="0" sz="1600" spc="-40">
                <a:solidFill>
                  <a:srgbClr val="213669"/>
                </a:solidFill>
                <a:latin typeface="Times New Roman"/>
                <a:cs typeface="Times New Roman"/>
              </a:rPr>
              <a:t>cover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b="1" dirty="0" sz="1600" spc="-30">
                <a:solidFill>
                  <a:srgbClr val="213669"/>
                </a:solidFill>
                <a:latin typeface="Times New Roman"/>
                <a:cs typeface="Times New Roman"/>
              </a:rPr>
              <a:t>such </a:t>
            </a:r>
            <a:r>
              <a:rPr b="1" dirty="0" sz="1600" spc="-75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b="1" dirty="0" sz="1600" spc="5">
                <a:solidFill>
                  <a:srgbClr val="213669"/>
                </a:solidFill>
                <a:latin typeface="Times New Roman"/>
                <a:cs typeface="Times New Roman"/>
              </a:rPr>
              <a:t>buttons,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forms, </a:t>
            </a:r>
            <a:r>
              <a:rPr b="1" dirty="0" sz="1600" spc="10">
                <a:solidFill>
                  <a:srgbClr val="213669"/>
                </a:solidFill>
                <a:latin typeface="Times New Roman"/>
                <a:cs typeface="Times New Roman"/>
              </a:rPr>
              <a:t>input </a:t>
            </a:r>
            <a:r>
              <a:rPr b="1" dirty="0" sz="1600" spc="-10">
                <a:solidFill>
                  <a:srgbClr val="213669"/>
                </a:solidFill>
                <a:latin typeface="Times New Roman"/>
                <a:cs typeface="Times New Roman"/>
              </a:rPr>
              <a:t>fields,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navigation </a:t>
            </a:r>
            <a:r>
              <a:rPr b="1" dirty="0" sz="1600" spc="-50">
                <a:solidFill>
                  <a:srgbClr val="213669"/>
                </a:solidFill>
                <a:latin typeface="Times New Roman"/>
                <a:cs typeface="Times New Roman"/>
              </a:rPr>
              <a:t>bars,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and more. </a:t>
            </a:r>
            <a:r>
              <a:rPr b="1" dirty="0" sz="1600" spc="-1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b="1" dirty="0" sz="1600" spc="20">
                <a:solidFill>
                  <a:srgbClr val="213669"/>
                </a:solidFill>
                <a:latin typeface="Times New Roman"/>
                <a:cs typeface="Times New Roman"/>
              </a:rPr>
              <a:t>will 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also use various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b="1" dirty="0" sz="1600" spc="-30">
                <a:solidFill>
                  <a:srgbClr val="213669"/>
                </a:solidFill>
                <a:latin typeface="Times New Roman"/>
                <a:cs typeface="Times New Roman"/>
              </a:rPr>
              <a:t>features such </a:t>
            </a:r>
            <a:r>
              <a:rPr b="1" dirty="0" sz="1600" spc="-75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hooks, state,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b="1" dirty="0" sz="1600" spc="-30">
                <a:solidFill>
                  <a:srgbClr val="213669"/>
                </a:solidFill>
                <a:latin typeface="Times New Roman"/>
                <a:cs typeface="Times New Roman"/>
              </a:rPr>
              <a:t>props </a:t>
            </a:r>
            <a:r>
              <a:rPr b="1" dirty="0" sz="1600" spc="3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b="1" dirty="0" sz="1600" spc="-5">
                <a:solidFill>
                  <a:srgbClr val="213669"/>
                </a:solidFill>
                <a:latin typeface="Times New Roman"/>
                <a:cs typeface="Times New Roman"/>
              </a:rPr>
              <a:t>build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and dynamic </a:t>
            </a:r>
            <a:r>
              <a:rPr b="1" dirty="0" sz="1600" spc="-5">
                <a:solidFill>
                  <a:srgbClr val="213669"/>
                </a:solidFill>
                <a:latin typeface="Times New Roman"/>
                <a:cs typeface="Times New Roman"/>
              </a:rPr>
              <a:t>UI 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components.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815975">
              <a:lnSpc>
                <a:spcPct val="100000"/>
              </a:lnSpc>
            </a:pPr>
            <a:r>
              <a:rPr b="1" dirty="0" sz="1600" spc="-50">
                <a:solidFill>
                  <a:srgbClr val="213669"/>
                </a:solidFill>
                <a:latin typeface="Times New Roman"/>
                <a:cs typeface="Times New Roman"/>
              </a:rPr>
              <a:t>Let's </a:t>
            </a:r>
            <a:r>
              <a:rPr b="1" dirty="0" sz="1600">
                <a:solidFill>
                  <a:srgbClr val="213669"/>
                </a:solidFill>
                <a:latin typeface="Times New Roman"/>
                <a:cs typeface="Times New Roman"/>
              </a:rPr>
              <a:t>get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started </a:t>
            </a:r>
            <a:r>
              <a:rPr b="1" dirty="0" sz="1600" spc="-30">
                <a:solidFill>
                  <a:srgbClr val="213669"/>
                </a:solidFill>
                <a:latin typeface="Times New Roman"/>
                <a:cs typeface="Times New Roman"/>
              </a:rPr>
              <a:t>by </a:t>
            </a:r>
            <a:r>
              <a:rPr b="1" dirty="0" sz="1600" spc="5">
                <a:solidFill>
                  <a:srgbClr val="213669"/>
                </a:solidFill>
                <a:latin typeface="Times New Roman"/>
                <a:cs typeface="Times New Roman"/>
              </a:rPr>
              <a:t>setting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up </a:t>
            </a:r>
            <a:r>
              <a:rPr b="1" dirty="0" sz="1600" spc="-20">
                <a:solidFill>
                  <a:srgbClr val="213669"/>
                </a:solidFill>
                <a:latin typeface="Times New Roman"/>
                <a:cs typeface="Times New Roman"/>
              </a:rPr>
              <a:t>our </a:t>
            </a:r>
            <a:r>
              <a:rPr b="1" dirty="0" sz="1600" spc="-15">
                <a:solidFill>
                  <a:srgbClr val="213669"/>
                </a:solidFill>
                <a:latin typeface="Times New Roman"/>
                <a:cs typeface="Times New Roman"/>
              </a:rPr>
              <a:t>development environment </a:t>
            </a:r>
            <a:r>
              <a:rPr b="1" dirty="0" sz="1600" spc="-35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b="1" dirty="0" sz="1600">
                <a:solidFill>
                  <a:srgbClr val="213669"/>
                </a:solidFill>
                <a:latin typeface="Times New Roman"/>
                <a:cs typeface="Times New Roman"/>
              </a:rPr>
              <a:t>installing the </a:t>
            </a:r>
            <a:r>
              <a:rPr b="1" dirty="0" sz="1600" spc="-50">
                <a:solidFill>
                  <a:srgbClr val="213669"/>
                </a:solidFill>
                <a:latin typeface="Times New Roman"/>
                <a:cs typeface="Times New Roman"/>
              </a:rPr>
              <a:t>necessary  </a:t>
            </a:r>
            <a:r>
              <a:rPr b="1" dirty="0" sz="1600" spc="-25">
                <a:solidFill>
                  <a:srgbClr val="213669"/>
                </a:solidFill>
                <a:latin typeface="Times New Roman"/>
                <a:cs typeface="Times New Roman"/>
              </a:rPr>
              <a:t>dependencies.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48605" name="object 3"/>
          <p:cNvSpPr/>
          <p:nvPr/>
        </p:nvSpPr>
        <p:spPr>
          <a:xfrm>
            <a:off x="5962777" y="0"/>
            <a:ext cx="3181222" cy="4952923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0" y="25"/>
            <a:ext cx="9143999" cy="5143473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07" name="object 3"/>
          <p:cNvSpPr txBox="1">
            <a:spLocks noGrp="1"/>
          </p:cNvSpPr>
          <p:nvPr>
            <p:ph type="title"/>
          </p:nvPr>
        </p:nvSpPr>
        <p:spPr>
          <a:xfrm>
            <a:off x="534047" y="57150"/>
            <a:ext cx="4253473" cy="895117"/>
          </a:xfrm>
          <a:prstGeom prst="rect"/>
        </p:spPr>
        <p:txBody>
          <a:bodyPr bIns="0" lIns="0" rIns="0" rtlCol="0" tIns="154940" vert="horz" wrap="square">
            <a:spAutoFit/>
          </a:bodyPr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dirty="0" spc="-35"/>
              <a:t>Various </a:t>
            </a:r>
            <a:r>
              <a:rPr dirty="0" spc="-15"/>
              <a:t>Front</a:t>
            </a:r>
            <a:r>
              <a:rPr dirty="0" spc="-20"/>
              <a:t> </a:t>
            </a:r>
            <a:r>
              <a:rPr dirty="0" spc="-55"/>
              <a:t>End</a:t>
            </a:r>
            <a:r>
              <a:rPr dirty="0" lang="en-US" spc="-55"/>
              <a:t> Programs:</a:t>
            </a:r>
            <a:br>
              <a:rPr dirty="0" lang="en-US" spc="-55"/>
            </a:br>
            <a:r>
              <a:rPr dirty="0" lang="en-US" spc="-55"/>
              <a:t>FOR CALCULATOR :</a:t>
            </a:r>
            <a:br>
              <a:rPr dirty="0" lang="en-US" spc="-55"/>
            </a:br>
            <a:r>
              <a:rPr dirty="0" lang="en-US" spc="-55"/>
              <a:t>index.html</a:t>
            </a:r>
            <a:endParaRPr dirty="0" spc="-55"/>
          </a:p>
        </p:txBody>
      </p:sp>
      <p:sp>
        <p:nvSpPr>
          <p:cNvPr id="1048608" name="object 4"/>
          <p:cNvSpPr txBox="1"/>
          <p:nvPr/>
        </p:nvSpPr>
        <p:spPr>
          <a:xfrm>
            <a:off x="560628" y="1143127"/>
            <a:ext cx="4497070" cy="3225801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9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dirty="0" sz="1000" spc="-9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dirty="0" sz="1000" spc="9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00" spc="5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dirty="0" sz="1000" spc="5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3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35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dirty="0" sz="1000" spc="3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1000" spc="-2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-2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dirty="0" sz="1000" spc="-2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dirty="0" sz="1000" spc="13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135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dirty="0" sz="1000" spc="13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00" spc="135">
                <a:solidFill>
                  <a:srgbClr val="D3D3D3"/>
                </a:solidFill>
                <a:latin typeface="Arial"/>
                <a:cs typeface="Arial"/>
              </a:rPr>
              <a:t>Calculator</a:t>
            </a:r>
            <a:r>
              <a:rPr dirty="0" sz="1000" spc="13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135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dirty="0" sz="1000" spc="13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dirty="0" sz="1000" spc="12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125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dirty="0" sz="1000" spc="11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"stylesheet"</a:t>
            </a:r>
            <a:r>
              <a:rPr dirty="0" sz="1000" spc="45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dirty="0" sz="1000" spc="105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dirty="0" sz="1000" spc="10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05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dirty="0" sz="1000" spc="10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1000" spc="2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2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dirty="0" sz="1000" spc="2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1000" spc="-1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-1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dirty="0" sz="1000" spc="-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dirty="0" sz="1000" spc="8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8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dirty="0" sz="1000" spc="265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00" spc="10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000" spc="10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00">
                <a:solidFill>
                  <a:srgbClr val="CE9178"/>
                </a:solidFill>
                <a:latin typeface="Arial"/>
                <a:cs typeface="Arial"/>
              </a:rPr>
              <a:t>"calculator"</a:t>
            </a:r>
            <a:r>
              <a:rPr dirty="0" sz="1000" spc="10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dirty="0" sz="1000" spc="8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8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dirty="0" sz="1000" spc="27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00" spc="9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000" spc="9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90">
                <a:solidFill>
                  <a:srgbClr val="CE9178"/>
                </a:solidFill>
                <a:latin typeface="Arial"/>
                <a:cs typeface="Arial"/>
              </a:rPr>
              <a:t>"display"</a:t>
            </a:r>
            <a:r>
              <a:rPr dirty="0" sz="1000" spc="9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5"/>
              </a:spcBef>
            </a:pPr>
            <a:r>
              <a:rPr dirty="0" sz="1000" spc="8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85">
                <a:solidFill>
                  <a:srgbClr val="559CD5"/>
                </a:solidFill>
                <a:latin typeface="Arial"/>
                <a:cs typeface="Arial"/>
              </a:rPr>
              <a:t>input </a:t>
            </a:r>
            <a:r>
              <a:rPr dirty="0" sz="1000" spc="105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dirty="0" sz="1000" spc="10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05">
                <a:solidFill>
                  <a:srgbClr val="CE9178"/>
                </a:solidFill>
                <a:latin typeface="Arial"/>
                <a:cs typeface="Arial"/>
              </a:rPr>
              <a:t>"text" </a:t>
            </a:r>
            <a:r>
              <a:rPr dirty="0" sz="1000" spc="135">
                <a:solidFill>
                  <a:srgbClr val="9CDCFD"/>
                </a:solidFill>
                <a:latin typeface="Arial"/>
                <a:cs typeface="Arial"/>
              </a:rPr>
              <a:t>id</a:t>
            </a:r>
            <a:r>
              <a:rPr dirty="0" sz="1000" spc="13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35">
                <a:solidFill>
                  <a:srgbClr val="CE9178"/>
                </a:solidFill>
                <a:latin typeface="Arial"/>
                <a:cs typeface="Arial"/>
              </a:rPr>
              <a:t>"result"</a:t>
            </a:r>
            <a:r>
              <a:rPr dirty="0" sz="1000" spc="-105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dirty="0" sz="1000" spc="55">
                <a:solidFill>
                  <a:srgbClr val="9CDCFD"/>
                </a:solidFill>
                <a:latin typeface="Arial"/>
                <a:cs typeface="Arial"/>
              </a:rPr>
              <a:t>readonly</a:t>
            </a:r>
            <a:r>
              <a:rPr dirty="0" sz="1000" spc="5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dirty="0" sz="1000" spc="9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9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dirty="0" sz="1000" spc="9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dirty="0" sz="1000" spc="8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8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dirty="0" sz="1000" spc="27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00" spc="8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000" spc="8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80">
                <a:solidFill>
                  <a:srgbClr val="CE9178"/>
                </a:solidFill>
                <a:latin typeface="Arial"/>
                <a:cs typeface="Arial"/>
              </a:rPr>
              <a:t>"buttons"</a:t>
            </a:r>
            <a:r>
              <a:rPr dirty="0" sz="1000" spc="8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dirty="0" sz="10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65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dirty="0" sz="1000" spc="9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000" spc="9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9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dirty="0" sz="1000" spc="21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dirty="0" sz="1000" spc="105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00" spc="10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05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00" spc="105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00" spc="105">
                <a:solidFill>
                  <a:srgbClr val="CE9178"/>
                </a:solidFill>
                <a:latin typeface="Arial"/>
                <a:cs typeface="Arial"/>
              </a:rPr>
              <a:t>('+')"</a:t>
            </a:r>
            <a:r>
              <a:rPr dirty="0" sz="1000" spc="10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00" spc="105">
                <a:solidFill>
                  <a:srgbClr val="D3D3D3"/>
                </a:solidFill>
                <a:latin typeface="Arial"/>
                <a:cs typeface="Arial"/>
              </a:rPr>
              <a:t>+</a:t>
            </a:r>
            <a:r>
              <a:rPr dirty="0" sz="1000" spc="10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10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10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dirty="0" sz="10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65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dirty="0" sz="1000" spc="9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000" spc="9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90">
                <a:solidFill>
                  <a:srgbClr val="CE9178"/>
                </a:solidFill>
                <a:latin typeface="Arial"/>
                <a:cs typeface="Arial"/>
              </a:rPr>
              <a:t>"operator" </a:t>
            </a:r>
            <a:r>
              <a:rPr dirty="0" sz="1000" spc="125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00" spc="12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25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00" spc="125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00" spc="125">
                <a:solidFill>
                  <a:srgbClr val="CE9178"/>
                </a:solidFill>
                <a:latin typeface="Arial"/>
                <a:cs typeface="Arial"/>
              </a:rPr>
              <a:t>('-')"</a:t>
            </a:r>
            <a:r>
              <a:rPr dirty="0" sz="1000" spc="12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00" spc="125">
                <a:solidFill>
                  <a:srgbClr val="D3D3D3"/>
                </a:solidFill>
                <a:latin typeface="Arial"/>
                <a:cs typeface="Arial"/>
              </a:rPr>
              <a:t>-</a:t>
            </a:r>
            <a:r>
              <a:rPr dirty="0" sz="1000" spc="12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12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12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dirty="0" sz="10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65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dirty="0" sz="1000" spc="9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000" spc="9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9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dirty="0" sz="1000" spc="135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dirty="0" sz="1000" spc="12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00" spc="12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2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00" spc="12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00" spc="120">
                <a:solidFill>
                  <a:srgbClr val="CE9178"/>
                </a:solidFill>
                <a:latin typeface="Arial"/>
                <a:cs typeface="Arial"/>
              </a:rPr>
              <a:t>('*')"</a:t>
            </a:r>
            <a:r>
              <a:rPr dirty="0" sz="1000" spc="12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00" spc="120">
                <a:solidFill>
                  <a:srgbClr val="D3D3D3"/>
                </a:solidFill>
                <a:latin typeface="Arial"/>
                <a:cs typeface="Arial"/>
              </a:rPr>
              <a:t>*</a:t>
            </a:r>
            <a:r>
              <a:rPr dirty="0" sz="1000" spc="12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12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12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dirty="0" sz="10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65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dirty="0" sz="1000" spc="9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000" spc="9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9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dirty="0" sz="1000" spc="135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dirty="0" sz="1000" spc="13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00" spc="13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3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00" spc="13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00" spc="130">
                <a:solidFill>
                  <a:srgbClr val="CE9178"/>
                </a:solidFill>
                <a:latin typeface="Arial"/>
                <a:cs typeface="Arial"/>
              </a:rPr>
              <a:t>('/')"</a:t>
            </a:r>
            <a:r>
              <a:rPr dirty="0" sz="1000" spc="13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00" spc="130">
                <a:solidFill>
                  <a:srgbClr val="D3D3D3"/>
                </a:solidFill>
                <a:latin typeface="Arial"/>
                <a:cs typeface="Arial"/>
              </a:rPr>
              <a:t>/</a:t>
            </a:r>
            <a:r>
              <a:rPr dirty="0" sz="1000" spc="13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13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13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dirty="0" sz="10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6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22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00" spc="11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('7')"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7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11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dirty="0" sz="10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6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22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00" spc="11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('8')"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8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11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dirty="0" sz="10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6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22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00" spc="11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('9')"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9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11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dirty="0" sz="10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6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22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00" spc="11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('4')"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4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11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dirty="0" sz="10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6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22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00" spc="11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('5')"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5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11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dirty="0" sz="10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6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22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00" spc="11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('6')"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6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11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dirty="0" sz="10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00" spc="6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275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00" spc="11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00" spc="110">
                <a:solidFill>
                  <a:srgbClr val="CE9178"/>
                </a:solidFill>
                <a:latin typeface="Arial"/>
                <a:cs typeface="Arial"/>
              </a:rPr>
              <a:t>('1')"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1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00" spc="11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00">
              <a:latin typeface="Arial"/>
              <a:cs typeface="Arial"/>
            </a:endParaRPr>
          </a:p>
        </p:txBody>
      </p:sp>
      <p:sp>
        <p:nvSpPr>
          <p:cNvPr id="1048609" name="object 5"/>
          <p:cNvSpPr txBox="1"/>
          <p:nvPr/>
        </p:nvSpPr>
        <p:spPr>
          <a:xfrm>
            <a:off x="5210302" y="883132"/>
            <a:ext cx="3510915" cy="1433830"/>
          </a:xfrm>
          <a:prstGeom prst="rect"/>
        </p:spPr>
        <p:txBody>
          <a:bodyPr bIns="0" lIns="0" rIns="0" rtlCol="0" tIns="24130" vert="horz" wrap="square">
            <a:spAutoFit/>
          </a:bodyPr>
          <a:p>
            <a:pPr marL="646430">
              <a:lnSpc>
                <a:spcPct val="100000"/>
              </a:lnSpc>
              <a:spcBef>
                <a:spcPts val="190"/>
              </a:spcBef>
            </a:pPr>
            <a:r>
              <a:rPr dirty="0" sz="1050" spc="7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50" spc="25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50" spc="114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50" spc="114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50" spc="114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50" spc="114">
                <a:solidFill>
                  <a:srgbClr val="CE9178"/>
                </a:solidFill>
                <a:latin typeface="Arial"/>
                <a:cs typeface="Arial"/>
              </a:rPr>
              <a:t>('2')"</a:t>
            </a:r>
            <a:r>
              <a:rPr dirty="0" sz="1050" spc="114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2</a:t>
            </a:r>
            <a:r>
              <a:rPr dirty="0" sz="1050" spc="114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50" spc="114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50" spc="114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5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95"/>
              </a:spcBef>
            </a:pPr>
            <a:r>
              <a:rPr dirty="0" sz="105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50" spc="6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50" spc="345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50" spc="11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50" spc="11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50" spc="11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50" spc="11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50" spc="110">
                <a:solidFill>
                  <a:srgbClr val="CE9178"/>
                </a:solidFill>
                <a:latin typeface="Arial"/>
                <a:cs typeface="Arial"/>
              </a:rPr>
              <a:t>('3')"</a:t>
            </a:r>
            <a:r>
              <a:rPr dirty="0" sz="105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50" spc="110">
                <a:solidFill>
                  <a:srgbClr val="D3D3D3"/>
                </a:solidFill>
                <a:latin typeface="Arial"/>
                <a:cs typeface="Arial"/>
              </a:rPr>
              <a:t>3</a:t>
            </a:r>
            <a:r>
              <a:rPr dirty="0" sz="1050" spc="11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50" spc="11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5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5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5"/>
              </a:spcBef>
            </a:pPr>
            <a:r>
              <a:rPr dirty="0" sz="1050" spc="7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50" spc="225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50" spc="114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50" spc="114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50" spc="114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050" spc="114">
                <a:solidFill>
                  <a:srgbClr val="CE9178"/>
                </a:solidFill>
                <a:latin typeface="Arial"/>
                <a:cs typeface="Arial"/>
              </a:rPr>
              <a:t>('0')"</a:t>
            </a:r>
            <a:r>
              <a:rPr dirty="0" sz="1050" spc="114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0</a:t>
            </a:r>
            <a:r>
              <a:rPr dirty="0" sz="1050" spc="114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50" spc="114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50" spc="114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50">
              <a:latin typeface="Arial"/>
              <a:cs typeface="Arial"/>
            </a:endParaRPr>
          </a:p>
          <a:p>
            <a:pPr indent="584835" marL="12700" marR="931544">
              <a:lnSpc>
                <a:spcPct val="100000"/>
              </a:lnSpc>
            </a:pPr>
            <a:r>
              <a:rPr dirty="0" sz="1050" spc="7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dirty="0" sz="1050" spc="95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50" spc="9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50" spc="95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50" spc="95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dirty="0" sz="1050" spc="95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dirty="0" sz="1050" spc="9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50" spc="95">
                <a:solidFill>
                  <a:srgbClr val="D3D3D3"/>
                </a:solidFill>
                <a:latin typeface="Arial"/>
                <a:cs typeface="Arial"/>
              </a:rPr>
              <a:t>Cr</a:t>
            </a:r>
            <a:r>
              <a:rPr dirty="0" sz="1050" spc="9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50" spc="9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50" spc="9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50">
              <a:latin typeface="Arial"/>
              <a:cs typeface="Arial"/>
            </a:endParaRPr>
          </a:p>
          <a:p>
            <a:pPr indent="584835" marL="12700" marR="1151255">
              <a:lnSpc>
                <a:spcPct val="100000"/>
              </a:lnSpc>
            </a:pPr>
            <a:r>
              <a:rPr dirty="0" sz="1050" spc="7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dirty="0" sz="1050" spc="10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50" spc="10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050" spc="100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dirty="0" sz="1050" spc="100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dirty="0" sz="1050" spc="10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50" spc="10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50" spc="10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050" spc="10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5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</a:pPr>
            <a:r>
              <a:rPr dirty="0" sz="1050" spc="9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50" spc="95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dirty="0" sz="1050" spc="9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5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dirty="0" sz="1050" spc="9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50" spc="95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dirty="0" sz="1050" spc="9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5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dirty="0" sz="1050" spc="13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050" spc="13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dirty="0" sz="1050" spc="27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50" spc="135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dirty="0" sz="1050" spc="13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50" spc="135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dirty="0" sz="1050" spc="135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dirty="0" sz="1050" spc="135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dirty="0" sz="1050" spc="13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5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dirty="0" sz="1050" spc="3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50" spc="3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dirty="0" sz="1050" spc="3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7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050" spc="75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dirty="0" sz="1050" spc="7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2"/>
          <p:cNvSpPr txBox="1"/>
          <p:nvPr/>
        </p:nvSpPr>
        <p:spPr>
          <a:xfrm>
            <a:off x="560628" y="494792"/>
            <a:ext cx="901700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600" spc="-35">
                <a:solidFill>
                  <a:srgbClr val="0A5293"/>
                </a:solidFill>
                <a:latin typeface="Times New Roman"/>
                <a:cs typeface="Times New Roman"/>
              </a:rPr>
              <a:t>Progr</a:t>
            </a:r>
            <a:r>
              <a:rPr b="1" dirty="0" sz="1600" spc="-45">
                <a:solidFill>
                  <a:srgbClr val="0A5293"/>
                </a:solidFill>
                <a:latin typeface="Times New Roman"/>
                <a:cs typeface="Times New Roman"/>
              </a:rPr>
              <a:t>a</a:t>
            </a:r>
            <a:r>
              <a:rPr b="1" dirty="0" sz="1600" spc="-60">
                <a:solidFill>
                  <a:srgbClr val="0A5293"/>
                </a:solidFill>
                <a:latin typeface="Times New Roman"/>
                <a:cs typeface="Times New Roman"/>
              </a:rPr>
              <a:t>ms: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48617" name="object 3"/>
          <p:cNvSpPr/>
          <p:nvPr/>
        </p:nvSpPr>
        <p:spPr>
          <a:xfrm>
            <a:off x="0" y="25"/>
            <a:ext cx="9143999" cy="5143473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18" name="object 4"/>
          <p:cNvSpPr txBox="1">
            <a:spLocks noGrp="1"/>
          </p:cNvSpPr>
          <p:nvPr>
            <p:ph type="title"/>
          </p:nvPr>
        </p:nvSpPr>
        <p:spPr>
          <a:xfrm>
            <a:off x="560628" y="89687"/>
            <a:ext cx="3173172" cy="115332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58400"/>
              </a:lnSpc>
              <a:spcBef>
                <a:spcPts val="100"/>
              </a:spcBef>
            </a:pPr>
            <a:r>
              <a:rPr dirty="0" spc="-35"/>
              <a:t>Various </a:t>
            </a:r>
            <a:r>
              <a:rPr dirty="0" spc="-15"/>
              <a:t>Front </a:t>
            </a:r>
            <a:r>
              <a:rPr dirty="0" spc="-55"/>
              <a:t>End </a:t>
            </a:r>
            <a:endParaRPr dirty="0" spc="-85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br>
              <a:rPr dirty="0" lang="en-US" spc="-25"/>
            </a:br>
            <a:r>
              <a:rPr dirty="0" lang="en-IN" spc="-25"/>
              <a:t>style.css</a:t>
            </a:r>
            <a:br>
              <a:rPr dirty="0" lang="en-IN" spc="-25"/>
            </a:br>
            <a:endParaRPr dirty="0" spc="-25"/>
          </a:p>
        </p:txBody>
      </p:sp>
      <p:sp>
        <p:nvSpPr>
          <p:cNvPr id="1048619" name="object 5"/>
          <p:cNvSpPr txBox="1"/>
          <p:nvPr/>
        </p:nvSpPr>
        <p:spPr>
          <a:xfrm>
            <a:off x="560628" y="1143127"/>
            <a:ext cx="2190750" cy="2825751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30">
                <a:solidFill>
                  <a:srgbClr val="D6B97C"/>
                </a:solidFill>
                <a:latin typeface="Arial"/>
                <a:cs typeface="Arial"/>
              </a:rPr>
              <a:t>.calculator</a:t>
            </a:r>
            <a:r>
              <a:rPr dirty="0" sz="1000" spc="27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dirty="0" sz="10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dirty="0" sz="1000" spc="7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dirty="0" sz="1000" spc="7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-1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dirty="0" sz="1000" spc="105">
                <a:solidFill>
                  <a:srgbClr val="B5CEA8"/>
                </a:solidFill>
                <a:latin typeface="Arial"/>
                <a:cs typeface="Arial"/>
              </a:rPr>
              <a:t> </a:t>
            </a:r>
            <a:r>
              <a:rPr dirty="0" sz="1000" spc="10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dirty="0" sz="1000" spc="10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dirty="0" sz="1000" spc="65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dirty="0" sz="1000" spc="6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7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55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dirty="0" sz="1000" spc="5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00">
              <a:latin typeface="Arial"/>
              <a:cs typeface="Arial"/>
            </a:endParaRPr>
          </a:p>
          <a:p>
            <a:pPr marL="292735" marR="283210">
              <a:lnSpc>
                <a:spcPct val="100000"/>
              </a:lnSpc>
            </a:pPr>
            <a:r>
              <a:rPr dirty="0" sz="1000" spc="95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dirty="0" sz="1000" spc="95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5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dirty="0" sz="1000" spc="13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dirty="0" sz="1000" spc="8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dirty="0" sz="1000" spc="8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00" spc="10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dirty="0" sz="1000" spc="10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7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dirty="0" sz="1000" spc="7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00" spc="11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7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45">
                <a:solidFill>
                  <a:srgbClr val="B5CEA8"/>
                </a:solidFill>
                <a:latin typeface="Arial"/>
                <a:cs typeface="Arial"/>
              </a:rPr>
              <a:t>280px</a:t>
            </a:r>
            <a:r>
              <a:rPr dirty="0" sz="1000" spc="4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dirty="0"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1000" spc="125">
                <a:solidFill>
                  <a:srgbClr val="D6B97C"/>
                </a:solidFill>
                <a:latin typeface="Arial"/>
                <a:cs typeface="Arial"/>
              </a:rPr>
              <a:t>.display</a:t>
            </a:r>
            <a:r>
              <a:rPr dirty="0" sz="1000" spc="275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dirty="0" sz="10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5"/>
              </a:spcBef>
            </a:pPr>
            <a:r>
              <a:rPr dirty="0" sz="1000" spc="65">
                <a:solidFill>
                  <a:srgbClr val="9CDCFD"/>
                </a:solidFill>
                <a:latin typeface="Arial"/>
                <a:cs typeface="Arial"/>
              </a:rPr>
              <a:t>margin-bottom</a:t>
            </a:r>
            <a:r>
              <a:rPr dirty="0" sz="1000" spc="6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6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55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dirty="0" sz="1000" spc="5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dirty="0"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 sz="1000">
              <a:latin typeface="Arial"/>
              <a:cs typeface="Arial"/>
            </a:endParaRPr>
          </a:p>
          <a:p>
            <a:pPr indent="-140335" marL="292735" marR="5080">
              <a:lnSpc>
                <a:spcPct val="100000"/>
              </a:lnSpc>
            </a:pPr>
            <a:r>
              <a:rPr dirty="0" sz="1000" spc="120">
                <a:solidFill>
                  <a:srgbClr val="D6B97C"/>
                </a:solidFill>
                <a:latin typeface="Arial"/>
                <a:cs typeface="Arial"/>
              </a:rPr>
              <a:t>.display </a:t>
            </a:r>
            <a:r>
              <a:rPr dirty="0" sz="1000" spc="125">
                <a:solidFill>
                  <a:srgbClr val="D6B97C"/>
                </a:solidFill>
                <a:latin typeface="Arial"/>
                <a:cs typeface="Arial"/>
              </a:rPr>
              <a:t>input</a:t>
            </a:r>
            <a:r>
              <a:rPr dirty="0" sz="1000" spc="125">
                <a:solidFill>
                  <a:srgbClr val="D3D3D3"/>
                </a:solidFill>
                <a:latin typeface="Arial"/>
                <a:cs typeface="Arial"/>
              </a:rPr>
              <a:t>[</a:t>
            </a:r>
            <a:r>
              <a:rPr dirty="0" sz="1000" spc="125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dirty="0" sz="1000" spc="12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00" spc="125">
                <a:solidFill>
                  <a:srgbClr val="CE9178"/>
                </a:solidFill>
                <a:latin typeface="Arial"/>
                <a:cs typeface="Arial"/>
              </a:rPr>
              <a:t>"text"</a:t>
            </a:r>
            <a:r>
              <a:rPr dirty="0" sz="1000" spc="125">
                <a:solidFill>
                  <a:srgbClr val="D3D3D3"/>
                </a:solidFill>
                <a:latin typeface="Arial"/>
                <a:cs typeface="Arial"/>
              </a:rPr>
              <a:t>] 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000" spc="11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7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dirty="0" sz="1000" spc="-2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00">
              <a:latin typeface="Arial"/>
              <a:cs typeface="Arial"/>
            </a:endParaRPr>
          </a:p>
          <a:p>
            <a:pPr marL="292735" marR="563880">
              <a:lnSpc>
                <a:spcPct val="100000"/>
              </a:lnSpc>
            </a:pPr>
            <a:r>
              <a:rPr dirty="0" sz="1000" spc="114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dirty="0" sz="1000" spc="114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55">
                <a:solidFill>
                  <a:srgbClr val="B5CEA8"/>
                </a:solidFill>
                <a:latin typeface="Arial"/>
                <a:cs typeface="Arial"/>
              </a:rPr>
              <a:t>40px</a:t>
            </a:r>
            <a:r>
              <a:rPr dirty="0" sz="1000" spc="55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00" spc="10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dirty="0" sz="1000" spc="10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7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dirty="0" sz="1000" spc="7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00" spc="65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dirty="0" sz="1000" spc="6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6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7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dirty="0" sz="1000" spc="7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00">
              <a:latin typeface="Arial"/>
              <a:cs typeface="Arial"/>
            </a:endParaRPr>
          </a:p>
          <a:p>
            <a:pPr marL="292735" marR="632460">
              <a:lnSpc>
                <a:spcPct val="100000"/>
              </a:lnSpc>
            </a:pPr>
            <a:r>
              <a:rPr dirty="0" sz="1000" spc="14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dirty="0" sz="1000" spc="14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55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dirty="0" sz="1000" spc="55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00" spc="150">
                <a:solidFill>
                  <a:srgbClr val="9CDCFD"/>
                </a:solidFill>
                <a:latin typeface="Arial"/>
                <a:cs typeface="Arial"/>
              </a:rPr>
              <a:t>text-align</a:t>
            </a:r>
            <a:r>
              <a:rPr dirty="0" sz="1000" spc="15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1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175">
                <a:solidFill>
                  <a:srgbClr val="CE9178"/>
                </a:solidFill>
                <a:latin typeface="Arial"/>
                <a:cs typeface="Arial"/>
              </a:rPr>
              <a:t>right</a:t>
            </a:r>
            <a:r>
              <a:rPr dirty="0" sz="1000" spc="17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dirty="0"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 sz="1000">
              <a:latin typeface="Arial"/>
              <a:cs typeface="Arial"/>
            </a:endParaRPr>
          </a:p>
          <a:p>
            <a:pPr indent="-140335" marL="292735" marR="841375">
              <a:lnSpc>
                <a:spcPct val="100000"/>
              </a:lnSpc>
            </a:pPr>
            <a:r>
              <a:rPr dirty="0" sz="1000" spc="10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dirty="0" sz="1000" spc="80">
                <a:solidFill>
                  <a:srgbClr val="D6B97C"/>
                </a:solidFill>
                <a:latin typeface="Arial"/>
                <a:cs typeface="Arial"/>
              </a:rPr>
              <a:t>button 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000" spc="11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55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dirty="0" sz="1000" spc="55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00" spc="114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dirty="0" sz="1000" spc="114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54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55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dirty="0" sz="1000" spc="5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000">
              <a:latin typeface="Arial"/>
              <a:cs typeface="Arial"/>
            </a:endParaRPr>
          </a:p>
        </p:txBody>
      </p:sp>
      <p:sp>
        <p:nvSpPr>
          <p:cNvPr id="1048620" name="object 6"/>
          <p:cNvSpPr txBox="1"/>
          <p:nvPr/>
        </p:nvSpPr>
        <p:spPr>
          <a:xfrm>
            <a:off x="3889375" y="85090"/>
            <a:ext cx="1631950" cy="570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280670" marL="292735" marR="5080">
              <a:lnSpc>
                <a:spcPct val="100000"/>
              </a:lnSpc>
              <a:spcBef>
                <a:spcPts val="95"/>
              </a:spcBef>
            </a:pPr>
            <a:r>
              <a:rPr dirty="0" sz="1000" spc="14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dirty="0" sz="1000" spc="14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55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dirty="0" sz="1000" spc="55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00" spc="10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dirty="0" sz="1000" spc="10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7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dirty="0" sz="1000" spc="7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00" spc="7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dirty="0" sz="1000" spc="7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7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dirty="0" sz="1000" spc="7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00" spc="110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dirty="0" sz="1000" spc="11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5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13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dirty="0" sz="1000" spc="13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48621" name="object 7"/>
          <p:cNvSpPr txBox="1"/>
          <p:nvPr/>
        </p:nvSpPr>
        <p:spPr>
          <a:xfrm>
            <a:off x="4029583" y="999871"/>
            <a:ext cx="1982470" cy="570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00">
                <a:solidFill>
                  <a:srgbClr val="D6B97C"/>
                </a:solidFill>
                <a:latin typeface="Arial"/>
                <a:cs typeface="Arial"/>
              </a:rPr>
              <a:t>.operator</a:t>
            </a:r>
            <a:r>
              <a:rPr dirty="0" sz="1000" spc="275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52400" marR="5080">
              <a:lnSpc>
                <a:spcPct val="100000"/>
              </a:lnSpc>
            </a:pPr>
            <a:r>
              <a:rPr dirty="0" sz="1000" spc="75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dirty="0" sz="1000" spc="75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95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dirty="0" sz="1000" spc="95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00" spc="135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dirty="0" sz="1000" spc="13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7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21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48622" name="object 8"/>
          <p:cNvSpPr txBox="1"/>
          <p:nvPr/>
        </p:nvSpPr>
        <p:spPr>
          <a:xfrm>
            <a:off x="4029583" y="1761870"/>
            <a:ext cx="2190750" cy="127571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140335" marL="1524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10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dirty="0" sz="1000" spc="114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dirty="0" sz="1000" spc="114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00" spc="114">
                <a:solidFill>
                  <a:srgbClr val="B5CEA8"/>
                </a:solidFill>
                <a:latin typeface="Arial"/>
                <a:cs typeface="Arial"/>
              </a:rPr>
              <a:t>14</a:t>
            </a:r>
            <a:r>
              <a:rPr dirty="0" sz="1000" spc="114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000" spc="75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dirty="0" sz="1000" spc="75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95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dirty="0" sz="1000" spc="95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00" spc="135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dirty="0" sz="1000" spc="13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7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21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indent="-140335" marL="152400" marR="5080">
              <a:lnSpc>
                <a:spcPct val="100000"/>
              </a:lnSpc>
            </a:pPr>
            <a:r>
              <a:rPr dirty="0" sz="1000" spc="10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dirty="0" sz="1000" spc="114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dirty="0" sz="1000" spc="114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00" spc="114">
                <a:solidFill>
                  <a:srgbClr val="B5CEA8"/>
                </a:solidFill>
                <a:latin typeface="Arial"/>
                <a:cs typeface="Arial"/>
              </a:rPr>
              <a:t>15</a:t>
            </a:r>
            <a:r>
              <a:rPr dirty="0" sz="1000" spc="114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000" spc="75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dirty="0" sz="1000" spc="75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000" spc="95">
                <a:solidFill>
                  <a:srgbClr val="CE9178"/>
                </a:solidFill>
                <a:latin typeface="Arial"/>
                <a:cs typeface="Arial"/>
              </a:rPr>
              <a:t>#007aff</a:t>
            </a:r>
            <a:r>
              <a:rPr dirty="0" sz="1000" spc="95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00" spc="135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dirty="0" sz="1000" spc="13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7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21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48623" name="object 9"/>
          <p:cNvSpPr txBox="1"/>
          <p:nvPr/>
        </p:nvSpPr>
        <p:spPr>
          <a:xfrm>
            <a:off x="4029583" y="3286505"/>
            <a:ext cx="1982470" cy="4311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140335" marL="1524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10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dirty="0" sz="1000" spc="130">
                <a:solidFill>
                  <a:srgbClr val="D6B97C"/>
                </a:solidFill>
                <a:latin typeface="Arial"/>
                <a:cs typeface="Arial"/>
              </a:rPr>
              <a:t>button:last-child 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000" spc="114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dirty="0" sz="1000" spc="114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6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13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dirty="0" sz="1000" spc="13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48624" name="object 10"/>
          <p:cNvSpPr txBox="1"/>
          <p:nvPr/>
        </p:nvSpPr>
        <p:spPr>
          <a:xfrm>
            <a:off x="4029583" y="3896055"/>
            <a:ext cx="1631950" cy="4311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0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dirty="0" sz="1000" spc="90">
                <a:solidFill>
                  <a:srgbClr val="D6B97C"/>
                </a:solidFill>
                <a:latin typeface="Arial"/>
                <a:cs typeface="Arial"/>
              </a:rPr>
              <a:t>button:focus</a:t>
            </a:r>
            <a:r>
              <a:rPr dirty="0" sz="1000" spc="3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1000" spc="145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dirty="0" sz="1000" spc="14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26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45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dirty="0" sz="1000" spc="4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48625" name="object 11"/>
          <p:cNvSpPr txBox="1"/>
          <p:nvPr/>
        </p:nvSpPr>
        <p:spPr>
          <a:xfrm>
            <a:off x="4029583" y="4505959"/>
            <a:ext cx="1771650" cy="4311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140335" marL="1524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10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dirty="0" sz="1000" spc="105">
                <a:solidFill>
                  <a:srgbClr val="D6B97C"/>
                </a:solidFill>
                <a:latin typeface="Arial"/>
                <a:cs typeface="Arial"/>
              </a:rPr>
              <a:t>button:active </a:t>
            </a: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000" spc="75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dirty="0" sz="1000" spc="7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000" spc="19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00" spc="8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dirty="0" sz="1000" spc="8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21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0" y="25"/>
            <a:ext cx="9143999" cy="5143473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27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804872" cy="648896"/>
          </a:xfrm>
          <a:prstGeom prst="rect"/>
        </p:spPr>
        <p:txBody>
          <a:bodyPr bIns="0" lIns="0" rIns="0" rtlCol="0" tIns="154940" vert="horz" wrap="square">
            <a:spAutoFit/>
          </a:bodyPr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dirty="0" spc="-35"/>
              <a:t>Various </a:t>
            </a:r>
            <a:r>
              <a:rPr dirty="0" spc="-15"/>
              <a:t>Front</a:t>
            </a:r>
            <a:r>
              <a:rPr dirty="0" spc="-20"/>
              <a:t> </a:t>
            </a:r>
            <a:r>
              <a:rPr dirty="0" spc="-55"/>
              <a:t>End</a:t>
            </a:r>
            <a:r>
              <a:rPr dirty="0" lang="en-US" spc="-55"/>
              <a:t> Programs:</a:t>
            </a:r>
            <a:r>
              <a:rPr dirty="0" sz="1600" spc="-85"/>
              <a:t>  </a:t>
            </a:r>
            <a:r>
              <a:rPr dirty="0" sz="1600" spc="-30"/>
              <a:t>script.js</a:t>
            </a:r>
            <a:endParaRPr dirty="0" sz="1600"/>
          </a:p>
        </p:txBody>
      </p:sp>
      <p:sp>
        <p:nvSpPr>
          <p:cNvPr id="1048628" name="object 4"/>
          <p:cNvSpPr txBox="1"/>
          <p:nvPr/>
        </p:nvSpPr>
        <p:spPr>
          <a:xfrm>
            <a:off x="560628" y="1141602"/>
            <a:ext cx="3607435" cy="201612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210">
                <a:solidFill>
                  <a:srgbClr val="559CD5"/>
                </a:solidFill>
                <a:latin typeface="Arial"/>
                <a:cs typeface="Arial"/>
              </a:rPr>
              <a:t>let </a:t>
            </a:r>
            <a:r>
              <a:rPr dirty="0" sz="1100" spc="150">
                <a:solidFill>
                  <a:srgbClr val="9CDCFD"/>
                </a:solidFill>
                <a:latin typeface="Arial"/>
                <a:cs typeface="Arial"/>
              </a:rPr>
              <a:t>result </a:t>
            </a:r>
            <a:r>
              <a:rPr dirty="0" sz="1100" spc="-4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17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100" spc="95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dirty="0" sz="1100" spc="95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100" spc="95">
                <a:solidFill>
                  <a:srgbClr val="DCDCAA"/>
                </a:solidFill>
                <a:latin typeface="Arial"/>
                <a:cs typeface="Arial"/>
              </a:rPr>
              <a:t>getElementById</a:t>
            </a:r>
            <a:r>
              <a:rPr dirty="0" sz="1100" spc="95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100" spc="95">
                <a:solidFill>
                  <a:srgbClr val="CE9178"/>
                </a:solidFill>
                <a:latin typeface="Arial"/>
                <a:cs typeface="Arial"/>
              </a:rPr>
              <a:t>'result'</a:t>
            </a:r>
            <a:r>
              <a:rPr dirty="0" sz="1100" spc="95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indent="-152400" marL="165100" marR="1909445">
              <a:lnSpc>
                <a:spcPct val="100000"/>
              </a:lnSpc>
            </a:pPr>
            <a:r>
              <a:rPr dirty="0" sz="1100" spc="114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dirty="0" sz="1100" spc="7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dirty="0" sz="1100" spc="7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100" spc="70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dirty="0" sz="1100" spc="7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dirty="0" sz="1100" spc="235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100" spc="125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dirty="0" sz="1100" spc="125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100" spc="125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dirty="0" sz="1100" spc="-45">
                <a:solidFill>
                  <a:srgbClr val="D3D3D3"/>
                </a:solidFill>
                <a:latin typeface="Arial"/>
                <a:cs typeface="Arial"/>
              </a:rPr>
              <a:t>+=</a:t>
            </a:r>
            <a:r>
              <a:rPr dirty="0" sz="1100" spc="-1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100" spc="-15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dirty="0" sz="1100" spc="-1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235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114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dirty="0" sz="1100" spc="114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dirty="0" sz="1100" spc="114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dirty="0" sz="1100" spc="3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100" spc="235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dirty="0" sz="1100" spc="13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dirty="0" sz="1100" spc="13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100" spc="13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dirty="0" sz="1100" spc="-3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100" spc="355">
                <a:solidFill>
                  <a:srgbClr val="CE9178"/>
                </a:solidFill>
                <a:latin typeface="Arial"/>
                <a:cs typeface="Arial"/>
              </a:rPr>
              <a:t>''</a:t>
            </a:r>
            <a:r>
              <a:rPr dirty="0" sz="1100" spc="35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235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114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dirty="0" sz="1100" spc="135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dirty="0" sz="1100" spc="135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dirty="0" sz="1100" spc="3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100" spc="235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dirty="0" sz="1100" spc="125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dirty="0" sz="1100" spc="125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100" spc="125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dirty="0" sz="1100" spc="-4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1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100" spc="140">
                <a:solidFill>
                  <a:srgbClr val="DCDCAA"/>
                </a:solidFill>
                <a:latin typeface="Arial"/>
                <a:cs typeface="Arial"/>
              </a:rPr>
              <a:t>eval</a:t>
            </a:r>
            <a:r>
              <a:rPr dirty="0" sz="1100" spc="14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100" spc="14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dirty="0" sz="1100" spc="14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100" spc="14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dirty="0" sz="1100" spc="14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235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0" y="25"/>
            <a:ext cx="9143999" cy="5143473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30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728672" cy="895117"/>
          </a:xfrm>
          <a:prstGeom prst="rect"/>
        </p:spPr>
        <p:txBody>
          <a:bodyPr bIns="0" lIns="0" rIns="0" rtlCol="0" tIns="154940" vert="horz" wrap="square">
            <a:spAutoFit/>
          </a:bodyPr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dirty="0" spc="-35"/>
              <a:t>Various </a:t>
            </a:r>
            <a:r>
              <a:rPr dirty="0" spc="-15"/>
              <a:t>Front</a:t>
            </a:r>
            <a:r>
              <a:rPr dirty="0" spc="-20"/>
              <a:t> </a:t>
            </a:r>
            <a:r>
              <a:rPr dirty="0" spc="-55"/>
              <a:t>End</a:t>
            </a:r>
            <a:r>
              <a:rPr dirty="0" lang="en-US" spc="-55"/>
              <a:t> Programs</a:t>
            </a:r>
            <a:br>
              <a:rPr dirty="0" lang="en-US" spc="-55"/>
            </a:br>
            <a:r>
              <a:rPr dirty="0" lang="en-US" spc="-55"/>
              <a:t>FOR TEXT EDITOR:</a:t>
            </a:r>
            <a:br>
              <a:rPr dirty="0" lang="en-US" spc="-55"/>
            </a:br>
            <a:r>
              <a:rPr dirty="0" sz="1600" spc="-85"/>
              <a:t>  </a:t>
            </a:r>
            <a:r>
              <a:rPr dirty="0" sz="1600" spc="-5"/>
              <a:t>index.html</a:t>
            </a:r>
            <a:endParaRPr dirty="0" sz="1600"/>
          </a:p>
        </p:txBody>
      </p:sp>
      <p:sp>
        <p:nvSpPr>
          <p:cNvPr id="1048631" name="object 4"/>
          <p:cNvSpPr txBox="1"/>
          <p:nvPr/>
        </p:nvSpPr>
        <p:spPr>
          <a:xfrm>
            <a:off x="560628" y="1141602"/>
            <a:ext cx="4599305" cy="265557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dirty="0" sz="1100" spc="-10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dirty="0" sz="1100" spc="75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dirty="0" sz="1100" spc="5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3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35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dirty="0" sz="1100" spc="3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dirty="0" sz="1100" spc="-2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-25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dirty="0" sz="1100" spc="-2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dirty="0" sz="1100" spc="-2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-20">
                <a:solidFill>
                  <a:srgbClr val="559CD5"/>
                </a:solidFill>
                <a:latin typeface="Arial"/>
                <a:cs typeface="Arial"/>
              </a:rPr>
              <a:t>meta</a:t>
            </a:r>
            <a:r>
              <a:rPr dirty="0" sz="1100" spc="-5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100" spc="45">
                <a:solidFill>
                  <a:srgbClr val="9CDCFD"/>
                </a:solidFill>
                <a:latin typeface="Arial"/>
                <a:cs typeface="Arial"/>
              </a:rPr>
              <a:t>charset</a:t>
            </a:r>
            <a:r>
              <a:rPr dirty="0" sz="1100" spc="4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45">
                <a:solidFill>
                  <a:srgbClr val="CE9178"/>
                </a:solidFill>
                <a:latin typeface="Arial"/>
                <a:cs typeface="Arial"/>
              </a:rPr>
              <a:t>"UTF-8"</a:t>
            </a:r>
            <a:r>
              <a:rPr dirty="0" sz="1100" spc="4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dirty="0" sz="1100" spc="12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125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dirty="0" sz="1100" spc="12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100" spc="125">
                <a:solidFill>
                  <a:srgbClr val="D3D3D3"/>
                </a:solidFill>
                <a:latin typeface="Arial"/>
                <a:cs typeface="Arial"/>
              </a:rPr>
              <a:t>Innovative </a:t>
            </a:r>
            <a:r>
              <a:rPr dirty="0" sz="1100" spc="60">
                <a:solidFill>
                  <a:srgbClr val="D3D3D3"/>
                </a:solidFill>
                <a:latin typeface="Arial"/>
                <a:cs typeface="Arial"/>
              </a:rPr>
              <a:t>Text</a:t>
            </a:r>
            <a:r>
              <a:rPr dirty="0" sz="1100" spc="1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100" spc="155">
                <a:solidFill>
                  <a:srgbClr val="D3D3D3"/>
                </a:solidFill>
                <a:latin typeface="Arial"/>
                <a:cs typeface="Arial"/>
              </a:rPr>
              <a:t>Editor</a:t>
            </a:r>
            <a:r>
              <a:rPr dirty="0" sz="1100" spc="15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100" spc="155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dirty="0" sz="1100" spc="15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dirty="0" sz="1100" spc="14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140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dirty="0" sz="1100" spc="12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dirty="0" sz="1100" spc="12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120">
                <a:solidFill>
                  <a:srgbClr val="CE9178"/>
                </a:solidFill>
                <a:latin typeface="Arial"/>
                <a:cs typeface="Arial"/>
              </a:rPr>
              <a:t>"stylesheet" </a:t>
            </a:r>
            <a:r>
              <a:rPr dirty="0" sz="1100" spc="114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dirty="0" sz="1100" spc="114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114">
                <a:solidFill>
                  <a:srgbClr val="CE9178"/>
                </a:solidFill>
                <a:latin typeface="Arial"/>
                <a:cs typeface="Arial"/>
              </a:rPr>
              <a:t>"text/css"</a:t>
            </a:r>
            <a:r>
              <a:rPr dirty="0" sz="1100" spc="155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dirty="0" sz="1100" spc="114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dirty="0" sz="1100" spc="114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114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dirty="0" sz="1100" spc="114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dirty="0" sz="1100" spc="2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100" spc="2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dirty="0" sz="1100" spc="2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dirty="0" sz="1100" spc="-1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-15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dirty="0" sz="1100" spc="-1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dirty="0" sz="1100" spc="8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85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dirty="0" sz="1100" spc="285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100" spc="105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100" spc="10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105">
                <a:solidFill>
                  <a:srgbClr val="CE9178"/>
                </a:solidFill>
                <a:latin typeface="Arial"/>
                <a:cs typeface="Arial"/>
              </a:rPr>
              <a:t>"editor"</a:t>
            </a:r>
            <a:r>
              <a:rPr dirty="0" sz="1100" spc="10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1100" spc="8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85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dirty="0" sz="1100" spc="275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100" spc="10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100">
                <a:solidFill>
                  <a:srgbClr val="CE9178"/>
                </a:solidFill>
                <a:latin typeface="Arial"/>
                <a:cs typeface="Arial"/>
              </a:rPr>
              <a:t>"toolbar"</a:t>
            </a:r>
            <a:r>
              <a:rPr dirty="0" sz="1100" spc="10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dirty="0" sz="11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6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100" spc="29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100" spc="5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55">
                <a:solidFill>
                  <a:srgbClr val="CE9178"/>
                </a:solidFill>
                <a:latin typeface="Arial"/>
                <a:cs typeface="Arial"/>
              </a:rPr>
              <a:t>"bold"</a:t>
            </a:r>
            <a:r>
              <a:rPr dirty="0" sz="1100" spc="55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dirty="0" sz="1100" spc="55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dirty="0" sz="1100" spc="5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100" spc="55">
                <a:solidFill>
                  <a:srgbClr val="D3D3D3"/>
                </a:solidFill>
                <a:latin typeface="Arial"/>
                <a:cs typeface="Arial"/>
              </a:rPr>
              <a:t>B</a:t>
            </a:r>
            <a:r>
              <a:rPr dirty="0" sz="1100" spc="5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100" spc="55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dirty="0" sz="1100" spc="55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dirty="0" sz="1100" spc="5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100" spc="5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dirty="0" sz="11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6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100" spc="28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100" spc="125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100" spc="12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125">
                <a:solidFill>
                  <a:srgbClr val="CE9178"/>
                </a:solidFill>
                <a:latin typeface="Arial"/>
                <a:cs typeface="Arial"/>
              </a:rPr>
              <a:t>"italic"</a:t>
            </a:r>
            <a:r>
              <a:rPr dirty="0" sz="1100" spc="125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dirty="0" sz="1100" spc="125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dirty="0" sz="1100" spc="12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100" spc="125">
                <a:solidFill>
                  <a:srgbClr val="D3D3D3"/>
                </a:solidFill>
                <a:latin typeface="Arial"/>
                <a:cs typeface="Arial"/>
              </a:rPr>
              <a:t>I</a:t>
            </a:r>
            <a:r>
              <a:rPr dirty="0" sz="1100" spc="12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100" spc="125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dirty="0" sz="1100" spc="125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dirty="0" sz="1100" spc="12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100" spc="12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dirty="0" sz="1100" spc="6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65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100" spc="295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100" spc="6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60">
                <a:solidFill>
                  <a:srgbClr val="CE9178"/>
                </a:solidFill>
                <a:latin typeface="Arial"/>
                <a:cs typeface="Arial"/>
              </a:rPr>
              <a:t>"underline"</a:t>
            </a:r>
            <a:r>
              <a:rPr dirty="0" sz="1100" spc="6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dirty="0" sz="1100" spc="6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dirty="0" sz="1100" spc="6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100" spc="60">
                <a:solidFill>
                  <a:srgbClr val="D3D3D3"/>
                </a:solidFill>
                <a:latin typeface="Arial"/>
                <a:cs typeface="Arial"/>
              </a:rPr>
              <a:t>U</a:t>
            </a:r>
            <a:r>
              <a:rPr dirty="0" sz="1100" spc="6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100" spc="6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dirty="0" sz="1100" spc="6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dirty="0" sz="1100" spc="6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dirty="0" sz="1100" spc="6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dirty="0" sz="1100" spc="9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95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dirty="0" sz="1100" spc="28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100" spc="114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100" spc="114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114">
                <a:solidFill>
                  <a:srgbClr val="CE9178"/>
                </a:solidFill>
                <a:latin typeface="Arial"/>
                <a:cs typeface="Arial"/>
              </a:rPr>
              <a:t>"font-family"</a:t>
            </a:r>
            <a:r>
              <a:rPr dirty="0" sz="1100" spc="114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dirty="0" sz="1100" spc="7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75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dirty="0" sz="1100" spc="29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100" spc="105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dirty="0" sz="1100" spc="10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105">
                <a:solidFill>
                  <a:srgbClr val="CE9178"/>
                </a:solidFill>
                <a:latin typeface="Arial"/>
                <a:cs typeface="Arial"/>
              </a:rPr>
              <a:t>"Arial"</a:t>
            </a:r>
            <a:r>
              <a:rPr dirty="0" sz="1100" spc="10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100" spc="105">
                <a:solidFill>
                  <a:srgbClr val="D3D3D3"/>
                </a:solidFill>
                <a:latin typeface="Arial"/>
                <a:cs typeface="Arial"/>
              </a:rPr>
              <a:t>Arial</a:t>
            </a:r>
            <a:r>
              <a:rPr dirty="0" sz="1100" spc="10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100" spc="105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dirty="0" sz="1100" spc="10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dirty="0" sz="1100" spc="7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75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dirty="0" sz="1100" spc="29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100" spc="85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dirty="0" sz="1100" spc="8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85">
                <a:solidFill>
                  <a:srgbClr val="CE9178"/>
                </a:solidFill>
                <a:latin typeface="Arial"/>
                <a:cs typeface="Arial"/>
              </a:rPr>
              <a:t>"Helvetica"</a:t>
            </a:r>
            <a:r>
              <a:rPr dirty="0" sz="1100" spc="8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100" spc="85">
                <a:solidFill>
                  <a:srgbClr val="D3D3D3"/>
                </a:solidFill>
                <a:latin typeface="Arial"/>
                <a:cs typeface="Arial"/>
              </a:rPr>
              <a:t>Helvetica</a:t>
            </a:r>
            <a:r>
              <a:rPr dirty="0" sz="1100" spc="8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100" spc="85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dirty="0" sz="1100" spc="8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dirty="0" sz="1100">
              <a:latin typeface="Arial"/>
              <a:cs typeface="Arial"/>
            </a:endParaRPr>
          </a:p>
        </p:txBody>
      </p:sp>
      <p:sp>
        <p:nvSpPr>
          <p:cNvPr id="1048632" name="object 5"/>
          <p:cNvSpPr txBox="1"/>
          <p:nvPr/>
        </p:nvSpPr>
        <p:spPr>
          <a:xfrm>
            <a:off x="1170533" y="3824732"/>
            <a:ext cx="4446905" cy="83883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 sz="1100" spc="7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75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dirty="0" sz="1100" spc="4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dirty="0" sz="1100" spc="4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40">
                <a:solidFill>
                  <a:srgbClr val="CE9178"/>
                </a:solidFill>
                <a:latin typeface="Arial"/>
                <a:cs typeface="Arial"/>
              </a:rPr>
              <a:t>"Times </a:t>
            </a:r>
            <a:r>
              <a:rPr dirty="0" sz="1100" spc="-135">
                <a:solidFill>
                  <a:srgbClr val="CE9178"/>
                </a:solidFill>
                <a:latin typeface="Arial"/>
                <a:cs typeface="Arial"/>
              </a:rPr>
              <a:t>New </a:t>
            </a:r>
            <a:r>
              <a:rPr dirty="0" sz="1100" spc="-35">
                <a:solidFill>
                  <a:srgbClr val="CE9178"/>
                </a:solidFill>
                <a:latin typeface="Arial"/>
                <a:cs typeface="Arial"/>
              </a:rPr>
              <a:t>Roman"</a:t>
            </a:r>
            <a:r>
              <a:rPr dirty="0" sz="1100" spc="-3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100" spc="-35">
                <a:solidFill>
                  <a:srgbClr val="D3D3D3"/>
                </a:solidFill>
                <a:latin typeface="Arial"/>
                <a:cs typeface="Arial"/>
              </a:rPr>
              <a:t>Times </a:t>
            </a:r>
            <a:r>
              <a:rPr dirty="0" sz="1100" spc="-135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dirty="0" sz="1100" spc="-1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100" spc="15">
                <a:solidFill>
                  <a:srgbClr val="D3D3D3"/>
                </a:solidFill>
                <a:latin typeface="Arial"/>
                <a:cs typeface="Arial"/>
              </a:rPr>
              <a:t>Roman</a:t>
            </a:r>
            <a:r>
              <a:rPr dirty="0" sz="1100" spc="1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100" spc="15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dirty="0" sz="1100" spc="1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dirty="0" sz="1100" spc="7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75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dirty="0" sz="1100" spc="75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dirty="0" sz="1100" spc="7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75">
                <a:solidFill>
                  <a:srgbClr val="CE9178"/>
                </a:solidFill>
                <a:latin typeface="Arial"/>
                <a:cs typeface="Arial"/>
              </a:rPr>
              <a:t>"Courier </a:t>
            </a:r>
            <a:r>
              <a:rPr dirty="0" sz="1100" spc="25">
                <a:solidFill>
                  <a:srgbClr val="CE9178"/>
                </a:solidFill>
                <a:latin typeface="Arial"/>
                <a:cs typeface="Arial"/>
              </a:rPr>
              <a:t>New"</a:t>
            </a:r>
            <a:r>
              <a:rPr dirty="0" sz="1100" spc="2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100" spc="25">
                <a:solidFill>
                  <a:srgbClr val="D3D3D3"/>
                </a:solidFill>
                <a:latin typeface="Arial"/>
                <a:cs typeface="Arial"/>
              </a:rPr>
              <a:t>Courier</a:t>
            </a:r>
            <a:r>
              <a:rPr dirty="0" sz="1100" spc="-5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dirty="0" sz="1100" spc="3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100" spc="3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dirty="0" sz="1100" spc="3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10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100" spc="10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dirty="0" sz="1100" spc="10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9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95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dirty="0" sz="1100" spc="28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100" spc="11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100" spc="11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110">
                <a:solidFill>
                  <a:srgbClr val="CE9178"/>
                </a:solidFill>
                <a:latin typeface="Arial"/>
                <a:cs typeface="Arial"/>
              </a:rPr>
              <a:t>"font-size"</a:t>
            </a:r>
            <a:r>
              <a:rPr dirty="0" sz="11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dirty="0" sz="1100" spc="7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100" spc="75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dirty="0" sz="1100" spc="285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dirty="0" sz="1100" spc="5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100" spc="55">
                <a:solidFill>
                  <a:srgbClr val="CE9178"/>
                </a:solidFill>
                <a:latin typeface="Arial"/>
                <a:cs typeface="Arial"/>
              </a:rPr>
              <a:t>"12px"</a:t>
            </a:r>
            <a:r>
              <a:rPr dirty="0" sz="1100" spc="5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100" spc="55">
                <a:solidFill>
                  <a:srgbClr val="D3D3D3"/>
                </a:solidFill>
                <a:latin typeface="Arial"/>
                <a:cs typeface="Arial"/>
              </a:rPr>
              <a:t>12px</a:t>
            </a:r>
            <a:r>
              <a:rPr dirty="0" sz="1100" spc="5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100" spc="55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dirty="0" sz="1100" spc="5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8633" name="object 6"/>
          <p:cNvSpPr txBox="1"/>
          <p:nvPr/>
        </p:nvSpPr>
        <p:spPr>
          <a:xfrm>
            <a:off x="5449951" y="957834"/>
            <a:ext cx="3139440" cy="232600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9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200" spc="9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dirty="0" sz="1200" spc="33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dirty="0" sz="1200" spc="7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200" spc="70">
                <a:solidFill>
                  <a:srgbClr val="CE9178"/>
                </a:solidFill>
                <a:latin typeface="Arial"/>
                <a:cs typeface="Arial"/>
              </a:rPr>
              <a:t>"14px"</a:t>
            </a:r>
            <a:r>
              <a:rPr dirty="0" sz="1200" spc="7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200" spc="70">
                <a:solidFill>
                  <a:srgbClr val="D3D3D3"/>
                </a:solidFill>
                <a:latin typeface="Arial"/>
                <a:cs typeface="Arial"/>
              </a:rPr>
              <a:t>14px</a:t>
            </a:r>
            <a:r>
              <a:rPr dirty="0" sz="1200" spc="7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200" spc="7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dirty="0" sz="1200" spc="7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indent="839469" marL="12700" marR="931544">
              <a:lnSpc>
                <a:spcPct val="100000"/>
              </a:lnSpc>
            </a:pPr>
            <a:r>
              <a:rPr dirty="0" sz="1200" spc="9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200" spc="95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dirty="0" sz="1200" spc="85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dirty="0" sz="1200" spc="-4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200" spc="24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200" spc="55">
                <a:solidFill>
                  <a:srgbClr val="CE9178"/>
                </a:solidFill>
                <a:latin typeface="Arial"/>
                <a:cs typeface="Arial"/>
              </a:rPr>
              <a:t>16px</a:t>
            </a:r>
            <a:r>
              <a:rPr dirty="0" sz="1200" spc="45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200" spc="-4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200" spc="-10">
                <a:solidFill>
                  <a:srgbClr val="D3D3D3"/>
                </a:solidFill>
                <a:latin typeface="Arial"/>
                <a:cs typeface="Arial"/>
              </a:rPr>
              <a:t>16</a:t>
            </a:r>
            <a:r>
              <a:rPr dirty="0" sz="120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dirty="0" sz="1200" spc="55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dirty="0" sz="1200" spc="20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200" spc="9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dirty="0" sz="1200" spc="105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dirty="0" sz="1200" spc="15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dirty="0" sz="1200" spc="-4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indent="839469" marL="12700" marR="931544">
              <a:lnSpc>
                <a:spcPct val="100000"/>
              </a:lnSpc>
            </a:pPr>
            <a:r>
              <a:rPr dirty="0" sz="1200" spc="95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200" spc="95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dirty="0" sz="1200" spc="85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dirty="0" sz="1200" spc="-4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200" spc="24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200" spc="55">
                <a:solidFill>
                  <a:srgbClr val="CE9178"/>
                </a:solidFill>
                <a:latin typeface="Arial"/>
                <a:cs typeface="Arial"/>
              </a:rPr>
              <a:t>18px</a:t>
            </a:r>
            <a:r>
              <a:rPr dirty="0" sz="1200" spc="45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dirty="0" sz="1200" spc="-4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dirty="0" sz="1200" spc="-10">
                <a:solidFill>
                  <a:srgbClr val="D3D3D3"/>
                </a:solidFill>
                <a:latin typeface="Arial"/>
                <a:cs typeface="Arial"/>
              </a:rPr>
              <a:t>18</a:t>
            </a:r>
            <a:r>
              <a:rPr dirty="0" sz="120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dirty="0" sz="1200" spc="55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dirty="0" sz="1200" spc="20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200" spc="9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dirty="0" sz="1200" spc="105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dirty="0" sz="1200" spc="15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dirty="0" sz="1200" spc="-4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684530">
              <a:lnSpc>
                <a:spcPct val="100000"/>
              </a:lnSpc>
            </a:pPr>
            <a:r>
              <a:rPr dirty="0" sz="1200" spc="12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200" spc="12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dirty="0" sz="1200" spc="12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</a:pPr>
            <a:r>
              <a:rPr dirty="0" sz="1200" spc="114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200" spc="114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dirty="0" sz="1200" spc="114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indent="502920" marL="12700" marR="342900">
              <a:lnSpc>
                <a:spcPct val="100000"/>
              </a:lnSpc>
            </a:pPr>
            <a:r>
              <a:rPr dirty="0" sz="1200" spc="10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200" spc="100">
                <a:solidFill>
                  <a:srgbClr val="559CD5"/>
                </a:solidFill>
                <a:latin typeface="Arial"/>
                <a:cs typeface="Arial"/>
              </a:rPr>
              <a:t>div </a:t>
            </a:r>
            <a:r>
              <a:rPr dirty="0" sz="1200" spc="125">
                <a:solidFill>
                  <a:srgbClr val="9CDCFD"/>
                </a:solidFill>
                <a:latin typeface="Arial"/>
                <a:cs typeface="Arial"/>
              </a:rPr>
              <a:t>contenteditable</a:t>
            </a:r>
            <a:r>
              <a:rPr dirty="0" sz="1200" spc="12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200" spc="125">
                <a:solidFill>
                  <a:srgbClr val="CE9178"/>
                </a:solidFill>
                <a:latin typeface="Arial"/>
                <a:cs typeface="Arial"/>
              </a:rPr>
              <a:t>"true"  </a:t>
            </a:r>
            <a:r>
              <a:rPr dirty="0" sz="1200" spc="13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dirty="0" sz="1200" spc="13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200" spc="130">
                <a:solidFill>
                  <a:srgbClr val="CE9178"/>
                </a:solidFill>
                <a:latin typeface="Arial"/>
                <a:cs typeface="Arial"/>
              </a:rPr>
              <a:t>"editable"  </a:t>
            </a:r>
            <a:r>
              <a:rPr dirty="0" sz="1200" spc="110">
                <a:solidFill>
                  <a:srgbClr val="9CDCFD"/>
                </a:solidFill>
                <a:latin typeface="Arial"/>
                <a:cs typeface="Arial"/>
              </a:rPr>
              <a:t>spellcheck</a:t>
            </a:r>
            <a:r>
              <a:rPr dirty="0" sz="1200" spc="11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200" spc="110">
                <a:solidFill>
                  <a:srgbClr val="CE9178"/>
                </a:solidFill>
                <a:latin typeface="Arial"/>
                <a:cs typeface="Arial"/>
              </a:rPr>
              <a:t>"false"</a:t>
            </a:r>
            <a:r>
              <a:rPr dirty="0" sz="1200" spc="11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dirty="0" sz="1200" spc="11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dirty="0" sz="1200" spc="11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dirty="0" sz="1200" spc="114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200" spc="114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dirty="0" sz="1200" spc="114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dirty="0" sz="1200" spc="15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dirty="0" sz="1200" spc="15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dirty="0" sz="1200" spc="29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200" spc="160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dirty="0" sz="1200" spc="16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200" spc="160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dirty="0" sz="1200" spc="16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dirty="0" sz="1200" spc="16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dirty="0" sz="1200" spc="16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</a:pPr>
            <a:r>
              <a:rPr dirty="0" sz="1200" spc="4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200" spc="4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dirty="0" sz="1200" spc="4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200" spc="85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dirty="0" sz="1200" spc="85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dirty="0" sz="1200" spc="85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 txBox="1">
            <a:spLocks noGrp="1"/>
          </p:cNvSpPr>
          <p:nvPr>
            <p:ph type="title"/>
          </p:nvPr>
        </p:nvSpPr>
        <p:spPr>
          <a:xfrm>
            <a:off x="560628" y="232663"/>
            <a:ext cx="3096972" cy="25840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Various </a:t>
            </a:r>
            <a:r>
              <a:rPr dirty="0" spc="-15"/>
              <a:t>Front</a:t>
            </a:r>
            <a:r>
              <a:rPr dirty="0" spc="-55"/>
              <a:t> End</a:t>
            </a:r>
            <a:r>
              <a:rPr dirty="0" lang="en-US" spc="-55"/>
              <a:t> Programs: </a:t>
            </a:r>
            <a:endParaRPr dirty="0" spc="-55"/>
          </a:p>
        </p:txBody>
      </p:sp>
      <p:sp>
        <p:nvSpPr>
          <p:cNvPr id="1048635" name="object 3"/>
          <p:cNvSpPr/>
          <p:nvPr/>
        </p:nvSpPr>
        <p:spPr>
          <a:xfrm>
            <a:off x="1" y="-95250"/>
            <a:ext cx="9143999" cy="5143473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36" name="object 4"/>
          <p:cNvSpPr txBox="1"/>
          <p:nvPr/>
        </p:nvSpPr>
        <p:spPr>
          <a:xfrm>
            <a:off x="535228" y="599973"/>
            <a:ext cx="2923540" cy="259651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 marR="960755">
              <a:lnSpc>
                <a:spcPct val="107500"/>
              </a:lnSpc>
              <a:spcBef>
                <a:spcPts val="100"/>
              </a:spcBef>
            </a:pPr>
            <a:r>
              <a:rPr b="1" dirty="0" sz="1600" spc="-25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b="1" dirty="0" sz="1600" spc="-30">
                <a:solidFill>
                  <a:srgbClr val="0A5293"/>
                </a:solidFill>
                <a:latin typeface="Times New Roman"/>
                <a:cs typeface="Times New Roman"/>
              </a:rPr>
              <a:t>script.js</a:t>
            </a:r>
            <a:endParaRPr dirty="0" sz="1600">
              <a:latin typeface="Times New Roman"/>
              <a:cs typeface="Times New Roman"/>
            </a:endParaRPr>
          </a:p>
          <a:p>
            <a:pPr indent="-167640" marL="205740" marR="1533525">
              <a:lnSpc>
                <a:spcPct val="100000"/>
              </a:lnSpc>
              <a:spcBef>
                <a:spcPts val="135"/>
              </a:spcBef>
            </a:pPr>
            <a:r>
              <a:rPr dirty="0" sz="1200" spc="180">
                <a:solidFill>
                  <a:srgbClr val="D6B97C"/>
                </a:solidFill>
                <a:latin typeface="Arial"/>
                <a:cs typeface="Arial"/>
              </a:rPr>
              <a:t>.editor </a:t>
            </a:r>
            <a:r>
              <a:rPr dirty="0" sz="1200" spc="254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200" spc="135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dirty="0" sz="1200" spc="135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200" spc="60">
                <a:solidFill>
                  <a:srgbClr val="B5CEA8"/>
                </a:solidFill>
                <a:latin typeface="Arial"/>
                <a:cs typeface="Arial"/>
              </a:rPr>
              <a:t>500px</a:t>
            </a:r>
            <a:r>
              <a:rPr dirty="0" sz="1200" spc="6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200" spc="145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dirty="0" sz="1200" spc="14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200" spc="23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B5CEA8"/>
                </a:solidFill>
                <a:latin typeface="Arial"/>
                <a:cs typeface="Arial"/>
              </a:rPr>
              <a:t>400px</a:t>
            </a:r>
            <a:r>
              <a:rPr dirty="0" sz="1200" spc="6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20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dirty="0" sz="1200" spc="85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dirty="0" sz="1200" spc="85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200" spc="10">
                <a:solidFill>
                  <a:srgbClr val="B5CEA8"/>
                </a:solidFill>
                <a:latin typeface="Arial"/>
                <a:cs typeface="Arial"/>
              </a:rPr>
              <a:t>50px </a:t>
            </a:r>
            <a:r>
              <a:rPr dirty="0" sz="1200" spc="13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dirty="0" sz="1200" spc="13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200" spc="114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dirty="0" sz="1200" spc="114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200" spc="15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dirty="0" sz="1200" spc="17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dirty="0" sz="1200" spc="95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dirty="0" sz="1200" spc="95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200" spc="85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dirty="0" sz="1200" spc="8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200" spc="31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dirty="0" sz="1200" spc="7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20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dirty="0" sz="1200" spc="135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dirty="0" sz="1200" spc="13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200" spc="32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dirty="0" sz="1200" spc="10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20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dirty="0" sz="1200" spc="17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dirty="0" sz="1200" spc="17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200" spc="204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dirty="0" sz="1200" spc="204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dirty="0" sz="1200" spc="45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200" spc="155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dirty="0" sz="1200" spc="15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1200" spc="254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dirty="0"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 sz="1250">
              <a:latin typeface="Arial"/>
              <a:cs typeface="Arial"/>
            </a:endParaRPr>
          </a:p>
          <a:p>
            <a:pPr indent="-167640" marL="205740" marR="17780">
              <a:lnSpc>
                <a:spcPct val="100000"/>
              </a:lnSpc>
              <a:spcBef>
                <a:spcPts val="5"/>
              </a:spcBef>
            </a:pPr>
            <a:r>
              <a:rPr dirty="0" sz="1200" spc="16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dirty="0" sz="1200" spc="135">
                <a:solidFill>
                  <a:srgbClr val="D6B97C"/>
                </a:solidFill>
                <a:latin typeface="Arial"/>
                <a:cs typeface="Arial"/>
              </a:rPr>
              <a:t>button</a:t>
            </a:r>
            <a:r>
              <a:rPr dirty="0" sz="1200" spc="135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dirty="0" sz="1200" spc="16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dirty="0" sz="1200" spc="135">
                <a:solidFill>
                  <a:srgbClr val="D6B97C"/>
                </a:solidFill>
                <a:latin typeface="Arial"/>
                <a:cs typeface="Arial"/>
              </a:rPr>
              <a:t>select </a:t>
            </a:r>
            <a:r>
              <a:rPr dirty="0" sz="1200" spc="254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200" spc="17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dirty="0" sz="1200" spc="17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200" spc="33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200" spc="70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dirty="0" sz="1200" spc="7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20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dirty="0" sz="1200" spc="114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dirty="0" sz="1200" spc="114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200" spc="15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dirty="0" sz="1200" spc="17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dirty="0" sz="1200" spc="95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dirty="0" sz="1200" spc="95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200" spc="85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dirty="0" sz="1200" spc="8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200" spc="31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dirty="0" sz="1200" spc="9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20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dirty="0" sz="1200" spc="140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dirty="0" sz="1200" spc="14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200" spc="95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dirty="0" sz="1200" spc="95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200" spc="95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dirty="0" sz="1200" spc="95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200" spc="254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dirty="0" sz="1200" spc="254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200" spc="135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dirty="0" sz="1200" spc="13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200" spc="31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200" spc="16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dirty="0" sz="1200" spc="16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dirty="0"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dirty="0" sz="1200" spc="254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dirty="0" sz="1200">
              <a:latin typeface="Arial"/>
              <a:cs typeface="Arial"/>
            </a:endParaRPr>
          </a:p>
        </p:txBody>
      </p:sp>
      <p:sp>
        <p:nvSpPr>
          <p:cNvPr id="1048637" name="object 5"/>
          <p:cNvSpPr txBox="1"/>
          <p:nvPr/>
        </p:nvSpPr>
        <p:spPr>
          <a:xfrm>
            <a:off x="5210302" y="849883"/>
            <a:ext cx="3274060" cy="123317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196850" marL="208915" marR="1776730">
              <a:lnSpc>
                <a:spcPct val="100000"/>
              </a:lnSpc>
              <a:spcBef>
                <a:spcPts val="105"/>
              </a:spcBef>
            </a:pPr>
            <a:r>
              <a:rPr dirty="0" sz="1400" spc="185">
                <a:solidFill>
                  <a:srgbClr val="D6B97C"/>
                </a:solidFill>
                <a:latin typeface="Arial"/>
                <a:cs typeface="Arial"/>
              </a:rPr>
              <a:t>.editable </a:t>
            </a:r>
            <a:r>
              <a:rPr dirty="0" sz="1400" spc="30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400" spc="17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dirty="0" sz="1400" spc="17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400" spc="-20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dirty="0" sz="1400" spc="-2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400" spc="10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dirty="0" sz="1400" spc="10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400" spc="31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400" spc="11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dirty="0" sz="1400" spc="11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 marR="792480">
              <a:lnSpc>
                <a:spcPct val="100000"/>
              </a:lnSpc>
            </a:pPr>
            <a:r>
              <a:rPr dirty="0" sz="1400" spc="165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dirty="0" sz="1400" spc="165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400" spc="12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dirty="0" sz="1400" spc="12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400" spc="135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dirty="0" sz="1400" spc="135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400" spc="37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400" spc="7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dirty="0" sz="1400" spc="7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dirty="0" sz="1400" spc="204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dirty="0" sz="1400" spc="204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400" spc="38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400" spc="75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dirty="0" sz="1400" spc="7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dirty="0" sz="1400" spc="20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dirty="0" sz="1400" spc="20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dirty="0" sz="1400" spc="38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400" spc="85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dirty="0" sz="1400" spc="8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r>
              <a:rPr dirty="0" sz="1400" spc="20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dirty="0" sz="1400" spc="20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dirty="0" sz="1400" spc="240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dirty="0" sz="1400" spc="24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dirty="0" sz="1400" spc="56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400" spc="185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dirty="0" sz="1400" spc="185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30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2"/>
          <p:cNvSpPr/>
          <p:nvPr/>
        </p:nvSpPr>
        <p:spPr>
          <a:xfrm>
            <a:off x="0" y="25"/>
            <a:ext cx="9143999" cy="5143473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39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576272" cy="398778"/>
          </a:xfrm>
          <a:prstGeom prst="rect"/>
        </p:spPr>
        <p:txBody>
          <a:bodyPr bIns="0" lIns="0" rIns="0" rtlCol="0" tIns="81279" vert="horz" wrap="square">
            <a:spAutoFit/>
          </a:bodyPr>
          <a:p>
            <a:pPr marL="25400" marR="17780">
              <a:lnSpc>
                <a:spcPct val="130300"/>
              </a:lnSpc>
              <a:spcBef>
                <a:spcPts val="100"/>
              </a:spcBef>
            </a:pPr>
            <a:r>
              <a:rPr dirty="0" spc="-35"/>
              <a:t>Various </a:t>
            </a:r>
            <a:r>
              <a:rPr dirty="0" spc="-15"/>
              <a:t>Front</a:t>
            </a:r>
            <a:r>
              <a:rPr dirty="0" spc="-60"/>
              <a:t> </a:t>
            </a:r>
            <a:r>
              <a:rPr dirty="0" spc="-55"/>
              <a:t>End</a:t>
            </a:r>
            <a:r>
              <a:rPr dirty="0" lang="en-US" spc="-55"/>
              <a:t> Program:</a:t>
            </a:r>
            <a:r>
              <a:rPr dirty="0" spc="-55"/>
              <a:t>  </a:t>
            </a:r>
            <a:endParaRPr dirty="0" sz="1050"/>
          </a:p>
        </p:txBody>
      </p:sp>
      <p:sp>
        <p:nvSpPr>
          <p:cNvPr id="1048640" name="object 4"/>
          <p:cNvSpPr txBox="1"/>
          <p:nvPr/>
        </p:nvSpPr>
        <p:spPr>
          <a:xfrm>
            <a:off x="560628" y="792606"/>
            <a:ext cx="4697095" cy="171132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050" spc="-25">
                <a:solidFill>
                  <a:srgbClr val="0A5293"/>
                </a:solidFill>
                <a:latin typeface="Times New Roman"/>
                <a:cs typeface="Times New Roman"/>
              </a:rPr>
              <a:t>script.js:</a:t>
            </a:r>
            <a:endParaRPr dirty="0" sz="1050">
              <a:latin typeface="Times New Roman"/>
              <a:cs typeface="Times New Roman"/>
            </a:endParaRPr>
          </a:p>
          <a:p>
            <a:pPr marL="12700" marR="878205">
              <a:lnSpc>
                <a:spcPct val="100000"/>
              </a:lnSpc>
              <a:spcBef>
                <a:spcPts val="60"/>
              </a:spcBef>
            </a:pP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dirty="0" sz="1050" spc="65">
                <a:solidFill>
                  <a:srgbClr val="4FC1FF"/>
                </a:solidFill>
                <a:latin typeface="Arial"/>
                <a:cs typeface="Arial"/>
              </a:rPr>
              <a:t>boldBtn </a:t>
            </a:r>
            <a:r>
              <a:rPr dirty="0" sz="1050" spc="-35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dirty="0" sz="1050" spc="10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0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100">
                <a:solidFill>
                  <a:srgbClr val="CE9178"/>
                </a:solidFill>
                <a:latin typeface="Arial"/>
                <a:cs typeface="Arial"/>
              </a:rPr>
              <a:t>'.bold'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dirty="0" sz="1050" spc="165">
                <a:solidFill>
                  <a:srgbClr val="4FC1FF"/>
                </a:solidFill>
                <a:latin typeface="Arial"/>
                <a:cs typeface="Arial"/>
              </a:rPr>
              <a:t>italicBtn </a:t>
            </a:r>
            <a:r>
              <a:rPr dirty="0" sz="1050" spc="-35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dirty="0" sz="1050" spc="125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dirty="0" sz="1050" spc="125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25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dirty="0" sz="1050" spc="125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125">
                <a:solidFill>
                  <a:srgbClr val="CE9178"/>
                </a:solidFill>
                <a:latin typeface="Arial"/>
                <a:cs typeface="Arial"/>
              </a:rPr>
              <a:t>'.italic'</a:t>
            </a:r>
            <a:r>
              <a:rPr dirty="0" sz="1050" spc="125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dirty="0" sz="10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dirty="0" sz="1050" spc="80">
                <a:solidFill>
                  <a:srgbClr val="4FC1FF"/>
                </a:solidFill>
                <a:latin typeface="Arial"/>
                <a:cs typeface="Arial"/>
              </a:rPr>
              <a:t>underlineBtn </a:t>
            </a:r>
            <a:r>
              <a:rPr dirty="0" sz="1050" spc="-35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dirty="0" sz="1050" spc="10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0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100">
                <a:solidFill>
                  <a:srgbClr val="CE9178"/>
                </a:solidFill>
                <a:latin typeface="Arial"/>
                <a:cs typeface="Arial"/>
              </a:rPr>
              <a:t>'.underline'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dirty="0" sz="1050" spc="85">
                <a:solidFill>
                  <a:srgbClr val="4FC1FF"/>
                </a:solidFill>
                <a:latin typeface="Arial"/>
                <a:cs typeface="Arial"/>
              </a:rPr>
              <a:t>fontFamilySelect </a:t>
            </a:r>
            <a:r>
              <a:rPr dirty="0" sz="1050" spc="-35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dirty="0" sz="1050" spc="11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dirty="0" sz="1050" spc="11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1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dirty="0" sz="1050" spc="11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110">
                <a:solidFill>
                  <a:srgbClr val="CE9178"/>
                </a:solidFill>
                <a:latin typeface="Arial"/>
                <a:cs typeface="Arial"/>
              </a:rPr>
              <a:t>'.font-family'</a:t>
            </a:r>
            <a:r>
              <a:rPr dirty="0" sz="1050" spc="11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dirty="0" sz="1050" spc="95">
                <a:solidFill>
                  <a:srgbClr val="4FC1FF"/>
                </a:solidFill>
                <a:latin typeface="Arial"/>
                <a:cs typeface="Arial"/>
              </a:rPr>
              <a:t>fontSizeSelect </a:t>
            </a:r>
            <a:r>
              <a:rPr dirty="0" sz="1050" spc="-35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dirty="0" sz="1050" spc="11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dirty="0" sz="1050" spc="11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1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dirty="0" sz="1050" spc="11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110">
                <a:solidFill>
                  <a:srgbClr val="CE9178"/>
                </a:solidFill>
                <a:latin typeface="Arial"/>
                <a:cs typeface="Arial"/>
              </a:rPr>
              <a:t>'.font-size'</a:t>
            </a:r>
            <a:r>
              <a:rPr dirty="0" sz="1050" spc="11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dirty="0" sz="1050" spc="100">
                <a:solidFill>
                  <a:srgbClr val="4FC1FF"/>
                </a:solidFill>
                <a:latin typeface="Arial"/>
                <a:cs typeface="Arial"/>
              </a:rPr>
              <a:t>editableDiv </a:t>
            </a:r>
            <a:r>
              <a:rPr dirty="0" sz="1050" spc="-3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50" spc="-8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50" spc="105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dirty="0" sz="1050" spc="105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05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dirty="0" sz="1050" spc="105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105">
                <a:solidFill>
                  <a:srgbClr val="CE9178"/>
                </a:solidFill>
                <a:latin typeface="Arial"/>
                <a:cs typeface="Arial"/>
              </a:rPr>
              <a:t>'.editable'</a:t>
            </a:r>
            <a:r>
              <a:rPr dirty="0" sz="1050" spc="105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dirty="0"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dirty="0" sz="1050">
              <a:latin typeface="Arial"/>
              <a:cs typeface="Arial"/>
            </a:endParaRPr>
          </a:p>
          <a:p>
            <a:pPr indent="-146685" marL="158750" marR="1463040">
              <a:lnSpc>
                <a:spcPct val="100000"/>
              </a:lnSpc>
            </a:pPr>
            <a:r>
              <a:rPr dirty="0" sz="1050" spc="114">
                <a:solidFill>
                  <a:srgbClr val="4FC1FF"/>
                </a:solidFill>
                <a:latin typeface="Arial"/>
                <a:cs typeface="Arial"/>
              </a:rPr>
              <a:t>boldBtn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114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dirty="0" sz="1050" spc="225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dirty="0" sz="1050" spc="-45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dirty="0" sz="1050" spc="225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050" spc="35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dirty="0" sz="1050" spc="35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35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dirty="0" sz="1050" spc="35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35">
                <a:solidFill>
                  <a:srgbClr val="CE9178"/>
                </a:solidFill>
                <a:latin typeface="Arial"/>
                <a:cs typeface="Arial"/>
              </a:rPr>
              <a:t>'bold'</a:t>
            </a:r>
            <a:r>
              <a:rPr dirty="0" sz="1050" spc="35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dirty="0" sz="1050" spc="155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dirty="0" sz="1050" spc="155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dirty="0" sz="1050" spc="20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50" spc="19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dirty="0" sz="1050" spc="19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dirty="0"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24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dirty="0"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dirty="0" sz="1050">
              <a:latin typeface="Arial"/>
              <a:cs typeface="Arial"/>
            </a:endParaRPr>
          </a:p>
          <a:p>
            <a:pPr indent="-146685" marL="158750" marR="1316990">
              <a:lnSpc>
                <a:spcPct val="100000"/>
              </a:lnSpc>
            </a:pPr>
            <a:r>
              <a:rPr dirty="0" sz="1050" spc="135">
                <a:solidFill>
                  <a:srgbClr val="4FC1FF"/>
                </a:solidFill>
                <a:latin typeface="Arial"/>
                <a:cs typeface="Arial"/>
              </a:rPr>
              <a:t>italicBtn</a:t>
            </a:r>
            <a:r>
              <a:rPr dirty="0" sz="1050" spc="135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35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dirty="0" sz="1050" spc="135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135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dirty="0" sz="1050" spc="135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dirty="0" sz="1050" spc="225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dirty="0" sz="1050" spc="-4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dirty="0" sz="1050" spc="225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050" spc="65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dirty="0" sz="1050" spc="65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65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dirty="0" sz="1050" spc="65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65">
                <a:solidFill>
                  <a:srgbClr val="CE9178"/>
                </a:solidFill>
                <a:latin typeface="Arial"/>
                <a:cs typeface="Arial"/>
              </a:rPr>
              <a:t>'italic'</a:t>
            </a:r>
            <a:r>
              <a:rPr dirty="0" sz="1050" spc="65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dirty="0" sz="1050" spc="155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dirty="0" sz="1050" spc="155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dirty="0" sz="1050" spc="19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50" spc="19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dirty="0" sz="1050" spc="19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dirty="0"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24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dirty="0" sz="1050">
              <a:latin typeface="Arial"/>
              <a:cs typeface="Arial"/>
            </a:endParaRPr>
          </a:p>
        </p:txBody>
      </p:sp>
      <p:sp>
        <p:nvSpPr>
          <p:cNvPr id="1048641" name="object 5"/>
          <p:cNvSpPr txBox="1"/>
          <p:nvPr/>
        </p:nvSpPr>
        <p:spPr>
          <a:xfrm>
            <a:off x="5419471" y="770381"/>
            <a:ext cx="3312795" cy="26885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110">
                <a:solidFill>
                  <a:srgbClr val="4FC1FF"/>
                </a:solidFill>
                <a:latin typeface="Arial"/>
                <a:cs typeface="Arial"/>
              </a:rPr>
              <a:t>underlineBtn</a:t>
            </a:r>
            <a:r>
              <a:rPr dirty="0" sz="1050" spc="11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1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dirty="0" sz="1050" spc="11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11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dirty="0" sz="1050" spc="11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dirty="0" sz="1050" spc="225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dirty="0" sz="1050" spc="6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50" spc="-4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225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indent="146050" marL="12700" marR="222885">
              <a:lnSpc>
                <a:spcPct val="100000"/>
              </a:lnSpc>
            </a:pPr>
            <a:r>
              <a:rPr dirty="0" sz="1050" spc="45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dirty="0" sz="1050" spc="45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45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dirty="0" sz="1050" spc="45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45">
                <a:solidFill>
                  <a:srgbClr val="CE9178"/>
                </a:solidFill>
                <a:latin typeface="Arial"/>
                <a:cs typeface="Arial"/>
              </a:rPr>
              <a:t>'underline'</a:t>
            </a:r>
            <a:r>
              <a:rPr dirty="0" sz="1050" spc="45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dirty="0" sz="1050" spc="15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dirty="0" sz="1050" spc="15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dirty="0" sz="1050" spc="195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dirty="0" sz="1050" spc="195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24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 marR="151130">
              <a:lnSpc>
                <a:spcPct val="100000"/>
              </a:lnSpc>
            </a:pPr>
            <a:r>
              <a:rPr dirty="0" sz="1050" spc="9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dirty="0" sz="1050" spc="9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9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dirty="0" sz="1050" spc="9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9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dirty="0" sz="1050" spc="9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dirty="0" sz="1050" spc="225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dirty="0" sz="1050" spc="-4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50" spc="225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58750" marR="78105">
              <a:lnSpc>
                <a:spcPct val="100000"/>
              </a:lnSpc>
            </a:pP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dirty="0" sz="1050" spc="90">
                <a:solidFill>
                  <a:srgbClr val="4FC1FF"/>
                </a:solidFill>
                <a:latin typeface="Arial"/>
                <a:cs typeface="Arial"/>
              </a:rPr>
              <a:t>fontFamily </a:t>
            </a:r>
            <a:r>
              <a:rPr dirty="0" sz="1050" spc="-35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dirty="0" sz="1050" spc="10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0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50" spc="114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9CDCFD"/>
                </a:solidFill>
                <a:latin typeface="Arial"/>
                <a:cs typeface="Arial"/>
              </a:rPr>
              <a:t>fontFamily </a:t>
            </a:r>
            <a:r>
              <a:rPr dirty="0" sz="1050" spc="-3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50" spc="1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50" spc="100">
                <a:solidFill>
                  <a:srgbClr val="4FC1FF"/>
                </a:solidFill>
                <a:latin typeface="Arial"/>
                <a:cs typeface="Arial"/>
              </a:rPr>
              <a:t>fontFamily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24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9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dirty="0" sz="1050" spc="9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9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dirty="0" sz="1050" spc="9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9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dirty="0" sz="1050" spc="9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dirty="0" sz="1050" spc="27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50" spc="229">
                <a:solidFill>
                  <a:srgbClr val="D3D3D3"/>
                </a:solidFill>
                <a:latin typeface="Arial"/>
                <a:cs typeface="Arial"/>
              </a:rPr>
              <a:t>()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-4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dirty="0" sz="1050" spc="2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dirty="0" sz="1050" spc="225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58750" marR="369570">
              <a:lnSpc>
                <a:spcPct val="100000"/>
              </a:lnSpc>
            </a:pP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dirty="0" sz="1050" spc="100">
                <a:solidFill>
                  <a:srgbClr val="4FC1FF"/>
                </a:solidFill>
                <a:latin typeface="Arial"/>
                <a:cs typeface="Arial"/>
              </a:rPr>
              <a:t>fontSize </a:t>
            </a:r>
            <a:r>
              <a:rPr dirty="0" sz="1050" spc="-35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dirty="0" sz="1050" spc="10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0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dirty="0" sz="1050" spc="10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dirty="0" sz="1050" spc="12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dirty="0" sz="1050" spc="12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20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dirty="0" sz="1050" spc="12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20">
                <a:solidFill>
                  <a:srgbClr val="9CDCFD"/>
                </a:solidFill>
                <a:latin typeface="Arial"/>
                <a:cs typeface="Arial"/>
              </a:rPr>
              <a:t>fontSize </a:t>
            </a:r>
            <a:r>
              <a:rPr dirty="0" sz="1050" spc="-35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dirty="0" sz="1050" spc="-5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dirty="0" sz="1050" spc="114">
                <a:solidFill>
                  <a:srgbClr val="4FC1FF"/>
                </a:solidFill>
                <a:latin typeface="Arial"/>
                <a:cs typeface="Arial"/>
              </a:rPr>
              <a:t>fontSize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24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indent="-146685" marL="158750" marR="5080">
              <a:lnSpc>
                <a:spcPct val="100000"/>
              </a:lnSpc>
            </a:pPr>
            <a:r>
              <a:rPr dirty="0" sz="1050" spc="114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14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114">
                <a:solidFill>
                  <a:srgbClr val="CE9178"/>
                </a:solidFill>
                <a:latin typeface="Arial"/>
                <a:cs typeface="Arial"/>
              </a:rPr>
              <a:t>'input'</a:t>
            </a:r>
            <a:r>
              <a:rPr dirty="0" sz="1050" spc="114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dirty="0" sz="1050" spc="225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dirty="0" sz="1050" spc="-45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dirty="0" sz="1050" spc="225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dirty="0" sz="1050" spc="7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dirty="0" sz="1050" spc="80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dirty="0" sz="1050" spc="120">
                <a:solidFill>
                  <a:srgbClr val="4FC1FF"/>
                </a:solidFill>
                <a:latin typeface="Arial"/>
                <a:cs typeface="Arial"/>
              </a:rPr>
              <a:t> </a:t>
            </a:r>
            <a:r>
              <a:rPr dirty="0" sz="1050" spc="-35">
                <a:solidFill>
                  <a:srgbClr val="D3D3D3"/>
                </a:solidFill>
                <a:latin typeface="Arial"/>
                <a:cs typeface="Arial"/>
              </a:rPr>
              <a:t>=</a:t>
            </a:r>
            <a:endParaRPr sz="1050">
              <a:latin typeface="Arial"/>
              <a:cs typeface="Arial"/>
            </a:endParaRPr>
          </a:p>
          <a:p>
            <a:pPr indent="-146685" marL="158750" marR="1172845">
              <a:lnSpc>
                <a:spcPct val="100000"/>
              </a:lnSpc>
            </a:pPr>
            <a:r>
              <a:rPr dirty="0" sz="1050" spc="10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dirty="0" sz="1050" spc="28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95">
                <a:solidFill>
                  <a:srgbClr val="9CDCFD"/>
                </a:solidFill>
                <a:latin typeface="Arial"/>
                <a:cs typeface="Arial"/>
              </a:rPr>
              <a:t>i</a:t>
            </a:r>
            <a:r>
              <a:rPr dirty="0" sz="1050" spc="235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dirty="0" sz="1050" spc="-5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dirty="0" sz="1050" spc="-15">
                <a:solidFill>
                  <a:srgbClr val="9CDCFD"/>
                </a:solidFill>
                <a:latin typeface="Arial"/>
                <a:cs typeface="Arial"/>
              </a:rPr>
              <a:t>e</a:t>
            </a:r>
            <a:r>
              <a:rPr dirty="0" sz="1050" spc="215">
                <a:solidFill>
                  <a:srgbClr val="9CDCFD"/>
                </a:solidFill>
                <a:latin typeface="Arial"/>
                <a:cs typeface="Arial"/>
              </a:rPr>
              <a:t>r</a:t>
            </a:r>
            <a:r>
              <a:rPr dirty="0" sz="1050" spc="-130">
                <a:solidFill>
                  <a:srgbClr val="9CDCFD"/>
                </a:solidFill>
                <a:latin typeface="Arial"/>
                <a:cs typeface="Arial"/>
              </a:rPr>
              <a:t>H</a:t>
            </a:r>
            <a:r>
              <a:rPr dirty="0" sz="1050" spc="-120">
                <a:solidFill>
                  <a:srgbClr val="9CDCFD"/>
                </a:solidFill>
                <a:latin typeface="Arial"/>
                <a:cs typeface="Arial"/>
              </a:rPr>
              <a:t>T</a:t>
            </a:r>
            <a:r>
              <a:rPr dirty="0" sz="1050" spc="-180">
                <a:solidFill>
                  <a:srgbClr val="9CDCFD"/>
                </a:solidFill>
                <a:latin typeface="Arial"/>
                <a:cs typeface="Arial"/>
              </a:rPr>
              <a:t>M</a:t>
            </a:r>
            <a:r>
              <a:rPr dirty="0" sz="1050" spc="-155">
                <a:solidFill>
                  <a:srgbClr val="9CDCFD"/>
                </a:solidFill>
                <a:latin typeface="Arial"/>
                <a:cs typeface="Arial"/>
              </a:rPr>
              <a:t>L</a:t>
            </a:r>
            <a:r>
              <a:rPr dirty="0" sz="1050" spc="28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35">
                <a:solidFill>
                  <a:srgbClr val="DCDCAA"/>
                </a:solidFill>
                <a:latin typeface="Arial"/>
                <a:cs typeface="Arial"/>
              </a:rPr>
              <a:t>trim</a:t>
            </a:r>
            <a:r>
              <a:rPr dirty="0" sz="1050" spc="229">
                <a:solidFill>
                  <a:srgbClr val="D3D3D3"/>
                </a:solidFill>
                <a:latin typeface="Arial"/>
                <a:cs typeface="Arial"/>
              </a:rPr>
              <a:t>();  </a:t>
            </a:r>
            <a:r>
              <a:rPr dirty="0" sz="1050" spc="105">
                <a:solidFill>
                  <a:srgbClr val="9CDCFD"/>
                </a:solidFill>
                <a:latin typeface="Arial"/>
                <a:cs typeface="Arial"/>
              </a:rPr>
              <a:t>console</a:t>
            </a:r>
            <a:r>
              <a:rPr dirty="0" sz="1050" spc="105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dirty="0" sz="1050" spc="105">
                <a:solidFill>
                  <a:srgbClr val="DCDCAA"/>
                </a:solidFill>
                <a:latin typeface="Arial"/>
                <a:cs typeface="Arial"/>
              </a:rPr>
              <a:t>log</a:t>
            </a:r>
            <a:r>
              <a:rPr dirty="0" sz="1050" spc="105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dirty="0" sz="1050" spc="105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dirty="0" sz="1050" spc="105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24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C863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MUGULSUNDAR</dc:creator>
  <cp:lastModifiedBy>poojaelango22@outlook.com</cp:lastModifiedBy>
  <dcterms:created xsi:type="dcterms:W3CDTF">2023-03-16T18:59:42Z</dcterms:created>
  <dcterms:modified xsi:type="dcterms:W3CDTF">2023-04-01T09:06:31Z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2023-03-17T00:00:00Z</vt:filetime>
  </property>
</Properties>
</file>