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93" r:id="rId6"/>
    <p:sldId id="263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45BF-DC8C-48E0-AC35-8BB32F22F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BF4DF-DCC4-4A2C-9AE7-64B9F3D3B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1C43-E479-4CE9-954C-4CE40A6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0E3B-19CE-42B0-8AFD-EF6DC1D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5DAA-D482-43FA-9F80-5112B4D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6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A4B-B0EE-4D60-9BF7-7A9A2B83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CF6E-60F6-4BD7-B0F0-1CEC1202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38DE-1C6A-485C-946C-D808F57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B15D-F74E-4562-88A1-CD67B320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FFD5-8E1B-40B6-9BAF-3DD5EEF3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98DC9-FD4C-48CE-B1F5-F9C4B8656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5F70-2155-4C3B-AAF4-D8093AA9C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48EF-CB01-4996-A12C-A230C3C4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ECB4-BA06-4847-B53E-3E171925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EBA49-AD96-4C2C-9137-16080A64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7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A461-8A5B-4FDB-8EC6-75542A0C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7496-6AD4-46A4-BE33-B24D91F6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6D73-FFE5-404C-8FBA-8087C83D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E0943-226F-4B29-AE7D-EF6B977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009D-6428-4FA3-A638-0C563F32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77BC-3153-4397-B6BD-137D3B4C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7787-976A-4692-B812-4D826CB7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5AC9-4405-4A24-B118-D2F3EBD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C7DF-AD4C-47FA-A53B-3B362052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31E8-F98C-4797-842C-FFA55ECC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F469-438D-48F9-8D92-073A2C6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B539-B336-4DF7-B01B-D0D2876C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D1987-4F7F-4E18-9966-021F7C4DE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3ADC-EF26-426B-8087-34A6776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7A32-B220-4CFE-9AFA-36D34C4A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1B91-47C0-4952-9035-5BADA780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BDCD-98D0-4593-BEFE-D8E82E11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CBBDF-EA20-4C7A-8BA6-123BA0E7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2C84-0FB2-499E-960C-66B44D8C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4688-0FFB-4C3A-B169-6EC417F06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F681C-5F76-4860-8794-26971B0C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CE24-5D61-4824-86A6-99CFA447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49502-4962-494F-A465-E4D2086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96EC-7FA5-4CE6-972F-5509A224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6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E95D-37DB-45EC-934F-D5FCE103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65CF1-BA48-42D2-9112-23FECDC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2681A-5DDC-4619-B8A7-E345EE5E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65596-9AB2-4833-A1D4-50502F7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AE500-545C-4139-A524-0AEC1463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1161B-6A19-42AB-BE74-C82EA30A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B09C-DD8A-41CA-B123-B4762A4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F6E5-44C5-4898-972F-CF1A38A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69D3-7AFE-4943-A1B2-2EDC52AF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B23EB-51FF-41AD-AA3A-461D840A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724C-8185-483E-A2E9-4AE4BDD2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1BC6-BFF5-4FF4-B981-C431F4B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5B7F9-3D68-485F-A59A-8EDF2BA7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8B0F-EEBB-41CB-9D6A-2F5BED5C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8E7CE-BF5C-4C2A-AD12-B00C2F315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04E3B-F7E7-47D9-A0DE-FA05B9D6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758D-6749-403C-8165-C2DC3AF2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F8645-55AB-40F4-AB69-97642987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962-4C5C-4C55-A925-5E609D3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1A811-9022-455E-9BE9-3BE872DF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36578-AA86-4336-8A98-BFD1DBC3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2438-252B-4BFE-94DF-00A0815F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F025-5F5E-4A99-A2A9-2D40898BC7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8B51-7F6A-4E90-A8CE-76E553A11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A101-8CE7-4BC3-B5A7-8EB31F10E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67F6-C2CF-4D02-8B49-7547A62D6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03D6-80DA-43BD-8308-F1D22426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00834"/>
            <a:ext cx="9144000" cy="2387600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EDA CASE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EE036D-20F4-CC62-A6B5-1EEDD880C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10A-356C-4A09-9927-7667FFB8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Check</a:t>
            </a:r>
            <a:endParaRPr lang="en-IN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7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2BB6-95FB-4B9F-9F3C-0E713FED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994793" cy="160020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'OCCUPATION_TYPE'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935D-2B4E-438D-8F9F-7B3F84FF3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94793" cy="13716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that in column "OCCUPATION_TYPE"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Labourers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Sales staff, Core staff, Managers, Drivers are the highest candidates who are applying for the loan.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EDCE0-7776-4A6D-B3BB-8F425F7F6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928687"/>
            <a:ext cx="8009076" cy="52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33BA-90F3-4B93-86CF-A2FEF059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4070" cy="16002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'ORGANIZATION_TYPE'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EC92A-5226-4CE9-8C8E-3FEB2E17E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85110"/>
            <a:ext cx="2744070" cy="134389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that in the "ORGANIZATION_TYPE" the majority of loan applications comes from Business Entity Type 3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3DDDD-7739-4C90-B5E9-D389BD34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9" y="928687"/>
            <a:ext cx="8198838" cy="58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9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F320-52A3-4838-9FA5-969F47B4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931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CHECK</a:t>
            </a:r>
          </a:p>
        </p:txBody>
      </p:sp>
    </p:spTree>
    <p:extLst>
      <p:ext uri="{BB962C8B-B14F-4D97-AF65-F5344CB8AC3E}">
        <p14:creationId xmlns:p14="http://schemas.microsoft.com/office/powerpoint/2010/main" val="113992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702C1-E056-4572-8864-D4353C616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0795" y="1009242"/>
            <a:ext cx="2876806" cy="137160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So, after analyzing this dataset we observe that there is huge imbalance in TARGET column which clearly states one side story is higher when compare to other side with 91.9% of data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DAAEF-1A7F-45FB-AA02-147B7392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61" y="1009243"/>
            <a:ext cx="8071582" cy="51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8DF8-A06A-48ED-A4A7-B932ED12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8802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 target 0 and 1 (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8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1AAF-2C26-4FF2-8D0E-E8B9E7D5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62057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Non-Payment Gender Distribution Target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938C7-44FD-4BF0-9E99-CA48AD2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62057" cy="96601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that Female candidate contains higher than male in Non-Payment difficulties.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5DF8-BE2A-4982-BFD2-433BF4FFE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45" y="457200"/>
            <a:ext cx="8211481" cy="55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CFF7-A429-4BCE-A153-0C450737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29322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Payment Gender Distribution Target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3EC5-B46D-4BCF-9ED9-60FD9CCC7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29322" cy="108400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that again Female candidate contains higher than male in Payment difficulties.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840CD-0571-436E-826E-7AF723F7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11" y="457200"/>
            <a:ext cx="8422593" cy="56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0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E43E-D658-4691-938D-9A96F7B9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14573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Loan- Non Payment Difficulties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2CF7-C620-41A6-B39A-AD42AE1C6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2714573" cy="210164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observed that in non-payment difficulties there are married candidates which is higher than other which is "Single, Civil Marriage,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Widow, Unknown".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F0735-ECB4-4014-9458-2CCBD265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6" y="457201"/>
            <a:ext cx="7280366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6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18D-6103-4D61-9840-18AB30F9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65557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Loan Payment Difficulties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9ADE1-637D-4F1D-B0D2-FA5E5125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2655580" cy="301604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again we observed that in loan payment difficulties there are married candidates only which is higher than other which is "Single, Civil Marriage,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Widow, Unknown".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1F91B-18C1-4724-9FDB-94F0B596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457200"/>
            <a:ext cx="8435376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C522-4A8A-4EFE-B815-1B7351BE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A166-6DB8-44A3-BAB9-F931F6CE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 providing companies find it hard to give loans to the people due to their insufficient or non-existent credit history. Because of that, some consumers use it as their advantage by becoming a defaulter.</a:t>
            </a:r>
          </a:p>
          <a:p>
            <a:r>
              <a:rPr lang="en-US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EDA Analysis we ensure 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the applicants capable of repaying the loan are not rejected.</a:t>
            </a:r>
            <a:endParaRPr lang="en-US" dirty="0">
              <a:solidFill>
                <a:srgbClr val="091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2 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lang="en-US" b="0" i="1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'application_data.csv’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about whether a </a:t>
            </a: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has payment difficulties.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b="0" i="1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'previous_application.csv’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data whether the previous application had been </a:t>
            </a: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Approved, Cancelled, Refused or Unused offer.</a:t>
            </a:r>
            <a:endParaRPr lang="en-US" b="0" i="0" dirty="0">
              <a:solidFill>
                <a:srgbClr val="091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7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4798-0B20-4ACF-8BF8-5D6C4FB7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84730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sources of Loan- Non Payment Difficulties Target 0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49E29-5A07-4593-BB4A-AE2FB3739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847309" cy="381158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Here, we observed that Working professionals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slighlty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above 50% who are facing difficulties in non-payment</a:t>
            </a:r>
          </a:p>
          <a:p>
            <a:r>
              <a:rPr lang="en-IN" dirty="0"/>
              <a:t>[68]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D214F-81EF-4E7F-BB79-0E51381B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7" y="457200"/>
            <a:ext cx="8313314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7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EDB-2143-4234-881F-142589D0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9357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sources of Loan Payment Difficulties Target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21D02-6F0C-4390-8268-162890B91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378251" cy="381158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Now, here very interesting picture comes where working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professinal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much higher among others who are facing difficulties in loan payment.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958D0-3471-46DC-A2DE-6CEFEF3BE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11" y="457201"/>
            <a:ext cx="79218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0964-74F5-42AA-BE52-22614629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 target 0 and 1 (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Variables</a:t>
            </a:r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73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35B8-37D7-4246-831D-7E247E01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171773" cy="24629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"AMT_CREDIT" for Loan Non-Payment Difficulties Target 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5441-BFCB-47B3-BA43-4FAE1FE6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28452"/>
            <a:ext cx="3171773" cy="314053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most of the annuity amount are from first quartile. The distribution curve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doen't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appear as normal or bell curve.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B86693-AB8C-4117-9F1A-8BE300A8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2" y="457201"/>
            <a:ext cx="8104090" cy="559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52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4682-B5E6-4292-86AE-0FBE02FD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2478599" cy="22565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"AMT_CREDIT" for Loan Non-Payment Difficulties Target 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549D7-40DD-45EF-A895-814BC70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1186"/>
            <a:ext cx="2478599" cy="30078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most of the annuity amount are from first quartile. The distribution curve doesn't appear as normal or bell curve.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D7A155-E1C3-4C79-B933-88DC20FB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88" y="457199"/>
            <a:ext cx="8611676" cy="55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6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AE7-FA59-4B03-BBF7-A46D030D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83256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Analyzing AMT_GOODS_PRICE for Loan Non-Payment Difficulties Target 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0C00-917C-44F7-9D76-D1F957273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9896"/>
            <a:ext cx="2832561" cy="263909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outliers and 1st quartile is bigger than 3rd quartile, which means more are from 1st quartile.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053FC-9226-47B1-AB2A-66C89194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50" y="324465"/>
            <a:ext cx="8257714" cy="57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11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5ED0-871F-4B3B-B0A7-B81693C8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068535" cy="21532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AMT_GOODS_PRICE for Loan Non-Payment Difficulties Target 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11D66-9DFC-43FB-9109-CACE52B1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1186"/>
            <a:ext cx="2685077" cy="30078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outliers and 1st quartile is bigger than 3rd quartile, which means more are from 1st quartile.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8F0BE6-9263-42E7-9EAB-C0BAFE08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70" y="457199"/>
            <a:ext cx="7339393" cy="559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0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F1A4-6364-44F1-BEA1-9B09F067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2862057" cy="233024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"AMT_ANNUITY“ for Loan Non-Payment Difficulties Target 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43ECE-3EDE-46A7-9807-90F4E222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64426"/>
            <a:ext cx="2862057" cy="290456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most of the annuity amount are from first quartile. The distribution curve doesn't appear as normal or bell curve.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EF2D61-09FE-4EBA-AA72-ACF1442B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457199"/>
            <a:ext cx="7419023" cy="55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7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6F8B-BAED-403B-A039-246398D3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2862057" cy="231549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"AMT_ANNUITY“ for Loan Non-Payment Difficulties Target 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76C5E-A35C-4818-A40B-D8220DC1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3082412"/>
            <a:ext cx="2729322" cy="278657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most of the annuity amount are from first quartile. The distribution curve doesn't appear as normal or bell curve.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0CB220-19EE-4367-9A10-E4C8CD8E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64" y="471947"/>
            <a:ext cx="7436199" cy="55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9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697F8-A0E3-4728-A88D-C6154679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620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E336-C726-4E66-BFA6-5A24F576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2970-3D06-43B6-8566-EAE9BD22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given contains the information about the loan application at the time of applying for the loan. It contains two types of scenarios:</a:t>
            </a:r>
          </a:p>
          <a:p>
            <a:pPr lvl="1"/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with payment difficulties: 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he/she had late payment more than X days on at least one of the first Y instalments of the loan in our sample,</a:t>
            </a:r>
          </a:p>
          <a:p>
            <a:pPr lvl="1"/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other cases: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 other cases when the payment is paid on time.</a:t>
            </a:r>
          </a:p>
          <a:p>
            <a:pPr algn="l" rtl="0"/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client applies for a loan, there are four types of decisions that could be taken by the client/company):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Approved: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Company has approved loan Application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Cancelled: 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client cancelled the application sometime during approval. Either the client changed her/his mind about the loan or in some cases due to a higher risk of the client he received worse pricing which he did not want.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Refused: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company had rejected the loan (because the client does not meet their requirements etc.).</a:t>
            </a:r>
          </a:p>
          <a:p>
            <a:pPr lvl="1">
              <a:buFont typeface="+mj-lt"/>
              <a:buAutoNum type="arabicPeriod"/>
            </a:pPr>
            <a:r>
              <a:rPr lang="en-US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Unused offer: </a:t>
            </a:r>
            <a:r>
              <a:rPr lang="en-US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Loan has been cancelled by the client but on different stages of the process.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78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2FD9-11C8-408F-A1F9-948C0C26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"NAME_EDUCATION_TYPE" vs "AMT_CREDIT" for loan Non Payment difficulties Target 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5BC4-FE25-4E52-BE25-ECD3F7D8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the plots appear to be similar.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'civil marriage', 'marriage' and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of Academic degree education have higher number of credits.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Education type "Higher Education" and "Secondary" have most of the outliers.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3FC8A-3D48-4831-B5F2-79D22689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12" y="457201"/>
            <a:ext cx="7401594" cy="58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47ED-F1EF-472C-AB24-D054C5CC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"AMT_INCOME_RANGE" vs "AMT_CREDIT" for loan non payment difficulties Target 0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35D7E-14E4-4104-BD33-F1AD9C48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the plots appear to be similar.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'single', 'marriage' and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have higher number credits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4DA3F-C8AA-4D77-992B-FD04FE0C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18" y="324465"/>
            <a:ext cx="7426042" cy="56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0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D75-638B-46FB-8110-3CA9B72B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0 Pair plot for loan non payment difficulties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99012-C254-42AF-B7B8-6E6F8504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and goods price have higher correlation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credit amount vs income have some deviance in Loan payment and non payment difficulties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3692B5-F1F7-4757-8289-0D8A67F5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36" y="457200"/>
            <a:ext cx="7222397" cy="631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7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8E8-2F8C-4586-9574-E039A045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 Pair plot for loan non payment difficulties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3852-B6D7-478D-AFC2-B00B2B58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and goods price have higher correlation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credit amount vs income have some deviance in Loan payment and non payment difficulties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A30088A-36F1-4CE6-A8BC-9076F781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97" y="292326"/>
            <a:ext cx="7090365" cy="628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664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1298-C274-465C-AE42-57159C56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 - Loan non payment difficulties Target 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28988-A511-4878-A33C-C93FFE2C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and goods price have higher correlation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credit amount vs income have some deviance in Loan payment and non payment difficulties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71C12-8CDA-454B-9B45-20924EEF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00" y="775063"/>
            <a:ext cx="7424737" cy="50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0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40C261-59C8-4D44-A1B8-5AF67492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8475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application</a:t>
            </a:r>
            <a:endParaRPr lang="en-IN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9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FCBC6B-A579-45E8-BBE6-82296893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9420"/>
          </a:xfrm>
        </p:spPr>
        <p:txBody>
          <a:bodyPr/>
          <a:lstStyle/>
          <a:p>
            <a:pPr algn="ctr"/>
            <a:r>
              <a:rPr lang="en-IN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17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1CA8-1D40-4427-81AB-69EEC976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1E563-1F6E-491A-8C6D-0B184B64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Majority of the loans are approved and less percent are unused.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2A491-8F8D-49F9-90DE-B7C1E404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3" y="1445623"/>
            <a:ext cx="7354550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A2AA-A45B-43EE-8D16-1010AE18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Day, when the client applied for the loan and their count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27AEC-F61E-42E3-B22C-EF844269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applicants apply in weekdays when compared to weekend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23573-D631-4B03-AC82-0A5550153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737419"/>
            <a:ext cx="7176135" cy="52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72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CFC8-245D-4A03-BA5A-35C2A84C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applying whether the client was old or new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7E240-2E1E-439B-9D78-61E90DBF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clients are repeaters.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29DE-54C0-470F-AECC-CB135627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50" y="989012"/>
            <a:ext cx="7370204" cy="52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41AA-996C-4437-8F31-8AF679A2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 </a:t>
            </a:r>
            <a:r>
              <a:rPr lang="en-IN" sz="28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i="0" dirty="0" err="1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2800" b="1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6F7E-B19C-429E-8DDB-039FDE3F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9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want to </a:t>
            </a:r>
            <a:r>
              <a:rPr lang="en-US" sz="2600" b="0" i="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driving factors behind loan default, i.e. the variables which are strong indicators of default. So that we can prevent loan defaulters.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06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354921-6655-4FBF-BD0D-692F554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 on "AMT_ANNUITY"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02C464-5583-4CAF-85A7-2B6EBAD4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some outliers and curve is not normal</a:t>
            </a:r>
          </a:p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55CF46-0FA3-4BD9-AF59-6731B149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99" y="1593669"/>
            <a:ext cx="7509917" cy="44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63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F98-9447-44FD-AA51-6FC6A869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 on "AMT_ CREDIT”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1B1CE-3F29-45E2-B225-9802E552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some outliers and curve is not normal</a:t>
            </a:r>
          </a:p>
          <a:p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27D3FFF-F44B-4688-AA1F-92A39E97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6413"/>
            <a:ext cx="7514292" cy="58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3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B57-83FB-43DF-924F-D9E41101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8802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after combining previous application and application data</a:t>
            </a:r>
            <a:endParaRPr lang="en-IN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11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81DA-F5CA-4223-8D11-250AA58C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status and its category distribution with maximum % of loan payment difficulties.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133AA-0FE9-4E74-BFBC-B9170699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first plot most contracts from previous application has been approved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second plot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'Refused' are one with maximum % of loan payment Difficulties from current application.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'Approved' are one with minimum % of loan payment Difficulties from current application.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2D7C9-413C-4709-89F4-AC91D876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96" y="457201"/>
            <a:ext cx="7398657" cy="57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E4A7-9395-44C5-AB0A-3802557F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 and its category distribution with maximum % of loan payment difficulties.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DDDE4-933B-4A43-91CB-89CBB489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first plot it can be seen most contract type were of "cash loan" from previous application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second plot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'Revolving Loans' are one with maximum % of loan payment Difficulties from current application.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'Consumer Loans' are one with minimum % of loan payment Difficulties from current application.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A8763-33A2-4A29-AA30-4EFA9F2A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02" y="457200"/>
            <a:ext cx="7249687" cy="55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0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69FB-C599-44B4-88FF-66396786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type and its category distribution with  maximum % of loan payment Difficulties.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0747-FEB9-4A63-A13E-0E370D332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graph shows most of the clients are "Repeater"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graph shows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"New" clients have maximum % of loan payment Difficulties from current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"Refreshed" clients have minimum % of loan payment Difficulties from current application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36716-4537-47BF-AC69-A7A2B469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457200"/>
            <a:ext cx="7356928" cy="57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9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BC19-92D6-4537-B711-48974116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loan payment Difficulties in NAME_CONTRACT_STATUS and NAME_CLIENT_TYPE "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5001E-51DE-46A7-B86D-47B3312C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who are "New" and have "Cancelled" previous application have more % of loan payment Difficulties in current application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2051564-14CC-4C4F-BF16-43A753A7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72" y="457200"/>
            <a:ext cx="7361635" cy="612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905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BE89-C93E-4E0C-BAEF-4D832AB3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"% of loan payment Difficulties  for NAME_CONTRACT_STATUS and NAME_CONTRACT_TYPE "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19CB-8114-47FB-B86F-DE69C81E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'Revolving loans' and "Refused" previous application tend to have more % of Loan Payment difficulties in current application.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938079B-1A7A-4D4B-AC3D-496EBF60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40" y="457200"/>
            <a:ext cx="7161598" cy="6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03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C7DA-E6E3-4684-BBD3-BC6FF9D1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/>
          <a:lstStyle/>
          <a:p>
            <a:pPr algn="ctr"/>
            <a:r>
              <a:rPr lang="en-IN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96764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1081F1-F566-4A0D-B170-8AD15074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Defaulters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1FEB55-FE27-4EA9-A92C-AA1821C9B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18531"/>
            <a:ext cx="10515600" cy="5565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defaulters were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"Maternity leave" clients in ‘NAME_INCOME_TYPE’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"Low skilled Laborers" clients in ‘OCCUPATION_TYPE’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"Lower Secondary " clients in ‘NAME_EDUCATION_TYPE’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their count is comparatively less and also have maximum % of loan payment Difficulties in 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defaulters were from the counts which are comparatively less 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"Refusal " from "NAME_CASH_LOAN_PURPOSE"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"Refused " from ‘NAME_CONTRACT_STATUS’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"Revolving Loans" from ‘NAME_CONTRACT_TYPE" and they have maximum % of loan payment difficulties around 23%, 12% and 10% respectively</a:t>
            </a:r>
            <a:r>
              <a:rPr 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Application data.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"Revolving Loans" with "Refused" previous application tend to have more % of payment difficulties in current application. As their counts are comparatively less they were driving factors for Loan Defaulters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1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69BC-9DF9-45B1-896D-5C917861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3493"/>
          </a:xfrm>
        </p:spPr>
        <p:txBody>
          <a:bodyPr/>
          <a:lstStyle/>
          <a:p>
            <a:pPr algn="ctr"/>
            <a:r>
              <a:rPr lang="en-IN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3479805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186-D954-4CAF-8395-B1956C83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Amortized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9D06-BD6A-4225-8AE8-37B08A29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Approval should be focused more on “CONTRACT_TYPE” as “Student”, “Pensioner ” and “Businessman” with “HOUSING_TYPE ” other than “Co-Op Apartment” for successful payment.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approved for “HOUSING_TYPE” with Parents as they have successfully settled the loan.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94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7448E-D9ED-448E-ACE3-B65E156D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5057"/>
          </a:xfrm>
        </p:spPr>
        <p:txBody>
          <a:bodyPr/>
          <a:lstStyle/>
          <a:p>
            <a:pPr algn="ctr"/>
            <a:r>
              <a:rPr lang="en-IN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253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ED4A-AE13-4A62-B2F4-CE76C8B5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893"/>
          </a:xfrm>
        </p:spPr>
        <p:txBody>
          <a:bodyPr/>
          <a:lstStyle/>
          <a:p>
            <a:pPr algn="ctr"/>
            <a:r>
              <a:rPr lang="en-IN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Outliers</a:t>
            </a:r>
            <a:endParaRPr lang="en-IN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385B-825D-41D9-935D-5E3591CC9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5543" y="928687"/>
            <a:ext cx="3098031" cy="109875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boxplot analysis we can plot that there is an outlier at 170M in the column "AMT_INCOME_TOTAL“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8E8B1-1382-4860-9694-D0A5AF8D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8" y="928687"/>
            <a:ext cx="810290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C0A7-7513-4E83-A003-95916591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935799" cy="89227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that the value above 258k is an outlier in the column of "AMT_ANNUUITY“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19232-110B-446F-AD68-0045A573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7" y="928687"/>
            <a:ext cx="810290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2529-F0EB-468D-AEAD-FE40E548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083283" cy="115774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observe the column "DAYS_EMPLOYED" contains outlier which is greater than 350k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4B51-773E-415F-A0AA-C0E144E7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94" y="928687"/>
            <a:ext cx="7635618" cy="54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5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1740</Words>
  <Application>Microsoft Office PowerPoint</Application>
  <PresentationFormat>Widescreen</PresentationFormat>
  <Paragraphs>125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Helvetica Neue</vt:lpstr>
      <vt:lpstr>Times New Roman</vt:lpstr>
      <vt:lpstr>Office Theme</vt:lpstr>
      <vt:lpstr>CREDIT EDA CASE STUDY</vt:lpstr>
      <vt:lpstr>Business Understanding</vt:lpstr>
      <vt:lpstr>Problem Statement </vt:lpstr>
      <vt:lpstr>Problem Statement (contd)</vt:lpstr>
      <vt:lpstr>Application Dataset</vt:lpstr>
      <vt:lpstr>Finding Outliers</vt:lpstr>
      <vt:lpstr>PowerPoint Presentation</vt:lpstr>
      <vt:lpstr>PowerPoint Presentation</vt:lpstr>
      <vt:lpstr>PowerPoint Presentation</vt:lpstr>
      <vt:lpstr>Distribution Check</vt:lpstr>
      <vt:lpstr>Distribution of 'OCCUPATION_TYPE'</vt:lpstr>
      <vt:lpstr>Distribution of 'ORGANIZATION_TYPE'</vt:lpstr>
      <vt:lpstr>IMBALANCE CHECK</vt:lpstr>
      <vt:lpstr>PowerPoint Presentation</vt:lpstr>
      <vt:lpstr>Univariate Analysis for target 0 and 1 (Categorical Variables) </vt:lpstr>
      <vt:lpstr>Loan Non-Payment Gender Distribution Target 0</vt:lpstr>
      <vt:lpstr>Loan Payment Gender Distribution Target 1</vt:lpstr>
      <vt:lpstr>Family Status of Loan- Non Payment Difficulties Target 0</vt:lpstr>
      <vt:lpstr>Family Status of Loan Payment Difficulties Target 1</vt:lpstr>
      <vt:lpstr>Income sources of Loan- Non Payment Difficulties Target 0 </vt:lpstr>
      <vt:lpstr>Income sources of Loan Payment Difficulties Target 1</vt:lpstr>
      <vt:lpstr>Univariate Analysis for target 0 and 1 (Numeric Variables) </vt:lpstr>
      <vt:lpstr>Analyzing "AMT_CREDIT" for Loan Non-Payment Difficulties Target 0</vt:lpstr>
      <vt:lpstr>Analyzing "AMT_CREDIT" for Loan Non-Payment Difficulties Target 1</vt:lpstr>
      <vt:lpstr> Analyzing AMT_GOODS_PRICE for Loan Non-Payment Difficulties Target 0</vt:lpstr>
      <vt:lpstr>Analyzing AMT_GOODS_PRICE for Loan Non-Payment Difficulties Target 1</vt:lpstr>
      <vt:lpstr>"AMT_ANNUITY“ for Loan Non-Payment Difficulties Target 0</vt:lpstr>
      <vt:lpstr>"AMT_ANNUITY“ for Loan Non-Payment Difficulties Target 1</vt:lpstr>
      <vt:lpstr>Bivariate Analysis</vt:lpstr>
      <vt:lpstr>"NAME_EDUCATION_TYPE" vs "AMT_CREDIT" for loan Non Payment difficulties Target 0</vt:lpstr>
      <vt:lpstr>"AMT_INCOME_RANGE" vs "AMT_CREDIT" for loan non payment difficulties Target 0</vt:lpstr>
      <vt:lpstr>Target 0 Pair plot for loan non payment difficulties</vt:lpstr>
      <vt:lpstr>Target 1 Pair plot for loan non payment difficulties</vt:lpstr>
      <vt:lpstr>Heat Map - Loan non payment difficulties Target 0</vt:lpstr>
      <vt:lpstr>previous application</vt:lpstr>
      <vt:lpstr>Univariate Analysis</vt:lpstr>
      <vt:lpstr>Contract status</vt:lpstr>
      <vt:lpstr>Day, when the client applied for the loan and their count</vt:lpstr>
      <vt:lpstr>While applying whether the client was old or new</vt:lpstr>
      <vt:lpstr>Univariate analysis on "AMT_ANNUITY"</vt:lpstr>
      <vt:lpstr>Univariate analysis on "AMT_ CREDIT”</vt:lpstr>
      <vt:lpstr>Bivariate analysis after combining previous application and application data</vt:lpstr>
      <vt:lpstr>Contract status and its category distribution with maximum % of loan payment difficulties.</vt:lpstr>
      <vt:lpstr>Contract type and its category distribution with maximum % of loan payment difficulties.</vt:lpstr>
      <vt:lpstr>Client type and its category distribution with  maximum % of loan payment Difficulties.</vt:lpstr>
      <vt:lpstr>% of loan payment Difficulties in NAME_CONTRACT_STATUS and NAME_CLIENT_TYPE "</vt:lpstr>
      <vt:lpstr>"% of loan payment Difficulties  for NAME_CONTRACT_STATUS and NAME_CONTRACT_TYPE "</vt:lpstr>
      <vt:lpstr>Conclusion</vt:lpstr>
      <vt:lpstr>Loan Defaulters</vt:lpstr>
      <vt:lpstr>Amortized Loan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revathykds@outlook.com</dc:creator>
  <cp:lastModifiedBy>Revathy KDS</cp:lastModifiedBy>
  <cp:revision>6</cp:revision>
  <dcterms:created xsi:type="dcterms:W3CDTF">2021-09-29T04:21:35Z</dcterms:created>
  <dcterms:modified xsi:type="dcterms:W3CDTF">2025-08-19T07:27:36Z</dcterms:modified>
</cp:coreProperties>
</file>