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4" r:id="rId4"/>
    <p:sldId id="261" r:id="rId5"/>
    <p:sldId id="267" r:id="rId6"/>
    <p:sldId id="263" r:id="rId7"/>
    <p:sldId id="257" r:id="rId8"/>
    <p:sldId id="258" r:id="rId9"/>
    <p:sldId id="268" r:id="rId10"/>
    <p:sldId id="272" r:id="rId11"/>
    <p:sldId id="270" r:id="rId12"/>
    <p:sldId id="273" r:id="rId13"/>
    <p:sldId id="269" r:id="rId14"/>
    <p:sldId id="271" r:id="rId15"/>
    <p:sldId id="274" r:id="rId16"/>
    <p:sldId id="275" r:id="rId17"/>
    <p:sldId id="276" r:id="rId18"/>
    <p:sldId id="281" r:id="rId19"/>
    <p:sldId id="279" r:id="rId20"/>
    <p:sldId id="283" r:id="rId21"/>
    <p:sldId id="278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DF1FF-D598-3F48-A60D-CC7263D3E4C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F9199-1F08-B748-A9BC-EE520A17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Check the reference scores -  strongest score can go up to 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F9199-1F08-B748-A9BC-EE520A17E9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with GATA v/s background with GATA+AP1</a:t>
            </a:r>
          </a:p>
          <a:p>
            <a:endParaRPr lang="en-US" dirty="0"/>
          </a:p>
          <a:p>
            <a:r>
              <a:rPr lang="en-US" dirty="0"/>
              <a:t>T-tests between different distances. Paired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F9199-1F08-B748-A9BC-EE520A17E9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F9199-1F08-B748-A9BC-EE520A17E9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Distance between TAL1 and GATA – 1bp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F9199-1F08-B748-A9BC-EE520A17E9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6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Predictions at 23 vs predictions at 103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F9199-1F08-B748-A9BC-EE520A17E9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F9199-1F08-B748-A9BC-EE520A17E9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the TFs based on the </a:t>
            </a:r>
            <a:r>
              <a:rPr lang="en-US" dirty="0" err="1"/>
              <a:t>ref_score</a:t>
            </a:r>
            <a:r>
              <a:rPr lang="en-US" dirty="0"/>
              <a:t> at the first position (23</a:t>
            </a:r>
            <a:r>
              <a:rPr lang="en-US" baseline="30000" dirty="0"/>
              <a:t>rd</a:t>
            </a:r>
            <a:r>
              <a:rPr lang="en-US" dirty="0"/>
              <a:t> position)</a:t>
            </a:r>
          </a:p>
          <a:p>
            <a:r>
              <a:rPr lang="en-US" dirty="0"/>
              <a:t>Create 2 new graphs- one with the top 10 TFs from the </a:t>
            </a:r>
            <a:r>
              <a:rPr lang="en-US" dirty="0" err="1"/>
              <a:t>ranklist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with the top 20 TFs from the rank list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F9199-1F08-B748-A9BC-EE520A17E9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1A9D-823A-4B20-231C-517A1050E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5561-7053-683E-5868-392CF75D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BF2E-C971-79C3-68AA-880E1A9C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1D31-57A2-204B-B31A-6393451874C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79D1-8253-E1F8-A6A4-67FC2BE5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8137-6D6B-724E-D507-C3F873E7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581A-265C-2647-AEBD-BC112D14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63D5-FF58-A580-0FFA-67D117D3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F6D0B-EC8F-4298-CE6C-8EF9512DA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47BC-E2A7-36F9-19C4-62F73568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1D31-57A2-204B-B31A-6393451874C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9DE9D-EA8A-37C9-9321-BC01BB4D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BC685-7697-4709-0E8A-404ED6AE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581A-265C-2647-AEBD-BC112D14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BBEA2-BAA6-3C8E-4A3E-785B3CAB0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B7403-7FDA-CB58-0919-8CB8C0BD8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ABC6-0077-3ACD-C082-10AC71E3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1D31-57A2-204B-B31A-6393451874C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17CB-C744-5653-2B11-3CBE5A6F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3F64-5C06-6CA7-A9B7-C7B103A1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581A-265C-2647-AEBD-BC112D14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6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8674-8BC4-8DB2-A9C1-AEC1E536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FEB5-AFBA-4E70-8F84-B0F5113C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9CB6-BA0E-7013-2216-90911CA4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1D31-57A2-204B-B31A-6393451874C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87E3-333C-CB0B-64D9-BBBCF206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B06B-2B91-8679-8444-EBA95895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581A-265C-2647-AEBD-BC112D14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6EBB-998A-1DB2-33C7-BBA53E94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E0E54-14EE-1117-E9F4-D7DF3BC5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5D03-1DAF-27D4-5C8F-98E84114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1D31-57A2-204B-B31A-6393451874C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0CA2F-6F0C-F19E-98DA-7ED823BB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0B6D-1D9F-97F0-D0D7-BA3533E5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581A-265C-2647-AEBD-BC112D14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E03A-00C6-4FDE-2578-8F5347C2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52D3-FD60-673E-C745-424A407F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A44A6-AAE6-20FA-405C-F33A28720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281DA-3089-2551-2DF4-38D8AC77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1D31-57A2-204B-B31A-6393451874C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4CBDB-377A-22BC-BE5B-D87EC6A3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230C8-FC35-0555-6FF3-F0EB16FD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581A-265C-2647-AEBD-BC112D14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F93B-F646-8AD8-F51C-6AC7644A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7749-F55D-F8C2-64F8-DA0C6B9C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E8BE2-7E46-AA29-357F-15064D61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ACBF7-6664-3336-BE8E-96CC08F92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D954C-1ECA-CD48-F999-B0FCCF4CF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BFD4B-BB0F-1307-172F-4F178D39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1D31-57A2-204B-B31A-6393451874C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3A2BA-368D-B7E9-D3B7-9A123420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D59C6-561F-8C53-7BFB-52B78361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581A-265C-2647-AEBD-BC112D14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4EB2-22AE-46BD-A629-B4715C65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85624-6794-6449-800A-C8CD0848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1D31-57A2-204B-B31A-6393451874C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81D85-06A7-1519-D20D-F4E52494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D3989-9401-C64F-2DFA-EA730F78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581A-265C-2647-AEBD-BC112D14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AFBAA-36A9-526D-5C68-918B3D28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1D31-57A2-204B-B31A-6393451874C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D1C4B-4447-8510-5666-10B0A07C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B7A64-B0E3-314A-BC7C-800EB227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581A-265C-2647-AEBD-BC112D14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4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B9B8-7272-8BFF-BCF7-2D685EE3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140F-E441-C305-4871-5969438D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C1BD4-D480-D9D3-D28C-1C2D61CE9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A2FA7-95E7-403A-3EAC-6388B93B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1D31-57A2-204B-B31A-6393451874C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AC6A5-1DCF-25A4-F36F-5AC6FA2E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9197E-F35E-F108-EABB-25C87264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581A-265C-2647-AEBD-BC112D14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F35A-8E37-6E56-0A35-FAC8C784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724C6-8C6C-8994-581E-FF64AC35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51619-76FD-895F-B737-DB9A25067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1AFD5-BE9D-CCD4-0E69-714CC8CE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1D31-57A2-204B-B31A-6393451874C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F8762-AE38-D9F9-D14F-4A8266D7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6970C-0FB5-5FA8-5C68-21BFBB72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581A-265C-2647-AEBD-BC112D14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5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EB66E-8991-FE0A-F7E1-5F5BD109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A019-1571-A7AC-352C-85F2124F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9A04-739C-F0B6-92B7-3CB9995E5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81D31-57A2-204B-B31A-6393451874C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2ED9-EF3C-0995-A66C-9CF28DF62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28E7-7B3E-19A1-F721-9376ACFBB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AF581A-265C-2647-AEBD-BC112D14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016/j.phrs.2017.02.00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DC230-9C71-6EE1-0E67-54ED3882B532}"/>
              </a:ext>
            </a:extLst>
          </p:cNvPr>
          <p:cNvSpPr txBox="1"/>
          <p:nvPr/>
        </p:nvSpPr>
        <p:spPr>
          <a:xfrm>
            <a:off x="798786" y="850131"/>
            <a:ext cx="1042626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pPr algn="ctr"/>
            <a:r>
              <a:rPr lang="en-US" sz="4400" b="1" dirty="0"/>
              <a:t>Motif analysis using the </a:t>
            </a:r>
            <a:r>
              <a:rPr lang="en-US" sz="4400" b="1" dirty="0" err="1"/>
              <a:t>BlueSTARR</a:t>
            </a:r>
            <a:r>
              <a:rPr lang="en-US" sz="4400" b="1" dirty="0"/>
              <a:t> model – </a:t>
            </a:r>
            <a:r>
              <a:rPr lang="en-US" sz="4400" b="1"/>
              <a:t>K562 data</a:t>
            </a:r>
            <a:endParaRPr lang="en-US" sz="44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Rotation 1 </a:t>
            </a:r>
          </a:p>
          <a:p>
            <a:pPr algn="ctr"/>
            <a:r>
              <a:rPr lang="en-US" dirty="0"/>
              <a:t>Revathy Venukuttan X </a:t>
            </a:r>
            <a:r>
              <a:rPr lang="en-US" dirty="0" err="1"/>
              <a:t>Majoros</a:t>
            </a:r>
            <a:r>
              <a:rPr lang="en-US" dirty="0"/>
              <a:t> Lab </a:t>
            </a:r>
          </a:p>
          <a:p>
            <a:pPr algn="ctr"/>
            <a:r>
              <a:rPr lang="en-US" dirty="0"/>
              <a:t>08/26/2024 - 10/18/2024</a:t>
            </a:r>
          </a:p>
        </p:txBody>
      </p:sp>
    </p:spTree>
    <p:extLst>
      <p:ext uri="{BB962C8B-B14F-4D97-AF65-F5344CB8AC3E}">
        <p14:creationId xmlns:p14="http://schemas.microsoft.com/office/powerpoint/2010/main" val="122423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947195-5A7C-D68D-DF58-6046CDED1220}"/>
              </a:ext>
            </a:extLst>
          </p:cNvPr>
          <p:cNvSpPr txBox="1"/>
          <p:nvPr/>
        </p:nvSpPr>
        <p:spPr>
          <a:xfrm>
            <a:off x="442127" y="221064"/>
            <a:ext cx="11254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3 (a) : AP1-GATA interaction – with sequences with GATA as background</a:t>
            </a:r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 descr="A group of graphs showing different sizes of data&#10;&#10;Description automatically generated">
            <a:extLst>
              <a:ext uri="{FF2B5EF4-FFF2-40B4-BE49-F238E27FC236}">
                <a16:creationId xmlns:a16="http://schemas.microsoft.com/office/drawing/2014/main" id="{1F9DD684-6B85-2C87-198B-3C4FFA9C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603" y="783833"/>
            <a:ext cx="8112902" cy="6084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9CEC2-8E47-D853-CDF3-D81DA8C044D2}"/>
              </a:ext>
            </a:extLst>
          </p:cNvPr>
          <p:cNvSpPr txBox="1"/>
          <p:nvPr/>
        </p:nvSpPr>
        <p:spPr>
          <a:xfrm>
            <a:off x="442127" y="963850"/>
            <a:ext cx="3405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Insert GATA and AP1 into the background sequence in varying distance from each other and compare the variation of </a:t>
            </a:r>
            <a:r>
              <a:rPr lang="en-US" dirty="0" err="1"/>
              <a:t>logFC</a:t>
            </a:r>
            <a:r>
              <a:rPr lang="en-US" dirty="0"/>
              <a:t> of reference scores for every distance variation and calculate </a:t>
            </a:r>
            <a:r>
              <a:rPr lang="en-US" dirty="0" err="1"/>
              <a:t>logFC</a:t>
            </a:r>
            <a:r>
              <a:rPr lang="en-US" dirty="0"/>
              <a:t> as </a:t>
            </a:r>
            <a:r>
              <a:rPr lang="en-US" dirty="0" err="1"/>
              <a:t>ref_score</a:t>
            </a:r>
            <a:r>
              <a:rPr lang="en-US" dirty="0"/>
              <a:t>(AP1_GATA) – </a:t>
            </a:r>
            <a:r>
              <a:rPr lang="en-US" dirty="0" err="1"/>
              <a:t>ref_score</a:t>
            </a:r>
            <a:r>
              <a:rPr lang="en-US" dirty="0"/>
              <a:t>(GATA) instead of background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2E3C6E6-805D-AE40-7CE5-1DF7D9C1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772" y="758456"/>
            <a:ext cx="5528931" cy="429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0BA9BC-9865-3A71-6D1E-7258487E8A6D}"/>
              </a:ext>
            </a:extLst>
          </p:cNvPr>
          <p:cNvSpPr txBox="1"/>
          <p:nvPr/>
        </p:nvSpPr>
        <p:spPr>
          <a:xfrm>
            <a:off x="746604" y="173452"/>
            <a:ext cx="8394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4: TAL1_GATA4 motif in the background sequence</a:t>
            </a:r>
          </a:p>
        </p:txBody>
      </p:sp>
      <p:pic>
        <p:nvPicPr>
          <p:cNvPr id="4" name="Picture 3" descr="A graph of letters and numbers&#10;&#10;Description automatically generated">
            <a:extLst>
              <a:ext uri="{FF2B5EF4-FFF2-40B4-BE49-F238E27FC236}">
                <a16:creationId xmlns:a16="http://schemas.microsoft.com/office/drawing/2014/main" id="{FE08E764-194B-1B40-CF5F-20FA9FB9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36" y="5057767"/>
            <a:ext cx="5422604" cy="1626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AD21D5-094D-9FEA-03B2-E7AF5E8643CB}"/>
              </a:ext>
            </a:extLst>
          </p:cNvPr>
          <p:cNvSpPr txBox="1"/>
          <p:nvPr/>
        </p:nvSpPr>
        <p:spPr>
          <a:xfrm>
            <a:off x="777766" y="758456"/>
            <a:ext cx="38783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Insert TAL1_GATA4 complex into the background sequences at fixed position and compare the activations with background</a:t>
            </a:r>
          </a:p>
        </p:txBody>
      </p:sp>
    </p:spTree>
    <p:extLst>
      <p:ext uri="{BB962C8B-B14F-4D97-AF65-F5344CB8AC3E}">
        <p14:creationId xmlns:p14="http://schemas.microsoft.com/office/powerpoint/2010/main" val="425244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with lines&#10;&#10;Description automatically generated with medium confidence">
            <a:extLst>
              <a:ext uri="{FF2B5EF4-FFF2-40B4-BE49-F238E27FC236}">
                <a16:creationId xmlns:a16="http://schemas.microsoft.com/office/drawing/2014/main" id="{93668DCB-0C5D-9B35-9443-7B823D0C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551" y="990737"/>
            <a:ext cx="6978318" cy="5233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E634B1-55B9-4157-C0B0-CE4B1938B280}"/>
              </a:ext>
            </a:extLst>
          </p:cNvPr>
          <p:cNvSpPr txBox="1"/>
          <p:nvPr/>
        </p:nvSpPr>
        <p:spPr>
          <a:xfrm>
            <a:off x="552377" y="216639"/>
            <a:ext cx="764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4a: Increasing distance between TAL and GATA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E54CE-5C85-7D99-AEA0-C4FDC354C03F}"/>
              </a:ext>
            </a:extLst>
          </p:cNvPr>
          <p:cNvSpPr txBox="1"/>
          <p:nvPr/>
        </p:nvSpPr>
        <p:spPr>
          <a:xfrm>
            <a:off x="552377" y="1221965"/>
            <a:ext cx="3840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TAL-GATA complex that TF </a:t>
            </a:r>
            <a:r>
              <a:rPr lang="en-US" dirty="0" err="1"/>
              <a:t>modisco</a:t>
            </a:r>
            <a:r>
              <a:rPr lang="en-US" dirty="0"/>
              <a:t> reported had TAL and GATA at a 6bp difference in the sequence. This step explores the difference in activations/</a:t>
            </a:r>
            <a:r>
              <a:rPr lang="en-US" dirty="0" err="1"/>
              <a:t>logFC</a:t>
            </a:r>
            <a:r>
              <a:rPr lang="en-US" dirty="0"/>
              <a:t> when the distance between TAL and GATA complex is increased. </a:t>
            </a:r>
          </a:p>
        </p:txBody>
      </p:sp>
    </p:spTree>
    <p:extLst>
      <p:ext uri="{BB962C8B-B14F-4D97-AF65-F5344CB8AC3E}">
        <p14:creationId xmlns:p14="http://schemas.microsoft.com/office/powerpoint/2010/main" val="338557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097DD1-9FD2-367F-431E-BBE7D554D7A8}"/>
              </a:ext>
            </a:extLst>
          </p:cNvPr>
          <p:cNvSpPr txBox="1"/>
          <p:nvPr/>
        </p:nvSpPr>
        <p:spPr>
          <a:xfrm>
            <a:off x="492183" y="188562"/>
            <a:ext cx="889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5: TAL1_GATA_AP1 interactions</a:t>
            </a:r>
          </a:p>
        </p:txBody>
      </p:sp>
      <p:pic>
        <p:nvPicPr>
          <p:cNvPr id="8" name="Picture 7" descr="A group of graphs showing different sizes of data&#10;&#10;Description automatically generated with medium confidence">
            <a:extLst>
              <a:ext uri="{FF2B5EF4-FFF2-40B4-BE49-F238E27FC236}">
                <a16:creationId xmlns:a16="http://schemas.microsoft.com/office/drawing/2014/main" id="{AA2A632B-7321-355F-FD81-BB67FDDE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567" y="727925"/>
            <a:ext cx="8173433" cy="6130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4ECCA7-9755-D801-B434-DD7F7E86434B}"/>
              </a:ext>
            </a:extLst>
          </p:cNvPr>
          <p:cNvSpPr txBox="1"/>
          <p:nvPr/>
        </p:nvSpPr>
        <p:spPr>
          <a:xfrm>
            <a:off x="492183" y="801498"/>
            <a:ext cx="3238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Insert TAL1_GATA4 complex along with AP1 where TAL1_GATA4 complex is fixed and AP1 is moved (</a:t>
            </a:r>
            <a:r>
              <a:rPr lang="en-US" dirty="0" err="1"/>
              <a:t>step_distances</a:t>
            </a:r>
            <a:r>
              <a:rPr lang="en-US" dirty="0"/>
              <a:t>). Compare the </a:t>
            </a:r>
            <a:r>
              <a:rPr lang="en-US" dirty="0" err="1"/>
              <a:t>logFC</a:t>
            </a:r>
            <a:r>
              <a:rPr lang="en-US" dirty="0"/>
              <a:t> variation when it is calculated over background sequences and TAL_GATA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6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showing different sizes of data&#10;&#10;Description automatically generated with medium confidence">
            <a:extLst>
              <a:ext uri="{FF2B5EF4-FFF2-40B4-BE49-F238E27FC236}">
                <a16:creationId xmlns:a16="http://schemas.microsoft.com/office/drawing/2014/main" id="{FD0F768B-D9A1-439F-744F-8E908CA0A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55" y="696192"/>
            <a:ext cx="8215744" cy="6161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BC0C16-5197-EEAC-940D-14B187EA4180}"/>
              </a:ext>
            </a:extLst>
          </p:cNvPr>
          <p:cNvSpPr txBox="1"/>
          <p:nvPr/>
        </p:nvSpPr>
        <p:spPr>
          <a:xfrm>
            <a:off x="411677" y="153014"/>
            <a:ext cx="96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6: TAL1_GATA complex with AP1 interactions with attention layers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9FBAC-FC70-6912-0314-4F032CC86710}"/>
              </a:ext>
            </a:extLst>
          </p:cNvPr>
          <p:cNvSpPr txBox="1"/>
          <p:nvPr/>
        </p:nvSpPr>
        <p:spPr>
          <a:xfrm>
            <a:off x="515007" y="903890"/>
            <a:ext cx="2963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Repeating the same steps from Step 5 but changing the model architecture and using attention layers</a:t>
            </a:r>
          </a:p>
        </p:txBody>
      </p:sp>
    </p:spTree>
    <p:extLst>
      <p:ext uri="{BB962C8B-B14F-4D97-AF65-F5344CB8AC3E}">
        <p14:creationId xmlns:p14="http://schemas.microsoft.com/office/powerpoint/2010/main" val="268905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33F46D-638E-9F8E-7AAB-75ADD3B3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00257"/>
              </p:ext>
            </p:extLst>
          </p:nvPr>
        </p:nvGraphicFramePr>
        <p:xfrm>
          <a:off x="1022309" y="714594"/>
          <a:ext cx="8481614" cy="139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593">
                  <a:extLst>
                    <a:ext uri="{9D8B030D-6E8A-4147-A177-3AD203B41FA5}">
                      <a16:colId xmlns:a16="http://schemas.microsoft.com/office/drawing/2014/main" val="1325075017"/>
                    </a:ext>
                  </a:extLst>
                </a:gridCol>
                <a:gridCol w="1760707">
                  <a:extLst>
                    <a:ext uri="{9D8B030D-6E8A-4147-A177-3AD203B41FA5}">
                      <a16:colId xmlns:a16="http://schemas.microsoft.com/office/drawing/2014/main" val="1302086260"/>
                    </a:ext>
                  </a:extLst>
                </a:gridCol>
                <a:gridCol w="2217906">
                  <a:extLst>
                    <a:ext uri="{9D8B030D-6E8A-4147-A177-3AD203B41FA5}">
                      <a16:colId xmlns:a16="http://schemas.microsoft.com/office/drawing/2014/main" val="1509023754"/>
                    </a:ext>
                  </a:extLst>
                </a:gridCol>
                <a:gridCol w="1410511">
                  <a:extLst>
                    <a:ext uri="{9D8B030D-6E8A-4147-A177-3AD203B41FA5}">
                      <a16:colId xmlns:a16="http://schemas.microsoft.com/office/drawing/2014/main" val="2525365626"/>
                    </a:ext>
                  </a:extLst>
                </a:gridCol>
                <a:gridCol w="2003897">
                  <a:extLst>
                    <a:ext uri="{9D8B030D-6E8A-4147-A177-3AD203B41FA5}">
                      <a16:colId xmlns:a16="http://schemas.microsoft.com/office/drawing/2014/main" val="4146657294"/>
                    </a:ext>
                  </a:extLst>
                </a:gridCol>
              </a:tblGrid>
              <a:tr h="619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Degrees of Freedom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19691"/>
                  </a:ext>
                </a:extLst>
              </a:tr>
              <a:tr h="33541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11.646732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717.478863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9.551049e-151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71134"/>
                  </a:ext>
                </a:extLst>
              </a:tr>
              <a:tr h="406264">
                <a:tc>
                  <a:txBody>
                    <a:bodyPr/>
                    <a:lstStyle/>
                    <a:p>
                      <a:r>
                        <a:rPr lang="en-US" dirty="0"/>
                        <a:t>Residual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116.844109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7198.0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NaN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NaN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037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C0FA63-E32D-AF47-98CC-4536F50DC7E5}"/>
              </a:ext>
            </a:extLst>
          </p:cNvPr>
          <p:cNvSpPr txBox="1"/>
          <p:nvPr/>
        </p:nvSpPr>
        <p:spPr>
          <a:xfrm>
            <a:off x="917944" y="208580"/>
            <a:ext cx="5178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5/6a: ANOVA between positions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E8A08-89FC-7E95-C998-828D36117CB0}"/>
              </a:ext>
            </a:extLst>
          </p:cNvPr>
          <p:cNvSpPr txBox="1"/>
          <p:nvPr/>
        </p:nvSpPr>
        <p:spPr>
          <a:xfrm>
            <a:off x="917944" y="2767519"/>
            <a:ext cx="9766571" cy="66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Between group variation for various positions = 11.646</a:t>
            </a:r>
          </a:p>
          <a:p>
            <a:r>
              <a:rPr lang="en-US" dirty="0"/>
              <a:t>F-stat = 717.47 for between group variation (”Position”) – significant with p val. of 9.5e-151</a:t>
            </a:r>
          </a:p>
        </p:txBody>
      </p:sp>
    </p:spTree>
    <p:extLst>
      <p:ext uri="{BB962C8B-B14F-4D97-AF65-F5344CB8AC3E}">
        <p14:creationId xmlns:p14="http://schemas.microsoft.com/office/powerpoint/2010/main" val="406764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6E5C4D-3A97-2EA4-C4E9-DAF229EE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770" y="342753"/>
            <a:ext cx="4930851" cy="38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A47F73-E206-47F3-4E04-A50E9943B1D8}"/>
              </a:ext>
            </a:extLst>
          </p:cNvPr>
          <p:cNvSpPr txBox="1"/>
          <p:nvPr/>
        </p:nvSpPr>
        <p:spPr>
          <a:xfrm>
            <a:off x="334491" y="243132"/>
            <a:ext cx="812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7:Interaction between RUNX3 and GATA4</a:t>
            </a: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27E5270F-0DD9-B838-92F2-F49F263B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80" y="4598617"/>
            <a:ext cx="5006067" cy="1501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ED2C2B-6754-78AD-C80B-4A09C5453027}"/>
              </a:ext>
            </a:extLst>
          </p:cNvPr>
          <p:cNvSpPr txBox="1"/>
          <p:nvPr/>
        </p:nvSpPr>
        <p:spPr>
          <a:xfrm>
            <a:off x="6954331" y="4229285"/>
            <a:ext cx="379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RUNX3 motif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B5960-4B3D-01F6-A270-C11A8ECDC9CA}"/>
              </a:ext>
            </a:extLst>
          </p:cNvPr>
          <p:cNvSpPr txBox="1"/>
          <p:nvPr/>
        </p:nvSpPr>
        <p:spPr>
          <a:xfrm>
            <a:off x="357154" y="1088350"/>
            <a:ext cx="5043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Replicating the analysis with different combinations of TF motifs that were pulled out using TF-</a:t>
            </a:r>
            <a:r>
              <a:rPr lang="en-US" dirty="0" err="1"/>
              <a:t>modisco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9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with lines&#10;&#10;Description automatically generated with medium confidence">
            <a:extLst>
              <a:ext uri="{FF2B5EF4-FFF2-40B4-BE49-F238E27FC236}">
                <a16:creationId xmlns:a16="http://schemas.microsoft.com/office/drawing/2014/main" id="{38FE9104-2055-812F-840F-63F3545B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39" y="859418"/>
            <a:ext cx="7723761" cy="5792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0C8BD0-03D2-52F3-A2DD-23D4CE1C3129}"/>
              </a:ext>
            </a:extLst>
          </p:cNvPr>
          <p:cNvSpPr txBox="1"/>
          <p:nvPr/>
        </p:nvSpPr>
        <p:spPr>
          <a:xfrm>
            <a:off x="436030" y="205761"/>
            <a:ext cx="812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7: Interaction between RUNX3 and GATA4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A3917-C5C9-057A-5062-BF0DEF7B47CF}"/>
              </a:ext>
            </a:extLst>
          </p:cNvPr>
          <p:cNvSpPr txBox="1"/>
          <p:nvPr/>
        </p:nvSpPr>
        <p:spPr>
          <a:xfrm>
            <a:off x="436030" y="1120676"/>
            <a:ext cx="3731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logFC</a:t>
            </a:r>
            <a:r>
              <a:rPr lang="en-US" dirty="0"/>
              <a:t> calculated as: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Ref_score</a:t>
            </a:r>
            <a:r>
              <a:rPr lang="en-US" dirty="0"/>
              <a:t> (RUNX3_GATA4) – </a:t>
            </a:r>
            <a:r>
              <a:rPr lang="en-US" dirty="0" err="1"/>
              <a:t>Ref_score</a:t>
            </a:r>
            <a:r>
              <a:rPr lang="en-US" dirty="0"/>
              <a:t>(</a:t>
            </a:r>
            <a:r>
              <a:rPr lang="en-US" dirty="0" err="1"/>
              <a:t>Background_Sequences</a:t>
            </a:r>
            <a:r>
              <a:rPr lang="en-US" dirty="0"/>
              <a:t>)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Both these reference scores are obtained from the </a:t>
            </a:r>
            <a:r>
              <a:rPr lang="en-US" dirty="0" err="1"/>
              <a:t>BlueSTARR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82923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E3D93-252A-22D8-103B-046742C4A010}"/>
              </a:ext>
            </a:extLst>
          </p:cNvPr>
          <p:cNvSpPr txBox="1"/>
          <p:nvPr/>
        </p:nvSpPr>
        <p:spPr>
          <a:xfrm>
            <a:off x="536027" y="357351"/>
            <a:ext cx="1108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Step 8: Running the model for all TFs from JASPAR comparing against AP1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47FFC-9698-8356-D500-1540B67D3955}"/>
              </a:ext>
            </a:extLst>
          </p:cNvPr>
          <p:cNvSpPr txBox="1"/>
          <p:nvPr/>
        </p:nvSpPr>
        <p:spPr>
          <a:xfrm>
            <a:off x="872358" y="884871"/>
            <a:ext cx="104472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 all TF motifs from JASPAR for Homo sapiens (Taxonomy ID:9606) using the API.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were 2038 TF motifs for humans retrieved from JASPAR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python script was used to scrape data – the script retrieves the Position Weighted Matrix (PWM) scores from JASPAR and converts it into Consensus sequence for each TF motif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TFs with multiple consensus sequences.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mutated sequences where AP1 is fixed at the 10</a:t>
            </a:r>
            <a:r>
              <a:rPr lang="en-US" baseline="30000" dirty="0"/>
              <a:t>th</a:t>
            </a:r>
            <a:r>
              <a:rPr lang="en-US" dirty="0"/>
              <a:t> position and the 2</a:t>
            </a:r>
            <a:r>
              <a:rPr lang="en-US" baseline="30000" dirty="0"/>
              <a:t>nd</a:t>
            </a:r>
            <a:r>
              <a:rPr lang="en-US" dirty="0"/>
              <a:t> motif for comparison is placed at different positions starting with 23</a:t>
            </a:r>
            <a:r>
              <a:rPr lang="en-US" baseline="30000" dirty="0"/>
              <a:t>rd</a:t>
            </a:r>
            <a:r>
              <a:rPr lang="en-US" dirty="0"/>
              <a:t> and extending to 244</a:t>
            </a:r>
            <a:r>
              <a:rPr lang="en-US" baseline="30000" dirty="0"/>
              <a:t>th</a:t>
            </a:r>
            <a:r>
              <a:rPr lang="en-US" dirty="0"/>
              <a:t> position with a step increase of 20bp in a 300bp sequence. This step is repeated for all 2038 TF motifs retrieved from the JASPAR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 the model on all the sequences and </a:t>
            </a:r>
            <a:r>
              <a:rPr lang="en-US" dirty="0" err="1"/>
              <a:t>logFC</a:t>
            </a:r>
            <a:r>
              <a:rPr lang="en-US" dirty="0"/>
              <a:t> was computed.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A0911D-40E8-9189-9208-D2E5F62B1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58" y="2420843"/>
            <a:ext cx="4982342" cy="20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9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colored lines&#10;&#10;Description automatically generated">
            <a:extLst>
              <a:ext uri="{FF2B5EF4-FFF2-40B4-BE49-F238E27FC236}">
                <a16:creationId xmlns:a16="http://schemas.microsoft.com/office/drawing/2014/main" id="{A78F5BDF-F631-FE8A-895B-36D35588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224" y="1355310"/>
            <a:ext cx="5466037" cy="4372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8946DE-FEBB-4240-FFD8-EDE086038281}"/>
              </a:ext>
            </a:extLst>
          </p:cNvPr>
          <p:cNvSpPr txBox="1"/>
          <p:nvPr/>
        </p:nvSpPr>
        <p:spPr>
          <a:xfrm>
            <a:off x="241737" y="220719"/>
            <a:ext cx="624248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Results: </a:t>
            </a:r>
          </a:p>
          <a:p>
            <a:endParaRPr lang="en-US" dirty="0"/>
          </a:p>
          <a:p>
            <a:r>
              <a:rPr lang="en-US" dirty="0"/>
              <a:t>The figure shows mean </a:t>
            </a:r>
            <a:r>
              <a:rPr lang="en-US" dirty="0" err="1"/>
              <a:t>logFC</a:t>
            </a:r>
            <a:r>
              <a:rPr lang="en-US" dirty="0"/>
              <a:t> at different positions of motif2 when AP1 is fixed at 10</a:t>
            </a:r>
            <a:r>
              <a:rPr lang="en-US" baseline="30000" dirty="0"/>
              <a:t>th</a:t>
            </a:r>
            <a:r>
              <a:rPr lang="en-US" dirty="0"/>
              <a:t> position in the 300bp sequence. </a:t>
            </a:r>
          </a:p>
          <a:p>
            <a:endParaRPr lang="en-US" dirty="0"/>
          </a:p>
          <a:p>
            <a:r>
              <a:rPr lang="en-US" dirty="0" err="1"/>
              <a:t>logFC</a:t>
            </a:r>
            <a:r>
              <a:rPr lang="en-US" dirty="0"/>
              <a:t> = </a:t>
            </a:r>
            <a:r>
              <a:rPr lang="en-US" dirty="0" err="1"/>
              <a:t>ref_score</a:t>
            </a:r>
            <a:r>
              <a:rPr lang="en-US" dirty="0"/>
              <a:t>(AP1+motif2) – </a:t>
            </a:r>
            <a:r>
              <a:rPr lang="en-US" dirty="0" err="1"/>
              <a:t>background_ref_score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ATF4 and CEBPG has a negative slope in the distances up to 103 and then there is an increase in activation at 123, 143 and 163</a:t>
            </a:r>
            <a:r>
              <a:rPr lang="en-US" baseline="30000" dirty="0"/>
              <a:t>rd</a:t>
            </a:r>
            <a:r>
              <a:rPr lang="en-US" dirty="0"/>
              <a:t>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ATF4 belongs to the ATF/CREB family of TFs (activating transcription factors). It </a:t>
            </a:r>
            <a:r>
              <a:rPr lang="en-US" b="0" i="0" u="none" strike="noStrike" dirty="0">
                <a:solidFill>
                  <a:srgbClr val="1F1F1F"/>
                </a:solidFill>
                <a:effectLst/>
              </a:rPr>
              <a:t>is a member of the activating protein-1 (AP1) transcription factor family that regulates gene expression through homo-dimerization or hetero-dimerization with other AP1 family members (Ref: </a:t>
            </a:r>
            <a:r>
              <a:rPr lang="en-US" b="0" i="0" u="none" strike="noStrike" dirty="0">
                <a:effectLst/>
                <a:latin typeface="ElsevierSans"/>
                <a:hlinkClick r:id="rId4" tooltip="Persistent link using digital object identifier"/>
              </a:rPr>
              <a:t>https://doi.org/10.1016/j.phrs.2017.02.004</a:t>
            </a:r>
            <a:r>
              <a:rPr lang="en-US" b="0" i="0" u="none" strike="noStrike" dirty="0">
                <a:effectLst/>
                <a:latin typeface="ElsevierSan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Elsevier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7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3D63BA-FC08-F368-D42B-E2C3A8191AEF}"/>
              </a:ext>
            </a:extLst>
          </p:cNvPr>
          <p:cNvSpPr txBox="1"/>
          <p:nvPr/>
        </p:nvSpPr>
        <p:spPr>
          <a:xfrm>
            <a:off x="294289" y="25360"/>
            <a:ext cx="11603421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Steps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Step 1</a:t>
            </a:r>
            <a:r>
              <a:rPr lang="en-US" dirty="0"/>
              <a:t>: To insert GATA4 motif into the background sequence and compare the reference scores with and without the motif inserted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Step 2</a:t>
            </a:r>
            <a:r>
              <a:rPr lang="en-US" dirty="0"/>
              <a:t>: Mutate every base pair of GATA4 and compare the scores of mutation with the background sequence with GATA (new reference sequence)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Step 3</a:t>
            </a:r>
            <a:r>
              <a:rPr lang="en-US" dirty="0"/>
              <a:t>: Insert GATA and AP1 into the background sequence in varying distance from each other and compare the variation of </a:t>
            </a:r>
            <a:r>
              <a:rPr lang="en-US" dirty="0" err="1"/>
              <a:t>logFC</a:t>
            </a:r>
            <a:r>
              <a:rPr lang="en-US" dirty="0"/>
              <a:t> of reference scores for every distance variation</a:t>
            </a:r>
          </a:p>
          <a:p>
            <a:pPr marL="800100" lvl="1" indent="-342900" algn="just">
              <a:buAutoNum type="alphaLcPeriod"/>
            </a:pPr>
            <a:r>
              <a:rPr lang="en-US" dirty="0"/>
              <a:t>Calculate </a:t>
            </a:r>
            <a:r>
              <a:rPr lang="en-US" dirty="0" err="1"/>
              <a:t>logFC</a:t>
            </a:r>
            <a:r>
              <a:rPr lang="en-US" dirty="0"/>
              <a:t> as </a:t>
            </a:r>
            <a:r>
              <a:rPr lang="en-US" dirty="0" err="1"/>
              <a:t>ref_score</a:t>
            </a:r>
            <a:r>
              <a:rPr lang="en-US" dirty="0"/>
              <a:t>(AP1_GATA) – </a:t>
            </a:r>
            <a:r>
              <a:rPr lang="en-US" dirty="0" err="1"/>
              <a:t>ref_score</a:t>
            </a:r>
            <a:r>
              <a:rPr lang="en-US" dirty="0"/>
              <a:t>(GATA) instead of background sequences</a:t>
            </a:r>
          </a:p>
          <a:p>
            <a:pPr lvl="1" algn="just"/>
            <a:endParaRPr lang="en-US" dirty="0"/>
          </a:p>
          <a:p>
            <a:pPr algn="just"/>
            <a:r>
              <a:rPr lang="en-US" b="1" dirty="0"/>
              <a:t>Step 4</a:t>
            </a:r>
            <a:r>
              <a:rPr lang="en-US" dirty="0"/>
              <a:t>: Insert TAL1_GATA4 complex into the background sequences at fixed position and compare the activations with background</a:t>
            </a:r>
          </a:p>
          <a:p>
            <a:pPr lvl="1" algn="just"/>
            <a:r>
              <a:rPr lang="en-US" dirty="0"/>
              <a:t>a. Increase the distance between TAL1 and GATA4 in the TAL_GATA complex by 1bp and check for variations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Step 5</a:t>
            </a:r>
            <a:r>
              <a:rPr lang="en-US" dirty="0"/>
              <a:t>: Insert TAL1_GATA4 complex along with AP1 where TAL1_GATA4 complex is fixed and AP1 is moved (</a:t>
            </a:r>
            <a:r>
              <a:rPr lang="en-US" dirty="0" err="1"/>
              <a:t>step_distances</a:t>
            </a:r>
            <a:r>
              <a:rPr lang="en-US" dirty="0"/>
              <a:t>). Compare the </a:t>
            </a:r>
            <a:r>
              <a:rPr lang="en-US" dirty="0" err="1"/>
              <a:t>logFC</a:t>
            </a:r>
            <a:r>
              <a:rPr lang="en-US" dirty="0"/>
              <a:t> variation when it is calculated over background sequences and TAL_GATA complex</a:t>
            </a:r>
          </a:p>
          <a:p>
            <a:pPr algn="just"/>
            <a:r>
              <a:rPr lang="en-US" b="1" dirty="0"/>
              <a:t>Step 6</a:t>
            </a:r>
            <a:r>
              <a:rPr lang="en-US" dirty="0"/>
              <a:t>: Repeat the steps with changing model architectures – add attention layers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Step 7</a:t>
            </a:r>
            <a:r>
              <a:rPr lang="en-US" dirty="0"/>
              <a:t>: Interactions between RUNX3 and GATA4</a:t>
            </a:r>
          </a:p>
          <a:p>
            <a:pPr algn="just"/>
            <a:br>
              <a:rPr lang="en-US" dirty="0"/>
            </a:br>
            <a:r>
              <a:rPr lang="en-US" b="1" dirty="0"/>
              <a:t>Step 8</a:t>
            </a:r>
            <a:r>
              <a:rPr lang="en-US" dirty="0"/>
              <a:t>: Model interactions between AP1 and all other TF motifs reported from JASPAR.</a:t>
            </a:r>
          </a:p>
        </p:txBody>
      </p:sp>
    </p:spTree>
    <p:extLst>
      <p:ext uri="{BB962C8B-B14F-4D97-AF65-F5344CB8AC3E}">
        <p14:creationId xmlns:p14="http://schemas.microsoft.com/office/powerpoint/2010/main" val="368294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DC85EDE-CEFB-3B78-6DC2-9DEB8E8E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8" y="2241329"/>
            <a:ext cx="5578561" cy="4462849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412D2E2-3447-785E-C5C2-E7CC6F56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11" y="2241329"/>
            <a:ext cx="5578561" cy="4462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B4887A-37E7-3F79-D6B2-E4E68ACE6116}"/>
              </a:ext>
            </a:extLst>
          </p:cNvPr>
          <p:cNvSpPr txBox="1"/>
          <p:nvPr/>
        </p:nvSpPr>
        <p:spPr>
          <a:xfrm>
            <a:off x="408157" y="303540"/>
            <a:ext cx="11375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Line plots indicating the top 10 and top 20 TFs based on their </a:t>
            </a:r>
            <a:r>
              <a:rPr lang="en-US" sz="2000" b="1" dirty="0" err="1"/>
              <a:t>logFC</a:t>
            </a:r>
            <a:r>
              <a:rPr lang="en-US" sz="2000" b="1" dirty="0"/>
              <a:t> at position 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AC163-F1F1-C36C-B25F-C752D0A08D29}"/>
              </a:ext>
            </a:extLst>
          </p:cNvPr>
          <p:cNvSpPr txBox="1"/>
          <p:nvPr/>
        </p:nvSpPr>
        <p:spPr>
          <a:xfrm>
            <a:off x="835572" y="935420"/>
            <a:ext cx="1052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TFs (TF + AP1 complex) were ranked based on </a:t>
            </a:r>
            <a:r>
              <a:rPr lang="en-US" dirty="0" err="1"/>
              <a:t>logFC</a:t>
            </a:r>
            <a:r>
              <a:rPr lang="en-US" dirty="0"/>
              <a:t> when AP1 is at the 10</a:t>
            </a:r>
            <a:r>
              <a:rPr lang="en-US" baseline="30000" dirty="0"/>
              <a:t>th</a:t>
            </a:r>
            <a:r>
              <a:rPr lang="en-US" dirty="0"/>
              <a:t> bp position and 2</a:t>
            </a:r>
            <a:r>
              <a:rPr lang="en-US" baseline="30000" dirty="0"/>
              <a:t>nd</a:t>
            </a:r>
            <a:r>
              <a:rPr lang="en-US" dirty="0"/>
              <a:t> TF is at the 23</a:t>
            </a:r>
            <a:r>
              <a:rPr lang="en-US" baseline="30000" dirty="0"/>
              <a:t>rd</a:t>
            </a:r>
            <a:r>
              <a:rPr lang="en-US" dirty="0"/>
              <a:t> bp position of the background sequence.  </a:t>
            </a:r>
          </a:p>
        </p:txBody>
      </p:sp>
    </p:spTree>
    <p:extLst>
      <p:ext uri="{BB962C8B-B14F-4D97-AF65-F5344CB8AC3E}">
        <p14:creationId xmlns:p14="http://schemas.microsoft.com/office/powerpoint/2010/main" val="99063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blue dots&#10;&#10;Description automatically generated">
            <a:extLst>
              <a:ext uri="{FF2B5EF4-FFF2-40B4-BE49-F238E27FC236}">
                <a16:creationId xmlns:a16="http://schemas.microsoft.com/office/drawing/2014/main" id="{D6ADF169-0CD7-1357-9182-AFFDB014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74" y="627625"/>
            <a:ext cx="3070843" cy="3101863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06F2A4F4-77FE-6521-10A9-B8ABA5A2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49" y="705940"/>
            <a:ext cx="3100877" cy="3023548"/>
          </a:xfrm>
          <a:prstGeom prst="rect">
            <a:avLst/>
          </a:prstGeom>
        </p:spPr>
      </p:pic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7392DCF7-F8F5-764F-C38E-E308C8A86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358" y="666782"/>
            <a:ext cx="3124852" cy="3023548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4026254D-C534-4ED1-0948-31FB180CB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961" y="3756137"/>
            <a:ext cx="3093970" cy="3101863"/>
          </a:xfrm>
          <a:prstGeom prst="rect">
            <a:avLst/>
          </a:prstGeom>
        </p:spPr>
      </p:pic>
      <p:pic>
        <p:nvPicPr>
          <p:cNvPr id="12" name="Picture 11" descr="A graph with blue dots&#10;&#10;Description automatically generated">
            <a:extLst>
              <a:ext uri="{FF2B5EF4-FFF2-40B4-BE49-F238E27FC236}">
                <a16:creationId xmlns:a16="http://schemas.microsoft.com/office/drawing/2014/main" id="{EBC95A35-B6E3-EA71-2DE4-4B02CACD2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619" y="3756136"/>
            <a:ext cx="3165165" cy="3101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99E1E4-F97D-D6E0-7056-663137D66BC4}"/>
              </a:ext>
            </a:extLst>
          </p:cNvPr>
          <p:cNvSpPr txBox="1"/>
          <p:nvPr/>
        </p:nvSpPr>
        <p:spPr>
          <a:xfrm>
            <a:off x="2464675" y="194612"/>
            <a:ext cx="726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Zooming into sequences of ATF4 and CEBPG</a:t>
            </a:r>
          </a:p>
        </p:txBody>
      </p:sp>
    </p:spTree>
    <p:extLst>
      <p:ext uri="{BB962C8B-B14F-4D97-AF65-F5344CB8AC3E}">
        <p14:creationId xmlns:p14="http://schemas.microsoft.com/office/powerpoint/2010/main" val="1755529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EC26C326-BD14-931A-0F41-CAE697D26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88" y="745009"/>
            <a:ext cx="2552700" cy="2476500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36238D77-1821-1965-C6BA-A4C642E0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13" y="745009"/>
            <a:ext cx="2586627" cy="2547036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B94C1228-0CB5-B65B-1056-C94D6A635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18615"/>
            <a:ext cx="2586626" cy="2599823"/>
          </a:xfrm>
          <a:prstGeom prst="rect">
            <a:avLst/>
          </a:prstGeo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25500ABB-C6E2-A524-E9AB-B26A634CF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423" y="745009"/>
            <a:ext cx="2626631" cy="2547036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B2985705-5C8C-C13A-FAD9-E0A1EDDAB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76" y="3636492"/>
            <a:ext cx="2489200" cy="2501900"/>
          </a:xfrm>
          <a:prstGeom prst="rect">
            <a:avLst/>
          </a:prstGeom>
        </p:spPr>
      </p:pic>
      <p:pic>
        <p:nvPicPr>
          <p:cNvPr id="13" name="Picture 12" descr="A graph with a line&#10;&#10;Description automatically generated">
            <a:extLst>
              <a:ext uri="{FF2B5EF4-FFF2-40B4-BE49-F238E27FC236}">
                <a16:creationId xmlns:a16="http://schemas.microsoft.com/office/drawing/2014/main" id="{7AB44083-B8A1-A7C3-8611-5E5421775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1712" y="3601268"/>
            <a:ext cx="2586627" cy="253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1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3E930-ABD1-8004-8E1B-B2954D403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44F38-DE32-0A10-6E48-8D5C1E472B2F}"/>
              </a:ext>
            </a:extLst>
          </p:cNvPr>
          <p:cNvSpPr txBox="1"/>
          <p:nvPr/>
        </p:nvSpPr>
        <p:spPr>
          <a:xfrm>
            <a:off x="337751" y="233738"/>
            <a:ext cx="1151649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1: GATA in background sequence</a:t>
            </a:r>
          </a:p>
          <a:p>
            <a:endParaRPr lang="en-US" dirty="0"/>
          </a:p>
          <a:p>
            <a:r>
              <a:rPr lang="en-US" dirty="0"/>
              <a:t>GATA4 inserted to 3 positions in a 300bp sequence – 100, 150, 200</a:t>
            </a:r>
          </a:p>
          <a:p>
            <a:endParaRPr lang="en-US" dirty="0"/>
          </a:p>
          <a:p>
            <a:r>
              <a:rPr lang="en-US" dirty="0"/>
              <a:t>Result: </a:t>
            </a:r>
          </a:p>
          <a:p>
            <a:r>
              <a:rPr lang="en-US" dirty="0"/>
              <a:t>As expected, position of GATA4 in the background sequence don’t seem to affect the scores much. Hence mid-point position which is position 150 chosen for Step 2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2610EA-C560-F3D5-4369-9FF2A5026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69261"/>
            <a:ext cx="5483839" cy="43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8C7165-6074-27E6-6D5E-6C87E6CB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7" y="2572840"/>
            <a:ext cx="5578663" cy="426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2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8D3FA-4808-3966-BFD6-4B57638FE8AC}"/>
              </a:ext>
            </a:extLst>
          </p:cNvPr>
          <p:cNvSpPr txBox="1"/>
          <p:nvPr/>
        </p:nvSpPr>
        <p:spPr>
          <a:xfrm>
            <a:off x="391886" y="280268"/>
            <a:ext cx="115053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2:  Mutate every base pair of GATA</a:t>
            </a:r>
          </a:p>
          <a:p>
            <a:endParaRPr lang="en-US" dirty="0"/>
          </a:p>
          <a:p>
            <a:r>
              <a:rPr lang="en-US" dirty="0"/>
              <a:t>Every base pair position in GATA1 motif is mutated for the remaining 3 nucleotides and then compared to the background sequence (GATA1 inserted motif sequence). </a:t>
            </a:r>
          </a:p>
          <a:p>
            <a:endParaRPr lang="en-US" dirty="0"/>
          </a:p>
          <a:p>
            <a:r>
              <a:rPr lang="en-US" b="1" dirty="0" err="1"/>
              <a:t>logFC</a:t>
            </a:r>
            <a:r>
              <a:rPr lang="en-US" b="1" dirty="0"/>
              <a:t>  = log (</a:t>
            </a:r>
            <a:r>
              <a:rPr lang="en-US" b="1" dirty="0" err="1"/>
              <a:t>mutated_sequence_score</a:t>
            </a:r>
            <a:r>
              <a:rPr lang="en-US" b="1" dirty="0"/>
              <a:t>) – log (</a:t>
            </a:r>
            <a:r>
              <a:rPr lang="en-US" b="1" dirty="0" err="1"/>
              <a:t>reference_sequence_score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Mutated sequence = sequence with GATA nucleotides mutated</a:t>
            </a:r>
          </a:p>
          <a:p>
            <a:r>
              <a:rPr lang="en-US" dirty="0"/>
              <a:t>Reference sequence = background sequence with GATA motif inserted in the 150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endParaRPr lang="en-US" dirty="0"/>
          </a:p>
          <a:p>
            <a:r>
              <a:rPr lang="en-US" dirty="0"/>
              <a:t>GATA motif used: GATA4</a:t>
            </a: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9A1F52CD-806F-B4B2-8D88-5DDFA3D3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0" y="3632954"/>
            <a:ext cx="8968154" cy="26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6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30EBE-B867-39C3-4E26-C150D766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3139CE-AD53-1100-D980-744AC2D540AE}"/>
              </a:ext>
            </a:extLst>
          </p:cNvPr>
          <p:cNvSpPr txBox="1"/>
          <p:nvPr/>
        </p:nvSpPr>
        <p:spPr>
          <a:xfrm>
            <a:off x="391886" y="280268"/>
            <a:ext cx="115053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2:  Mutate every base pair of GATA</a:t>
            </a:r>
          </a:p>
          <a:p>
            <a:endParaRPr lang="en-US" dirty="0"/>
          </a:p>
          <a:p>
            <a:r>
              <a:rPr lang="en-US" dirty="0"/>
              <a:t>Every base pair position in GATA1 motif is mutated for the remaining 3 nucleotides and then compared to the background sequence (GATA1 inserted motif sequence). </a:t>
            </a:r>
          </a:p>
          <a:p>
            <a:endParaRPr lang="en-US" dirty="0"/>
          </a:p>
          <a:p>
            <a:r>
              <a:rPr lang="en-US" dirty="0"/>
              <a:t>Result: </a:t>
            </a:r>
            <a:r>
              <a:rPr lang="en-US" dirty="0" err="1"/>
              <a:t>logFC</a:t>
            </a:r>
            <a:r>
              <a:rPr lang="en-US" dirty="0"/>
              <a:t> for most of the sequences is near zero, with range being -0.1 to 0.2.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28A6F-7129-C5F9-487D-6B2C3B68F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6361"/>
            <a:ext cx="5554753" cy="433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D545E8-4AFE-686D-4F2E-3CCB9913D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0" y="2471895"/>
            <a:ext cx="5419464" cy="422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77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8496FB5-2CD3-8189-762A-FFDF2FF2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3700"/>
            <a:ext cx="12192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9976AF-4F76-2221-89D3-20004B04B5AA}"/>
              </a:ext>
            </a:extLst>
          </p:cNvPr>
          <p:cNvSpPr txBox="1"/>
          <p:nvPr/>
        </p:nvSpPr>
        <p:spPr>
          <a:xfrm>
            <a:off x="1604386" y="1230895"/>
            <a:ext cx="8983226" cy="37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Std. dev for every base pair mutated in the GATA4 motif – forward sequences</a:t>
            </a:r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3E2A1FEE-EB25-E857-1371-381173258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552" y="5316332"/>
            <a:ext cx="5138895" cy="1541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312E1C-2F49-3522-D327-6F573EA9E131}"/>
              </a:ext>
            </a:extLst>
          </p:cNvPr>
          <p:cNvSpPr txBox="1"/>
          <p:nvPr/>
        </p:nvSpPr>
        <p:spPr>
          <a:xfrm>
            <a:off x="476878" y="321381"/>
            <a:ext cx="6099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Step 2:  Mutate every base pair of GATA</a:t>
            </a:r>
          </a:p>
        </p:txBody>
      </p:sp>
    </p:spTree>
    <p:extLst>
      <p:ext uri="{BB962C8B-B14F-4D97-AF65-F5344CB8AC3E}">
        <p14:creationId xmlns:p14="http://schemas.microsoft.com/office/powerpoint/2010/main" val="256123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E67F25-1A07-B09B-DDD4-DFB7F8904FA0}"/>
              </a:ext>
            </a:extLst>
          </p:cNvPr>
          <p:cNvSpPr txBox="1"/>
          <p:nvPr/>
        </p:nvSpPr>
        <p:spPr>
          <a:xfrm>
            <a:off x="1215655" y="1286423"/>
            <a:ext cx="976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Trend for reference scores and </a:t>
            </a:r>
            <a:r>
              <a:rPr lang="en-US" dirty="0" err="1"/>
              <a:t>logFC</a:t>
            </a:r>
            <a:r>
              <a:rPr lang="en-US" dirty="0"/>
              <a:t> - Backward sequences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56ED32E-2F58-7111-0E80-B4935699F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95" y="1893468"/>
            <a:ext cx="5258676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2BEB478-22EF-B349-BAF7-734124528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90" y="1893468"/>
            <a:ext cx="5258676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A2A1D0-0F15-CE5A-8727-17FC047FF5A4}"/>
              </a:ext>
            </a:extLst>
          </p:cNvPr>
          <p:cNvSpPr txBox="1"/>
          <p:nvPr/>
        </p:nvSpPr>
        <p:spPr>
          <a:xfrm>
            <a:off x="520995" y="263948"/>
            <a:ext cx="6099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Step 2:  Mutate every base pair of GATA</a:t>
            </a:r>
          </a:p>
        </p:txBody>
      </p:sp>
    </p:spTree>
    <p:extLst>
      <p:ext uri="{BB962C8B-B14F-4D97-AF65-F5344CB8AC3E}">
        <p14:creationId xmlns:p14="http://schemas.microsoft.com/office/powerpoint/2010/main" val="358821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1B6D606-060C-2305-6C85-E0767EBDC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3700"/>
            <a:ext cx="12192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3AF81-792A-B24B-8C7B-8BC705A13782}"/>
              </a:ext>
            </a:extLst>
          </p:cNvPr>
          <p:cNvSpPr txBox="1"/>
          <p:nvPr/>
        </p:nvSpPr>
        <p:spPr>
          <a:xfrm>
            <a:off x="1604386" y="1225368"/>
            <a:ext cx="8983226" cy="37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Std. dev for every base pair mutated in the GATA4 motif – backward sequences</a:t>
            </a:r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533B1ED2-8F3A-DEA7-50A2-DDAEB4E4D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153" y="5249566"/>
            <a:ext cx="5183693" cy="1555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65DA64-36A5-E890-CE1C-4FA16895A805}"/>
              </a:ext>
            </a:extLst>
          </p:cNvPr>
          <p:cNvSpPr txBox="1"/>
          <p:nvPr/>
        </p:nvSpPr>
        <p:spPr>
          <a:xfrm>
            <a:off x="454479" y="229828"/>
            <a:ext cx="6099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Step 2:  Mutate every base pair of GATA</a:t>
            </a:r>
          </a:p>
        </p:txBody>
      </p:sp>
    </p:spTree>
    <p:extLst>
      <p:ext uri="{BB962C8B-B14F-4D97-AF65-F5344CB8AC3E}">
        <p14:creationId xmlns:p14="http://schemas.microsoft.com/office/powerpoint/2010/main" val="95754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24E1C-CE44-B2BE-6ABA-8C593BDE598B}"/>
              </a:ext>
            </a:extLst>
          </p:cNvPr>
          <p:cNvSpPr txBox="1"/>
          <p:nvPr/>
        </p:nvSpPr>
        <p:spPr>
          <a:xfrm>
            <a:off x="442127" y="221064"/>
            <a:ext cx="11254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3: AP1-GATA interaction</a:t>
            </a:r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4" name="Picture 3" descr="A group of graphs showing different types of gata&#10;&#10;Description automatically generated">
            <a:extLst>
              <a:ext uri="{FF2B5EF4-FFF2-40B4-BE49-F238E27FC236}">
                <a16:creationId xmlns:a16="http://schemas.microsoft.com/office/drawing/2014/main" id="{80FC5282-ACEB-6383-8798-4E723C63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677" y="661719"/>
            <a:ext cx="8324606" cy="5975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2FF31-C084-D0F8-0475-6F9A9CB7055F}"/>
              </a:ext>
            </a:extLst>
          </p:cNvPr>
          <p:cNvSpPr txBox="1"/>
          <p:nvPr/>
        </p:nvSpPr>
        <p:spPr>
          <a:xfrm>
            <a:off x="442127" y="1043732"/>
            <a:ext cx="3140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Insert GATA and AP1 into the background sequence in varying distance from each other and compare the variation of </a:t>
            </a:r>
            <a:r>
              <a:rPr lang="en-US" dirty="0" err="1"/>
              <a:t>logFC</a:t>
            </a:r>
            <a:r>
              <a:rPr lang="en-US" dirty="0"/>
              <a:t> of reference scores for every distance variation</a:t>
            </a:r>
          </a:p>
        </p:txBody>
      </p:sp>
    </p:spTree>
    <p:extLst>
      <p:ext uri="{BB962C8B-B14F-4D97-AF65-F5344CB8AC3E}">
        <p14:creationId xmlns:p14="http://schemas.microsoft.com/office/powerpoint/2010/main" val="107545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15319</TotalTime>
  <Words>1301</Words>
  <Application>Microsoft Macintosh PowerPoint</Application>
  <PresentationFormat>Widescreen</PresentationFormat>
  <Paragraphs>140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ElsevierSans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Revathy Venukuttan</dc:creator>
  <cp:lastModifiedBy>Revathy Venukuttan</cp:lastModifiedBy>
  <cp:revision>13</cp:revision>
  <dcterms:created xsi:type="dcterms:W3CDTF">2024-09-16T22:01:26Z</dcterms:created>
  <dcterms:modified xsi:type="dcterms:W3CDTF">2024-10-21T04:05:48Z</dcterms:modified>
</cp:coreProperties>
</file>