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2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58" r:id="rId12"/>
    <p:sldId id="283" r:id="rId13"/>
    <p:sldId id="260" r:id="rId14"/>
    <p:sldId id="264" r:id="rId15"/>
    <p:sldId id="262" r:id="rId16"/>
    <p:sldId id="268" r:id="rId17"/>
    <p:sldId id="299" r:id="rId18"/>
    <p:sldId id="270" r:id="rId19"/>
    <p:sldId id="300" r:id="rId20"/>
    <p:sldId id="271" r:id="rId21"/>
    <p:sldId id="296" r:id="rId22"/>
    <p:sldId id="266" r:id="rId23"/>
    <p:sldId id="265" r:id="rId24"/>
    <p:sldId id="292" r:id="rId25"/>
    <p:sldId id="305" r:id="rId26"/>
    <p:sldId id="288" r:id="rId27"/>
    <p:sldId id="303" r:id="rId28"/>
    <p:sldId id="306" r:id="rId29"/>
    <p:sldId id="307" r:id="rId30"/>
    <p:sldId id="286" r:id="rId31"/>
    <p:sldId id="294" r:id="rId32"/>
    <p:sldId id="301" r:id="rId33"/>
    <p:sldId id="302" r:id="rId34"/>
    <p:sldId id="315" r:id="rId35"/>
    <p:sldId id="317" r:id="rId36"/>
    <p:sldId id="318" r:id="rId37"/>
    <p:sldId id="319" r:id="rId38"/>
    <p:sldId id="320" r:id="rId39"/>
    <p:sldId id="321" r:id="rId40"/>
    <p:sldId id="309" r:id="rId41"/>
    <p:sldId id="310" r:id="rId42"/>
    <p:sldId id="316" r:id="rId43"/>
    <p:sldId id="311" r:id="rId44"/>
    <p:sldId id="31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4" autoAdjust="0"/>
    <p:restoredTop sz="94662" autoAdjust="0"/>
  </p:normalViewPr>
  <p:slideViewPr>
    <p:cSldViewPr>
      <p:cViewPr>
        <p:scale>
          <a:sx n="80" d="100"/>
          <a:sy n="80" d="100"/>
        </p:scale>
        <p:origin x="-147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036F3-D048-4C20-8F5C-AC8D4D2EAA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3A55F7-2885-48FD-BEDA-EA243438DE12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Methods for obtaining Coherent Sources</a:t>
          </a:r>
          <a:endParaRPr lang="en-US" dirty="0"/>
        </a:p>
      </dgm:t>
    </dgm:pt>
    <dgm:pt modelId="{BE8E30D5-094F-458C-BA3D-FB397883E042}" type="parTrans" cxnId="{58187E8D-45B6-407D-A062-098B4D4C8783}">
      <dgm:prSet/>
      <dgm:spPr/>
      <dgm:t>
        <a:bodyPr/>
        <a:lstStyle/>
        <a:p>
          <a:endParaRPr lang="en-US"/>
        </a:p>
      </dgm:t>
    </dgm:pt>
    <dgm:pt modelId="{9A5B4F2D-B11B-44CA-B32C-D499D34F07D4}" type="sibTrans" cxnId="{58187E8D-45B6-407D-A062-098B4D4C8783}">
      <dgm:prSet/>
      <dgm:spPr/>
      <dgm:t>
        <a:bodyPr/>
        <a:lstStyle/>
        <a:p>
          <a:endParaRPr lang="en-US"/>
        </a:p>
      </dgm:t>
    </dgm:pt>
    <dgm:pt modelId="{2EDE964E-C2E5-49F9-B72F-B07EAC4710BB}">
      <dgm:prSet phldrT="[Text]" custT="1"/>
      <dgm:spPr/>
      <dgm:t>
        <a:bodyPr/>
        <a:lstStyle/>
        <a:p>
          <a:r>
            <a:rPr lang="en-US" sz="2600" b="1" dirty="0" smtClean="0">
              <a:solidFill>
                <a:srgbClr val="0070C0"/>
              </a:solidFill>
            </a:rPr>
            <a:t>Division of </a:t>
          </a:r>
          <a:r>
            <a:rPr lang="en-US" sz="2600" b="1" dirty="0" err="1" smtClean="0">
              <a:solidFill>
                <a:srgbClr val="0070C0"/>
              </a:solidFill>
            </a:rPr>
            <a:t>Wavefront</a:t>
          </a:r>
          <a:r>
            <a:rPr lang="en-US" sz="2600" b="1" dirty="0" smtClean="0">
              <a:solidFill>
                <a:srgbClr val="0070C0"/>
              </a:solidFill>
            </a:rPr>
            <a:t> </a:t>
          </a:r>
        </a:p>
        <a:p>
          <a:r>
            <a:rPr lang="en-US" sz="1800" b="1" dirty="0" smtClean="0">
              <a:solidFill>
                <a:srgbClr val="0070C0"/>
              </a:solidFill>
            </a:rPr>
            <a:t>Examples: Young’s double slit, Biprism </a:t>
          </a:r>
          <a:r>
            <a:rPr lang="en-US" sz="1800" b="1" dirty="0" err="1" smtClean="0">
              <a:solidFill>
                <a:srgbClr val="0070C0"/>
              </a:solidFill>
            </a:rPr>
            <a:t>etc</a:t>
          </a:r>
          <a:endParaRPr lang="en-US" sz="1800" b="1" dirty="0">
            <a:solidFill>
              <a:srgbClr val="0070C0"/>
            </a:solidFill>
          </a:endParaRPr>
        </a:p>
      </dgm:t>
    </dgm:pt>
    <dgm:pt modelId="{510678AC-7327-4EEB-A58F-81842D943B6A}" type="parTrans" cxnId="{F1D4CB83-673D-4DED-88BD-623EDBB7D3C0}">
      <dgm:prSet/>
      <dgm:spPr/>
      <dgm:t>
        <a:bodyPr/>
        <a:lstStyle/>
        <a:p>
          <a:endParaRPr lang="en-US"/>
        </a:p>
      </dgm:t>
    </dgm:pt>
    <dgm:pt modelId="{9282F729-68ED-450B-B4E6-A53BC6783CD1}" type="sibTrans" cxnId="{F1D4CB83-673D-4DED-88BD-623EDBB7D3C0}">
      <dgm:prSet/>
      <dgm:spPr/>
      <dgm:t>
        <a:bodyPr/>
        <a:lstStyle/>
        <a:p>
          <a:endParaRPr lang="en-US"/>
        </a:p>
      </dgm:t>
    </dgm:pt>
    <dgm:pt modelId="{DA6FF963-BF5E-48D1-8DB5-B2A0D76683F1}">
      <dgm:prSet phldrT="[Text]" custT="1"/>
      <dgm:spPr/>
      <dgm:t>
        <a:bodyPr/>
        <a:lstStyle/>
        <a:p>
          <a:r>
            <a:rPr lang="en-US" sz="2900" b="1" dirty="0" smtClean="0">
              <a:solidFill>
                <a:srgbClr val="00B050"/>
              </a:solidFill>
            </a:rPr>
            <a:t>Division of Amplitude</a:t>
          </a:r>
        </a:p>
        <a:p>
          <a:r>
            <a:rPr lang="en-US" sz="1800" b="1" dirty="0" smtClean="0">
              <a:solidFill>
                <a:srgbClr val="00B050"/>
              </a:solidFill>
            </a:rPr>
            <a:t>Examples: Thin film, Newton’s Ring </a:t>
          </a:r>
          <a:r>
            <a:rPr lang="en-US" sz="1800" b="1" dirty="0" err="1" smtClean="0">
              <a:solidFill>
                <a:srgbClr val="00B050"/>
              </a:solidFill>
            </a:rPr>
            <a:t>etc</a:t>
          </a:r>
          <a:r>
            <a:rPr lang="en-US" sz="1800" b="1" dirty="0" smtClean="0">
              <a:solidFill>
                <a:srgbClr val="00B050"/>
              </a:solidFill>
            </a:rPr>
            <a:t>  </a:t>
          </a:r>
          <a:endParaRPr lang="en-US" sz="1800" b="1" dirty="0">
            <a:solidFill>
              <a:srgbClr val="00B050"/>
            </a:solidFill>
          </a:endParaRPr>
        </a:p>
      </dgm:t>
    </dgm:pt>
    <dgm:pt modelId="{B3F4F195-7669-46B3-9F13-E9D2232D924E}" type="parTrans" cxnId="{FA278886-1803-4B7D-92A6-C4627FC5A024}">
      <dgm:prSet/>
      <dgm:spPr/>
      <dgm:t>
        <a:bodyPr/>
        <a:lstStyle/>
        <a:p>
          <a:endParaRPr lang="en-US"/>
        </a:p>
      </dgm:t>
    </dgm:pt>
    <dgm:pt modelId="{A64CC580-6FE3-4496-B49D-CE44BAE231D1}" type="sibTrans" cxnId="{FA278886-1803-4B7D-92A6-C4627FC5A024}">
      <dgm:prSet/>
      <dgm:spPr/>
      <dgm:t>
        <a:bodyPr/>
        <a:lstStyle/>
        <a:p>
          <a:endParaRPr lang="en-US"/>
        </a:p>
      </dgm:t>
    </dgm:pt>
    <dgm:pt modelId="{0D8D0370-7864-4188-8A39-D88785F8D3EE}" type="pres">
      <dgm:prSet presAssocID="{6D0036F3-D048-4C20-8F5C-AC8D4D2EAA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8B991D4-9DCB-4935-A671-9DC179620756}" type="pres">
      <dgm:prSet presAssocID="{3C3A55F7-2885-48FD-BEDA-EA243438DE12}" presName="hierRoot1" presStyleCnt="0"/>
      <dgm:spPr/>
    </dgm:pt>
    <dgm:pt modelId="{55CB9628-8DC2-4ACA-8843-55CB6299C5A4}" type="pres">
      <dgm:prSet presAssocID="{3C3A55F7-2885-48FD-BEDA-EA243438DE12}" presName="composite" presStyleCnt="0"/>
      <dgm:spPr/>
    </dgm:pt>
    <dgm:pt modelId="{6ABDC604-9A72-4CF8-B6D8-0FFBF47884E3}" type="pres">
      <dgm:prSet presAssocID="{3C3A55F7-2885-48FD-BEDA-EA243438DE12}" presName="background" presStyleLbl="node0" presStyleIdx="0" presStyleCnt="1"/>
      <dgm:spPr>
        <a:solidFill>
          <a:schemeClr val="accent5">
            <a:lumMod val="40000"/>
            <a:lumOff val="60000"/>
          </a:schemeClr>
        </a:solidFill>
      </dgm:spPr>
    </dgm:pt>
    <dgm:pt modelId="{794A6934-6582-44B3-B1C5-0E94E555F704}" type="pres">
      <dgm:prSet presAssocID="{3C3A55F7-2885-48FD-BEDA-EA243438DE1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C8D89D-43FE-429F-9FAB-EF383B0A24E4}" type="pres">
      <dgm:prSet presAssocID="{3C3A55F7-2885-48FD-BEDA-EA243438DE12}" presName="hierChild2" presStyleCnt="0"/>
      <dgm:spPr/>
    </dgm:pt>
    <dgm:pt modelId="{705FCED1-B989-4838-9C9A-CBA2691905F9}" type="pres">
      <dgm:prSet presAssocID="{510678AC-7327-4EEB-A58F-81842D943B6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87B43C22-1D3D-49BD-96AB-381081D06516}" type="pres">
      <dgm:prSet presAssocID="{2EDE964E-C2E5-49F9-B72F-B07EAC4710BB}" presName="hierRoot2" presStyleCnt="0"/>
      <dgm:spPr/>
    </dgm:pt>
    <dgm:pt modelId="{17DAB3D0-4B1D-4CB8-BB43-7BDF19C2D00F}" type="pres">
      <dgm:prSet presAssocID="{2EDE964E-C2E5-49F9-B72F-B07EAC4710BB}" presName="composite2" presStyleCnt="0"/>
      <dgm:spPr/>
    </dgm:pt>
    <dgm:pt modelId="{BFF9AB96-7E81-4AF9-AA35-524BED529954}" type="pres">
      <dgm:prSet presAssocID="{2EDE964E-C2E5-49F9-B72F-B07EAC4710BB}" presName="background2" presStyleLbl="node2" presStyleIdx="0" presStyleCnt="2"/>
      <dgm:spPr>
        <a:solidFill>
          <a:schemeClr val="accent6">
            <a:lumMod val="60000"/>
            <a:lumOff val="40000"/>
          </a:schemeClr>
        </a:solidFill>
      </dgm:spPr>
    </dgm:pt>
    <dgm:pt modelId="{0AA7B149-D557-4D1C-8CB1-96AFE9B1452F}" type="pres">
      <dgm:prSet presAssocID="{2EDE964E-C2E5-49F9-B72F-B07EAC4710B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3D184E-ECEE-4311-9BF7-096C1AAFDD1C}" type="pres">
      <dgm:prSet presAssocID="{2EDE964E-C2E5-49F9-B72F-B07EAC4710BB}" presName="hierChild3" presStyleCnt="0"/>
      <dgm:spPr/>
    </dgm:pt>
    <dgm:pt modelId="{FDDA47C5-646C-4BA0-AE88-475D6250EB63}" type="pres">
      <dgm:prSet presAssocID="{B3F4F195-7669-46B3-9F13-E9D2232D924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E87BB59-913A-491C-B799-E19919F366B8}" type="pres">
      <dgm:prSet presAssocID="{DA6FF963-BF5E-48D1-8DB5-B2A0D76683F1}" presName="hierRoot2" presStyleCnt="0"/>
      <dgm:spPr/>
    </dgm:pt>
    <dgm:pt modelId="{98DE34AA-322E-4ABE-8A8C-60AC73D2E9D0}" type="pres">
      <dgm:prSet presAssocID="{DA6FF963-BF5E-48D1-8DB5-B2A0D76683F1}" presName="composite2" presStyleCnt="0"/>
      <dgm:spPr/>
    </dgm:pt>
    <dgm:pt modelId="{B5041274-D67B-4DE1-AED9-C7B85F5EFD7D}" type="pres">
      <dgm:prSet presAssocID="{DA6FF963-BF5E-48D1-8DB5-B2A0D76683F1}" presName="background2" presStyleLbl="node2" presStyleIdx="1" presStyleCnt="2"/>
      <dgm:spPr>
        <a:solidFill>
          <a:schemeClr val="accent6">
            <a:lumMod val="60000"/>
            <a:lumOff val="40000"/>
          </a:schemeClr>
        </a:solidFill>
      </dgm:spPr>
    </dgm:pt>
    <dgm:pt modelId="{A2D8ED7A-A847-406F-9F0E-BA45E2BF0CAE}" type="pres">
      <dgm:prSet presAssocID="{DA6FF963-BF5E-48D1-8DB5-B2A0D76683F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8DE78D-56B4-47A2-8A5F-1A9416BF46AB}" type="pres">
      <dgm:prSet presAssocID="{DA6FF963-BF5E-48D1-8DB5-B2A0D76683F1}" presName="hierChild3" presStyleCnt="0"/>
      <dgm:spPr/>
    </dgm:pt>
  </dgm:ptLst>
  <dgm:cxnLst>
    <dgm:cxn modelId="{70C14E70-CC11-49B4-AC7F-57C6AF0474B0}" type="presOf" srcId="{510678AC-7327-4EEB-A58F-81842D943B6A}" destId="{705FCED1-B989-4838-9C9A-CBA2691905F9}" srcOrd="0" destOrd="0" presId="urn:microsoft.com/office/officeart/2005/8/layout/hierarchy1"/>
    <dgm:cxn modelId="{0ACF5574-79CC-451E-9606-008D20C9F8AE}" type="presOf" srcId="{3C3A55F7-2885-48FD-BEDA-EA243438DE12}" destId="{794A6934-6582-44B3-B1C5-0E94E555F704}" srcOrd="0" destOrd="0" presId="urn:microsoft.com/office/officeart/2005/8/layout/hierarchy1"/>
    <dgm:cxn modelId="{44E500C4-B281-4E98-AE2A-58B16436FC3C}" type="presOf" srcId="{2EDE964E-C2E5-49F9-B72F-B07EAC4710BB}" destId="{0AA7B149-D557-4D1C-8CB1-96AFE9B1452F}" srcOrd="0" destOrd="0" presId="urn:microsoft.com/office/officeart/2005/8/layout/hierarchy1"/>
    <dgm:cxn modelId="{58187E8D-45B6-407D-A062-098B4D4C8783}" srcId="{6D0036F3-D048-4C20-8F5C-AC8D4D2EAAF1}" destId="{3C3A55F7-2885-48FD-BEDA-EA243438DE12}" srcOrd="0" destOrd="0" parTransId="{BE8E30D5-094F-458C-BA3D-FB397883E042}" sibTransId="{9A5B4F2D-B11B-44CA-B32C-D499D34F07D4}"/>
    <dgm:cxn modelId="{B79B6B2B-F9DD-4D68-B51A-785F8E0F92F9}" type="presOf" srcId="{DA6FF963-BF5E-48D1-8DB5-B2A0D76683F1}" destId="{A2D8ED7A-A847-406F-9F0E-BA45E2BF0CAE}" srcOrd="0" destOrd="0" presId="urn:microsoft.com/office/officeart/2005/8/layout/hierarchy1"/>
    <dgm:cxn modelId="{F1D4CB83-673D-4DED-88BD-623EDBB7D3C0}" srcId="{3C3A55F7-2885-48FD-BEDA-EA243438DE12}" destId="{2EDE964E-C2E5-49F9-B72F-B07EAC4710BB}" srcOrd="0" destOrd="0" parTransId="{510678AC-7327-4EEB-A58F-81842D943B6A}" sibTransId="{9282F729-68ED-450B-B4E6-A53BC6783CD1}"/>
    <dgm:cxn modelId="{6B647213-CB42-40FF-BA81-B384236E00E3}" type="presOf" srcId="{B3F4F195-7669-46B3-9F13-E9D2232D924E}" destId="{FDDA47C5-646C-4BA0-AE88-475D6250EB63}" srcOrd="0" destOrd="0" presId="urn:microsoft.com/office/officeart/2005/8/layout/hierarchy1"/>
    <dgm:cxn modelId="{A4131568-8C76-4AEF-841E-449F4BBDFC37}" type="presOf" srcId="{6D0036F3-D048-4C20-8F5C-AC8D4D2EAAF1}" destId="{0D8D0370-7864-4188-8A39-D88785F8D3EE}" srcOrd="0" destOrd="0" presId="urn:microsoft.com/office/officeart/2005/8/layout/hierarchy1"/>
    <dgm:cxn modelId="{FA278886-1803-4B7D-92A6-C4627FC5A024}" srcId="{3C3A55F7-2885-48FD-BEDA-EA243438DE12}" destId="{DA6FF963-BF5E-48D1-8DB5-B2A0D76683F1}" srcOrd="1" destOrd="0" parTransId="{B3F4F195-7669-46B3-9F13-E9D2232D924E}" sibTransId="{A64CC580-6FE3-4496-B49D-CE44BAE231D1}"/>
    <dgm:cxn modelId="{15495EF9-1DED-43E7-80A2-E6A7B5F23F8A}" type="presParOf" srcId="{0D8D0370-7864-4188-8A39-D88785F8D3EE}" destId="{18B991D4-9DCB-4935-A671-9DC179620756}" srcOrd="0" destOrd="0" presId="urn:microsoft.com/office/officeart/2005/8/layout/hierarchy1"/>
    <dgm:cxn modelId="{D58E6279-6CC3-40CC-B620-2AD27DDA6185}" type="presParOf" srcId="{18B991D4-9DCB-4935-A671-9DC179620756}" destId="{55CB9628-8DC2-4ACA-8843-55CB6299C5A4}" srcOrd="0" destOrd="0" presId="urn:microsoft.com/office/officeart/2005/8/layout/hierarchy1"/>
    <dgm:cxn modelId="{B1FE1407-1820-42DC-BA49-279BA7632173}" type="presParOf" srcId="{55CB9628-8DC2-4ACA-8843-55CB6299C5A4}" destId="{6ABDC604-9A72-4CF8-B6D8-0FFBF47884E3}" srcOrd="0" destOrd="0" presId="urn:microsoft.com/office/officeart/2005/8/layout/hierarchy1"/>
    <dgm:cxn modelId="{E0BB9332-CAC5-49B9-9111-A7500239E241}" type="presParOf" srcId="{55CB9628-8DC2-4ACA-8843-55CB6299C5A4}" destId="{794A6934-6582-44B3-B1C5-0E94E555F704}" srcOrd="1" destOrd="0" presId="urn:microsoft.com/office/officeart/2005/8/layout/hierarchy1"/>
    <dgm:cxn modelId="{A798C30D-6F5B-40C6-B48F-336E05741534}" type="presParOf" srcId="{18B991D4-9DCB-4935-A671-9DC179620756}" destId="{9FC8D89D-43FE-429F-9FAB-EF383B0A24E4}" srcOrd="1" destOrd="0" presId="urn:microsoft.com/office/officeart/2005/8/layout/hierarchy1"/>
    <dgm:cxn modelId="{07652B38-E6E7-4CDD-B573-13BDB680BE48}" type="presParOf" srcId="{9FC8D89D-43FE-429F-9FAB-EF383B0A24E4}" destId="{705FCED1-B989-4838-9C9A-CBA2691905F9}" srcOrd="0" destOrd="0" presId="urn:microsoft.com/office/officeart/2005/8/layout/hierarchy1"/>
    <dgm:cxn modelId="{037F6155-03D4-4D79-BA52-ABD74A745400}" type="presParOf" srcId="{9FC8D89D-43FE-429F-9FAB-EF383B0A24E4}" destId="{87B43C22-1D3D-49BD-96AB-381081D06516}" srcOrd="1" destOrd="0" presId="urn:microsoft.com/office/officeart/2005/8/layout/hierarchy1"/>
    <dgm:cxn modelId="{8A6A3C46-0398-41B3-8B2B-A5D5545D1CF2}" type="presParOf" srcId="{87B43C22-1D3D-49BD-96AB-381081D06516}" destId="{17DAB3D0-4B1D-4CB8-BB43-7BDF19C2D00F}" srcOrd="0" destOrd="0" presId="urn:microsoft.com/office/officeart/2005/8/layout/hierarchy1"/>
    <dgm:cxn modelId="{5CFEB195-BF88-4B9C-A267-79D1BD5A530E}" type="presParOf" srcId="{17DAB3D0-4B1D-4CB8-BB43-7BDF19C2D00F}" destId="{BFF9AB96-7E81-4AF9-AA35-524BED529954}" srcOrd="0" destOrd="0" presId="urn:microsoft.com/office/officeart/2005/8/layout/hierarchy1"/>
    <dgm:cxn modelId="{4BB10596-3435-4CD4-8BC5-59437ADD3031}" type="presParOf" srcId="{17DAB3D0-4B1D-4CB8-BB43-7BDF19C2D00F}" destId="{0AA7B149-D557-4D1C-8CB1-96AFE9B1452F}" srcOrd="1" destOrd="0" presId="urn:microsoft.com/office/officeart/2005/8/layout/hierarchy1"/>
    <dgm:cxn modelId="{E7EACD49-ED36-4ACB-B9E4-9C9B0CD7CA6E}" type="presParOf" srcId="{87B43C22-1D3D-49BD-96AB-381081D06516}" destId="{C73D184E-ECEE-4311-9BF7-096C1AAFDD1C}" srcOrd="1" destOrd="0" presId="urn:microsoft.com/office/officeart/2005/8/layout/hierarchy1"/>
    <dgm:cxn modelId="{D97C8812-962D-412B-9258-7D427DC99D7B}" type="presParOf" srcId="{9FC8D89D-43FE-429F-9FAB-EF383B0A24E4}" destId="{FDDA47C5-646C-4BA0-AE88-475D6250EB63}" srcOrd="2" destOrd="0" presId="urn:microsoft.com/office/officeart/2005/8/layout/hierarchy1"/>
    <dgm:cxn modelId="{202895AD-C11A-4F30-BC28-E07542B5F7DE}" type="presParOf" srcId="{9FC8D89D-43FE-429F-9FAB-EF383B0A24E4}" destId="{FE87BB59-913A-491C-B799-E19919F366B8}" srcOrd="3" destOrd="0" presId="urn:microsoft.com/office/officeart/2005/8/layout/hierarchy1"/>
    <dgm:cxn modelId="{A8426EBC-A341-4BC6-9CDB-E8A84438D2B0}" type="presParOf" srcId="{FE87BB59-913A-491C-B799-E19919F366B8}" destId="{98DE34AA-322E-4ABE-8A8C-60AC73D2E9D0}" srcOrd="0" destOrd="0" presId="urn:microsoft.com/office/officeart/2005/8/layout/hierarchy1"/>
    <dgm:cxn modelId="{6AA59D2E-225C-4917-862A-A7E9F4394A6A}" type="presParOf" srcId="{98DE34AA-322E-4ABE-8A8C-60AC73D2E9D0}" destId="{B5041274-D67B-4DE1-AED9-C7B85F5EFD7D}" srcOrd="0" destOrd="0" presId="urn:microsoft.com/office/officeart/2005/8/layout/hierarchy1"/>
    <dgm:cxn modelId="{9CC4B155-87D6-466A-9B32-7CEB2A5A4254}" type="presParOf" srcId="{98DE34AA-322E-4ABE-8A8C-60AC73D2E9D0}" destId="{A2D8ED7A-A847-406F-9F0E-BA45E2BF0CAE}" srcOrd="1" destOrd="0" presId="urn:microsoft.com/office/officeart/2005/8/layout/hierarchy1"/>
    <dgm:cxn modelId="{74433C7C-B420-4860-8D41-569258F2EED4}" type="presParOf" srcId="{FE87BB59-913A-491C-B799-E19919F366B8}" destId="{B98DE78D-56B4-47A2-8A5F-1A9416BF46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1438-7490-40C3-96F0-AF101B6D10E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B55A5-CA2A-4F4C-992D-B6FA6F5A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1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ADFB6B-B5C2-4F51-B624-A62E9657AA24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D5B27E-3762-445B-90DC-C3679F24A5FE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microsoft.com/office/2007/relationships/hdphoto" Target="../media/hdphoto3.wdp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microsoft.com/office/2007/relationships/hdphoto" Target="../media/hdphoto5.wdp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lovecantbpainted/anti-reflective-coatings-on-the-solar-photo-voltaic-panels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arch?q=applications+of+anti+reflection+coating&amp;rlz=1C1RLNS_enIN667IN667&amp;sxsrf=ALeKk02pbN3aeQXuBjr8yzZEGPSpaH4jcQ:1598285253850&amp;source=lnms&amp;tbm=isch&amp;sa=X&amp;ved=2ahUKEwiwubjGnLTrAhXbxjgGHZk4B2IQ_AUoAXoECBAQAw&amp;biw=1366&amp;bih=657#imgrc=d4E6b1RQyYPRPM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D9CEDE5-3115-42FB-90A3-0727B8EE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657" y="1470246"/>
            <a:ext cx="6288635" cy="38637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600" dirty="0" smtClean="0">
                <a:latin typeface="Marcellus" panose="020E0602050203020307"/>
                <a:cs typeface="Times New Roman" panose="02020603050405020304" pitchFamily="18" charset="0"/>
              </a:rPr>
              <a:t>WELCOME</a:t>
            </a:r>
          </a:p>
          <a:p>
            <a:pPr marL="0" indent="0" algn="ctr">
              <a:buNone/>
            </a:pPr>
            <a:r>
              <a:rPr lang="en-IN" sz="3600" dirty="0" smtClean="0">
                <a:latin typeface="Marcellus" panose="020E0602050203020307"/>
                <a:cs typeface="Times New Roman" panose="02020603050405020304" pitchFamily="18" charset="0"/>
              </a:rPr>
              <a:t>F Y B Tech Students</a:t>
            </a:r>
          </a:p>
          <a:p>
            <a:pPr marL="0" indent="0" algn="ctr">
              <a:buNone/>
            </a:pPr>
            <a:r>
              <a:rPr lang="en-IN" sz="3600" dirty="0" smtClean="0">
                <a:latin typeface="Marcellus" panose="020E0602050203020307"/>
                <a:cs typeface="Times New Roman" panose="02020603050405020304" pitchFamily="18" charset="0"/>
              </a:rPr>
              <a:t>to the</a:t>
            </a:r>
          </a:p>
          <a:p>
            <a:pPr marL="0" indent="0" algn="ctr">
              <a:buNone/>
            </a:pPr>
            <a:r>
              <a:rPr lang="en-US" sz="5400" dirty="0" smtClean="0">
                <a:solidFill>
                  <a:srgbClr val="C00000"/>
                </a:solidFill>
                <a:latin typeface="Marcellus" panose="020E0602050203020307"/>
              </a:rPr>
              <a:t>Engineering </a:t>
            </a:r>
            <a:r>
              <a:rPr lang="en-US" sz="5400" dirty="0">
                <a:solidFill>
                  <a:srgbClr val="C00000"/>
                </a:solidFill>
                <a:latin typeface="Marcellus" panose="020E0602050203020307"/>
              </a:rPr>
              <a:t>Physics C</a:t>
            </a:r>
            <a:r>
              <a:rPr lang="en-US" sz="5400" dirty="0" smtClean="0">
                <a:solidFill>
                  <a:srgbClr val="C00000"/>
                </a:solidFill>
                <a:latin typeface="Marcellus" panose="020E0602050203020307"/>
              </a:rPr>
              <a:t>ourse</a:t>
            </a:r>
            <a:endParaRPr lang="en-IN" sz="5400" dirty="0" smtClean="0">
              <a:latin typeface="Marcellus" panose="020E0602050203020307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3600" dirty="0" smtClean="0">
              <a:latin typeface="Marcellus" panose="020E0602050203020307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" y="2219"/>
            <a:ext cx="566958" cy="68557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3" y="0"/>
            <a:ext cx="209677" cy="544068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00" y="6088083"/>
            <a:ext cx="868683" cy="647487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1" y="6107992"/>
            <a:ext cx="2655568" cy="6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588170" cy="439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" y="2219"/>
            <a:ext cx="566958" cy="6855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3" y="0"/>
            <a:ext cx="209677" cy="544068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00" y="6088083"/>
            <a:ext cx="868683" cy="64748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1" y="6107992"/>
            <a:ext cx="2655568" cy="6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0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7660" y="329821"/>
            <a:ext cx="858582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Thin film </a:t>
            </a:r>
            <a:r>
              <a:rPr lang="en-US" sz="3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interference</a:t>
            </a:r>
            <a:endParaRPr lang="en-US" sz="36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" y="2219"/>
            <a:ext cx="566958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3" y="0"/>
            <a:ext cx="209677" cy="5440680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00" y="6088083"/>
            <a:ext cx="868683" cy="647487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1" y="6107992"/>
            <a:ext cx="2655568" cy="66389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340468"/>
            <a:ext cx="8199083" cy="18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3"/>
          <p:cNvSpPr txBox="1">
            <a:spLocks noChangeArrowheads="1"/>
          </p:cNvSpPr>
          <p:nvPr/>
        </p:nvSpPr>
        <p:spPr bwMode="auto">
          <a:xfrm>
            <a:off x="777240" y="2514600"/>
            <a:ext cx="8290560" cy="1200329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6600FF"/>
                </a:solidFill>
              </a:rPr>
              <a:t>The phenomenon </a:t>
            </a:r>
            <a:r>
              <a:rPr lang="en-US" sz="2400" b="1" dirty="0" smtClean="0">
                <a:solidFill>
                  <a:srgbClr val="6600FF"/>
                </a:solidFill>
              </a:rPr>
              <a:t>of modification in intensity of light due to  mixing/superimposing of two or more light waves is </a:t>
            </a:r>
            <a:r>
              <a:rPr lang="en-US" sz="2400" b="1" dirty="0">
                <a:solidFill>
                  <a:srgbClr val="6600FF"/>
                </a:solidFill>
              </a:rPr>
              <a:t>called</a:t>
            </a:r>
            <a:r>
              <a:rPr lang="en-US" sz="2400" b="1" dirty="0">
                <a:solidFill>
                  <a:srgbClr val="6600CC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</a:rPr>
              <a:t>nterference of Light.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240" y="609600"/>
            <a:ext cx="8366760" cy="584775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Interference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" y="2219"/>
            <a:ext cx="566958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3" y="0"/>
            <a:ext cx="209677" cy="5440680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00" y="6088083"/>
            <a:ext cx="868683" cy="647487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1" y="6107992"/>
            <a:ext cx="2655568" cy="6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2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1" name="Line 129"/>
          <p:cNvSpPr>
            <a:spLocks noChangeShapeType="1"/>
          </p:cNvSpPr>
          <p:nvPr/>
        </p:nvSpPr>
        <p:spPr bwMode="auto">
          <a:xfrm>
            <a:off x="381000" y="3352800"/>
            <a:ext cx="3886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8" name="Line 96"/>
          <p:cNvSpPr>
            <a:spLocks noChangeShapeType="1"/>
          </p:cNvSpPr>
          <p:nvPr/>
        </p:nvSpPr>
        <p:spPr bwMode="auto">
          <a:xfrm flipV="1">
            <a:off x="381000" y="1417638"/>
            <a:ext cx="4191000" cy="3016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0" y="0"/>
            <a:ext cx="9143999" cy="36933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solidFill>
                  <a:srgbClr val="0000CC"/>
                </a:solidFill>
              </a:rPr>
              <a:t>Constructive and Destructive Interference </a:t>
            </a:r>
            <a:endParaRPr lang="en-US" b="1" dirty="0">
              <a:solidFill>
                <a:srgbClr val="0000CC"/>
              </a:solidFill>
            </a:endParaRPr>
          </a:p>
        </p:txBody>
      </p:sp>
      <p:grpSp>
        <p:nvGrpSpPr>
          <p:cNvPr id="23630" name="Group 78"/>
          <p:cNvGrpSpPr>
            <a:grpSpLocks/>
          </p:cNvGrpSpPr>
          <p:nvPr/>
        </p:nvGrpSpPr>
        <p:grpSpPr bwMode="auto">
          <a:xfrm>
            <a:off x="381000" y="1143000"/>
            <a:ext cx="3886200" cy="609600"/>
            <a:chOff x="1728" y="2880"/>
            <a:chExt cx="2496" cy="768"/>
          </a:xfrm>
        </p:grpSpPr>
        <p:sp>
          <p:nvSpPr>
            <p:cNvPr id="10352" name="Freeform 79"/>
            <p:cNvSpPr>
              <a:spLocks/>
            </p:cNvSpPr>
            <p:nvPr/>
          </p:nvSpPr>
          <p:spPr bwMode="auto">
            <a:xfrm>
              <a:off x="3696" y="2880"/>
              <a:ext cx="528" cy="384"/>
            </a:xfrm>
            <a:custGeom>
              <a:avLst/>
              <a:gdLst>
                <a:gd name="T0" fmla="*/ 0 w 384"/>
                <a:gd name="T1" fmla="*/ 384 h 192"/>
                <a:gd name="T2" fmla="*/ 264 w 384"/>
                <a:gd name="T3" fmla="*/ 0 h 192"/>
                <a:gd name="T4" fmla="*/ 528 w 384"/>
                <a:gd name="T5" fmla="*/ 384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cubicBezTo>
                    <a:pt x="64" y="96"/>
                    <a:pt x="128" y="0"/>
                    <a:pt x="192" y="0"/>
                  </a:cubicBezTo>
                  <a:cubicBezTo>
                    <a:pt x="256" y="0"/>
                    <a:pt x="320" y="96"/>
                    <a:pt x="384" y="192"/>
                  </a:cubicBezTo>
                </a:path>
              </a:pathLst>
            </a:custGeom>
            <a:noFill/>
            <a:ln w="28575" cmpd="sng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53" name="Group 80"/>
            <p:cNvGrpSpPr>
              <a:grpSpLocks/>
            </p:cNvGrpSpPr>
            <p:nvPr/>
          </p:nvGrpSpPr>
          <p:grpSpPr bwMode="auto">
            <a:xfrm>
              <a:off x="1728" y="2880"/>
              <a:ext cx="1968" cy="768"/>
              <a:chOff x="2352" y="912"/>
              <a:chExt cx="1536" cy="384"/>
            </a:xfrm>
          </p:grpSpPr>
          <p:grpSp>
            <p:nvGrpSpPr>
              <p:cNvPr id="10354" name="Group 81"/>
              <p:cNvGrpSpPr>
                <a:grpSpLocks/>
              </p:cNvGrpSpPr>
              <p:nvPr/>
            </p:nvGrpSpPr>
            <p:grpSpPr bwMode="auto">
              <a:xfrm>
                <a:off x="2352" y="912"/>
                <a:ext cx="768" cy="384"/>
                <a:chOff x="2736" y="816"/>
                <a:chExt cx="768" cy="384"/>
              </a:xfrm>
            </p:grpSpPr>
            <p:sp>
              <p:nvSpPr>
                <p:cNvPr id="10358" name="Freeform 82"/>
                <p:cNvSpPr>
                  <a:spLocks/>
                </p:cNvSpPr>
                <p:nvPr/>
              </p:nvSpPr>
              <p:spPr bwMode="auto">
                <a:xfrm>
                  <a:off x="2736" y="816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9" name="Freeform 83"/>
                <p:cNvSpPr>
                  <a:spLocks/>
                </p:cNvSpPr>
                <p:nvPr/>
              </p:nvSpPr>
              <p:spPr bwMode="auto">
                <a:xfrm flipV="1">
                  <a:off x="3120" y="1008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355" name="Group 84"/>
              <p:cNvGrpSpPr>
                <a:grpSpLocks/>
              </p:cNvGrpSpPr>
              <p:nvPr/>
            </p:nvGrpSpPr>
            <p:grpSpPr bwMode="auto">
              <a:xfrm>
                <a:off x="3120" y="912"/>
                <a:ext cx="768" cy="384"/>
                <a:chOff x="2736" y="816"/>
                <a:chExt cx="768" cy="384"/>
              </a:xfrm>
            </p:grpSpPr>
            <p:sp>
              <p:nvSpPr>
                <p:cNvPr id="10356" name="Freeform 85"/>
                <p:cNvSpPr>
                  <a:spLocks/>
                </p:cNvSpPr>
                <p:nvPr/>
              </p:nvSpPr>
              <p:spPr bwMode="auto">
                <a:xfrm>
                  <a:off x="2736" y="816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7" name="Freeform 86"/>
                <p:cNvSpPr>
                  <a:spLocks/>
                </p:cNvSpPr>
                <p:nvPr/>
              </p:nvSpPr>
              <p:spPr bwMode="auto">
                <a:xfrm flipV="1">
                  <a:off x="3120" y="1008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639" name="Group 87"/>
          <p:cNvGrpSpPr>
            <a:grpSpLocks/>
          </p:cNvGrpSpPr>
          <p:nvPr/>
        </p:nvGrpSpPr>
        <p:grpSpPr bwMode="auto">
          <a:xfrm>
            <a:off x="381000" y="990600"/>
            <a:ext cx="3886200" cy="914400"/>
            <a:chOff x="1728" y="2880"/>
            <a:chExt cx="2496" cy="768"/>
          </a:xfrm>
        </p:grpSpPr>
        <p:sp>
          <p:nvSpPr>
            <p:cNvPr id="10344" name="Freeform 88"/>
            <p:cNvSpPr>
              <a:spLocks/>
            </p:cNvSpPr>
            <p:nvPr/>
          </p:nvSpPr>
          <p:spPr bwMode="auto">
            <a:xfrm>
              <a:off x="3696" y="2880"/>
              <a:ext cx="528" cy="384"/>
            </a:xfrm>
            <a:custGeom>
              <a:avLst/>
              <a:gdLst>
                <a:gd name="T0" fmla="*/ 0 w 384"/>
                <a:gd name="T1" fmla="*/ 384 h 192"/>
                <a:gd name="T2" fmla="*/ 264 w 384"/>
                <a:gd name="T3" fmla="*/ 0 h 192"/>
                <a:gd name="T4" fmla="*/ 528 w 384"/>
                <a:gd name="T5" fmla="*/ 384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cubicBezTo>
                    <a:pt x="64" y="96"/>
                    <a:pt x="128" y="0"/>
                    <a:pt x="192" y="0"/>
                  </a:cubicBezTo>
                  <a:cubicBezTo>
                    <a:pt x="256" y="0"/>
                    <a:pt x="320" y="96"/>
                    <a:pt x="384" y="19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5" name="Group 89"/>
            <p:cNvGrpSpPr>
              <a:grpSpLocks/>
            </p:cNvGrpSpPr>
            <p:nvPr/>
          </p:nvGrpSpPr>
          <p:grpSpPr bwMode="auto">
            <a:xfrm>
              <a:off x="1728" y="2880"/>
              <a:ext cx="1968" cy="768"/>
              <a:chOff x="2352" y="912"/>
              <a:chExt cx="1536" cy="384"/>
            </a:xfrm>
          </p:grpSpPr>
          <p:grpSp>
            <p:nvGrpSpPr>
              <p:cNvPr id="10346" name="Group 90"/>
              <p:cNvGrpSpPr>
                <a:grpSpLocks/>
              </p:cNvGrpSpPr>
              <p:nvPr/>
            </p:nvGrpSpPr>
            <p:grpSpPr bwMode="auto">
              <a:xfrm>
                <a:off x="2352" y="912"/>
                <a:ext cx="768" cy="384"/>
                <a:chOff x="2736" y="816"/>
                <a:chExt cx="768" cy="384"/>
              </a:xfrm>
            </p:grpSpPr>
            <p:sp>
              <p:nvSpPr>
                <p:cNvPr id="10350" name="Freeform 91"/>
                <p:cNvSpPr>
                  <a:spLocks/>
                </p:cNvSpPr>
                <p:nvPr/>
              </p:nvSpPr>
              <p:spPr bwMode="auto">
                <a:xfrm>
                  <a:off x="2736" y="816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1" name="Freeform 92"/>
                <p:cNvSpPr>
                  <a:spLocks/>
                </p:cNvSpPr>
                <p:nvPr/>
              </p:nvSpPr>
              <p:spPr bwMode="auto">
                <a:xfrm flipV="1">
                  <a:off x="3120" y="1008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347" name="Group 93"/>
              <p:cNvGrpSpPr>
                <a:grpSpLocks/>
              </p:cNvGrpSpPr>
              <p:nvPr/>
            </p:nvGrpSpPr>
            <p:grpSpPr bwMode="auto">
              <a:xfrm>
                <a:off x="3120" y="912"/>
                <a:ext cx="768" cy="384"/>
                <a:chOff x="2736" y="816"/>
                <a:chExt cx="768" cy="384"/>
              </a:xfrm>
            </p:grpSpPr>
            <p:sp>
              <p:nvSpPr>
                <p:cNvPr id="10348" name="Freeform 94"/>
                <p:cNvSpPr>
                  <a:spLocks/>
                </p:cNvSpPr>
                <p:nvPr/>
              </p:nvSpPr>
              <p:spPr bwMode="auto">
                <a:xfrm>
                  <a:off x="2736" y="816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9" name="Freeform 95"/>
                <p:cNvSpPr>
                  <a:spLocks/>
                </p:cNvSpPr>
                <p:nvPr/>
              </p:nvSpPr>
              <p:spPr bwMode="auto">
                <a:xfrm flipV="1">
                  <a:off x="3120" y="1008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649" name="Group 97"/>
          <p:cNvGrpSpPr>
            <a:grpSpLocks/>
          </p:cNvGrpSpPr>
          <p:nvPr/>
        </p:nvGrpSpPr>
        <p:grpSpPr bwMode="auto">
          <a:xfrm>
            <a:off x="381000" y="609600"/>
            <a:ext cx="3886200" cy="1676400"/>
            <a:chOff x="1728" y="2880"/>
            <a:chExt cx="2496" cy="768"/>
          </a:xfrm>
        </p:grpSpPr>
        <p:sp>
          <p:nvSpPr>
            <p:cNvPr id="10336" name="Freeform 98"/>
            <p:cNvSpPr>
              <a:spLocks/>
            </p:cNvSpPr>
            <p:nvPr/>
          </p:nvSpPr>
          <p:spPr bwMode="auto">
            <a:xfrm>
              <a:off x="3696" y="2880"/>
              <a:ext cx="528" cy="384"/>
            </a:xfrm>
            <a:custGeom>
              <a:avLst/>
              <a:gdLst>
                <a:gd name="T0" fmla="*/ 0 w 384"/>
                <a:gd name="T1" fmla="*/ 384 h 192"/>
                <a:gd name="T2" fmla="*/ 264 w 384"/>
                <a:gd name="T3" fmla="*/ 0 h 192"/>
                <a:gd name="T4" fmla="*/ 528 w 384"/>
                <a:gd name="T5" fmla="*/ 384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cubicBezTo>
                    <a:pt x="64" y="96"/>
                    <a:pt x="128" y="0"/>
                    <a:pt x="192" y="0"/>
                  </a:cubicBezTo>
                  <a:cubicBezTo>
                    <a:pt x="256" y="0"/>
                    <a:pt x="320" y="96"/>
                    <a:pt x="384" y="19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37" name="Group 99"/>
            <p:cNvGrpSpPr>
              <a:grpSpLocks/>
            </p:cNvGrpSpPr>
            <p:nvPr/>
          </p:nvGrpSpPr>
          <p:grpSpPr bwMode="auto">
            <a:xfrm>
              <a:off x="1728" y="2880"/>
              <a:ext cx="1968" cy="768"/>
              <a:chOff x="2352" y="912"/>
              <a:chExt cx="1536" cy="384"/>
            </a:xfrm>
          </p:grpSpPr>
          <p:grpSp>
            <p:nvGrpSpPr>
              <p:cNvPr id="10338" name="Group 100"/>
              <p:cNvGrpSpPr>
                <a:grpSpLocks/>
              </p:cNvGrpSpPr>
              <p:nvPr/>
            </p:nvGrpSpPr>
            <p:grpSpPr bwMode="auto">
              <a:xfrm>
                <a:off x="2352" y="912"/>
                <a:ext cx="768" cy="384"/>
                <a:chOff x="2736" y="816"/>
                <a:chExt cx="768" cy="384"/>
              </a:xfrm>
            </p:grpSpPr>
            <p:sp>
              <p:nvSpPr>
                <p:cNvPr id="10342" name="Freeform 101"/>
                <p:cNvSpPr>
                  <a:spLocks/>
                </p:cNvSpPr>
                <p:nvPr/>
              </p:nvSpPr>
              <p:spPr bwMode="auto">
                <a:xfrm>
                  <a:off x="2736" y="816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3" name="Freeform 102"/>
                <p:cNvSpPr>
                  <a:spLocks/>
                </p:cNvSpPr>
                <p:nvPr/>
              </p:nvSpPr>
              <p:spPr bwMode="auto">
                <a:xfrm flipV="1">
                  <a:off x="3120" y="1008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339" name="Group 103"/>
              <p:cNvGrpSpPr>
                <a:grpSpLocks/>
              </p:cNvGrpSpPr>
              <p:nvPr/>
            </p:nvGrpSpPr>
            <p:grpSpPr bwMode="auto">
              <a:xfrm>
                <a:off x="3120" y="912"/>
                <a:ext cx="768" cy="384"/>
                <a:chOff x="2736" y="816"/>
                <a:chExt cx="768" cy="384"/>
              </a:xfrm>
            </p:grpSpPr>
            <p:sp>
              <p:nvSpPr>
                <p:cNvPr id="10340" name="Freeform 104"/>
                <p:cNvSpPr>
                  <a:spLocks/>
                </p:cNvSpPr>
                <p:nvPr/>
              </p:nvSpPr>
              <p:spPr bwMode="auto">
                <a:xfrm>
                  <a:off x="2736" y="816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1" name="Freeform 105"/>
                <p:cNvSpPr>
                  <a:spLocks/>
                </p:cNvSpPr>
                <p:nvPr/>
              </p:nvSpPr>
              <p:spPr bwMode="auto">
                <a:xfrm flipV="1">
                  <a:off x="3120" y="1008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3658" name="Line 106"/>
          <p:cNvSpPr>
            <a:spLocks noChangeShapeType="1"/>
          </p:cNvSpPr>
          <p:nvPr/>
        </p:nvSpPr>
        <p:spPr bwMode="auto">
          <a:xfrm>
            <a:off x="1524000" y="1447800"/>
            <a:ext cx="0" cy="304800"/>
          </a:xfrm>
          <a:prstGeom prst="line">
            <a:avLst/>
          </a:prstGeom>
          <a:noFill/>
          <a:ln w="28575">
            <a:solidFill>
              <a:srgbClr val="66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9" name="Line 107"/>
          <p:cNvSpPr>
            <a:spLocks noChangeShapeType="1"/>
          </p:cNvSpPr>
          <p:nvPr/>
        </p:nvSpPr>
        <p:spPr bwMode="auto">
          <a:xfrm>
            <a:off x="762000" y="990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0" name="Line 108"/>
          <p:cNvSpPr>
            <a:spLocks noChangeShapeType="1"/>
          </p:cNvSpPr>
          <p:nvPr/>
        </p:nvSpPr>
        <p:spPr bwMode="auto">
          <a:xfrm>
            <a:off x="2286000" y="609600"/>
            <a:ext cx="0" cy="83820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63" name="Group 111"/>
          <p:cNvGrpSpPr>
            <a:grpSpLocks/>
          </p:cNvGrpSpPr>
          <p:nvPr/>
        </p:nvGrpSpPr>
        <p:grpSpPr bwMode="auto">
          <a:xfrm flipV="1">
            <a:off x="381000" y="3048000"/>
            <a:ext cx="3886200" cy="609600"/>
            <a:chOff x="1728" y="2880"/>
            <a:chExt cx="2496" cy="768"/>
          </a:xfrm>
        </p:grpSpPr>
        <p:sp>
          <p:nvSpPr>
            <p:cNvPr id="10328" name="Freeform 112"/>
            <p:cNvSpPr>
              <a:spLocks/>
            </p:cNvSpPr>
            <p:nvPr/>
          </p:nvSpPr>
          <p:spPr bwMode="auto">
            <a:xfrm>
              <a:off x="3696" y="2880"/>
              <a:ext cx="528" cy="384"/>
            </a:xfrm>
            <a:custGeom>
              <a:avLst/>
              <a:gdLst>
                <a:gd name="T0" fmla="*/ 0 w 384"/>
                <a:gd name="T1" fmla="*/ 384 h 192"/>
                <a:gd name="T2" fmla="*/ 264 w 384"/>
                <a:gd name="T3" fmla="*/ 0 h 192"/>
                <a:gd name="T4" fmla="*/ 528 w 384"/>
                <a:gd name="T5" fmla="*/ 384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cubicBezTo>
                    <a:pt x="64" y="96"/>
                    <a:pt x="128" y="0"/>
                    <a:pt x="192" y="0"/>
                  </a:cubicBezTo>
                  <a:cubicBezTo>
                    <a:pt x="256" y="0"/>
                    <a:pt x="320" y="96"/>
                    <a:pt x="384" y="192"/>
                  </a:cubicBezTo>
                </a:path>
              </a:pathLst>
            </a:custGeom>
            <a:noFill/>
            <a:ln w="28575" cmpd="sng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29" name="Group 113"/>
            <p:cNvGrpSpPr>
              <a:grpSpLocks/>
            </p:cNvGrpSpPr>
            <p:nvPr/>
          </p:nvGrpSpPr>
          <p:grpSpPr bwMode="auto">
            <a:xfrm>
              <a:off x="1728" y="2880"/>
              <a:ext cx="1968" cy="768"/>
              <a:chOff x="2352" y="912"/>
              <a:chExt cx="1536" cy="384"/>
            </a:xfrm>
          </p:grpSpPr>
          <p:grpSp>
            <p:nvGrpSpPr>
              <p:cNvPr id="10330" name="Group 114"/>
              <p:cNvGrpSpPr>
                <a:grpSpLocks/>
              </p:cNvGrpSpPr>
              <p:nvPr/>
            </p:nvGrpSpPr>
            <p:grpSpPr bwMode="auto">
              <a:xfrm>
                <a:off x="2352" y="912"/>
                <a:ext cx="768" cy="384"/>
                <a:chOff x="2736" y="816"/>
                <a:chExt cx="768" cy="384"/>
              </a:xfrm>
            </p:grpSpPr>
            <p:sp>
              <p:nvSpPr>
                <p:cNvPr id="10334" name="Freeform 115"/>
                <p:cNvSpPr>
                  <a:spLocks/>
                </p:cNvSpPr>
                <p:nvPr/>
              </p:nvSpPr>
              <p:spPr bwMode="auto">
                <a:xfrm>
                  <a:off x="2736" y="816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5" name="Freeform 116"/>
                <p:cNvSpPr>
                  <a:spLocks/>
                </p:cNvSpPr>
                <p:nvPr/>
              </p:nvSpPr>
              <p:spPr bwMode="auto">
                <a:xfrm flipV="1">
                  <a:off x="3120" y="1008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331" name="Group 117"/>
              <p:cNvGrpSpPr>
                <a:grpSpLocks/>
              </p:cNvGrpSpPr>
              <p:nvPr/>
            </p:nvGrpSpPr>
            <p:grpSpPr bwMode="auto">
              <a:xfrm>
                <a:off x="3120" y="912"/>
                <a:ext cx="768" cy="384"/>
                <a:chOff x="2736" y="816"/>
                <a:chExt cx="768" cy="384"/>
              </a:xfrm>
            </p:grpSpPr>
            <p:sp>
              <p:nvSpPr>
                <p:cNvPr id="10332" name="Freeform 118"/>
                <p:cNvSpPr>
                  <a:spLocks/>
                </p:cNvSpPr>
                <p:nvPr/>
              </p:nvSpPr>
              <p:spPr bwMode="auto">
                <a:xfrm>
                  <a:off x="2736" y="816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3" name="Freeform 119"/>
                <p:cNvSpPr>
                  <a:spLocks/>
                </p:cNvSpPr>
                <p:nvPr/>
              </p:nvSpPr>
              <p:spPr bwMode="auto">
                <a:xfrm flipV="1">
                  <a:off x="3120" y="1008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672" name="Group 120"/>
          <p:cNvGrpSpPr>
            <a:grpSpLocks/>
          </p:cNvGrpSpPr>
          <p:nvPr/>
        </p:nvGrpSpPr>
        <p:grpSpPr bwMode="auto">
          <a:xfrm>
            <a:off x="381000" y="2895600"/>
            <a:ext cx="3886200" cy="914400"/>
            <a:chOff x="1728" y="2880"/>
            <a:chExt cx="2496" cy="768"/>
          </a:xfrm>
        </p:grpSpPr>
        <p:sp>
          <p:nvSpPr>
            <p:cNvPr id="10320" name="Freeform 121"/>
            <p:cNvSpPr>
              <a:spLocks/>
            </p:cNvSpPr>
            <p:nvPr/>
          </p:nvSpPr>
          <p:spPr bwMode="auto">
            <a:xfrm>
              <a:off x="3696" y="2880"/>
              <a:ext cx="528" cy="384"/>
            </a:xfrm>
            <a:custGeom>
              <a:avLst/>
              <a:gdLst>
                <a:gd name="T0" fmla="*/ 0 w 384"/>
                <a:gd name="T1" fmla="*/ 384 h 192"/>
                <a:gd name="T2" fmla="*/ 264 w 384"/>
                <a:gd name="T3" fmla="*/ 0 h 192"/>
                <a:gd name="T4" fmla="*/ 528 w 384"/>
                <a:gd name="T5" fmla="*/ 384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cubicBezTo>
                    <a:pt x="64" y="96"/>
                    <a:pt x="128" y="0"/>
                    <a:pt x="192" y="0"/>
                  </a:cubicBezTo>
                  <a:cubicBezTo>
                    <a:pt x="256" y="0"/>
                    <a:pt x="320" y="96"/>
                    <a:pt x="384" y="19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21" name="Group 122"/>
            <p:cNvGrpSpPr>
              <a:grpSpLocks/>
            </p:cNvGrpSpPr>
            <p:nvPr/>
          </p:nvGrpSpPr>
          <p:grpSpPr bwMode="auto">
            <a:xfrm>
              <a:off x="1728" y="2880"/>
              <a:ext cx="1968" cy="768"/>
              <a:chOff x="2352" y="912"/>
              <a:chExt cx="1536" cy="384"/>
            </a:xfrm>
          </p:grpSpPr>
          <p:grpSp>
            <p:nvGrpSpPr>
              <p:cNvPr id="10322" name="Group 123"/>
              <p:cNvGrpSpPr>
                <a:grpSpLocks/>
              </p:cNvGrpSpPr>
              <p:nvPr/>
            </p:nvGrpSpPr>
            <p:grpSpPr bwMode="auto">
              <a:xfrm>
                <a:off x="2352" y="912"/>
                <a:ext cx="768" cy="384"/>
                <a:chOff x="2736" y="816"/>
                <a:chExt cx="768" cy="384"/>
              </a:xfrm>
            </p:grpSpPr>
            <p:sp>
              <p:nvSpPr>
                <p:cNvPr id="10326" name="Freeform 124"/>
                <p:cNvSpPr>
                  <a:spLocks/>
                </p:cNvSpPr>
                <p:nvPr/>
              </p:nvSpPr>
              <p:spPr bwMode="auto">
                <a:xfrm>
                  <a:off x="2736" y="816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7" name="Freeform 125"/>
                <p:cNvSpPr>
                  <a:spLocks/>
                </p:cNvSpPr>
                <p:nvPr/>
              </p:nvSpPr>
              <p:spPr bwMode="auto">
                <a:xfrm flipV="1">
                  <a:off x="3120" y="1008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323" name="Group 126"/>
              <p:cNvGrpSpPr>
                <a:grpSpLocks/>
              </p:cNvGrpSpPr>
              <p:nvPr/>
            </p:nvGrpSpPr>
            <p:grpSpPr bwMode="auto">
              <a:xfrm>
                <a:off x="3120" y="912"/>
                <a:ext cx="768" cy="384"/>
                <a:chOff x="2736" y="816"/>
                <a:chExt cx="768" cy="384"/>
              </a:xfrm>
            </p:grpSpPr>
            <p:sp>
              <p:nvSpPr>
                <p:cNvPr id="10324" name="Freeform 127"/>
                <p:cNvSpPr>
                  <a:spLocks/>
                </p:cNvSpPr>
                <p:nvPr/>
              </p:nvSpPr>
              <p:spPr bwMode="auto">
                <a:xfrm>
                  <a:off x="2736" y="816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5" name="Freeform 128"/>
                <p:cNvSpPr>
                  <a:spLocks/>
                </p:cNvSpPr>
                <p:nvPr/>
              </p:nvSpPr>
              <p:spPr bwMode="auto">
                <a:xfrm flipV="1">
                  <a:off x="3120" y="1008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682" name="Group 130"/>
          <p:cNvGrpSpPr>
            <a:grpSpLocks/>
          </p:cNvGrpSpPr>
          <p:nvPr/>
        </p:nvGrpSpPr>
        <p:grpSpPr bwMode="auto">
          <a:xfrm>
            <a:off x="381000" y="3124200"/>
            <a:ext cx="3886200" cy="457200"/>
            <a:chOff x="1728" y="2880"/>
            <a:chExt cx="2496" cy="768"/>
          </a:xfrm>
        </p:grpSpPr>
        <p:sp>
          <p:nvSpPr>
            <p:cNvPr id="10312" name="Freeform 131"/>
            <p:cNvSpPr>
              <a:spLocks/>
            </p:cNvSpPr>
            <p:nvPr/>
          </p:nvSpPr>
          <p:spPr bwMode="auto">
            <a:xfrm>
              <a:off x="3696" y="2880"/>
              <a:ext cx="528" cy="384"/>
            </a:xfrm>
            <a:custGeom>
              <a:avLst/>
              <a:gdLst>
                <a:gd name="T0" fmla="*/ 0 w 384"/>
                <a:gd name="T1" fmla="*/ 384 h 192"/>
                <a:gd name="T2" fmla="*/ 264 w 384"/>
                <a:gd name="T3" fmla="*/ 0 h 192"/>
                <a:gd name="T4" fmla="*/ 528 w 384"/>
                <a:gd name="T5" fmla="*/ 384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92">
                  <a:moveTo>
                    <a:pt x="0" y="192"/>
                  </a:moveTo>
                  <a:cubicBezTo>
                    <a:pt x="64" y="96"/>
                    <a:pt x="128" y="0"/>
                    <a:pt x="192" y="0"/>
                  </a:cubicBezTo>
                  <a:cubicBezTo>
                    <a:pt x="256" y="0"/>
                    <a:pt x="320" y="96"/>
                    <a:pt x="384" y="19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13" name="Group 132"/>
            <p:cNvGrpSpPr>
              <a:grpSpLocks/>
            </p:cNvGrpSpPr>
            <p:nvPr/>
          </p:nvGrpSpPr>
          <p:grpSpPr bwMode="auto">
            <a:xfrm>
              <a:off x="1728" y="2880"/>
              <a:ext cx="1968" cy="768"/>
              <a:chOff x="2352" y="912"/>
              <a:chExt cx="1536" cy="384"/>
            </a:xfrm>
          </p:grpSpPr>
          <p:grpSp>
            <p:nvGrpSpPr>
              <p:cNvPr id="10314" name="Group 133"/>
              <p:cNvGrpSpPr>
                <a:grpSpLocks/>
              </p:cNvGrpSpPr>
              <p:nvPr/>
            </p:nvGrpSpPr>
            <p:grpSpPr bwMode="auto">
              <a:xfrm>
                <a:off x="2352" y="912"/>
                <a:ext cx="768" cy="384"/>
                <a:chOff x="2736" y="816"/>
                <a:chExt cx="768" cy="384"/>
              </a:xfrm>
            </p:grpSpPr>
            <p:sp>
              <p:nvSpPr>
                <p:cNvPr id="10318" name="Freeform 134"/>
                <p:cNvSpPr>
                  <a:spLocks/>
                </p:cNvSpPr>
                <p:nvPr/>
              </p:nvSpPr>
              <p:spPr bwMode="auto">
                <a:xfrm>
                  <a:off x="2736" y="816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9" name="Freeform 135"/>
                <p:cNvSpPr>
                  <a:spLocks/>
                </p:cNvSpPr>
                <p:nvPr/>
              </p:nvSpPr>
              <p:spPr bwMode="auto">
                <a:xfrm flipV="1">
                  <a:off x="3120" y="1008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315" name="Group 136"/>
              <p:cNvGrpSpPr>
                <a:grpSpLocks/>
              </p:cNvGrpSpPr>
              <p:nvPr/>
            </p:nvGrpSpPr>
            <p:grpSpPr bwMode="auto">
              <a:xfrm>
                <a:off x="3120" y="912"/>
                <a:ext cx="768" cy="384"/>
                <a:chOff x="2736" y="816"/>
                <a:chExt cx="768" cy="384"/>
              </a:xfrm>
            </p:grpSpPr>
            <p:sp>
              <p:nvSpPr>
                <p:cNvPr id="10316" name="Freeform 137"/>
                <p:cNvSpPr>
                  <a:spLocks/>
                </p:cNvSpPr>
                <p:nvPr/>
              </p:nvSpPr>
              <p:spPr bwMode="auto">
                <a:xfrm>
                  <a:off x="2736" y="816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7" name="Freeform 138"/>
                <p:cNvSpPr>
                  <a:spLocks/>
                </p:cNvSpPr>
                <p:nvPr/>
              </p:nvSpPr>
              <p:spPr bwMode="auto">
                <a:xfrm flipV="1">
                  <a:off x="3120" y="1008"/>
                  <a:ext cx="384" cy="192"/>
                </a:xfrm>
                <a:custGeom>
                  <a:avLst/>
                  <a:gdLst>
                    <a:gd name="T0" fmla="*/ 0 w 384"/>
                    <a:gd name="T1" fmla="*/ 192 h 192"/>
                    <a:gd name="T2" fmla="*/ 192 w 384"/>
                    <a:gd name="T3" fmla="*/ 0 h 192"/>
                    <a:gd name="T4" fmla="*/ 384 w 384"/>
                    <a:gd name="T5" fmla="*/ 192 h 19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192">
                      <a:moveTo>
                        <a:pt x="0" y="192"/>
                      </a:moveTo>
                      <a:cubicBezTo>
                        <a:pt x="64" y="96"/>
                        <a:pt x="128" y="0"/>
                        <a:pt x="192" y="0"/>
                      </a:cubicBezTo>
                      <a:cubicBezTo>
                        <a:pt x="256" y="0"/>
                        <a:pt x="320" y="96"/>
                        <a:pt x="384" y="192"/>
                      </a:cubicBezTo>
                    </a:path>
                  </a:pathLst>
                </a:custGeom>
                <a:noFill/>
                <a:ln w="28575" cmpd="sng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3691" name="Line 139"/>
          <p:cNvSpPr>
            <a:spLocks noChangeShapeType="1"/>
          </p:cNvSpPr>
          <p:nvPr/>
        </p:nvSpPr>
        <p:spPr bwMode="auto">
          <a:xfrm>
            <a:off x="754063" y="3352800"/>
            <a:ext cx="0" cy="304800"/>
          </a:xfrm>
          <a:prstGeom prst="line">
            <a:avLst/>
          </a:prstGeom>
          <a:noFill/>
          <a:ln w="28575">
            <a:solidFill>
              <a:srgbClr val="66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2" name="Line 140"/>
          <p:cNvSpPr>
            <a:spLocks noChangeShapeType="1"/>
          </p:cNvSpPr>
          <p:nvPr/>
        </p:nvSpPr>
        <p:spPr bwMode="auto">
          <a:xfrm>
            <a:off x="762000" y="2895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6" name="Line 144"/>
          <p:cNvSpPr>
            <a:spLocks noChangeShapeType="1"/>
          </p:cNvSpPr>
          <p:nvPr/>
        </p:nvSpPr>
        <p:spPr bwMode="auto">
          <a:xfrm>
            <a:off x="2286000" y="3124200"/>
            <a:ext cx="0" cy="22860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7" name="Text Box 145"/>
          <p:cNvSpPr txBox="1">
            <a:spLocks noChangeArrowheads="1"/>
          </p:cNvSpPr>
          <p:nvPr/>
        </p:nvSpPr>
        <p:spPr bwMode="auto">
          <a:xfrm>
            <a:off x="533400" y="2286000"/>
            <a:ext cx="4343400" cy="366713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</a:rPr>
              <a:t>Constructive Interference  </a:t>
            </a:r>
            <a:r>
              <a:rPr lang="en-US" b="1" dirty="0">
                <a:solidFill>
                  <a:srgbClr val="009900"/>
                </a:solidFill>
              </a:rPr>
              <a:t>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66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 E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6600"/>
                </a:solidFill>
              </a:rPr>
              <a:t>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6600FF"/>
                </a:solidFill>
              </a:rPr>
              <a:t>E</a:t>
            </a:r>
            <a:r>
              <a:rPr lang="en-US" b="1" baseline="-25000" dirty="0">
                <a:solidFill>
                  <a:srgbClr val="6600FF"/>
                </a:solidFill>
              </a:rPr>
              <a:t>2</a:t>
            </a:r>
          </a:p>
        </p:txBody>
      </p:sp>
      <p:sp>
        <p:nvSpPr>
          <p:cNvPr id="23698" name="Text Box 146"/>
          <p:cNvSpPr txBox="1">
            <a:spLocks noChangeArrowheads="1"/>
          </p:cNvSpPr>
          <p:nvPr/>
        </p:nvSpPr>
        <p:spPr bwMode="auto">
          <a:xfrm>
            <a:off x="476748" y="4191000"/>
            <a:ext cx="4191000" cy="366712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 dirty="0">
                <a:solidFill>
                  <a:srgbClr val="4D4D4D"/>
                </a:solidFill>
              </a:rPr>
              <a:t>Destructive Interference  </a:t>
            </a:r>
            <a:r>
              <a:rPr lang="en-US" b="1" dirty="0">
                <a:solidFill>
                  <a:srgbClr val="009900"/>
                </a:solidFill>
              </a:rPr>
              <a:t>E</a:t>
            </a:r>
            <a:r>
              <a:rPr lang="en-US" b="1" dirty="0">
                <a:solidFill>
                  <a:srgbClr val="FF6600"/>
                </a:solidFill>
              </a:rPr>
              <a:t> =</a:t>
            </a:r>
            <a:r>
              <a:rPr lang="en-US" b="1" dirty="0">
                <a:solidFill>
                  <a:srgbClr val="FF0000"/>
                </a:solidFill>
              </a:rPr>
              <a:t> E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6600"/>
                </a:solidFill>
              </a:rPr>
              <a:t>-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6600FF"/>
                </a:solidFill>
              </a:rPr>
              <a:t>E</a:t>
            </a:r>
            <a:r>
              <a:rPr lang="en-US" b="1" baseline="-25000" dirty="0">
                <a:solidFill>
                  <a:srgbClr val="6600FF"/>
                </a:solidFill>
              </a:rPr>
              <a:t>2</a:t>
            </a:r>
          </a:p>
        </p:txBody>
      </p:sp>
      <p:grpSp>
        <p:nvGrpSpPr>
          <p:cNvPr id="23728" name="Group 176"/>
          <p:cNvGrpSpPr>
            <a:grpSpLocks/>
          </p:cNvGrpSpPr>
          <p:nvPr/>
        </p:nvGrpSpPr>
        <p:grpSpPr bwMode="auto">
          <a:xfrm>
            <a:off x="5529354" y="2950665"/>
            <a:ext cx="3200400" cy="1933780"/>
            <a:chOff x="336" y="2880"/>
            <a:chExt cx="1824" cy="768"/>
          </a:xfrm>
        </p:grpSpPr>
        <p:sp>
          <p:nvSpPr>
            <p:cNvPr id="10299" name="Line 163"/>
            <p:cNvSpPr>
              <a:spLocks noChangeShapeType="1"/>
            </p:cNvSpPr>
            <p:nvPr/>
          </p:nvSpPr>
          <p:spPr bwMode="auto">
            <a:xfrm>
              <a:off x="432" y="3286"/>
              <a:ext cx="43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0" name="Line 164"/>
            <p:cNvSpPr>
              <a:spLocks noChangeShapeType="1"/>
            </p:cNvSpPr>
            <p:nvPr/>
          </p:nvSpPr>
          <p:spPr bwMode="auto">
            <a:xfrm>
              <a:off x="432" y="3466"/>
              <a:ext cx="43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Line 165"/>
            <p:cNvSpPr>
              <a:spLocks noChangeShapeType="1"/>
            </p:cNvSpPr>
            <p:nvPr/>
          </p:nvSpPr>
          <p:spPr bwMode="auto">
            <a:xfrm>
              <a:off x="432" y="2994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Line 166"/>
            <p:cNvSpPr>
              <a:spLocks noChangeShapeType="1"/>
            </p:cNvSpPr>
            <p:nvPr/>
          </p:nvSpPr>
          <p:spPr bwMode="auto">
            <a:xfrm>
              <a:off x="432" y="3142"/>
              <a:ext cx="432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Text Box 167"/>
            <p:cNvSpPr txBox="1">
              <a:spLocks noChangeArrowheads="1"/>
            </p:cNvSpPr>
            <p:nvPr/>
          </p:nvSpPr>
          <p:spPr bwMode="auto">
            <a:xfrm>
              <a:off x="912" y="2898"/>
              <a:ext cx="1200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  <a:r>
                <a:rPr lang="en-US" b="1" baseline="30000" dirty="0">
                  <a:solidFill>
                    <a:srgbClr val="FF0000"/>
                  </a:solidFill>
                </a:rPr>
                <a:t>st </a:t>
              </a:r>
              <a:r>
                <a:rPr lang="en-US" b="1" dirty="0">
                  <a:solidFill>
                    <a:srgbClr val="FF0000"/>
                  </a:solidFill>
                </a:rPr>
                <a:t>Wave (E</a:t>
              </a:r>
              <a:r>
                <a:rPr lang="en-US" b="1" baseline="-25000" dirty="0">
                  <a:solidFill>
                    <a:srgbClr val="FF0000"/>
                  </a:solidFill>
                </a:rPr>
                <a:t>1</a:t>
              </a:r>
              <a:r>
                <a:rPr lang="en-US" b="1" dirty="0">
                  <a:solidFill>
                    <a:srgbClr val="FF0000"/>
                  </a:solidFill>
                </a:rPr>
                <a:t>)</a:t>
              </a:r>
              <a:r>
                <a:rPr lang="en-US" b="1" dirty="0">
                  <a:solidFill>
                    <a:srgbClr val="FF6600"/>
                  </a:solidFill>
                </a:rPr>
                <a:t> </a:t>
              </a:r>
              <a:endParaRPr lang="en-US" b="1" dirty="0" smtClean="0">
                <a:solidFill>
                  <a:srgbClr val="FF6600"/>
                </a:solidFill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b="1" dirty="0" smtClean="0">
                  <a:solidFill>
                    <a:srgbClr val="FF6600"/>
                  </a:solidFill>
                </a:rPr>
                <a:t> </a:t>
              </a:r>
              <a:r>
                <a:rPr lang="en-US" b="1" dirty="0">
                  <a:solidFill>
                    <a:srgbClr val="6600FF"/>
                  </a:solidFill>
                </a:rPr>
                <a:t>2</a:t>
              </a:r>
              <a:r>
                <a:rPr lang="en-US" b="1" baseline="30000" dirty="0">
                  <a:solidFill>
                    <a:srgbClr val="6600FF"/>
                  </a:solidFill>
                </a:rPr>
                <a:t>nd</a:t>
              </a:r>
              <a:r>
                <a:rPr lang="en-US" b="1" dirty="0">
                  <a:solidFill>
                    <a:srgbClr val="6600FF"/>
                  </a:solidFill>
                </a:rPr>
                <a:t> Wave (E</a:t>
              </a:r>
              <a:r>
                <a:rPr lang="en-US" b="1" baseline="-25000" dirty="0">
                  <a:solidFill>
                    <a:srgbClr val="6600FF"/>
                  </a:solidFill>
                </a:rPr>
                <a:t>2</a:t>
              </a:r>
              <a:r>
                <a:rPr lang="en-US" b="1" dirty="0">
                  <a:solidFill>
                    <a:srgbClr val="6600FF"/>
                  </a:solidFill>
                </a:rPr>
                <a:t>)</a:t>
              </a:r>
              <a:r>
                <a:rPr lang="en-US" b="1" dirty="0">
                  <a:solidFill>
                    <a:srgbClr val="FF0000"/>
                  </a:solidFill>
                </a:rPr>
                <a:t>  </a:t>
              </a:r>
              <a:endParaRPr lang="en-US" b="1" dirty="0" smtClean="0">
                <a:solidFill>
                  <a:srgbClr val="FF0000"/>
                </a:solidFill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b="1" dirty="0" smtClean="0">
                  <a:solidFill>
                    <a:srgbClr val="009900"/>
                  </a:solidFill>
                </a:rPr>
                <a:t>Resultant </a:t>
              </a:r>
              <a:r>
                <a:rPr lang="en-US" b="1" dirty="0">
                  <a:solidFill>
                    <a:srgbClr val="009900"/>
                  </a:solidFill>
                </a:rPr>
                <a:t>Wave</a:t>
              </a:r>
              <a:r>
                <a:rPr lang="en-US" b="1" dirty="0">
                  <a:solidFill>
                    <a:srgbClr val="FF0000"/>
                  </a:solidFill>
                </a:rPr>
                <a:t>       </a:t>
              </a:r>
              <a:endParaRPr lang="en-US" b="1" dirty="0" smtClean="0">
                <a:solidFill>
                  <a:srgbClr val="FF0000"/>
                </a:solidFill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b="1" dirty="0" smtClean="0">
                  <a:solidFill>
                    <a:schemeClr val="hlink"/>
                  </a:solidFill>
                </a:rPr>
                <a:t>Reference </a:t>
              </a:r>
              <a:r>
                <a:rPr lang="en-US" b="1" dirty="0">
                  <a:solidFill>
                    <a:schemeClr val="hlink"/>
                  </a:solidFill>
                </a:rPr>
                <a:t>Line</a:t>
              </a:r>
            </a:p>
          </p:txBody>
        </p:sp>
        <p:sp>
          <p:nvSpPr>
            <p:cNvPr id="10304" name="Rectangle 168"/>
            <p:cNvSpPr>
              <a:spLocks noChangeArrowheads="1"/>
            </p:cNvSpPr>
            <p:nvPr/>
          </p:nvSpPr>
          <p:spPr bwMode="auto">
            <a:xfrm>
              <a:off x="336" y="2880"/>
              <a:ext cx="1824" cy="768"/>
            </a:xfrm>
            <a:prstGeom prst="rect">
              <a:avLst/>
            </a:prstGeom>
            <a:noFill/>
            <a:ln w="19050" algn="ctr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721" name="Rectangle 169"/>
          <p:cNvSpPr>
            <a:spLocks noChangeArrowheads="1"/>
          </p:cNvSpPr>
          <p:nvPr/>
        </p:nvSpPr>
        <p:spPr bwMode="auto">
          <a:xfrm>
            <a:off x="617538" y="715963"/>
            <a:ext cx="342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E</a:t>
            </a:r>
            <a:r>
              <a:rPr lang="en-US" sz="1200" b="1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722" name="Rectangle 170"/>
          <p:cNvSpPr>
            <a:spLocks noChangeArrowheads="1"/>
          </p:cNvSpPr>
          <p:nvPr/>
        </p:nvSpPr>
        <p:spPr bwMode="auto">
          <a:xfrm>
            <a:off x="1471613" y="1401763"/>
            <a:ext cx="342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6600FF"/>
                </a:solidFill>
              </a:rPr>
              <a:t>E</a:t>
            </a:r>
            <a:r>
              <a:rPr lang="en-US" sz="1200" b="1" baseline="-25000">
                <a:solidFill>
                  <a:srgbClr val="6600FF"/>
                </a:solidFill>
              </a:rPr>
              <a:t>2</a:t>
            </a:r>
          </a:p>
        </p:txBody>
      </p:sp>
      <p:sp>
        <p:nvSpPr>
          <p:cNvPr id="23723" name="Rectangle 171"/>
          <p:cNvSpPr>
            <a:spLocks noChangeArrowheads="1"/>
          </p:cNvSpPr>
          <p:nvPr/>
        </p:nvSpPr>
        <p:spPr bwMode="auto">
          <a:xfrm>
            <a:off x="709613" y="3276600"/>
            <a:ext cx="342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6600FF"/>
                </a:solidFill>
              </a:rPr>
              <a:t>E</a:t>
            </a:r>
            <a:r>
              <a:rPr lang="en-US" sz="1200" b="1" baseline="-25000">
                <a:solidFill>
                  <a:srgbClr val="6600FF"/>
                </a:solidFill>
              </a:rPr>
              <a:t>2</a:t>
            </a:r>
          </a:p>
        </p:txBody>
      </p:sp>
      <p:sp>
        <p:nvSpPr>
          <p:cNvPr id="23724" name="Rectangle 172"/>
          <p:cNvSpPr>
            <a:spLocks noChangeArrowheads="1"/>
          </p:cNvSpPr>
          <p:nvPr/>
        </p:nvSpPr>
        <p:spPr bwMode="auto">
          <a:xfrm>
            <a:off x="762000" y="2667000"/>
            <a:ext cx="342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E</a:t>
            </a:r>
            <a:r>
              <a:rPr lang="en-US" sz="1200" b="1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726" name="Rectangle 174"/>
          <p:cNvSpPr>
            <a:spLocks noChangeArrowheads="1"/>
          </p:cNvSpPr>
          <p:nvPr/>
        </p:nvSpPr>
        <p:spPr bwMode="auto">
          <a:xfrm>
            <a:off x="2295525" y="411163"/>
            <a:ext cx="6762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8000"/>
                </a:solidFill>
              </a:rPr>
              <a:t>E</a:t>
            </a:r>
            <a:r>
              <a:rPr lang="en-US" sz="1200" b="1" baseline="-25000">
                <a:solidFill>
                  <a:srgbClr val="008000"/>
                </a:solidFill>
              </a:rPr>
              <a:t>1</a:t>
            </a:r>
            <a:r>
              <a:rPr lang="en-US" sz="1200" b="1">
                <a:solidFill>
                  <a:srgbClr val="008000"/>
                </a:solidFill>
              </a:rPr>
              <a:t> + E</a:t>
            </a:r>
            <a:r>
              <a:rPr lang="en-US" sz="1200" b="1" baseline="-2500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23727" name="Rectangle 175"/>
          <p:cNvSpPr>
            <a:spLocks noChangeArrowheads="1"/>
          </p:cNvSpPr>
          <p:nvPr/>
        </p:nvSpPr>
        <p:spPr bwMode="auto">
          <a:xfrm>
            <a:off x="2000250" y="2895600"/>
            <a:ext cx="6381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8000"/>
                </a:solidFill>
              </a:rPr>
              <a:t>E</a:t>
            </a:r>
            <a:r>
              <a:rPr lang="en-US" sz="1200" b="1" baseline="-25000">
                <a:solidFill>
                  <a:srgbClr val="008000"/>
                </a:solidFill>
              </a:rPr>
              <a:t>1</a:t>
            </a:r>
            <a:r>
              <a:rPr lang="en-US" sz="1200" b="1">
                <a:solidFill>
                  <a:srgbClr val="008000"/>
                </a:solidFill>
              </a:rPr>
              <a:t> - E</a:t>
            </a:r>
            <a:r>
              <a:rPr lang="en-US" sz="1200" b="1" baseline="-25000">
                <a:solidFill>
                  <a:srgbClr val="008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1929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81" grpId="0" animBg="1"/>
      <p:bldP spid="23648" grpId="0" animBg="1"/>
      <p:bldP spid="23564" grpId="0" animBg="1"/>
      <p:bldP spid="23658" grpId="0" animBg="1"/>
      <p:bldP spid="23659" grpId="0" animBg="1"/>
      <p:bldP spid="23660" grpId="0" animBg="1"/>
      <p:bldP spid="23691" grpId="0" animBg="1"/>
      <p:bldP spid="23692" grpId="0" animBg="1"/>
      <p:bldP spid="23696" grpId="0" animBg="1"/>
      <p:bldP spid="23697" grpId="0" animBg="1"/>
      <p:bldP spid="23698" grpId="0" animBg="1"/>
      <p:bldP spid="23721" grpId="0"/>
      <p:bldP spid="23722" grpId="0"/>
      <p:bldP spid="23723" grpId="0"/>
      <p:bldP spid="23724" grpId="0"/>
      <p:bldP spid="23726" grpId="0"/>
      <p:bldP spid="237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10484" y="1600200"/>
            <a:ext cx="6858000" cy="427038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200" b="1" u="sng" dirty="0">
                <a:solidFill>
                  <a:srgbClr val="FF0000"/>
                </a:solidFill>
              </a:rPr>
              <a:t>Condition for Constructive Interference </a:t>
            </a:r>
            <a:r>
              <a:rPr lang="en-US" sz="2200" b="1" u="sng" dirty="0" smtClean="0">
                <a:solidFill>
                  <a:srgbClr val="FF0000"/>
                </a:solidFill>
              </a:rPr>
              <a:t>:</a:t>
            </a:r>
            <a:endParaRPr lang="en-US" sz="2200" b="1" u="sng" dirty="0">
              <a:solidFill>
                <a:srgbClr val="FF0000"/>
              </a:solidFill>
            </a:endParaRP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770160" y="2286000"/>
            <a:ext cx="4140201" cy="36933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 dirty="0" smtClean="0">
                <a:solidFill>
                  <a:srgbClr val="CC00FF"/>
                </a:solidFill>
              </a:rPr>
              <a:t>Phase difference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l-GR" b="1" dirty="0">
                <a:solidFill>
                  <a:srgbClr val="0000FF"/>
                </a:solidFill>
              </a:rPr>
              <a:t>Φ</a:t>
            </a:r>
            <a:r>
              <a:rPr lang="en-US" b="1" dirty="0">
                <a:solidFill>
                  <a:srgbClr val="0000FF"/>
                </a:solidFill>
              </a:rPr>
              <a:t>  = 2n</a:t>
            </a:r>
            <a:r>
              <a:rPr lang="el-GR" b="1" dirty="0">
                <a:solidFill>
                  <a:srgbClr val="0000FF"/>
                </a:solidFill>
                <a:cs typeface="Arial" charset="0"/>
              </a:rPr>
              <a:t>π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480786" y="2909887"/>
            <a:ext cx="5943600" cy="366713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8000"/>
                </a:solidFill>
              </a:rPr>
              <a:t>      Path </a:t>
            </a:r>
            <a:r>
              <a:rPr lang="en-US" b="1" dirty="0">
                <a:solidFill>
                  <a:srgbClr val="008000"/>
                </a:solidFill>
              </a:rPr>
              <a:t>difference </a:t>
            </a:r>
            <a:r>
              <a:rPr lang="en-US" b="1" dirty="0" smtClean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b="1" dirty="0">
                <a:solidFill>
                  <a:srgbClr val="008000"/>
                </a:solidFill>
                <a:cs typeface="Arial" charset="0"/>
              </a:rPr>
              <a:t>= </a:t>
            </a:r>
            <a:r>
              <a:rPr lang="en-US" b="1" dirty="0">
                <a:solidFill>
                  <a:srgbClr val="6600FF"/>
                </a:solidFill>
              </a:rPr>
              <a:t>n </a:t>
            </a:r>
            <a:r>
              <a:rPr lang="el-GR" b="1" dirty="0">
                <a:solidFill>
                  <a:srgbClr val="6600FF"/>
                </a:solidFill>
              </a:rPr>
              <a:t>λ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447393" y="3276600"/>
            <a:ext cx="2844800" cy="366713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66FF"/>
                </a:solidFill>
              </a:rPr>
              <a:t>where n = 0, 1, 2, 3, …….</a:t>
            </a:r>
            <a:endParaRPr lang="el-GR" b="1" dirty="0">
              <a:solidFill>
                <a:srgbClr val="0066FF"/>
              </a:solidFill>
            </a:endParaRP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292555" y="3886200"/>
            <a:ext cx="6705600" cy="42703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200" b="1" u="sng" dirty="0">
                <a:solidFill>
                  <a:srgbClr val="4D4D4D"/>
                </a:solidFill>
              </a:rPr>
              <a:t>Condition for Destructive Interference </a:t>
            </a:r>
            <a:r>
              <a:rPr lang="en-US" sz="2200" b="1" u="sng" dirty="0" smtClean="0">
                <a:solidFill>
                  <a:srgbClr val="4D4D4D"/>
                </a:solidFill>
              </a:rPr>
              <a:t>:</a:t>
            </a:r>
            <a:endParaRPr lang="en-US" sz="2200" b="1" u="sng" dirty="0">
              <a:solidFill>
                <a:srgbClr val="4D4D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13" name="Text Box 17"/>
              <p:cNvSpPr txBox="1">
                <a:spLocks noChangeArrowheads="1"/>
              </p:cNvSpPr>
              <p:nvPr/>
            </p:nvSpPr>
            <p:spPr bwMode="auto">
              <a:xfrm>
                <a:off x="1077227" y="4572000"/>
                <a:ext cx="3886200" cy="369332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b="1" dirty="0" smtClean="0">
                    <a:solidFill>
                      <a:srgbClr val="FF0066"/>
                    </a:solidFill>
                  </a:rPr>
                  <a:t>Phase difference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el-GR" b="1" dirty="0">
                    <a:solidFill>
                      <a:srgbClr val="0000FF"/>
                    </a:solidFill>
                  </a:rPr>
                  <a:t>Φ</a:t>
                </a:r>
                <a:r>
                  <a:rPr lang="en-US" b="1" dirty="0">
                    <a:solidFill>
                      <a:srgbClr val="0000FF"/>
                    </a:solidFill>
                  </a:rPr>
                  <a:t>  = (2n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</a:rPr>
                  <a:t>1)</a:t>
                </a:r>
                <a:r>
                  <a:rPr lang="el-GR" b="1" dirty="0">
                    <a:solidFill>
                      <a:srgbClr val="0000FF"/>
                    </a:solidFill>
                    <a:cs typeface="Arial" charset="0"/>
                  </a:rPr>
                  <a:t>π</a:t>
                </a:r>
              </a:p>
            </p:txBody>
          </p:sp>
        </mc:Choice>
        <mc:Fallback xmlns="">
          <p:sp>
            <p:nvSpPr>
              <p:cNvPr id="29713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7227" y="4572000"/>
                <a:ext cx="38862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319664" y="5721692"/>
            <a:ext cx="3481161" cy="369332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66FF"/>
                </a:solidFill>
              </a:rPr>
              <a:t>where n = 0, 1, 2, 3, </a:t>
            </a:r>
            <a:r>
              <a:rPr lang="en-US" b="1" dirty="0" smtClean="0">
                <a:solidFill>
                  <a:srgbClr val="0066FF"/>
                </a:solidFill>
              </a:rPr>
              <a:t>……. </a:t>
            </a:r>
            <a:r>
              <a:rPr lang="en-US" b="1" dirty="0">
                <a:solidFill>
                  <a:srgbClr val="0066FF"/>
                </a:solidFill>
              </a:rPr>
              <a:t>f</a:t>
            </a:r>
            <a:r>
              <a:rPr lang="en-US" b="1" dirty="0" smtClean="0">
                <a:solidFill>
                  <a:srgbClr val="0066FF"/>
                </a:solidFill>
              </a:rPr>
              <a:t>or +</a:t>
            </a:r>
            <a:r>
              <a:rPr lang="en-US" b="1" dirty="0" err="1" smtClean="0">
                <a:solidFill>
                  <a:srgbClr val="0066FF"/>
                </a:solidFill>
              </a:rPr>
              <a:t>ve</a:t>
            </a:r>
            <a:endParaRPr lang="el-GR" b="1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16" name="Rectangle 20"/>
              <p:cNvSpPr>
                <a:spLocks noChangeArrowheads="1"/>
              </p:cNvSpPr>
              <p:nvPr/>
            </p:nvSpPr>
            <p:spPr bwMode="auto">
              <a:xfrm>
                <a:off x="1139370" y="5257800"/>
                <a:ext cx="3180294" cy="369332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dirty="0" smtClean="0">
                    <a:solidFill>
                      <a:srgbClr val="6600FF"/>
                    </a:solidFill>
                  </a:rPr>
                  <a:t>Path difference </a:t>
                </a:r>
                <a:r>
                  <a:rPr lang="en-US" dirty="0" smtClean="0">
                    <a:solidFill>
                      <a:srgbClr val="6600FF"/>
                    </a:solidFill>
                  </a:rPr>
                  <a:t> </a:t>
                </a:r>
                <a:r>
                  <a:rPr lang="en-US" b="1" dirty="0">
                    <a:solidFill>
                      <a:srgbClr val="6600FF"/>
                    </a:solidFill>
                  </a:rPr>
                  <a:t>= (2n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b="1" dirty="0" smtClean="0">
                    <a:solidFill>
                      <a:srgbClr val="6600FF"/>
                    </a:solidFill>
                  </a:rPr>
                  <a:t> </a:t>
                </a:r>
                <a:r>
                  <a:rPr lang="en-US" b="1" dirty="0">
                    <a:solidFill>
                      <a:srgbClr val="6600FF"/>
                    </a:solidFill>
                  </a:rPr>
                  <a:t>1) </a:t>
                </a:r>
                <a:r>
                  <a:rPr lang="el-GR" b="1" dirty="0">
                    <a:solidFill>
                      <a:srgbClr val="6600FF"/>
                    </a:solidFill>
                  </a:rPr>
                  <a:t>λ</a:t>
                </a:r>
                <a:r>
                  <a:rPr lang="en-US" b="1" dirty="0">
                    <a:solidFill>
                      <a:srgbClr val="6600FF"/>
                    </a:solidFill>
                  </a:rPr>
                  <a:t> / 2</a:t>
                </a:r>
                <a:endParaRPr lang="el-GR" b="1" dirty="0">
                  <a:solidFill>
                    <a:srgbClr val="6600FF"/>
                  </a:solidFill>
                </a:endParaRPr>
              </a:p>
            </p:txBody>
          </p:sp>
        </mc:Choice>
        <mc:Fallback xmlns="">
          <p:sp>
            <p:nvSpPr>
              <p:cNvPr id="29716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9370" y="5257800"/>
                <a:ext cx="318029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191000" y="6160532"/>
            <a:ext cx="3842657" cy="36933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FF"/>
                </a:solidFill>
              </a:rPr>
              <a:t>     where </a:t>
            </a:r>
            <a:r>
              <a:rPr lang="en-US" b="1" dirty="0">
                <a:solidFill>
                  <a:srgbClr val="0066FF"/>
                </a:solidFill>
              </a:rPr>
              <a:t>n = </a:t>
            </a:r>
            <a:r>
              <a:rPr lang="en-US" b="1" dirty="0" smtClean="0">
                <a:solidFill>
                  <a:srgbClr val="0066FF"/>
                </a:solidFill>
              </a:rPr>
              <a:t>1, </a:t>
            </a:r>
            <a:r>
              <a:rPr lang="en-US" b="1" dirty="0">
                <a:solidFill>
                  <a:srgbClr val="0066FF"/>
                </a:solidFill>
              </a:rPr>
              <a:t>2, 3, </a:t>
            </a:r>
            <a:r>
              <a:rPr lang="en-US" b="1" dirty="0" smtClean="0">
                <a:solidFill>
                  <a:srgbClr val="0066FF"/>
                </a:solidFill>
              </a:rPr>
              <a:t>……. </a:t>
            </a:r>
            <a:r>
              <a:rPr lang="en-US" b="1" dirty="0">
                <a:solidFill>
                  <a:srgbClr val="0066FF"/>
                </a:solidFill>
              </a:rPr>
              <a:t>f</a:t>
            </a:r>
            <a:r>
              <a:rPr lang="en-US" b="1" dirty="0" smtClean="0">
                <a:solidFill>
                  <a:srgbClr val="0066FF"/>
                </a:solidFill>
              </a:rPr>
              <a:t>or - </a:t>
            </a:r>
            <a:r>
              <a:rPr lang="en-US" b="1" dirty="0" err="1" smtClean="0">
                <a:solidFill>
                  <a:srgbClr val="0066FF"/>
                </a:solidFill>
              </a:rPr>
              <a:t>ve</a:t>
            </a:r>
            <a:endParaRPr lang="el-GR" b="1" dirty="0">
              <a:solidFill>
                <a:srgbClr val="0066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0160" y="598323"/>
            <a:ext cx="515929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Phase difference (</a:t>
            </a:r>
            <a:r>
              <a:rPr lang="el-GR" sz="2000" b="1" dirty="0" smtClean="0">
                <a:solidFill>
                  <a:srgbClr val="00B050"/>
                </a:solidFill>
              </a:rPr>
              <a:t>Φ</a:t>
            </a:r>
            <a:r>
              <a:rPr lang="en-US" sz="2000" b="1" dirty="0" smtClean="0">
                <a:solidFill>
                  <a:srgbClr val="00B050"/>
                </a:solidFill>
              </a:rPr>
              <a:t>) = (2</a:t>
            </a:r>
            <a:r>
              <a:rPr lang="el-GR" sz="2000" b="1" dirty="0" smtClean="0">
                <a:solidFill>
                  <a:srgbClr val="00B050"/>
                </a:solidFill>
                <a:cs typeface="Arial" charset="0"/>
              </a:rPr>
              <a:t> </a:t>
            </a:r>
            <a:r>
              <a:rPr lang="el-GR" sz="2000" b="1" dirty="0">
                <a:solidFill>
                  <a:srgbClr val="00B050"/>
                </a:solidFill>
                <a:cs typeface="Arial" charset="0"/>
              </a:rPr>
              <a:t>π </a:t>
            </a:r>
            <a:r>
              <a:rPr lang="en-US" sz="2000" b="1" dirty="0" smtClean="0">
                <a:solidFill>
                  <a:srgbClr val="00B050"/>
                </a:solidFill>
              </a:rPr>
              <a:t>/</a:t>
            </a:r>
            <a:r>
              <a:rPr lang="el-GR" sz="2000" b="1" dirty="0" smtClean="0">
                <a:solidFill>
                  <a:srgbClr val="00B050"/>
                </a:solidFill>
              </a:rPr>
              <a:t>λ</a:t>
            </a:r>
            <a:r>
              <a:rPr lang="en-US" sz="2000" b="1" dirty="0" smtClean="0">
                <a:solidFill>
                  <a:srgbClr val="00B050"/>
                </a:solidFill>
              </a:rPr>
              <a:t>) path difference 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8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nimBg="1"/>
      <p:bldP spid="29707" grpId="0" animBg="1"/>
      <p:bldP spid="29708" grpId="0" animBg="1"/>
      <p:bldP spid="29709" grpId="0" animBg="1"/>
      <p:bldP spid="29711" grpId="0" animBg="1"/>
      <p:bldP spid="29713" grpId="0" animBg="1"/>
      <p:bldP spid="29715" grpId="0" animBg="1"/>
      <p:bldP spid="29716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7"/>
          <p:cNvSpPr txBox="1">
            <a:spLocks noChangeArrowheads="1"/>
          </p:cNvSpPr>
          <p:nvPr/>
        </p:nvSpPr>
        <p:spPr bwMode="auto">
          <a:xfrm>
            <a:off x="-10886" y="130628"/>
            <a:ext cx="9144000" cy="46166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u="sng" dirty="0">
                <a:solidFill>
                  <a:srgbClr val="CC0000"/>
                </a:solidFill>
              </a:rPr>
              <a:t>Conditions for sustained </a:t>
            </a:r>
            <a:r>
              <a:rPr lang="en-US" sz="2400" b="1" u="sng" dirty="0" smtClean="0">
                <a:solidFill>
                  <a:srgbClr val="CC0000"/>
                </a:solidFill>
              </a:rPr>
              <a:t>interference</a:t>
            </a:r>
            <a:endParaRPr lang="en-US" sz="2400" b="1" u="sng" dirty="0">
              <a:solidFill>
                <a:srgbClr val="CC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946666"/>
            <a:ext cx="469872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2000" b="1" dirty="0">
                <a:solidFill>
                  <a:srgbClr val="6600FF"/>
                </a:solidFill>
                <a:latin typeface="Arial" pitchFamily="34" charset="0"/>
                <a:cs typeface="Arial" pitchFamily="34" charset="0"/>
              </a:rPr>
              <a:t>The two sources must be coherent.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752600"/>
            <a:ext cx="509787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 The </a:t>
            </a:r>
            <a:r>
              <a:rPr lang="en-U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sources must be monochromatic.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114" y="2438400"/>
            <a:ext cx="841828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The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interfering waves should  have same amplitude or intensity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114" y="3168469"/>
            <a:ext cx="826588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The </a:t>
            </a: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distance between two sources should be small.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557" y="4065527"/>
            <a:ext cx="8382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 The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perpendicular distance of screen from  two sources should be large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14" y="4884044"/>
            <a:ext cx="8265886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Sources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must be narrow.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557" y="5624286"/>
            <a:ext cx="8153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b="1" dirty="0" smtClean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. The </a:t>
            </a:r>
            <a:r>
              <a:rPr lang="en-US" b="1" dirty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two interfering waves must have the same plane of polarization</a:t>
            </a:r>
            <a:r>
              <a:rPr lang="en-US" b="1" dirty="0" smtClean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3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66544342"/>
              </p:ext>
            </p:extLst>
          </p:nvPr>
        </p:nvGraphicFramePr>
        <p:xfrm>
          <a:off x="762000" y="304800"/>
          <a:ext cx="79248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8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2590800"/>
            <a:ext cx="9067800" cy="646331"/>
          </a:xfrm>
          <a:prstGeom prst="rect">
            <a:avLst/>
          </a:prstGeom>
          <a:ln>
            <a:solidFill>
              <a:schemeClr val="tx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3600" b="1" dirty="0">
                <a:solidFill>
                  <a:srgbClr val="0070C0"/>
                </a:solidFill>
              </a:rPr>
              <a:t>Division of </a:t>
            </a:r>
            <a:r>
              <a:rPr lang="en-US" sz="3600" b="1" dirty="0" err="1">
                <a:solidFill>
                  <a:srgbClr val="0070C0"/>
                </a:solidFill>
              </a:rPr>
              <a:t>Wavefront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72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5301342" cy="5334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" y="1353457"/>
            <a:ext cx="13430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4131128"/>
            <a:ext cx="1266825" cy="447675"/>
          </a:xfrm>
          <a:prstGeom prst="rect">
            <a:avLst/>
          </a:prstGeom>
          <a:ln/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01" y="1256619"/>
            <a:ext cx="14001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51740"/>
            <a:ext cx="1400175" cy="117157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489" y="980393"/>
            <a:ext cx="7334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858" y="562882"/>
            <a:ext cx="619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18455"/>
            <a:ext cx="1762125" cy="325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25" y="562882"/>
            <a:ext cx="13430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73544"/>
            <a:ext cx="1762125" cy="1228725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858" y="4064218"/>
            <a:ext cx="2638425" cy="1095375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612" y="652007"/>
            <a:ext cx="12287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24" y="4203472"/>
            <a:ext cx="1409699" cy="128587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907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44914"/>
            <a:ext cx="91440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rgbClr val="00B050"/>
                </a:solidFill>
              </a:rPr>
              <a:t>Division of Amplitude</a:t>
            </a:r>
          </a:p>
        </p:txBody>
      </p:sp>
    </p:spTree>
    <p:extLst>
      <p:ext uri="{BB962C8B-B14F-4D97-AF65-F5344CB8AC3E}">
        <p14:creationId xmlns:p14="http://schemas.microsoft.com/office/powerpoint/2010/main" val="10689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1371600"/>
            <a:ext cx="764632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" y="2219"/>
            <a:ext cx="566958" cy="6855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3" y="0"/>
            <a:ext cx="209677" cy="544068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00" y="6088083"/>
            <a:ext cx="868683" cy="6474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1" y="6107992"/>
            <a:ext cx="2655568" cy="6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300514"/>
            <a:ext cx="5257800" cy="167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5947" y="3436898"/>
            <a:ext cx="21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Transparent medium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66800" y="1066800"/>
            <a:ext cx="990600" cy="12482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57400" y="1309523"/>
            <a:ext cx="19050" cy="26673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88243" y="2300514"/>
            <a:ext cx="540657" cy="17050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57400" y="1233714"/>
            <a:ext cx="762000" cy="10813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28900" y="2300514"/>
            <a:ext cx="9525" cy="21614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638425" y="2315028"/>
            <a:ext cx="638175" cy="16905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63900" y="1523218"/>
            <a:ext cx="0" cy="24823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280574" y="1338551"/>
            <a:ext cx="876300" cy="976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2237" y="668831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Incident ray, </a:t>
            </a:r>
            <a:r>
              <a:rPr lang="el-GR" dirty="0" smtClean="0"/>
              <a:t>λ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99226" y="853497"/>
            <a:ext cx="69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Ray 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10050" y="932934"/>
            <a:ext cx="69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Ray 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67400" y="1523218"/>
            <a:ext cx="176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Reflected system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669971" y="4134170"/>
            <a:ext cx="200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Transmitted system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0181" y="4543025"/>
            <a:ext cx="405867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Let’s discuss about reflected rays 1 and 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0180" y="4971197"/>
            <a:ext cx="425808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Hence they will  interfere Reflected system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0181" y="5867400"/>
            <a:ext cx="6499664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Hence it is called Interference due to Division of Amplitude 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770181" y="5410200"/>
            <a:ext cx="543137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this, intensity or amplitude of waves changes.</a:t>
            </a:r>
          </a:p>
        </p:txBody>
      </p:sp>
    </p:spTree>
    <p:extLst>
      <p:ext uri="{BB962C8B-B14F-4D97-AF65-F5344CB8AC3E}">
        <p14:creationId xmlns:p14="http://schemas.microsoft.com/office/powerpoint/2010/main" val="24499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38" grpId="0"/>
      <p:bldP spid="40" grpId="0"/>
      <p:bldP spid="41" grpId="0"/>
      <p:bldP spid="46" grpId="0"/>
      <p:bldP spid="47" grpId="0"/>
      <p:bldP spid="48" grpId="0" animBg="1"/>
      <p:bldP spid="49" grpId="0" animBg="1"/>
      <p:bldP spid="50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1295400"/>
            <a:ext cx="8153400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When a film of oil spread over surface of water is illuminated by white light , beautiful colours are seen.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92D050"/>
                </a:solidFill>
              </a:rPr>
              <a:t>This is due to interference between the light waves reflected from the film and the light waves transmitted through the film.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000" b="1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b="1" dirty="0" smtClean="0">
                <a:solidFill>
                  <a:srgbClr val="00B0F0"/>
                </a:solidFill>
              </a:rPr>
              <a:t>hin film may be a thin sheet of transparent material such as glass, mica or an oil film enclosed </a:t>
            </a:r>
            <a:r>
              <a:rPr lang="en-US" sz="2000" b="1" dirty="0">
                <a:solidFill>
                  <a:srgbClr val="00B0F0"/>
                </a:solidFill>
              </a:rPr>
              <a:t>between </a:t>
            </a:r>
            <a:r>
              <a:rPr lang="en-US" sz="2000" b="1" dirty="0" smtClean="0">
                <a:solidFill>
                  <a:srgbClr val="00B0F0"/>
                </a:solidFill>
              </a:rPr>
              <a:t>two transparent sheets or a soap bubble.</a:t>
            </a:r>
            <a:endParaRPr lang="en-US" sz="2000" b="1" dirty="0">
              <a:solidFill>
                <a:srgbClr val="00B0F0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5681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Thin </a:t>
            </a:r>
            <a:r>
              <a:rPr lang="en-US" sz="2800" b="1" dirty="0" smtClean="0"/>
              <a:t>Film </a:t>
            </a:r>
            <a:endParaRPr lang="en-US" sz="28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14800"/>
            <a:ext cx="3217118" cy="220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67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2433935"/>
            <a:ext cx="64008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1. Parallel Rays interference with each other?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200400"/>
            <a:ext cx="435984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2. How many rays will interfere ?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1028" name="Picture 4" descr="3 Signs That Self-Doubt Is Getting in Your W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440" y="381000"/>
            <a:ext cx="2631791" cy="175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05200" y="4726632"/>
            <a:ext cx="3189078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Let’s discuss now </a:t>
            </a:r>
          </a:p>
          <a:p>
            <a:pPr algn="ctr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#1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911876"/>
            <a:ext cx="4624368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</a:rPr>
              <a:t>. What about thickness?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0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33623"/>
            <a:ext cx="245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Important Note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95288"/>
            <a:ext cx="80010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1. Thin film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/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 optics, a transparent medium having thickness (0.1 </a:t>
            </a:r>
            <a:r>
              <a:rPr lang="el-G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λ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to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el-G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λ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is called thin film.</a:t>
            </a:r>
          </a:p>
          <a:p>
            <a:pPr algn="just"/>
            <a:endParaRPr lang="en-US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Example: layer of oil on glass or water surface </a:t>
            </a:r>
            <a:endParaRPr lang="en-US" sz="2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695836"/>
            <a:ext cx="83361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2. Optical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Path: </a:t>
            </a:r>
          </a:p>
          <a:p>
            <a:pPr algn="just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light travels a distance of 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‘t’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 an medium of refractive index 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‘µ’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</a:p>
          <a:p>
            <a:pPr algn="just"/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then its equivalent path in air or vacuum is 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‘µt’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858" y="4267200"/>
            <a:ext cx="2989942" cy="2156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0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1800"/>
            <a:ext cx="5277507" cy="343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9658" y="457200"/>
            <a:ext cx="8534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3. Reflection of 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Transverse waves : </a:t>
            </a:r>
          </a:p>
          <a:p>
            <a:pPr algn="just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phase or path changes due to reflection from rarer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medium.</a:t>
            </a:r>
          </a:p>
          <a:p>
            <a:pPr algn="just"/>
            <a:endParaRPr lang="en-US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Phase changes by </a:t>
            </a:r>
            <a:r>
              <a:rPr lang="el-GR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en-U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radian 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(which is equivalent to  </a:t>
            </a:r>
            <a:r>
              <a:rPr lang="en-U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path 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change of </a:t>
            </a:r>
            <a:r>
              <a:rPr lang="el-GR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λ</a:t>
            </a:r>
            <a:r>
              <a:rPr lang="en-U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/2) 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takes place, when reflection takes place from </a:t>
            </a:r>
            <a:r>
              <a:rPr lang="en-U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surface of denser medium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2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3200400"/>
            <a:ext cx="9144000" cy="1138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Interference in thin film of uniform thickness (reflected system)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 2</a:t>
            </a:r>
          </a:p>
          <a:p>
            <a:pPr algn="ctr"/>
            <a:endParaRPr lang="en-US" sz="20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4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1835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Interference in thin film of uniform thickness (Reflected System)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924800" cy="590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0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8058"/>
            <a:ext cx="5014687" cy="3458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4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9" y="0"/>
            <a:ext cx="3810000" cy="1988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4339095"/>
            <a:ext cx="3810000" cy="251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90512"/>
            <a:ext cx="4487917" cy="31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82" y="2032685"/>
            <a:ext cx="38195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49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5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"/>
            <a:ext cx="4495800" cy="340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62400"/>
            <a:ext cx="4038600" cy="2315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42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57" y="2819400"/>
            <a:ext cx="91440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Interference in thin film of uniform thickness (Transmitted System) 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4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7086600" cy="4459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" y="2219"/>
            <a:ext cx="566958" cy="6855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3" y="0"/>
            <a:ext cx="209677" cy="544068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00" y="6088083"/>
            <a:ext cx="868683" cy="64748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1" y="6107992"/>
            <a:ext cx="2655568" cy="6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7" y="3077125"/>
            <a:ext cx="3289576" cy="381826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61939"/>
            <a:ext cx="3692695" cy="472321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604" y="685800"/>
            <a:ext cx="5571396" cy="3243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28633"/>
            <a:ext cx="6820451" cy="2448367"/>
          </a:xfrm>
          <a:prstGeom prst="rect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7" name="Rectangle 6"/>
          <p:cNvSpPr/>
          <p:nvPr/>
        </p:nvSpPr>
        <p:spPr>
          <a:xfrm>
            <a:off x="-29029" y="44379"/>
            <a:ext cx="91440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Interference in thin film of uniform thickness (Transmitted System) 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28" y="223491"/>
            <a:ext cx="2450166" cy="444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98" y="2716215"/>
            <a:ext cx="182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22" y="2209800"/>
            <a:ext cx="1423955" cy="32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61" y="908322"/>
            <a:ext cx="1610933" cy="38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93" y="3372369"/>
            <a:ext cx="1621013" cy="36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58" y="4088417"/>
            <a:ext cx="1423955" cy="32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254325"/>
            <a:ext cx="2286000" cy="382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93" y="1405280"/>
            <a:ext cx="2243411" cy="677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418" y="760366"/>
            <a:ext cx="1610933" cy="38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39" y="3097215"/>
            <a:ext cx="2243411" cy="677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091" y="1405280"/>
            <a:ext cx="1621013" cy="36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176" y="1992085"/>
            <a:ext cx="1423955" cy="32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719" y="2530190"/>
            <a:ext cx="182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43" y="3896195"/>
            <a:ext cx="1423955" cy="32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5410200"/>
            <a:ext cx="8991601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Therefore, the colours which are present in the reflected system are absent in the transmitted system.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648200"/>
            <a:ext cx="899160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The condition of bright in reflected system is same as condition for dark in  transmitted or vice- versa.</a:t>
            </a:r>
          </a:p>
        </p:txBody>
      </p:sp>
    </p:spTree>
    <p:extLst>
      <p:ext uri="{BB962C8B-B14F-4D97-AF65-F5344CB8AC3E}">
        <p14:creationId xmlns:p14="http://schemas.microsoft.com/office/powerpoint/2010/main" val="80071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94846"/>
            <a:ext cx="3870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Formation of Colours in thin films :</a:t>
            </a:r>
          </a:p>
          <a:p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609600"/>
                <a:ext cx="7772400" cy="5481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00B050"/>
                    </a:solidFill>
                  </a:rPr>
                  <a:t>We often see bright bands of colours on the surface of a soap bubble or on a thin layer of oil floating on water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.</a:t>
                </a:r>
              </a:p>
              <a:p>
                <a:pPr marL="285750" indent="-285750" algn="just">
                  <a:buFont typeface="Wingdings" pitchFamily="2" charset="2"/>
                  <a:buChar char="Ø"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285750" indent="-285750" algn="just"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00B0F0"/>
                    </a:solidFill>
                  </a:rPr>
                  <a:t>Normally the colours are seen in the reflected system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.</a:t>
                </a:r>
              </a:p>
              <a:p>
                <a:pPr marL="285750" indent="-285750" algn="just">
                  <a:buFont typeface="Wingdings" pitchFamily="2" charset="2"/>
                  <a:buChar char="Ø"/>
                </a:pPr>
                <a:endParaRPr lang="en-US" b="1" dirty="0">
                  <a:solidFill>
                    <a:srgbClr val="00B0F0"/>
                  </a:solidFill>
                </a:endParaRPr>
              </a:p>
              <a:p>
                <a:pPr marL="285750" indent="-285750" algn="just">
                  <a:buFont typeface="Wingdings" pitchFamily="2" charset="2"/>
                  <a:buChar char="Ø"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The optical path difference in the reflected system is given by (2µtcos r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±</m:t>
                    </m:r>
                    <m:f>
                      <m:f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𝝀</m:t>
                        </m:r>
                      </m:num>
                      <m:den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)</a:t>
                </a: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marL="285750" indent="-285750" algn="just">
                  <a:buFont typeface="Wingdings" pitchFamily="2" charset="2"/>
                  <a:buChar char="Ø"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285750" indent="-285750" algn="just"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00B050"/>
                    </a:solidFill>
                  </a:rPr>
                  <a:t>Therefore, if a film is illuminated by white light, different colours (with different wavelength) will have different optical path in the film in the given time. </a:t>
                </a:r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marL="285750" indent="-285750" algn="just">
                  <a:buFont typeface="Wingdings" pitchFamily="2" charset="2"/>
                  <a:buChar char="Ø"/>
                </a:pPr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marL="285750" indent="-285750" algn="just">
                  <a:buFont typeface="Wingdings" pitchFamily="2" charset="2"/>
                  <a:buChar char="Ø"/>
                </a:pPr>
                <a:r>
                  <a:rPr lang="en-US" b="1" dirty="0" smtClean="0">
                    <a:solidFill>
                      <a:srgbClr val="00B0F0"/>
                    </a:solidFill>
                  </a:rPr>
                  <a:t>Some </a:t>
                </a:r>
                <a:r>
                  <a:rPr lang="en-US" b="1" dirty="0">
                    <a:solidFill>
                      <a:srgbClr val="00B0F0"/>
                    </a:solidFill>
                  </a:rPr>
                  <a:t>colours interfere constructively and due to this formation of colours take place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.</a:t>
                </a:r>
              </a:p>
              <a:p>
                <a:pPr marL="285750" indent="-285750" algn="just">
                  <a:buFont typeface="Wingdings" pitchFamily="2" charset="2"/>
                  <a:buChar char="Ø"/>
                </a:pPr>
                <a:endParaRPr lang="en-US" b="1" dirty="0">
                  <a:solidFill>
                    <a:srgbClr val="00B0F0"/>
                  </a:solidFill>
                </a:endParaRPr>
              </a:p>
              <a:p>
                <a:pPr marL="285750" indent="-285750" algn="just"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FF0000"/>
                    </a:solidFill>
                  </a:rPr>
                  <a:t>The optical path difference also depends on thickness (t) and angle of refraction (r). </a:t>
                </a: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marL="285750" indent="-285750" algn="just">
                  <a:buFont typeface="Wingdings" pitchFamily="2" charset="2"/>
                  <a:buChar char="Ø"/>
                </a:pP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marL="285750" indent="-285750" algn="just">
                  <a:buFont typeface="Wingdings" pitchFamily="2" charset="2"/>
                  <a:buChar char="Ø"/>
                </a:pPr>
                <a:r>
                  <a:rPr lang="en-US" b="1" dirty="0" smtClean="0">
                    <a:solidFill>
                      <a:srgbClr val="00B050"/>
                    </a:solidFill>
                  </a:rPr>
                  <a:t>Therefore</a:t>
                </a:r>
                <a:r>
                  <a:rPr lang="en-US" b="1" dirty="0">
                    <a:solidFill>
                      <a:srgbClr val="00B050"/>
                    </a:solidFill>
                  </a:rPr>
                  <a:t>, when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‘t’ </a:t>
                </a:r>
                <a:r>
                  <a:rPr lang="en-US" b="1" dirty="0">
                    <a:solidFill>
                      <a:srgbClr val="00B050"/>
                    </a:solidFill>
                  </a:rPr>
                  <a:t>and/or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‘r’ changes</a:t>
                </a:r>
                <a:r>
                  <a:rPr lang="en-US" b="1" dirty="0">
                    <a:solidFill>
                      <a:srgbClr val="00B050"/>
                    </a:solidFill>
                  </a:rPr>
                  <a:t>, optical path difference changes. This also 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leads </a:t>
                </a:r>
                <a:r>
                  <a:rPr lang="en-US" b="1" dirty="0">
                    <a:solidFill>
                      <a:srgbClr val="00B050"/>
                    </a:solidFill>
                  </a:rPr>
                  <a:t>to the formation of colours.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09600"/>
                <a:ext cx="7772400" cy="5481757"/>
              </a:xfrm>
              <a:prstGeom prst="rect">
                <a:avLst/>
              </a:prstGeom>
              <a:blipFill rotWithShape="1">
                <a:blip r:embed="rId2"/>
                <a:stretch>
                  <a:fillRect l="-549" t="-556" r="-1255" b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54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71800"/>
            <a:ext cx="9143999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Combination of Media 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743200"/>
            <a:ext cx="86868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Numerical Problems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884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99"/>
            <a:ext cx="8915400" cy="93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5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686800" cy="91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59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9" y="15240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3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52400"/>
            <a:ext cx="906780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7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0" y="318876"/>
            <a:ext cx="8461829" cy="75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5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89369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" y="2219"/>
            <a:ext cx="566958" cy="6855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3" y="0"/>
            <a:ext cx="209677" cy="544068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00" y="6088083"/>
            <a:ext cx="868683" cy="64748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1" y="6107992"/>
            <a:ext cx="2655568" cy="6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62000"/>
            <a:ext cx="8686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 is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type of optical coating applied to the surface of lenses and other optical elements to reduce reflection. </a:t>
            </a:r>
            <a:endParaRPr lang="en-US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endParaRPr lang="en-US" sz="24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This is also called highly refractive coating. </a:t>
            </a:r>
          </a:p>
          <a:p>
            <a:pPr algn="just"/>
            <a:endParaRPr lang="en-US" sz="24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sz="2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improves the efficiency since less light is lost due to reflection. </a:t>
            </a:r>
            <a:endParaRPr lang="en-US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endParaRPr lang="en-US" sz="24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complex systems such as telescopes and microscopes the reduction in reflections also improves the contrast of the image by elimination of stray light.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endParaRPr lang="en-US" sz="24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is especially important in planetary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astronomy. It makes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the eyes of the wearer more visible to others, or a coating to reduce the glint from a covert viewer's binoculars or telescopic sight.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5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 Anti-reflection </a:t>
            </a:r>
            <a:r>
              <a:rPr lang="en-US" sz="3600" b="1" dirty="0"/>
              <a:t>(AR) coating </a:t>
            </a:r>
          </a:p>
        </p:txBody>
      </p:sp>
    </p:spTree>
    <p:extLst>
      <p:ext uri="{BB962C8B-B14F-4D97-AF65-F5344CB8AC3E}">
        <p14:creationId xmlns:p14="http://schemas.microsoft.com/office/powerpoint/2010/main" val="37198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9" y="417286"/>
            <a:ext cx="8696370" cy="567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1714" y="6231537"/>
            <a:ext cx="838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3"/>
              </a:rPr>
              <a:t>Source: https</a:t>
            </a:r>
            <a:r>
              <a:rPr lang="en-US" sz="1200" dirty="0">
                <a:hlinkClick r:id="rId3"/>
              </a:rPr>
              <a:t>://www.slideshare.net/lovecantbpainted/anti-reflective-coatings-on-the-solar-photo-voltaic-panels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82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43" y="2971800"/>
            <a:ext cx="91440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 Derivations for Anti-reflection </a:t>
            </a:r>
            <a:r>
              <a:rPr lang="en-US" sz="3600" b="1" dirty="0"/>
              <a:t>(AR) coating </a:t>
            </a:r>
          </a:p>
        </p:txBody>
      </p:sp>
    </p:spTree>
    <p:extLst>
      <p:ext uri="{BB962C8B-B14F-4D97-AF65-F5344CB8AC3E}">
        <p14:creationId xmlns:p14="http://schemas.microsoft.com/office/powerpoint/2010/main" val="3204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257800" cy="271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712287"/>
            <a:ext cx="523875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6302739"/>
            <a:ext cx="891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s://www.google.com/search?q=applications+of+anti+reflection+coating&amp;rlz=1C1RLNS_enIN667IN667&amp;sxsrf=ALeKk02pbN3aeQXuBjr8yzZEGPSpaH4jcQ:1598285253850&amp;source=lnms&amp;tbm=isch&amp;sa=X&amp;ved=2ahUKEwiwubjGnLTrAhXbxjgGHZk4B2IQ_AUoAXoECBAQAw&amp;biw=1366&amp;bih=657#imgrc=d4E6b1RQyYPRP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4407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Image result for thanks for your patience/atten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914" y="762000"/>
            <a:ext cx="7010400" cy="526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4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00629"/>
            <a:ext cx="8001000" cy="4043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" y="2219"/>
            <a:ext cx="566958" cy="6855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3" y="0"/>
            <a:ext cx="209677" cy="544068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00" y="6088083"/>
            <a:ext cx="868683" cy="64748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1" y="6107992"/>
            <a:ext cx="2655568" cy="6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7" y="914400"/>
            <a:ext cx="892138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" y="2219"/>
            <a:ext cx="566958" cy="6855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3" y="0"/>
            <a:ext cx="209677" cy="544068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00" y="6088083"/>
            <a:ext cx="868683" cy="64748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1" y="6107992"/>
            <a:ext cx="2655568" cy="6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8240565" cy="422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" y="2219"/>
            <a:ext cx="566958" cy="6855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3" y="0"/>
            <a:ext cx="209677" cy="544068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00" y="6088083"/>
            <a:ext cx="868683" cy="64748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1" y="6107992"/>
            <a:ext cx="2655568" cy="6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808508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" y="2219"/>
            <a:ext cx="566958" cy="6855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3" y="0"/>
            <a:ext cx="209677" cy="544068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00" y="6088083"/>
            <a:ext cx="868683" cy="64748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1" y="6107992"/>
            <a:ext cx="2655568" cy="6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934200" cy="283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" y="2219"/>
            <a:ext cx="566958" cy="6855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3" y="0"/>
            <a:ext cx="209677" cy="544068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00" y="6088083"/>
            <a:ext cx="868683" cy="64748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1" y="6107992"/>
            <a:ext cx="2655568" cy="6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6518</TotalTime>
  <Words>926</Words>
  <Application>Microsoft Office PowerPoint</Application>
  <PresentationFormat>On-screen Show (4:3)</PresentationFormat>
  <Paragraphs>119</Paragraphs>
  <Slides>44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Mani</dc:creator>
  <cp:lastModifiedBy>Admin</cp:lastModifiedBy>
  <cp:revision>87</cp:revision>
  <dcterms:created xsi:type="dcterms:W3CDTF">2006-08-16T00:00:00Z</dcterms:created>
  <dcterms:modified xsi:type="dcterms:W3CDTF">2023-03-15T06:36:15Z</dcterms:modified>
</cp:coreProperties>
</file>