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6"/>
  </p:notesMasterIdLst>
  <p:sldIdLst>
    <p:sldId id="256" r:id="rId3"/>
    <p:sldId id="257" r:id="rId4"/>
    <p:sldId id="291" r:id="rId5"/>
    <p:sldId id="292" r:id="rId6"/>
    <p:sldId id="293" r:id="rId7"/>
    <p:sldId id="294" r:id="rId8"/>
    <p:sldId id="303" r:id="rId9"/>
    <p:sldId id="295" r:id="rId10"/>
    <p:sldId id="296" r:id="rId11"/>
    <p:sldId id="297" r:id="rId12"/>
    <p:sldId id="298" r:id="rId13"/>
    <p:sldId id="299" r:id="rId14"/>
    <p:sldId id="300" r:id="rId15"/>
    <p:sldId id="301" r:id="rId16"/>
    <p:sldId id="302" r:id="rId17"/>
    <p:sldId id="304" r:id="rId18"/>
    <p:sldId id="305" r:id="rId19"/>
    <p:sldId id="306" r:id="rId20"/>
    <p:sldId id="307" r:id="rId21"/>
    <p:sldId id="308" r:id="rId22"/>
    <p:sldId id="309" r:id="rId23"/>
    <p:sldId id="310" r:id="rId24"/>
    <p:sldId id="290" r:id="rId25"/>
  </p:sldIdLst>
  <p:sldSz cx="9144000" cy="5143500" type="screen16x9"/>
  <p:notesSz cx="6858000" cy="9144000"/>
  <p:embeddedFontLst>
    <p:embeddedFont>
      <p:font typeface="Arimo" panose="020B0604020202020204" charset="0"/>
      <p:regular r:id="rId27"/>
      <p:bold r:id="rId28"/>
      <p:italic r:id="rId29"/>
      <p:boldItalic r:id="rId30"/>
    </p:embeddedFont>
    <p:embeddedFont>
      <p:font typeface="Bebas Neue" panose="020B0606020202050201" pitchFamily="34" charset="0"/>
      <p:regular r:id="rId31"/>
    </p:embeddedFont>
    <p:embeddedFont>
      <p:font typeface="Nunito Light" pitchFamily="2" charset="0"/>
      <p:regular r:id="rId32"/>
    </p:embeddedFont>
    <p:embeddedFont>
      <p:font typeface="Proxima Nova" panose="020B0604020202020204" charset="0"/>
      <p:regular r:id="rId33"/>
      <p:bold r:id="rId34"/>
      <p:italic r:id="rId35"/>
      <p:boldItalic r:id="rId36"/>
    </p:embeddedFont>
    <p:embeddedFont>
      <p:font typeface="Proxima Nova Semibold" panose="020B0604020202020204" charset="0"/>
      <p:regular r:id="rId37"/>
      <p:bold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90019D-F31F-44E5-8C29-1C0305A152E8}">
  <a:tblStyle styleId="{8D90019D-F31F-44E5-8C29-1C0305A152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05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062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841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766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220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746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398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819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876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332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01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691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46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227ee146c3c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227ee146c3c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92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91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68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619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459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349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86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2350" y="1025375"/>
            <a:ext cx="5139300" cy="2596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38300" y="3621525"/>
            <a:ext cx="4528800" cy="411600"/>
          </a:xfrm>
          <a:prstGeom prst="rect">
            <a:avLst/>
          </a:prstGeom>
          <a:gradFill>
            <a:gsLst>
              <a:gs pos="0">
                <a:schemeClr val="accent2"/>
              </a:gs>
              <a:gs pos="100000">
                <a:schemeClr val="dk2"/>
              </a:gs>
            </a:gsLst>
            <a:lin ang="5400012" scaled="0"/>
          </a:gra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Bebas Neue"/>
              <a:buNone/>
              <a:defRPr sz="1000">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 name="Google Shape;14;p2"/>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5" name="Google Shape;15;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8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 name="Google Shape;19;p3"/>
          <p:cNvSpPr txBox="1">
            <a:spLocks noGrp="1"/>
          </p:cNvSpPr>
          <p:nvPr>
            <p:ph type="subTitle" idx="1"/>
          </p:nvPr>
        </p:nvSpPr>
        <p:spPr>
          <a:xfrm>
            <a:off x="2431100" y="3530450"/>
            <a:ext cx="45804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0" name="Google Shape;20;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1" name="Google Shape;21;p3"/>
          <p:cNvSpPr txBox="1">
            <a:spLocks noGrp="1"/>
          </p:cNvSpPr>
          <p:nvPr>
            <p:ph type="subTitle" idx="3"/>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 name="Google Shape;22;p3"/>
          <p:cNvSpPr txBox="1">
            <a:spLocks noGrp="1"/>
          </p:cNvSpPr>
          <p:nvPr>
            <p:ph type="subTitle" idx="4"/>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 name="Google Shape;23;p3"/>
          <p:cNvSpPr txBox="1">
            <a:spLocks noGrp="1"/>
          </p:cNvSpPr>
          <p:nvPr>
            <p:ph type="subTitle" idx="5"/>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 name="Google Shape;24;p3"/>
          <p:cNvSpPr txBox="1">
            <a:spLocks noGrp="1"/>
          </p:cNvSpPr>
          <p:nvPr>
            <p:ph type="subTitle" idx="6"/>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5" name="Google Shape;25;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39500"/>
            <a:ext cx="4401300" cy="1369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909375"/>
            <a:ext cx="6233400" cy="26946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lt2"/>
              </a:buClr>
              <a:buSzPts val="1600"/>
              <a:buChar char="●"/>
              <a:defRPr/>
            </a:lvl1pPr>
            <a:lvl2pPr marL="914400" lvl="1" indent="-317500" rtl="0">
              <a:lnSpc>
                <a:spcPct val="100000"/>
              </a:lnSpc>
              <a:spcBef>
                <a:spcPts val="1000"/>
              </a:spcBef>
              <a:spcAft>
                <a:spcPts val="0"/>
              </a:spcAft>
              <a:buClr>
                <a:schemeClr val="lt2"/>
              </a:buClr>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cxnSp>
        <p:nvCxnSpPr>
          <p:cNvPr id="30" name="Google Shape;30;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a:endParaRPr/>
          </a:p>
        </p:txBody>
      </p:sp>
      <p:sp>
        <p:nvSpPr>
          <p:cNvPr id="37" name="Google Shape;37;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a:endParaRPr/>
          </a:p>
        </p:txBody>
      </p:sp>
      <p:cxnSp>
        <p:nvCxnSpPr>
          <p:cNvPr id="38" name="Google Shape;38;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0000" y="5394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cxnSp>
        <p:nvCxnSpPr>
          <p:cNvPr id="47" name="Google Shape;47;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969250" y="2047600"/>
            <a:ext cx="5205300" cy="104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51" name="Google Shape;51;p8"/>
          <p:cNvSpPr txBox="1">
            <a:spLocks noGrp="1"/>
          </p:cNvSpPr>
          <p:nvPr>
            <p:ph type="subTitle" idx="1"/>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8"/>
          <p:cNvSpPr txBox="1">
            <a:spLocks noGrp="1"/>
          </p:cNvSpPr>
          <p:nvPr>
            <p:ph type="subTitle" idx="2"/>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8"/>
          <p:cNvSpPr txBox="1">
            <a:spLocks noGrp="1"/>
          </p:cNvSpPr>
          <p:nvPr>
            <p:ph type="subTitle" idx="3"/>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8"/>
          <p:cNvSpPr txBox="1">
            <a:spLocks noGrp="1"/>
          </p:cNvSpPr>
          <p:nvPr>
            <p:ph type="subTitle" idx="4"/>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55" name="Google Shape;55;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135550" y="167395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txBox="1">
            <a:spLocks noGrp="1"/>
          </p:cNvSpPr>
          <p:nvPr>
            <p:ph type="subTitle" idx="1"/>
          </p:nvPr>
        </p:nvSpPr>
        <p:spPr>
          <a:xfrm>
            <a:off x="2135550" y="3058350"/>
            <a:ext cx="48729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9"/>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9"/>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9"/>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9"/>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64" name="Google Shape;64;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65" name="Google Shape;65;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8100"/>
            <a:ext cx="9144000" cy="5143500"/>
          </a:xfrm>
          <a:prstGeom prst="rect">
            <a:avLst/>
          </a:prstGeom>
          <a:noFill/>
          <a:ln>
            <a:noFill/>
          </a:ln>
        </p:spPr>
      </p:sp>
      <p:sp>
        <p:nvSpPr>
          <p:cNvPr id="68" name="Google Shape;6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9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1856350" y="1757825"/>
            <a:ext cx="5431200" cy="12162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1" name="Google Shape;71;p11"/>
          <p:cNvSpPr txBox="1">
            <a:spLocks noGrp="1"/>
          </p:cNvSpPr>
          <p:nvPr>
            <p:ph type="subTitle" idx="1"/>
          </p:nvPr>
        </p:nvSpPr>
        <p:spPr>
          <a:xfrm>
            <a:off x="1856350" y="2974100"/>
            <a:ext cx="54312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2" name="Google Shape;72;p11"/>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1"/>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1"/>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76" name="Google Shape;76;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Arimo"/>
              <a:buChar char="●"/>
              <a:defRPr>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81" name="Google Shape;81;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hyperlink" Target="http://bit.ly/30B07Gq"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1975836" y="792372"/>
            <a:ext cx="5139300" cy="25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800" dirty="0"/>
              <a:t>PowerBi </a:t>
            </a:r>
            <a:r>
              <a:rPr lang="en" dirty="0">
                <a:solidFill>
                  <a:schemeClr val="lt2"/>
                </a:solidFill>
              </a:rPr>
              <a:t>infographics</a:t>
            </a:r>
            <a:endParaRPr dirty="0">
              <a:solidFill>
                <a:schemeClr val="lt2"/>
              </a:solidFill>
            </a:endParaRPr>
          </a:p>
        </p:txBody>
      </p:sp>
      <p:sp>
        <p:nvSpPr>
          <p:cNvPr id="88" name="Google Shape;88;p15"/>
          <p:cNvSpPr txBox="1">
            <a:spLocks noGrp="1"/>
          </p:cNvSpPr>
          <p:nvPr>
            <p:ph type="subTitle" idx="1"/>
          </p:nvPr>
        </p:nvSpPr>
        <p:spPr>
          <a:xfrm>
            <a:off x="2338300" y="3621525"/>
            <a:ext cx="45288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Here is where this template begins</a:t>
            </a:r>
            <a:endParaRPr dirty="0"/>
          </a:p>
        </p:txBody>
      </p:sp>
      <p:sp>
        <p:nvSpPr>
          <p:cNvPr id="92" name="Google Shape;92;p15"/>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Power Bi</a:t>
            </a:r>
            <a:endParaRPr dirty="0"/>
          </a:p>
        </p:txBody>
      </p:sp>
      <p:grpSp>
        <p:nvGrpSpPr>
          <p:cNvPr id="103" name="Google Shape;103;p15"/>
          <p:cNvGrpSpPr/>
          <p:nvPr/>
        </p:nvGrpSpPr>
        <p:grpSpPr>
          <a:xfrm>
            <a:off x="509200" y="1240968"/>
            <a:ext cx="1885938" cy="2275613"/>
            <a:chOff x="818300" y="1811250"/>
            <a:chExt cx="1885938" cy="2275613"/>
          </a:xfrm>
        </p:grpSpPr>
        <p:grpSp>
          <p:nvGrpSpPr>
            <p:cNvPr id="104" name="Google Shape;104;p15"/>
            <p:cNvGrpSpPr/>
            <p:nvPr/>
          </p:nvGrpSpPr>
          <p:grpSpPr>
            <a:xfrm>
              <a:off x="818300" y="1811250"/>
              <a:ext cx="1616075" cy="2275613"/>
              <a:chOff x="818300" y="2144625"/>
              <a:chExt cx="1616075" cy="2275613"/>
            </a:xfrm>
          </p:grpSpPr>
          <p:grpSp>
            <p:nvGrpSpPr>
              <p:cNvPr id="105" name="Google Shape;105;p15"/>
              <p:cNvGrpSpPr/>
              <p:nvPr/>
            </p:nvGrpSpPr>
            <p:grpSpPr>
              <a:xfrm>
                <a:off x="818300" y="2470076"/>
                <a:ext cx="1616065" cy="1564413"/>
                <a:chOff x="867250" y="2531276"/>
                <a:chExt cx="1616065" cy="1564413"/>
              </a:xfrm>
            </p:grpSpPr>
            <p:sp>
              <p:nvSpPr>
                <p:cNvPr id="106" name="Google Shape;106;p15"/>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5"/>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5"/>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6810100" y="1117250"/>
            <a:ext cx="2059600" cy="2523048"/>
            <a:chOff x="2962600" y="1787438"/>
            <a:chExt cx="2059600" cy="2523048"/>
          </a:xfrm>
        </p:grpSpPr>
        <p:sp>
          <p:nvSpPr>
            <p:cNvPr id="117" name="Google Shape;117;p15"/>
            <p:cNvSpPr/>
            <p:nvPr/>
          </p:nvSpPr>
          <p:spPr>
            <a:xfrm>
              <a:off x="3488800" y="2222313"/>
              <a:ext cx="1161675" cy="555400"/>
            </a:xfrm>
            <a:custGeom>
              <a:avLst/>
              <a:gdLst/>
              <a:ahLst/>
              <a:cxnLst/>
              <a:rect l="l" t="t" r="r" b="b"/>
              <a:pathLst>
                <a:path w="46467" h="22216" extrusionOk="0">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4188475" y="2631763"/>
              <a:ext cx="74225" cy="467850"/>
            </a:xfrm>
            <a:custGeom>
              <a:avLst/>
              <a:gdLst/>
              <a:ahLst/>
              <a:cxnLst/>
              <a:rect l="l" t="t" r="r" b="b"/>
              <a:pathLst>
                <a:path w="2969" h="18714" extrusionOk="0">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904100" y="2545038"/>
              <a:ext cx="75075" cy="467850"/>
            </a:xfrm>
            <a:custGeom>
              <a:avLst/>
              <a:gdLst/>
              <a:ahLst/>
              <a:cxnLst/>
              <a:rect l="l" t="t" r="r" b="b"/>
              <a:pathLst>
                <a:path w="3003" h="18714" extrusionOk="0">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962600" y="2574213"/>
              <a:ext cx="1161675" cy="555425"/>
            </a:xfrm>
            <a:custGeom>
              <a:avLst/>
              <a:gdLst/>
              <a:ahLst/>
              <a:cxnLst/>
              <a:rect l="l" t="t" r="r" b="b"/>
              <a:pathLst>
                <a:path w="46467" h="22217" extrusionOk="0">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491300" y="2730163"/>
              <a:ext cx="194325" cy="158475"/>
            </a:xfrm>
            <a:custGeom>
              <a:avLst/>
              <a:gdLst/>
              <a:ahLst/>
              <a:cxnLst/>
              <a:rect l="l" t="t" r="r" b="b"/>
              <a:pathLst>
                <a:path w="7773" h="6339" fill="none" extrusionOk="0">
                  <a:moveTo>
                    <a:pt x="0" y="2302"/>
                  </a:moveTo>
                  <a:cubicBezTo>
                    <a:pt x="3269" y="1"/>
                    <a:pt x="7773" y="2302"/>
                    <a:pt x="7773" y="6339"/>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452100" y="2751838"/>
              <a:ext cx="80075" cy="82600"/>
            </a:xfrm>
            <a:custGeom>
              <a:avLst/>
              <a:gdLst/>
              <a:ahLst/>
              <a:cxnLst/>
              <a:rect l="l" t="t" r="r" b="b"/>
              <a:pathLst>
                <a:path w="3203" h="3304" extrusionOk="0">
                  <a:moveTo>
                    <a:pt x="735" y="1"/>
                  </a:moveTo>
                  <a:lnTo>
                    <a:pt x="1" y="3303"/>
                  </a:lnTo>
                  <a:lnTo>
                    <a:pt x="3203" y="2303"/>
                  </a:lnTo>
                  <a:lnTo>
                    <a:pt x="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452100" y="2875263"/>
              <a:ext cx="194325" cy="158475"/>
            </a:xfrm>
            <a:custGeom>
              <a:avLst/>
              <a:gdLst/>
              <a:ahLst/>
              <a:cxnLst/>
              <a:rect l="l" t="t" r="r" b="b"/>
              <a:pathLst>
                <a:path w="7773" h="6339" fill="none" extrusionOk="0">
                  <a:moveTo>
                    <a:pt x="7773" y="4037"/>
                  </a:moveTo>
                  <a:cubicBezTo>
                    <a:pt x="4504" y="6339"/>
                    <a:pt x="1" y="4037"/>
                    <a:pt x="1" y="1"/>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605550" y="2929488"/>
              <a:ext cx="80075" cy="82575"/>
            </a:xfrm>
            <a:custGeom>
              <a:avLst/>
              <a:gdLst/>
              <a:ahLst/>
              <a:cxnLst/>
              <a:rect l="l" t="t" r="r" b="b"/>
              <a:pathLst>
                <a:path w="3203" h="3303" extrusionOk="0">
                  <a:moveTo>
                    <a:pt x="3203" y="0"/>
                  </a:moveTo>
                  <a:lnTo>
                    <a:pt x="0" y="1001"/>
                  </a:lnTo>
                  <a:lnTo>
                    <a:pt x="2469" y="3302"/>
                  </a:lnTo>
                  <a:lnTo>
                    <a:pt x="3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481113" y="334370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5"/>
            <p:cNvGrpSpPr/>
            <p:nvPr/>
          </p:nvGrpSpPr>
          <p:grpSpPr>
            <a:xfrm>
              <a:off x="4068550" y="3518650"/>
              <a:ext cx="503452" cy="791836"/>
              <a:chOff x="6398413" y="1345150"/>
              <a:chExt cx="503452" cy="791836"/>
            </a:xfrm>
          </p:grpSpPr>
          <p:sp>
            <p:nvSpPr>
              <p:cNvPr id="127" name="Google Shape;127;p15"/>
              <p:cNvSpPr/>
              <p:nvPr/>
            </p:nvSpPr>
            <p:spPr>
              <a:xfrm>
                <a:off x="6450067" y="1345150"/>
                <a:ext cx="402560" cy="348494"/>
              </a:xfrm>
              <a:custGeom>
                <a:avLst/>
                <a:gdLst/>
                <a:ahLst/>
                <a:cxnLst/>
                <a:rect l="l" t="t" r="r" b="b"/>
                <a:pathLst>
                  <a:path w="11176" h="9675" extrusionOk="0">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6398413" y="1633534"/>
                <a:ext cx="503452" cy="503452"/>
              </a:xfrm>
              <a:custGeom>
                <a:avLst/>
                <a:gdLst/>
                <a:ahLst/>
                <a:cxnLst/>
                <a:rect l="l" t="t" r="r" b="b"/>
                <a:pathLst>
                  <a:path w="13977" h="13977" extrusionOk="0">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6559426" y="1757302"/>
                <a:ext cx="159821" cy="136696"/>
              </a:xfrm>
              <a:custGeom>
                <a:avLst/>
                <a:gdLst/>
                <a:ahLst/>
                <a:cxnLst/>
                <a:rect l="l" t="t" r="r" b="b"/>
                <a:pathLst>
                  <a:path w="4437" h="3795" extrusionOk="0">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6625489" y="1836585"/>
                <a:ext cx="50500" cy="159857"/>
              </a:xfrm>
              <a:custGeom>
                <a:avLst/>
                <a:gdLst/>
                <a:ahLst/>
                <a:cxnLst/>
                <a:rect l="l" t="t" r="r" b="b"/>
                <a:pathLst>
                  <a:path w="1402" h="4438" extrusionOk="0">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5"/>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063125" y="222231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979175" y="35186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276975" y="40433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682172" y="580061"/>
            <a:ext cx="6197244" cy="631881"/>
          </a:xfrm>
        </p:spPr>
        <p:txBody>
          <a:bodyPr/>
          <a:lstStyle/>
          <a:p>
            <a:r>
              <a:rPr lang="en-US" sz="1400" dirty="0"/>
              <a:t>3. Represent the following data using a pie chart: </a:t>
            </a:r>
            <a:br>
              <a:rPr lang="en-US" sz="1400" dirty="0"/>
            </a:br>
            <a:r>
              <a:rPr lang="en-US" sz="1400" dirty="0"/>
              <a:t>a. Industry-wise profitability percentage</a:t>
            </a:r>
          </a:p>
        </p:txBody>
      </p:sp>
      <p:sp>
        <p:nvSpPr>
          <p:cNvPr id="2" name="TextBox 1">
            <a:extLst>
              <a:ext uri="{FF2B5EF4-FFF2-40B4-BE49-F238E27FC236}">
                <a16:creationId xmlns:a16="http://schemas.microsoft.com/office/drawing/2014/main" id="{132D9EBD-4516-0748-2D8A-5F328FB9314C}"/>
              </a:ext>
            </a:extLst>
          </p:cNvPr>
          <p:cNvSpPr txBox="1"/>
          <p:nvPr/>
        </p:nvSpPr>
        <p:spPr>
          <a:xfrm>
            <a:off x="3345467" y="93573"/>
            <a:ext cx="2764182" cy="954107"/>
          </a:xfrm>
          <a:prstGeom prst="rect">
            <a:avLst/>
          </a:prstGeom>
          <a:noFill/>
        </p:spPr>
        <p:txBody>
          <a:bodyPr wrap="square" rtlCol="0">
            <a:spAutoFit/>
          </a:bodyPr>
          <a:lstStyle/>
          <a:p>
            <a:r>
              <a:rPr lang="en-US" sz="2800" b="1" dirty="0">
                <a:solidFill>
                  <a:schemeClr val="tx1"/>
                </a:solidFill>
              </a:rPr>
              <a:t>TASK1-PART2</a:t>
            </a:r>
          </a:p>
          <a:p>
            <a:endParaRPr lang="en-US" sz="2800" b="1" dirty="0">
              <a:solidFill>
                <a:schemeClr val="tx1"/>
              </a:solidFill>
            </a:endParaRPr>
          </a:p>
        </p:txBody>
      </p:sp>
      <p:pic>
        <p:nvPicPr>
          <p:cNvPr id="5" name="Picture 4">
            <a:extLst>
              <a:ext uri="{FF2B5EF4-FFF2-40B4-BE49-F238E27FC236}">
                <a16:creationId xmlns:a16="http://schemas.microsoft.com/office/drawing/2014/main" id="{7FA466AC-A2F9-1BCC-957C-65BD515F9A0B}"/>
              </a:ext>
            </a:extLst>
          </p:cNvPr>
          <p:cNvPicPr>
            <a:picLocks noChangeAspect="1"/>
          </p:cNvPicPr>
          <p:nvPr/>
        </p:nvPicPr>
        <p:blipFill>
          <a:blip r:embed="rId3"/>
          <a:stretch>
            <a:fillRect/>
          </a:stretch>
        </p:blipFill>
        <p:spPr>
          <a:xfrm>
            <a:off x="1323407" y="1202020"/>
            <a:ext cx="6094311" cy="3107240"/>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06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682172" y="580061"/>
            <a:ext cx="6197244" cy="631881"/>
          </a:xfrm>
        </p:spPr>
        <p:txBody>
          <a:bodyPr/>
          <a:lstStyle/>
          <a:p>
            <a:r>
              <a:rPr lang="en-US" sz="1400" dirty="0"/>
              <a:t>3. Represent the following data using a pie chart: </a:t>
            </a:r>
            <a:br>
              <a:rPr lang="en-US" sz="1400" dirty="0"/>
            </a:br>
            <a:r>
              <a:rPr lang="en-US" sz="1400" dirty="0"/>
              <a:t>b. The data should be </a:t>
            </a:r>
            <a:r>
              <a:rPr lang="en-US" sz="1400" dirty="0" err="1"/>
              <a:t>visualised</a:t>
            </a:r>
            <a:r>
              <a:rPr lang="en-US" sz="1400" dirty="0"/>
              <a:t> in single or multiple country-wise: it shows the country-wise profitability by industry of India.</a:t>
            </a:r>
          </a:p>
        </p:txBody>
      </p:sp>
      <p:sp>
        <p:nvSpPr>
          <p:cNvPr id="2" name="TextBox 1">
            <a:extLst>
              <a:ext uri="{FF2B5EF4-FFF2-40B4-BE49-F238E27FC236}">
                <a16:creationId xmlns:a16="http://schemas.microsoft.com/office/drawing/2014/main" id="{132D9EBD-4516-0748-2D8A-5F328FB9314C}"/>
              </a:ext>
            </a:extLst>
          </p:cNvPr>
          <p:cNvSpPr txBox="1"/>
          <p:nvPr/>
        </p:nvSpPr>
        <p:spPr>
          <a:xfrm>
            <a:off x="3374570" y="55323"/>
            <a:ext cx="2964760" cy="954107"/>
          </a:xfrm>
          <a:prstGeom prst="rect">
            <a:avLst/>
          </a:prstGeom>
          <a:noFill/>
        </p:spPr>
        <p:txBody>
          <a:bodyPr wrap="square" rtlCol="0">
            <a:spAutoFit/>
          </a:bodyPr>
          <a:lstStyle/>
          <a:p>
            <a:r>
              <a:rPr lang="en-US" sz="2800" b="1" dirty="0">
                <a:solidFill>
                  <a:schemeClr val="tx1"/>
                </a:solidFill>
              </a:rPr>
              <a:t>TASK1-PART2</a:t>
            </a:r>
          </a:p>
          <a:p>
            <a:endParaRPr lang="en-US" sz="2800" b="1" dirty="0">
              <a:solidFill>
                <a:schemeClr val="tx1"/>
              </a:solidFill>
            </a:endParaRPr>
          </a:p>
        </p:txBody>
      </p:sp>
      <p:pic>
        <p:nvPicPr>
          <p:cNvPr id="6" name="Picture 5">
            <a:extLst>
              <a:ext uri="{FF2B5EF4-FFF2-40B4-BE49-F238E27FC236}">
                <a16:creationId xmlns:a16="http://schemas.microsoft.com/office/drawing/2014/main" id="{A8B029C5-D143-3E9B-0D16-87F32FC891A4}"/>
              </a:ext>
            </a:extLst>
          </p:cNvPr>
          <p:cNvPicPr>
            <a:picLocks noChangeAspect="1"/>
          </p:cNvPicPr>
          <p:nvPr/>
        </p:nvPicPr>
        <p:blipFill>
          <a:blip r:embed="rId3"/>
          <a:stretch>
            <a:fillRect/>
          </a:stretch>
        </p:blipFill>
        <p:spPr>
          <a:xfrm>
            <a:off x="824384" y="1307311"/>
            <a:ext cx="7018628" cy="28958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82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682172" y="580061"/>
            <a:ext cx="6197244" cy="631881"/>
          </a:xfrm>
        </p:spPr>
        <p:txBody>
          <a:bodyPr/>
          <a:lstStyle/>
          <a:p>
            <a:r>
              <a:rPr lang="en-US" sz="1400" dirty="0"/>
              <a:t>4. Present the data that shows industry-wise profitability trends by taking the Line &amp; stacked column chart from the </a:t>
            </a:r>
            <a:r>
              <a:rPr lang="en-US" sz="1400" dirty="0" err="1"/>
              <a:t>visualisation</a:t>
            </a:r>
            <a:r>
              <a:rPr lang="en-US" sz="1400" dirty="0"/>
              <a:t> section. </a:t>
            </a:r>
          </a:p>
        </p:txBody>
      </p:sp>
      <p:sp>
        <p:nvSpPr>
          <p:cNvPr id="2" name="TextBox 1">
            <a:extLst>
              <a:ext uri="{FF2B5EF4-FFF2-40B4-BE49-F238E27FC236}">
                <a16:creationId xmlns:a16="http://schemas.microsoft.com/office/drawing/2014/main" id="{132D9EBD-4516-0748-2D8A-5F328FB9314C}"/>
              </a:ext>
            </a:extLst>
          </p:cNvPr>
          <p:cNvSpPr txBox="1"/>
          <p:nvPr/>
        </p:nvSpPr>
        <p:spPr>
          <a:xfrm>
            <a:off x="3426858" y="62446"/>
            <a:ext cx="2764182" cy="954107"/>
          </a:xfrm>
          <a:prstGeom prst="rect">
            <a:avLst/>
          </a:prstGeom>
          <a:noFill/>
        </p:spPr>
        <p:txBody>
          <a:bodyPr wrap="square" rtlCol="0">
            <a:spAutoFit/>
          </a:bodyPr>
          <a:lstStyle/>
          <a:p>
            <a:r>
              <a:rPr lang="en-US" sz="2800" b="1" dirty="0">
                <a:solidFill>
                  <a:schemeClr val="tx1"/>
                </a:solidFill>
              </a:rPr>
              <a:t>TASK1-PART2</a:t>
            </a:r>
          </a:p>
          <a:p>
            <a:endParaRPr lang="en-US" sz="2800" b="1" dirty="0">
              <a:solidFill>
                <a:schemeClr val="tx1"/>
              </a:solidFill>
            </a:endParaRPr>
          </a:p>
        </p:txBody>
      </p:sp>
      <p:pic>
        <p:nvPicPr>
          <p:cNvPr id="5" name="Picture 4">
            <a:extLst>
              <a:ext uri="{FF2B5EF4-FFF2-40B4-BE49-F238E27FC236}">
                <a16:creationId xmlns:a16="http://schemas.microsoft.com/office/drawing/2014/main" id="{10DE6DD1-70B0-E5B6-B2B0-2EAF6639A010}"/>
              </a:ext>
            </a:extLst>
          </p:cNvPr>
          <p:cNvPicPr>
            <a:picLocks noChangeAspect="1"/>
          </p:cNvPicPr>
          <p:nvPr/>
        </p:nvPicPr>
        <p:blipFill>
          <a:blip r:embed="rId3"/>
          <a:stretch>
            <a:fillRect/>
          </a:stretch>
        </p:blipFill>
        <p:spPr>
          <a:xfrm>
            <a:off x="682172" y="1404705"/>
            <a:ext cx="7697854" cy="2574870"/>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751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682172" y="580061"/>
            <a:ext cx="6197244" cy="631881"/>
          </a:xfrm>
        </p:spPr>
        <p:txBody>
          <a:bodyPr/>
          <a:lstStyle/>
          <a:p>
            <a:r>
              <a:rPr lang="en-US" sz="1400" dirty="0"/>
              <a:t>5. Present the data to show country-wise industry market values and </a:t>
            </a:r>
            <a:r>
              <a:rPr lang="en-US" sz="1400" dirty="0" err="1"/>
              <a:t>industrywise</a:t>
            </a:r>
            <a:r>
              <a:rPr lang="en-US" sz="1400" dirty="0"/>
              <a:t> presence by taking the map chart.</a:t>
            </a:r>
          </a:p>
        </p:txBody>
      </p:sp>
      <p:sp>
        <p:nvSpPr>
          <p:cNvPr id="2" name="TextBox 1">
            <a:extLst>
              <a:ext uri="{FF2B5EF4-FFF2-40B4-BE49-F238E27FC236}">
                <a16:creationId xmlns:a16="http://schemas.microsoft.com/office/drawing/2014/main" id="{132D9EBD-4516-0748-2D8A-5F328FB9314C}"/>
              </a:ext>
            </a:extLst>
          </p:cNvPr>
          <p:cNvSpPr txBox="1"/>
          <p:nvPr/>
        </p:nvSpPr>
        <p:spPr>
          <a:xfrm>
            <a:off x="3457697" y="67702"/>
            <a:ext cx="2837004" cy="954107"/>
          </a:xfrm>
          <a:prstGeom prst="rect">
            <a:avLst/>
          </a:prstGeom>
          <a:noFill/>
        </p:spPr>
        <p:txBody>
          <a:bodyPr wrap="square" rtlCol="0">
            <a:spAutoFit/>
          </a:bodyPr>
          <a:lstStyle/>
          <a:p>
            <a:r>
              <a:rPr lang="en-US" sz="2800" b="1" dirty="0">
                <a:solidFill>
                  <a:schemeClr val="tx1"/>
                </a:solidFill>
              </a:rPr>
              <a:t>TASK1-PART2</a:t>
            </a:r>
          </a:p>
          <a:p>
            <a:endParaRPr lang="en-US" sz="2800" b="1" dirty="0">
              <a:solidFill>
                <a:schemeClr val="tx1"/>
              </a:solidFill>
            </a:endParaRPr>
          </a:p>
        </p:txBody>
      </p:sp>
      <p:pic>
        <p:nvPicPr>
          <p:cNvPr id="6" name="Picture 5">
            <a:extLst>
              <a:ext uri="{FF2B5EF4-FFF2-40B4-BE49-F238E27FC236}">
                <a16:creationId xmlns:a16="http://schemas.microsoft.com/office/drawing/2014/main" id="{35265D38-1149-2747-FD9D-4AAB1A971A93}"/>
              </a:ext>
            </a:extLst>
          </p:cNvPr>
          <p:cNvPicPr>
            <a:picLocks noChangeAspect="1"/>
          </p:cNvPicPr>
          <p:nvPr/>
        </p:nvPicPr>
        <p:blipFill>
          <a:blip r:embed="rId3"/>
          <a:stretch>
            <a:fillRect/>
          </a:stretch>
        </p:blipFill>
        <p:spPr>
          <a:xfrm>
            <a:off x="1229884" y="1103281"/>
            <a:ext cx="6485372" cy="3317672"/>
          </a:xfrm>
          <a:prstGeom prst="rect">
            <a:avLst/>
          </a:prstGeom>
        </p:spPr>
      </p:pic>
    </p:spTree>
    <p:extLst>
      <p:ext uri="{BB962C8B-B14F-4D97-AF65-F5344CB8AC3E}">
        <p14:creationId xmlns:p14="http://schemas.microsoft.com/office/powerpoint/2010/main" val="1336659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32D9EBD-4516-0748-2D8A-5F328FB9314C}"/>
              </a:ext>
            </a:extLst>
          </p:cNvPr>
          <p:cNvSpPr txBox="1"/>
          <p:nvPr/>
        </p:nvSpPr>
        <p:spPr>
          <a:xfrm>
            <a:off x="3360964" y="0"/>
            <a:ext cx="2837004" cy="954107"/>
          </a:xfrm>
          <a:prstGeom prst="rect">
            <a:avLst/>
          </a:prstGeom>
          <a:noFill/>
        </p:spPr>
        <p:txBody>
          <a:bodyPr wrap="square" rtlCol="0">
            <a:spAutoFit/>
          </a:bodyPr>
          <a:lstStyle/>
          <a:p>
            <a:endParaRPr lang="en-US" sz="2800" b="1" dirty="0">
              <a:solidFill>
                <a:schemeClr val="tx1"/>
              </a:solidFill>
            </a:endParaRPr>
          </a:p>
          <a:p>
            <a:endParaRPr lang="en-US" sz="2800" b="1" dirty="0">
              <a:solidFill>
                <a:schemeClr val="tx1"/>
              </a:solidFill>
            </a:endParaRPr>
          </a:p>
        </p:txBody>
      </p:sp>
      <p:sp>
        <p:nvSpPr>
          <p:cNvPr id="4" name="Title 2">
            <a:extLst>
              <a:ext uri="{FF2B5EF4-FFF2-40B4-BE49-F238E27FC236}">
                <a16:creationId xmlns:a16="http://schemas.microsoft.com/office/drawing/2014/main" id="{0512CD7E-2E01-270E-8BFE-F13920D656D2}"/>
              </a:ext>
            </a:extLst>
          </p:cNvPr>
          <p:cNvSpPr>
            <a:spLocks noGrp="1"/>
          </p:cNvSpPr>
          <p:nvPr>
            <p:ph type="title"/>
          </p:nvPr>
        </p:nvSpPr>
        <p:spPr>
          <a:xfrm>
            <a:off x="720000" y="539500"/>
            <a:ext cx="1152343" cy="615523"/>
          </a:xfrm>
        </p:spPr>
        <p:txBody>
          <a:bodyPr/>
          <a:lstStyle/>
          <a:p>
            <a:r>
              <a:rPr lang="en-US" dirty="0"/>
              <a:t>Task2</a:t>
            </a:r>
          </a:p>
        </p:txBody>
      </p:sp>
      <p:pic>
        <p:nvPicPr>
          <p:cNvPr id="7" name="Picture 6">
            <a:extLst>
              <a:ext uri="{FF2B5EF4-FFF2-40B4-BE49-F238E27FC236}">
                <a16:creationId xmlns:a16="http://schemas.microsoft.com/office/drawing/2014/main" id="{9C6B4EA6-CD94-BCDF-FE29-219ADF4A3C54}"/>
              </a:ext>
            </a:extLst>
          </p:cNvPr>
          <p:cNvPicPr>
            <a:picLocks noChangeAspect="1"/>
          </p:cNvPicPr>
          <p:nvPr/>
        </p:nvPicPr>
        <p:blipFill>
          <a:blip r:embed="rId3"/>
          <a:stretch>
            <a:fillRect/>
          </a:stretch>
        </p:blipFill>
        <p:spPr>
          <a:xfrm>
            <a:off x="1879870" y="1047680"/>
            <a:ext cx="5145537" cy="3238781"/>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7077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682172" y="580061"/>
            <a:ext cx="6197244" cy="631881"/>
          </a:xfrm>
        </p:spPr>
        <p:txBody>
          <a:bodyPr/>
          <a:lstStyle/>
          <a:p>
            <a:r>
              <a:rPr lang="en-US" sz="1400" dirty="0"/>
              <a:t>1. Import and transform the two workbooks - Bank details and Bank details 1.1 - into Power Bi. </a:t>
            </a:r>
            <a:br>
              <a:rPr lang="en-US" sz="1400" dirty="0"/>
            </a:br>
            <a:r>
              <a:rPr lang="en-US" sz="1400" dirty="0"/>
              <a:t>2. Add the third workbook, Bank Details 1.2, into G-drive by simply uploading it. </a:t>
            </a:r>
            <a:br>
              <a:rPr lang="en-US" sz="1400" dirty="0"/>
            </a:br>
            <a:r>
              <a:rPr lang="en-US" sz="1400" dirty="0"/>
              <a:t>3. Present the data following the below criteria by creating the relationships among three workbooks: </a:t>
            </a:r>
            <a:br>
              <a:rPr lang="en-US" sz="1400" dirty="0"/>
            </a:br>
            <a:r>
              <a:rPr lang="en-US" sz="1400" dirty="0"/>
              <a:t>a. Region-wise number of customers</a:t>
            </a:r>
            <a:br>
              <a:rPr lang="en-US" sz="1400" dirty="0"/>
            </a:br>
            <a:endParaRPr lang="en-US" sz="1400" dirty="0"/>
          </a:p>
        </p:txBody>
      </p:sp>
      <p:sp>
        <p:nvSpPr>
          <p:cNvPr id="2" name="TextBox 1">
            <a:extLst>
              <a:ext uri="{FF2B5EF4-FFF2-40B4-BE49-F238E27FC236}">
                <a16:creationId xmlns:a16="http://schemas.microsoft.com/office/drawing/2014/main" id="{132D9EBD-4516-0748-2D8A-5F328FB9314C}"/>
              </a:ext>
            </a:extLst>
          </p:cNvPr>
          <p:cNvSpPr txBox="1"/>
          <p:nvPr/>
        </p:nvSpPr>
        <p:spPr>
          <a:xfrm>
            <a:off x="3676617" y="0"/>
            <a:ext cx="2837004" cy="954107"/>
          </a:xfrm>
          <a:prstGeom prst="rect">
            <a:avLst/>
          </a:prstGeom>
          <a:noFill/>
        </p:spPr>
        <p:txBody>
          <a:bodyPr wrap="square" rtlCol="0">
            <a:spAutoFit/>
          </a:bodyPr>
          <a:lstStyle/>
          <a:p>
            <a:r>
              <a:rPr lang="en-US" sz="2800" b="1" dirty="0">
                <a:solidFill>
                  <a:schemeClr val="tx1"/>
                </a:solidFill>
              </a:rPr>
              <a:t>TASK2-PART1</a:t>
            </a:r>
          </a:p>
          <a:p>
            <a:endParaRPr lang="en-US" sz="2800" b="1" dirty="0">
              <a:solidFill>
                <a:schemeClr val="tx1"/>
              </a:solidFill>
            </a:endParaRPr>
          </a:p>
        </p:txBody>
      </p:sp>
      <p:pic>
        <p:nvPicPr>
          <p:cNvPr id="5" name="Picture 4">
            <a:extLst>
              <a:ext uri="{FF2B5EF4-FFF2-40B4-BE49-F238E27FC236}">
                <a16:creationId xmlns:a16="http://schemas.microsoft.com/office/drawing/2014/main" id="{B8A6F53C-AA65-3DF3-45C9-D7F9B899E63B}"/>
              </a:ext>
            </a:extLst>
          </p:cNvPr>
          <p:cNvPicPr>
            <a:picLocks noChangeAspect="1"/>
          </p:cNvPicPr>
          <p:nvPr/>
        </p:nvPicPr>
        <p:blipFill>
          <a:blip r:embed="rId3"/>
          <a:stretch>
            <a:fillRect/>
          </a:stretch>
        </p:blipFill>
        <p:spPr>
          <a:xfrm>
            <a:off x="2526125" y="2032488"/>
            <a:ext cx="3362237" cy="17792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289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682172" y="580061"/>
            <a:ext cx="6197244" cy="631881"/>
          </a:xfrm>
        </p:spPr>
        <p:txBody>
          <a:bodyPr/>
          <a:lstStyle/>
          <a:p>
            <a:r>
              <a:rPr lang="en-US" sz="1400" dirty="0"/>
              <a:t>b. Region-wise number of Male &amp; Female Customers</a:t>
            </a:r>
            <a:br>
              <a:rPr lang="en-US" sz="1400" dirty="0"/>
            </a:br>
            <a:endParaRPr lang="en-US" sz="1400" dirty="0"/>
          </a:p>
        </p:txBody>
      </p:sp>
      <p:sp>
        <p:nvSpPr>
          <p:cNvPr id="2" name="TextBox 1">
            <a:extLst>
              <a:ext uri="{FF2B5EF4-FFF2-40B4-BE49-F238E27FC236}">
                <a16:creationId xmlns:a16="http://schemas.microsoft.com/office/drawing/2014/main" id="{132D9EBD-4516-0748-2D8A-5F328FB9314C}"/>
              </a:ext>
            </a:extLst>
          </p:cNvPr>
          <p:cNvSpPr txBox="1"/>
          <p:nvPr/>
        </p:nvSpPr>
        <p:spPr>
          <a:xfrm>
            <a:off x="3676617" y="0"/>
            <a:ext cx="2837004" cy="954107"/>
          </a:xfrm>
          <a:prstGeom prst="rect">
            <a:avLst/>
          </a:prstGeom>
          <a:noFill/>
        </p:spPr>
        <p:txBody>
          <a:bodyPr wrap="square" rtlCol="0">
            <a:spAutoFit/>
          </a:bodyPr>
          <a:lstStyle/>
          <a:p>
            <a:r>
              <a:rPr lang="en-US" sz="2800" b="1" dirty="0">
                <a:solidFill>
                  <a:schemeClr val="tx1"/>
                </a:solidFill>
              </a:rPr>
              <a:t>TASK2-PART1</a:t>
            </a:r>
          </a:p>
          <a:p>
            <a:endParaRPr lang="en-US" sz="2800" b="1" dirty="0">
              <a:solidFill>
                <a:schemeClr val="tx1"/>
              </a:solidFill>
            </a:endParaRPr>
          </a:p>
        </p:txBody>
      </p:sp>
      <p:pic>
        <p:nvPicPr>
          <p:cNvPr id="6" name="Picture 5">
            <a:extLst>
              <a:ext uri="{FF2B5EF4-FFF2-40B4-BE49-F238E27FC236}">
                <a16:creationId xmlns:a16="http://schemas.microsoft.com/office/drawing/2014/main" id="{E5983B92-AA8D-69DD-01D4-63497EC7B3FF}"/>
              </a:ext>
            </a:extLst>
          </p:cNvPr>
          <p:cNvPicPr>
            <a:picLocks noChangeAspect="1"/>
          </p:cNvPicPr>
          <p:nvPr/>
        </p:nvPicPr>
        <p:blipFill>
          <a:blip r:embed="rId3"/>
          <a:stretch>
            <a:fillRect/>
          </a:stretch>
        </p:blipFill>
        <p:spPr>
          <a:xfrm>
            <a:off x="652599" y="1211942"/>
            <a:ext cx="3691835" cy="2746827"/>
          </a:xfrm>
          <a:prstGeom prst="rect">
            <a:avLst/>
          </a:prstGeom>
          <a:ln>
            <a:solidFill>
              <a:schemeClr val="bg1"/>
            </a:solid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65F698A-19EB-BCF6-AE8C-D4927A89E128}"/>
              </a:ext>
            </a:extLst>
          </p:cNvPr>
          <p:cNvPicPr>
            <a:picLocks noChangeAspect="1"/>
          </p:cNvPicPr>
          <p:nvPr/>
        </p:nvPicPr>
        <p:blipFill>
          <a:blip r:embed="rId4"/>
          <a:stretch>
            <a:fillRect/>
          </a:stretch>
        </p:blipFill>
        <p:spPr>
          <a:xfrm>
            <a:off x="4622957" y="1211942"/>
            <a:ext cx="3528366" cy="2781541"/>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0666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682172" y="580061"/>
            <a:ext cx="6197244" cy="631881"/>
          </a:xfrm>
        </p:spPr>
        <p:txBody>
          <a:bodyPr/>
          <a:lstStyle/>
          <a:p>
            <a:r>
              <a:rPr lang="en-US" sz="1400" dirty="0"/>
              <a:t>c. Customer presence throughout the world (based on the region-wise customer base)</a:t>
            </a:r>
            <a:br>
              <a:rPr lang="en-US" sz="1400" dirty="0"/>
            </a:br>
            <a:endParaRPr lang="en-US" sz="1400" dirty="0"/>
          </a:p>
        </p:txBody>
      </p:sp>
      <p:sp>
        <p:nvSpPr>
          <p:cNvPr id="2" name="TextBox 1">
            <a:extLst>
              <a:ext uri="{FF2B5EF4-FFF2-40B4-BE49-F238E27FC236}">
                <a16:creationId xmlns:a16="http://schemas.microsoft.com/office/drawing/2014/main" id="{132D9EBD-4516-0748-2D8A-5F328FB9314C}"/>
              </a:ext>
            </a:extLst>
          </p:cNvPr>
          <p:cNvSpPr txBox="1"/>
          <p:nvPr/>
        </p:nvSpPr>
        <p:spPr>
          <a:xfrm>
            <a:off x="3676617" y="0"/>
            <a:ext cx="2837004" cy="954107"/>
          </a:xfrm>
          <a:prstGeom prst="rect">
            <a:avLst/>
          </a:prstGeom>
          <a:noFill/>
        </p:spPr>
        <p:txBody>
          <a:bodyPr wrap="square" rtlCol="0">
            <a:spAutoFit/>
          </a:bodyPr>
          <a:lstStyle/>
          <a:p>
            <a:r>
              <a:rPr lang="en-US" sz="2800" b="1" dirty="0">
                <a:solidFill>
                  <a:schemeClr val="tx1"/>
                </a:solidFill>
              </a:rPr>
              <a:t>TASK2-PART1</a:t>
            </a:r>
          </a:p>
          <a:p>
            <a:endParaRPr lang="en-US" sz="2800" b="1" dirty="0">
              <a:solidFill>
                <a:schemeClr val="tx1"/>
              </a:solidFill>
            </a:endParaRPr>
          </a:p>
        </p:txBody>
      </p:sp>
      <p:pic>
        <p:nvPicPr>
          <p:cNvPr id="5" name="Picture 4">
            <a:extLst>
              <a:ext uri="{FF2B5EF4-FFF2-40B4-BE49-F238E27FC236}">
                <a16:creationId xmlns:a16="http://schemas.microsoft.com/office/drawing/2014/main" id="{E7FBF95C-8ECD-334A-41DB-8505006E1B59}"/>
              </a:ext>
            </a:extLst>
          </p:cNvPr>
          <p:cNvPicPr>
            <a:picLocks noChangeAspect="1"/>
          </p:cNvPicPr>
          <p:nvPr/>
        </p:nvPicPr>
        <p:blipFill>
          <a:blip r:embed="rId3"/>
          <a:stretch>
            <a:fillRect/>
          </a:stretch>
        </p:blipFill>
        <p:spPr>
          <a:xfrm>
            <a:off x="852014" y="954107"/>
            <a:ext cx="6638458" cy="3427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5094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682172" y="580061"/>
            <a:ext cx="6197244" cy="631881"/>
          </a:xfrm>
        </p:spPr>
        <p:txBody>
          <a:bodyPr/>
          <a:lstStyle/>
          <a:p>
            <a:r>
              <a:rPr lang="en-US" sz="1400" dirty="0"/>
              <a:t>Region-wise customer’s bank balance</a:t>
            </a:r>
          </a:p>
        </p:txBody>
      </p:sp>
      <p:sp>
        <p:nvSpPr>
          <p:cNvPr id="2" name="TextBox 1">
            <a:extLst>
              <a:ext uri="{FF2B5EF4-FFF2-40B4-BE49-F238E27FC236}">
                <a16:creationId xmlns:a16="http://schemas.microsoft.com/office/drawing/2014/main" id="{132D9EBD-4516-0748-2D8A-5F328FB9314C}"/>
              </a:ext>
            </a:extLst>
          </p:cNvPr>
          <p:cNvSpPr txBox="1"/>
          <p:nvPr/>
        </p:nvSpPr>
        <p:spPr>
          <a:xfrm>
            <a:off x="3676617" y="0"/>
            <a:ext cx="2837004" cy="954107"/>
          </a:xfrm>
          <a:prstGeom prst="rect">
            <a:avLst/>
          </a:prstGeom>
          <a:noFill/>
        </p:spPr>
        <p:txBody>
          <a:bodyPr wrap="square" rtlCol="0">
            <a:spAutoFit/>
          </a:bodyPr>
          <a:lstStyle/>
          <a:p>
            <a:r>
              <a:rPr lang="en-US" sz="2800" b="1" dirty="0">
                <a:solidFill>
                  <a:schemeClr val="tx1"/>
                </a:solidFill>
              </a:rPr>
              <a:t>TASK2-PART1</a:t>
            </a:r>
          </a:p>
          <a:p>
            <a:endParaRPr lang="en-US" sz="2800" b="1" dirty="0">
              <a:solidFill>
                <a:schemeClr val="tx1"/>
              </a:solidFill>
            </a:endParaRPr>
          </a:p>
        </p:txBody>
      </p:sp>
      <p:pic>
        <p:nvPicPr>
          <p:cNvPr id="6" name="Picture 5">
            <a:extLst>
              <a:ext uri="{FF2B5EF4-FFF2-40B4-BE49-F238E27FC236}">
                <a16:creationId xmlns:a16="http://schemas.microsoft.com/office/drawing/2014/main" id="{038B5F98-BFCC-4017-04E2-B40B5EEA5D1B}"/>
              </a:ext>
            </a:extLst>
          </p:cNvPr>
          <p:cNvPicPr>
            <a:picLocks noChangeAspect="1"/>
          </p:cNvPicPr>
          <p:nvPr/>
        </p:nvPicPr>
        <p:blipFill>
          <a:blip r:embed="rId3"/>
          <a:stretch>
            <a:fillRect/>
          </a:stretch>
        </p:blipFill>
        <p:spPr>
          <a:xfrm>
            <a:off x="948827" y="1012961"/>
            <a:ext cx="2228040" cy="1632527"/>
          </a:xfrm>
          <a:prstGeom prst="rect">
            <a:avLst/>
          </a:prstGeom>
          <a:ln>
            <a:solidFill>
              <a:schemeClr val="bg1"/>
            </a:solid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03734ECE-4236-67E5-E8FE-0FAE897DA627}"/>
              </a:ext>
            </a:extLst>
          </p:cNvPr>
          <p:cNvPicPr>
            <a:picLocks noChangeAspect="1"/>
          </p:cNvPicPr>
          <p:nvPr/>
        </p:nvPicPr>
        <p:blipFill>
          <a:blip r:embed="rId4"/>
          <a:stretch>
            <a:fillRect/>
          </a:stretch>
        </p:blipFill>
        <p:spPr>
          <a:xfrm>
            <a:off x="3443522" y="1037596"/>
            <a:ext cx="3243062" cy="1625159"/>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06518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682172" y="580061"/>
            <a:ext cx="6197244" cy="631881"/>
          </a:xfrm>
        </p:spPr>
        <p:txBody>
          <a:bodyPr/>
          <a:lstStyle/>
          <a:p>
            <a:r>
              <a:rPr lang="en-US" sz="1400" dirty="0"/>
              <a:t>Region-wise Monthly balance availability trend.</a:t>
            </a:r>
          </a:p>
        </p:txBody>
      </p:sp>
      <p:sp>
        <p:nvSpPr>
          <p:cNvPr id="2" name="TextBox 1">
            <a:extLst>
              <a:ext uri="{FF2B5EF4-FFF2-40B4-BE49-F238E27FC236}">
                <a16:creationId xmlns:a16="http://schemas.microsoft.com/office/drawing/2014/main" id="{132D9EBD-4516-0748-2D8A-5F328FB9314C}"/>
              </a:ext>
            </a:extLst>
          </p:cNvPr>
          <p:cNvSpPr txBox="1"/>
          <p:nvPr/>
        </p:nvSpPr>
        <p:spPr>
          <a:xfrm>
            <a:off x="3676617" y="0"/>
            <a:ext cx="2837004" cy="954107"/>
          </a:xfrm>
          <a:prstGeom prst="rect">
            <a:avLst/>
          </a:prstGeom>
          <a:noFill/>
        </p:spPr>
        <p:txBody>
          <a:bodyPr wrap="square" rtlCol="0">
            <a:spAutoFit/>
          </a:bodyPr>
          <a:lstStyle/>
          <a:p>
            <a:r>
              <a:rPr lang="en-US" sz="2800" b="1" dirty="0">
                <a:solidFill>
                  <a:schemeClr val="tx1"/>
                </a:solidFill>
              </a:rPr>
              <a:t>TASK2-PART1</a:t>
            </a:r>
          </a:p>
          <a:p>
            <a:endParaRPr lang="en-US" sz="2800" b="1" dirty="0">
              <a:solidFill>
                <a:schemeClr val="tx1"/>
              </a:solidFill>
            </a:endParaRPr>
          </a:p>
        </p:txBody>
      </p:sp>
      <p:pic>
        <p:nvPicPr>
          <p:cNvPr id="5" name="Picture 4">
            <a:extLst>
              <a:ext uri="{FF2B5EF4-FFF2-40B4-BE49-F238E27FC236}">
                <a16:creationId xmlns:a16="http://schemas.microsoft.com/office/drawing/2014/main" id="{955AB18E-FF9A-6967-AFA1-B14FC6168A47}"/>
              </a:ext>
            </a:extLst>
          </p:cNvPr>
          <p:cNvPicPr>
            <a:picLocks noChangeAspect="1"/>
          </p:cNvPicPr>
          <p:nvPr/>
        </p:nvPicPr>
        <p:blipFill rotWithShape="1">
          <a:blip r:embed="rId3"/>
          <a:srcRect t="571"/>
          <a:stretch/>
        </p:blipFill>
        <p:spPr>
          <a:xfrm>
            <a:off x="1675835" y="1117595"/>
            <a:ext cx="4548936" cy="3136749"/>
          </a:xfrm>
          <a:prstGeom prst="rect">
            <a:avLst/>
          </a:prstGeom>
        </p:spPr>
      </p:pic>
    </p:spTree>
    <p:extLst>
      <p:ext uri="{BB962C8B-B14F-4D97-AF65-F5344CB8AC3E}">
        <p14:creationId xmlns:p14="http://schemas.microsoft.com/office/powerpoint/2010/main" val="3321389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720000" y="539500"/>
            <a:ext cx="1152343" cy="615523"/>
          </a:xfrm>
        </p:spPr>
        <p:txBody>
          <a:bodyPr/>
          <a:lstStyle/>
          <a:p>
            <a:r>
              <a:rPr lang="en-US" dirty="0"/>
              <a:t>Task1</a:t>
            </a:r>
          </a:p>
        </p:txBody>
      </p:sp>
      <p:pic>
        <p:nvPicPr>
          <p:cNvPr id="7" name="Picture 6">
            <a:extLst>
              <a:ext uri="{FF2B5EF4-FFF2-40B4-BE49-F238E27FC236}">
                <a16:creationId xmlns:a16="http://schemas.microsoft.com/office/drawing/2014/main" id="{22828FF9-F7B7-7A76-B9C8-88D48CBD9D0E}"/>
              </a:ext>
            </a:extLst>
          </p:cNvPr>
          <p:cNvPicPr>
            <a:picLocks noChangeAspect="1"/>
          </p:cNvPicPr>
          <p:nvPr/>
        </p:nvPicPr>
        <p:blipFill>
          <a:blip r:embed="rId3"/>
          <a:stretch>
            <a:fillRect/>
          </a:stretch>
        </p:blipFill>
        <p:spPr>
          <a:xfrm>
            <a:off x="836247" y="1155023"/>
            <a:ext cx="6211206" cy="3116850"/>
          </a:xfrm>
          <a:prstGeom prst="rect">
            <a:avLst/>
          </a:prstGeom>
          <a:ln>
            <a:solidFill>
              <a:schemeClr val="bg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723751" y="570499"/>
            <a:ext cx="6197244" cy="631881"/>
          </a:xfrm>
        </p:spPr>
        <p:txBody>
          <a:bodyPr/>
          <a:lstStyle/>
          <a:p>
            <a:r>
              <a:rPr lang="en-US" sz="1400" dirty="0"/>
              <a:t>1. Import and transform the data from the Sales Data file to Power BI. </a:t>
            </a:r>
            <a:br>
              <a:rPr lang="en-US" sz="1400" dirty="0"/>
            </a:br>
            <a:r>
              <a:rPr lang="en-US" sz="1400" dirty="0"/>
              <a:t>2. Represent the data as per the given criteria: </a:t>
            </a:r>
            <a:br>
              <a:rPr lang="en-US" sz="1400" dirty="0"/>
            </a:br>
            <a:r>
              <a:rPr lang="en-US" sz="1400" dirty="0"/>
              <a:t>a. Overall profit percentage and commission for sales against each sales representative</a:t>
            </a:r>
          </a:p>
        </p:txBody>
      </p:sp>
      <p:sp>
        <p:nvSpPr>
          <p:cNvPr id="2" name="TextBox 1">
            <a:extLst>
              <a:ext uri="{FF2B5EF4-FFF2-40B4-BE49-F238E27FC236}">
                <a16:creationId xmlns:a16="http://schemas.microsoft.com/office/drawing/2014/main" id="{132D9EBD-4516-0748-2D8A-5F328FB9314C}"/>
              </a:ext>
            </a:extLst>
          </p:cNvPr>
          <p:cNvSpPr txBox="1"/>
          <p:nvPr/>
        </p:nvSpPr>
        <p:spPr>
          <a:xfrm>
            <a:off x="3498273" y="1"/>
            <a:ext cx="3015348" cy="1384995"/>
          </a:xfrm>
          <a:prstGeom prst="rect">
            <a:avLst/>
          </a:prstGeom>
          <a:noFill/>
        </p:spPr>
        <p:txBody>
          <a:bodyPr wrap="square" rtlCol="0">
            <a:spAutoFit/>
          </a:bodyPr>
          <a:lstStyle/>
          <a:p>
            <a:r>
              <a:rPr lang="en-US" sz="2800" b="1" dirty="0">
                <a:solidFill>
                  <a:schemeClr val="tx1"/>
                </a:solidFill>
              </a:rPr>
              <a:t>TASK2-PART2</a:t>
            </a:r>
          </a:p>
          <a:p>
            <a:endParaRPr lang="en-US" sz="2800" b="1" dirty="0">
              <a:solidFill>
                <a:schemeClr val="tx1"/>
              </a:solidFill>
            </a:endParaRPr>
          </a:p>
          <a:p>
            <a:endParaRPr lang="en-US" sz="2800" b="1" dirty="0">
              <a:solidFill>
                <a:schemeClr val="tx1"/>
              </a:solidFill>
            </a:endParaRPr>
          </a:p>
        </p:txBody>
      </p:sp>
      <p:pic>
        <p:nvPicPr>
          <p:cNvPr id="6" name="Picture 5">
            <a:extLst>
              <a:ext uri="{FF2B5EF4-FFF2-40B4-BE49-F238E27FC236}">
                <a16:creationId xmlns:a16="http://schemas.microsoft.com/office/drawing/2014/main" id="{56F0C582-C6CE-0FC9-AA62-11D0AC620475}"/>
              </a:ext>
            </a:extLst>
          </p:cNvPr>
          <p:cNvPicPr>
            <a:picLocks noChangeAspect="1"/>
          </p:cNvPicPr>
          <p:nvPr/>
        </p:nvPicPr>
        <p:blipFill>
          <a:blip r:embed="rId3"/>
          <a:stretch>
            <a:fillRect/>
          </a:stretch>
        </p:blipFill>
        <p:spPr>
          <a:xfrm>
            <a:off x="2265088" y="1503426"/>
            <a:ext cx="3614233" cy="1006495"/>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76620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723751" y="570499"/>
            <a:ext cx="6197244" cy="631881"/>
          </a:xfrm>
        </p:spPr>
        <p:txBody>
          <a:bodyPr/>
          <a:lstStyle/>
          <a:p>
            <a:r>
              <a:rPr lang="en-US" sz="1400" dirty="0"/>
              <a:t>b. Sales representative-wise total number of work shifts (monthly basis) and work shifts (day &amp; night) trends against the sales representative</a:t>
            </a:r>
          </a:p>
        </p:txBody>
      </p:sp>
      <p:sp>
        <p:nvSpPr>
          <p:cNvPr id="2" name="TextBox 1">
            <a:extLst>
              <a:ext uri="{FF2B5EF4-FFF2-40B4-BE49-F238E27FC236}">
                <a16:creationId xmlns:a16="http://schemas.microsoft.com/office/drawing/2014/main" id="{132D9EBD-4516-0748-2D8A-5F328FB9314C}"/>
              </a:ext>
            </a:extLst>
          </p:cNvPr>
          <p:cNvSpPr txBox="1"/>
          <p:nvPr/>
        </p:nvSpPr>
        <p:spPr>
          <a:xfrm>
            <a:off x="3498273" y="1"/>
            <a:ext cx="3015348" cy="1384995"/>
          </a:xfrm>
          <a:prstGeom prst="rect">
            <a:avLst/>
          </a:prstGeom>
          <a:noFill/>
        </p:spPr>
        <p:txBody>
          <a:bodyPr wrap="square" rtlCol="0">
            <a:spAutoFit/>
          </a:bodyPr>
          <a:lstStyle/>
          <a:p>
            <a:r>
              <a:rPr lang="en-US" sz="2800" b="1" dirty="0">
                <a:solidFill>
                  <a:schemeClr val="tx1"/>
                </a:solidFill>
              </a:rPr>
              <a:t>TASK2-PART2</a:t>
            </a:r>
          </a:p>
          <a:p>
            <a:endParaRPr lang="en-US" sz="2800" b="1" dirty="0">
              <a:solidFill>
                <a:schemeClr val="tx1"/>
              </a:solidFill>
            </a:endParaRPr>
          </a:p>
          <a:p>
            <a:endParaRPr lang="en-US" sz="2800" b="1" dirty="0">
              <a:solidFill>
                <a:schemeClr val="tx1"/>
              </a:solidFill>
            </a:endParaRPr>
          </a:p>
        </p:txBody>
      </p:sp>
      <p:pic>
        <p:nvPicPr>
          <p:cNvPr id="5" name="Picture 4">
            <a:extLst>
              <a:ext uri="{FF2B5EF4-FFF2-40B4-BE49-F238E27FC236}">
                <a16:creationId xmlns:a16="http://schemas.microsoft.com/office/drawing/2014/main" id="{DDB9A3CC-EF4B-0C72-7B04-DFFE51BE0070}"/>
              </a:ext>
            </a:extLst>
          </p:cNvPr>
          <p:cNvPicPr>
            <a:picLocks noChangeAspect="1"/>
          </p:cNvPicPr>
          <p:nvPr/>
        </p:nvPicPr>
        <p:blipFill>
          <a:blip r:embed="rId3"/>
          <a:stretch>
            <a:fillRect/>
          </a:stretch>
        </p:blipFill>
        <p:spPr>
          <a:xfrm>
            <a:off x="818797" y="1413593"/>
            <a:ext cx="7498696" cy="784928"/>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21354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723751" y="570499"/>
            <a:ext cx="6197244" cy="631881"/>
          </a:xfrm>
        </p:spPr>
        <p:txBody>
          <a:bodyPr/>
          <a:lstStyle/>
          <a:p>
            <a:r>
              <a:rPr lang="en-US" sz="1400" dirty="0" err="1"/>
              <a:t>A.What</a:t>
            </a:r>
            <a:r>
              <a:rPr lang="en-US" sz="1400" dirty="0"/>
              <a:t> are the areas you find for further improvement in terms of business product sales?</a:t>
            </a:r>
            <a:br>
              <a:rPr lang="en-US" sz="1400" dirty="0"/>
            </a:br>
            <a:r>
              <a:rPr lang="en-US" sz="1400" dirty="0"/>
              <a:t>                    As per my opinion In </a:t>
            </a:r>
            <a:r>
              <a:rPr lang="en-US" sz="1400" dirty="0" err="1"/>
              <a:t>india</a:t>
            </a:r>
            <a:r>
              <a:rPr lang="en-US" sz="1400" dirty="0"/>
              <a:t> the  software </a:t>
            </a:r>
            <a:r>
              <a:rPr lang="en-US" sz="1400" dirty="0" err="1"/>
              <a:t>peoduction</a:t>
            </a:r>
            <a:r>
              <a:rPr lang="en-US" sz="1400" dirty="0"/>
              <a:t> ,major banks and major </a:t>
            </a:r>
            <a:r>
              <a:rPr lang="en-US" sz="1400" dirty="0" err="1"/>
              <a:t>pharmacuticals</a:t>
            </a:r>
            <a:r>
              <a:rPr lang="en-US" sz="1400" dirty="0"/>
              <a:t> must be improved </a:t>
            </a:r>
            <a:r>
              <a:rPr lang="en-US" sz="1400" dirty="0" err="1"/>
              <a:t>instied</a:t>
            </a:r>
            <a:r>
              <a:rPr lang="en-US" sz="1400" dirty="0"/>
              <a:t> of food and packaging.</a:t>
            </a:r>
            <a:br>
              <a:rPr lang="en-US" sz="1400" dirty="0"/>
            </a:br>
            <a:br>
              <a:rPr lang="en-US" sz="1400" dirty="0"/>
            </a:br>
            <a:r>
              <a:rPr lang="en-US" sz="1400" dirty="0"/>
              <a:t>b. In which work shift does the sales representative mostly work? </a:t>
            </a:r>
            <a:br>
              <a:rPr lang="en-US" sz="1400" dirty="0"/>
            </a:br>
            <a:r>
              <a:rPr lang="en-US" sz="1400" dirty="0"/>
              <a:t>                   In both day shift and night shift the sales representative mostly works.</a:t>
            </a:r>
            <a:br>
              <a:rPr lang="en-US" sz="1400" dirty="0"/>
            </a:br>
            <a:br>
              <a:rPr lang="en-US" sz="1400" dirty="0"/>
            </a:br>
            <a:r>
              <a:rPr lang="en-US" sz="1400" dirty="0"/>
              <a:t>c. Is there any additional impact you find in business in terms of product sales trends</a:t>
            </a:r>
            <a:br>
              <a:rPr lang="en-US" sz="1400" dirty="0"/>
            </a:br>
            <a:r>
              <a:rPr lang="en-US" sz="1400" dirty="0"/>
              <a:t>                     No there is no any additional impact in business in terms of </a:t>
            </a:r>
            <a:r>
              <a:rPr lang="en-US" sz="1400" dirty="0" err="1"/>
              <a:t>preduct</a:t>
            </a:r>
            <a:r>
              <a:rPr lang="en-US" sz="1400" dirty="0"/>
              <a:t> </a:t>
            </a:r>
            <a:r>
              <a:rPr lang="en-US" sz="1400"/>
              <a:t>sales trends.</a:t>
            </a:r>
            <a:br>
              <a:rPr lang="en-US" sz="1400" dirty="0"/>
            </a:br>
            <a:r>
              <a:rPr lang="en-US" sz="1400" dirty="0"/>
              <a:t>                    </a:t>
            </a:r>
          </a:p>
        </p:txBody>
      </p:sp>
      <p:sp>
        <p:nvSpPr>
          <p:cNvPr id="2" name="TextBox 1">
            <a:extLst>
              <a:ext uri="{FF2B5EF4-FFF2-40B4-BE49-F238E27FC236}">
                <a16:creationId xmlns:a16="http://schemas.microsoft.com/office/drawing/2014/main" id="{132D9EBD-4516-0748-2D8A-5F328FB9314C}"/>
              </a:ext>
            </a:extLst>
          </p:cNvPr>
          <p:cNvSpPr txBox="1"/>
          <p:nvPr/>
        </p:nvSpPr>
        <p:spPr>
          <a:xfrm>
            <a:off x="3498273" y="1"/>
            <a:ext cx="3015348" cy="1384995"/>
          </a:xfrm>
          <a:prstGeom prst="rect">
            <a:avLst/>
          </a:prstGeom>
          <a:noFill/>
        </p:spPr>
        <p:txBody>
          <a:bodyPr wrap="square" rtlCol="0">
            <a:spAutoFit/>
          </a:bodyPr>
          <a:lstStyle/>
          <a:p>
            <a:r>
              <a:rPr lang="en-US" sz="2800" b="1" dirty="0">
                <a:solidFill>
                  <a:schemeClr val="tx1"/>
                </a:solidFill>
              </a:rPr>
              <a:t>TASK2-PART2</a:t>
            </a:r>
          </a:p>
          <a:p>
            <a:endParaRPr lang="en-US" sz="2800" b="1" dirty="0">
              <a:solidFill>
                <a:schemeClr val="tx1"/>
              </a:solidFill>
            </a:endParaRPr>
          </a:p>
          <a:p>
            <a:endParaRPr lang="en-US" sz="2800" b="1" dirty="0">
              <a:solidFill>
                <a:schemeClr val="tx1"/>
              </a:solidFill>
            </a:endParaRPr>
          </a:p>
        </p:txBody>
      </p:sp>
    </p:spTree>
    <p:extLst>
      <p:ext uri="{BB962C8B-B14F-4D97-AF65-F5344CB8AC3E}">
        <p14:creationId xmlns:p14="http://schemas.microsoft.com/office/powerpoint/2010/main" val="3507367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09"/>
        <p:cNvGrpSpPr/>
        <p:nvPr/>
      </p:nvGrpSpPr>
      <p:grpSpPr>
        <a:xfrm>
          <a:off x="0" y="0"/>
          <a:ext cx="0" cy="0"/>
          <a:chOff x="0" y="0"/>
          <a:chExt cx="0" cy="0"/>
        </a:xfrm>
      </p:grpSpPr>
      <p:sp>
        <p:nvSpPr>
          <p:cNvPr id="1410" name="Google Shape;1410;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411" name="Google Shape;1411;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412" name="Google Shape;1412;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1413" name="Google Shape;1413;p49"/>
          <p:cNvGrpSpPr/>
          <p:nvPr/>
        </p:nvGrpSpPr>
        <p:grpSpPr>
          <a:xfrm>
            <a:off x="6874322" y="1571957"/>
            <a:ext cx="1446116" cy="2863897"/>
            <a:chOff x="6529419" y="1724307"/>
            <a:chExt cx="1480463" cy="2931917"/>
          </a:xfrm>
        </p:grpSpPr>
        <p:grpSp>
          <p:nvGrpSpPr>
            <p:cNvPr id="1414" name="Google Shape;1414;p49"/>
            <p:cNvGrpSpPr/>
            <p:nvPr/>
          </p:nvGrpSpPr>
          <p:grpSpPr>
            <a:xfrm>
              <a:off x="6556827" y="1724307"/>
              <a:ext cx="956596" cy="944294"/>
              <a:chOff x="3800349" y="1238762"/>
              <a:chExt cx="1098904" cy="1084772"/>
            </a:xfrm>
          </p:grpSpPr>
          <p:grpSp>
            <p:nvGrpSpPr>
              <p:cNvPr id="1415" name="Google Shape;1415;p49"/>
              <p:cNvGrpSpPr/>
              <p:nvPr/>
            </p:nvGrpSpPr>
            <p:grpSpPr>
              <a:xfrm>
                <a:off x="3800349" y="1238762"/>
                <a:ext cx="1098904" cy="1084772"/>
                <a:chOff x="3800349" y="1238762"/>
                <a:chExt cx="1098904" cy="1084772"/>
              </a:xfrm>
            </p:grpSpPr>
            <p:sp>
              <p:nvSpPr>
                <p:cNvPr id="1416" name="Google Shape;1416;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8" name="Google Shape;1418;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49"/>
            <p:cNvGrpSpPr/>
            <p:nvPr/>
          </p:nvGrpSpPr>
          <p:grpSpPr>
            <a:xfrm>
              <a:off x="7053286" y="2227254"/>
              <a:ext cx="956596" cy="944252"/>
              <a:chOff x="4370663" y="1816530"/>
              <a:chExt cx="1098904" cy="1084724"/>
            </a:xfrm>
          </p:grpSpPr>
          <p:grpSp>
            <p:nvGrpSpPr>
              <p:cNvPr id="1420" name="Google Shape;1420;p49"/>
              <p:cNvGrpSpPr/>
              <p:nvPr/>
            </p:nvGrpSpPr>
            <p:grpSpPr>
              <a:xfrm>
                <a:off x="4370663" y="1816530"/>
                <a:ext cx="1098904" cy="1084724"/>
                <a:chOff x="4370663" y="1816530"/>
                <a:chExt cx="1098904" cy="1084724"/>
              </a:xfrm>
            </p:grpSpPr>
            <p:sp>
              <p:nvSpPr>
                <p:cNvPr id="1421" name="Google Shape;1421;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3" name="Google Shape;1423;p49"/>
              <p:cNvGrpSpPr/>
              <p:nvPr/>
            </p:nvGrpSpPr>
            <p:grpSpPr>
              <a:xfrm>
                <a:off x="4732628" y="2171596"/>
                <a:ext cx="374986" cy="374572"/>
                <a:chOff x="3303268" y="3817349"/>
                <a:chExt cx="346056" cy="345674"/>
              </a:xfrm>
            </p:grpSpPr>
            <p:sp>
              <p:nvSpPr>
                <p:cNvPr id="1424" name="Google Shape;1424;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8" name="Google Shape;1428;p49"/>
            <p:cNvGrpSpPr/>
            <p:nvPr/>
          </p:nvGrpSpPr>
          <p:grpSpPr>
            <a:xfrm>
              <a:off x="6547098" y="2715744"/>
              <a:ext cx="956596" cy="944315"/>
              <a:chOff x="3789173" y="2377690"/>
              <a:chExt cx="1098904" cy="1084796"/>
            </a:xfrm>
          </p:grpSpPr>
          <p:grpSp>
            <p:nvGrpSpPr>
              <p:cNvPr id="1429" name="Google Shape;1429;p49"/>
              <p:cNvGrpSpPr/>
              <p:nvPr/>
            </p:nvGrpSpPr>
            <p:grpSpPr>
              <a:xfrm>
                <a:off x="3789173" y="2377690"/>
                <a:ext cx="1098904" cy="1084796"/>
                <a:chOff x="3789173" y="2377690"/>
                <a:chExt cx="1098904" cy="1084796"/>
              </a:xfrm>
            </p:grpSpPr>
            <p:sp>
              <p:nvSpPr>
                <p:cNvPr id="1430" name="Google Shape;1430;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49"/>
              <p:cNvGrpSpPr/>
              <p:nvPr/>
            </p:nvGrpSpPr>
            <p:grpSpPr>
              <a:xfrm>
                <a:off x="4151137" y="2732796"/>
                <a:ext cx="374986" cy="374572"/>
                <a:chOff x="3752358" y="3817349"/>
                <a:chExt cx="346056" cy="345674"/>
              </a:xfrm>
            </p:grpSpPr>
            <p:sp>
              <p:nvSpPr>
                <p:cNvPr id="1433" name="Google Shape;1433;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7" name="Google Shape;1437;p49"/>
            <p:cNvGrpSpPr/>
            <p:nvPr/>
          </p:nvGrpSpPr>
          <p:grpSpPr>
            <a:xfrm>
              <a:off x="7034853" y="3222917"/>
              <a:ext cx="956596" cy="944252"/>
              <a:chOff x="4349489" y="2960313"/>
              <a:chExt cx="1098904" cy="1084724"/>
            </a:xfrm>
          </p:grpSpPr>
          <p:grpSp>
            <p:nvGrpSpPr>
              <p:cNvPr id="1438" name="Google Shape;1438;p49"/>
              <p:cNvGrpSpPr/>
              <p:nvPr/>
            </p:nvGrpSpPr>
            <p:grpSpPr>
              <a:xfrm>
                <a:off x="4349489" y="2960313"/>
                <a:ext cx="1098904" cy="1084724"/>
                <a:chOff x="4349489" y="2960313"/>
                <a:chExt cx="1098904" cy="1084724"/>
              </a:xfrm>
            </p:grpSpPr>
            <p:sp>
              <p:nvSpPr>
                <p:cNvPr id="1439" name="Google Shape;1439;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49"/>
              <p:cNvGrpSpPr/>
              <p:nvPr/>
            </p:nvGrpSpPr>
            <p:grpSpPr>
              <a:xfrm>
                <a:off x="4732657" y="3315384"/>
                <a:ext cx="374952" cy="374572"/>
                <a:chOff x="4201447" y="3817349"/>
                <a:chExt cx="346024" cy="345674"/>
              </a:xfrm>
            </p:grpSpPr>
            <p:sp>
              <p:nvSpPr>
                <p:cNvPr id="1442" name="Google Shape;1442;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4" name="Google Shape;1444;p49"/>
            <p:cNvGrpSpPr/>
            <p:nvPr/>
          </p:nvGrpSpPr>
          <p:grpSpPr>
            <a:xfrm>
              <a:off x="6529419" y="3711909"/>
              <a:ext cx="956596" cy="944315"/>
              <a:chOff x="3768864" y="3522050"/>
              <a:chExt cx="1098904" cy="1084796"/>
            </a:xfrm>
          </p:grpSpPr>
          <p:grpSp>
            <p:nvGrpSpPr>
              <p:cNvPr id="1445" name="Google Shape;1445;p49"/>
              <p:cNvGrpSpPr/>
              <p:nvPr/>
            </p:nvGrpSpPr>
            <p:grpSpPr>
              <a:xfrm>
                <a:off x="3768864" y="3522050"/>
                <a:ext cx="1098904" cy="1084796"/>
                <a:chOff x="3768864" y="3522050"/>
                <a:chExt cx="1098904" cy="1084796"/>
              </a:xfrm>
            </p:grpSpPr>
            <p:sp>
              <p:nvSpPr>
                <p:cNvPr id="1446" name="Google Shape;1446;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49"/>
              <p:cNvGrpSpPr/>
              <p:nvPr/>
            </p:nvGrpSpPr>
            <p:grpSpPr>
              <a:xfrm>
                <a:off x="4139616" y="3871555"/>
                <a:ext cx="357419" cy="357005"/>
                <a:chOff x="7482229" y="3351230"/>
                <a:chExt cx="357419" cy="357005"/>
              </a:xfrm>
            </p:grpSpPr>
            <p:sp>
              <p:nvSpPr>
                <p:cNvPr id="1449" name="Google Shape;1449;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745638" y="580062"/>
            <a:ext cx="6133777" cy="1145544"/>
          </a:xfrm>
        </p:spPr>
        <p:txBody>
          <a:bodyPr/>
          <a:lstStyle/>
          <a:p>
            <a:r>
              <a:rPr lang="en-US" sz="1400" dirty="0"/>
              <a:t>1. Import the Business data file into Microsoft </a:t>
            </a:r>
            <a:r>
              <a:rPr lang="en-US" sz="1400" dirty="0" err="1"/>
              <a:t>PowerBI</a:t>
            </a:r>
            <a:r>
              <a:rPr lang="en-US" sz="1400" dirty="0"/>
              <a:t>.</a:t>
            </a:r>
            <a:br>
              <a:rPr lang="en-US" sz="1400" dirty="0"/>
            </a:br>
            <a:r>
              <a:rPr lang="en-US" sz="1400" dirty="0"/>
              <a:t> 2. Load only the “Account” sheet from the workbook after transforming the data.</a:t>
            </a:r>
            <a:br>
              <a:rPr lang="en-US" sz="1400" dirty="0"/>
            </a:br>
            <a:r>
              <a:rPr lang="en-US" sz="1400" dirty="0"/>
              <a:t> 3. Represent the data as per the given criteria: </a:t>
            </a:r>
            <a:br>
              <a:rPr lang="en-US" sz="1400" dirty="0"/>
            </a:br>
            <a:r>
              <a:rPr lang="en-US" sz="1400" dirty="0"/>
              <a:t>a. Represent the data, which includes the total count of account numbers against the country, in a tabular format.</a:t>
            </a:r>
          </a:p>
        </p:txBody>
      </p:sp>
      <p:pic>
        <p:nvPicPr>
          <p:cNvPr id="5" name="Picture 4">
            <a:extLst>
              <a:ext uri="{FF2B5EF4-FFF2-40B4-BE49-F238E27FC236}">
                <a16:creationId xmlns:a16="http://schemas.microsoft.com/office/drawing/2014/main" id="{C5F84480-77DE-12DB-9283-EB52D8FCB1E2}"/>
              </a:ext>
            </a:extLst>
          </p:cNvPr>
          <p:cNvPicPr>
            <a:picLocks noChangeAspect="1"/>
          </p:cNvPicPr>
          <p:nvPr/>
        </p:nvPicPr>
        <p:blipFill>
          <a:blip r:embed="rId3"/>
          <a:stretch>
            <a:fillRect/>
          </a:stretch>
        </p:blipFill>
        <p:spPr>
          <a:xfrm>
            <a:off x="2623982" y="1685044"/>
            <a:ext cx="3076578" cy="2764233"/>
          </a:xfrm>
          <a:prstGeom prst="rect">
            <a:avLst/>
          </a:prstGeom>
          <a:ln>
            <a:solidFill>
              <a:schemeClr val="bg1"/>
            </a:solid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D5742331-9AE0-B96D-1A0D-64D7FA707A07}"/>
              </a:ext>
            </a:extLst>
          </p:cNvPr>
          <p:cNvSpPr txBox="1"/>
          <p:nvPr/>
        </p:nvSpPr>
        <p:spPr>
          <a:xfrm>
            <a:off x="3255587" y="56842"/>
            <a:ext cx="2895245" cy="523220"/>
          </a:xfrm>
          <a:prstGeom prst="rect">
            <a:avLst/>
          </a:prstGeom>
          <a:noFill/>
        </p:spPr>
        <p:txBody>
          <a:bodyPr wrap="square" rtlCol="0">
            <a:spAutoFit/>
          </a:bodyPr>
          <a:lstStyle/>
          <a:p>
            <a:r>
              <a:rPr lang="en-US" sz="2800" b="1" dirty="0">
                <a:solidFill>
                  <a:schemeClr val="tx1"/>
                </a:solidFill>
              </a:rPr>
              <a:t>TASK1-PART1</a:t>
            </a:r>
          </a:p>
        </p:txBody>
      </p:sp>
    </p:spTree>
    <p:extLst>
      <p:ext uri="{BB962C8B-B14F-4D97-AF65-F5344CB8AC3E}">
        <p14:creationId xmlns:p14="http://schemas.microsoft.com/office/powerpoint/2010/main" val="173268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745638" y="580062"/>
            <a:ext cx="6133777" cy="360276"/>
          </a:xfrm>
        </p:spPr>
        <p:txBody>
          <a:bodyPr/>
          <a:lstStyle/>
          <a:p>
            <a:r>
              <a:rPr lang="en-US" sz="1400" dirty="0"/>
              <a:t>b. Insert another table and represent the data on the country-wise Account holder's name.</a:t>
            </a:r>
          </a:p>
        </p:txBody>
      </p:sp>
      <p:sp>
        <p:nvSpPr>
          <p:cNvPr id="2" name="TextBox 1">
            <a:extLst>
              <a:ext uri="{FF2B5EF4-FFF2-40B4-BE49-F238E27FC236}">
                <a16:creationId xmlns:a16="http://schemas.microsoft.com/office/drawing/2014/main" id="{132D9EBD-4516-0748-2D8A-5F328FB9314C}"/>
              </a:ext>
            </a:extLst>
          </p:cNvPr>
          <p:cNvSpPr txBox="1"/>
          <p:nvPr/>
        </p:nvSpPr>
        <p:spPr>
          <a:xfrm>
            <a:off x="3341264" y="56842"/>
            <a:ext cx="2659085" cy="523220"/>
          </a:xfrm>
          <a:prstGeom prst="rect">
            <a:avLst/>
          </a:prstGeom>
          <a:noFill/>
        </p:spPr>
        <p:txBody>
          <a:bodyPr wrap="square" rtlCol="0">
            <a:spAutoFit/>
          </a:bodyPr>
          <a:lstStyle/>
          <a:p>
            <a:r>
              <a:rPr lang="en-US" sz="2800" b="1" dirty="0">
                <a:solidFill>
                  <a:schemeClr val="tx1"/>
                </a:solidFill>
              </a:rPr>
              <a:t>TASK1-PART1</a:t>
            </a:r>
          </a:p>
        </p:txBody>
      </p:sp>
      <p:pic>
        <p:nvPicPr>
          <p:cNvPr id="6" name="Picture 5">
            <a:extLst>
              <a:ext uri="{FF2B5EF4-FFF2-40B4-BE49-F238E27FC236}">
                <a16:creationId xmlns:a16="http://schemas.microsoft.com/office/drawing/2014/main" id="{72AD67C8-83A8-077D-70F5-B3844888B0DD}"/>
              </a:ext>
            </a:extLst>
          </p:cNvPr>
          <p:cNvPicPr>
            <a:picLocks noChangeAspect="1"/>
          </p:cNvPicPr>
          <p:nvPr/>
        </p:nvPicPr>
        <p:blipFill>
          <a:blip r:embed="rId3"/>
          <a:stretch>
            <a:fillRect/>
          </a:stretch>
        </p:blipFill>
        <p:spPr>
          <a:xfrm>
            <a:off x="2862087" y="1047680"/>
            <a:ext cx="3138262" cy="3364851"/>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877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745638" y="580062"/>
            <a:ext cx="6133777" cy="360276"/>
          </a:xfrm>
        </p:spPr>
        <p:txBody>
          <a:bodyPr/>
          <a:lstStyle/>
          <a:p>
            <a:r>
              <a:rPr lang="en-US" sz="1400" dirty="0"/>
              <a:t>c. Insert a slicer from the </a:t>
            </a:r>
            <a:r>
              <a:rPr lang="en-US" sz="1400" dirty="0" err="1"/>
              <a:t>visualisation</a:t>
            </a:r>
            <a:r>
              <a:rPr lang="en-US" sz="1400" dirty="0"/>
              <a:t> section and add a country-wise filter. </a:t>
            </a:r>
          </a:p>
        </p:txBody>
      </p:sp>
      <p:sp>
        <p:nvSpPr>
          <p:cNvPr id="2" name="TextBox 1">
            <a:extLst>
              <a:ext uri="{FF2B5EF4-FFF2-40B4-BE49-F238E27FC236}">
                <a16:creationId xmlns:a16="http://schemas.microsoft.com/office/drawing/2014/main" id="{132D9EBD-4516-0748-2D8A-5F328FB9314C}"/>
              </a:ext>
            </a:extLst>
          </p:cNvPr>
          <p:cNvSpPr txBox="1"/>
          <p:nvPr/>
        </p:nvSpPr>
        <p:spPr>
          <a:xfrm>
            <a:off x="3111334" y="56842"/>
            <a:ext cx="2764182" cy="523220"/>
          </a:xfrm>
          <a:prstGeom prst="rect">
            <a:avLst/>
          </a:prstGeom>
          <a:noFill/>
        </p:spPr>
        <p:txBody>
          <a:bodyPr wrap="square" rtlCol="0">
            <a:spAutoFit/>
          </a:bodyPr>
          <a:lstStyle/>
          <a:p>
            <a:r>
              <a:rPr lang="en-US" sz="2800" b="1" dirty="0">
                <a:solidFill>
                  <a:schemeClr val="tx1"/>
                </a:solidFill>
              </a:rPr>
              <a:t>TASK1-PART1</a:t>
            </a:r>
          </a:p>
        </p:txBody>
      </p:sp>
      <p:pic>
        <p:nvPicPr>
          <p:cNvPr id="5" name="Picture 4">
            <a:extLst>
              <a:ext uri="{FF2B5EF4-FFF2-40B4-BE49-F238E27FC236}">
                <a16:creationId xmlns:a16="http://schemas.microsoft.com/office/drawing/2014/main" id="{75A573FD-E05D-32D1-4723-FF29D98D8EA0}"/>
              </a:ext>
            </a:extLst>
          </p:cNvPr>
          <p:cNvPicPr>
            <a:picLocks noChangeAspect="1"/>
          </p:cNvPicPr>
          <p:nvPr/>
        </p:nvPicPr>
        <p:blipFill>
          <a:blip r:embed="rId3"/>
          <a:stretch>
            <a:fillRect/>
          </a:stretch>
        </p:blipFill>
        <p:spPr>
          <a:xfrm>
            <a:off x="2415040" y="940338"/>
            <a:ext cx="3035149" cy="3542975"/>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492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745638" y="580062"/>
            <a:ext cx="6133777" cy="360276"/>
          </a:xfrm>
        </p:spPr>
        <p:txBody>
          <a:bodyPr/>
          <a:lstStyle/>
          <a:p>
            <a:r>
              <a:rPr lang="en-US" sz="1400" dirty="0"/>
              <a:t>d. Represent the data of India, Brazil, Greece, and France together. </a:t>
            </a:r>
          </a:p>
        </p:txBody>
      </p:sp>
      <p:sp>
        <p:nvSpPr>
          <p:cNvPr id="2" name="TextBox 1">
            <a:extLst>
              <a:ext uri="{FF2B5EF4-FFF2-40B4-BE49-F238E27FC236}">
                <a16:creationId xmlns:a16="http://schemas.microsoft.com/office/drawing/2014/main" id="{132D9EBD-4516-0748-2D8A-5F328FB9314C}"/>
              </a:ext>
            </a:extLst>
          </p:cNvPr>
          <p:cNvSpPr txBox="1"/>
          <p:nvPr/>
        </p:nvSpPr>
        <p:spPr>
          <a:xfrm>
            <a:off x="3298370" y="56842"/>
            <a:ext cx="2959730" cy="523220"/>
          </a:xfrm>
          <a:prstGeom prst="rect">
            <a:avLst/>
          </a:prstGeom>
          <a:noFill/>
        </p:spPr>
        <p:txBody>
          <a:bodyPr wrap="square" rtlCol="0">
            <a:spAutoFit/>
          </a:bodyPr>
          <a:lstStyle/>
          <a:p>
            <a:r>
              <a:rPr lang="en-US" sz="2800" b="1" dirty="0">
                <a:solidFill>
                  <a:schemeClr val="tx1"/>
                </a:solidFill>
              </a:rPr>
              <a:t>TASK1-PART1</a:t>
            </a:r>
          </a:p>
        </p:txBody>
      </p:sp>
      <p:pic>
        <p:nvPicPr>
          <p:cNvPr id="6" name="Picture 5">
            <a:extLst>
              <a:ext uri="{FF2B5EF4-FFF2-40B4-BE49-F238E27FC236}">
                <a16:creationId xmlns:a16="http://schemas.microsoft.com/office/drawing/2014/main" id="{08F006A9-6708-F1C8-9976-24C3464EAED9}"/>
              </a:ext>
            </a:extLst>
          </p:cNvPr>
          <p:cNvPicPr>
            <a:picLocks noChangeAspect="1"/>
          </p:cNvPicPr>
          <p:nvPr/>
        </p:nvPicPr>
        <p:blipFill rotWithShape="1">
          <a:blip r:embed="rId3"/>
          <a:srcRect l="231" t="19419" b="8260"/>
          <a:stretch/>
        </p:blipFill>
        <p:spPr>
          <a:xfrm>
            <a:off x="1074033" y="940338"/>
            <a:ext cx="6640609" cy="3485512"/>
          </a:xfrm>
          <a:prstGeom prst="rect">
            <a:avLst/>
          </a:prstGeom>
          <a:ln>
            <a:solidFill>
              <a:schemeClr val="bg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1934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32D9EBD-4516-0748-2D8A-5F328FB9314C}"/>
              </a:ext>
            </a:extLst>
          </p:cNvPr>
          <p:cNvSpPr txBox="1"/>
          <p:nvPr/>
        </p:nvSpPr>
        <p:spPr>
          <a:xfrm>
            <a:off x="3298370" y="56842"/>
            <a:ext cx="2959730" cy="523220"/>
          </a:xfrm>
          <a:prstGeom prst="rect">
            <a:avLst/>
          </a:prstGeom>
          <a:noFill/>
        </p:spPr>
        <p:txBody>
          <a:bodyPr wrap="square" rtlCol="0">
            <a:spAutoFit/>
          </a:bodyPr>
          <a:lstStyle/>
          <a:p>
            <a:r>
              <a:rPr lang="en-US" sz="2800" b="1" dirty="0">
                <a:solidFill>
                  <a:schemeClr val="tx1"/>
                </a:solidFill>
              </a:rPr>
              <a:t>TASK1-PART2</a:t>
            </a:r>
          </a:p>
        </p:txBody>
      </p:sp>
      <p:pic>
        <p:nvPicPr>
          <p:cNvPr id="8" name="Picture 7">
            <a:extLst>
              <a:ext uri="{FF2B5EF4-FFF2-40B4-BE49-F238E27FC236}">
                <a16:creationId xmlns:a16="http://schemas.microsoft.com/office/drawing/2014/main" id="{32D97FCF-9202-67EE-D9CF-AD0ACF808EBE}"/>
              </a:ext>
            </a:extLst>
          </p:cNvPr>
          <p:cNvPicPr>
            <a:picLocks noChangeAspect="1"/>
          </p:cNvPicPr>
          <p:nvPr/>
        </p:nvPicPr>
        <p:blipFill>
          <a:blip r:embed="rId3"/>
          <a:stretch>
            <a:fillRect/>
          </a:stretch>
        </p:blipFill>
        <p:spPr>
          <a:xfrm>
            <a:off x="1053484" y="719628"/>
            <a:ext cx="6974867" cy="3688400"/>
          </a:xfrm>
          <a:prstGeom prst="rect">
            <a:avLst/>
          </a:prstGeom>
        </p:spPr>
      </p:pic>
    </p:spTree>
    <p:extLst>
      <p:ext uri="{BB962C8B-B14F-4D97-AF65-F5344CB8AC3E}">
        <p14:creationId xmlns:p14="http://schemas.microsoft.com/office/powerpoint/2010/main" val="81306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745638" y="580062"/>
            <a:ext cx="6133777" cy="360276"/>
          </a:xfrm>
        </p:spPr>
        <p:txBody>
          <a:bodyPr/>
          <a:lstStyle/>
          <a:p>
            <a:r>
              <a:rPr lang="en-US" sz="1400" dirty="0"/>
              <a:t>1. Add a page into </a:t>
            </a:r>
            <a:r>
              <a:rPr lang="en-US" sz="1400" dirty="0" err="1"/>
              <a:t>PowerBI</a:t>
            </a:r>
            <a:r>
              <a:rPr lang="en-US" sz="1400" dirty="0"/>
              <a:t> and import the worksheets named Accounts, Industry &amp; Opportunities from the same Business data file. </a:t>
            </a:r>
            <a:br>
              <a:rPr lang="en-US" sz="1400" dirty="0"/>
            </a:br>
            <a:r>
              <a:rPr lang="en-US" sz="1400" dirty="0"/>
              <a:t>2. Represent the data as per the given criteria: </a:t>
            </a:r>
            <a:br>
              <a:rPr lang="en-US" sz="1400" dirty="0"/>
            </a:br>
            <a:r>
              <a:rPr lang="en-US" sz="1400" dirty="0"/>
              <a:t>a. Country-wise industry and average profitability margin (in Percentage %) </a:t>
            </a:r>
          </a:p>
        </p:txBody>
      </p:sp>
      <p:sp>
        <p:nvSpPr>
          <p:cNvPr id="2" name="TextBox 1">
            <a:extLst>
              <a:ext uri="{FF2B5EF4-FFF2-40B4-BE49-F238E27FC236}">
                <a16:creationId xmlns:a16="http://schemas.microsoft.com/office/drawing/2014/main" id="{132D9EBD-4516-0748-2D8A-5F328FB9314C}"/>
              </a:ext>
            </a:extLst>
          </p:cNvPr>
          <p:cNvSpPr txBox="1"/>
          <p:nvPr/>
        </p:nvSpPr>
        <p:spPr>
          <a:xfrm>
            <a:off x="3148872" y="56842"/>
            <a:ext cx="2895245" cy="523220"/>
          </a:xfrm>
          <a:prstGeom prst="rect">
            <a:avLst/>
          </a:prstGeom>
          <a:noFill/>
        </p:spPr>
        <p:txBody>
          <a:bodyPr wrap="square" rtlCol="0">
            <a:spAutoFit/>
          </a:bodyPr>
          <a:lstStyle/>
          <a:p>
            <a:r>
              <a:rPr lang="en-US" sz="2800" b="1" dirty="0">
                <a:solidFill>
                  <a:schemeClr val="tx1"/>
                </a:solidFill>
              </a:rPr>
              <a:t>TASK1-PART2</a:t>
            </a:r>
          </a:p>
        </p:txBody>
      </p:sp>
      <p:pic>
        <p:nvPicPr>
          <p:cNvPr id="5" name="Picture 4">
            <a:extLst>
              <a:ext uri="{FF2B5EF4-FFF2-40B4-BE49-F238E27FC236}">
                <a16:creationId xmlns:a16="http://schemas.microsoft.com/office/drawing/2014/main" id="{AD9904E6-9DFD-87EB-7502-E9CBA9A72D12}"/>
              </a:ext>
            </a:extLst>
          </p:cNvPr>
          <p:cNvPicPr>
            <a:picLocks noChangeAspect="1"/>
          </p:cNvPicPr>
          <p:nvPr/>
        </p:nvPicPr>
        <p:blipFill>
          <a:blip r:embed="rId3"/>
          <a:stretch>
            <a:fillRect/>
          </a:stretch>
        </p:blipFill>
        <p:spPr>
          <a:xfrm>
            <a:off x="2166075" y="1640762"/>
            <a:ext cx="3426944" cy="2750342"/>
          </a:xfrm>
          <a:prstGeom prst="rect">
            <a:avLst/>
          </a:prstGeom>
          <a:ln>
            <a:solidFill>
              <a:schemeClr val="bg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152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8A292D78-D1A9-C907-822D-342E9B59E86C}"/>
              </a:ext>
            </a:extLst>
          </p:cNvPr>
          <p:cNvSpPr>
            <a:spLocks noGrp="1"/>
          </p:cNvSpPr>
          <p:nvPr>
            <p:ph type="title"/>
          </p:nvPr>
        </p:nvSpPr>
        <p:spPr>
          <a:xfrm>
            <a:off x="682172" y="580061"/>
            <a:ext cx="6197244" cy="631881"/>
          </a:xfrm>
        </p:spPr>
        <p:txBody>
          <a:bodyPr/>
          <a:lstStyle/>
          <a:p>
            <a:r>
              <a:rPr lang="en-US" sz="1400" dirty="0"/>
              <a:t>b. Add a separate filter so that country-wise industry and profitability margins can be shown based on the selective countries (There is no bar on country selection). </a:t>
            </a:r>
          </a:p>
        </p:txBody>
      </p:sp>
      <p:sp>
        <p:nvSpPr>
          <p:cNvPr id="2" name="TextBox 1">
            <a:extLst>
              <a:ext uri="{FF2B5EF4-FFF2-40B4-BE49-F238E27FC236}">
                <a16:creationId xmlns:a16="http://schemas.microsoft.com/office/drawing/2014/main" id="{132D9EBD-4516-0748-2D8A-5F328FB9314C}"/>
              </a:ext>
            </a:extLst>
          </p:cNvPr>
          <p:cNvSpPr txBox="1"/>
          <p:nvPr/>
        </p:nvSpPr>
        <p:spPr>
          <a:xfrm>
            <a:off x="3242608" y="93573"/>
            <a:ext cx="2940104" cy="954107"/>
          </a:xfrm>
          <a:prstGeom prst="rect">
            <a:avLst/>
          </a:prstGeom>
          <a:noFill/>
        </p:spPr>
        <p:txBody>
          <a:bodyPr wrap="square" rtlCol="0">
            <a:spAutoFit/>
          </a:bodyPr>
          <a:lstStyle/>
          <a:p>
            <a:r>
              <a:rPr lang="en-US" sz="2800" b="1" dirty="0">
                <a:solidFill>
                  <a:schemeClr val="tx1"/>
                </a:solidFill>
              </a:rPr>
              <a:t>TASK1-PART2</a:t>
            </a:r>
          </a:p>
          <a:p>
            <a:endParaRPr lang="en-US" sz="2800" b="1" dirty="0">
              <a:solidFill>
                <a:schemeClr val="tx1"/>
              </a:solidFill>
            </a:endParaRPr>
          </a:p>
        </p:txBody>
      </p:sp>
      <p:pic>
        <p:nvPicPr>
          <p:cNvPr id="6" name="Picture 5">
            <a:extLst>
              <a:ext uri="{FF2B5EF4-FFF2-40B4-BE49-F238E27FC236}">
                <a16:creationId xmlns:a16="http://schemas.microsoft.com/office/drawing/2014/main" id="{500FE72E-6A7E-B8EA-698C-BE96D065CEF7}"/>
              </a:ext>
            </a:extLst>
          </p:cNvPr>
          <p:cNvPicPr>
            <a:picLocks noChangeAspect="1"/>
          </p:cNvPicPr>
          <p:nvPr/>
        </p:nvPicPr>
        <p:blipFill>
          <a:blip r:embed="rId3"/>
          <a:stretch>
            <a:fillRect/>
          </a:stretch>
        </p:blipFill>
        <p:spPr>
          <a:xfrm>
            <a:off x="1495758" y="1211942"/>
            <a:ext cx="5214294" cy="3152614"/>
          </a:xfrm>
          <a:prstGeom prst="rect">
            <a:avLst/>
          </a:prstGeom>
          <a:ln>
            <a:solidFill>
              <a:schemeClr val="bg1"/>
            </a:solidFill>
          </a:ln>
        </p:spPr>
      </p:pic>
    </p:spTree>
    <p:extLst>
      <p:ext uri="{BB962C8B-B14F-4D97-AF65-F5344CB8AC3E}">
        <p14:creationId xmlns:p14="http://schemas.microsoft.com/office/powerpoint/2010/main" val="1847673251"/>
      </p:ext>
    </p:extLst>
  </p:cSld>
  <p:clrMapOvr>
    <a:masterClrMapping/>
  </p:clrMapOvr>
</p:sld>
</file>

<file path=ppt/theme/theme1.xml><?xml version="1.0" encoding="utf-8"?>
<a:theme xmlns:a="http://schemas.openxmlformats.org/drawingml/2006/main" name=" Data Analysis for Business Infographic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774</Words>
  <Application>Microsoft Office PowerPoint</Application>
  <PresentationFormat>On-screen Show (16:9)</PresentationFormat>
  <Paragraphs>51</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Arimo</vt:lpstr>
      <vt:lpstr>Nunito Light</vt:lpstr>
      <vt:lpstr>Arial</vt:lpstr>
      <vt:lpstr>Proxima Nova Semibold</vt:lpstr>
      <vt:lpstr>Bebas Neue</vt:lpstr>
      <vt:lpstr>Proxima Nova</vt:lpstr>
      <vt:lpstr> Data Analysis for Business Infographics by Slidesgo</vt:lpstr>
      <vt:lpstr>Slidesgo Final Pages</vt:lpstr>
      <vt:lpstr>PowerBi infographics</vt:lpstr>
      <vt:lpstr>Task1</vt:lpstr>
      <vt:lpstr>1. Import the Business data file into Microsoft PowerBI.  2. Load only the “Account” sheet from the workbook after transforming the data.  3. Represent the data as per the given criteria:  a. Represent the data, which includes the total count of account numbers against the country, in a tabular format.</vt:lpstr>
      <vt:lpstr>b. Insert another table and represent the data on the country-wise Account holder's name.</vt:lpstr>
      <vt:lpstr>c. Insert a slicer from the visualisation section and add a country-wise filter. </vt:lpstr>
      <vt:lpstr>d. Represent the data of India, Brazil, Greece, and France together. </vt:lpstr>
      <vt:lpstr>PowerPoint Presentation</vt:lpstr>
      <vt:lpstr>1. Add a page into PowerBI and import the worksheets named Accounts, Industry &amp; Opportunities from the same Business data file.  2. Represent the data as per the given criteria:  a. Country-wise industry and average profitability margin (in Percentage %) </vt:lpstr>
      <vt:lpstr>b. Add a separate filter so that country-wise industry and profitability margins can be shown based on the selective countries (There is no bar on country selection). </vt:lpstr>
      <vt:lpstr>3. Represent the following data using a pie chart:  a. Industry-wise profitability percentage</vt:lpstr>
      <vt:lpstr>3. Represent the following data using a pie chart:  b. The data should be visualised in single or multiple country-wise: it shows the country-wise profitability by industry of India.</vt:lpstr>
      <vt:lpstr>4. Present the data that shows industry-wise profitability trends by taking the Line &amp; stacked column chart from the visualisation section. </vt:lpstr>
      <vt:lpstr>5. Present the data to show country-wise industry market values and industrywise presence by taking the map chart.</vt:lpstr>
      <vt:lpstr>Task2</vt:lpstr>
      <vt:lpstr>1. Import and transform the two workbooks - Bank details and Bank details 1.1 - into Power Bi.  2. Add the third workbook, Bank Details 1.2, into G-drive by simply uploading it.  3. Present the data following the below criteria by creating the relationships among three workbooks:  a. Region-wise number of customers </vt:lpstr>
      <vt:lpstr>b. Region-wise number of Male &amp; Female Customers </vt:lpstr>
      <vt:lpstr>c. Customer presence throughout the world (based on the region-wise customer base) </vt:lpstr>
      <vt:lpstr>Region-wise customer’s bank balance</vt:lpstr>
      <vt:lpstr>Region-wise Monthly balance availability trend.</vt:lpstr>
      <vt:lpstr>1. Import and transform the data from the Sales Data file to Power BI.  2. Represent the data as per the given criteria:  a. Overall profit percentage and commission for sales against each sales representative</vt:lpstr>
      <vt:lpstr>b. Sales representative-wise total number of work shifts (monthly basis) and work shifts (day &amp; night) trends against the sales representative</vt:lpstr>
      <vt:lpstr>A.What are the areas you find for further improvement in terms of business product sales?                     As per my opinion In india the  software peoduction ,major banks and major pharmacuticals must be improved instied of food and packaging.  b. In which work shift does the sales representative mostly work?                     In both day shift and night shift the sales representative mostly works.  c. Is there any additional impact you find in business in terms of product sales trends                      No there is no any additional impact in business in terms of preduct sales trends.                     </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revati khambal</cp:lastModifiedBy>
  <cp:revision>10</cp:revision>
  <dcterms:modified xsi:type="dcterms:W3CDTF">2024-07-31T11:15:02Z</dcterms:modified>
</cp:coreProperties>
</file>