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4" r:id="rId3"/>
    <p:sldId id="263" r:id="rId4"/>
    <p:sldId id="265" r:id="rId5"/>
    <p:sldId id="269" r:id="rId6"/>
    <p:sldId id="267" r:id="rId7"/>
    <p:sldId id="270" r:id="rId8"/>
    <p:sldId id="271" r:id="rId9"/>
    <p:sldId id="277" r:id="rId10"/>
    <p:sldId id="273" r:id="rId11"/>
    <p:sldId id="276" r:id="rId12"/>
    <p:sldId id="272" r:id="rId13"/>
    <p:sldId id="278" r:id="rId14"/>
    <p:sldId id="274" r:id="rId15"/>
    <p:sldId id="275" r:id="rId16"/>
    <p:sldId id="266" r:id="rId1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vature-404-Slayers/etl-ecommer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 Slayers - ECommerce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4A5-BE95-4C47-83CC-0528F2B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DB41-31F4-44C0-9CD3-07C031017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0612A-D696-49DA-8776-5EE1EFF9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9" y="1654628"/>
            <a:ext cx="6044716" cy="4593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2FAF40-45D9-402A-8E54-DD499C116E09}"/>
              </a:ext>
            </a:extLst>
          </p:cNvPr>
          <p:cNvSpPr txBox="1"/>
          <p:nvPr/>
        </p:nvSpPr>
        <p:spPr>
          <a:xfrm>
            <a:off x="6181162" y="2935510"/>
            <a:ext cx="29628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13.1 (left) is a unique schemas inside our DBeaver constructed to answer specific questions and gather specific business intelligence data in Star schema form. </a:t>
            </a:r>
          </a:p>
          <a:p>
            <a:endParaRPr lang="en-US" dirty="0"/>
          </a:p>
          <a:p>
            <a:r>
              <a:rPr lang="en-US" dirty="0"/>
              <a:t>Next, data was further divided into data marts for research, management, and .marketing functions.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2C2A1-EC81-49F3-B4AB-B41B6B77824B}"/>
              </a:ext>
            </a:extLst>
          </p:cNvPr>
          <p:cNvSpPr txBox="1"/>
          <p:nvPr/>
        </p:nvSpPr>
        <p:spPr>
          <a:xfrm>
            <a:off x="6870900" y="2298627"/>
            <a:ext cx="250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Table 13.1</a:t>
            </a:r>
          </a:p>
        </p:txBody>
      </p:sp>
    </p:spTree>
    <p:extLst>
      <p:ext uri="{BB962C8B-B14F-4D97-AF65-F5344CB8AC3E}">
        <p14:creationId xmlns:p14="http://schemas.microsoft.com/office/powerpoint/2010/main" val="223109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9E8-9F9D-4161-A6B1-C4EFC904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2F29B-33F5-40A8-9426-42C4C38E0B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99F6571-E57C-469A-8A98-B19655EFD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69978"/>
              </p:ext>
            </p:extLst>
          </p:nvPr>
        </p:nvGraphicFramePr>
        <p:xfrm>
          <a:off x="1524000" y="1396999"/>
          <a:ext cx="6096000" cy="522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757409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34021609"/>
                    </a:ext>
                  </a:extLst>
                </a:gridCol>
              </a:tblGrid>
              <a:tr h="65306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u="sng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u="sng" dirty="0"/>
                        <a:t>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18543"/>
                  </a:ext>
                </a:extLst>
              </a:tr>
              <a:tr h="65306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Data Gathering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86336"/>
                  </a:ext>
                </a:extLst>
              </a:tr>
              <a:tr h="65306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Read Only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ETL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12604"/>
                  </a:ext>
                </a:extLst>
              </a:tr>
              <a:tr h="653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Graphical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1031"/>
                  </a:ext>
                </a:extLst>
              </a:tr>
              <a:tr h="65306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Parameter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62140"/>
                  </a:ext>
                </a:extLst>
              </a:tr>
              <a:tr h="65306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Transaction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21938"/>
                  </a:ext>
                </a:extLst>
              </a:tr>
              <a:tr h="65306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RDS Management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16593"/>
                  </a:ext>
                </a:extLst>
              </a:tr>
              <a:tr h="65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Component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46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58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44E3-79EB-4783-BBDD-6FE0A35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Workflow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7A05-C2BB-4157-A288-93C5D7C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319809" cy="5137068"/>
          </a:xfrm>
        </p:spPr>
        <p:txBody>
          <a:bodyPr/>
          <a:lstStyle/>
          <a:p>
            <a:r>
              <a:rPr lang="en-US" sz="2000" dirty="0"/>
              <a:t>Agile/Scrum</a:t>
            </a:r>
          </a:p>
          <a:p>
            <a:pPr lvl="1"/>
            <a:r>
              <a:rPr lang="en-US" sz="2000" dirty="0"/>
              <a:t>Simultaneous front end and back-end development</a:t>
            </a:r>
          </a:p>
          <a:p>
            <a:pPr lvl="1"/>
            <a:r>
              <a:rPr lang="en-US" sz="2000" dirty="0"/>
              <a:t>Daily scrums and offline communication</a:t>
            </a:r>
          </a:p>
          <a:p>
            <a:pPr lvl="1"/>
            <a:r>
              <a:rPr lang="en-US" sz="2000" dirty="0"/>
              <a:t>Technology conflict resolutions</a:t>
            </a:r>
          </a:p>
          <a:p>
            <a:r>
              <a:rPr lang="en-US" sz="2000" dirty="0"/>
              <a:t>Waterfall</a:t>
            </a:r>
          </a:p>
          <a:p>
            <a:pPr lvl="1"/>
            <a:r>
              <a:rPr lang="en-US" sz="2000" dirty="0"/>
              <a:t>Per question development </a:t>
            </a:r>
          </a:p>
          <a:p>
            <a:pPr lvl="1"/>
            <a:r>
              <a:rPr lang="en-US" sz="2000" dirty="0"/>
              <a:t>On demand function development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6EB7-854F-4C1D-9C79-A118EA255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2E089-9024-4C33-A630-092D76B1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64" y="2545878"/>
            <a:ext cx="4503833" cy="3601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0A58EF-23D0-4071-BAC6-241FA25C16F4}"/>
              </a:ext>
            </a:extLst>
          </p:cNvPr>
          <p:cNvSpPr txBox="1"/>
          <p:nvPr/>
        </p:nvSpPr>
        <p:spPr>
          <a:xfrm>
            <a:off x="5390203" y="6209823"/>
            <a:ext cx="277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Image 11.1 - Agile Framework</a:t>
            </a:r>
          </a:p>
        </p:txBody>
      </p:sp>
    </p:spTree>
    <p:extLst>
      <p:ext uri="{BB962C8B-B14F-4D97-AF65-F5344CB8AC3E}">
        <p14:creationId xmlns:p14="http://schemas.microsoft.com/office/powerpoint/2010/main" val="386119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D263-BC57-4C78-95CA-97ACF058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4AB92-F6C3-48F9-9084-FE68929AD5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6372FE5-0BF7-440F-9C96-D749EC4DC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7" y="1577207"/>
            <a:ext cx="8113986" cy="41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1F301-64AF-4B80-A339-82CC58B10906}"/>
              </a:ext>
            </a:extLst>
          </p:cNvPr>
          <p:cNvSpPr txBox="1"/>
          <p:nvPr/>
        </p:nvSpPr>
        <p:spPr>
          <a:xfrm>
            <a:off x="4004441" y="5820408"/>
            <a:ext cx="113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12.1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18CD7-CABB-4157-B195-36C557AB3213}"/>
              </a:ext>
            </a:extLst>
          </p:cNvPr>
          <p:cNvSpPr txBox="1"/>
          <p:nvPr/>
        </p:nvSpPr>
        <p:spPr>
          <a:xfrm>
            <a:off x="515007" y="6128185"/>
            <a:ext cx="811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12.1 is a visual breakdown of the team's sprint breakdown. The blue line represents our true progress compared to the ideal path in orange.</a:t>
            </a:r>
          </a:p>
        </p:txBody>
      </p:sp>
    </p:spTree>
    <p:extLst>
      <p:ext uri="{BB962C8B-B14F-4D97-AF65-F5344CB8AC3E}">
        <p14:creationId xmlns:p14="http://schemas.microsoft.com/office/powerpoint/2010/main" val="281980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45AC-E006-4904-AC5A-CAA45C5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Defects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35ABE-8AB4-40AC-9DDC-577ED0A7B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much as we would like to boast that our application is capable of it all…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Application is limited to pre-created csv file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Limited flexibility and rigid features.</a:t>
            </a:r>
          </a:p>
          <a:p>
            <a:pPr marL="533400" lvl="1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17A3F-3745-4724-AF20-3EFABC3584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2375-1B09-48A7-8C8F-48FD185F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Pinch-points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CF416-3755-4495-8E91-6F8F62E7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353" y="1678092"/>
            <a:ext cx="4321120" cy="2362967"/>
          </a:xfrm>
        </p:spPr>
        <p:txBody>
          <a:bodyPr numCol="1"/>
          <a:lstStyle/>
          <a:p>
            <a:pPr marL="50800" indent="0">
              <a:buNone/>
            </a:pPr>
            <a:r>
              <a:rPr lang="en-US" dirty="0"/>
              <a:t>	</a:t>
            </a:r>
            <a:r>
              <a:rPr lang="en-US" u="sng" dirty="0"/>
              <a:t>Front End </a:t>
            </a:r>
          </a:p>
          <a:p>
            <a:pPr lvl="1"/>
            <a:r>
              <a:rPr lang="en-US" dirty="0"/>
              <a:t>JavaScript algorithms</a:t>
            </a:r>
          </a:p>
          <a:p>
            <a:pPr lvl="1"/>
            <a:r>
              <a:rPr lang="en-US" dirty="0"/>
              <a:t>JavaScript Execution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DC5B-ECAA-43C4-9693-1791A1F8D0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A3FFF-302F-4FC1-8352-4B595DCC4681}"/>
              </a:ext>
            </a:extLst>
          </p:cNvPr>
          <p:cNvSpPr txBox="1"/>
          <p:nvPr/>
        </p:nvSpPr>
        <p:spPr>
          <a:xfrm>
            <a:off x="4701131" y="1840065"/>
            <a:ext cx="3736256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marR="0" lvl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tabLst/>
              <a:defRPr/>
            </a:pPr>
            <a:r>
              <a:rPr lang="en-US" sz="2800" dirty="0">
                <a:solidFill>
                  <a:srgbClr val="474C55"/>
                </a:solidFill>
              </a:rPr>
              <a:t>	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Back End 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lang="en-US" sz="2400" dirty="0">
                <a:solidFill>
                  <a:srgbClr val="474C55"/>
                </a:solidFill>
              </a:rPr>
              <a:t>Transform Complexities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Dimensional Schemas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AF45F7-C407-4E21-86B1-9D8B60496E8D}"/>
              </a:ext>
            </a:extLst>
          </p:cNvPr>
          <p:cNvSpPr txBox="1">
            <a:spLocks/>
          </p:cNvSpPr>
          <p:nvPr/>
        </p:nvSpPr>
        <p:spPr>
          <a:xfrm>
            <a:off x="380010" y="3814965"/>
            <a:ext cx="4034674" cy="236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	</a:t>
            </a:r>
            <a:r>
              <a:rPr lang="en-US" u="sng" dirty="0"/>
              <a:t>Testing</a:t>
            </a:r>
          </a:p>
          <a:p>
            <a:pPr lvl="1"/>
            <a:r>
              <a:rPr lang="en-US" dirty="0"/>
              <a:t>Compatibility</a:t>
            </a:r>
          </a:p>
          <a:p>
            <a:pPr lvl="1"/>
            <a:r>
              <a:rPr lang="en-US" dirty="0"/>
              <a:t>Alert Buttons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DBB91-5A53-49FF-9EAD-5308C4343E14}"/>
              </a:ext>
            </a:extLst>
          </p:cNvPr>
          <p:cNvSpPr txBox="1"/>
          <p:nvPr/>
        </p:nvSpPr>
        <p:spPr>
          <a:xfrm>
            <a:off x="4622473" y="4099327"/>
            <a:ext cx="3736257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marR="0" lvl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tabLst/>
              <a:defRPr/>
            </a:pPr>
            <a:r>
              <a:rPr lang="en-US" sz="2800" dirty="0">
                <a:solidFill>
                  <a:srgbClr val="474C55"/>
                </a:solidFill>
              </a:rPr>
              <a:t>	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Control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Project Management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lang="en-US" sz="2400" dirty="0">
                <a:solidFill>
                  <a:srgbClr val="474C55"/>
                </a:solidFill>
              </a:rPr>
              <a:t>Code Priority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Merging Difficulties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87D-2F61-4313-9AC6-D093FB7B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FA15D-6EC9-4794-B880-FCB3AF5F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170" y="3228428"/>
            <a:ext cx="838398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2145-6748-4607-A0B5-0C84BD45E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2F0EE-5197-4F9C-A752-678E5DB6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08" y="1486461"/>
            <a:ext cx="2339163" cy="1765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F9957-D679-4399-AADE-0A92FC3FB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26" y="3040546"/>
            <a:ext cx="2339164" cy="93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09DC8-2D57-4B7F-8EF3-31C005A1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601" y="4285078"/>
            <a:ext cx="2434997" cy="404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3C7A2-92E1-40EC-A230-660D78166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593" y="4942794"/>
            <a:ext cx="2981325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EA670-261A-4B5C-B51A-AB853F488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93" y="5034043"/>
            <a:ext cx="2556063" cy="132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E97D8-BAC1-4B0C-8899-F053615CF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687" y="4739957"/>
            <a:ext cx="1819275" cy="1819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79190-09D4-4E97-A426-48946DBA5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0" y="1426619"/>
            <a:ext cx="3381375" cy="257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6EE5F-CE15-481C-A1BD-6011913CF1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4592" y="3515866"/>
            <a:ext cx="1288483" cy="1499527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6A178C0-FBB2-4651-A08A-BD3A6B8F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441" y="3515866"/>
            <a:ext cx="1218618" cy="1170356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75A35BE-3971-4B6A-82E1-96A3813DDE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1816" y="3454455"/>
            <a:ext cx="1369798" cy="15229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D2C9F7-F3EB-46EE-B086-4CD11B7970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8385" y="1691873"/>
            <a:ext cx="820432" cy="930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DF7DFC-8CE1-40C3-9C3B-E435A5C74C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6971" y="1691873"/>
            <a:ext cx="1714506" cy="916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F938A5-8E99-473D-8683-7724A4BF56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5792" y="1634498"/>
            <a:ext cx="1448208" cy="1031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9FF-FD19-453A-AA3F-8CB06C61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 and Branching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0CCC-A410-4081-8BB8-7F5530DB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38" y="1481446"/>
            <a:ext cx="876399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Central Team GitHub Repository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 to repo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/>
              <a:t>Branching was done on a per-feature or major update basis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Initial connection branch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‘Per question’ branching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Registering and login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Presentation branch</a:t>
            </a:r>
          </a:p>
          <a:p>
            <a:pPr marL="533400" lvl="1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851B-26E3-43A8-9A8D-40AE5B72B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1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038C-7C71-4744-B5EF-F9236084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0043-8155-4C1D-85C3-9048B8EBF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dirty="0"/>
              <a:t>Front End </a:t>
            </a:r>
          </a:p>
          <a:p>
            <a:pPr lvl="1"/>
            <a:r>
              <a:rPr lang="en-US" dirty="0"/>
              <a:t>Joshua Cho</a:t>
            </a:r>
          </a:p>
          <a:p>
            <a:pPr lvl="1"/>
            <a:r>
              <a:rPr lang="en-US" dirty="0"/>
              <a:t>Twain Toussaint</a:t>
            </a:r>
          </a:p>
          <a:p>
            <a:pPr lvl="1"/>
            <a:r>
              <a:rPr lang="en-US" dirty="0"/>
              <a:t>Daniel Gutierrez</a:t>
            </a:r>
          </a:p>
          <a:p>
            <a:pPr lvl="1"/>
            <a:r>
              <a:rPr lang="en-US" dirty="0"/>
              <a:t>Courtney Hart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Jacob Ramsey</a:t>
            </a:r>
          </a:p>
          <a:p>
            <a:pPr lvl="1"/>
            <a:r>
              <a:rPr lang="en-US" dirty="0"/>
              <a:t>Colleen Lynch</a:t>
            </a:r>
          </a:p>
          <a:p>
            <a:pPr lvl="1"/>
            <a:r>
              <a:rPr lang="en-US" dirty="0"/>
              <a:t>Leonardo Molina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Troy Cogdell</a:t>
            </a:r>
          </a:p>
          <a:p>
            <a:pPr lvl="1"/>
            <a:r>
              <a:rPr lang="en-US" dirty="0"/>
              <a:t>Christopher Crawford</a:t>
            </a:r>
          </a:p>
          <a:p>
            <a:r>
              <a:rPr lang="en-US" dirty="0"/>
              <a:t>DevOps</a:t>
            </a:r>
          </a:p>
          <a:p>
            <a:pPr lvl="1"/>
            <a:r>
              <a:rPr lang="en-US" dirty="0"/>
              <a:t>Erik Thomas</a:t>
            </a:r>
          </a:p>
          <a:p>
            <a:pPr lvl="1"/>
            <a:r>
              <a:rPr lang="en-US" dirty="0"/>
              <a:t>Michael Lee</a:t>
            </a:r>
          </a:p>
          <a:p>
            <a:pPr marL="50800" indent="0">
              <a:buNone/>
            </a:pPr>
            <a:r>
              <a:rPr lang="en-US" dirty="0"/>
              <a:t>	</a:t>
            </a:r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B867-D3C4-47EE-A17A-3A02F7CE2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12C-B1ED-4BF2-B636-4CA5E3BC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78F0-8559-4926-BA7C-F6C23D564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5B083-AA7A-4166-8C95-82868FE1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1377844"/>
            <a:ext cx="8788484" cy="5350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69894F-714A-4857-B18C-24F47D20FCDC}"/>
              </a:ext>
            </a:extLst>
          </p:cNvPr>
          <p:cNvSpPr txBox="1"/>
          <p:nvPr/>
        </p:nvSpPr>
        <p:spPr>
          <a:xfrm>
            <a:off x="4305050" y="3875943"/>
            <a:ext cx="766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1253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03FA-85AE-433C-8B05-22BE5A61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0371-10C7-4EF9-A2C0-F75DC5C70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90AAAF-EA23-443E-A913-0675680C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2" y="1396895"/>
            <a:ext cx="8824855" cy="53319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14BAE4-88DC-4BAF-A6B6-5E4F57147DEC}"/>
              </a:ext>
            </a:extLst>
          </p:cNvPr>
          <p:cNvSpPr/>
          <p:nvPr/>
        </p:nvSpPr>
        <p:spPr>
          <a:xfrm>
            <a:off x="1077307" y="4353280"/>
            <a:ext cx="788276" cy="1996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4D671-5293-433E-B04D-270F8CEF2495}"/>
              </a:ext>
            </a:extLst>
          </p:cNvPr>
          <p:cNvSpPr txBox="1"/>
          <p:nvPr/>
        </p:nvSpPr>
        <p:spPr>
          <a:xfrm>
            <a:off x="1019497" y="4299239"/>
            <a:ext cx="107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Costumer</a:t>
            </a:r>
          </a:p>
        </p:txBody>
      </p:sp>
    </p:spTree>
    <p:extLst>
      <p:ext uri="{BB962C8B-B14F-4D97-AF65-F5344CB8AC3E}">
        <p14:creationId xmlns:p14="http://schemas.microsoft.com/office/powerpoint/2010/main" val="34490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A33D-5EC4-4608-B4E5-4C76BDE4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Test Coverage - JUnit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D03D-158E-486B-9AF8-B6AAB5EC6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458" y="1652896"/>
            <a:ext cx="5712541" cy="4525963"/>
          </a:xfrm>
        </p:spPr>
        <p:txBody>
          <a:bodyPr/>
          <a:lstStyle/>
          <a:p>
            <a:r>
              <a:rPr lang="en-US" dirty="0"/>
              <a:t>JUnit was used to test all controllers to make sure request were properly received and servlets were created appropriately.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64FA-076D-4B1C-B09E-834DE5AA1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6A8B8-AD96-47CF-9AFF-771F4A79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2" y="1219200"/>
            <a:ext cx="2701158" cy="55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3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3F90-8785-42A2-AB7D-AF7C6DB1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Test Coverage – Selenium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CE7D8-F5CD-4979-89DC-200096CE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3059"/>
            <a:ext cx="4114800" cy="43243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8DAF-6C15-48C6-A9C7-6C1E23F7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9191" y="1481446"/>
            <a:ext cx="4114800" cy="4525963"/>
          </a:xfrm>
        </p:spPr>
        <p:txBody>
          <a:bodyPr/>
          <a:lstStyle/>
          <a:p>
            <a:r>
              <a:rPr lang="en-US" sz="2000" dirty="0"/>
              <a:t>Web Browser automation was conducted using Selenium/Cucumber/Gherkin to test key functions of the application and predict user behavior.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3E05C-1C08-4189-9D47-1D8126018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B318-2285-421A-80BA-19FF6EAB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EFD9D-FD24-4D57-88A1-879EDFAA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6" y="1482970"/>
            <a:ext cx="7819697" cy="45328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79FA0-7CDF-4DFF-A086-9A0EF46F54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08F0DC-AC42-4D42-B8B7-56DC37EB7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39765" y="6109811"/>
            <a:ext cx="5749158" cy="50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Image 9.1 – Talend structure for data transform process.</a:t>
            </a:r>
          </a:p>
        </p:txBody>
      </p:sp>
    </p:spTree>
    <p:extLst>
      <p:ext uri="{BB962C8B-B14F-4D97-AF65-F5344CB8AC3E}">
        <p14:creationId xmlns:p14="http://schemas.microsoft.com/office/powerpoint/2010/main" val="24166001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8407</TotalTime>
  <Words>373</Words>
  <Application>Microsoft Office PowerPoint</Application>
  <PresentationFormat>On-screen Show (4:3)</PresentationFormat>
  <Paragraphs>111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Light</vt:lpstr>
      <vt:lpstr>Bahnschrift SemiBold SemiConden</vt:lpstr>
      <vt:lpstr>Calibri</vt:lpstr>
      <vt:lpstr>2_Custom Design</vt:lpstr>
      <vt:lpstr>Capstone Project</vt:lpstr>
      <vt:lpstr>Technologies Used</vt:lpstr>
      <vt:lpstr>GitFlow and Branching Architecture</vt:lpstr>
      <vt:lpstr>Team Structure</vt:lpstr>
      <vt:lpstr>Architecture</vt:lpstr>
      <vt:lpstr>Pipeline Structure</vt:lpstr>
      <vt:lpstr>Code Test Coverage - JUnit</vt:lpstr>
      <vt:lpstr>Code Test Coverage – Selenium </vt:lpstr>
      <vt:lpstr>ETL Process</vt:lpstr>
      <vt:lpstr>ERD Diagram</vt:lpstr>
      <vt:lpstr>Features Implemented</vt:lpstr>
      <vt:lpstr>Team Workflow Implementation</vt:lpstr>
      <vt:lpstr>Sprint Breakdown</vt:lpstr>
      <vt:lpstr>Outstanding Defects</vt:lpstr>
      <vt:lpstr>Challenges and Pinch-points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7</cp:revision>
  <dcterms:modified xsi:type="dcterms:W3CDTF">2022-03-23T16:04:19Z</dcterms:modified>
</cp:coreProperties>
</file>