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80" r:id="rId10"/>
    <p:sldId id="283" r:id="rId11"/>
    <p:sldId id="284" r:id="rId12"/>
    <p:sldId id="285" r:id="rId13"/>
  </p:sldIdLst>
  <p:sldSz cx="14703425" cy="1006792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77">
          <p15:clr>
            <a:srgbClr val="000000"/>
          </p15:clr>
        </p15:guide>
        <p15:guide id="2" pos="420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35">
          <p15:clr>
            <a:srgbClr val="000000"/>
          </p15:clr>
        </p15:guide>
        <p15:guide id="2" pos="3151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gl8RGeXp4O4aaWV81O1ZDjy/Nr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51A93-2192-4FD5-91A9-2C49147E563C}" v="282" dt="2022-03-18T16:21:29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77"/>
        <p:guide pos="4201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835"/>
        <p:guide pos="315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2"/>
          </p:nvPr>
        </p:nvSpPr>
        <p:spPr>
          <a:xfrm>
            <a:off x="852072" y="812800"/>
            <a:ext cx="5850900" cy="400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4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812800"/>
            <a:ext cx="585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812800"/>
            <a:ext cx="585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7" name="Google Shape;257;p2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812800"/>
            <a:ext cx="5851525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3" name="Google Shape;263;p2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37fbe3218_24_0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  <p:sp>
        <p:nvSpPr>
          <p:cNvPr id="269" name="Google Shape;269;g1137fbe3218_2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812800"/>
            <a:ext cx="5849937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37fbe3218_24_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300" cy="480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137fbe3218_24_0:notes"/>
          <p:cNvSpPr txBox="1">
            <a:spLocks noGrp="1"/>
          </p:cNvSpPr>
          <p:nvPr>
            <p:ph type="sldNum" idx="3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38f5556de_2_8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  <p:sp>
        <p:nvSpPr>
          <p:cNvPr id="57" name="Google Shape;57;g1138f5556d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812800"/>
            <a:ext cx="5849937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38f5556de_2_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300" cy="480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1138f5556de_2_8:notes"/>
          <p:cNvSpPr txBox="1">
            <a:spLocks noGrp="1"/>
          </p:cNvSpPr>
          <p:nvPr>
            <p:ph type="sldNum" idx="3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812800"/>
            <a:ext cx="585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60960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609600" lvl="0" indent="-514350" algn="l" rtl="0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●"/>
            </a:pPr>
            <a:r>
              <a:rPr lang="en-US" sz="1700">
                <a:solidFill>
                  <a:schemeClr val="dk1"/>
                </a:solidFill>
              </a:rPr>
              <a:t>Team 1 (Somers, Michael, James, Viral, </a:t>
            </a:r>
            <a:r>
              <a:rPr lang="en-US" sz="1700">
                <a:solidFill>
                  <a:srgbClr val="0000CC"/>
                </a:solidFill>
              </a:rPr>
              <a:t>Kenny</a:t>
            </a:r>
            <a:r>
              <a:rPr lang="en-US" sz="1700">
                <a:solidFill>
                  <a:schemeClr val="dk1"/>
                </a:solidFill>
              </a:rPr>
              <a:t>)</a:t>
            </a:r>
            <a:br>
              <a:rPr lang="en-US" sz="1700">
                <a:solidFill>
                  <a:schemeClr val="dk1"/>
                </a:solidFill>
              </a:rPr>
            </a:br>
            <a:r>
              <a:rPr lang="en-US" sz="1700">
                <a:solidFill>
                  <a:schemeClr val="dk1"/>
                </a:solidFill>
              </a:rPr>
              <a:t>Pagination, Search functions</a:t>
            </a:r>
            <a:endParaRPr sz="4500">
              <a:solidFill>
                <a:schemeClr val="dk1"/>
              </a:solidFill>
            </a:endParaRPr>
          </a:p>
          <a:p>
            <a:pPr marL="609600" lvl="0" indent="-514350" algn="l" rtl="0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●"/>
            </a:pPr>
            <a:r>
              <a:rPr lang="en-US" sz="1700">
                <a:solidFill>
                  <a:schemeClr val="dk1"/>
                </a:solidFill>
              </a:rPr>
              <a:t>Team 2 (John Blalock, Vishal, </a:t>
            </a:r>
            <a:r>
              <a:rPr lang="en-US" sz="1700">
                <a:solidFill>
                  <a:srgbClr val="0000FF"/>
                </a:solidFill>
              </a:rPr>
              <a:t>Kyle</a:t>
            </a:r>
            <a:r>
              <a:rPr lang="en-US" sz="1700">
                <a:solidFill>
                  <a:schemeClr val="dk1"/>
                </a:solidFill>
              </a:rPr>
              <a:t>, Aaron)</a:t>
            </a:r>
            <a:br>
              <a:rPr lang="en-US" sz="1700">
                <a:solidFill>
                  <a:schemeClr val="dk1"/>
                </a:solidFill>
              </a:rPr>
            </a:br>
            <a:r>
              <a:rPr lang="en-US" sz="1700">
                <a:solidFill>
                  <a:schemeClr val="dk1"/>
                </a:solidFill>
              </a:rPr>
              <a:t>Session Management</a:t>
            </a:r>
            <a:br>
              <a:rPr lang="en-US" sz="1700">
                <a:solidFill>
                  <a:schemeClr val="dk1"/>
                </a:solidFill>
              </a:rPr>
            </a:br>
            <a:r>
              <a:rPr lang="en-US" sz="1700">
                <a:solidFill>
                  <a:schemeClr val="dk1"/>
                </a:solidFill>
              </a:rPr>
              <a:t>Security  /  Profanity filter</a:t>
            </a:r>
            <a:br>
              <a:rPr lang="en-US" sz="1700">
                <a:solidFill>
                  <a:schemeClr val="dk1"/>
                </a:solidFill>
              </a:rPr>
            </a:br>
            <a:r>
              <a:rPr lang="en-US" sz="1700">
                <a:solidFill>
                  <a:schemeClr val="dk1"/>
                </a:solidFill>
              </a:rPr>
              <a:t>Stretch – Visual presentation and refactoring CSS/bootstrap, refactored mousewheel showcase on pages</a:t>
            </a:r>
            <a:endParaRPr sz="4500">
              <a:solidFill>
                <a:schemeClr val="dk1"/>
              </a:solidFill>
            </a:endParaRPr>
          </a:p>
          <a:p>
            <a:pPr marL="609600" lvl="0" indent="-514350" algn="l" rtl="0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●"/>
            </a:pPr>
            <a:r>
              <a:rPr lang="en-US" sz="1700">
                <a:solidFill>
                  <a:schemeClr val="dk1"/>
                </a:solidFill>
              </a:rPr>
              <a:t>Team 3 (</a:t>
            </a:r>
            <a:r>
              <a:rPr lang="en-US" sz="1700">
                <a:solidFill>
                  <a:srgbClr val="0000FF"/>
                </a:solidFill>
              </a:rPr>
              <a:t>Zak</a:t>
            </a:r>
            <a:r>
              <a:rPr lang="en-US" sz="1700">
                <a:solidFill>
                  <a:schemeClr val="dk1"/>
                </a:solidFill>
              </a:rPr>
              <a:t>, Tanbir, Christopher, John Boyle)</a:t>
            </a:r>
            <a:br>
              <a:rPr lang="en-US" sz="1700">
                <a:solidFill>
                  <a:schemeClr val="dk1"/>
                </a:solidFill>
              </a:rPr>
            </a:br>
            <a:r>
              <a:rPr lang="en-US" sz="1700">
                <a:solidFill>
                  <a:schemeClr val="dk1"/>
                </a:solidFill>
              </a:rPr>
              <a:t>Groups &lt; Join, Create, Leave group / Group end points</a:t>
            </a:r>
            <a:br>
              <a:rPr lang="en-US" sz="1700">
                <a:solidFill>
                  <a:schemeClr val="dk1"/>
                </a:solidFill>
              </a:rPr>
            </a:br>
            <a:r>
              <a:rPr lang="en-US" sz="1700">
                <a:solidFill>
                  <a:schemeClr val="dk1"/>
                </a:solidFill>
              </a:rPr>
              <a:t>Group Models</a:t>
            </a:r>
            <a:br>
              <a:rPr lang="en-US" sz="1700">
                <a:solidFill>
                  <a:schemeClr val="dk1"/>
                </a:solidFill>
              </a:rPr>
            </a:br>
            <a:r>
              <a:rPr lang="en-US" sz="1700">
                <a:solidFill>
                  <a:schemeClr val="dk1"/>
                </a:solidFill>
              </a:rPr>
              <a:t>Stretch – Comments/Likes reformation and bug fixes</a:t>
            </a:r>
            <a:endParaRPr sz="4500">
              <a:solidFill>
                <a:schemeClr val="dk1"/>
              </a:solidFill>
            </a:endParaRPr>
          </a:p>
          <a:p>
            <a:pPr marL="609600" lvl="0" indent="-514350" algn="l" rtl="0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●"/>
            </a:pPr>
            <a:r>
              <a:rPr lang="en-US" sz="1700">
                <a:solidFill>
                  <a:schemeClr val="dk1"/>
                </a:solidFill>
              </a:rPr>
              <a:t>Team 4 (</a:t>
            </a:r>
            <a:r>
              <a:rPr lang="en-US" sz="1700">
                <a:solidFill>
                  <a:srgbClr val="FF3300"/>
                </a:solidFill>
              </a:rPr>
              <a:t>Wayne</a:t>
            </a:r>
            <a:r>
              <a:rPr lang="en-US" sz="1700">
                <a:solidFill>
                  <a:schemeClr val="dk1"/>
                </a:solidFill>
              </a:rPr>
              <a:t>, Aidan, Talha, Jahred)</a:t>
            </a:r>
            <a:br>
              <a:rPr lang="en-US" sz="1700">
                <a:solidFill>
                  <a:schemeClr val="dk1"/>
                </a:solidFill>
              </a:rPr>
            </a:br>
            <a:r>
              <a:rPr lang="en-US" sz="1700">
                <a:solidFill>
                  <a:schemeClr val="dk1"/>
                </a:solidFill>
              </a:rPr>
              <a:t>Password Update, Email verification</a:t>
            </a:r>
            <a:endParaRPr sz="4500">
              <a:solidFill>
                <a:schemeClr val="dk1"/>
              </a:solidFill>
            </a:endParaRPr>
          </a:p>
          <a:p>
            <a:pPr marL="609600" lvl="0" indent="-514350" algn="l" rtl="0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●"/>
            </a:pPr>
            <a:r>
              <a:rPr lang="en-US" sz="1700">
                <a:solidFill>
                  <a:schemeClr val="dk1"/>
                </a:solidFill>
              </a:rPr>
              <a:t>Team 5 (Mark, </a:t>
            </a:r>
            <a:r>
              <a:rPr lang="en-US" sz="1700">
                <a:solidFill>
                  <a:srgbClr val="0000FF"/>
                </a:solidFill>
              </a:rPr>
              <a:t>Marouane</a:t>
            </a:r>
            <a:r>
              <a:rPr lang="en-US" sz="1700">
                <a:solidFill>
                  <a:schemeClr val="dk1"/>
                </a:solidFill>
              </a:rPr>
              <a:t>, Christian, Jesse)</a:t>
            </a:r>
            <a:br>
              <a:rPr lang="en-US" sz="1700">
                <a:solidFill>
                  <a:schemeClr val="dk1"/>
                </a:solidFill>
              </a:rPr>
            </a:br>
            <a:r>
              <a:rPr lang="en-US" sz="1700">
                <a:solidFill>
                  <a:schemeClr val="dk1"/>
                </a:solidFill>
              </a:rPr>
              <a:t>Post images, Refactor Post Images</a:t>
            </a:r>
            <a:br>
              <a:rPr lang="en-US" sz="1700">
                <a:solidFill>
                  <a:schemeClr val="dk1"/>
                </a:solidFill>
              </a:rPr>
            </a:br>
            <a:r>
              <a:rPr lang="en-US" sz="1700">
                <a:solidFill>
                  <a:schemeClr val="dk1"/>
                </a:solidFill>
              </a:rPr>
              <a:t>Stretch – Restructing of file system in Angular, Group Visuals, Profile Page</a:t>
            </a:r>
            <a:endParaRPr sz="4500">
              <a:solidFill>
                <a:schemeClr val="dk1"/>
              </a:solidFill>
            </a:endParaRPr>
          </a:p>
          <a:p>
            <a:pPr marL="609600" lvl="0" indent="-457200" algn="l" rtl="0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Additional responsibilities: Kenny - Github Management, new branch allocations, Merge requests</a:t>
            </a:r>
            <a:br>
              <a:rPr lang="en-US" sz="1700">
                <a:solidFill>
                  <a:schemeClr val="dk1"/>
                </a:solidFill>
              </a:rPr>
            </a:br>
            <a:r>
              <a:rPr lang="en-US" sz="1700">
                <a:solidFill>
                  <a:schemeClr val="dk1"/>
                </a:solidFill>
              </a:rPr>
              <a:t>					Wayne - Coordinated Team lead meetings and daily distribution of daily goals.  </a:t>
            </a:r>
            <a:endParaRPr sz="4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812800"/>
            <a:ext cx="585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3a16ed373_1_8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  <p:sp>
        <p:nvSpPr>
          <p:cNvPr id="85" name="Google Shape;85;g113a16ed37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812800"/>
            <a:ext cx="5849937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3a16ed373_1_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300" cy="480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113a16ed373_1_8:notes"/>
          <p:cNvSpPr txBox="1">
            <a:spLocks noGrp="1"/>
          </p:cNvSpPr>
          <p:nvPr>
            <p:ph type="sldNum" idx="3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812800"/>
            <a:ext cx="5851525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i="1" u="sng">
                <a:solidFill>
                  <a:schemeClr val="dk1"/>
                </a:solidFill>
              </a:rPr>
              <a:t>Inherited Technologies</a:t>
            </a:r>
            <a:endParaRPr sz="1400" i="1" u="sng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647700" lvl="0" indent="-4191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/Spring Boot</a:t>
            </a:r>
            <a:endParaRPr sz="1400">
              <a:solidFill>
                <a:schemeClr val="dk1"/>
              </a:solidFill>
            </a:endParaRPr>
          </a:p>
          <a:p>
            <a:pPr marL="647700" lvl="0" indent="-4191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/Angular</a:t>
            </a:r>
            <a:endParaRPr sz="1400">
              <a:solidFill>
                <a:schemeClr val="dk1"/>
              </a:solidFill>
            </a:endParaRPr>
          </a:p>
          <a:p>
            <a:pPr marL="647700" lvl="0" indent="-4191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/lombok</a:t>
            </a:r>
            <a:endParaRPr sz="1400">
              <a:solidFill>
                <a:schemeClr val="dk1"/>
              </a:solidFill>
            </a:endParaRPr>
          </a:p>
          <a:p>
            <a:pPr marL="647700" lvl="0" indent="-4191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/OAuth2</a:t>
            </a:r>
            <a:endParaRPr sz="1400">
              <a:solidFill>
                <a:schemeClr val="dk1"/>
              </a:solidFill>
            </a:endParaRPr>
          </a:p>
          <a:p>
            <a:pPr marL="647700" lvl="0" indent="-4191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Java Pagables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64770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i="1" u="sng">
                <a:solidFill>
                  <a:schemeClr val="dk1"/>
                </a:solidFill>
              </a:rPr>
              <a:t>New Technologies</a:t>
            </a:r>
            <a:endParaRPr sz="1400" i="1" u="sng">
              <a:solidFill>
                <a:schemeClr val="dk1"/>
              </a:solidFill>
            </a:endParaRPr>
          </a:p>
          <a:p>
            <a:pPr marL="64770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647700" lvl="0" indent="-4191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/Apache FreeMarker</a:t>
            </a:r>
            <a:endParaRPr sz="1400">
              <a:solidFill>
                <a:schemeClr val="dk1"/>
              </a:solidFill>
            </a:endParaRPr>
          </a:p>
          <a:p>
            <a:pPr marL="647700" lvl="0" indent="-4191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/Spring Boot starter Mail</a:t>
            </a:r>
            <a:endParaRPr sz="1400">
              <a:solidFill>
                <a:schemeClr val="dk1"/>
              </a:solidFill>
            </a:endParaRPr>
          </a:p>
          <a:p>
            <a:pPr marL="647700" lvl="0" indent="-4191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/Postgresql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812800"/>
            <a:ext cx="585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609600" lvl="0" indent="-5207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●"/>
            </a:pPr>
            <a:r>
              <a:rPr lang="en-US" sz="3000">
                <a:solidFill>
                  <a:schemeClr val="dk1"/>
                </a:solidFill>
              </a:rPr>
              <a:t>Use Git and Github for version management</a:t>
            </a:r>
            <a:endParaRPr sz="3000">
              <a:solidFill>
                <a:schemeClr val="dk1"/>
              </a:solidFill>
            </a:endParaRPr>
          </a:p>
          <a:p>
            <a:pPr marL="609600" lvl="0" indent="-5207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●"/>
            </a:pPr>
            <a:r>
              <a:rPr lang="en-US" sz="3000">
                <a:solidFill>
                  <a:schemeClr val="dk1"/>
                </a:solidFill>
              </a:rPr>
              <a:t>Managed over a dozen branches with changes and requests in Github.</a:t>
            </a:r>
            <a:endParaRPr sz="3000">
              <a:solidFill>
                <a:schemeClr val="dk1"/>
              </a:solidFill>
            </a:endParaRPr>
          </a:p>
          <a:p>
            <a:pPr marL="609600" lvl="0" indent="-520700" algn="l" rtl="0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●"/>
            </a:pPr>
            <a:r>
              <a:rPr lang="en-US" sz="3000">
                <a:solidFill>
                  <a:schemeClr val="dk1"/>
                </a:solidFill>
              </a:rPr>
              <a:t>Assisted with merge and push/pull requests.</a:t>
            </a:r>
            <a:endParaRPr sz="3000">
              <a:solidFill>
                <a:schemeClr val="dk1"/>
              </a:solidFill>
            </a:endParaRPr>
          </a:p>
          <a:p>
            <a:pPr marL="482600" lvl="0" indent="-482600" algn="l" rtl="0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4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812800"/>
            <a:ext cx="585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2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812800"/>
            <a:ext cx="585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5" name="Google Shape;235;p2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>
            <a:spLocks noGrp="1"/>
          </p:cNvSpPr>
          <p:nvPr>
            <p:ph type="title"/>
          </p:nvPr>
        </p:nvSpPr>
        <p:spPr>
          <a:xfrm>
            <a:off x="1051246" y="911195"/>
            <a:ext cx="12334800" cy="13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1051246" y="2596168"/>
            <a:ext cx="12911400" cy="5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7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dt" idx="10"/>
          </p:nvPr>
        </p:nvSpPr>
        <p:spPr>
          <a:xfrm>
            <a:off x="787277" y="8414290"/>
            <a:ext cx="3420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ftr" idx="11"/>
          </p:nvPr>
        </p:nvSpPr>
        <p:spPr>
          <a:xfrm>
            <a:off x="4765340" y="8452345"/>
            <a:ext cx="46566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sldNum" idx="12"/>
          </p:nvPr>
        </p:nvSpPr>
        <p:spPr>
          <a:xfrm>
            <a:off x="9963680" y="8452345"/>
            <a:ext cx="3420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object on top, text on bottom" type="objOverTx">
  <p:cSld name="OBJECT_OVER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>
            <a:spLocks noGrp="1"/>
          </p:cNvSpPr>
          <p:nvPr>
            <p:ph type="dt" idx="10"/>
          </p:nvPr>
        </p:nvSpPr>
        <p:spPr>
          <a:xfrm>
            <a:off x="787277" y="8414290"/>
            <a:ext cx="3420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ftr" idx="11"/>
          </p:nvPr>
        </p:nvSpPr>
        <p:spPr>
          <a:xfrm>
            <a:off x="4765340" y="8452345"/>
            <a:ext cx="46566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9963680" y="8452345"/>
            <a:ext cx="3420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>
            <a:spLocks noGrp="1"/>
          </p:cNvSpPr>
          <p:nvPr>
            <p:ph type="ctrTitle"/>
          </p:nvPr>
        </p:nvSpPr>
        <p:spPr>
          <a:xfrm>
            <a:off x="1000305" y="2837180"/>
            <a:ext cx="11336700" cy="19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subTitle" idx="1"/>
          </p:nvPr>
        </p:nvSpPr>
        <p:spPr>
          <a:xfrm>
            <a:off x="2000609" y="5175423"/>
            <a:ext cx="9336300" cy="2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775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93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dt" idx="10"/>
          </p:nvPr>
        </p:nvSpPr>
        <p:spPr>
          <a:xfrm>
            <a:off x="787277" y="8414290"/>
            <a:ext cx="3420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ftr" idx="11"/>
          </p:nvPr>
        </p:nvSpPr>
        <p:spPr>
          <a:xfrm>
            <a:off x="4765340" y="8452345"/>
            <a:ext cx="46566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sldNum" idx="12"/>
          </p:nvPr>
        </p:nvSpPr>
        <p:spPr>
          <a:xfrm>
            <a:off x="9963680" y="8452345"/>
            <a:ext cx="3420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>
            <a:spLocks noGrp="1"/>
          </p:cNvSpPr>
          <p:nvPr>
            <p:ph type="dt" idx="10"/>
          </p:nvPr>
        </p:nvSpPr>
        <p:spPr>
          <a:xfrm>
            <a:off x="787277" y="8414290"/>
            <a:ext cx="3420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4765340" y="8452345"/>
            <a:ext cx="46566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9963680" y="8452345"/>
            <a:ext cx="3420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wo objects on left, text on right" type="twoObjAndTx">
  <p:cSld name="TWO_OBJECTS_AND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>
            <a:spLocks noGrp="1"/>
          </p:cNvSpPr>
          <p:nvPr>
            <p:ph type="dt" idx="10"/>
          </p:nvPr>
        </p:nvSpPr>
        <p:spPr>
          <a:xfrm>
            <a:off x="787277" y="8414290"/>
            <a:ext cx="3420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ftr" idx="11"/>
          </p:nvPr>
        </p:nvSpPr>
        <p:spPr>
          <a:xfrm>
            <a:off x="4765340" y="8452345"/>
            <a:ext cx="46566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sldNum" idx="12"/>
          </p:nvPr>
        </p:nvSpPr>
        <p:spPr>
          <a:xfrm>
            <a:off x="9963680" y="8452345"/>
            <a:ext cx="3420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objects" type="fourObj">
  <p:cSld name="FOUR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>
            <a:spLocks noGrp="1"/>
          </p:cNvSpPr>
          <p:nvPr>
            <p:ph type="dt" idx="10"/>
          </p:nvPr>
        </p:nvSpPr>
        <p:spPr>
          <a:xfrm>
            <a:off x="787277" y="8414290"/>
            <a:ext cx="3420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ftr" idx="11"/>
          </p:nvPr>
        </p:nvSpPr>
        <p:spPr>
          <a:xfrm>
            <a:off x="4765340" y="8452345"/>
            <a:ext cx="46566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9963680" y="8452345"/>
            <a:ext cx="3420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>
            <a:spLocks noGrp="1"/>
          </p:cNvSpPr>
          <p:nvPr>
            <p:ph type="dt" idx="10"/>
          </p:nvPr>
        </p:nvSpPr>
        <p:spPr>
          <a:xfrm>
            <a:off x="787277" y="8414290"/>
            <a:ext cx="3420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ftr" idx="11"/>
          </p:nvPr>
        </p:nvSpPr>
        <p:spPr>
          <a:xfrm>
            <a:off x="4765340" y="8452345"/>
            <a:ext cx="46566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sldNum" idx="12"/>
          </p:nvPr>
        </p:nvSpPr>
        <p:spPr>
          <a:xfrm>
            <a:off x="9963680" y="8452345"/>
            <a:ext cx="3420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>
            <a:spLocks noGrp="1"/>
          </p:cNvSpPr>
          <p:nvPr>
            <p:ph type="title"/>
          </p:nvPr>
        </p:nvSpPr>
        <p:spPr>
          <a:xfrm>
            <a:off x="1051246" y="911195"/>
            <a:ext cx="12334800" cy="13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6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6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6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6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6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6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6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6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6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body" idx="1"/>
          </p:nvPr>
        </p:nvSpPr>
        <p:spPr>
          <a:xfrm>
            <a:off x="1051246" y="2596168"/>
            <a:ext cx="12911400" cy="5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77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dt" idx="10"/>
          </p:nvPr>
        </p:nvSpPr>
        <p:spPr>
          <a:xfrm>
            <a:off x="787277" y="8414290"/>
            <a:ext cx="3420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ftr" idx="11"/>
          </p:nvPr>
        </p:nvSpPr>
        <p:spPr>
          <a:xfrm>
            <a:off x="4765340" y="8452345"/>
            <a:ext cx="46566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sldNum" idx="12"/>
          </p:nvPr>
        </p:nvSpPr>
        <p:spPr>
          <a:xfrm>
            <a:off x="9963680" y="8452345"/>
            <a:ext cx="3420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0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>
            <a:spLocks noGrp="1"/>
          </p:cNvSpPr>
          <p:nvPr>
            <p:ph type="title"/>
          </p:nvPr>
        </p:nvSpPr>
        <p:spPr>
          <a:xfrm>
            <a:off x="1182125" y="3533046"/>
            <a:ext cx="12339300" cy="2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5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9600" b="0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Bubbl(e)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3258425" y="5559575"/>
            <a:ext cx="8186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3500" dirty="0">
                <a:solidFill>
                  <a:schemeClr val="lt1"/>
                </a:solidFill>
              </a:rPr>
              <a:t>[ Working Subtitle ]</a:t>
            </a: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>
            <a:spLocks noGrp="1"/>
          </p:cNvSpPr>
          <p:nvPr>
            <p:ph type="title"/>
          </p:nvPr>
        </p:nvSpPr>
        <p:spPr>
          <a:xfrm>
            <a:off x="1051246" y="911195"/>
            <a:ext cx="12337200" cy="13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7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Obstacles</a:t>
            </a:r>
            <a:br>
              <a:rPr lang="en-US" sz="4500" b="0" i="0" u="none" dirty="0">
                <a:latin typeface="Arial"/>
                <a:ea typeface="Arial"/>
                <a:cs typeface="Arial"/>
              </a:rPr>
            </a:br>
            <a:endParaRPr lang="en-US" sz="37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BAC83-F715-4CCD-863A-84147BD64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title"/>
          </p:nvPr>
        </p:nvSpPr>
        <p:spPr>
          <a:xfrm>
            <a:off x="1051246" y="911195"/>
            <a:ext cx="12337200" cy="13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Features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0289-657A-40E1-B6DE-64278788D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l="-11000" r="-11000"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37fbe3218_24_0"/>
          <p:cNvSpPr txBox="1">
            <a:spLocks noGrp="1"/>
          </p:cNvSpPr>
          <p:nvPr>
            <p:ph type="title"/>
          </p:nvPr>
        </p:nvSpPr>
        <p:spPr>
          <a:xfrm>
            <a:off x="5231998" y="1366455"/>
            <a:ext cx="4677063" cy="1359600"/>
          </a:xfrm>
          <a:prstGeom prst="rect">
            <a:avLst/>
          </a:prstGeom>
          <a:solidFill>
            <a:srgbClr val="171A1F">
              <a:alpha val="5200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chemeClr val="bg1"/>
                </a:solidFill>
              </a:rPr>
              <a:t>Thank you!</a:t>
            </a:r>
            <a:endParaRPr lang="en-US" sz="6800">
              <a:solidFill>
                <a:schemeClr val="bg1"/>
              </a:solidFill>
            </a:endParaRPr>
          </a:p>
        </p:txBody>
      </p:sp>
      <p:sp>
        <p:nvSpPr>
          <p:cNvPr id="274" name="Google Shape;274;g1137fbe3218_24_0"/>
          <p:cNvSpPr txBox="1">
            <a:spLocks noGrp="1"/>
          </p:cNvSpPr>
          <p:nvPr>
            <p:ph type="body" idx="1"/>
          </p:nvPr>
        </p:nvSpPr>
        <p:spPr>
          <a:xfrm>
            <a:off x="2459050" y="5351217"/>
            <a:ext cx="10220929" cy="925744"/>
          </a:xfrm>
          <a:prstGeom prst="rect">
            <a:avLst/>
          </a:prstGeom>
          <a:solidFill>
            <a:srgbClr val="171A1F">
              <a:alpha val="52000"/>
            </a:srgbClr>
          </a:solidFill>
        </p:spPr>
        <p:txBody>
          <a:bodyPr spcFirstLastPara="1" wrap="square" lIns="0" tIns="39775" rIns="0" bIns="0" anchor="t" anchorCtr="0">
            <a:noAutofit/>
          </a:bodyPr>
          <a:lstStyle/>
          <a:p>
            <a:pPr marL="0" indent="0" algn="ctr">
              <a:spcBef>
                <a:spcPts val="2000"/>
              </a:spcBef>
              <a:spcAft>
                <a:spcPts val="2000"/>
              </a:spcAft>
            </a:pPr>
            <a:r>
              <a:rPr lang="en-US" sz="6000" dirty="0">
                <a:solidFill>
                  <a:schemeClr val="bg1"/>
                </a:solidFill>
              </a:rPr>
              <a:t>We'll take your questions now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38f5556de_2_8"/>
          <p:cNvSpPr txBox="1">
            <a:spLocks noGrp="1"/>
          </p:cNvSpPr>
          <p:nvPr>
            <p:ph type="body" idx="1"/>
          </p:nvPr>
        </p:nvSpPr>
        <p:spPr>
          <a:xfrm>
            <a:off x="2859828" y="3463813"/>
            <a:ext cx="9336300" cy="207729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95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3977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friendly and interactive social media website for professional environments.</a:t>
            </a:r>
            <a:endParaRPr lang="en-US" dirty="0"/>
          </a:p>
          <a:p>
            <a:pPr marL="482600" marR="0" lvl="0" indent="-482600" algn="l" rtl="0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45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1669B-145F-4894-A0BA-1ECF018A08C8}"/>
              </a:ext>
            </a:extLst>
          </p:cNvPr>
          <p:cNvSpPr txBox="1"/>
          <p:nvPr/>
        </p:nvSpPr>
        <p:spPr>
          <a:xfrm>
            <a:off x="3859818" y="1685151"/>
            <a:ext cx="697240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/>
              <a:t>What is </a:t>
            </a:r>
            <a:r>
              <a:rPr lang="en-US" sz="6000" dirty="0" err="1"/>
              <a:t>Bubbl</a:t>
            </a:r>
            <a:r>
              <a:rPr lang="en-US" sz="6000" dirty="0"/>
              <a:t>(e)?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1182121" y="261245"/>
            <a:ext cx="12339300" cy="13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5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The </a:t>
            </a:r>
            <a:r>
              <a:rPr lang="en-US" sz="6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r>
              <a:rPr lang="en-US">
                <a:solidFill>
                  <a:schemeClr val="lt1"/>
                </a:solidFill>
              </a:rPr>
              <a:t>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8" name="Google Shape;6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97" y="8135315"/>
            <a:ext cx="2260869" cy="146957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974875" y="2317375"/>
            <a:ext cx="512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 dirty="0"/>
              <a:t>Leader Team</a:t>
            </a:r>
            <a:endParaRPr sz="2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100" b="1" dirty="0"/>
          </a:p>
        </p:txBody>
      </p:sp>
      <p:sp>
        <p:nvSpPr>
          <p:cNvPr id="70" name="Google Shape;70;p2"/>
          <p:cNvSpPr txBox="1"/>
          <p:nvPr/>
        </p:nvSpPr>
        <p:spPr>
          <a:xfrm>
            <a:off x="974875" y="5372600"/>
            <a:ext cx="51201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 dirty="0"/>
              <a:t>Feature Team</a:t>
            </a:r>
            <a:endParaRPr lang="en-US" dirty="0"/>
          </a:p>
        </p:txBody>
      </p:sp>
      <p:sp>
        <p:nvSpPr>
          <p:cNvPr id="71" name="Google Shape;71;p2"/>
          <p:cNvSpPr txBox="1"/>
          <p:nvPr/>
        </p:nvSpPr>
        <p:spPr>
          <a:xfrm>
            <a:off x="6123442" y="5367358"/>
            <a:ext cx="3326653" cy="82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 dirty="0"/>
              <a:t>Feature Team</a:t>
            </a:r>
            <a:endParaRPr lang="en-US" dirty="0"/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sz="1900">
              <a:solidFill>
                <a:schemeClr val="dk1"/>
              </a:solidFill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0908800" y="2351925"/>
            <a:ext cx="512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 dirty="0"/>
              <a:t>Feature Team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100" b="1" dirty="0">
              <a:solidFill>
                <a:schemeClr val="dk1"/>
              </a:solidFill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4608425" y="8427825"/>
            <a:ext cx="54867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/>
              <a:t>Additional Responsibilities</a:t>
            </a:r>
            <a:endParaRPr sz="21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Wayne Ledgister		Kenny Phu	</a:t>
            </a:r>
            <a:endParaRPr sz="19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Project Coordinator	Github Project Manager</a:t>
            </a:r>
            <a:endParaRPr sz="19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			</a:t>
            </a:r>
            <a:endParaRPr sz="19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</p:txBody>
      </p:sp>
      <p:sp>
        <p:nvSpPr>
          <p:cNvPr id="74" name="Google Shape;74;p2"/>
          <p:cNvSpPr txBox="1"/>
          <p:nvPr/>
        </p:nvSpPr>
        <p:spPr>
          <a:xfrm>
            <a:off x="6117450" y="2328675"/>
            <a:ext cx="5120100" cy="1123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 dirty="0"/>
              <a:t>Feature Team</a:t>
            </a:r>
            <a:endParaRPr lang="en-US" sz="2100" b="1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US" sz="21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BE150-03CA-4B42-A56B-7A413B96FF01}"/>
              </a:ext>
            </a:extLst>
          </p:cNvPr>
          <p:cNvSpPr txBox="1"/>
          <p:nvPr/>
        </p:nvSpPr>
        <p:spPr>
          <a:xfrm>
            <a:off x="10729674" y="5374437"/>
            <a:ext cx="27432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/>
              <a:t>Feature Team</a:t>
            </a:r>
            <a:endParaRPr lang="en-US" sz="2100" dirty="0"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>
            <a:spLocks noGrp="1"/>
          </p:cNvSpPr>
          <p:nvPr>
            <p:ph type="title" idx="4294967295"/>
          </p:nvPr>
        </p:nvSpPr>
        <p:spPr>
          <a:xfrm>
            <a:off x="1051246" y="911195"/>
            <a:ext cx="12339300" cy="13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5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dirty="0"/>
              <a:t>Agile-</a:t>
            </a:r>
            <a:r>
              <a:rPr lang="en-US" sz="6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endParaRPr lang="en-US" sz="3700" dirty="0"/>
          </a:p>
        </p:txBody>
      </p:sp>
      <p:sp>
        <p:nvSpPr>
          <p:cNvPr id="80" name="Google Shape;80;p3"/>
          <p:cNvSpPr txBox="1">
            <a:spLocks noGrp="1"/>
          </p:cNvSpPr>
          <p:nvPr>
            <p:ph type="body" idx="4294967295"/>
          </p:nvPr>
        </p:nvSpPr>
        <p:spPr>
          <a:xfrm>
            <a:off x="1384681" y="2164883"/>
            <a:ext cx="12915900" cy="4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/>
          <a:p>
            <a:pPr marL="609600" marR="0" lvl="0" indent="-457200" algn="l" rtl="0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400"/>
            </a:pPr>
            <a:br>
              <a:rPr lang="en-US" sz="3400" b="0" i="0" u="none" dirty="0">
                <a:latin typeface="Arial"/>
                <a:ea typeface="Arial"/>
                <a:cs typeface="Arial"/>
              </a:rPr>
            </a:br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3a16ed373_1_8"/>
          <p:cNvSpPr txBox="1"/>
          <p:nvPr/>
        </p:nvSpPr>
        <p:spPr>
          <a:xfrm>
            <a:off x="4467425" y="414600"/>
            <a:ext cx="5768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>
                <a:solidFill>
                  <a:schemeClr val="lt1"/>
                </a:solidFill>
              </a:rPr>
              <a:t>Kanban</a:t>
            </a:r>
            <a:endParaRPr sz="6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 idx="4294967295"/>
          </p:nvPr>
        </p:nvSpPr>
        <p:spPr>
          <a:xfrm>
            <a:off x="1051221" y="143920"/>
            <a:ext cx="12337200" cy="13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lang="en-US" sz="5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</a:t>
            </a:r>
            <a:r>
              <a:rPr lang="en-US" sz="5100">
                <a:solidFill>
                  <a:schemeClr val="lt1"/>
                </a:solidFill>
              </a:rPr>
              <a:t>y Stack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7" name="Google Shape;9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2525" y="2900850"/>
            <a:ext cx="1433724" cy="151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4542" y="2814954"/>
            <a:ext cx="1657350" cy="1709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1351" y="4768376"/>
            <a:ext cx="1657350" cy="2238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1000346" y="209707"/>
            <a:ext cx="12339300" cy="13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5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Version Control</a:t>
            </a:r>
          </a:p>
        </p:txBody>
      </p:sp>
      <p:sp>
        <p:nvSpPr>
          <p:cNvPr id="110" name="Google Shape;110;p5"/>
          <p:cNvSpPr txBox="1"/>
          <p:nvPr/>
        </p:nvSpPr>
        <p:spPr>
          <a:xfrm>
            <a:off x="1054050" y="2412989"/>
            <a:ext cx="12231900" cy="211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8890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endParaRPr lang="en-US" sz="3000" dirty="0">
              <a:solidFill>
                <a:schemeClr val="dk1"/>
              </a:solidFill>
            </a:endParaRPr>
          </a:p>
          <a:p>
            <a:pPr marL="48260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609600" lvl="0" indent="-5207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1051246" y="911195"/>
            <a:ext cx="12339300" cy="13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5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1051246" y="2596168"/>
            <a:ext cx="12915900" cy="5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775" rIns="0" bIns="0" anchor="t" anchorCtr="0">
            <a:noAutofit/>
          </a:bodyPr>
          <a:lstStyle/>
          <a:p>
            <a:pPr marL="609600" marR="0" lvl="0" indent="-4572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457200" algn="ctr" rtl="0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dirty="0"/>
              <a:t>Visit our page at:</a:t>
            </a:r>
            <a:endParaRPr dirty="0"/>
          </a:p>
          <a:p>
            <a:pPr marL="609600" indent="-457200" algn="ctr">
              <a:spcBef>
                <a:spcPts val="2000"/>
              </a:spcBef>
            </a:pPr>
            <a:r>
              <a:rPr lang="en-US" sz="3400" u="sng" dirty="0">
                <a:solidFill>
                  <a:srgbClr val="0000FF"/>
                </a:solidFill>
              </a:rPr>
              <a:t>[ insert working link here? ]</a:t>
            </a:r>
          </a:p>
          <a:p>
            <a:pPr marL="482600" marR="0" lvl="0" indent="-482600" algn="l" rtl="0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45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>
            <a:spLocks noGrp="1"/>
          </p:cNvSpPr>
          <p:nvPr>
            <p:ph type="title" idx="4294967295"/>
          </p:nvPr>
        </p:nvSpPr>
        <p:spPr>
          <a:xfrm>
            <a:off x="2484712" y="354989"/>
            <a:ext cx="12339300" cy="13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5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 b="0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Unit Testing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en-US" sz="6200" b="0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200" b="0" i="0" u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SonarCloud</a:t>
            </a:r>
            <a:br>
              <a:rPr lang="en-US" sz="6200" b="0" i="0" u="none" dirty="0">
                <a:solidFill>
                  <a:schemeClr val="bg1"/>
                </a:solidFill>
                <a:latin typeface="Arial"/>
                <a:ea typeface="Arial"/>
                <a:cs typeface="Arial"/>
              </a:rPr>
            </a:br>
            <a:endParaRPr lang="en-US" sz="37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POI_THEME_TEMPLATE_DESIGN</vt:lpstr>
      <vt:lpstr>Bubbl(e)</vt:lpstr>
      <vt:lpstr>PowerPoint Presentation</vt:lpstr>
      <vt:lpstr>The Teams</vt:lpstr>
      <vt:lpstr>Agile-Scrum</vt:lpstr>
      <vt:lpstr>PowerPoint Presentation</vt:lpstr>
      <vt:lpstr>Technology Stack</vt:lpstr>
      <vt:lpstr>Version Control</vt:lpstr>
      <vt:lpstr>Demo</vt:lpstr>
      <vt:lpstr>Unit Testing &amp; SonarCloud </vt:lpstr>
      <vt:lpstr>Obstacles </vt:lpstr>
      <vt:lpstr>Future Features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Bubbl(e)</dc:title>
  <dc:creator>Mark Martin</dc:creator>
  <cp:revision>93</cp:revision>
  <dcterms:created xsi:type="dcterms:W3CDTF">2022-02-08T15:50:48Z</dcterms:created>
  <dcterms:modified xsi:type="dcterms:W3CDTF">2022-03-18T16:24:53Z</dcterms:modified>
</cp:coreProperties>
</file>