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94660"/>
  </p:normalViewPr>
  <p:slideViewPr>
    <p:cSldViewPr snapToGrid="0">
      <p:cViewPr varScale="1">
        <p:scale>
          <a:sx n="84" d="100"/>
          <a:sy n="84" d="100"/>
        </p:scale>
        <p:origin x="7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033" y="25401"/>
            <a:ext cx="3048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sz="440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7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626533" y="6356351"/>
            <a:ext cx="4470400" cy="365125"/>
          </a:xfrm>
        </p:spPr>
        <p:txBody>
          <a:bodyPr/>
          <a:lstStyle>
            <a:lvl1pPr>
              <a:defRPr/>
            </a:lvl1pPr>
          </a:lstStyle>
          <a:p>
            <a:endParaRPr lang="en-US"/>
          </a:p>
        </p:txBody>
      </p:sp>
      <p:sp>
        <p:nvSpPr>
          <p:cNvPr id="6" name="Slide Number Placeholder 5"/>
          <p:cNvSpPr>
            <a:spLocks noGrp="1"/>
          </p:cNvSpPr>
          <p:nvPr>
            <p:ph type="sldNum" sz="quarter" idx="11"/>
          </p:nvPr>
        </p:nvSpPr>
        <p:spPr>
          <a:xfrm>
            <a:off x="10363200" y="6356351"/>
            <a:ext cx="1219200" cy="365125"/>
          </a:xfrm>
        </p:spPr>
        <p:txBody>
          <a:bodyPr/>
          <a:lstStyle>
            <a:lvl1pPr>
              <a:defRPr/>
            </a:lvl1pPr>
          </a:lstStyle>
          <a:p>
            <a:fld id="{419F0199-3B49-4838-B500-E66837D289E0}" type="slidenum">
              <a:rPr lang="en-US" smtClean="0"/>
              <a:t>‹#›</a:t>
            </a:fld>
            <a:endParaRPr lang="en-US"/>
          </a:p>
        </p:txBody>
      </p:sp>
    </p:spTree>
    <p:extLst>
      <p:ext uri="{BB962C8B-B14F-4D97-AF65-F5344CB8AC3E}">
        <p14:creationId xmlns:p14="http://schemas.microsoft.com/office/powerpoint/2010/main" val="3944470076"/>
      </p:ext>
    </p:extLst>
  </p:cSld>
  <p:clrMapOvr>
    <a:masterClrMapping/>
  </p:clrMapOvr>
  <p:transition spd="med">
    <p:newsfla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11507-2D5D-48B2-9293-5DDEC04401D1}" type="datetimeFigureOut">
              <a:rPr lang="en-US" smtClean="0"/>
              <a:t>7/27/2014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9F0199-3B49-4838-B500-E66837D289E0}" type="slidenum">
              <a:rPr lang="en-US" smtClean="0"/>
              <a:t>‹#›</a:t>
            </a:fld>
            <a:endParaRPr lang="en-US"/>
          </a:p>
        </p:txBody>
      </p:sp>
      <p:sp>
        <p:nvSpPr>
          <p:cNvPr id="5" name="Title 4"/>
          <p:cNvSpPr>
            <a:spLocks noGrp="1"/>
          </p:cNvSpPr>
          <p:nvPr>
            <p:ph type="title"/>
          </p:nvPr>
        </p:nvSpPr>
        <p:spPr/>
        <p:txBody>
          <a:bodyPr anchor="t"/>
          <a:lstStyle/>
          <a:p>
            <a:r>
              <a:rPr lang="en-US" smtClean="0"/>
              <a:t>Click to edit Master title style</a:t>
            </a:r>
            <a:endParaRPr lang="en-US" dirty="0"/>
          </a:p>
        </p:txBody>
      </p:sp>
    </p:spTree>
    <p:extLst>
      <p:ext uri="{BB962C8B-B14F-4D97-AF65-F5344CB8AC3E}">
        <p14:creationId xmlns:p14="http://schemas.microsoft.com/office/powerpoint/2010/main" val="2766855193"/>
      </p:ext>
    </p:extLst>
  </p:cSld>
  <p:clrMapOvr>
    <a:masterClrMapping/>
  </p:clrMapOvr>
  <p:transition spd="med">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parato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11507-2D5D-48B2-9293-5DDEC04401D1}" type="datetimeFigureOut">
              <a:rPr lang="en-US" smtClean="0"/>
              <a:t>7/27/2014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9F0199-3B49-4838-B500-E66837D289E0}" type="slidenum">
              <a:rPr lang="en-US" smtClean="0"/>
              <a:t>‹#›</a:t>
            </a:fld>
            <a:endParaRPr lang="en-US"/>
          </a:p>
        </p:txBody>
      </p:sp>
    </p:spTree>
    <p:extLst>
      <p:ext uri="{BB962C8B-B14F-4D97-AF65-F5344CB8AC3E}">
        <p14:creationId xmlns:p14="http://schemas.microsoft.com/office/powerpoint/2010/main" val="2469656833"/>
      </p:ext>
    </p:extLst>
  </p:cSld>
  <p:clrMapOvr>
    <a:masterClrMapping/>
  </p:clrMapOvr>
  <p:transition spd="med">
    <p:newsfla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5467779" y="1332915"/>
            <a:ext cx="6252495" cy="1580195"/>
          </a:xfrm>
        </p:spPr>
        <p:txBody>
          <a:bodyPr anchor="t">
            <a:normAutofit/>
          </a:bodyPr>
          <a:lstStyle>
            <a:lvl1pPr>
              <a:defRPr sz="3600"/>
            </a:lvl1pPr>
          </a:lstStyle>
          <a:p>
            <a:r>
              <a:rPr lang="en-US" smtClean="0"/>
              <a:t>Click to edit Master title style</a:t>
            </a:r>
            <a:endParaRPr lang="en-US" dirty="0"/>
          </a:p>
        </p:txBody>
      </p:sp>
      <p:sp>
        <p:nvSpPr>
          <p:cNvPr id="7" name="Subtitle 2"/>
          <p:cNvSpPr>
            <a:spLocks noGrp="1"/>
          </p:cNvSpPr>
          <p:nvPr>
            <p:ph type="subTitle" idx="1"/>
          </p:nvPr>
        </p:nvSpPr>
        <p:spPr>
          <a:xfrm>
            <a:off x="7275597" y="4431430"/>
            <a:ext cx="4413071" cy="1260629"/>
          </a:xfrm>
        </p:spPr>
        <p:txBody>
          <a:bodyPr>
            <a:normAutofit/>
          </a:bodyPr>
          <a:lstStyle>
            <a:lvl1pPr marL="0" indent="0" algn="r">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txBox="1">
            <a:spLocks/>
          </p:cNvSpPr>
          <p:nvPr/>
        </p:nvSpPr>
        <p:spPr>
          <a:xfrm>
            <a:off x="7551763" y="2537620"/>
            <a:ext cx="4140749" cy="750981"/>
          </a:xfrm>
          <a:prstGeom prst="rect">
            <a:avLst/>
          </a:prstGeom>
        </p:spPr>
        <p:txBody>
          <a:bodyPr vert="horz" lIns="0" tIns="0" rIns="0" bIns="0" anchor="b"/>
          <a:lstStyle>
            <a:defPPr>
              <a:defRPr lang="en-US"/>
            </a:defPPr>
            <a:lvl1pPr algn="r" rtl="0" eaLnBrk="1" fontAlgn="base" latinLnBrk="0" hangingPunct="1">
              <a:spcBef>
                <a:spcPct val="0"/>
              </a:spcBef>
              <a:spcAft>
                <a:spcPct val="0"/>
              </a:spcAft>
              <a:defRPr kumimoji="0" sz="2400" b="1" kern="1200">
                <a:solidFill>
                  <a:schemeClr val="tx2">
                    <a:shade val="90000"/>
                  </a:schemeClr>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fld id="{0A98AF03-7270-45C2-A683-C5E353EF01A5}" type="datetime4">
              <a:rPr lang="en-US" sz="2400" smtClean="0"/>
              <a:pPr/>
              <a:t>July 27, 2014</a:t>
            </a:fld>
            <a:endParaRPr lang="en-US" sz="2400" dirty="0"/>
          </a:p>
        </p:txBody>
      </p:sp>
      <p:sp>
        <p:nvSpPr>
          <p:cNvPr id="9" name="Footer Placeholder 4"/>
          <p:cNvSpPr txBox="1">
            <a:spLocks/>
          </p:cNvSpPr>
          <p:nvPr/>
        </p:nvSpPr>
        <p:spPr>
          <a:xfrm>
            <a:off x="7944817" y="5719967"/>
            <a:ext cx="3775456" cy="365125"/>
          </a:xfrm>
          <a:prstGeom prst="rect">
            <a:avLst/>
          </a:prstGeom>
        </p:spPr>
        <p:txBody>
          <a:bodyPr vert="horz" lIns="0" tIns="0" rIns="0" bIns="0" anchor="b">
            <a:normAutofit/>
          </a:bodyPr>
          <a:lstStyle>
            <a:defPPr>
              <a:defRPr lang="en-US"/>
            </a:defPPr>
            <a:lvl1pPr algn="l" rtl="0" eaLnBrk="1" fontAlgn="base" latinLnBrk="0" hangingPunct="1">
              <a:spcBef>
                <a:spcPct val="0"/>
              </a:spcBef>
              <a:spcAft>
                <a:spcPct val="0"/>
              </a:spcAft>
              <a:defRPr kumimoji="0" sz="1200" b="1" kern="1200">
                <a:solidFill>
                  <a:schemeClr val="accent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r>
              <a:rPr lang="en-US" sz="1200" dirty="0" smtClean="0"/>
              <a:t>© Multivision </a:t>
            </a:r>
            <a:r>
              <a:rPr lang="en-US" sz="1200" dirty="0" err="1" smtClean="0"/>
              <a:t>Inc</a:t>
            </a:r>
            <a:r>
              <a:rPr lang="en-US" sz="1200" dirty="0" smtClean="0"/>
              <a:t>, 2014</a:t>
            </a:r>
            <a:endParaRPr lang="en-US" sz="1200" dirty="0"/>
          </a:p>
        </p:txBody>
      </p:sp>
      <p:sp>
        <p:nvSpPr>
          <p:cNvPr id="10" name="Slide Number Placeholder 5"/>
          <p:cNvSpPr txBox="1">
            <a:spLocks/>
          </p:cNvSpPr>
          <p:nvPr/>
        </p:nvSpPr>
        <p:spPr>
          <a:xfrm>
            <a:off x="6926676" y="5719967"/>
            <a:ext cx="858221" cy="365125"/>
          </a:xfrm>
          <a:prstGeom prst="rect">
            <a:avLst/>
          </a:prstGeom>
        </p:spPr>
        <p:txBody>
          <a:bodyPr vert="horz" lIns="0" tIns="0" rIns="0" bIns="0" anchor="b"/>
          <a:lstStyle>
            <a:defPPr>
              <a:defRPr lang="en-US"/>
            </a:defPPr>
            <a:lvl1pPr algn="r" rtl="0" eaLnBrk="1" fontAlgn="base" latinLnBrk="0" hangingPunct="1">
              <a:spcBef>
                <a:spcPct val="0"/>
              </a:spcBef>
              <a:spcAft>
                <a:spcPct val="0"/>
              </a:spcAft>
              <a:defRPr kumimoji="0" sz="1200" b="1" kern="1200">
                <a:solidFill>
                  <a:schemeClr val="accent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fld id="{8B37D5FE-740C-46F5-801A-FA5477D9711F}" type="slidenum">
              <a:rPr lang="en-US" sz="1200" smtClean="0"/>
              <a:pPr/>
              <a:t>‹#›</a:t>
            </a:fld>
            <a:endParaRPr lang="en-US" sz="1200" dirty="0"/>
          </a:p>
        </p:txBody>
      </p:sp>
      <p:sp>
        <p:nvSpPr>
          <p:cNvPr id="11" name="Rectangle 7"/>
          <p:cNvSpPr>
            <a:spLocks noChangeArrowheads="1"/>
          </p:cNvSpPr>
          <p:nvPr/>
        </p:nvSpPr>
        <p:spPr bwMode="auto">
          <a:xfrm>
            <a:off x="0" y="6116676"/>
            <a:ext cx="12192000" cy="42862"/>
          </a:xfrm>
          <a:prstGeom prst="rect">
            <a:avLst/>
          </a:prstGeom>
          <a:solidFill>
            <a:schemeClr val="accent1"/>
          </a:solidFill>
          <a:ln w="9525">
            <a:noFill/>
            <a:miter lim="800000"/>
            <a:headEnd/>
            <a:tailEnd/>
          </a:ln>
          <a:effectLst/>
        </p:spPr>
        <p:txBody>
          <a:bodyPr wrap="none" anchor="ctr"/>
          <a:lstStyle/>
          <a:p>
            <a:pPr>
              <a:defRPr/>
            </a:pPr>
            <a:endParaRPr lang="en-IN" sz="1800"/>
          </a:p>
        </p:txBody>
      </p:sp>
    </p:spTree>
    <p:extLst>
      <p:ext uri="{BB962C8B-B14F-4D97-AF65-F5344CB8AC3E}">
        <p14:creationId xmlns:p14="http://schemas.microsoft.com/office/powerpoint/2010/main" val="2301258652"/>
      </p:ext>
    </p:extLst>
  </p:cSld>
  <p:clrMapOvr>
    <a:masterClrMapping/>
  </p:clrMapOvr>
  <p:transition spd="med">
    <p:newsfla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011507-2D5D-48B2-9293-5DDEC04401D1}" type="datetimeFigureOut">
              <a:rPr lang="en-US" smtClean="0"/>
              <a:t>7/27/2014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9F0199-3B49-4838-B500-E66837D289E0}" type="slidenum">
              <a:rPr lang="en-US" smtClean="0"/>
              <a:t>‹#›</a:t>
            </a:fld>
            <a:endParaRPr lang="en-US"/>
          </a:p>
        </p:txBody>
      </p:sp>
    </p:spTree>
    <p:extLst>
      <p:ext uri="{BB962C8B-B14F-4D97-AF65-F5344CB8AC3E}">
        <p14:creationId xmlns:p14="http://schemas.microsoft.com/office/powerpoint/2010/main" val="139539173"/>
      </p:ext>
    </p:extLst>
  </p:cSld>
  <p:clrMapOvr>
    <a:masterClrMapping/>
  </p:clrMapOvr>
  <p:transition spd="med">
    <p:newsfla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sz="1800">
              <a:latin typeface="+mn-lt"/>
              <a:cs typeface="+mn-cs"/>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sz="1800">
              <a:latin typeface="+mn-lt"/>
              <a:cs typeface="+mn-cs"/>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011507-2D5D-48B2-9293-5DDEC04401D1}" type="datetimeFigureOut">
              <a:rPr lang="en-US" smtClean="0"/>
              <a:t>7/27/2014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19F0199-3B49-4838-B500-E66837D289E0}" type="slidenum">
              <a:rPr lang="en-US" smtClean="0"/>
              <a:t>‹#›</a:t>
            </a:fld>
            <a:endParaRPr lang="en-US"/>
          </a:p>
        </p:txBody>
      </p:sp>
      <p:grpSp>
        <p:nvGrpSpPr>
          <p:cNvPr id="2"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sz="1800"/>
            </a:p>
          </p:txBody>
        </p:sp>
      </p:grpSp>
      <p:pic>
        <p:nvPicPr>
          <p:cNvPr id="1034"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72033" y="25401"/>
            <a:ext cx="3048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0"/>
          <p:cNvSpPr txBox="1">
            <a:spLocks noChangeArrowheads="1"/>
          </p:cNvSpPr>
          <p:nvPr/>
        </p:nvSpPr>
        <p:spPr bwMode="auto">
          <a:xfrm>
            <a:off x="11684001" y="6500814"/>
            <a:ext cx="300371" cy="221359"/>
          </a:xfrm>
          <a:prstGeom prst="rect">
            <a:avLst/>
          </a:prstGeom>
          <a:noFill/>
          <a:ln w="9525">
            <a:noFill/>
            <a:miter lim="800000"/>
            <a:headEnd/>
            <a:tailEnd/>
          </a:ln>
          <a:effectLst/>
        </p:spPr>
        <p:txBody>
          <a:bodyPr wrap="none" lIns="82058" tIns="41029" rIns="82058" bIns="41029">
            <a:spAutoFit/>
          </a:bodyPr>
          <a:lstStyle/>
          <a:p>
            <a:pPr>
              <a:defRPr/>
            </a:pPr>
            <a:fld id="{71CD481B-C820-454E-AC74-B3D895C8C957}" type="slidenum">
              <a:rPr lang="en-US" sz="900" b="0">
                <a:solidFill>
                  <a:schemeClr val="tx2"/>
                </a:solidFill>
              </a:rPr>
              <a:pPr>
                <a:defRPr/>
              </a:pPr>
              <a:t>‹#›</a:t>
            </a:fld>
            <a:endParaRPr lang="en-US" sz="900" b="0">
              <a:solidFill>
                <a:schemeClr val="tx2"/>
              </a:solidFill>
            </a:endParaRPr>
          </a:p>
        </p:txBody>
      </p:sp>
    </p:spTree>
    <p:extLst>
      <p:ext uri="{BB962C8B-B14F-4D97-AF65-F5344CB8AC3E}">
        <p14:creationId xmlns:p14="http://schemas.microsoft.com/office/powerpoint/2010/main" val="781984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ransition spd="med">
    <p:newsflash/>
  </p:transition>
  <p:timing>
    <p:tnLst>
      <p:par>
        <p:cTn id="1" dur="indefinite" restart="never" nodeType="tmRoot"/>
      </p:par>
    </p:tnLst>
  </p:timing>
  <p:txStyles>
    <p:titleStyle>
      <a:lvl1pPr algn="l" rtl="0" eaLnBrk="1" fontAlgn="base" hangingPunct="1">
        <a:spcBef>
          <a:spcPct val="0"/>
        </a:spcBef>
        <a:spcAft>
          <a:spcPct val="0"/>
        </a:spcAft>
        <a:defRPr sz="4400" kern="1200">
          <a:solidFill>
            <a:srgbClr val="C00000"/>
          </a:solidFill>
          <a:latin typeface="+mj-lt"/>
          <a:ea typeface="+mj-ea"/>
          <a:cs typeface="+mj-cs"/>
        </a:defRPr>
      </a:lvl1pPr>
      <a:lvl2pPr algn="l" rtl="0" eaLnBrk="1" fontAlgn="base" hangingPunct="1">
        <a:spcBef>
          <a:spcPct val="0"/>
        </a:spcBef>
        <a:spcAft>
          <a:spcPct val="0"/>
        </a:spcAft>
        <a:defRPr sz="4400">
          <a:solidFill>
            <a:srgbClr val="C00000"/>
          </a:solidFill>
          <a:latin typeface="Calibri" pitchFamily="34" charset="0"/>
        </a:defRPr>
      </a:lvl2pPr>
      <a:lvl3pPr algn="l" rtl="0" eaLnBrk="1" fontAlgn="base" hangingPunct="1">
        <a:spcBef>
          <a:spcPct val="0"/>
        </a:spcBef>
        <a:spcAft>
          <a:spcPct val="0"/>
        </a:spcAft>
        <a:defRPr sz="4400">
          <a:solidFill>
            <a:srgbClr val="C00000"/>
          </a:solidFill>
          <a:latin typeface="Calibri" pitchFamily="34" charset="0"/>
        </a:defRPr>
      </a:lvl3pPr>
      <a:lvl4pPr algn="l" rtl="0" eaLnBrk="1" fontAlgn="base" hangingPunct="1">
        <a:spcBef>
          <a:spcPct val="0"/>
        </a:spcBef>
        <a:spcAft>
          <a:spcPct val="0"/>
        </a:spcAft>
        <a:defRPr sz="4400">
          <a:solidFill>
            <a:srgbClr val="C00000"/>
          </a:solidFill>
          <a:latin typeface="Calibri" pitchFamily="34" charset="0"/>
        </a:defRPr>
      </a:lvl4pPr>
      <a:lvl5pPr algn="l" rtl="0" eaLnBrk="1" fontAlgn="base" hangingPunct="1">
        <a:spcBef>
          <a:spcPct val="0"/>
        </a:spcBef>
        <a:spcAft>
          <a:spcPct val="0"/>
        </a:spcAft>
        <a:defRPr sz="4400">
          <a:solidFill>
            <a:srgbClr val="C00000"/>
          </a:solidFill>
          <a:latin typeface="Calibri" pitchFamily="34" charset="0"/>
        </a:defRPr>
      </a:lvl5pPr>
      <a:lvl6pPr marL="457200" algn="l" rtl="0" eaLnBrk="1" fontAlgn="base" hangingPunct="1">
        <a:spcBef>
          <a:spcPct val="0"/>
        </a:spcBef>
        <a:spcAft>
          <a:spcPct val="0"/>
        </a:spcAft>
        <a:defRPr sz="4400">
          <a:solidFill>
            <a:srgbClr val="C00000"/>
          </a:solidFill>
          <a:latin typeface="Calibri" pitchFamily="34" charset="0"/>
        </a:defRPr>
      </a:lvl6pPr>
      <a:lvl7pPr marL="914400" algn="l" rtl="0" eaLnBrk="1" fontAlgn="base" hangingPunct="1">
        <a:spcBef>
          <a:spcPct val="0"/>
        </a:spcBef>
        <a:spcAft>
          <a:spcPct val="0"/>
        </a:spcAft>
        <a:defRPr sz="4400">
          <a:solidFill>
            <a:srgbClr val="C00000"/>
          </a:solidFill>
          <a:latin typeface="Calibri" pitchFamily="34" charset="0"/>
        </a:defRPr>
      </a:lvl7pPr>
      <a:lvl8pPr marL="1371600" algn="l" rtl="0" eaLnBrk="1" fontAlgn="base" hangingPunct="1">
        <a:spcBef>
          <a:spcPct val="0"/>
        </a:spcBef>
        <a:spcAft>
          <a:spcPct val="0"/>
        </a:spcAft>
        <a:defRPr sz="4400">
          <a:solidFill>
            <a:srgbClr val="C00000"/>
          </a:solidFill>
          <a:latin typeface="Calibri" pitchFamily="34" charset="0"/>
        </a:defRPr>
      </a:lvl8pPr>
      <a:lvl9pPr marL="1828800" algn="l" rtl="0" eaLnBrk="1" fontAlgn="base" hangingPunct="1">
        <a:spcBef>
          <a:spcPct val="0"/>
        </a:spcBef>
        <a:spcAft>
          <a:spcPct val="0"/>
        </a:spcAft>
        <a:defRPr sz="4400">
          <a:solidFill>
            <a:srgbClr val="C00000"/>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8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17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16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15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api.jquery.com/Types/#String" TargetMode="External"/><Relationship Id="rId2" Type="http://schemas.openxmlformats.org/officeDocument/2006/relationships/hyperlink" Target="http://api.jquery.com/jquery.ajax/#jQuery-ajax-url-settings" TargetMode="External"/><Relationship Id="rId1" Type="http://schemas.openxmlformats.org/officeDocument/2006/relationships/slideLayout" Target="../slideLayouts/slideLayout1.xml"/><Relationship Id="rId4" Type="http://schemas.openxmlformats.org/officeDocument/2006/relationships/hyperlink" Target="http://api.jquery.com/Types/#PlainObjec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api.jquery.com/" TargetMode="External"/><Relationship Id="rId2" Type="http://schemas.openxmlformats.org/officeDocument/2006/relationships/hyperlink" Target="http://www.w3schools.com/jquery/default.asp" TargetMode="External"/><Relationship Id="rId1" Type="http://schemas.openxmlformats.org/officeDocument/2006/relationships/slideLayout" Target="../slideLayouts/slideLayout1.xml"/><Relationship Id="rId4" Type="http://schemas.openxmlformats.org/officeDocument/2006/relationships/hyperlink" Target="http://api.jquery.com/jquery.aja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83870" y="2590800"/>
            <a:ext cx="10972800" cy="1143000"/>
          </a:xfrm>
        </p:spPr>
        <p:txBody>
          <a:bodyPr/>
          <a:lstStyle/>
          <a:p>
            <a:pPr algn="ctr"/>
            <a:r>
              <a:rPr lang="en-US" dirty="0"/>
              <a:t>j</a:t>
            </a:r>
            <a:r>
              <a:rPr lang="en-US" dirty="0" smtClean="0"/>
              <a:t>Query &amp; AJAX</a:t>
            </a:r>
            <a:endParaRPr lang="en-US" dirty="0"/>
          </a:p>
        </p:txBody>
      </p:sp>
    </p:spTree>
    <p:extLst>
      <p:ext uri="{BB962C8B-B14F-4D97-AF65-F5344CB8AC3E}">
        <p14:creationId xmlns:p14="http://schemas.microsoft.com/office/powerpoint/2010/main" val="2152729670"/>
      </p:ext>
    </p:extLst>
  </p:cSld>
  <p:clrMapOvr>
    <a:overrideClrMapping bg1="lt1" tx1="dk1" bg2="lt2" tx2="dk2" accent1="accent1" accent2="accent2" accent3="accent3" accent4="accent4" accent5="accent5" accent6="accent6" hlink="hlink" folHlink="folHlink"/>
  </p:clrMapOvr>
  <p:transition spd="med">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Attribute Selectors</a:t>
            </a:r>
            <a:endParaRPr lang="en-US" dirty="0"/>
          </a:p>
        </p:txBody>
      </p:sp>
      <p:sp>
        <p:nvSpPr>
          <p:cNvPr id="4" name="Content Placeholder 3"/>
          <p:cNvSpPr>
            <a:spLocks noGrp="1"/>
          </p:cNvSpPr>
          <p:nvPr>
            <p:ph idx="1"/>
          </p:nvPr>
        </p:nvSpPr>
        <p:spPr/>
        <p:txBody>
          <a:bodyPr/>
          <a:lstStyle/>
          <a:p>
            <a:endParaRPr lang="en-US" dirty="0" smtClean="0"/>
          </a:p>
          <a:p>
            <a:r>
              <a:rPr lang="en-US" dirty="0" smtClean="0"/>
              <a:t>jQuery </a:t>
            </a:r>
            <a:r>
              <a:rPr lang="en-US" dirty="0"/>
              <a:t>uses </a:t>
            </a:r>
            <a:r>
              <a:rPr lang="en-US" dirty="0" err="1"/>
              <a:t>XPathexpressions</a:t>
            </a:r>
            <a:r>
              <a:rPr lang="en-US" dirty="0"/>
              <a:t> to select elements with given attributes.</a:t>
            </a:r>
          </a:p>
          <a:p>
            <a:pPr marL="0" indent="0">
              <a:buNone/>
            </a:pPr>
            <a:endParaRPr lang="en-US" dirty="0" smtClean="0"/>
          </a:p>
          <a:p>
            <a:pPr marL="0" indent="0">
              <a:buNone/>
            </a:pPr>
            <a:r>
              <a:rPr lang="en-US" b="1" dirty="0" smtClean="0"/>
              <a:t>$("[</a:t>
            </a:r>
            <a:r>
              <a:rPr lang="en-US" b="1" dirty="0" err="1"/>
              <a:t>href</a:t>
            </a:r>
            <a:r>
              <a:rPr lang="en-US" b="1" dirty="0"/>
              <a:t>]") select all elements with an </a:t>
            </a:r>
            <a:r>
              <a:rPr lang="en-US" b="1" dirty="0" err="1"/>
              <a:t>hrefattribute</a:t>
            </a:r>
            <a:r>
              <a:rPr lang="en-US" b="1" dirty="0"/>
              <a:t>.</a:t>
            </a:r>
          </a:p>
          <a:p>
            <a:pPr marL="0" indent="0">
              <a:buNone/>
            </a:pPr>
            <a:endParaRPr lang="en-US" b="1" dirty="0" smtClean="0"/>
          </a:p>
          <a:p>
            <a:pPr marL="0" indent="0">
              <a:buNone/>
            </a:pPr>
            <a:r>
              <a:rPr lang="en-US" b="1" dirty="0" smtClean="0"/>
              <a:t>$("[</a:t>
            </a:r>
            <a:r>
              <a:rPr lang="en-US" b="1" dirty="0" err="1"/>
              <a:t>href</a:t>
            </a:r>
            <a:r>
              <a:rPr lang="en-US" b="1" dirty="0"/>
              <a:t>='#']") select all elements with an </a:t>
            </a:r>
            <a:r>
              <a:rPr lang="en-US" b="1" dirty="0" err="1"/>
              <a:t>hrefvalue</a:t>
            </a:r>
            <a:r>
              <a:rPr lang="en-US" b="1" dirty="0"/>
              <a:t> equal to "#".</a:t>
            </a:r>
          </a:p>
          <a:p>
            <a:pPr marL="0" indent="0">
              <a:buNone/>
            </a:pPr>
            <a:endParaRPr lang="en-US" b="1" dirty="0" smtClean="0"/>
          </a:p>
          <a:p>
            <a:pPr marL="0" indent="0">
              <a:buNone/>
            </a:pPr>
            <a:r>
              <a:rPr lang="en-US" b="1" dirty="0" smtClean="0"/>
              <a:t>$("[</a:t>
            </a:r>
            <a:r>
              <a:rPr lang="en-US" b="1" dirty="0" err="1"/>
              <a:t>href</a:t>
            </a:r>
            <a:r>
              <a:rPr lang="en-US" b="1" dirty="0"/>
              <a:t>!='#']") select all elements with an </a:t>
            </a:r>
            <a:r>
              <a:rPr lang="en-US" b="1" dirty="0" err="1"/>
              <a:t>hrefattribute</a:t>
            </a:r>
            <a:r>
              <a:rPr lang="en-US" b="1" dirty="0"/>
              <a:t> NOT equal to "#".</a:t>
            </a:r>
          </a:p>
          <a:p>
            <a:pPr marL="0" indent="0">
              <a:buNone/>
            </a:pPr>
            <a:endParaRPr lang="en-US" b="1" dirty="0" smtClean="0"/>
          </a:p>
          <a:p>
            <a:pPr marL="0" indent="0">
              <a:buNone/>
            </a:pPr>
            <a:r>
              <a:rPr lang="en-US" b="1" dirty="0" smtClean="0"/>
              <a:t>$("[</a:t>
            </a:r>
            <a:r>
              <a:rPr lang="en-US" b="1" dirty="0" err="1"/>
              <a:t>href</a:t>
            </a:r>
            <a:r>
              <a:rPr lang="en-US" b="1" dirty="0"/>
              <a:t>$='.jpg']") select all elements with an </a:t>
            </a:r>
            <a:r>
              <a:rPr lang="en-US" b="1" dirty="0" err="1"/>
              <a:t>hrefattribute</a:t>
            </a:r>
            <a:r>
              <a:rPr lang="en-US" b="1" dirty="0"/>
              <a:t> that ends with ".jpg".</a:t>
            </a:r>
          </a:p>
          <a:p>
            <a:pPr marL="0" indent="0">
              <a:buNone/>
            </a:pPr>
            <a:endParaRPr lang="en-US" dirty="0"/>
          </a:p>
        </p:txBody>
      </p:sp>
    </p:spTree>
    <p:extLst>
      <p:ext uri="{BB962C8B-B14F-4D97-AF65-F5344CB8AC3E}">
        <p14:creationId xmlns:p14="http://schemas.microsoft.com/office/powerpoint/2010/main" val="1906449524"/>
      </p:ext>
    </p:extLst>
  </p:cSld>
  <p:clrMapOvr>
    <a:masterClrMapping/>
  </p:clrMapOvr>
  <p:transition spd="med">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CSS Selectors	</a:t>
            </a:r>
            <a:endParaRPr lang="en-US" dirty="0"/>
          </a:p>
        </p:txBody>
      </p:sp>
      <p:sp>
        <p:nvSpPr>
          <p:cNvPr id="4" name="Content Placeholder 3"/>
          <p:cNvSpPr>
            <a:spLocks noGrp="1"/>
          </p:cNvSpPr>
          <p:nvPr>
            <p:ph idx="1"/>
          </p:nvPr>
        </p:nvSpPr>
        <p:spPr/>
        <p:txBody>
          <a:bodyPr/>
          <a:lstStyle/>
          <a:p>
            <a:endParaRPr lang="en-US" dirty="0" smtClean="0"/>
          </a:p>
          <a:p>
            <a:r>
              <a:rPr lang="en-US" dirty="0" smtClean="0"/>
              <a:t>jQuery </a:t>
            </a:r>
            <a:r>
              <a:rPr lang="en-US" dirty="0"/>
              <a:t>CSS selectors can be used to change CSS properties for HTML elements.</a:t>
            </a:r>
          </a:p>
          <a:p>
            <a:pPr marL="0" indent="0">
              <a:buNone/>
            </a:pPr>
            <a:endParaRPr lang="en-US" dirty="0" smtClean="0"/>
          </a:p>
          <a:p>
            <a:pPr marL="0" indent="0">
              <a:buNone/>
            </a:pPr>
            <a:r>
              <a:rPr lang="en-US" dirty="0" smtClean="0"/>
              <a:t>The </a:t>
            </a:r>
            <a:r>
              <a:rPr lang="en-US" dirty="0"/>
              <a:t>following example changes the background-color of all p elements to yellow:</a:t>
            </a:r>
          </a:p>
          <a:p>
            <a:endParaRPr lang="en-US" dirty="0" smtClean="0"/>
          </a:p>
          <a:p>
            <a:pPr marL="0" indent="0" algn="ctr">
              <a:buNone/>
            </a:pPr>
            <a:r>
              <a:rPr lang="en-US" b="1" dirty="0" smtClean="0"/>
              <a:t>$("</a:t>
            </a:r>
            <a:r>
              <a:rPr lang="en-US" b="1" dirty="0"/>
              <a:t>p").</a:t>
            </a:r>
            <a:r>
              <a:rPr lang="en-US" b="1" dirty="0" err="1"/>
              <a:t>css</a:t>
            </a:r>
            <a:r>
              <a:rPr lang="en-US" b="1" dirty="0"/>
              <a:t>("background-</a:t>
            </a:r>
            <a:r>
              <a:rPr lang="en-US" b="1" dirty="0" err="1"/>
              <a:t>color","yellow</a:t>
            </a:r>
            <a:r>
              <a:rPr lang="en-US" b="1" dirty="0"/>
              <a:t>");</a:t>
            </a:r>
          </a:p>
        </p:txBody>
      </p:sp>
    </p:spTree>
    <p:extLst>
      <p:ext uri="{BB962C8B-B14F-4D97-AF65-F5344CB8AC3E}">
        <p14:creationId xmlns:p14="http://schemas.microsoft.com/office/powerpoint/2010/main" val="431351447"/>
      </p:ext>
    </p:extLst>
  </p:cSld>
  <p:clrMapOvr>
    <a:masterClrMapping/>
  </p:clrMapOvr>
  <p:transition spd="med">
    <p:newsfla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Examples</a:t>
            </a:r>
            <a:endParaRPr lang="en-US" dirty="0"/>
          </a:p>
        </p:txBody>
      </p:sp>
      <p:sp>
        <p:nvSpPr>
          <p:cNvPr id="4" name="Content Placeholder 3"/>
          <p:cNvSpPr>
            <a:spLocks noGrp="1"/>
          </p:cNvSpPr>
          <p:nvPr>
            <p:ph idx="1"/>
          </p:nvPr>
        </p:nvSpPr>
        <p:spPr/>
        <p:txBody>
          <a:bodyPr/>
          <a:lstStyle/>
          <a:p>
            <a:r>
              <a:rPr lang="en-US" b="1" dirty="0"/>
              <a:t>Syntax</a:t>
            </a:r>
            <a:r>
              <a:rPr lang="en-US" dirty="0"/>
              <a:t>	</a:t>
            </a:r>
            <a:r>
              <a:rPr lang="en-US" dirty="0" smtClean="0"/>
              <a:t>		</a:t>
            </a:r>
            <a:r>
              <a:rPr lang="en-US" b="1" dirty="0" smtClean="0"/>
              <a:t>Description</a:t>
            </a:r>
            <a:r>
              <a:rPr lang="en-US" dirty="0"/>
              <a:t>	</a:t>
            </a:r>
          </a:p>
          <a:p>
            <a:r>
              <a:rPr lang="en-US" dirty="0"/>
              <a:t>$(this)	</a:t>
            </a:r>
            <a:r>
              <a:rPr lang="en-US" dirty="0" smtClean="0"/>
              <a:t>		Current </a:t>
            </a:r>
            <a:r>
              <a:rPr lang="en-US" dirty="0"/>
              <a:t>HTML element	</a:t>
            </a:r>
          </a:p>
          <a:p>
            <a:r>
              <a:rPr lang="en-US" dirty="0"/>
              <a:t>$("p</a:t>
            </a:r>
            <a:r>
              <a:rPr lang="en-US" dirty="0" smtClean="0"/>
              <a:t>")			</a:t>
            </a:r>
            <a:r>
              <a:rPr lang="en-US" dirty="0"/>
              <a:t>	All &lt;p&gt; elements	</a:t>
            </a:r>
          </a:p>
          <a:p>
            <a:r>
              <a:rPr lang="en-US" dirty="0"/>
              <a:t>$("</a:t>
            </a:r>
            <a:r>
              <a:rPr lang="en-US" dirty="0" err="1"/>
              <a:t>p.intro</a:t>
            </a:r>
            <a:r>
              <a:rPr lang="en-US" dirty="0"/>
              <a:t>")	</a:t>
            </a:r>
            <a:r>
              <a:rPr lang="en-US" dirty="0" smtClean="0"/>
              <a:t>		All </a:t>
            </a:r>
            <a:r>
              <a:rPr lang="en-US" dirty="0"/>
              <a:t>&lt;p&gt; elements with class="intro"	</a:t>
            </a:r>
          </a:p>
          <a:p>
            <a:r>
              <a:rPr lang="en-US" dirty="0"/>
              <a:t>$("</a:t>
            </a:r>
            <a:r>
              <a:rPr lang="en-US" dirty="0" err="1"/>
              <a:t>p#intro</a:t>
            </a:r>
            <a:r>
              <a:rPr lang="en-US" dirty="0"/>
              <a:t>")	</a:t>
            </a:r>
            <a:r>
              <a:rPr lang="en-US" dirty="0" smtClean="0"/>
              <a:t>		All </a:t>
            </a:r>
            <a:r>
              <a:rPr lang="en-US" dirty="0"/>
              <a:t>&lt;p&gt; elements with id="intro"	</a:t>
            </a:r>
          </a:p>
          <a:p>
            <a:r>
              <a:rPr lang="en-US" dirty="0"/>
              <a:t>$("</a:t>
            </a:r>
            <a:r>
              <a:rPr lang="en-US" dirty="0" err="1"/>
              <a:t>p#intro:first</a:t>
            </a:r>
            <a:r>
              <a:rPr lang="en-US" dirty="0"/>
              <a:t>")	</a:t>
            </a:r>
            <a:r>
              <a:rPr lang="en-US" dirty="0" smtClean="0"/>
              <a:t>	The </a:t>
            </a:r>
            <a:r>
              <a:rPr lang="en-US" dirty="0"/>
              <a:t>first &lt;p&gt; element with id="intro"	</a:t>
            </a:r>
          </a:p>
          <a:p>
            <a:r>
              <a:rPr lang="en-US" dirty="0"/>
              <a:t>$(".intro")	</a:t>
            </a:r>
            <a:r>
              <a:rPr lang="en-US" dirty="0" smtClean="0"/>
              <a:t>		All </a:t>
            </a:r>
            <a:r>
              <a:rPr lang="en-US" dirty="0"/>
              <a:t>elements with class="intro"	</a:t>
            </a:r>
          </a:p>
          <a:p>
            <a:r>
              <a:rPr lang="en-US" dirty="0"/>
              <a:t>$("#intro")	</a:t>
            </a:r>
            <a:r>
              <a:rPr lang="en-US" dirty="0" smtClean="0"/>
              <a:t>		The </a:t>
            </a:r>
            <a:r>
              <a:rPr lang="en-US" dirty="0"/>
              <a:t>first element with id="intro"	</a:t>
            </a:r>
          </a:p>
          <a:p>
            <a:r>
              <a:rPr lang="en-US" dirty="0"/>
              <a:t>$("</a:t>
            </a:r>
            <a:r>
              <a:rPr lang="en-US" dirty="0" err="1"/>
              <a:t>ul</a:t>
            </a:r>
            <a:r>
              <a:rPr lang="en-US" dirty="0"/>
              <a:t> </a:t>
            </a:r>
            <a:r>
              <a:rPr lang="en-US" dirty="0" err="1"/>
              <a:t>li:first</a:t>
            </a:r>
            <a:r>
              <a:rPr lang="en-US" dirty="0"/>
              <a:t>")	</a:t>
            </a:r>
            <a:r>
              <a:rPr lang="en-US" dirty="0" smtClean="0"/>
              <a:t>		The </a:t>
            </a:r>
            <a:r>
              <a:rPr lang="en-US" dirty="0"/>
              <a:t>first &lt;li&gt; element of each &lt;</a:t>
            </a:r>
            <a:r>
              <a:rPr lang="en-US" dirty="0" err="1"/>
              <a:t>ul</a:t>
            </a:r>
            <a:r>
              <a:rPr lang="en-US" dirty="0"/>
              <a:t>&gt;	</a:t>
            </a:r>
          </a:p>
          <a:p>
            <a:r>
              <a:rPr lang="en-US" dirty="0"/>
              <a:t>$("[</a:t>
            </a:r>
            <a:r>
              <a:rPr lang="en-US" dirty="0" err="1"/>
              <a:t>href</a:t>
            </a:r>
            <a:r>
              <a:rPr lang="en-US" dirty="0"/>
              <a:t>$='.jpg']")	</a:t>
            </a:r>
            <a:r>
              <a:rPr lang="en-US" dirty="0" smtClean="0"/>
              <a:t>	All </a:t>
            </a:r>
            <a:r>
              <a:rPr lang="en-US" dirty="0"/>
              <a:t>elements with an </a:t>
            </a:r>
            <a:r>
              <a:rPr lang="en-US" dirty="0" err="1"/>
              <a:t>href</a:t>
            </a:r>
            <a:r>
              <a:rPr lang="en-US" dirty="0"/>
              <a:t> attribute that ends with ".jpg"	</a:t>
            </a:r>
          </a:p>
          <a:p>
            <a:r>
              <a:rPr lang="en-US" dirty="0"/>
              <a:t>$("</a:t>
            </a:r>
            <a:r>
              <a:rPr lang="en-US" dirty="0" err="1"/>
              <a:t>div#intro</a:t>
            </a:r>
            <a:r>
              <a:rPr lang="en-US" dirty="0"/>
              <a:t> .head")	</a:t>
            </a:r>
            <a:r>
              <a:rPr lang="en-US" dirty="0" smtClean="0"/>
              <a:t>	All </a:t>
            </a:r>
            <a:r>
              <a:rPr lang="en-US" dirty="0"/>
              <a:t>elements with class="head" inside a &lt;div&gt; element with </a:t>
            </a:r>
            <a:r>
              <a:rPr lang="en-US" dirty="0" smtClean="0"/>
              <a:t>				id</a:t>
            </a:r>
            <a:r>
              <a:rPr lang="en-US" dirty="0"/>
              <a:t>="intro"	</a:t>
            </a:r>
          </a:p>
          <a:p>
            <a:endParaRPr lang="en-US" dirty="0"/>
          </a:p>
        </p:txBody>
      </p:sp>
    </p:spTree>
    <p:extLst>
      <p:ext uri="{BB962C8B-B14F-4D97-AF65-F5344CB8AC3E}">
        <p14:creationId xmlns:p14="http://schemas.microsoft.com/office/powerpoint/2010/main" val="2567605487"/>
      </p:ext>
    </p:extLst>
  </p:cSld>
  <p:clrMapOvr>
    <a:masterClrMapping/>
  </p:clrMapOvr>
  <p:transition spd="med">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Events	</a:t>
            </a:r>
            <a:endParaRPr lang="en-US" dirty="0"/>
          </a:p>
        </p:txBody>
      </p:sp>
      <p:sp>
        <p:nvSpPr>
          <p:cNvPr id="3" name="Content Placeholder 2"/>
          <p:cNvSpPr>
            <a:spLocks noGrp="1"/>
          </p:cNvSpPr>
          <p:nvPr>
            <p:ph idx="1"/>
          </p:nvPr>
        </p:nvSpPr>
        <p:spPr/>
        <p:txBody>
          <a:bodyPr/>
          <a:lstStyle/>
          <a:p>
            <a:r>
              <a:rPr lang="en-US" dirty="0"/>
              <a:t>The jQuery event handling methods are core functions in jQuery</a:t>
            </a:r>
            <a:r>
              <a:rPr lang="en-US" dirty="0" smtClean="0"/>
              <a:t>.</a:t>
            </a:r>
          </a:p>
          <a:p>
            <a:pPr marL="0" indent="0">
              <a:buNone/>
            </a:pPr>
            <a:endParaRPr lang="en-US" dirty="0"/>
          </a:p>
          <a:p>
            <a:r>
              <a:rPr lang="en-US" dirty="0" smtClean="0"/>
              <a:t>Event </a:t>
            </a:r>
            <a:r>
              <a:rPr lang="en-US" dirty="0"/>
              <a:t>handlers are method that are called when "something happens" in HTML. The term </a:t>
            </a:r>
            <a:r>
              <a:rPr lang="en-US" b="1" dirty="0"/>
              <a:t>"triggered (or "fired") by an event" </a:t>
            </a:r>
            <a:r>
              <a:rPr lang="en-US" dirty="0"/>
              <a:t>is often used.</a:t>
            </a:r>
          </a:p>
          <a:p>
            <a:endParaRPr lang="en-US" dirty="0" smtClean="0"/>
          </a:p>
          <a:p>
            <a:r>
              <a:rPr lang="en-US" dirty="0" smtClean="0"/>
              <a:t>It </a:t>
            </a:r>
            <a:r>
              <a:rPr lang="en-US" dirty="0"/>
              <a:t>is common to put jQuery code into event handler methods in the &lt;head&gt; section</a:t>
            </a:r>
          </a:p>
          <a:p>
            <a:pPr marL="0" indent="0">
              <a:buNone/>
            </a:pPr>
            <a:endParaRPr lang="en-US" dirty="0"/>
          </a:p>
        </p:txBody>
      </p:sp>
    </p:spTree>
    <p:extLst>
      <p:ext uri="{BB962C8B-B14F-4D97-AF65-F5344CB8AC3E}">
        <p14:creationId xmlns:p14="http://schemas.microsoft.com/office/powerpoint/2010/main" val="52979524"/>
      </p:ext>
    </p:extLst>
  </p:cSld>
  <p:clrMapOvr>
    <a:masterClrMapping/>
  </p:clrMapOvr>
  <p:transition spd="med">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jQuery Events	</a:t>
            </a:r>
            <a:endParaRPr lang="en-US" dirty="0"/>
          </a:p>
        </p:txBody>
      </p:sp>
      <p:sp>
        <p:nvSpPr>
          <p:cNvPr id="4" name="Content Placeholder 3"/>
          <p:cNvSpPr>
            <a:spLocks noGrp="1"/>
          </p:cNvSpPr>
          <p:nvPr>
            <p:ph idx="1"/>
          </p:nvPr>
        </p:nvSpPr>
        <p:spPr/>
        <p:txBody>
          <a:bodyPr/>
          <a:lstStyle/>
          <a:p>
            <a:endParaRPr lang="en-US" dirty="0" smtClean="0"/>
          </a:p>
          <a:p>
            <a:r>
              <a:rPr lang="en-US" dirty="0" smtClean="0"/>
              <a:t>The </a:t>
            </a:r>
            <a:r>
              <a:rPr lang="en-US" dirty="0"/>
              <a:t>events or “functions” are triggered when another event is triggered. For example, the code snippet below hides all text in the paragraph when a button is clicked</a:t>
            </a:r>
            <a:r>
              <a:rPr lang="en-US" dirty="0" smtClean="0"/>
              <a:t>.</a:t>
            </a:r>
          </a:p>
          <a:p>
            <a:pPr marL="0" indent="0" algn="ctr">
              <a:buNone/>
            </a:pPr>
            <a:endParaRPr lang="en-US" dirty="0" smtClean="0"/>
          </a:p>
          <a:p>
            <a:pPr marL="0" indent="0">
              <a:buNone/>
            </a:pPr>
            <a:r>
              <a:rPr lang="en-US" b="1" dirty="0" smtClean="0"/>
              <a:t>&lt;</a:t>
            </a:r>
            <a:r>
              <a:rPr lang="en-US" b="1" dirty="0"/>
              <a:t>script type="text/</a:t>
            </a:r>
            <a:r>
              <a:rPr lang="en-US" b="1" dirty="0" err="1"/>
              <a:t>javascript</a:t>
            </a:r>
            <a:r>
              <a:rPr lang="en-US" b="1" dirty="0"/>
              <a:t>" </a:t>
            </a:r>
            <a:r>
              <a:rPr lang="en-US" b="1" dirty="0" err="1"/>
              <a:t>src</a:t>
            </a:r>
            <a:r>
              <a:rPr lang="en-US" b="1" dirty="0"/>
              <a:t>="jquery.js"&gt;&lt;/script</a:t>
            </a:r>
            <a:r>
              <a:rPr lang="en-US" b="1" dirty="0" smtClean="0"/>
              <a:t>&gt;</a:t>
            </a:r>
          </a:p>
          <a:p>
            <a:pPr marL="0" indent="0">
              <a:buNone/>
            </a:pPr>
            <a:r>
              <a:rPr lang="en-US" b="1" dirty="0" smtClean="0"/>
              <a:t>&lt;</a:t>
            </a:r>
            <a:r>
              <a:rPr lang="en-US" b="1" dirty="0"/>
              <a:t>script </a:t>
            </a:r>
            <a:r>
              <a:rPr lang="en-US" b="1" dirty="0" smtClean="0"/>
              <a:t>type</a:t>
            </a:r>
            <a:r>
              <a:rPr lang="en-US" b="1" dirty="0"/>
              <a:t>="text/</a:t>
            </a:r>
            <a:r>
              <a:rPr lang="en-US" b="1" dirty="0" err="1"/>
              <a:t>javascript</a:t>
            </a:r>
            <a:r>
              <a:rPr lang="en-US" b="1" dirty="0" smtClean="0"/>
              <a:t>"&gt;</a:t>
            </a:r>
          </a:p>
          <a:p>
            <a:pPr marL="0" indent="0">
              <a:buNone/>
            </a:pPr>
            <a:r>
              <a:rPr lang="en-US" b="1" dirty="0" smtClean="0"/>
              <a:t>$(</a:t>
            </a:r>
            <a:r>
              <a:rPr lang="en-US" b="1" dirty="0"/>
              <a:t>document).ready(function</a:t>
            </a:r>
            <a:r>
              <a:rPr lang="en-US" b="1" dirty="0" smtClean="0"/>
              <a:t>(){</a:t>
            </a:r>
          </a:p>
          <a:p>
            <a:pPr marL="0" indent="0">
              <a:buNone/>
            </a:pPr>
            <a:r>
              <a:rPr lang="en-US" b="1" dirty="0" smtClean="0"/>
              <a:t>$("</a:t>
            </a:r>
            <a:r>
              <a:rPr lang="en-US" b="1" dirty="0"/>
              <a:t>button").click(function</a:t>
            </a:r>
            <a:r>
              <a:rPr lang="en-US" b="1" dirty="0" smtClean="0"/>
              <a:t>(){</a:t>
            </a:r>
          </a:p>
          <a:p>
            <a:pPr marL="0" indent="0">
              <a:buNone/>
            </a:pPr>
            <a:r>
              <a:rPr lang="en-US" b="1" dirty="0" smtClean="0"/>
              <a:t>$("</a:t>
            </a:r>
            <a:r>
              <a:rPr lang="en-US" b="1" dirty="0"/>
              <a:t>p").hide</a:t>
            </a:r>
            <a:r>
              <a:rPr lang="en-US" b="1" dirty="0" smtClean="0"/>
              <a:t>();</a:t>
            </a:r>
          </a:p>
          <a:p>
            <a:pPr marL="0" indent="0">
              <a:buNone/>
            </a:pPr>
            <a:r>
              <a:rPr lang="en-US" b="1" dirty="0" smtClean="0"/>
              <a:t>});</a:t>
            </a:r>
          </a:p>
          <a:p>
            <a:pPr marL="0" indent="0">
              <a:buNone/>
            </a:pPr>
            <a:r>
              <a:rPr lang="en-US" b="1" dirty="0" smtClean="0"/>
              <a:t>});</a:t>
            </a:r>
          </a:p>
          <a:p>
            <a:pPr marL="0" indent="0">
              <a:buNone/>
            </a:pPr>
            <a:r>
              <a:rPr lang="en-US" b="1" dirty="0" smtClean="0"/>
              <a:t>&lt;/</a:t>
            </a:r>
            <a:r>
              <a:rPr lang="en-US" b="1" dirty="0"/>
              <a:t>script&gt;</a:t>
            </a:r>
          </a:p>
        </p:txBody>
      </p:sp>
    </p:spTree>
    <p:extLst>
      <p:ext uri="{BB962C8B-B14F-4D97-AF65-F5344CB8AC3E}">
        <p14:creationId xmlns:p14="http://schemas.microsoft.com/office/powerpoint/2010/main" val="3610092571"/>
      </p:ext>
    </p:extLst>
  </p:cSld>
  <p:clrMapOvr>
    <a:masterClrMapping/>
  </p:clrMapOvr>
  <p:transition spd="med">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more events	</a:t>
            </a:r>
            <a:endParaRPr lang="en-US" dirty="0"/>
          </a:p>
        </p:txBody>
      </p:sp>
      <p:sp>
        <p:nvSpPr>
          <p:cNvPr id="4" name="Content Placeholder 3"/>
          <p:cNvSpPr>
            <a:spLocks noGrp="1"/>
          </p:cNvSpPr>
          <p:nvPr>
            <p:ph idx="1"/>
          </p:nvPr>
        </p:nvSpPr>
        <p:spPr/>
        <p:txBody>
          <a:bodyPr/>
          <a:lstStyle/>
          <a:p>
            <a:r>
              <a:rPr lang="en-US" b="1" dirty="0"/>
              <a:t>Event Method</a:t>
            </a:r>
            <a:r>
              <a:rPr lang="en-US" dirty="0"/>
              <a:t>	</a:t>
            </a:r>
            <a:r>
              <a:rPr lang="en-US" dirty="0" smtClean="0"/>
              <a:t>		</a:t>
            </a:r>
            <a:r>
              <a:rPr lang="en-US" b="1" dirty="0" smtClean="0"/>
              <a:t>Description</a:t>
            </a:r>
            <a:r>
              <a:rPr lang="en-US" dirty="0"/>
              <a:t>	</a:t>
            </a:r>
            <a:endParaRPr lang="en-US" dirty="0" smtClean="0"/>
          </a:p>
          <a:p>
            <a:pPr marL="0" indent="0">
              <a:buNone/>
            </a:pPr>
            <a:endParaRPr lang="en-US" dirty="0"/>
          </a:p>
          <a:p>
            <a:r>
              <a:rPr lang="en-US" dirty="0"/>
              <a:t>$(document).ready(function)	</a:t>
            </a:r>
            <a:r>
              <a:rPr lang="en-US" dirty="0" smtClean="0"/>
              <a:t>	Binds </a:t>
            </a:r>
            <a:r>
              <a:rPr lang="en-US" dirty="0"/>
              <a:t>a function to the ready event of a document(when </a:t>
            </a:r>
            <a:r>
              <a:rPr lang="en-US" dirty="0" smtClean="0"/>
              <a:t>					the document </a:t>
            </a:r>
            <a:r>
              <a:rPr lang="en-US" dirty="0"/>
              <a:t>is finished loading</a:t>
            </a:r>
            <a:r>
              <a:rPr lang="en-US" dirty="0" smtClean="0"/>
              <a:t>) </a:t>
            </a:r>
          </a:p>
          <a:p>
            <a:r>
              <a:rPr lang="en-US" dirty="0" smtClean="0"/>
              <a:t>$(</a:t>
            </a:r>
            <a:r>
              <a:rPr lang="en-US" i="1" dirty="0"/>
              <a:t>selector</a:t>
            </a:r>
            <a:r>
              <a:rPr lang="en-US" dirty="0"/>
              <a:t>).click(function)	</a:t>
            </a:r>
            <a:r>
              <a:rPr lang="en-US" dirty="0" smtClean="0"/>
              <a:t>	Triggers</a:t>
            </a:r>
            <a:r>
              <a:rPr lang="en-US" dirty="0"/>
              <a:t>, or binds a function to the click event of selected </a:t>
            </a:r>
            <a:r>
              <a:rPr lang="en-US" dirty="0" smtClean="0"/>
              <a:t>					elements</a:t>
            </a:r>
            <a:r>
              <a:rPr lang="en-US" dirty="0"/>
              <a:t>	</a:t>
            </a:r>
          </a:p>
          <a:p>
            <a:r>
              <a:rPr lang="en-US" dirty="0"/>
              <a:t>$(</a:t>
            </a:r>
            <a:r>
              <a:rPr lang="en-US" i="1" dirty="0"/>
              <a:t>selector</a:t>
            </a:r>
            <a:r>
              <a:rPr lang="en-US" dirty="0"/>
              <a:t>).</a:t>
            </a:r>
            <a:r>
              <a:rPr lang="en-US" dirty="0" err="1"/>
              <a:t>dblclick</a:t>
            </a:r>
            <a:r>
              <a:rPr lang="en-US" dirty="0"/>
              <a:t>(function)	</a:t>
            </a:r>
            <a:r>
              <a:rPr lang="en-US" dirty="0" smtClean="0"/>
              <a:t>	Triggers</a:t>
            </a:r>
            <a:r>
              <a:rPr lang="en-US" dirty="0"/>
              <a:t>, or binds a function to the double click event of </a:t>
            </a:r>
            <a:r>
              <a:rPr lang="en-US" dirty="0" smtClean="0"/>
              <a:t>					selected	 elements</a:t>
            </a:r>
            <a:endParaRPr lang="en-US" dirty="0"/>
          </a:p>
          <a:p>
            <a:r>
              <a:rPr lang="en-US" dirty="0"/>
              <a:t>$(</a:t>
            </a:r>
            <a:r>
              <a:rPr lang="en-US" i="1" dirty="0"/>
              <a:t>selector</a:t>
            </a:r>
            <a:r>
              <a:rPr lang="en-US" dirty="0"/>
              <a:t>).focus(function)	</a:t>
            </a:r>
            <a:r>
              <a:rPr lang="en-US" dirty="0" smtClean="0"/>
              <a:t>	Triggers</a:t>
            </a:r>
            <a:r>
              <a:rPr lang="en-US" dirty="0"/>
              <a:t>, or binds a function to the focus event of </a:t>
            </a:r>
            <a:r>
              <a:rPr lang="en-US" dirty="0" smtClean="0"/>
              <a:t>						selected elements.</a:t>
            </a:r>
          </a:p>
          <a:p>
            <a:r>
              <a:rPr lang="en-US" dirty="0" smtClean="0"/>
              <a:t>$(</a:t>
            </a:r>
            <a:r>
              <a:rPr lang="en-US" i="1" dirty="0"/>
              <a:t>selector</a:t>
            </a:r>
            <a:r>
              <a:rPr lang="en-US" dirty="0"/>
              <a:t>).</a:t>
            </a:r>
            <a:r>
              <a:rPr lang="en-US" dirty="0" err="1"/>
              <a:t>mouseover</a:t>
            </a:r>
            <a:r>
              <a:rPr lang="en-US" dirty="0"/>
              <a:t>(function)	Triggers, or binds a function to the </a:t>
            </a:r>
            <a:r>
              <a:rPr lang="en-US" dirty="0" err="1"/>
              <a:t>mouseover</a:t>
            </a:r>
            <a:r>
              <a:rPr lang="en-US" dirty="0"/>
              <a:t> event of </a:t>
            </a:r>
            <a:r>
              <a:rPr lang="en-US" dirty="0" smtClean="0"/>
              <a:t>					selected </a:t>
            </a:r>
            <a:r>
              <a:rPr lang="en-US" dirty="0"/>
              <a:t>elements	</a:t>
            </a:r>
          </a:p>
          <a:p>
            <a:pPr marL="0" indent="0">
              <a:buNone/>
            </a:pPr>
            <a:endParaRPr lang="en-US" dirty="0"/>
          </a:p>
        </p:txBody>
      </p:sp>
    </p:spTree>
    <p:extLst>
      <p:ext uri="{BB962C8B-B14F-4D97-AF65-F5344CB8AC3E}">
        <p14:creationId xmlns:p14="http://schemas.microsoft.com/office/powerpoint/2010/main" val="3573255790"/>
      </p:ext>
    </p:extLst>
  </p:cSld>
  <p:clrMapOvr>
    <a:masterClrMapping/>
  </p:clrMapOvr>
  <p:transition spd="med">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Useful jQuery Application	</a:t>
            </a:r>
            <a:endParaRPr lang="en-US" dirty="0"/>
          </a:p>
        </p:txBody>
      </p:sp>
      <p:sp>
        <p:nvSpPr>
          <p:cNvPr id="4" name="Content Placeholder 3"/>
          <p:cNvSpPr>
            <a:spLocks noGrp="1"/>
          </p:cNvSpPr>
          <p:nvPr>
            <p:ph idx="1"/>
          </p:nvPr>
        </p:nvSpPr>
        <p:spPr/>
        <p:txBody>
          <a:bodyPr/>
          <a:lstStyle/>
          <a:p>
            <a:r>
              <a:rPr lang="en-US" dirty="0"/>
              <a:t>Click on the following links for advanced jQuery options</a:t>
            </a:r>
            <a:r>
              <a:rPr lang="en-US" dirty="0" smtClean="0"/>
              <a:t>:</a:t>
            </a:r>
          </a:p>
          <a:p>
            <a:pPr marL="0" indent="0">
              <a:buNone/>
            </a:pPr>
            <a:endParaRPr lang="en-US" dirty="0"/>
          </a:p>
          <a:p>
            <a:r>
              <a:rPr lang="en-US" b="1" dirty="0" smtClean="0"/>
              <a:t>jQuery </a:t>
            </a:r>
            <a:r>
              <a:rPr lang="en-US" b="1" dirty="0"/>
              <a:t>Callback: </a:t>
            </a:r>
            <a:r>
              <a:rPr lang="en-US" dirty="0"/>
              <a:t>A callback function is executed after the current animation is 100% </a:t>
            </a:r>
            <a:r>
              <a:rPr lang="en-US" dirty="0" smtClean="0"/>
              <a:t>finished</a:t>
            </a:r>
          </a:p>
          <a:p>
            <a:pPr marL="0" indent="0">
              <a:buNone/>
            </a:pPr>
            <a:endParaRPr lang="en-US" dirty="0"/>
          </a:p>
          <a:p>
            <a:r>
              <a:rPr lang="en-US" b="1" dirty="0" smtClean="0"/>
              <a:t>jQuery </a:t>
            </a:r>
            <a:r>
              <a:rPr lang="en-US" b="1" dirty="0"/>
              <a:t>HTML: </a:t>
            </a:r>
            <a:r>
              <a:rPr lang="en-US" dirty="0"/>
              <a:t>jQuery contains powerful methods (functions) for changing and manipulating HTML elements and </a:t>
            </a:r>
            <a:r>
              <a:rPr lang="en-US" dirty="0" smtClean="0"/>
              <a:t>attributes</a:t>
            </a:r>
          </a:p>
          <a:p>
            <a:endParaRPr lang="en-US" dirty="0"/>
          </a:p>
          <a:p>
            <a:r>
              <a:rPr lang="en-US" b="1" dirty="0" smtClean="0"/>
              <a:t>jQuery </a:t>
            </a:r>
            <a:r>
              <a:rPr lang="en-US" b="1" dirty="0"/>
              <a:t>CSS: </a:t>
            </a:r>
            <a:r>
              <a:rPr lang="en-US" dirty="0"/>
              <a:t>Use the </a:t>
            </a:r>
            <a:r>
              <a:rPr lang="en-US" dirty="0" err="1"/>
              <a:t>css</a:t>
            </a:r>
            <a:r>
              <a:rPr lang="en-US" dirty="0"/>
              <a:t>() method to return or set properties and values.</a:t>
            </a:r>
          </a:p>
          <a:p>
            <a:endParaRPr lang="en-US" dirty="0" smtClean="0"/>
          </a:p>
          <a:p>
            <a:r>
              <a:rPr lang="en-US" b="1" dirty="0" smtClean="0"/>
              <a:t>Query </a:t>
            </a:r>
            <a:r>
              <a:rPr lang="en-US" b="1" dirty="0"/>
              <a:t>AJAX: </a:t>
            </a:r>
            <a:r>
              <a:rPr lang="en-US" dirty="0"/>
              <a:t>jQuery has a rich library of methods (functions) for AJAX development.</a:t>
            </a:r>
          </a:p>
          <a:p>
            <a:pPr marL="0" indent="0">
              <a:buNone/>
            </a:pPr>
            <a:endParaRPr lang="en-US" dirty="0"/>
          </a:p>
        </p:txBody>
      </p:sp>
    </p:spTree>
    <p:extLst>
      <p:ext uri="{BB962C8B-B14F-4D97-AF65-F5344CB8AC3E}">
        <p14:creationId xmlns:p14="http://schemas.microsoft.com/office/powerpoint/2010/main" val="3916297812"/>
      </p:ext>
    </p:extLst>
  </p:cSld>
  <p:clrMapOvr>
    <a:masterClrMapping/>
  </p:clrMapOvr>
  <p:transition spd="med">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Assignment</a:t>
            </a:r>
            <a:endParaRPr lang="en-US" dirty="0"/>
          </a:p>
        </p:txBody>
      </p:sp>
      <p:sp>
        <p:nvSpPr>
          <p:cNvPr id="4" name="Content Placeholder 3"/>
          <p:cNvSpPr>
            <a:spLocks noGrp="1"/>
          </p:cNvSpPr>
          <p:nvPr>
            <p:ph idx="1"/>
          </p:nvPr>
        </p:nvSpPr>
        <p:spPr/>
        <p:txBody>
          <a:bodyPr/>
          <a:lstStyle/>
          <a:p>
            <a:r>
              <a:rPr lang="en-US" dirty="0"/>
              <a:t>Create a simple 10 questions flashcard on Java material</a:t>
            </a:r>
            <a:r>
              <a:rPr lang="en-US" dirty="0" smtClean="0"/>
              <a:t>.</a:t>
            </a:r>
          </a:p>
          <a:p>
            <a:pPr marL="0" indent="0">
              <a:buNone/>
            </a:pPr>
            <a:endParaRPr lang="en-US" dirty="0"/>
          </a:p>
          <a:p>
            <a:r>
              <a:rPr lang="en-US" dirty="0" smtClean="0"/>
              <a:t>Use </a:t>
            </a:r>
            <a:r>
              <a:rPr lang="en-US" dirty="0"/>
              <a:t>the </a:t>
            </a:r>
            <a:r>
              <a:rPr lang="en-US" dirty="0" err="1" smtClean="0"/>
              <a:t>slideToggle</a:t>
            </a:r>
            <a:r>
              <a:rPr lang="en-US" dirty="0" smtClean="0"/>
              <a:t> method </a:t>
            </a:r>
            <a:r>
              <a:rPr lang="en-US" dirty="0"/>
              <a:t>to reveal the correct answer when the user clicks on a button.</a:t>
            </a:r>
          </a:p>
          <a:p>
            <a:endParaRPr lang="en-US" dirty="0" smtClean="0"/>
          </a:p>
          <a:p>
            <a:r>
              <a:rPr lang="en-US" dirty="0" smtClean="0"/>
              <a:t>Use </a:t>
            </a:r>
            <a:r>
              <a:rPr lang="en-US" dirty="0"/>
              <a:t>the </a:t>
            </a:r>
            <a:r>
              <a:rPr lang="en-US" dirty="0" smtClean="0"/>
              <a:t>fadeout method </a:t>
            </a:r>
            <a:r>
              <a:rPr lang="en-US" dirty="0"/>
              <a:t>to reveal the next question.</a:t>
            </a:r>
          </a:p>
          <a:p>
            <a:endParaRPr lang="en-US" dirty="0" smtClean="0"/>
          </a:p>
          <a:p>
            <a:r>
              <a:rPr lang="en-US" dirty="0" smtClean="0"/>
              <a:t>Use </a:t>
            </a:r>
            <a:r>
              <a:rPr lang="en-US" dirty="0"/>
              <a:t>the hide method to allow the user to hide the current date and time.</a:t>
            </a:r>
          </a:p>
          <a:p>
            <a:pPr marL="0" indent="0">
              <a:buNone/>
            </a:pPr>
            <a:endParaRPr lang="en-US" dirty="0"/>
          </a:p>
        </p:txBody>
      </p:sp>
    </p:spTree>
    <p:extLst>
      <p:ext uri="{BB962C8B-B14F-4D97-AF65-F5344CB8AC3E}">
        <p14:creationId xmlns:p14="http://schemas.microsoft.com/office/powerpoint/2010/main" val="3924951053"/>
      </p:ext>
    </p:extLst>
  </p:cSld>
  <p:clrMapOvr>
    <a:masterClrMapping/>
  </p:clrMapOvr>
  <p:transition spd="med">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lstStyle/>
          <a:p>
            <a:endParaRPr lang="en-US" dirty="0" smtClean="0"/>
          </a:p>
          <a:p>
            <a:r>
              <a:rPr lang="en-US" dirty="0" smtClean="0"/>
              <a:t>AJAX stands for </a:t>
            </a:r>
            <a:r>
              <a:rPr lang="en-US" b="1" dirty="0" smtClean="0"/>
              <a:t>“Asynchronous </a:t>
            </a:r>
            <a:r>
              <a:rPr lang="en-US" b="1" dirty="0"/>
              <a:t>JavaScript and </a:t>
            </a:r>
            <a:r>
              <a:rPr lang="en-US" b="1" dirty="0" smtClean="0"/>
              <a:t>XML”</a:t>
            </a:r>
          </a:p>
          <a:p>
            <a:pPr marL="0" indent="0">
              <a:buNone/>
            </a:pPr>
            <a:endParaRPr lang="en-US" dirty="0"/>
          </a:p>
          <a:p>
            <a:r>
              <a:rPr lang="en-US" dirty="0"/>
              <a:t>AJAX is not a new programming language, but a new way to use existing standards</a:t>
            </a:r>
            <a:r>
              <a:rPr lang="en-US" dirty="0" smtClean="0"/>
              <a:t>.</a:t>
            </a:r>
          </a:p>
          <a:p>
            <a:pPr marL="0" indent="0">
              <a:buNone/>
            </a:pPr>
            <a:endParaRPr lang="en-US" dirty="0"/>
          </a:p>
          <a:p>
            <a:r>
              <a:rPr lang="en-US" dirty="0"/>
              <a:t>AJAX is the art of exchanging data with a server, and updating parts of a web page - </a:t>
            </a:r>
            <a:r>
              <a:rPr lang="en-US" b="1" dirty="0"/>
              <a:t>without reloading the whole </a:t>
            </a:r>
            <a:r>
              <a:rPr lang="en-US" b="1" dirty="0" smtClean="0"/>
              <a:t>page</a:t>
            </a:r>
            <a:r>
              <a:rPr lang="en-US" dirty="0" smtClean="0"/>
              <a:t>.</a:t>
            </a:r>
          </a:p>
          <a:p>
            <a:endParaRPr lang="en-US" dirty="0"/>
          </a:p>
          <a:p>
            <a:r>
              <a:rPr lang="en-US" dirty="0" smtClean="0"/>
              <a:t>Traditional web pages that </a:t>
            </a:r>
            <a:r>
              <a:rPr lang="en-US" b="1" dirty="0" smtClean="0"/>
              <a:t>do not use AJAX </a:t>
            </a:r>
            <a:r>
              <a:rPr lang="en-US" dirty="0" smtClean="0"/>
              <a:t>must </a:t>
            </a:r>
            <a:r>
              <a:rPr lang="en-US" dirty="0"/>
              <a:t>reload the entire page if the content </a:t>
            </a:r>
            <a:r>
              <a:rPr lang="en-US" dirty="0" smtClean="0"/>
              <a:t>should change.</a:t>
            </a:r>
          </a:p>
          <a:p>
            <a:pPr marL="0" indent="0">
              <a:buNone/>
            </a:pPr>
            <a:endParaRPr lang="en-US" dirty="0"/>
          </a:p>
          <a:p>
            <a:r>
              <a:rPr lang="en-US" b="1" dirty="0" smtClean="0"/>
              <a:t>AJAX Examples: </a:t>
            </a:r>
            <a:r>
              <a:rPr lang="en-US" dirty="0"/>
              <a:t>Google Maps, Gmail, </a:t>
            </a:r>
            <a:r>
              <a:rPr lang="en-US" dirty="0" err="1"/>
              <a:t>Youtube</a:t>
            </a:r>
            <a:r>
              <a:rPr lang="en-US" dirty="0"/>
              <a:t>, and </a:t>
            </a:r>
            <a:r>
              <a:rPr lang="en-US" dirty="0" smtClean="0"/>
              <a:t>Google Search.</a:t>
            </a:r>
            <a:endParaRPr lang="en-US" dirty="0"/>
          </a:p>
          <a:p>
            <a:endParaRPr lang="en-US" dirty="0"/>
          </a:p>
          <a:p>
            <a:pPr marL="0" indent="0">
              <a:buNone/>
            </a:pPr>
            <a:endParaRPr lang="en-US" dirty="0"/>
          </a:p>
        </p:txBody>
      </p:sp>
    </p:spTree>
    <p:extLst>
      <p:ext uri="{BB962C8B-B14F-4D97-AF65-F5344CB8AC3E}">
        <p14:creationId xmlns:p14="http://schemas.microsoft.com/office/powerpoint/2010/main" val="4122273483"/>
      </p:ext>
    </p:extLst>
  </p:cSld>
  <p:clrMapOvr>
    <a:masterClrMapping/>
  </p:clrMapOvr>
  <p:transition spd="med">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AJAX Does?</a:t>
            </a:r>
            <a:endParaRPr lang="en-US" dirty="0"/>
          </a:p>
        </p:txBody>
      </p:sp>
      <p:pic>
        <p:nvPicPr>
          <p:cNvPr id="5" name="Content Placeholder 4"/>
          <p:cNvPicPr>
            <a:picLocks noGrp="1" noChangeAspect="1" noChangeArrowheads="1"/>
          </p:cNvPicPr>
          <p:nvPr>
            <p:ph idx="1"/>
          </p:nvPr>
        </p:nvPicPr>
        <p:blipFill>
          <a:blip r:embed="rId2" cstate="print"/>
          <a:srcRect/>
          <a:stretch>
            <a:fillRect/>
          </a:stretch>
        </p:blipFill>
        <p:spPr bwMode="auto">
          <a:xfrm>
            <a:off x="1274826" y="2834640"/>
            <a:ext cx="8969312" cy="2409666"/>
          </a:xfrm>
          <a:prstGeom prst="rect">
            <a:avLst/>
          </a:prstGeom>
          <a:noFill/>
          <a:ln w="9525">
            <a:noFill/>
            <a:miter lim="800000"/>
            <a:headEnd/>
            <a:tailEnd/>
          </a:ln>
        </p:spPr>
      </p:pic>
    </p:spTree>
    <p:extLst>
      <p:ext uri="{BB962C8B-B14F-4D97-AF65-F5344CB8AC3E}">
        <p14:creationId xmlns:p14="http://schemas.microsoft.com/office/powerpoint/2010/main" val="854431619"/>
      </p:ext>
    </p:extLst>
  </p:cSld>
  <p:clrMapOvr>
    <a:masterClrMapping/>
  </p:clrMapOvr>
  <p:transition spd="med">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t>
            </a:r>
            <a:r>
              <a:rPr lang="en-US" dirty="0" smtClean="0"/>
              <a:t>Query</a:t>
            </a:r>
            <a:endParaRPr lang="en-US" dirty="0"/>
          </a:p>
        </p:txBody>
      </p:sp>
      <p:sp>
        <p:nvSpPr>
          <p:cNvPr id="5" name="Content Placeholder 4"/>
          <p:cNvSpPr>
            <a:spLocks noGrp="1"/>
          </p:cNvSpPr>
          <p:nvPr>
            <p:ph idx="1"/>
          </p:nvPr>
        </p:nvSpPr>
        <p:spPr/>
        <p:txBody>
          <a:bodyPr/>
          <a:lstStyle/>
          <a:p>
            <a:r>
              <a:rPr lang="en-US" dirty="0"/>
              <a:t>jQuery is a library of JavaScript Functions.</a:t>
            </a:r>
          </a:p>
          <a:p>
            <a:r>
              <a:rPr lang="en-US" dirty="0" smtClean="0"/>
              <a:t>jQuery </a:t>
            </a:r>
            <a:r>
              <a:rPr lang="en-US" dirty="0"/>
              <a:t>is a lightweight "write less, do more" JavaScript library.</a:t>
            </a:r>
          </a:p>
          <a:p>
            <a:r>
              <a:rPr lang="en-US" dirty="0" smtClean="0"/>
              <a:t>The </a:t>
            </a:r>
            <a:r>
              <a:rPr lang="en-US" dirty="0"/>
              <a:t>jQuery library contains the following features:</a:t>
            </a:r>
          </a:p>
          <a:p>
            <a:r>
              <a:rPr lang="en-US" dirty="0" smtClean="0"/>
              <a:t>HTML </a:t>
            </a:r>
            <a:r>
              <a:rPr lang="en-US" dirty="0"/>
              <a:t>element selections</a:t>
            </a:r>
          </a:p>
          <a:p>
            <a:r>
              <a:rPr lang="en-US" dirty="0" smtClean="0"/>
              <a:t>HTML </a:t>
            </a:r>
            <a:r>
              <a:rPr lang="en-US" dirty="0"/>
              <a:t>element manipulation</a:t>
            </a:r>
          </a:p>
          <a:p>
            <a:r>
              <a:rPr lang="en-US" dirty="0" smtClean="0"/>
              <a:t>CSS </a:t>
            </a:r>
            <a:r>
              <a:rPr lang="en-US" dirty="0"/>
              <a:t>manipulation</a:t>
            </a:r>
          </a:p>
          <a:p>
            <a:r>
              <a:rPr lang="en-US" dirty="0" smtClean="0"/>
              <a:t>HTML </a:t>
            </a:r>
            <a:r>
              <a:rPr lang="en-US" dirty="0"/>
              <a:t>event functions</a:t>
            </a:r>
          </a:p>
          <a:p>
            <a:r>
              <a:rPr lang="en-US" dirty="0" smtClean="0"/>
              <a:t>JavaScript </a:t>
            </a:r>
            <a:r>
              <a:rPr lang="en-US" dirty="0"/>
              <a:t>Effects and animations</a:t>
            </a:r>
          </a:p>
          <a:p>
            <a:r>
              <a:rPr lang="en-US" dirty="0" smtClean="0"/>
              <a:t>HTML </a:t>
            </a:r>
            <a:r>
              <a:rPr lang="en-US" dirty="0"/>
              <a:t>DOM traversal and modification</a:t>
            </a:r>
          </a:p>
          <a:p>
            <a:r>
              <a:rPr lang="en-US" dirty="0" smtClean="0"/>
              <a:t>AJAX</a:t>
            </a:r>
            <a:endParaRPr lang="en-US" dirty="0"/>
          </a:p>
          <a:p>
            <a:r>
              <a:rPr lang="en-US" dirty="0" smtClean="0"/>
              <a:t>Utilities</a:t>
            </a:r>
            <a:endParaRPr lang="en-US" dirty="0"/>
          </a:p>
          <a:p>
            <a:endParaRPr lang="en-US" dirty="0"/>
          </a:p>
        </p:txBody>
      </p:sp>
    </p:spTree>
    <p:extLst>
      <p:ext uri="{BB962C8B-B14F-4D97-AF65-F5344CB8AC3E}">
        <p14:creationId xmlns:p14="http://schemas.microsoft.com/office/powerpoint/2010/main" val="3588696213"/>
      </p:ext>
    </p:extLst>
  </p:cSld>
  <p:clrMapOvr>
    <a:overrideClrMapping bg1="lt1" tx1="dk1" bg2="lt2" tx2="dk2" accent1="accent1" accent2="accent2" accent3="accent3" accent4="accent4" accent5="accent5" accent6="accent6" hlink="hlink" folHlink="folHlink"/>
  </p:clrMapOvr>
  <p:transition spd="med">
    <p:newsfla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AJAX Works? * Image courtesy- W3Schools</a:t>
            </a:r>
            <a:endParaRPr lang="en-US" dirty="0"/>
          </a:p>
        </p:txBody>
      </p:sp>
      <p:sp>
        <p:nvSpPr>
          <p:cNvPr id="4" name="Content Placeholder 3"/>
          <p:cNvSpPr>
            <a:spLocks noGrp="1"/>
          </p:cNvSpPr>
          <p:nvPr>
            <p:ph idx="1"/>
          </p:nvPr>
        </p:nvSpPr>
        <p:spPr>
          <a:xfrm>
            <a:off x="3543300" y="4500000"/>
            <a:ext cx="10972800" cy="4384921"/>
          </a:xfrm>
        </p:spPr>
        <p:txBody>
          <a:bodyPr/>
          <a:lstStyle/>
          <a:p>
            <a:endParaRPr lang="en-US" dirty="0"/>
          </a:p>
        </p:txBody>
      </p:sp>
      <p:sp>
        <p:nvSpPr>
          <p:cNvPr id="5" name="Rectangle 1"/>
          <p:cNvSpPr>
            <a:spLocks noChangeArrowheads="1"/>
          </p:cNvSpPr>
          <p:nvPr/>
        </p:nvSpPr>
        <p:spPr bwMode="auto">
          <a:xfrm>
            <a:off x="2933700" y="256032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Verdana" panose="020B0604030504040204" pitchFamily="34" charset="0"/>
              </a:rPr>
              <a:t>How AJAX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404040"/>
                </a:solidFill>
                <a:effectLst/>
                <a:latin typeface="Verdana" panose="020B0604030504040204" pitchFamily="34" charset="0"/>
              </a:rPr>
              <a:t>  </a:t>
            </a:r>
            <a:endParaRPr kumimoji="0" lang="en-US" altLang="en-US" sz="19400" b="0" i="0" u="none" strike="noStrike" cap="none" normalizeH="0" baseline="0" smtClean="0">
              <a:ln>
                <a:noFill/>
              </a:ln>
              <a:solidFill>
                <a:srgbClr val="404040"/>
              </a:solidFill>
              <a:effectLst/>
              <a:latin typeface="Verdana" panose="020B0604030504040204" pitchFamily="34" charset="0"/>
            </a:endParaRPr>
          </a:p>
        </p:txBody>
      </p:sp>
      <p:pic>
        <p:nvPicPr>
          <p:cNvPr id="1026" name="Picture 2" descr="AJ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388" y="2617469"/>
            <a:ext cx="5419725" cy="308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84401"/>
      </p:ext>
    </p:extLst>
  </p:cSld>
  <p:clrMapOvr>
    <a:masterClrMapping/>
  </p:clrMapOvr>
  <p:transition spd="med">
    <p:newsfla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AJAX Standards	</a:t>
            </a:r>
            <a:endParaRPr lang="en-US" dirty="0"/>
          </a:p>
        </p:txBody>
      </p:sp>
      <p:sp>
        <p:nvSpPr>
          <p:cNvPr id="4" name="Content Placeholder 3"/>
          <p:cNvSpPr>
            <a:spLocks noGrp="1"/>
          </p:cNvSpPr>
          <p:nvPr>
            <p:ph idx="1"/>
          </p:nvPr>
        </p:nvSpPr>
        <p:spPr/>
        <p:txBody>
          <a:bodyPr/>
          <a:lstStyle/>
          <a:p>
            <a:pPr marL="0" indent="0">
              <a:buNone/>
            </a:pPr>
            <a:endParaRPr lang="en-US" dirty="0" smtClean="0"/>
          </a:p>
          <a:p>
            <a:pPr marL="0" indent="0">
              <a:buNone/>
            </a:pPr>
            <a:r>
              <a:rPr lang="en-US" dirty="0" smtClean="0"/>
              <a:t>AJAX </a:t>
            </a:r>
            <a:r>
              <a:rPr lang="en-US" dirty="0"/>
              <a:t>is based on internet standards, and uses a combination of:</a:t>
            </a:r>
          </a:p>
          <a:p>
            <a:endParaRPr lang="en-US" dirty="0" smtClean="0"/>
          </a:p>
          <a:p>
            <a:r>
              <a:rPr lang="en-US" dirty="0" err="1" smtClean="0"/>
              <a:t>XMLHttpRequest</a:t>
            </a:r>
            <a:r>
              <a:rPr lang="en-US" dirty="0" smtClean="0"/>
              <a:t> </a:t>
            </a:r>
            <a:r>
              <a:rPr lang="en-US" dirty="0"/>
              <a:t>object (to exchange data asynchronously with a server)</a:t>
            </a:r>
          </a:p>
          <a:p>
            <a:endParaRPr lang="en-US" dirty="0" smtClean="0"/>
          </a:p>
          <a:p>
            <a:r>
              <a:rPr lang="en-US" dirty="0" smtClean="0"/>
              <a:t>JavaScript/DOM </a:t>
            </a:r>
            <a:r>
              <a:rPr lang="en-US" dirty="0"/>
              <a:t>(to display/interact with the information)</a:t>
            </a:r>
          </a:p>
          <a:p>
            <a:endParaRPr lang="en-US" dirty="0" smtClean="0"/>
          </a:p>
          <a:p>
            <a:r>
              <a:rPr lang="en-US" dirty="0" smtClean="0"/>
              <a:t>CSS </a:t>
            </a:r>
            <a:r>
              <a:rPr lang="en-US" dirty="0"/>
              <a:t>(to style the data)</a:t>
            </a:r>
          </a:p>
          <a:p>
            <a:endParaRPr lang="en-US" dirty="0" smtClean="0"/>
          </a:p>
          <a:p>
            <a:r>
              <a:rPr lang="en-US" dirty="0" smtClean="0"/>
              <a:t>XML </a:t>
            </a:r>
            <a:r>
              <a:rPr lang="en-US" dirty="0"/>
              <a:t>(often used as the format for transferring data)</a:t>
            </a:r>
          </a:p>
          <a:p>
            <a:pPr marL="0" indent="0">
              <a:buNone/>
            </a:pPr>
            <a:endParaRPr lang="en-US" dirty="0"/>
          </a:p>
        </p:txBody>
      </p:sp>
    </p:spTree>
    <p:extLst>
      <p:ext uri="{BB962C8B-B14F-4D97-AF65-F5344CB8AC3E}">
        <p14:creationId xmlns:p14="http://schemas.microsoft.com/office/powerpoint/2010/main" val="1783393089"/>
      </p:ext>
    </p:extLst>
  </p:cSld>
  <p:clrMapOvr>
    <a:masterClrMapping/>
  </p:clrMapOvr>
  <p:transition spd="med">
    <p:newsfla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t>
            </a:r>
            <a:r>
              <a:rPr lang="en-US" dirty="0" err="1" smtClean="0"/>
              <a:t>XMLHttpRequest</a:t>
            </a:r>
            <a:r>
              <a:rPr lang="en-US" dirty="0" smtClean="0"/>
              <a:t>	</a:t>
            </a:r>
            <a:endParaRPr lang="en-US" dirty="0"/>
          </a:p>
        </p:txBody>
      </p:sp>
      <p:sp>
        <p:nvSpPr>
          <p:cNvPr id="4" name="Content Placeholder 3"/>
          <p:cNvSpPr>
            <a:spLocks noGrp="1"/>
          </p:cNvSpPr>
          <p:nvPr>
            <p:ph idx="1"/>
          </p:nvPr>
        </p:nvSpPr>
        <p:spPr/>
        <p:txBody>
          <a:bodyPr/>
          <a:lstStyle/>
          <a:p>
            <a:endParaRPr lang="en-US" altLang="en-US" dirty="0" smtClean="0"/>
          </a:p>
          <a:p>
            <a:r>
              <a:rPr lang="en-US" altLang="en-US" dirty="0" smtClean="0"/>
              <a:t>The</a:t>
            </a:r>
            <a:r>
              <a:rPr lang="en-US" altLang="en-US" sz="2800" dirty="0" smtClean="0"/>
              <a:t> </a:t>
            </a:r>
            <a:r>
              <a:rPr lang="en-US" altLang="en-US" dirty="0"/>
              <a:t>JavaScript object </a:t>
            </a:r>
            <a:r>
              <a:rPr lang="en-US" altLang="en-US" dirty="0" err="1"/>
              <a:t>XMLHttpRequest</a:t>
            </a:r>
            <a:r>
              <a:rPr lang="en-US" altLang="en-US" dirty="0"/>
              <a:t> supports asynchronous communication with the server</a:t>
            </a:r>
            <a:r>
              <a:rPr lang="en-US" altLang="en-US" dirty="0" smtClean="0"/>
              <a:t>.</a:t>
            </a:r>
          </a:p>
          <a:p>
            <a:pPr marL="0" indent="0">
              <a:buNone/>
            </a:pPr>
            <a:endParaRPr lang="en-US" altLang="en-US" dirty="0"/>
          </a:p>
          <a:p>
            <a:pPr lvl="1"/>
            <a:r>
              <a:rPr lang="en-US" altLang="en-US" sz="2000" dirty="0"/>
              <a:t>Send a Get or Post message to the server.</a:t>
            </a:r>
          </a:p>
          <a:p>
            <a:pPr lvl="1"/>
            <a:r>
              <a:rPr lang="en-US" altLang="en-US" sz="2000" dirty="0"/>
              <a:t>Don’t wait for a response.</a:t>
            </a:r>
          </a:p>
          <a:p>
            <a:pPr lvl="2"/>
            <a:r>
              <a:rPr lang="en-US" altLang="en-US" sz="2000" dirty="0"/>
              <a:t>Continue script operation</a:t>
            </a:r>
            <a:r>
              <a:rPr lang="en-US" altLang="en-US" sz="2000" dirty="0" smtClean="0"/>
              <a:t>.</a:t>
            </a:r>
          </a:p>
          <a:p>
            <a:pPr lvl="1"/>
            <a:r>
              <a:rPr lang="en-US" altLang="en-US" sz="2000" dirty="0" smtClean="0"/>
              <a:t>If </a:t>
            </a:r>
            <a:r>
              <a:rPr lang="en-US" altLang="en-US" sz="2000" dirty="0"/>
              <a:t>the message is XML or JSON we have good support for parsing and using it in both the DOM API and jQuery</a:t>
            </a:r>
            <a:r>
              <a:rPr lang="en-US" altLang="en-US" sz="2000" dirty="0" smtClean="0"/>
              <a:t>.</a:t>
            </a:r>
          </a:p>
          <a:p>
            <a:pPr lvl="1"/>
            <a:endParaRPr lang="en-US" altLang="en-US" sz="2000" dirty="0"/>
          </a:p>
          <a:p>
            <a:r>
              <a:rPr lang="en-US" altLang="en-US" dirty="0"/>
              <a:t>Get a text message back from the server.</a:t>
            </a:r>
          </a:p>
          <a:p>
            <a:pPr lvl="1"/>
            <a:r>
              <a:rPr lang="en-US" altLang="en-US" sz="2000" dirty="0"/>
              <a:t>Can be XML, JSON, or anything else.</a:t>
            </a:r>
          </a:p>
          <a:p>
            <a:pPr lvl="1"/>
            <a:r>
              <a:rPr lang="en-US" altLang="en-US" sz="2000" dirty="0"/>
              <a:t>Client and server have to agree on how to interpret the message.</a:t>
            </a:r>
          </a:p>
          <a:p>
            <a:pPr lvl="1"/>
            <a:endParaRPr lang="en-US" altLang="en-US" sz="2000" dirty="0" smtClean="0"/>
          </a:p>
          <a:p>
            <a:pPr marL="0" indent="0">
              <a:buNone/>
            </a:pPr>
            <a:endParaRPr lang="en-US" dirty="0"/>
          </a:p>
        </p:txBody>
      </p:sp>
    </p:spTree>
    <p:extLst>
      <p:ext uri="{BB962C8B-B14F-4D97-AF65-F5344CB8AC3E}">
        <p14:creationId xmlns:p14="http://schemas.microsoft.com/office/powerpoint/2010/main" val="3849205446"/>
      </p:ext>
    </p:extLst>
  </p:cSld>
  <p:clrMapOvr>
    <a:masterClrMapping/>
  </p:clrMapOvr>
  <p:transition spd="med">
    <p:newsfla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t>
            </a:r>
            <a:r>
              <a:rPr lang="en-US" dirty="0" err="1" smtClean="0"/>
              <a:t>XMLHttpRequest</a:t>
            </a:r>
            <a:r>
              <a:rPr lang="en-US" dirty="0" smtClean="0"/>
              <a:t>	</a:t>
            </a:r>
            <a:endParaRPr lang="en-US" dirty="0"/>
          </a:p>
        </p:txBody>
      </p:sp>
      <p:sp>
        <p:nvSpPr>
          <p:cNvPr id="4" name="Content Placeholder 3"/>
          <p:cNvSpPr>
            <a:spLocks noGrp="1"/>
          </p:cNvSpPr>
          <p:nvPr>
            <p:ph idx="1"/>
          </p:nvPr>
        </p:nvSpPr>
        <p:spPr/>
        <p:txBody>
          <a:bodyPr/>
          <a:lstStyle/>
          <a:p>
            <a:endParaRPr lang="en-US" altLang="en-US" dirty="0" smtClean="0"/>
          </a:p>
          <a:p>
            <a:pPr lvl="1"/>
            <a:r>
              <a:rPr lang="en-US" altLang="en-US" sz="2000" dirty="0"/>
              <a:t>JavaScript event fires when response is received from the server.</a:t>
            </a:r>
          </a:p>
          <a:p>
            <a:pPr lvl="1"/>
            <a:r>
              <a:rPr lang="en-US" altLang="en-US" sz="2000" dirty="0"/>
              <a:t>Event handler invokes a JavaScript callback function</a:t>
            </a:r>
            <a:r>
              <a:rPr lang="en-US" altLang="en-US" sz="2000" dirty="0" smtClean="0"/>
              <a:t>.</a:t>
            </a:r>
          </a:p>
          <a:p>
            <a:pPr marL="393700" lvl="1" indent="0">
              <a:buNone/>
            </a:pPr>
            <a:endParaRPr lang="en-US" altLang="en-US" sz="2000" dirty="0"/>
          </a:p>
          <a:p>
            <a:pPr lvl="1"/>
            <a:r>
              <a:rPr lang="en-US" altLang="en-US" sz="2000" dirty="0" smtClean="0"/>
              <a:t>Callback </a:t>
            </a:r>
            <a:r>
              <a:rPr lang="en-US" altLang="en-US" sz="2000" dirty="0"/>
              <a:t>function updates the page</a:t>
            </a:r>
          </a:p>
          <a:p>
            <a:pPr lvl="2"/>
            <a:r>
              <a:rPr lang="en-US" altLang="en-US" sz="2000" dirty="0"/>
              <a:t>by modifying the DOM </a:t>
            </a:r>
          </a:p>
          <a:p>
            <a:pPr marL="0" indent="0">
              <a:buNone/>
            </a:pPr>
            <a:endParaRPr lang="en-US" dirty="0" smtClean="0"/>
          </a:p>
          <a:p>
            <a:pPr lvl="1"/>
            <a:r>
              <a:rPr lang="en-US" altLang="en-US" dirty="0"/>
              <a:t>Has no necessary connection with XML.</a:t>
            </a:r>
          </a:p>
          <a:p>
            <a:pPr lvl="1"/>
            <a:r>
              <a:rPr lang="en-US" altLang="en-US" sz="2000" dirty="0"/>
              <a:t>JSON is favored by many JavaScript programmers.</a:t>
            </a:r>
          </a:p>
          <a:p>
            <a:pPr lvl="2"/>
            <a:r>
              <a:rPr lang="en-US" altLang="en-US" sz="2000" dirty="0"/>
              <a:t>JavaScript Object Notation</a:t>
            </a:r>
          </a:p>
          <a:p>
            <a:pPr marL="0" indent="0">
              <a:buNone/>
            </a:pPr>
            <a:endParaRPr lang="en-US" dirty="0"/>
          </a:p>
        </p:txBody>
      </p:sp>
    </p:spTree>
    <p:extLst>
      <p:ext uri="{BB962C8B-B14F-4D97-AF65-F5344CB8AC3E}">
        <p14:creationId xmlns:p14="http://schemas.microsoft.com/office/powerpoint/2010/main" val="1859718271"/>
      </p:ext>
    </p:extLst>
  </p:cSld>
  <p:clrMapOvr>
    <a:masterClrMapping/>
  </p:clrMapOvr>
  <p:transition spd="med">
    <p:newsfla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jQuery &amp; AJAX	</a:t>
            </a:r>
            <a:endParaRPr lang="en-US" dirty="0"/>
          </a:p>
        </p:txBody>
      </p:sp>
      <p:sp>
        <p:nvSpPr>
          <p:cNvPr id="4" name="Content Placeholder 3"/>
          <p:cNvSpPr>
            <a:spLocks noGrp="1"/>
          </p:cNvSpPr>
          <p:nvPr>
            <p:ph idx="1"/>
          </p:nvPr>
        </p:nvSpPr>
        <p:spPr/>
        <p:txBody>
          <a:bodyPr/>
          <a:lstStyle/>
          <a:p>
            <a:endParaRPr lang="en-US" dirty="0" smtClean="0"/>
          </a:p>
          <a:p>
            <a:r>
              <a:rPr lang="en-US" dirty="0" smtClean="0"/>
              <a:t>jQuery </a:t>
            </a:r>
            <a:r>
              <a:rPr lang="en-US" dirty="0"/>
              <a:t>provides several methods for AJAX functionality</a:t>
            </a:r>
            <a:r>
              <a:rPr lang="en-US" dirty="0" smtClean="0"/>
              <a:t>.</a:t>
            </a:r>
          </a:p>
          <a:p>
            <a:pPr marL="0" indent="0">
              <a:buNone/>
            </a:pPr>
            <a:endParaRPr lang="en-US" dirty="0"/>
          </a:p>
          <a:p>
            <a:r>
              <a:rPr lang="en-US" dirty="0" smtClean="0"/>
              <a:t>Using the </a:t>
            </a:r>
            <a:r>
              <a:rPr lang="en-US" dirty="0"/>
              <a:t>jQuery AJAX methods, you can request text, HTML, XML, or JSON from a remote server using both HTTP Get and HTTP Post - And you can load the external data directly into the selected HTML elements of your web page</a:t>
            </a:r>
            <a:r>
              <a:rPr lang="en-US" dirty="0" smtClean="0"/>
              <a:t>!</a:t>
            </a:r>
          </a:p>
          <a:p>
            <a:endParaRPr lang="en-US" dirty="0"/>
          </a:p>
          <a:p>
            <a:r>
              <a:rPr lang="en-US" dirty="0" smtClean="0"/>
              <a:t>Implementing regular </a:t>
            </a:r>
            <a:r>
              <a:rPr lang="en-US" dirty="0"/>
              <a:t>AJAX code can be a bit tricky, because different browsers have different syntax for AJAX implementation. This means that you will have to write extra code to test for different browsers. However, the jQuery team has taken care of this for us, so that we can write AJAX functionality with only one single line of code.</a:t>
            </a:r>
          </a:p>
          <a:p>
            <a:pPr marL="0" indent="0">
              <a:buNone/>
            </a:pPr>
            <a:endParaRPr lang="en-US" dirty="0"/>
          </a:p>
        </p:txBody>
      </p:sp>
    </p:spTree>
    <p:extLst>
      <p:ext uri="{BB962C8B-B14F-4D97-AF65-F5344CB8AC3E}">
        <p14:creationId xmlns:p14="http://schemas.microsoft.com/office/powerpoint/2010/main" val="443066034"/>
      </p:ext>
    </p:extLst>
  </p:cSld>
  <p:clrMapOvr>
    <a:masterClrMapping/>
  </p:clrMapOvr>
  <p:transition spd="med">
    <p:newsfla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Jquery</a:t>
            </a:r>
            <a:r>
              <a:rPr lang="en-US" dirty="0" smtClean="0"/>
              <a:t> $.</a:t>
            </a:r>
            <a:r>
              <a:rPr lang="en-US" dirty="0" err="1" smtClean="0"/>
              <a:t>ajax</a:t>
            </a:r>
            <a:r>
              <a:rPr lang="en-US" dirty="0" smtClean="0"/>
              <a:t>() function	</a:t>
            </a:r>
            <a:endParaRPr lang="en-US" dirty="0"/>
          </a:p>
        </p:txBody>
      </p:sp>
      <p:sp>
        <p:nvSpPr>
          <p:cNvPr id="4" name="Content Placeholder 3"/>
          <p:cNvSpPr>
            <a:spLocks noGrp="1"/>
          </p:cNvSpPr>
          <p:nvPr>
            <p:ph idx="1"/>
          </p:nvPr>
        </p:nvSpPr>
        <p:spPr/>
        <p:txBody>
          <a:bodyPr/>
          <a:lstStyle/>
          <a:p>
            <a:r>
              <a:rPr lang="en-US" dirty="0"/>
              <a:t>The jQuery $.</a:t>
            </a:r>
            <a:r>
              <a:rPr lang="en-US" dirty="0" err="1"/>
              <a:t>ajax</a:t>
            </a:r>
            <a:r>
              <a:rPr lang="en-US" dirty="0"/>
              <a:t>() function is used to </a:t>
            </a:r>
            <a:r>
              <a:rPr lang="en-US" b="1" i="1" dirty="0"/>
              <a:t>Perform an asynchronous HTTP (Ajax) request</a:t>
            </a:r>
            <a:r>
              <a:rPr lang="en-US" dirty="0" smtClean="0"/>
              <a:t>.</a:t>
            </a:r>
            <a:endParaRPr lang="en-US" dirty="0"/>
          </a:p>
          <a:p>
            <a:endParaRPr lang="en-US" b="1" dirty="0" smtClean="0">
              <a:hlinkClick r:id="rId2"/>
            </a:endParaRPr>
          </a:p>
          <a:p>
            <a:r>
              <a:rPr lang="en-US" b="1" dirty="0" err="1" smtClean="0">
                <a:hlinkClick r:id="rId2"/>
              </a:rPr>
              <a:t>jQuery.ajax</a:t>
            </a:r>
            <a:r>
              <a:rPr lang="en-US" b="1" dirty="0">
                <a:hlinkClick r:id="rId2"/>
              </a:rPr>
              <a:t>( </a:t>
            </a:r>
            <a:r>
              <a:rPr lang="en-US" b="1" dirty="0" err="1">
                <a:hlinkClick r:id="rId2"/>
              </a:rPr>
              <a:t>url</a:t>
            </a:r>
            <a:r>
              <a:rPr lang="en-US" b="1" dirty="0">
                <a:hlinkClick r:id="rId2"/>
              </a:rPr>
              <a:t> [, settings ] </a:t>
            </a:r>
            <a:r>
              <a:rPr lang="en-US" b="1" dirty="0" smtClean="0">
                <a:hlinkClick r:id="rId2"/>
              </a:rPr>
              <a:t>)</a:t>
            </a:r>
            <a:endParaRPr lang="en-US" b="1" dirty="0" smtClean="0"/>
          </a:p>
          <a:p>
            <a:pPr marL="0" indent="0">
              <a:buNone/>
            </a:pPr>
            <a:endParaRPr lang="en-US" b="1" dirty="0" smtClean="0"/>
          </a:p>
          <a:p>
            <a:pPr marL="0" indent="0">
              <a:buNone/>
            </a:pPr>
            <a:r>
              <a:rPr lang="en-US" b="1" dirty="0" err="1" smtClean="0"/>
              <a:t>url</a:t>
            </a:r>
            <a:endParaRPr lang="en-US" dirty="0"/>
          </a:p>
          <a:p>
            <a:r>
              <a:rPr lang="en-US" dirty="0"/>
              <a:t>Type: </a:t>
            </a:r>
            <a:r>
              <a:rPr lang="en-US" u="sng" dirty="0">
                <a:hlinkClick r:id="rId3"/>
              </a:rPr>
              <a:t>String</a:t>
            </a:r>
            <a:endParaRPr lang="en-US" dirty="0"/>
          </a:p>
          <a:p>
            <a:r>
              <a:rPr lang="en-US" dirty="0"/>
              <a:t>A string containing the URL to which the request is sent.</a:t>
            </a:r>
          </a:p>
          <a:p>
            <a:pPr marL="0" indent="0">
              <a:buNone/>
            </a:pPr>
            <a:endParaRPr lang="en-US" b="1" dirty="0"/>
          </a:p>
          <a:p>
            <a:pPr marL="0" indent="0">
              <a:buNone/>
            </a:pPr>
            <a:r>
              <a:rPr lang="en-US" b="1" dirty="0" smtClean="0"/>
              <a:t>settings</a:t>
            </a:r>
            <a:endParaRPr lang="en-US" dirty="0"/>
          </a:p>
          <a:p>
            <a:r>
              <a:rPr lang="en-US" dirty="0"/>
              <a:t>Type: </a:t>
            </a:r>
            <a:r>
              <a:rPr lang="en-US" u="sng" dirty="0" err="1">
                <a:hlinkClick r:id="rId4"/>
              </a:rPr>
              <a:t>PlainObject</a:t>
            </a:r>
            <a:endParaRPr lang="en-US" dirty="0"/>
          </a:p>
          <a:p>
            <a:r>
              <a:rPr lang="en-US" dirty="0"/>
              <a:t>A set of key/value pairs that configure the Ajax request. All settings are optional. </a:t>
            </a:r>
            <a:endParaRPr lang="en-US" b="1" dirty="0"/>
          </a:p>
          <a:p>
            <a:endParaRPr lang="en-US" dirty="0"/>
          </a:p>
          <a:p>
            <a:pPr marL="0" indent="0">
              <a:buNone/>
            </a:pPr>
            <a:endParaRPr lang="en-US" dirty="0"/>
          </a:p>
        </p:txBody>
      </p:sp>
    </p:spTree>
    <p:extLst>
      <p:ext uri="{BB962C8B-B14F-4D97-AF65-F5344CB8AC3E}">
        <p14:creationId xmlns:p14="http://schemas.microsoft.com/office/powerpoint/2010/main" val="62135963"/>
      </p:ext>
    </p:extLst>
  </p:cSld>
  <p:clrMapOvr>
    <a:masterClrMapping/>
  </p:clrMapOvr>
  <p:transition spd="med">
    <p:newsfla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ajax</a:t>
            </a:r>
            <a:r>
              <a:rPr lang="en-US" dirty="0" smtClean="0"/>
              <a:t>([settings])</a:t>
            </a:r>
            <a:endParaRPr lang="en-US" dirty="0"/>
          </a:p>
        </p:txBody>
      </p:sp>
      <p:sp>
        <p:nvSpPr>
          <p:cNvPr id="3" name="Content Placeholder 2"/>
          <p:cNvSpPr>
            <a:spLocks noGrp="1"/>
          </p:cNvSpPr>
          <p:nvPr>
            <p:ph idx="1"/>
          </p:nvPr>
        </p:nvSpPr>
        <p:spPr/>
        <p:txBody>
          <a:bodyPr/>
          <a:lstStyle/>
          <a:p>
            <a:r>
              <a:rPr lang="en-US" dirty="0" smtClean="0"/>
              <a:t>The following are some of the settings that can be used:</a:t>
            </a:r>
          </a:p>
          <a:p>
            <a:endParaRPr lang="en-US" dirty="0" smtClean="0"/>
          </a:p>
          <a:p>
            <a:pPr lvl="1"/>
            <a:r>
              <a:rPr lang="en-US" b="1" dirty="0"/>
              <a:t>a</a:t>
            </a:r>
            <a:r>
              <a:rPr lang="en-US" b="1" dirty="0" smtClean="0"/>
              <a:t>ccepts: </a:t>
            </a:r>
            <a:r>
              <a:rPr lang="en-US" dirty="0"/>
              <a:t>The content type sent in the request header that tells the server what kind of response it will accept in return</a:t>
            </a:r>
            <a:r>
              <a:rPr lang="en-US" dirty="0" smtClean="0"/>
              <a:t>.</a:t>
            </a:r>
          </a:p>
          <a:p>
            <a:pPr lvl="1"/>
            <a:endParaRPr lang="en-US" b="1" dirty="0" smtClean="0"/>
          </a:p>
          <a:p>
            <a:pPr lvl="1"/>
            <a:r>
              <a:rPr lang="en-US" b="1" dirty="0" err="1" smtClean="0"/>
              <a:t>contentType</a:t>
            </a:r>
            <a:r>
              <a:rPr lang="en-US" b="1" dirty="0" smtClean="0"/>
              <a:t>:</a:t>
            </a:r>
            <a:r>
              <a:rPr lang="en-US" dirty="0" smtClean="0"/>
              <a:t> When sending data to the server, use this content type. Default is “application/</a:t>
            </a:r>
            <a:r>
              <a:rPr lang="en-US" dirty="0" err="1" smtClean="0"/>
              <a:t>x-www-form-urlencoded;charset</a:t>
            </a:r>
            <a:r>
              <a:rPr lang="en-US" dirty="0" smtClean="0"/>
              <a:t>=UTF-8” which is fine for most cases. </a:t>
            </a:r>
          </a:p>
          <a:p>
            <a:pPr lvl="1"/>
            <a:endParaRPr lang="en-US" b="1" dirty="0" smtClean="0"/>
          </a:p>
          <a:p>
            <a:pPr lvl="1"/>
            <a:r>
              <a:rPr lang="en-US" b="1" dirty="0" smtClean="0"/>
              <a:t>data:</a:t>
            </a:r>
            <a:r>
              <a:rPr lang="en-US" dirty="0" smtClean="0"/>
              <a:t> Data to be sent to the server. It is converted to a query string, if not already a string. Its appended to the </a:t>
            </a:r>
            <a:r>
              <a:rPr lang="en-US" dirty="0" err="1" smtClean="0"/>
              <a:t>url</a:t>
            </a:r>
            <a:r>
              <a:rPr lang="en-US" dirty="0" smtClean="0"/>
              <a:t> for GET-requests.</a:t>
            </a:r>
          </a:p>
          <a:p>
            <a:pPr lvl="1"/>
            <a:endParaRPr lang="en-US" b="1" dirty="0" smtClean="0"/>
          </a:p>
          <a:p>
            <a:pPr lvl="1"/>
            <a:r>
              <a:rPr lang="en-US" b="1" dirty="0" err="1" smtClean="0"/>
              <a:t>dataType</a:t>
            </a:r>
            <a:r>
              <a:rPr lang="en-US" b="1" dirty="0" smtClean="0"/>
              <a:t>:</a:t>
            </a:r>
            <a:r>
              <a:rPr lang="en-US" dirty="0" smtClean="0"/>
              <a:t> The type of data that you’re expecting back from the server (either an XML, HTML, SCRIPT or JSON)</a:t>
            </a:r>
          </a:p>
          <a:p>
            <a:pPr lvl="1"/>
            <a:endParaRPr lang="en-US" dirty="0" smtClean="0"/>
          </a:p>
          <a:p>
            <a:endParaRPr lang="en-US" dirty="0"/>
          </a:p>
        </p:txBody>
      </p:sp>
    </p:spTree>
    <p:extLst>
      <p:ext uri="{BB962C8B-B14F-4D97-AF65-F5344CB8AC3E}">
        <p14:creationId xmlns:p14="http://schemas.microsoft.com/office/powerpoint/2010/main" val="3526589247"/>
      </p:ext>
    </p:extLst>
  </p:cSld>
  <p:clrMapOvr>
    <a:masterClrMapping/>
  </p:clrMapOvr>
  <p:transition spd="med">
    <p:newsfla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ajax</a:t>
            </a:r>
            <a:r>
              <a:rPr lang="en-US" dirty="0"/>
              <a:t>([settings])</a:t>
            </a:r>
          </a:p>
        </p:txBody>
      </p:sp>
      <p:sp>
        <p:nvSpPr>
          <p:cNvPr id="4" name="Content Placeholder 3"/>
          <p:cNvSpPr>
            <a:spLocks noGrp="1"/>
          </p:cNvSpPr>
          <p:nvPr>
            <p:ph idx="1"/>
          </p:nvPr>
        </p:nvSpPr>
        <p:spPr/>
        <p:txBody>
          <a:bodyPr/>
          <a:lstStyle/>
          <a:p>
            <a:pPr lvl="1"/>
            <a:r>
              <a:rPr lang="en-US" b="1" dirty="0" smtClean="0"/>
              <a:t>success: </a:t>
            </a:r>
            <a:r>
              <a:rPr lang="en-US" dirty="0" smtClean="0"/>
              <a:t>A function to be called if the request succeeds. The function gets passed three arguments. The data returned from the server, formatted according to the </a:t>
            </a:r>
            <a:r>
              <a:rPr lang="en-US" dirty="0" err="1" smtClean="0"/>
              <a:t>dataType</a:t>
            </a:r>
            <a:r>
              <a:rPr lang="en-US" dirty="0" smtClean="0"/>
              <a:t> parameter; a string describing the status, and the </a:t>
            </a:r>
            <a:r>
              <a:rPr lang="en-US" dirty="0" err="1" smtClean="0"/>
              <a:t>jqXHR</a:t>
            </a:r>
            <a:r>
              <a:rPr lang="en-US" dirty="0" smtClean="0"/>
              <a:t> object.</a:t>
            </a:r>
          </a:p>
          <a:p>
            <a:pPr lvl="1"/>
            <a:endParaRPr lang="en-US" b="1" dirty="0" smtClean="0"/>
          </a:p>
          <a:p>
            <a:pPr lvl="1"/>
            <a:r>
              <a:rPr lang="en-US" b="1" dirty="0" err="1" smtClean="0"/>
              <a:t>statusCode</a:t>
            </a:r>
            <a:r>
              <a:rPr lang="en-US" b="1" dirty="0"/>
              <a:t>:</a:t>
            </a:r>
            <a:r>
              <a:rPr lang="en-US" dirty="0"/>
              <a:t> An object of numeric HTTP codes and functions to be called when the response has the corresponding code</a:t>
            </a:r>
            <a:r>
              <a:rPr lang="en-US" dirty="0" smtClean="0"/>
              <a:t>.</a:t>
            </a:r>
          </a:p>
          <a:p>
            <a:pPr lvl="1"/>
            <a:endParaRPr lang="en-US" dirty="0"/>
          </a:p>
          <a:p>
            <a:pPr lvl="1"/>
            <a:r>
              <a:rPr lang="en-US" b="1" dirty="0"/>
              <a:t>error:</a:t>
            </a:r>
            <a:r>
              <a:rPr lang="en-US" dirty="0"/>
              <a:t> A function to be called if the request fails. The function receives three arguments: The </a:t>
            </a:r>
            <a:r>
              <a:rPr lang="en-US" dirty="0" err="1"/>
              <a:t>jqXHR</a:t>
            </a:r>
            <a:r>
              <a:rPr lang="en-US" dirty="0"/>
              <a:t> (in jQuery 1.4.x, </a:t>
            </a:r>
            <a:r>
              <a:rPr lang="en-US" dirty="0" err="1"/>
              <a:t>XMLHttpRequest</a:t>
            </a:r>
            <a:r>
              <a:rPr lang="en-US" dirty="0"/>
              <a:t>) object, a string describing the type of error that occurred and an optional exception object, if one occurred.</a:t>
            </a:r>
          </a:p>
          <a:p>
            <a:pPr lvl="1"/>
            <a:endParaRPr lang="en-US" dirty="0"/>
          </a:p>
          <a:p>
            <a:pPr lvl="1"/>
            <a:endParaRPr lang="en-US" dirty="0"/>
          </a:p>
        </p:txBody>
      </p:sp>
    </p:spTree>
    <p:extLst>
      <p:ext uri="{BB962C8B-B14F-4D97-AF65-F5344CB8AC3E}">
        <p14:creationId xmlns:p14="http://schemas.microsoft.com/office/powerpoint/2010/main" val="603275163"/>
      </p:ext>
    </p:extLst>
  </p:cSld>
  <p:clrMapOvr>
    <a:masterClrMapping/>
  </p:clrMapOvr>
  <p:transition spd="med">
    <p:newsfla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AJAX with </a:t>
            </a:r>
            <a:r>
              <a:rPr lang="en-US" dirty="0" err="1" smtClean="0"/>
              <a:t>Jquery</a:t>
            </a:r>
            <a:r>
              <a:rPr lang="en-US" dirty="0" smtClean="0"/>
              <a:t> example</a:t>
            </a:r>
            <a:endParaRPr lang="en-US" dirty="0"/>
          </a:p>
        </p:txBody>
      </p:sp>
      <p:pic>
        <p:nvPicPr>
          <p:cNvPr id="8" name="Content Placeholder 7"/>
          <p:cNvPicPr>
            <a:picLocks noGrp="1" noChangeAspect="1"/>
          </p:cNvPicPr>
          <p:nvPr>
            <p:ph idx="1"/>
          </p:nvPr>
        </p:nvPicPr>
        <p:blipFill>
          <a:blip r:embed="rId2"/>
          <a:stretch>
            <a:fillRect/>
          </a:stretch>
        </p:blipFill>
        <p:spPr>
          <a:xfrm>
            <a:off x="1669754" y="1935163"/>
            <a:ext cx="8852491" cy="4389437"/>
          </a:xfrm>
          <a:prstGeom prst="rect">
            <a:avLst/>
          </a:prstGeom>
        </p:spPr>
      </p:pic>
    </p:spTree>
    <p:extLst>
      <p:ext uri="{BB962C8B-B14F-4D97-AF65-F5344CB8AC3E}">
        <p14:creationId xmlns:p14="http://schemas.microsoft.com/office/powerpoint/2010/main" val="3022487289"/>
      </p:ext>
    </p:extLst>
  </p:cSld>
  <p:clrMapOvr>
    <a:masterClrMapping/>
  </p:clrMapOvr>
  <p:transition spd="med">
    <p:newsfla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AJAX with </a:t>
            </a:r>
            <a:r>
              <a:rPr lang="en-US" dirty="0" err="1"/>
              <a:t>Jquery</a:t>
            </a:r>
            <a:r>
              <a:rPr lang="en-US" dirty="0"/>
              <a:t> </a:t>
            </a:r>
            <a:r>
              <a:rPr lang="en-US" dirty="0" smtClean="0"/>
              <a:t>example- continued	</a:t>
            </a:r>
            <a:endParaRPr lang="en-US" dirty="0"/>
          </a:p>
        </p:txBody>
      </p:sp>
      <p:pic>
        <p:nvPicPr>
          <p:cNvPr id="5" name="Content Placeholder 4"/>
          <p:cNvPicPr>
            <a:picLocks noGrp="1" noChangeAspect="1"/>
          </p:cNvPicPr>
          <p:nvPr>
            <p:ph idx="1"/>
          </p:nvPr>
        </p:nvPicPr>
        <p:blipFill>
          <a:blip r:embed="rId2"/>
          <a:stretch>
            <a:fillRect/>
          </a:stretch>
        </p:blipFill>
        <p:spPr>
          <a:xfrm>
            <a:off x="755332" y="2066766"/>
            <a:ext cx="8672410" cy="4116864"/>
          </a:xfrm>
          <a:prstGeom prst="rect">
            <a:avLst/>
          </a:prstGeom>
        </p:spPr>
      </p:pic>
    </p:spTree>
    <p:extLst>
      <p:ext uri="{BB962C8B-B14F-4D97-AF65-F5344CB8AC3E}">
        <p14:creationId xmlns:p14="http://schemas.microsoft.com/office/powerpoint/2010/main" val="2379394047"/>
      </p:ext>
    </p:extLst>
  </p:cSld>
  <p:clrMapOvr>
    <a:masterClrMapping/>
  </p:clrMapOvr>
  <p:transition spd="med">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jQuery</a:t>
            </a:r>
            <a:endParaRPr lang="en-US" dirty="0"/>
          </a:p>
        </p:txBody>
      </p:sp>
      <p:sp>
        <p:nvSpPr>
          <p:cNvPr id="4" name="Content Placeholder 3"/>
          <p:cNvSpPr>
            <a:spLocks noGrp="1"/>
          </p:cNvSpPr>
          <p:nvPr>
            <p:ph idx="1"/>
          </p:nvPr>
        </p:nvSpPr>
        <p:spPr/>
        <p:txBody>
          <a:bodyPr/>
          <a:lstStyle/>
          <a:p>
            <a:endParaRPr lang="en-US" dirty="0" smtClean="0"/>
          </a:p>
          <a:p>
            <a:r>
              <a:rPr lang="en-US" dirty="0" smtClean="0"/>
              <a:t>The </a:t>
            </a:r>
            <a:r>
              <a:rPr lang="en-US" dirty="0"/>
              <a:t>jQuery library is stored as a single JavaScript file, containing all the jQuery methods.</a:t>
            </a:r>
          </a:p>
          <a:p>
            <a:r>
              <a:rPr lang="en-US" dirty="0" smtClean="0"/>
              <a:t>It </a:t>
            </a:r>
            <a:r>
              <a:rPr lang="en-US" dirty="0"/>
              <a:t>can be added to a web page with the following mark-up</a:t>
            </a:r>
            <a:r>
              <a:rPr lang="en-US" dirty="0" smtClean="0"/>
              <a:t>:</a:t>
            </a:r>
          </a:p>
          <a:p>
            <a:pPr marL="0" indent="0">
              <a:buNone/>
            </a:pPr>
            <a:endParaRPr lang="en-US" dirty="0" smtClean="0"/>
          </a:p>
          <a:p>
            <a:pPr marL="0" indent="0">
              <a:buNone/>
            </a:pPr>
            <a:endParaRPr lang="en-US" dirty="0" smtClean="0"/>
          </a:p>
          <a:p>
            <a:pPr marL="0" indent="0">
              <a:buNone/>
            </a:pPr>
            <a:r>
              <a:rPr lang="en-US" b="1" dirty="0" smtClean="0"/>
              <a:t>	&lt;</a:t>
            </a:r>
            <a:r>
              <a:rPr lang="en-US" b="1" dirty="0"/>
              <a:t>head&gt;&lt;script type="text/</a:t>
            </a:r>
            <a:r>
              <a:rPr lang="en-US" b="1" dirty="0" err="1"/>
              <a:t>javascript</a:t>
            </a:r>
            <a:r>
              <a:rPr lang="en-US" b="1" dirty="0"/>
              <a:t>" </a:t>
            </a:r>
            <a:r>
              <a:rPr lang="en-US" b="1" dirty="0" err="1"/>
              <a:t>src</a:t>
            </a:r>
            <a:r>
              <a:rPr lang="en-US" b="1" dirty="0"/>
              <a:t>="jquery.js"&gt;&lt;/script&gt;&lt;/head&gt;</a:t>
            </a:r>
          </a:p>
        </p:txBody>
      </p:sp>
    </p:spTree>
    <p:extLst>
      <p:ext uri="{BB962C8B-B14F-4D97-AF65-F5344CB8AC3E}">
        <p14:creationId xmlns:p14="http://schemas.microsoft.com/office/powerpoint/2010/main" val="1391684932"/>
      </p:ext>
    </p:extLst>
  </p:cSld>
  <p:clrMapOvr>
    <a:masterClrMapping/>
  </p:clrMapOvr>
  <p:transition spd="med">
    <p:newsfla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Create an AJAX application that searches for an employee record and retrieves the employee information from the database. If employee ID is not found then the an error message “invalid ID” should be displayed. Use the $.</a:t>
            </a:r>
            <a:r>
              <a:rPr lang="en-US" dirty="0" err="1" smtClean="0"/>
              <a:t>ajax</a:t>
            </a:r>
            <a:r>
              <a:rPr lang="en-US" dirty="0" smtClean="0"/>
              <a:t>() function in jQuery to implement this functionality.</a:t>
            </a:r>
          </a:p>
          <a:p>
            <a:endParaRPr lang="en-US" dirty="0"/>
          </a:p>
        </p:txBody>
      </p:sp>
    </p:spTree>
    <p:extLst>
      <p:ext uri="{BB962C8B-B14F-4D97-AF65-F5344CB8AC3E}">
        <p14:creationId xmlns:p14="http://schemas.microsoft.com/office/powerpoint/2010/main" val="3180183059"/>
      </p:ext>
    </p:extLst>
  </p:cSld>
  <p:clrMapOvr>
    <a:masterClrMapping/>
  </p:clrMapOvr>
  <p:transition spd="med">
    <p:newsfla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t>jQuery:</a:t>
            </a:r>
          </a:p>
          <a:p>
            <a:pPr lvl="1"/>
            <a:r>
              <a:rPr lang="en-US" dirty="0" smtClean="0">
                <a:hlinkClick r:id="rId2"/>
              </a:rPr>
              <a:t>W3schools</a:t>
            </a:r>
            <a:endParaRPr lang="en-US" dirty="0" smtClean="0"/>
          </a:p>
          <a:p>
            <a:pPr lvl="1"/>
            <a:r>
              <a:rPr lang="en-US" dirty="0" smtClean="0">
                <a:hlinkClick r:id="rId3"/>
              </a:rPr>
              <a:t>jQuery API</a:t>
            </a:r>
            <a:endParaRPr lang="en-US" dirty="0"/>
          </a:p>
          <a:p>
            <a:pPr lvl="1"/>
            <a:endParaRPr lang="en-US" dirty="0" smtClean="0"/>
          </a:p>
          <a:p>
            <a:r>
              <a:rPr lang="en-US" dirty="0" smtClean="0"/>
              <a:t>jQuery with AJAX:</a:t>
            </a:r>
          </a:p>
          <a:p>
            <a:pPr lvl="1"/>
            <a:r>
              <a:rPr lang="en-US" dirty="0" smtClean="0">
                <a:hlinkClick r:id="rId4"/>
              </a:rPr>
              <a:t>jQuery with </a:t>
            </a:r>
            <a:r>
              <a:rPr lang="en-US" dirty="0" smtClean="0">
                <a:hlinkClick r:id="rId4"/>
              </a:rPr>
              <a:t>AJAX</a:t>
            </a:r>
            <a:endParaRPr lang="en-US" dirty="0" smtClean="0"/>
          </a:p>
          <a:p>
            <a:endParaRPr lang="en-US" dirty="0"/>
          </a:p>
        </p:txBody>
      </p:sp>
    </p:spTree>
    <p:extLst>
      <p:ext uri="{BB962C8B-B14F-4D97-AF65-F5344CB8AC3E}">
        <p14:creationId xmlns:p14="http://schemas.microsoft.com/office/powerpoint/2010/main" val="1076243447"/>
      </p:ext>
    </p:extLst>
  </p:cSld>
  <p:clrMapOvr>
    <a:masterClrMapping/>
  </p:clrMapOvr>
  <p:transition spd="med">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jQuery	</a:t>
            </a:r>
            <a:endParaRPr lang="en-US" dirty="0"/>
          </a:p>
        </p:txBody>
      </p:sp>
      <p:sp>
        <p:nvSpPr>
          <p:cNvPr id="3" name="Content Placeholder 2"/>
          <p:cNvSpPr>
            <a:spLocks noGrp="1"/>
          </p:cNvSpPr>
          <p:nvPr>
            <p:ph idx="1"/>
          </p:nvPr>
        </p:nvSpPr>
        <p:spPr/>
        <p:txBody>
          <a:bodyPr/>
          <a:lstStyle/>
          <a:p>
            <a:r>
              <a:rPr lang="en-US" dirty="0"/>
              <a:t>If you don't want to store the jQuery library on your own computer, you can use the hosted jQuery library from Google or </a:t>
            </a:r>
            <a:r>
              <a:rPr lang="en-US" dirty="0" smtClean="0"/>
              <a:t>Microsoft.</a:t>
            </a:r>
          </a:p>
          <a:p>
            <a:endParaRPr lang="en-US" dirty="0"/>
          </a:p>
          <a:p>
            <a:r>
              <a:rPr lang="en-US" b="1" dirty="0" smtClean="0"/>
              <a:t>Google</a:t>
            </a:r>
          </a:p>
          <a:p>
            <a:pPr marL="0" indent="0" algn="ctr">
              <a:buNone/>
            </a:pPr>
            <a:r>
              <a:rPr lang="en-US" b="1" dirty="0"/>
              <a:t>&lt;head&gt;&lt;script type="text/</a:t>
            </a:r>
            <a:r>
              <a:rPr lang="en-US" b="1" dirty="0" err="1"/>
              <a:t>javascript</a:t>
            </a:r>
            <a:r>
              <a:rPr lang="en-US" b="1" dirty="0"/>
              <a:t>" </a:t>
            </a:r>
            <a:r>
              <a:rPr lang="en-US" b="1" dirty="0" err="1"/>
              <a:t>src</a:t>
            </a:r>
            <a:r>
              <a:rPr lang="en-US" b="1" dirty="0"/>
              <a:t>="http://ajax.googleapis.com/</a:t>
            </a:r>
            <a:r>
              <a:rPr lang="en-US" b="1" dirty="0" err="1"/>
              <a:t>ajax</a:t>
            </a:r>
            <a:r>
              <a:rPr lang="en-US" b="1" dirty="0"/>
              <a:t>/libs/</a:t>
            </a:r>
            <a:r>
              <a:rPr lang="en-US" b="1" dirty="0" err="1"/>
              <a:t>jquery</a:t>
            </a:r>
            <a:r>
              <a:rPr lang="en-US" b="1" dirty="0"/>
              <a:t>/1.4.2/jquery.min.js"&gt;&lt;/script&gt;&lt;/head&gt;</a:t>
            </a:r>
          </a:p>
          <a:p>
            <a:pPr marL="0" indent="0">
              <a:buNone/>
            </a:pPr>
            <a:endParaRPr lang="en-US" dirty="0"/>
          </a:p>
          <a:p>
            <a:pPr marL="0" indent="0">
              <a:buNone/>
            </a:pPr>
            <a:endParaRPr lang="en-US" dirty="0"/>
          </a:p>
          <a:p>
            <a:r>
              <a:rPr lang="en-US" b="1" dirty="0" smtClean="0"/>
              <a:t>Microsoft</a:t>
            </a:r>
          </a:p>
          <a:p>
            <a:pPr marL="0" indent="0">
              <a:buNone/>
            </a:pPr>
            <a:endParaRPr lang="en-US" b="1" dirty="0" smtClean="0"/>
          </a:p>
          <a:p>
            <a:pPr marL="0" indent="0" algn="ctr">
              <a:buNone/>
            </a:pPr>
            <a:r>
              <a:rPr lang="en-US" b="1" dirty="0" smtClean="0"/>
              <a:t>&lt;</a:t>
            </a:r>
            <a:r>
              <a:rPr lang="en-US" b="1" dirty="0"/>
              <a:t>head&gt;&lt;script type="text/</a:t>
            </a:r>
            <a:r>
              <a:rPr lang="en-US" b="1" dirty="0" err="1"/>
              <a:t>javascript</a:t>
            </a:r>
            <a:r>
              <a:rPr lang="en-US" b="1" dirty="0"/>
              <a:t>" </a:t>
            </a:r>
            <a:r>
              <a:rPr lang="en-US" b="1" dirty="0" err="1"/>
              <a:t>src</a:t>
            </a:r>
            <a:r>
              <a:rPr lang="en-US" b="1" dirty="0"/>
              <a:t>="http://ajax.microsoft.com/</a:t>
            </a:r>
            <a:r>
              <a:rPr lang="en-US" b="1" dirty="0" err="1"/>
              <a:t>ajax</a:t>
            </a:r>
            <a:r>
              <a:rPr lang="en-US" b="1" dirty="0"/>
              <a:t>/</a:t>
            </a:r>
            <a:r>
              <a:rPr lang="en-US" b="1" dirty="0" err="1"/>
              <a:t>jquery</a:t>
            </a:r>
            <a:r>
              <a:rPr lang="en-US" b="1" dirty="0"/>
              <a:t>/jquery-1.4.2.min.js"&gt;&lt;/script&gt;&lt;/head&gt;</a:t>
            </a:r>
          </a:p>
          <a:p>
            <a:endParaRPr lang="en-US" b="1" dirty="0"/>
          </a:p>
        </p:txBody>
      </p:sp>
    </p:spTree>
    <p:extLst>
      <p:ext uri="{BB962C8B-B14F-4D97-AF65-F5344CB8AC3E}">
        <p14:creationId xmlns:p14="http://schemas.microsoft.com/office/powerpoint/2010/main" val="633805131"/>
      </p:ext>
    </p:extLst>
  </p:cSld>
  <p:clrMapOvr>
    <a:masterClrMapping/>
  </p:clrMapOvr>
  <p:transition spd="med">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jQuery Syntax	</a:t>
            </a:r>
            <a:endParaRPr lang="en-US" dirty="0"/>
          </a:p>
        </p:txBody>
      </p:sp>
      <p:sp>
        <p:nvSpPr>
          <p:cNvPr id="4" name="Content Placeholder 3"/>
          <p:cNvSpPr>
            <a:spLocks noGrp="1"/>
          </p:cNvSpPr>
          <p:nvPr>
            <p:ph idx="1"/>
          </p:nvPr>
        </p:nvSpPr>
        <p:spPr/>
        <p:txBody>
          <a:bodyPr/>
          <a:lstStyle/>
          <a:p>
            <a:r>
              <a:rPr lang="en-US" dirty="0"/>
              <a:t>With jQuery you can select any HTML element in the HTML document and perform actions on it</a:t>
            </a:r>
            <a:r>
              <a:rPr lang="en-US" dirty="0" smtClean="0"/>
              <a:t>.</a:t>
            </a:r>
          </a:p>
          <a:p>
            <a:pPr marL="0" indent="0">
              <a:buNone/>
            </a:pPr>
            <a:endParaRPr lang="en-US" dirty="0"/>
          </a:p>
          <a:p>
            <a:pPr marL="0" indent="0" algn="ctr">
              <a:buNone/>
            </a:pPr>
            <a:r>
              <a:rPr lang="en-US" b="1" dirty="0"/>
              <a:t>$(selector).action()</a:t>
            </a:r>
          </a:p>
          <a:p>
            <a:endParaRPr lang="en-US" dirty="0"/>
          </a:p>
          <a:p>
            <a:r>
              <a:rPr lang="en-US" dirty="0" smtClean="0"/>
              <a:t>A </a:t>
            </a:r>
            <a:r>
              <a:rPr lang="en-US" dirty="0"/>
              <a:t>dollar sign to define jQuery</a:t>
            </a:r>
          </a:p>
          <a:p>
            <a:r>
              <a:rPr lang="en-US" dirty="0" smtClean="0"/>
              <a:t>A </a:t>
            </a:r>
            <a:r>
              <a:rPr lang="en-US" dirty="0"/>
              <a:t>(selector) to "query (or find)" HTML elements</a:t>
            </a:r>
          </a:p>
          <a:p>
            <a:r>
              <a:rPr lang="en-US" dirty="0" smtClean="0"/>
              <a:t>A </a:t>
            </a:r>
            <a:r>
              <a:rPr lang="en-US" dirty="0"/>
              <a:t>jQuery action() to be performed on the element(s)</a:t>
            </a:r>
          </a:p>
          <a:p>
            <a:pPr marL="0" indent="0">
              <a:buNone/>
            </a:pPr>
            <a:endParaRPr lang="en-US" dirty="0"/>
          </a:p>
        </p:txBody>
      </p:sp>
    </p:spTree>
    <p:extLst>
      <p:ext uri="{BB962C8B-B14F-4D97-AF65-F5344CB8AC3E}">
        <p14:creationId xmlns:p14="http://schemas.microsoft.com/office/powerpoint/2010/main" val="633427561"/>
      </p:ext>
    </p:extLst>
  </p:cSld>
  <p:clrMapOvr>
    <a:masterClrMapping/>
  </p:clrMapOvr>
  <p:transition spd="med">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Examples</a:t>
            </a:r>
            <a:endParaRPr lang="en-US" dirty="0"/>
          </a:p>
        </p:txBody>
      </p:sp>
      <p:sp>
        <p:nvSpPr>
          <p:cNvPr id="4" name="Content Placeholder 3"/>
          <p:cNvSpPr>
            <a:spLocks noGrp="1"/>
          </p:cNvSpPr>
          <p:nvPr>
            <p:ph idx="1"/>
          </p:nvPr>
        </p:nvSpPr>
        <p:spPr/>
        <p:txBody>
          <a:bodyPr/>
          <a:lstStyle/>
          <a:p>
            <a:pPr marL="0" indent="0">
              <a:buNone/>
            </a:pPr>
            <a:endParaRPr lang="en-US" dirty="0" smtClean="0"/>
          </a:p>
          <a:p>
            <a:r>
              <a:rPr lang="en-US" dirty="0" smtClean="0"/>
              <a:t>$(</a:t>
            </a:r>
            <a:r>
              <a:rPr lang="en-US" dirty="0"/>
              <a:t>this).hide() -hides current element</a:t>
            </a:r>
          </a:p>
          <a:p>
            <a:r>
              <a:rPr lang="en-US" dirty="0" smtClean="0"/>
              <a:t>$("</a:t>
            </a:r>
            <a:r>
              <a:rPr lang="en-US" dirty="0"/>
              <a:t>p").hide() -hides all paragraphs</a:t>
            </a:r>
          </a:p>
          <a:p>
            <a:r>
              <a:rPr lang="en-US" dirty="0" smtClean="0"/>
              <a:t>$("</a:t>
            </a:r>
            <a:r>
              <a:rPr lang="en-US" dirty="0" err="1"/>
              <a:t>p.test</a:t>
            </a:r>
            <a:r>
              <a:rPr lang="en-US" dirty="0"/>
              <a:t>").hide() -hides all paragraphs with class="test"</a:t>
            </a:r>
          </a:p>
          <a:p>
            <a:r>
              <a:rPr lang="en-US" dirty="0" smtClean="0"/>
              <a:t>$("#</a:t>
            </a:r>
            <a:r>
              <a:rPr lang="en-US" dirty="0"/>
              <a:t>test").hide() -hides the element with id="test"</a:t>
            </a:r>
          </a:p>
          <a:p>
            <a:pPr marL="0" indent="0">
              <a:buNone/>
            </a:pPr>
            <a:endParaRPr lang="en-US" dirty="0"/>
          </a:p>
        </p:txBody>
      </p:sp>
    </p:spTree>
    <p:extLst>
      <p:ext uri="{BB962C8B-B14F-4D97-AF65-F5344CB8AC3E}">
        <p14:creationId xmlns:p14="http://schemas.microsoft.com/office/powerpoint/2010/main" val="2058843668"/>
      </p:ext>
    </p:extLst>
  </p:cSld>
  <p:clrMapOvr>
    <a:masterClrMapping/>
  </p:clrMapOvr>
  <p:transition spd="med">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Document Ready?	</a:t>
            </a:r>
            <a:endParaRPr lang="en-US" dirty="0"/>
          </a:p>
        </p:txBody>
      </p:sp>
      <p:sp>
        <p:nvSpPr>
          <p:cNvPr id="4" name="Content Placeholder 3"/>
          <p:cNvSpPr>
            <a:spLocks noGrp="1"/>
          </p:cNvSpPr>
          <p:nvPr>
            <p:ph idx="1"/>
          </p:nvPr>
        </p:nvSpPr>
        <p:spPr/>
        <p:txBody>
          <a:bodyPr/>
          <a:lstStyle/>
          <a:p>
            <a:endParaRPr lang="en-US" dirty="0" smtClean="0"/>
          </a:p>
          <a:p>
            <a:r>
              <a:rPr lang="en-US" dirty="0" smtClean="0"/>
              <a:t>Make </a:t>
            </a:r>
            <a:r>
              <a:rPr lang="en-US" dirty="0"/>
              <a:t>sure your document has finished loading before running any jQuery methods in your HTML document</a:t>
            </a:r>
            <a:r>
              <a:rPr lang="en-US" dirty="0" smtClean="0"/>
              <a:t>.</a:t>
            </a:r>
          </a:p>
          <a:p>
            <a:pPr marL="0" indent="0">
              <a:buNone/>
            </a:pPr>
            <a:endParaRPr lang="en-US" dirty="0"/>
          </a:p>
          <a:p>
            <a:r>
              <a:rPr lang="en-US" dirty="0" smtClean="0"/>
              <a:t>To </a:t>
            </a:r>
            <a:r>
              <a:rPr lang="en-US" dirty="0"/>
              <a:t>prevent that the following piece of code goes before the jQuery action is called:</a:t>
            </a:r>
          </a:p>
          <a:p>
            <a:pPr marL="0" indent="0">
              <a:buNone/>
            </a:pPr>
            <a:endParaRPr lang="en-US" dirty="0" smtClean="0"/>
          </a:p>
          <a:p>
            <a:pPr marL="0" indent="0" algn="ctr">
              <a:buNone/>
            </a:pPr>
            <a:r>
              <a:rPr lang="en-US" b="1" dirty="0"/>
              <a:t>	</a:t>
            </a:r>
            <a:r>
              <a:rPr lang="en-US" b="1" dirty="0" smtClean="0"/>
              <a:t>$(</a:t>
            </a:r>
            <a:r>
              <a:rPr lang="en-US" b="1" dirty="0"/>
              <a:t>document).ready(function(){</a:t>
            </a:r>
            <a:r>
              <a:rPr lang="en-US" b="1" i="1" dirty="0"/>
              <a:t>// jQuery functions go here...</a:t>
            </a:r>
            <a:r>
              <a:rPr lang="en-US" b="1" dirty="0"/>
              <a:t>});</a:t>
            </a:r>
          </a:p>
        </p:txBody>
      </p:sp>
    </p:spTree>
    <p:extLst>
      <p:ext uri="{BB962C8B-B14F-4D97-AF65-F5344CB8AC3E}">
        <p14:creationId xmlns:p14="http://schemas.microsoft.com/office/powerpoint/2010/main" val="1423000767"/>
      </p:ext>
    </p:extLst>
  </p:cSld>
  <p:clrMapOvr>
    <a:masterClrMapping/>
  </p:clrMapOvr>
  <p:transition spd="med">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jQuery Selectors	</a:t>
            </a:r>
            <a:endParaRPr lang="en-US" dirty="0"/>
          </a:p>
        </p:txBody>
      </p:sp>
      <p:sp>
        <p:nvSpPr>
          <p:cNvPr id="4" name="Content Placeholder 3"/>
          <p:cNvSpPr>
            <a:spLocks noGrp="1"/>
          </p:cNvSpPr>
          <p:nvPr>
            <p:ph idx="1"/>
          </p:nvPr>
        </p:nvSpPr>
        <p:spPr/>
        <p:txBody>
          <a:bodyPr/>
          <a:lstStyle/>
          <a:p>
            <a:endParaRPr lang="en-US" dirty="0" smtClean="0"/>
          </a:p>
          <a:p>
            <a:r>
              <a:rPr lang="en-US" dirty="0" smtClean="0"/>
              <a:t>jQuery </a:t>
            </a:r>
            <a:r>
              <a:rPr lang="en-US" dirty="0"/>
              <a:t>selectors allow you to select HTML elements (or groups of elements) by element name, attribute name or by content</a:t>
            </a:r>
            <a:r>
              <a:rPr lang="en-US" dirty="0" smtClean="0"/>
              <a:t>.</a:t>
            </a:r>
          </a:p>
          <a:p>
            <a:pPr marL="0" indent="0">
              <a:buNone/>
            </a:pPr>
            <a:endParaRPr lang="en-US" dirty="0"/>
          </a:p>
          <a:p>
            <a:r>
              <a:rPr lang="en-US" dirty="0" smtClean="0"/>
              <a:t>There </a:t>
            </a:r>
            <a:r>
              <a:rPr lang="en-US" dirty="0"/>
              <a:t>are </a:t>
            </a:r>
            <a:r>
              <a:rPr lang="en-US" b="1" dirty="0"/>
              <a:t>3 types </a:t>
            </a:r>
            <a:r>
              <a:rPr lang="en-US" dirty="0"/>
              <a:t>of selectors</a:t>
            </a:r>
          </a:p>
          <a:p>
            <a:pPr marL="0" indent="0">
              <a:buNone/>
            </a:pPr>
            <a:endParaRPr lang="en-US" dirty="0" smtClean="0"/>
          </a:p>
          <a:p>
            <a:pPr marL="0" indent="0">
              <a:buNone/>
            </a:pPr>
            <a:r>
              <a:rPr lang="en-US" dirty="0" smtClean="0"/>
              <a:t>	</a:t>
            </a:r>
            <a:r>
              <a:rPr lang="en-US" b="1" dirty="0" smtClean="0"/>
              <a:t>Element </a:t>
            </a:r>
            <a:r>
              <a:rPr lang="en-US" b="1" dirty="0"/>
              <a:t>Selectors</a:t>
            </a:r>
          </a:p>
          <a:p>
            <a:pPr marL="0" indent="0">
              <a:buNone/>
            </a:pPr>
            <a:r>
              <a:rPr lang="en-US" b="1" dirty="0" smtClean="0"/>
              <a:t>	Attribute </a:t>
            </a:r>
            <a:r>
              <a:rPr lang="en-US" b="1" dirty="0"/>
              <a:t>Selectors</a:t>
            </a:r>
          </a:p>
          <a:p>
            <a:pPr marL="0" indent="0">
              <a:buNone/>
            </a:pPr>
            <a:r>
              <a:rPr lang="en-US" b="1" dirty="0" smtClean="0"/>
              <a:t>	CSS </a:t>
            </a:r>
            <a:r>
              <a:rPr lang="en-US" b="1" dirty="0"/>
              <a:t>selectors</a:t>
            </a:r>
          </a:p>
          <a:p>
            <a:pPr marL="0" indent="0">
              <a:buNone/>
            </a:pPr>
            <a:endParaRPr lang="en-US" dirty="0"/>
          </a:p>
        </p:txBody>
      </p:sp>
    </p:spTree>
    <p:extLst>
      <p:ext uri="{BB962C8B-B14F-4D97-AF65-F5344CB8AC3E}">
        <p14:creationId xmlns:p14="http://schemas.microsoft.com/office/powerpoint/2010/main" val="3041036905"/>
      </p:ext>
    </p:extLst>
  </p:cSld>
  <p:clrMapOvr>
    <a:masterClrMapping/>
  </p:clrMapOvr>
  <p:transition spd="med">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 Selectors	</a:t>
            </a:r>
            <a:endParaRPr lang="en-US" dirty="0"/>
          </a:p>
        </p:txBody>
      </p:sp>
      <p:sp>
        <p:nvSpPr>
          <p:cNvPr id="4" name="Content Placeholder 3"/>
          <p:cNvSpPr>
            <a:spLocks noGrp="1"/>
          </p:cNvSpPr>
          <p:nvPr>
            <p:ph idx="1"/>
          </p:nvPr>
        </p:nvSpPr>
        <p:spPr/>
        <p:txBody>
          <a:bodyPr/>
          <a:lstStyle/>
          <a:p>
            <a:endParaRPr lang="en-US" dirty="0" smtClean="0"/>
          </a:p>
          <a:p>
            <a:r>
              <a:rPr lang="en-US" dirty="0" smtClean="0"/>
              <a:t>jQuery </a:t>
            </a:r>
            <a:r>
              <a:rPr lang="en-US" dirty="0"/>
              <a:t>uses CSS selectors to select HTML elements.</a:t>
            </a:r>
          </a:p>
          <a:p>
            <a:pPr marL="0" indent="0">
              <a:buNone/>
            </a:pPr>
            <a:endParaRPr lang="en-US" dirty="0" smtClean="0"/>
          </a:p>
          <a:p>
            <a:pPr marL="0" indent="0">
              <a:buNone/>
            </a:pPr>
            <a:r>
              <a:rPr lang="en-US" b="1" dirty="0" smtClean="0"/>
              <a:t>$("</a:t>
            </a:r>
            <a:r>
              <a:rPr lang="en-US" b="1" dirty="0"/>
              <a:t>p") selects all &lt;p&gt; elements.</a:t>
            </a:r>
          </a:p>
          <a:p>
            <a:pPr marL="0" indent="0">
              <a:buNone/>
            </a:pPr>
            <a:endParaRPr lang="en-US" b="1" dirty="0" smtClean="0"/>
          </a:p>
          <a:p>
            <a:pPr marL="0" indent="0">
              <a:buNone/>
            </a:pPr>
            <a:r>
              <a:rPr lang="en-US" b="1" dirty="0" smtClean="0"/>
              <a:t>$("</a:t>
            </a:r>
            <a:r>
              <a:rPr lang="en-US" b="1" dirty="0" err="1"/>
              <a:t>p.intro</a:t>
            </a:r>
            <a:r>
              <a:rPr lang="en-US" b="1" dirty="0"/>
              <a:t>") selects all &lt;p&gt; elements with class="intro".</a:t>
            </a:r>
          </a:p>
          <a:p>
            <a:pPr marL="0" indent="0">
              <a:buNone/>
            </a:pPr>
            <a:r>
              <a:rPr lang="en-US" b="1" dirty="0" smtClean="0"/>
              <a:t/>
            </a:r>
            <a:br>
              <a:rPr lang="en-US" b="1" dirty="0" smtClean="0"/>
            </a:br>
            <a:r>
              <a:rPr lang="en-US" b="1" dirty="0" smtClean="0"/>
              <a:t>$("</a:t>
            </a:r>
            <a:r>
              <a:rPr lang="en-US" b="1" dirty="0" err="1"/>
              <a:t>p#demo</a:t>
            </a:r>
            <a:r>
              <a:rPr lang="en-US" b="1" dirty="0"/>
              <a:t>") selects all &lt;p&gt; elements with id="demo"</a:t>
            </a:r>
          </a:p>
          <a:p>
            <a:pPr marL="0" indent="0">
              <a:buNone/>
            </a:pPr>
            <a:endParaRPr lang="en-US" dirty="0"/>
          </a:p>
        </p:txBody>
      </p:sp>
    </p:spTree>
    <p:extLst>
      <p:ext uri="{BB962C8B-B14F-4D97-AF65-F5344CB8AC3E}">
        <p14:creationId xmlns:p14="http://schemas.microsoft.com/office/powerpoint/2010/main" val="2129081804"/>
      </p:ext>
    </p:extLst>
  </p:cSld>
  <p:clrMapOvr>
    <a:masterClrMapping/>
  </p:clrMapOvr>
  <p:transition spd="med">
    <p:newsfla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Multivision Defaul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Multivision" id="{DFC15014-062B-4352-8407-2166439E5B0A}" vid="{C0D84209-C4E8-4311-A842-796A2CFAA6E9}"/>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79</TotalTime>
  <Words>1498</Words>
  <Application>Microsoft Office PowerPoint</Application>
  <PresentationFormat>Widescreen</PresentationFormat>
  <Paragraphs>237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Constantia</vt:lpstr>
      <vt:lpstr>Verdana</vt:lpstr>
      <vt:lpstr>Wingdings 2</vt:lpstr>
      <vt:lpstr>1_Multivision Default</vt:lpstr>
      <vt:lpstr>jQuery &amp; AJAX</vt:lpstr>
      <vt:lpstr>jQuery</vt:lpstr>
      <vt:lpstr>Using jQuery</vt:lpstr>
      <vt:lpstr>Using jQuery </vt:lpstr>
      <vt:lpstr>jQuery Syntax </vt:lpstr>
      <vt:lpstr>Examples</vt:lpstr>
      <vt:lpstr>Document Ready? </vt:lpstr>
      <vt:lpstr>jQuery Selectors </vt:lpstr>
      <vt:lpstr>Element Selectors </vt:lpstr>
      <vt:lpstr>Attribute Selectors</vt:lpstr>
      <vt:lpstr>CSS Selectors </vt:lpstr>
      <vt:lpstr>Some Examples</vt:lpstr>
      <vt:lpstr>jQuery Events </vt:lpstr>
      <vt:lpstr>jQuery Events </vt:lpstr>
      <vt:lpstr>Some more events </vt:lpstr>
      <vt:lpstr>Useful jQuery Application </vt:lpstr>
      <vt:lpstr>Assignment</vt:lpstr>
      <vt:lpstr>AJAX</vt:lpstr>
      <vt:lpstr>What AJAX Does?</vt:lpstr>
      <vt:lpstr>How AJAX Works? * Image courtesy- W3Schools</vt:lpstr>
      <vt:lpstr>AJAX Standards </vt:lpstr>
      <vt:lpstr>Using XMLHttpRequest </vt:lpstr>
      <vt:lpstr>Using XMLHttpRequest </vt:lpstr>
      <vt:lpstr>jQuery &amp; AJAX </vt:lpstr>
      <vt:lpstr>Jquery $.ajax() function </vt:lpstr>
      <vt:lpstr>$.ajax([settings])</vt:lpstr>
      <vt:lpstr>$.ajax([settings])</vt:lpstr>
      <vt:lpstr>AJAX with Jquery example</vt:lpstr>
      <vt:lpstr>AJAX with Jquery example- continued </vt:lpstr>
      <vt:lpstr>Assignment</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&amp; AJAX</dc:title>
  <cp:lastModifiedBy>Zubair Shaikh</cp:lastModifiedBy>
  <cp:revision>1</cp:revision>
  <dcterms:created xsi:type="dcterms:W3CDTF">2014-07-24T01:29:44Z</dcterms:created>
  <dcterms:modified xsi:type="dcterms:W3CDTF">2014-07-27T19:10:34Z</dcterms:modified>
</cp:coreProperties>
</file>