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purna lakshminarasimhan" userId="6600f5a0a84e3b19" providerId="LiveId" clId="{92401660-FFB6-4559-8AF8-3A078A17B731}"/>
    <pc:docChg chg="custSel modSld modMainMaster">
      <pc:chgData name="annapurna lakshminarasimhan" userId="6600f5a0a84e3b19" providerId="LiveId" clId="{92401660-FFB6-4559-8AF8-3A078A17B731}" dt="2022-05-19T10:03:07.715" v="27"/>
      <pc:docMkLst>
        <pc:docMk/>
      </pc:docMkLst>
      <pc:sldChg chg="modTransition">
        <pc:chgData name="annapurna lakshminarasimhan" userId="6600f5a0a84e3b19" providerId="LiveId" clId="{92401660-FFB6-4559-8AF8-3A078A17B731}" dt="2022-05-19T10:03:07.715" v="27"/>
        <pc:sldMkLst>
          <pc:docMk/>
          <pc:sldMk cId="3338325726" sldId="256"/>
        </pc:sldMkLst>
      </pc:sldChg>
      <pc:sldChg chg="modTransition">
        <pc:chgData name="annapurna lakshminarasimhan" userId="6600f5a0a84e3b19" providerId="LiveId" clId="{92401660-FFB6-4559-8AF8-3A078A17B731}" dt="2022-05-19T10:03:07.715" v="27"/>
        <pc:sldMkLst>
          <pc:docMk/>
          <pc:sldMk cId="1617021923" sldId="257"/>
        </pc:sldMkLst>
      </pc:sldChg>
      <pc:sldChg chg="modTransition">
        <pc:chgData name="annapurna lakshminarasimhan" userId="6600f5a0a84e3b19" providerId="LiveId" clId="{92401660-FFB6-4559-8AF8-3A078A17B731}" dt="2022-05-19T10:03:07.715" v="27"/>
        <pc:sldMkLst>
          <pc:docMk/>
          <pc:sldMk cId="1179698238" sldId="258"/>
        </pc:sldMkLst>
      </pc:sldChg>
      <pc:sldChg chg="modTransition">
        <pc:chgData name="annapurna lakshminarasimhan" userId="6600f5a0a84e3b19" providerId="LiveId" clId="{92401660-FFB6-4559-8AF8-3A078A17B731}" dt="2022-05-19T10:03:07.715" v="27"/>
        <pc:sldMkLst>
          <pc:docMk/>
          <pc:sldMk cId="2898673600" sldId="259"/>
        </pc:sldMkLst>
      </pc:sldChg>
      <pc:sldChg chg="modTransition">
        <pc:chgData name="annapurna lakshminarasimhan" userId="6600f5a0a84e3b19" providerId="LiveId" clId="{92401660-FFB6-4559-8AF8-3A078A17B731}" dt="2022-05-19T10:03:07.715" v="27"/>
        <pc:sldMkLst>
          <pc:docMk/>
          <pc:sldMk cId="2461055088" sldId="260"/>
        </pc:sldMkLst>
      </pc:sldChg>
      <pc:sldChg chg="modTransition">
        <pc:chgData name="annapurna lakshminarasimhan" userId="6600f5a0a84e3b19" providerId="LiveId" clId="{92401660-FFB6-4559-8AF8-3A078A17B731}" dt="2022-05-19T10:03:07.715" v="27"/>
        <pc:sldMkLst>
          <pc:docMk/>
          <pc:sldMk cId="591557048" sldId="261"/>
        </pc:sldMkLst>
      </pc:sldChg>
      <pc:sldChg chg="modTransition">
        <pc:chgData name="annapurna lakshminarasimhan" userId="6600f5a0a84e3b19" providerId="LiveId" clId="{92401660-FFB6-4559-8AF8-3A078A17B731}" dt="2022-05-19T10:03:07.715" v="27"/>
        <pc:sldMkLst>
          <pc:docMk/>
          <pc:sldMk cId="1761502142" sldId="262"/>
        </pc:sldMkLst>
      </pc:sldChg>
      <pc:sldChg chg="modTransition">
        <pc:chgData name="annapurna lakshminarasimhan" userId="6600f5a0a84e3b19" providerId="LiveId" clId="{92401660-FFB6-4559-8AF8-3A078A17B731}" dt="2022-05-19T10:03:07.715" v="27"/>
        <pc:sldMkLst>
          <pc:docMk/>
          <pc:sldMk cId="1283533405" sldId="263"/>
        </pc:sldMkLst>
      </pc:sldChg>
      <pc:sldChg chg="delSp modSp mod modTransition delAnim">
        <pc:chgData name="annapurna lakshminarasimhan" userId="6600f5a0a84e3b19" providerId="LiveId" clId="{92401660-FFB6-4559-8AF8-3A078A17B731}" dt="2022-05-19T10:03:07.715" v="27"/>
        <pc:sldMkLst>
          <pc:docMk/>
          <pc:sldMk cId="4188451560" sldId="264"/>
        </pc:sldMkLst>
        <pc:picChg chg="del mod">
          <ac:chgData name="annapurna lakshminarasimhan" userId="6600f5a0a84e3b19" providerId="LiveId" clId="{92401660-FFB6-4559-8AF8-3A078A17B731}" dt="2022-05-19T10:00:55.692" v="1" actId="21"/>
          <ac:picMkLst>
            <pc:docMk/>
            <pc:sldMk cId="4188451560" sldId="264"/>
            <ac:picMk id="4" creationId="{4BC78485-8AF1-B237-CF19-699812340E7E}"/>
          </ac:picMkLst>
        </pc:picChg>
      </pc:sldChg>
      <pc:sldMasterChg chg="modTransition modSldLayout">
        <pc:chgData name="annapurna lakshminarasimhan" userId="6600f5a0a84e3b19" providerId="LiveId" clId="{92401660-FFB6-4559-8AF8-3A078A17B731}" dt="2022-05-19T10:03:07.715" v="27"/>
        <pc:sldMasterMkLst>
          <pc:docMk/>
          <pc:sldMasterMk cId="2734054762" sldId="2147483687"/>
        </pc:sldMasterMkLst>
        <pc:sldLayoutChg chg="modTransition">
          <pc:chgData name="annapurna lakshminarasimhan" userId="6600f5a0a84e3b19" providerId="LiveId" clId="{92401660-FFB6-4559-8AF8-3A078A17B731}" dt="2022-05-19T10:03:07.715" v="27"/>
          <pc:sldLayoutMkLst>
            <pc:docMk/>
            <pc:sldMasterMk cId="2734054762" sldId="2147483687"/>
            <pc:sldLayoutMk cId="1992531739" sldId="2147483688"/>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520006604" sldId="2147483689"/>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3380355691" sldId="2147483690"/>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222777964" sldId="2147483691"/>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1035851290" sldId="2147483692"/>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418395746" sldId="2147483693"/>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3951832524" sldId="2147483694"/>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201832108" sldId="2147483695"/>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102228420" sldId="2147483696"/>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1225929670" sldId="2147483697"/>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2588486553" sldId="2147483698"/>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1105250480" sldId="2147483699"/>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1691245787" sldId="2147483700"/>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341093892" sldId="2147483701"/>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687945746" sldId="2147483702"/>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3847910720" sldId="2147483703"/>
          </pc:sldLayoutMkLst>
        </pc:sldLayoutChg>
        <pc:sldLayoutChg chg="modTransition">
          <pc:chgData name="annapurna lakshminarasimhan" userId="6600f5a0a84e3b19" providerId="LiveId" clId="{92401660-FFB6-4559-8AF8-3A078A17B731}" dt="2022-05-19T10:03:07.715" v="27"/>
          <pc:sldLayoutMkLst>
            <pc:docMk/>
            <pc:sldMasterMk cId="2734054762" sldId="2147483687"/>
            <pc:sldLayoutMk cId="2378005055" sldId="2147483704"/>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5317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5929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8486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052504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12457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0938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7945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7910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005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00066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03556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7779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5851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8395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18325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8321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2284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5/19/2022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405476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FDCE-E1F6-D9D9-8C6C-862DC9BD09E7}"/>
              </a:ext>
            </a:extLst>
          </p:cNvPr>
          <p:cNvSpPr>
            <a:spLocks noGrp="1"/>
          </p:cNvSpPr>
          <p:nvPr>
            <p:ph type="ctrTitle"/>
          </p:nvPr>
        </p:nvSpPr>
        <p:spPr/>
        <p:txBody>
          <a:bodyPr/>
          <a:lstStyle/>
          <a:p>
            <a:r>
              <a:rPr lang="en-US" dirty="0"/>
              <a:t>BLACK HOLE</a:t>
            </a:r>
            <a:endParaRPr lang="en-IN" dirty="0"/>
          </a:p>
        </p:txBody>
      </p:sp>
      <p:sp>
        <p:nvSpPr>
          <p:cNvPr id="3" name="Subtitle 2">
            <a:extLst>
              <a:ext uri="{FF2B5EF4-FFF2-40B4-BE49-F238E27FC236}">
                <a16:creationId xmlns:a16="http://schemas.microsoft.com/office/drawing/2014/main" id="{25E9B742-CD0B-3609-E673-CF0AD040F5FE}"/>
              </a:ext>
            </a:extLst>
          </p:cNvPr>
          <p:cNvSpPr>
            <a:spLocks noGrp="1"/>
          </p:cNvSpPr>
          <p:nvPr>
            <p:ph type="subTitle" idx="1"/>
          </p:nvPr>
        </p:nvSpPr>
        <p:spPr/>
        <p:txBody>
          <a:bodyPr/>
          <a:lstStyle/>
          <a:p>
            <a:r>
              <a:rPr lang="en-US" dirty="0"/>
              <a:t>BY HARINI</a:t>
            </a:r>
            <a:endParaRPr lang="en-IN" dirty="0"/>
          </a:p>
        </p:txBody>
      </p:sp>
    </p:spTree>
    <p:extLst>
      <p:ext uri="{BB962C8B-B14F-4D97-AF65-F5344CB8AC3E}">
        <p14:creationId xmlns:p14="http://schemas.microsoft.com/office/powerpoint/2010/main" val="3338325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3A49-6B7F-73A8-AE68-05225F8CD44D}"/>
              </a:ext>
            </a:extLst>
          </p:cNvPr>
          <p:cNvSpPr>
            <a:spLocks noGrp="1"/>
          </p:cNvSpPr>
          <p:nvPr>
            <p:ph type="title"/>
          </p:nvPr>
        </p:nvSpPr>
        <p:spPr/>
        <p:txBody>
          <a:bodyPr/>
          <a:lstStyle/>
          <a:p>
            <a:r>
              <a:rPr lang="en-US" dirty="0"/>
              <a:t>ABOUT BLACK HOLE</a:t>
            </a:r>
            <a:endParaRPr lang="en-IN" dirty="0"/>
          </a:p>
        </p:txBody>
      </p:sp>
      <p:sp>
        <p:nvSpPr>
          <p:cNvPr id="3" name="Content Placeholder 2">
            <a:extLst>
              <a:ext uri="{FF2B5EF4-FFF2-40B4-BE49-F238E27FC236}">
                <a16:creationId xmlns:a16="http://schemas.microsoft.com/office/drawing/2014/main" id="{07F046D3-DA0A-8EF7-1349-1761CC322497}"/>
              </a:ext>
            </a:extLst>
          </p:cNvPr>
          <p:cNvSpPr>
            <a:spLocks noGrp="1"/>
          </p:cNvSpPr>
          <p:nvPr>
            <p:ph sz="quarter" idx="13"/>
          </p:nvPr>
        </p:nvSpPr>
        <p:spPr/>
        <p:txBody>
          <a:bodyPr/>
          <a:lstStyle/>
          <a:p>
            <a:r>
              <a:rPr lang="en-US" b="0" i="0" dirty="0">
                <a:solidFill>
                  <a:srgbClr val="000000"/>
                </a:solidFill>
                <a:effectLst/>
                <a:latin typeface="Helvetica Neue"/>
              </a:rPr>
              <a:t>A black hole is a place in space where gravity pulls so much that even light can not get out. The gravity is so strong because matter has been squeezed into a tiny space. This can happen when a star is dying.</a:t>
            </a:r>
          </a:p>
          <a:p>
            <a:r>
              <a:rPr lang="en-US" b="0" i="0" dirty="0">
                <a:solidFill>
                  <a:srgbClr val="000000"/>
                </a:solidFill>
                <a:effectLst/>
                <a:latin typeface="Helvetica Neue"/>
              </a:rPr>
              <a:t>Because no light can get out, people can't see black holes. They are invisible. Space telescopes with special tools can help find black holes. The special tools can see how stars that are very close to black holes act differently than other stars.</a:t>
            </a:r>
            <a:endParaRPr lang="en-IN" dirty="0"/>
          </a:p>
        </p:txBody>
      </p:sp>
    </p:spTree>
    <p:extLst>
      <p:ext uri="{BB962C8B-B14F-4D97-AF65-F5344CB8AC3E}">
        <p14:creationId xmlns:p14="http://schemas.microsoft.com/office/powerpoint/2010/main" val="1617021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232A-6590-4159-E505-920C5030DE3E}"/>
              </a:ext>
            </a:extLst>
          </p:cNvPr>
          <p:cNvSpPr>
            <a:spLocks noGrp="1"/>
          </p:cNvSpPr>
          <p:nvPr>
            <p:ph type="title"/>
          </p:nvPr>
        </p:nvSpPr>
        <p:spPr/>
        <p:txBody>
          <a:bodyPr/>
          <a:lstStyle/>
          <a:p>
            <a:r>
              <a:rPr lang="en-US" dirty="0"/>
              <a:t>HOW BIG ARE BLACK HOLES</a:t>
            </a:r>
            <a:endParaRPr lang="en-IN" dirty="0"/>
          </a:p>
        </p:txBody>
      </p:sp>
      <p:sp>
        <p:nvSpPr>
          <p:cNvPr id="3" name="Content Placeholder 2">
            <a:extLst>
              <a:ext uri="{FF2B5EF4-FFF2-40B4-BE49-F238E27FC236}">
                <a16:creationId xmlns:a16="http://schemas.microsoft.com/office/drawing/2014/main" id="{F0242C39-C0CC-2F55-A19F-4FEF3BDB4749}"/>
              </a:ext>
            </a:extLst>
          </p:cNvPr>
          <p:cNvSpPr>
            <a:spLocks noGrp="1"/>
          </p:cNvSpPr>
          <p:nvPr>
            <p:ph sz="quarter" idx="13"/>
          </p:nvPr>
        </p:nvSpPr>
        <p:spPr>
          <a:xfrm>
            <a:off x="913774" y="2367092"/>
            <a:ext cx="10363826" cy="4490908"/>
          </a:xfrm>
        </p:spPr>
        <p:txBody>
          <a:bodyPr>
            <a:normAutofit fontScale="85000" lnSpcReduction="10000"/>
          </a:bodyPr>
          <a:lstStyle/>
          <a:p>
            <a:r>
              <a:rPr lang="en-US" b="0" i="0" dirty="0">
                <a:solidFill>
                  <a:srgbClr val="000000"/>
                </a:solidFill>
                <a:effectLst/>
                <a:latin typeface="Helvetica Neue"/>
              </a:rPr>
              <a:t>Black holes can be big or small. Scientists think the smallest black holes are as small as just one atom. These black holes are very tiny but have the mass of a large mountain. Mass is the amount of matter, or "stuff," in an object.</a:t>
            </a:r>
          </a:p>
          <a:p>
            <a:r>
              <a:rPr lang="en-US" b="0" i="0" dirty="0">
                <a:solidFill>
                  <a:srgbClr val="000000"/>
                </a:solidFill>
                <a:effectLst/>
                <a:latin typeface="Helvetica Neue"/>
              </a:rPr>
              <a:t>Another kind of black hole is called "stellar." Its mass can be up to 20 times more than the mass of the sun. There may be many, many stellar mass black holes in Earth's galaxy. Earth's galaxy is called the Milky Way.</a:t>
            </a:r>
            <a:endParaRPr lang="en-US" dirty="0">
              <a:solidFill>
                <a:srgbClr val="000000"/>
              </a:solidFill>
              <a:latin typeface="Helvetica Neue"/>
            </a:endParaRPr>
          </a:p>
          <a:p>
            <a:r>
              <a:rPr lang="en-US" b="0" i="0" dirty="0">
                <a:solidFill>
                  <a:srgbClr val="000000"/>
                </a:solidFill>
                <a:effectLst/>
                <a:latin typeface="Helvetica Neue"/>
              </a:rPr>
              <a:t>The largest black holes are called "supermassive." These black holes have masses that are more than 1 million suns together. Scientists have found proof that every large galaxy contains a supermassive black hole at its center. The supermassive black hole at the center of the Milky Way galaxy is called Sagittarius A. It has a mass equal to about 4 million suns and would fit inside a very large ball that could hold a few million Earths.</a:t>
            </a:r>
            <a:endParaRPr lang="en-IN" dirty="0"/>
          </a:p>
        </p:txBody>
      </p:sp>
    </p:spTree>
    <p:extLst>
      <p:ext uri="{BB962C8B-B14F-4D97-AF65-F5344CB8AC3E}">
        <p14:creationId xmlns:p14="http://schemas.microsoft.com/office/powerpoint/2010/main" val="11796982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31FD-A5E0-01F6-06BE-12CD9FFCB663}"/>
              </a:ext>
            </a:extLst>
          </p:cNvPr>
          <p:cNvSpPr>
            <a:spLocks noGrp="1"/>
          </p:cNvSpPr>
          <p:nvPr>
            <p:ph type="title"/>
          </p:nvPr>
        </p:nvSpPr>
        <p:spPr/>
        <p:txBody>
          <a:bodyPr/>
          <a:lstStyle/>
          <a:p>
            <a:r>
              <a:rPr lang="en-US" dirty="0"/>
              <a:t>HOW DO BLACK HOLES FORM?</a:t>
            </a:r>
            <a:endParaRPr lang="en-IN" dirty="0"/>
          </a:p>
        </p:txBody>
      </p:sp>
      <p:sp>
        <p:nvSpPr>
          <p:cNvPr id="3" name="Content Placeholder 2">
            <a:extLst>
              <a:ext uri="{FF2B5EF4-FFF2-40B4-BE49-F238E27FC236}">
                <a16:creationId xmlns:a16="http://schemas.microsoft.com/office/drawing/2014/main" id="{B3B61D09-1682-B867-FDA6-441D89B86383}"/>
              </a:ext>
            </a:extLst>
          </p:cNvPr>
          <p:cNvSpPr>
            <a:spLocks noGrp="1"/>
          </p:cNvSpPr>
          <p:nvPr>
            <p:ph sz="quarter" idx="13"/>
          </p:nvPr>
        </p:nvSpPr>
        <p:spPr/>
        <p:txBody>
          <a:bodyPr/>
          <a:lstStyle/>
          <a:p>
            <a:r>
              <a:rPr lang="en-US" b="0" i="0" dirty="0">
                <a:solidFill>
                  <a:srgbClr val="000000"/>
                </a:solidFill>
                <a:effectLst/>
                <a:latin typeface="Helvetica Neue"/>
              </a:rPr>
              <a:t>Scientists think the smallest black holes formed when the universe began.</a:t>
            </a:r>
          </a:p>
          <a:p>
            <a:r>
              <a:rPr lang="en-US" b="0" i="0" dirty="0">
                <a:solidFill>
                  <a:srgbClr val="000000"/>
                </a:solidFill>
                <a:effectLst/>
                <a:latin typeface="Helvetica Neue"/>
              </a:rPr>
              <a:t>Stellar black holes are made when the center of a very big star falls in upon itself, or collapses. When this happens, it causes a supernova. A supernova is an exploding star that blasts part of the star into space.</a:t>
            </a:r>
            <a:endParaRPr lang="en-US" dirty="0">
              <a:solidFill>
                <a:srgbClr val="000000"/>
              </a:solidFill>
              <a:latin typeface="Helvetica Neue"/>
            </a:endParaRPr>
          </a:p>
          <a:p>
            <a:r>
              <a:rPr lang="en-US" b="0" i="0" dirty="0">
                <a:solidFill>
                  <a:srgbClr val="000000"/>
                </a:solidFill>
                <a:effectLst/>
                <a:latin typeface="Helvetica Neue"/>
              </a:rPr>
              <a:t>Scientists think supermassive black holes were made at the same time as the galaxy they are in.</a:t>
            </a:r>
            <a:endParaRPr lang="en-IN" dirty="0"/>
          </a:p>
        </p:txBody>
      </p:sp>
    </p:spTree>
    <p:extLst>
      <p:ext uri="{BB962C8B-B14F-4D97-AF65-F5344CB8AC3E}">
        <p14:creationId xmlns:p14="http://schemas.microsoft.com/office/powerpoint/2010/main" val="28986736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FF3E-F098-6FDC-5CD4-A6AD795A1370}"/>
              </a:ext>
            </a:extLst>
          </p:cNvPr>
          <p:cNvSpPr>
            <a:spLocks noGrp="1"/>
          </p:cNvSpPr>
          <p:nvPr>
            <p:ph type="title"/>
          </p:nvPr>
        </p:nvSpPr>
        <p:spPr/>
        <p:txBody>
          <a:bodyPr/>
          <a:lstStyle/>
          <a:p>
            <a:r>
              <a:rPr lang="en-US" b="1" i="0" dirty="0">
                <a:solidFill>
                  <a:srgbClr val="000000"/>
                </a:solidFill>
                <a:effectLst/>
                <a:latin typeface="Helvetica Neue"/>
              </a:rPr>
              <a:t>If Black Holes Are "Black," How Do Scientists Know They Are There?</a:t>
            </a:r>
            <a:endParaRPr lang="en-IN" dirty="0"/>
          </a:p>
        </p:txBody>
      </p:sp>
      <p:sp>
        <p:nvSpPr>
          <p:cNvPr id="3" name="Content Placeholder 2">
            <a:extLst>
              <a:ext uri="{FF2B5EF4-FFF2-40B4-BE49-F238E27FC236}">
                <a16:creationId xmlns:a16="http://schemas.microsoft.com/office/drawing/2014/main" id="{8EF99DF0-5BFC-72DC-517A-FA2AD798C48C}"/>
              </a:ext>
            </a:extLst>
          </p:cNvPr>
          <p:cNvSpPr>
            <a:spLocks noGrp="1"/>
          </p:cNvSpPr>
          <p:nvPr>
            <p:ph sz="quarter" idx="13"/>
          </p:nvPr>
        </p:nvSpPr>
        <p:spPr/>
        <p:txBody>
          <a:bodyPr>
            <a:normAutofit lnSpcReduction="10000"/>
          </a:bodyPr>
          <a:lstStyle/>
          <a:p>
            <a:r>
              <a:rPr lang="en-US" b="0" i="0" dirty="0">
                <a:solidFill>
                  <a:srgbClr val="000000"/>
                </a:solidFill>
                <a:effectLst/>
                <a:latin typeface="Helvetica Neue"/>
              </a:rPr>
              <a:t>A black hole can not be seen because strong gravity pulls all of the light into the middle of the black hole. But scientists can see how the strong gravity affects the stars and gas around the black hole. Scientists can study stars to find out if they are flying around, or orbiting, a black hole.</a:t>
            </a:r>
          </a:p>
          <a:p>
            <a:r>
              <a:rPr lang="en-US" b="0" i="0" dirty="0">
                <a:solidFill>
                  <a:srgbClr val="000000"/>
                </a:solidFill>
                <a:effectLst/>
                <a:latin typeface="Helvetica Neue"/>
              </a:rPr>
              <a:t>When a black hole and a star are close together, high-energy light is made. This kind of light can not be seen with human eyes. Scientists use satellites and telescopes in space to see the high-energy light.</a:t>
            </a:r>
            <a:endParaRPr lang="en-IN" dirty="0"/>
          </a:p>
        </p:txBody>
      </p:sp>
    </p:spTree>
    <p:extLst>
      <p:ext uri="{BB962C8B-B14F-4D97-AF65-F5344CB8AC3E}">
        <p14:creationId xmlns:p14="http://schemas.microsoft.com/office/powerpoint/2010/main" val="24610550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685-0659-EFAE-C270-E531F41AFF13}"/>
              </a:ext>
            </a:extLst>
          </p:cNvPr>
          <p:cNvSpPr>
            <a:spLocks noGrp="1"/>
          </p:cNvSpPr>
          <p:nvPr>
            <p:ph type="title"/>
          </p:nvPr>
        </p:nvSpPr>
        <p:spPr/>
        <p:txBody>
          <a:bodyPr/>
          <a:lstStyle/>
          <a:p>
            <a:r>
              <a:rPr lang="en-US" b="1" i="0" dirty="0">
                <a:solidFill>
                  <a:srgbClr val="000000"/>
                </a:solidFill>
                <a:effectLst/>
                <a:latin typeface="Helvetica Neue"/>
              </a:rPr>
              <a:t>Could a Black Hole Destroy Earth?</a:t>
            </a:r>
            <a:endParaRPr lang="en-IN" dirty="0"/>
          </a:p>
        </p:txBody>
      </p:sp>
      <p:sp>
        <p:nvSpPr>
          <p:cNvPr id="3" name="Content Placeholder 2">
            <a:extLst>
              <a:ext uri="{FF2B5EF4-FFF2-40B4-BE49-F238E27FC236}">
                <a16:creationId xmlns:a16="http://schemas.microsoft.com/office/drawing/2014/main" id="{D0C229BF-917F-374C-D1DD-25CBBBB0557B}"/>
              </a:ext>
            </a:extLst>
          </p:cNvPr>
          <p:cNvSpPr>
            <a:spLocks noGrp="1"/>
          </p:cNvSpPr>
          <p:nvPr>
            <p:ph sz="quarter" idx="13"/>
          </p:nvPr>
        </p:nvSpPr>
        <p:spPr/>
        <p:txBody>
          <a:bodyPr>
            <a:normAutofit lnSpcReduction="10000"/>
          </a:bodyPr>
          <a:lstStyle/>
          <a:p>
            <a:r>
              <a:rPr lang="en-US" b="0" i="0" dirty="0">
                <a:solidFill>
                  <a:srgbClr val="000000"/>
                </a:solidFill>
                <a:effectLst/>
                <a:latin typeface="Helvetica Neue"/>
              </a:rPr>
              <a:t>Black holes do not go around in space eating stars, moons and planets. Earth will not fall into a black hole because no black hole is close enough to the solar system for Earth to do that.</a:t>
            </a:r>
          </a:p>
          <a:p>
            <a:r>
              <a:rPr lang="en-US" b="0" i="0" dirty="0">
                <a:solidFill>
                  <a:srgbClr val="000000"/>
                </a:solidFill>
                <a:effectLst/>
                <a:latin typeface="Helvetica Neue"/>
              </a:rPr>
              <a:t>Even if a black hole the same mass as the sun were to take the place of the sun, Earth still would not fall in. The black hole would have the same gravity as the sun. Earth and the other planets would orbit the black hole as they orbit the sun now.</a:t>
            </a:r>
            <a:endParaRPr lang="en-US" dirty="0">
              <a:solidFill>
                <a:srgbClr val="000000"/>
              </a:solidFill>
              <a:latin typeface="Helvetica Neue"/>
            </a:endParaRPr>
          </a:p>
          <a:p>
            <a:r>
              <a:rPr lang="en-US" b="0" i="0" dirty="0">
                <a:solidFill>
                  <a:srgbClr val="000000"/>
                </a:solidFill>
                <a:effectLst/>
                <a:latin typeface="Helvetica Neue"/>
              </a:rPr>
              <a:t>The sun will never turn into a black hole. The sun is not a big enough star to make a black hole.</a:t>
            </a:r>
            <a:endParaRPr lang="en-IN" dirty="0"/>
          </a:p>
        </p:txBody>
      </p:sp>
    </p:spTree>
    <p:extLst>
      <p:ext uri="{BB962C8B-B14F-4D97-AF65-F5344CB8AC3E}">
        <p14:creationId xmlns:p14="http://schemas.microsoft.com/office/powerpoint/2010/main" val="5915570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1789-FD0E-0F04-0C8E-03467F3356F3}"/>
              </a:ext>
            </a:extLst>
          </p:cNvPr>
          <p:cNvSpPr>
            <a:spLocks noGrp="1"/>
          </p:cNvSpPr>
          <p:nvPr>
            <p:ph type="title"/>
          </p:nvPr>
        </p:nvSpPr>
        <p:spPr/>
        <p:txBody>
          <a:bodyPr/>
          <a:lstStyle/>
          <a:p>
            <a:r>
              <a:rPr lang="en-US" b="1" i="0" dirty="0">
                <a:solidFill>
                  <a:srgbClr val="000000"/>
                </a:solidFill>
                <a:effectLst/>
                <a:latin typeface="Helvetica Neue"/>
              </a:rPr>
              <a:t>How Is NASA Studying Black Holes?</a:t>
            </a:r>
            <a:endParaRPr lang="en-IN" dirty="0"/>
          </a:p>
        </p:txBody>
      </p:sp>
      <p:sp>
        <p:nvSpPr>
          <p:cNvPr id="3" name="Content Placeholder 2">
            <a:extLst>
              <a:ext uri="{FF2B5EF4-FFF2-40B4-BE49-F238E27FC236}">
                <a16:creationId xmlns:a16="http://schemas.microsoft.com/office/drawing/2014/main" id="{F69ACD4D-F8B7-64D5-3672-584A25CA3112}"/>
              </a:ext>
            </a:extLst>
          </p:cNvPr>
          <p:cNvSpPr>
            <a:spLocks noGrp="1"/>
          </p:cNvSpPr>
          <p:nvPr>
            <p:ph sz="quarter" idx="13"/>
          </p:nvPr>
        </p:nvSpPr>
        <p:spPr/>
        <p:txBody>
          <a:bodyPr/>
          <a:lstStyle/>
          <a:p>
            <a:r>
              <a:rPr lang="en-US" b="0" i="0" dirty="0">
                <a:solidFill>
                  <a:srgbClr val="000000"/>
                </a:solidFill>
                <a:effectLst/>
                <a:latin typeface="Helvetica Neue"/>
              </a:rPr>
              <a:t>NASA is using satellites and telescopes that are traveling in space to learn more about black holes. These spacecraft help scientists answer questions about the universe.</a:t>
            </a:r>
            <a:endParaRPr lang="en-IN" dirty="0"/>
          </a:p>
        </p:txBody>
      </p:sp>
    </p:spTree>
    <p:extLst>
      <p:ext uri="{BB962C8B-B14F-4D97-AF65-F5344CB8AC3E}">
        <p14:creationId xmlns:p14="http://schemas.microsoft.com/office/powerpoint/2010/main" val="17615021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5112-30A5-1308-9F5F-B89493E352AC}"/>
              </a:ext>
            </a:extLst>
          </p:cNvPr>
          <p:cNvSpPr>
            <a:spLocks noGrp="1"/>
          </p:cNvSpPr>
          <p:nvPr>
            <p:ph type="title"/>
          </p:nvPr>
        </p:nvSpPr>
        <p:spPr/>
        <p:txBody>
          <a:bodyPr/>
          <a:lstStyle/>
          <a:p>
            <a:r>
              <a:rPr lang="en-US" b="1" i="0" dirty="0">
                <a:effectLst/>
                <a:latin typeface="Raleway" panose="020B0604020202020204" pitchFamily="2" charset="0"/>
              </a:rPr>
              <a:t>One Star's End is a Black Hole's Beginning</a:t>
            </a:r>
            <a:endParaRPr lang="en-IN" dirty="0"/>
          </a:p>
        </p:txBody>
      </p:sp>
      <p:sp>
        <p:nvSpPr>
          <p:cNvPr id="3" name="Content Placeholder 2">
            <a:extLst>
              <a:ext uri="{FF2B5EF4-FFF2-40B4-BE49-F238E27FC236}">
                <a16:creationId xmlns:a16="http://schemas.microsoft.com/office/drawing/2014/main" id="{7D9C9771-5552-9168-2DC8-F0553CF9E5B8}"/>
              </a:ext>
            </a:extLst>
          </p:cNvPr>
          <p:cNvSpPr>
            <a:spLocks noGrp="1"/>
          </p:cNvSpPr>
          <p:nvPr>
            <p:ph sz="quarter" idx="13"/>
          </p:nvPr>
        </p:nvSpPr>
        <p:spPr/>
        <p:txBody>
          <a:bodyPr>
            <a:normAutofit fontScale="92500" lnSpcReduction="20000"/>
          </a:bodyPr>
          <a:lstStyle/>
          <a:p>
            <a:r>
              <a:rPr lang="en-US" b="0" i="0" dirty="0">
                <a:effectLst/>
                <a:latin typeface="Raleway" pitchFamily="2" charset="0"/>
              </a:rPr>
              <a:t>Most black holes form from the remnants of a large star that dies in a supernova explosion. (Smaller stars become dense neutron stars, which are not massive enough to trap light.) If the total mass of the star is large enough (about three times the mass of the Sun), it can be proven theoretically that no force can keep the star from collapsing under the influence of gravity. However, as the star collapses, a strange thing occurs. As the surface of the star nears an imaginary surface called the "event horizon," time on the star slows relative to the time kept by observers far away. When the surface reaches the event horizon, time stands still, and the star can collapse no more - it is a frozen collapsing object.</a:t>
            </a:r>
            <a:endParaRPr lang="en-IN" dirty="0"/>
          </a:p>
        </p:txBody>
      </p:sp>
    </p:spTree>
    <p:extLst>
      <p:ext uri="{BB962C8B-B14F-4D97-AF65-F5344CB8AC3E}">
        <p14:creationId xmlns:p14="http://schemas.microsoft.com/office/powerpoint/2010/main" val="12835334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F2301-E23D-C063-D670-9AFBD09B99AE}"/>
              </a:ext>
            </a:extLst>
          </p:cNvPr>
          <p:cNvSpPr>
            <a:spLocks noGrp="1"/>
          </p:cNvSpPr>
          <p:nvPr>
            <p:ph type="title"/>
          </p:nvPr>
        </p:nvSpPr>
        <p:spPr/>
        <p:txBody>
          <a:bodyPr/>
          <a:lstStyle/>
          <a:p>
            <a:r>
              <a:rPr lang="en-IN" b="1" i="0" dirty="0">
                <a:effectLst/>
                <a:latin typeface="Raleway" pitchFamily="2" charset="0"/>
              </a:rPr>
              <a:t>Babies and Giants</a:t>
            </a:r>
            <a:endParaRPr lang="en-IN" dirty="0"/>
          </a:p>
        </p:txBody>
      </p:sp>
      <p:sp>
        <p:nvSpPr>
          <p:cNvPr id="3" name="Content Placeholder 2">
            <a:extLst>
              <a:ext uri="{FF2B5EF4-FFF2-40B4-BE49-F238E27FC236}">
                <a16:creationId xmlns:a16="http://schemas.microsoft.com/office/drawing/2014/main" id="{AB77393C-18DF-1EE4-D200-E2F570FD3082}"/>
              </a:ext>
            </a:extLst>
          </p:cNvPr>
          <p:cNvSpPr>
            <a:spLocks noGrp="1"/>
          </p:cNvSpPr>
          <p:nvPr>
            <p:ph sz="quarter" idx="13"/>
          </p:nvPr>
        </p:nvSpPr>
        <p:spPr>
          <a:xfrm>
            <a:off x="913774" y="2367092"/>
            <a:ext cx="10363826" cy="4490908"/>
          </a:xfrm>
        </p:spPr>
        <p:txBody>
          <a:bodyPr>
            <a:normAutofit fontScale="92500" lnSpcReduction="10000"/>
          </a:bodyPr>
          <a:lstStyle/>
          <a:p>
            <a:r>
              <a:rPr lang="en-US" b="0" i="0" dirty="0">
                <a:effectLst/>
                <a:latin typeface="Raleway" pitchFamily="2" charset="0"/>
              </a:rPr>
              <a:t>Although the basic formation process is understood, one perennial mystery in the science of black holes is that they appear to exist on two radically different size scales. On the one end, there are the countless black holes that are the remnants of massive stars. Peppered throughout the Universe, these "stellar mass" black holes are generally 10 to 24 times as massive as the Sun. Astronomers spot them when another star draws near enough for some of the matter surrounding it to be snared by the black hole's gravity, churning out x-rays in the process. Most stellar black holes, however, are very difficult to detect. Judging from the number of stars large enough to produce such black holes, however, scientists estimate that there are as many as ten million to a billion such black holes in the Milky Way alone</a:t>
            </a:r>
            <a:r>
              <a:rPr lang="en-US" b="0" i="0" dirty="0">
                <a:solidFill>
                  <a:srgbClr val="6A7987"/>
                </a:solidFill>
                <a:effectLst/>
                <a:latin typeface="Raleway" pitchFamily="2" charset="0"/>
              </a:rPr>
              <a:t>.</a:t>
            </a:r>
          </a:p>
          <a:p>
            <a:endParaRPr lang="en-IN" dirty="0"/>
          </a:p>
        </p:txBody>
      </p:sp>
    </p:spTree>
    <p:extLst>
      <p:ext uri="{BB962C8B-B14F-4D97-AF65-F5344CB8AC3E}">
        <p14:creationId xmlns:p14="http://schemas.microsoft.com/office/powerpoint/2010/main" val="41884515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curtains"/>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23</TotalTime>
  <Words>960</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Helvetica Neue</vt:lpstr>
      <vt:lpstr>Raleway</vt:lpstr>
      <vt:lpstr>Tw Cen MT</vt:lpstr>
      <vt:lpstr>Droplet</vt:lpstr>
      <vt:lpstr>BLACK HOLE</vt:lpstr>
      <vt:lpstr>ABOUT BLACK HOLE</vt:lpstr>
      <vt:lpstr>HOW BIG ARE BLACK HOLES</vt:lpstr>
      <vt:lpstr>HOW DO BLACK HOLES FORM?</vt:lpstr>
      <vt:lpstr>If Black Holes Are "Black," How Do Scientists Know They Are There?</vt:lpstr>
      <vt:lpstr>Could a Black Hole Destroy Earth?</vt:lpstr>
      <vt:lpstr>How Is NASA Studying Black Holes?</vt:lpstr>
      <vt:lpstr>One Star's End is a Black Hole's Beginning</vt:lpstr>
      <vt:lpstr>Babies and Giants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HOLE</dc:title>
  <dc:creator>annapurna lakshminarasimhan</dc:creator>
  <cp:lastModifiedBy>annapurna lakshminarasimhan</cp:lastModifiedBy>
  <cp:revision>1</cp:revision>
  <dcterms:created xsi:type="dcterms:W3CDTF">2022-05-19T09:40:06Z</dcterms:created>
  <dcterms:modified xsi:type="dcterms:W3CDTF">2022-05-19T10:03:54Z</dcterms:modified>
</cp:coreProperties>
</file>