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handoutMasterIdLst>
    <p:handoutMasterId r:id="rId56"/>
  </p:handoutMasterIdLst>
  <p:sldIdLst>
    <p:sldId id="256" r:id="rId2"/>
    <p:sldId id="259" r:id="rId3"/>
    <p:sldId id="288" r:id="rId4"/>
    <p:sldId id="363" r:id="rId5"/>
    <p:sldId id="289" r:id="rId6"/>
    <p:sldId id="268" r:id="rId7"/>
    <p:sldId id="291" r:id="rId8"/>
    <p:sldId id="294" r:id="rId9"/>
    <p:sldId id="351" r:id="rId10"/>
    <p:sldId id="295" r:id="rId11"/>
    <p:sldId id="367" r:id="rId12"/>
    <p:sldId id="370" r:id="rId13"/>
    <p:sldId id="371" r:id="rId14"/>
    <p:sldId id="382" r:id="rId15"/>
    <p:sldId id="383" r:id="rId16"/>
    <p:sldId id="377" r:id="rId17"/>
    <p:sldId id="378" r:id="rId18"/>
    <p:sldId id="379" r:id="rId19"/>
    <p:sldId id="390" r:id="rId20"/>
    <p:sldId id="391" r:id="rId21"/>
    <p:sldId id="392" r:id="rId22"/>
    <p:sldId id="394" r:id="rId23"/>
    <p:sldId id="395" r:id="rId24"/>
    <p:sldId id="396" r:id="rId25"/>
    <p:sldId id="397" r:id="rId26"/>
    <p:sldId id="398" r:id="rId27"/>
    <p:sldId id="399" r:id="rId28"/>
    <p:sldId id="400" r:id="rId29"/>
    <p:sldId id="384" r:id="rId30"/>
    <p:sldId id="387" r:id="rId31"/>
    <p:sldId id="388" r:id="rId32"/>
    <p:sldId id="389" r:id="rId33"/>
    <p:sldId id="404" r:id="rId34"/>
    <p:sldId id="405" r:id="rId35"/>
    <p:sldId id="406" r:id="rId36"/>
    <p:sldId id="407" r:id="rId37"/>
    <p:sldId id="408" r:id="rId38"/>
    <p:sldId id="409" r:id="rId39"/>
    <p:sldId id="385" r:id="rId40"/>
    <p:sldId id="380" r:id="rId41"/>
    <p:sldId id="381" r:id="rId42"/>
    <p:sldId id="386" r:id="rId43"/>
    <p:sldId id="401" r:id="rId44"/>
    <p:sldId id="402" r:id="rId45"/>
    <p:sldId id="403" r:id="rId46"/>
    <p:sldId id="410" r:id="rId47"/>
    <p:sldId id="411" r:id="rId48"/>
    <p:sldId id="412" r:id="rId49"/>
    <p:sldId id="417" r:id="rId50"/>
    <p:sldId id="414" r:id="rId51"/>
    <p:sldId id="415" r:id="rId52"/>
    <p:sldId id="413" r:id="rId53"/>
    <p:sldId id="263" r:id="rId54"/>
  </p:sldIdLst>
  <p:sldSz cx="9144000" cy="5143500" type="screen16x9"/>
  <p:notesSz cx="6858000" cy="9144000"/>
  <p:defaultTextStyle>
    <a:defPPr marL="0" marR="0" indent="0" algn="l" defTabSz="342900" rtl="0" fontAlgn="auto" latinLnBrk="1" hangingPunct="0">
      <a:lnSpc>
        <a:spcPct val="100000"/>
      </a:lnSpc>
      <a:spcBef>
        <a:spcPts val="0"/>
      </a:spcBef>
      <a:spcAft>
        <a:spcPts val="0"/>
      </a:spcAft>
      <a:buClrTx/>
      <a:buSzTx/>
      <a:buFontTx/>
      <a:buNone/>
      <a:defRPr kumimoji="0" sz="700" b="0" i="0" u="none" strike="noStrike" cap="none" spc="0" normalizeH="0" baseline="0">
        <a:ln>
          <a:noFill/>
        </a:ln>
        <a:solidFill>
          <a:srgbClr val="000000"/>
        </a:solidFill>
        <a:effectLst/>
        <a:uFillTx/>
      </a:defRPr>
    </a:defPPr>
    <a:lvl1pPr marL="0" marR="0" indent="0" algn="ctr" defTabSz="309880" rtl="0" fontAlgn="auto" latinLnBrk="0" hangingPunct="0">
      <a:lnSpc>
        <a:spcPct val="100000"/>
      </a:lnSpc>
      <a:spcBef>
        <a:spcPts val="0"/>
      </a:spcBef>
      <a:spcAft>
        <a:spcPts val="0"/>
      </a:spcAft>
      <a:buClrTx/>
      <a:buSzTx/>
      <a:buFontTx/>
      <a:buNone/>
      <a:defRPr kumimoji="0" sz="1900" b="0" i="0" u="none" strike="noStrike" cap="none" spc="0" normalizeH="0" baseline="0">
        <a:ln>
          <a:noFill/>
        </a:ln>
        <a:solidFill>
          <a:srgbClr val="000000"/>
        </a:solidFill>
        <a:effectLst/>
        <a:uFillTx/>
        <a:latin typeface="+mn-lt"/>
        <a:ea typeface="+mn-ea"/>
        <a:cs typeface="+mn-cs"/>
        <a:sym typeface="Helvetica Light"/>
      </a:defRPr>
    </a:lvl1pPr>
    <a:lvl2pPr marL="0" marR="0" indent="85725" algn="ctr" defTabSz="309880" rtl="0" fontAlgn="auto" latinLnBrk="0" hangingPunct="0">
      <a:lnSpc>
        <a:spcPct val="100000"/>
      </a:lnSpc>
      <a:spcBef>
        <a:spcPts val="0"/>
      </a:spcBef>
      <a:spcAft>
        <a:spcPts val="0"/>
      </a:spcAft>
      <a:buClrTx/>
      <a:buSzTx/>
      <a:buFontTx/>
      <a:buNone/>
      <a:defRPr kumimoji="0" sz="1900" b="0" i="0" u="none" strike="noStrike" cap="none" spc="0" normalizeH="0" baseline="0">
        <a:ln>
          <a:noFill/>
        </a:ln>
        <a:solidFill>
          <a:srgbClr val="000000"/>
        </a:solidFill>
        <a:effectLst/>
        <a:uFillTx/>
        <a:latin typeface="+mn-lt"/>
        <a:ea typeface="+mn-ea"/>
        <a:cs typeface="+mn-cs"/>
        <a:sym typeface="Helvetica Light"/>
      </a:defRPr>
    </a:lvl2pPr>
    <a:lvl3pPr marL="0" marR="0" indent="171450" algn="ctr" defTabSz="309880" rtl="0" fontAlgn="auto" latinLnBrk="0" hangingPunct="0">
      <a:lnSpc>
        <a:spcPct val="100000"/>
      </a:lnSpc>
      <a:spcBef>
        <a:spcPts val="0"/>
      </a:spcBef>
      <a:spcAft>
        <a:spcPts val="0"/>
      </a:spcAft>
      <a:buClrTx/>
      <a:buSzTx/>
      <a:buFontTx/>
      <a:buNone/>
      <a:defRPr kumimoji="0" sz="1900" b="0" i="0" u="none" strike="noStrike" cap="none" spc="0" normalizeH="0" baseline="0">
        <a:ln>
          <a:noFill/>
        </a:ln>
        <a:solidFill>
          <a:srgbClr val="000000"/>
        </a:solidFill>
        <a:effectLst/>
        <a:uFillTx/>
        <a:latin typeface="+mn-lt"/>
        <a:ea typeface="+mn-ea"/>
        <a:cs typeface="+mn-cs"/>
        <a:sym typeface="Helvetica Light"/>
      </a:defRPr>
    </a:lvl3pPr>
    <a:lvl4pPr marL="0" marR="0" indent="257175" algn="ctr" defTabSz="309880" rtl="0" fontAlgn="auto" latinLnBrk="0" hangingPunct="0">
      <a:lnSpc>
        <a:spcPct val="100000"/>
      </a:lnSpc>
      <a:spcBef>
        <a:spcPts val="0"/>
      </a:spcBef>
      <a:spcAft>
        <a:spcPts val="0"/>
      </a:spcAft>
      <a:buClrTx/>
      <a:buSzTx/>
      <a:buFontTx/>
      <a:buNone/>
      <a:defRPr kumimoji="0" sz="1900" b="0" i="0" u="none" strike="noStrike" cap="none" spc="0" normalizeH="0" baseline="0">
        <a:ln>
          <a:noFill/>
        </a:ln>
        <a:solidFill>
          <a:srgbClr val="000000"/>
        </a:solidFill>
        <a:effectLst/>
        <a:uFillTx/>
        <a:latin typeface="+mn-lt"/>
        <a:ea typeface="+mn-ea"/>
        <a:cs typeface="+mn-cs"/>
        <a:sym typeface="Helvetica Light"/>
      </a:defRPr>
    </a:lvl4pPr>
    <a:lvl5pPr marL="0" marR="0" indent="342900" algn="ctr" defTabSz="309880" rtl="0" fontAlgn="auto" latinLnBrk="0" hangingPunct="0">
      <a:lnSpc>
        <a:spcPct val="100000"/>
      </a:lnSpc>
      <a:spcBef>
        <a:spcPts val="0"/>
      </a:spcBef>
      <a:spcAft>
        <a:spcPts val="0"/>
      </a:spcAft>
      <a:buClrTx/>
      <a:buSzTx/>
      <a:buFontTx/>
      <a:buNone/>
      <a:defRPr kumimoji="0" sz="1900" b="0" i="0" u="none" strike="noStrike" cap="none" spc="0" normalizeH="0" baseline="0">
        <a:ln>
          <a:noFill/>
        </a:ln>
        <a:solidFill>
          <a:srgbClr val="000000"/>
        </a:solidFill>
        <a:effectLst/>
        <a:uFillTx/>
        <a:latin typeface="+mn-lt"/>
        <a:ea typeface="+mn-ea"/>
        <a:cs typeface="+mn-cs"/>
        <a:sym typeface="Helvetica Light"/>
      </a:defRPr>
    </a:lvl5pPr>
    <a:lvl6pPr marL="0" marR="0" indent="428625" algn="ctr" defTabSz="309880" rtl="0" fontAlgn="auto" latinLnBrk="0" hangingPunct="0">
      <a:lnSpc>
        <a:spcPct val="100000"/>
      </a:lnSpc>
      <a:spcBef>
        <a:spcPts val="0"/>
      </a:spcBef>
      <a:spcAft>
        <a:spcPts val="0"/>
      </a:spcAft>
      <a:buClrTx/>
      <a:buSzTx/>
      <a:buFontTx/>
      <a:buNone/>
      <a:defRPr kumimoji="0" sz="1900" b="0" i="0" u="none" strike="noStrike" cap="none" spc="0" normalizeH="0" baseline="0">
        <a:ln>
          <a:noFill/>
        </a:ln>
        <a:solidFill>
          <a:srgbClr val="000000"/>
        </a:solidFill>
        <a:effectLst/>
        <a:uFillTx/>
        <a:latin typeface="+mn-lt"/>
        <a:ea typeface="+mn-ea"/>
        <a:cs typeface="+mn-cs"/>
        <a:sym typeface="Helvetica Light"/>
      </a:defRPr>
    </a:lvl6pPr>
    <a:lvl7pPr marL="0" marR="0" indent="514350" algn="ctr" defTabSz="309880" rtl="0" fontAlgn="auto" latinLnBrk="0" hangingPunct="0">
      <a:lnSpc>
        <a:spcPct val="100000"/>
      </a:lnSpc>
      <a:spcBef>
        <a:spcPts val="0"/>
      </a:spcBef>
      <a:spcAft>
        <a:spcPts val="0"/>
      </a:spcAft>
      <a:buClrTx/>
      <a:buSzTx/>
      <a:buFontTx/>
      <a:buNone/>
      <a:defRPr kumimoji="0" sz="1900" b="0" i="0" u="none" strike="noStrike" cap="none" spc="0" normalizeH="0" baseline="0">
        <a:ln>
          <a:noFill/>
        </a:ln>
        <a:solidFill>
          <a:srgbClr val="000000"/>
        </a:solidFill>
        <a:effectLst/>
        <a:uFillTx/>
        <a:latin typeface="+mn-lt"/>
        <a:ea typeface="+mn-ea"/>
        <a:cs typeface="+mn-cs"/>
        <a:sym typeface="Helvetica Light"/>
      </a:defRPr>
    </a:lvl7pPr>
    <a:lvl8pPr marL="0" marR="0" indent="600075" algn="ctr" defTabSz="309880" rtl="0" fontAlgn="auto" latinLnBrk="0" hangingPunct="0">
      <a:lnSpc>
        <a:spcPct val="100000"/>
      </a:lnSpc>
      <a:spcBef>
        <a:spcPts val="0"/>
      </a:spcBef>
      <a:spcAft>
        <a:spcPts val="0"/>
      </a:spcAft>
      <a:buClrTx/>
      <a:buSzTx/>
      <a:buFontTx/>
      <a:buNone/>
      <a:defRPr kumimoji="0" sz="1900" b="0" i="0" u="none" strike="noStrike" cap="none" spc="0" normalizeH="0" baseline="0">
        <a:ln>
          <a:noFill/>
        </a:ln>
        <a:solidFill>
          <a:srgbClr val="000000"/>
        </a:solidFill>
        <a:effectLst/>
        <a:uFillTx/>
        <a:latin typeface="+mn-lt"/>
        <a:ea typeface="+mn-ea"/>
        <a:cs typeface="+mn-cs"/>
        <a:sym typeface="Helvetica Light"/>
      </a:defRPr>
    </a:lvl8pPr>
    <a:lvl9pPr marL="0" marR="0" indent="685800" algn="ctr" defTabSz="309880" rtl="0" fontAlgn="auto" latinLnBrk="0" hangingPunct="0">
      <a:lnSpc>
        <a:spcPct val="100000"/>
      </a:lnSpc>
      <a:spcBef>
        <a:spcPts val="0"/>
      </a:spcBef>
      <a:spcAft>
        <a:spcPts val="0"/>
      </a:spcAft>
      <a:buClrTx/>
      <a:buSzTx/>
      <a:buFontTx/>
      <a:buNone/>
      <a:defRPr kumimoji="0" sz="19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guide id="3" orient="horz" pos="1624">
          <p15:clr>
            <a:srgbClr val="A4A3A4"/>
          </p15:clr>
        </p15:guide>
        <p15:guide id="4" pos="29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D3143"/>
    <a:srgbClr val="E6DB74"/>
    <a:srgbClr val="A9ABB1"/>
    <a:srgbClr val="355293"/>
    <a:srgbClr val="CCA556"/>
    <a:srgbClr val="AABD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43"/>
    <p:restoredTop sz="86702" autoAdjust="0"/>
  </p:normalViewPr>
  <p:slideViewPr>
    <p:cSldViewPr snapToGrid="0" snapToObjects="1" showGuides="1">
      <p:cViewPr varScale="1">
        <p:scale>
          <a:sx n="139" d="100"/>
          <a:sy n="139" d="100"/>
        </p:scale>
        <p:origin x="955" y="106"/>
      </p:cViewPr>
      <p:guideLst>
        <p:guide orient="horz" pos="4320"/>
        <p:guide pos="7680"/>
        <p:guide orient="horz" pos="1624"/>
        <p:guide pos="29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2019/6/20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71450" latinLnBrk="0">
      <a:lnSpc>
        <a:spcPct val="118000"/>
      </a:lnSpc>
      <a:defRPr sz="800">
        <a:latin typeface="Helvetica Neue"/>
        <a:ea typeface="Helvetica Neue"/>
        <a:cs typeface="Helvetica Neue"/>
        <a:sym typeface="Helvetica Neue"/>
      </a:defRPr>
    </a:lvl1pPr>
    <a:lvl2pPr indent="85725" defTabSz="171450" latinLnBrk="0">
      <a:lnSpc>
        <a:spcPct val="118000"/>
      </a:lnSpc>
      <a:defRPr sz="800">
        <a:latin typeface="Helvetica Neue"/>
        <a:ea typeface="Helvetica Neue"/>
        <a:cs typeface="Helvetica Neue"/>
        <a:sym typeface="Helvetica Neue"/>
      </a:defRPr>
    </a:lvl2pPr>
    <a:lvl3pPr indent="171450" defTabSz="171450" latinLnBrk="0">
      <a:lnSpc>
        <a:spcPct val="118000"/>
      </a:lnSpc>
      <a:defRPr sz="800">
        <a:latin typeface="Helvetica Neue"/>
        <a:ea typeface="Helvetica Neue"/>
        <a:cs typeface="Helvetica Neue"/>
        <a:sym typeface="Helvetica Neue"/>
      </a:defRPr>
    </a:lvl3pPr>
    <a:lvl4pPr indent="257175" defTabSz="171450" latinLnBrk="0">
      <a:lnSpc>
        <a:spcPct val="118000"/>
      </a:lnSpc>
      <a:defRPr sz="800">
        <a:latin typeface="Helvetica Neue"/>
        <a:ea typeface="Helvetica Neue"/>
        <a:cs typeface="Helvetica Neue"/>
        <a:sym typeface="Helvetica Neue"/>
      </a:defRPr>
    </a:lvl4pPr>
    <a:lvl5pPr indent="342900" defTabSz="171450" latinLnBrk="0">
      <a:lnSpc>
        <a:spcPct val="118000"/>
      </a:lnSpc>
      <a:defRPr sz="800">
        <a:latin typeface="Helvetica Neue"/>
        <a:ea typeface="Helvetica Neue"/>
        <a:cs typeface="Helvetica Neue"/>
        <a:sym typeface="Helvetica Neue"/>
      </a:defRPr>
    </a:lvl5pPr>
    <a:lvl6pPr indent="428625" defTabSz="171450" latinLnBrk="0">
      <a:lnSpc>
        <a:spcPct val="118000"/>
      </a:lnSpc>
      <a:defRPr sz="800">
        <a:latin typeface="Helvetica Neue"/>
        <a:ea typeface="Helvetica Neue"/>
        <a:cs typeface="Helvetica Neue"/>
        <a:sym typeface="Helvetica Neue"/>
      </a:defRPr>
    </a:lvl6pPr>
    <a:lvl7pPr indent="514350" defTabSz="171450" latinLnBrk="0">
      <a:lnSpc>
        <a:spcPct val="118000"/>
      </a:lnSpc>
      <a:defRPr sz="800">
        <a:latin typeface="Helvetica Neue"/>
        <a:ea typeface="Helvetica Neue"/>
        <a:cs typeface="Helvetica Neue"/>
        <a:sym typeface="Helvetica Neue"/>
      </a:defRPr>
    </a:lvl7pPr>
    <a:lvl8pPr indent="600075" defTabSz="171450" latinLnBrk="0">
      <a:lnSpc>
        <a:spcPct val="118000"/>
      </a:lnSpc>
      <a:defRPr sz="800">
        <a:latin typeface="Helvetica Neue"/>
        <a:ea typeface="Helvetica Neue"/>
        <a:cs typeface="Helvetica Neue"/>
        <a:sym typeface="Helvetica Neue"/>
      </a:defRPr>
    </a:lvl8pPr>
    <a:lvl9pPr indent="685800" defTabSz="171450" latinLnBrk="0">
      <a:lnSpc>
        <a:spcPct val="118000"/>
      </a:lnSpc>
      <a:defRPr sz="8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47691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37781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5040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74948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3580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59273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26688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89922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77279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3180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zh-CN" altLang="en-US" dirty="0"/>
              <a:t>核心容器：核心容器提供 Spring 框架的基本功能。核心容器的主要组件是 BeanFactory，它是工厂模式的实现。BeanFactory 使用控制反转 （IOC） 模式将应用程序的配置和依赖性规范与实际的应用程序代码分开。</a:t>
            </a:r>
          </a:p>
          <a:p>
            <a:r>
              <a:rPr lang="zh-CN" altLang="en-US" dirty="0"/>
              <a:t>Spring 上下文：Spring 上下文是一个配置文件，向 Spring 框架提供上下文信息。Spring 上下文包括企业服务，例如 JNDI、EJB、电子邮件、国际化、校验和调度功能。</a:t>
            </a:r>
          </a:p>
          <a:p>
            <a:r>
              <a:rPr lang="zh-CN" altLang="en-US" dirty="0"/>
              <a:t>Spring AOP：通过配置管理特性，Spring AOP 模块直接将面向方面的编程功能集成到了 Spring 框架中。所以，可以很容易地使 Spring 框架管理的任何对象支持 AOP。Spring AOP 模块为基于 Spring 的应用程序中的对象提供了事务管理服务。通过使用 Spring AOP，不用依赖 EJB 组件，就可以将声明性事务管理集成到应用程序中。</a:t>
            </a:r>
          </a:p>
          <a:p>
            <a:r>
              <a:rPr lang="zh-CN" altLang="en-US" dirty="0"/>
              <a:t>Spring DAO：JDBC DAO 抽象层提供了有意义的异常层次结构，可用该结构来管理异常处理和不同数据库供应商抛出的错误消息。异常层次结构简化了错误处理，并且极大地降低了需要编写的异常代码数量（例如打开和关闭连接）。Spring DAO 的面向 JDBC 的异常遵从通用的 DAO 异常层次结构。</a:t>
            </a:r>
          </a:p>
          <a:p>
            <a:r>
              <a:rPr lang="zh-CN" altLang="en-US" dirty="0"/>
              <a:t>Spring ORM：Spring 框架插入了若干个 ORM 框架，从而提供了 ORM 的对象关系工具，其中包括 JDO、Hibernate 和 iBatis SQL Map。所有这些都遵从 Spring 的通用事务和 DAO 异常层次结构。</a:t>
            </a:r>
          </a:p>
          <a:p>
            <a:r>
              <a:rPr lang="zh-CN" altLang="en-US" dirty="0"/>
              <a:t>Spring Web 模块：Web 上下文模块建立在应用程序上下文模块之上，为基于 Web 的应用程序提供了上下文。所以，Spring 框架支持与 Jakarta Struts 的集成。Web 模块还简化了处理多部分请求以及将请求参数绑定到域对象的工作。</a:t>
            </a:r>
          </a:p>
          <a:p>
            <a:r>
              <a:rPr lang="zh-CN" altLang="en-US" dirty="0"/>
              <a:t>Spring MVC 框架：MVC 框架是一个全功能的构建 Web 应用程序的 MVC 实现。通过策略接口，MVC 框架变成为高度可配置的，MVC 容纳了大量视图技术，其中包括 JSP、Velocity、Tiles、iText 和 POI。</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86523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2628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7962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2198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89035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34429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54332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34247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2293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7376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95122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78570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58422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356292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08613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32498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075192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1721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07013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16977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882149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1623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6838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91001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47825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269297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34701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5211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zh-CN" altLang="en-US" dirty="0"/>
              <a:t>  “不要给我们打电话，我们会给你打电话(don‘t call us, we‘ll call you)”这是著名的好莱坞原则。在好莱坞，把简历递交给演艺公司后就只有回家等待。由演艺公司对整个娱乐项的完全控制，演员只能被动式的接受公司的差使,在需要的环节中，完成自己的演出。</a:t>
            </a:r>
          </a:p>
          <a:p>
            <a:r>
              <a:rPr lang="en-US" altLang="zh-CN" dirty="0"/>
              <a:t>	</a:t>
            </a:r>
            <a:r>
              <a:rPr lang="zh-CN" altLang="en-US" dirty="0"/>
              <a:t>好莱坞，一个让许多俊男靓女欲罢不能的地方。在通往成功的路上，有谁不愿意通过捷径而一炮而红，在这之中影视声色是许多人会尝试的方式之一。 </a:t>
            </a:r>
          </a:p>
          <a:p>
            <a:r>
              <a:rPr lang="zh-CN" altLang="en-US" dirty="0"/>
              <a:t>     不过，好莱坞不是一般的场所，它不是什么阿猫阿狗都可以进入的地方，他们不缺少俊男靓女。因此，如果你有一双俊俏的脸庞，你不要在他们面前显摆，他们不在乎。你可能会说，我的演技非常棒，哦，没用，这样的人在好莱坞遍地都是。 </a:t>
            </a:r>
          </a:p>
          <a:p>
            <a:r>
              <a:rPr lang="zh-CN" altLang="en-US" dirty="0"/>
              <a:t>     梦想进入好莱坞的人们，你们不要找好莱坞。那怎么办呢？答案是，让好莱坞来找你！ </a:t>
            </a:r>
          </a:p>
          <a:p>
            <a:r>
              <a:rPr lang="zh-CN" altLang="en-US" dirty="0"/>
              <a:t>这就是非常著名的好莱坞原则。</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pic>
        <p:nvPicPr>
          <p:cNvPr id="5" name="图片 4" descr="图片8.jpg"/>
          <p:cNvPicPr>
            <a:picLocks noChangeAspect="1"/>
          </p:cNvPicPr>
          <p:nvPr userDrawn="1"/>
        </p:nvPicPr>
        <p:blipFill>
          <a:blip r:embed="rId2" cstate="print"/>
          <a:stretch>
            <a:fillRect/>
          </a:stretch>
        </p:blipFill>
        <p:spPr>
          <a:xfrm>
            <a:off x="0" y="1719"/>
            <a:ext cx="9144000" cy="5140061"/>
          </a:xfrm>
          <a:prstGeom prst="rect">
            <a:avLst/>
          </a:prstGeom>
        </p:spPr>
      </p:pic>
      <p:sp>
        <p:nvSpPr>
          <p:cNvPr id="11" name="Shape 11"/>
          <p:cNvSpPr>
            <a:spLocks noGrp="1"/>
          </p:cNvSpPr>
          <p:nvPr>
            <p:ph type="title" hasCustomPrompt="1"/>
          </p:nvPr>
        </p:nvSpPr>
        <p:spPr>
          <a:xfrm>
            <a:off x="666750" y="862013"/>
            <a:ext cx="7810500" cy="1743075"/>
          </a:xfrm>
          <a:prstGeom prst="rect">
            <a:avLst/>
          </a:prstGeom>
        </p:spPr>
        <p:txBody>
          <a:bodyPr anchor="b"/>
          <a:lstStyle/>
          <a:p>
            <a:r>
              <a:t>标题文本</a:t>
            </a:r>
          </a:p>
        </p:txBody>
      </p:sp>
      <p:sp>
        <p:nvSpPr>
          <p:cNvPr id="12" name="Shape 12"/>
          <p:cNvSpPr>
            <a:spLocks noGrp="1"/>
          </p:cNvSpPr>
          <p:nvPr>
            <p:ph type="body" sz="quarter" idx="1" hasCustomPrompt="1"/>
          </p:nvPr>
        </p:nvSpPr>
        <p:spPr>
          <a:xfrm>
            <a:off x="666750" y="2652712"/>
            <a:ext cx="7810500" cy="595313"/>
          </a:xfrm>
          <a:prstGeom prst="rect">
            <a:avLst/>
          </a:prstGeom>
        </p:spPr>
        <p:txBody>
          <a:bodyPr anchor="t"/>
          <a:lstStyle>
            <a:lvl1pPr marL="0" indent="0" algn="ctr">
              <a:spcBef>
                <a:spcPts val="0"/>
              </a:spcBef>
              <a:buSzTx/>
              <a:buNone/>
              <a:defRPr sz="1700"/>
            </a:lvl1pPr>
            <a:lvl2pPr marL="0" indent="85725" algn="ctr">
              <a:spcBef>
                <a:spcPts val="0"/>
              </a:spcBef>
              <a:buSzTx/>
              <a:buNone/>
              <a:defRPr sz="1700"/>
            </a:lvl2pPr>
            <a:lvl3pPr marL="0" indent="171450" algn="ctr">
              <a:spcBef>
                <a:spcPts val="0"/>
              </a:spcBef>
              <a:buSzTx/>
              <a:buNone/>
              <a:defRPr sz="1700"/>
            </a:lvl3pPr>
            <a:lvl4pPr marL="0" indent="257175" algn="ctr">
              <a:spcBef>
                <a:spcPts val="0"/>
              </a:spcBef>
              <a:buSzTx/>
              <a:buNone/>
              <a:defRPr sz="1700"/>
            </a:lvl4pPr>
            <a:lvl5pPr marL="0" indent="342900" algn="ctr">
              <a:spcBef>
                <a:spcPts val="0"/>
              </a:spcBef>
              <a:buSzTx/>
              <a:buNone/>
              <a:defRPr sz="17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4" name="图片 3" descr="图片1.jpg"/>
          <p:cNvPicPr>
            <a:picLocks noChangeAspect="1"/>
          </p:cNvPicPr>
          <p:nvPr userDrawn="1"/>
        </p:nvPicPr>
        <p:blipFill>
          <a:blip r:embed="rId2" cstate="print"/>
          <a:stretch>
            <a:fillRect/>
          </a:stretch>
        </p:blipFill>
        <p:spPr>
          <a:xfrm>
            <a:off x="0" y="-1712"/>
            <a:ext cx="9140959" cy="5145211"/>
          </a:xfrm>
          <a:prstGeom prst="rect">
            <a:avLst/>
          </a:prstGeom>
        </p:spPr>
      </p:pic>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4" name="图片 3" descr="图片3.jpg"/>
          <p:cNvPicPr>
            <a:picLocks noChangeAspect="1"/>
          </p:cNvPicPr>
          <p:nvPr userDrawn="1"/>
        </p:nvPicPr>
        <p:blipFill>
          <a:blip r:embed="rId2" cstate="print"/>
          <a:stretch>
            <a:fillRect/>
          </a:stretch>
        </p:blipFill>
        <p:spPr>
          <a:xfrm>
            <a:off x="7381" y="0"/>
            <a:ext cx="9129238" cy="5143500"/>
          </a:xfrm>
          <a:prstGeom prst="rect">
            <a:avLst/>
          </a:prstGeom>
        </p:spPr>
      </p:pic>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pic>
        <p:nvPicPr>
          <p:cNvPr id="4" name="图片 3" descr="图片4.jpg"/>
          <p:cNvPicPr>
            <a:picLocks noChangeAspect="1"/>
          </p:cNvPicPr>
          <p:nvPr userDrawn="1"/>
        </p:nvPicPr>
        <p:blipFill>
          <a:blip r:embed="rId2" cstate="print"/>
          <a:stretch>
            <a:fillRect/>
          </a:stretch>
        </p:blipFill>
        <p:spPr>
          <a:xfrm>
            <a:off x="7381" y="0"/>
            <a:ext cx="9129238" cy="5143500"/>
          </a:xfrm>
          <a:prstGeom prst="rect">
            <a:avLst/>
          </a:prstGeom>
        </p:spPr>
      </p:pic>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pic>
        <p:nvPicPr>
          <p:cNvPr id="4" name="图片 3" descr="图片5.jpg"/>
          <p:cNvPicPr>
            <a:picLocks noChangeAspect="1"/>
          </p:cNvPicPr>
          <p:nvPr userDrawn="1"/>
        </p:nvPicPr>
        <p:blipFill>
          <a:blip r:embed="rId2" cstate="print"/>
          <a:stretch>
            <a:fillRect/>
          </a:stretch>
        </p:blipFill>
        <p:spPr>
          <a:xfrm>
            <a:off x="7381" y="0"/>
            <a:ext cx="9129238" cy="5143500"/>
          </a:xfrm>
          <a:prstGeom prst="rect">
            <a:avLst/>
          </a:prstGeom>
        </p:spPr>
      </p:pic>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pic>
        <p:nvPicPr>
          <p:cNvPr id="4" name="图片 3" descr="图片6.jpg"/>
          <p:cNvPicPr>
            <a:picLocks noChangeAspect="1"/>
          </p:cNvPicPr>
          <p:nvPr userDrawn="1"/>
        </p:nvPicPr>
        <p:blipFill>
          <a:blip r:embed="rId2" cstate="print"/>
          <a:stretch>
            <a:fillRect/>
          </a:stretch>
        </p:blipFill>
        <p:spPr>
          <a:xfrm>
            <a:off x="0" y="0"/>
            <a:ext cx="9144000" cy="5143500"/>
          </a:xfrm>
          <a:prstGeom prst="rect">
            <a:avLst/>
          </a:prstGeom>
        </p:spPr>
      </p:pic>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pic>
        <p:nvPicPr>
          <p:cNvPr id="4" name="图片 3" descr="图片7.jpg"/>
          <p:cNvPicPr>
            <a:picLocks noChangeAspect="1"/>
          </p:cNvPicPr>
          <p:nvPr userDrawn="1"/>
        </p:nvPicPr>
        <p:blipFill>
          <a:blip r:embed="rId2" cstate="print"/>
          <a:stretch>
            <a:fillRect/>
          </a:stretch>
        </p:blipFill>
        <p:spPr>
          <a:xfrm>
            <a:off x="14762" y="0"/>
            <a:ext cx="9129238" cy="5143500"/>
          </a:xfrm>
          <a:prstGeom prst="rect">
            <a:avLst/>
          </a:prstGeom>
        </p:spPr>
      </p:pic>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EC5DB-751D-458A-AFF9-2692245E58F9}"/>
              </a:ext>
            </a:extLst>
          </p:cNvPr>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E3D33359-AF29-446A-A1DB-8C86A3D0B7F7}"/>
              </a:ext>
            </a:extLst>
          </p:cNvPr>
          <p:cNvSpPr>
            <a:spLocks noGrp="1"/>
          </p:cNvSpPr>
          <p:nvPr>
            <p:ph type="sldNum" sz="quarter" idx="10"/>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9673006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hasCustomPrompt="1"/>
          </p:nvPr>
        </p:nvSpPr>
        <p:spPr>
          <a:xfrm>
            <a:off x="666750" y="1700213"/>
            <a:ext cx="7810500" cy="1743075"/>
          </a:xfrm>
          <a:prstGeom prst="rect">
            <a:avLst/>
          </a:prstGeom>
        </p:spPr>
        <p:txBody>
          <a:bodyPr/>
          <a:lstStyle/>
          <a:p>
            <a:r>
              <a:t>标题文本</a:t>
            </a:r>
          </a:p>
        </p:txBody>
      </p:sp>
      <p:sp>
        <p:nvSpPr>
          <p:cNvPr id="31" name="Shape 31"/>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4937243" y="414338"/>
            <a:ext cx="3571875" cy="4314825"/>
          </a:xfrm>
          <a:prstGeom prst="rect">
            <a:avLst/>
          </a:prstGeom>
        </p:spPr>
        <p:txBody>
          <a:bodyPr lIns="34290" tIns="17145" rIns="34290" bIns="17145" anchor="t">
            <a:noAutofit/>
          </a:bodyPr>
          <a:lstStyle/>
          <a:p>
            <a:endParaRPr/>
          </a:p>
        </p:txBody>
      </p:sp>
      <p:sp>
        <p:nvSpPr>
          <p:cNvPr id="39" name="Shape 39"/>
          <p:cNvSpPr>
            <a:spLocks noGrp="1"/>
          </p:cNvSpPr>
          <p:nvPr>
            <p:ph type="title" hasCustomPrompt="1"/>
          </p:nvPr>
        </p:nvSpPr>
        <p:spPr>
          <a:xfrm>
            <a:off x="619125" y="414338"/>
            <a:ext cx="3833813" cy="2105025"/>
          </a:xfrm>
          <a:prstGeom prst="rect">
            <a:avLst/>
          </a:prstGeom>
        </p:spPr>
        <p:txBody>
          <a:bodyPr anchor="b"/>
          <a:lstStyle>
            <a:lvl1pPr>
              <a:defRPr sz="3200"/>
            </a:lvl1pPr>
          </a:lstStyle>
          <a:p>
            <a:r>
              <a:t>标题文本</a:t>
            </a:r>
          </a:p>
        </p:txBody>
      </p:sp>
      <p:sp>
        <p:nvSpPr>
          <p:cNvPr id="40" name="Shape 40"/>
          <p:cNvSpPr>
            <a:spLocks noGrp="1"/>
          </p:cNvSpPr>
          <p:nvPr>
            <p:ph type="body" sz="quarter" idx="1" hasCustomPrompt="1"/>
          </p:nvPr>
        </p:nvSpPr>
        <p:spPr>
          <a:xfrm>
            <a:off x="619125" y="2566988"/>
            <a:ext cx="3833813" cy="2162175"/>
          </a:xfrm>
          <a:prstGeom prst="rect">
            <a:avLst/>
          </a:prstGeom>
        </p:spPr>
        <p:txBody>
          <a:bodyPr anchor="t"/>
          <a:lstStyle>
            <a:lvl1pPr marL="0" indent="0" algn="ctr">
              <a:spcBef>
                <a:spcPts val="0"/>
              </a:spcBef>
              <a:buSzTx/>
              <a:buNone/>
              <a:defRPr sz="1700"/>
            </a:lvl1pPr>
            <a:lvl2pPr marL="0" indent="85725" algn="ctr">
              <a:spcBef>
                <a:spcPts val="0"/>
              </a:spcBef>
              <a:buSzTx/>
              <a:buNone/>
              <a:defRPr sz="1700"/>
            </a:lvl2pPr>
            <a:lvl3pPr marL="0" indent="171450" algn="ctr">
              <a:spcBef>
                <a:spcPts val="0"/>
              </a:spcBef>
              <a:buSzTx/>
              <a:buNone/>
              <a:defRPr sz="1700"/>
            </a:lvl3pPr>
            <a:lvl4pPr marL="0" indent="257175" algn="ctr">
              <a:spcBef>
                <a:spcPts val="0"/>
              </a:spcBef>
              <a:buSzTx/>
              <a:buNone/>
              <a:defRPr sz="1700"/>
            </a:lvl4pPr>
            <a:lvl5pPr marL="0" indent="342900" algn="ctr">
              <a:spcBef>
                <a:spcPts val="0"/>
              </a:spcBef>
              <a:buSzTx/>
              <a:buNone/>
              <a:defRPr sz="1700"/>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hasCustomPrompt="1"/>
          </p:nvPr>
        </p:nvSpPr>
        <p:spPr>
          <a:prstGeom prst="rect">
            <a:avLst/>
          </a:prstGeom>
        </p:spPr>
        <p:txBody>
          <a:bodyPr/>
          <a:lstStyle/>
          <a:p>
            <a:r>
              <a:t>标题文本</a:t>
            </a:r>
          </a:p>
        </p:txBody>
      </p:sp>
      <p:sp>
        <p:nvSpPr>
          <p:cNvPr id="57" name="Shape 57"/>
          <p:cNvSpPr>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4938713" y="1214437"/>
            <a:ext cx="3571875" cy="3452813"/>
          </a:xfrm>
          <a:prstGeom prst="rect">
            <a:avLst/>
          </a:prstGeom>
        </p:spPr>
        <p:txBody>
          <a:bodyPr lIns="34290" tIns="17145" rIns="34290" bIns="17145" anchor="t">
            <a:noAutofit/>
          </a:bodyPr>
          <a:lstStyle/>
          <a:p>
            <a:endParaRPr/>
          </a:p>
        </p:txBody>
      </p:sp>
      <p:sp>
        <p:nvSpPr>
          <p:cNvPr id="66" name="Shape 66"/>
          <p:cNvSpPr>
            <a:spLocks noGrp="1"/>
          </p:cNvSpPr>
          <p:nvPr>
            <p:ph type="title" hasCustomPrompt="1"/>
          </p:nvPr>
        </p:nvSpPr>
        <p:spPr>
          <a:prstGeom prst="rect">
            <a:avLst/>
          </a:prstGeom>
        </p:spPr>
        <p:txBody>
          <a:bodyPr/>
          <a:lstStyle/>
          <a:p>
            <a:r>
              <a:t>标题文本</a:t>
            </a:r>
          </a:p>
        </p:txBody>
      </p:sp>
      <p:sp>
        <p:nvSpPr>
          <p:cNvPr id="67" name="Shape 67"/>
          <p:cNvSpPr>
            <a:spLocks noGrp="1"/>
          </p:cNvSpPr>
          <p:nvPr>
            <p:ph type="body" sz="half" idx="1" hasCustomPrompt="1"/>
          </p:nvPr>
        </p:nvSpPr>
        <p:spPr>
          <a:xfrm>
            <a:off x="633413" y="1214437"/>
            <a:ext cx="3752850" cy="3452813"/>
          </a:xfrm>
          <a:prstGeom prst="rect">
            <a:avLst/>
          </a:prstGeom>
        </p:spPr>
        <p:txBody>
          <a:bodyPr/>
          <a:lstStyle>
            <a:lvl1pPr marL="209550" indent="-209550">
              <a:spcBef>
                <a:spcPts val="1690"/>
              </a:spcBef>
              <a:defRPr sz="1700"/>
            </a:lvl1pPr>
            <a:lvl2pPr marL="419100" indent="-209550">
              <a:spcBef>
                <a:spcPts val="1690"/>
              </a:spcBef>
              <a:defRPr sz="1700"/>
            </a:lvl2pPr>
            <a:lvl3pPr marL="628650" indent="-209550">
              <a:spcBef>
                <a:spcPts val="1690"/>
              </a:spcBef>
              <a:defRPr sz="1700"/>
            </a:lvl3pPr>
            <a:lvl4pPr marL="838200" indent="-209550">
              <a:spcBef>
                <a:spcPts val="1690"/>
              </a:spcBef>
              <a:defRPr sz="1700"/>
            </a:lvl4pPr>
            <a:lvl5pPr marL="1047750" indent="-209550">
              <a:spcBef>
                <a:spcPts val="1690"/>
              </a:spcBef>
              <a:defRPr sz="17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hasCustomPrompt="1"/>
          </p:nvPr>
        </p:nvSpPr>
        <p:spPr>
          <a:xfrm>
            <a:off x="633413" y="666750"/>
            <a:ext cx="7877175" cy="38052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5910262" y="2643187"/>
            <a:ext cx="2776538" cy="2081213"/>
          </a:xfrm>
          <a:prstGeom prst="rect">
            <a:avLst/>
          </a:prstGeom>
        </p:spPr>
        <p:txBody>
          <a:bodyPr lIns="34290" tIns="17145" rIns="34290" bIns="17145" anchor="t">
            <a:noAutofit/>
          </a:bodyPr>
          <a:lstStyle/>
          <a:p>
            <a:endParaRPr/>
          </a:p>
        </p:txBody>
      </p:sp>
      <p:sp>
        <p:nvSpPr>
          <p:cNvPr id="84" name="Shape 84"/>
          <p:cNvSpPr>
            <a:spLocks noGrp="1"/>
          </p:cNvSpPr>
          <p:nvPr>
            <p:ph type="pic" sz="quarter" idx="14"/>
          </p:nvPr>
        </p:nvSpPr>
        <p:spPr>
          <a:xfrm>
            <a:off x="5910262" y="423862"/>
            <a:ext cx="2776538" cy="2081213"/>
          </a:xfrm>
          <a:prstGeom prst="rect">
            <a:avLst/>
          </a:prstGeom>
        </p:spPr>
        <p:txBody>
          <a:bodyPr lIns="34290" tIns="17145" rIns="34290" bIns="17145" anchor="t">
            <a:noAutofit/>
          </a:bodyPr>
          <a:lstStyle/>
          <a:p>
            <a:endParaRPr/>
          </a:p>
        </p:txBody>
      </p:sp>
      <p:sp>
        <p:nvSpPr>
          <p:cNvPr id="85" name="Shape 85"/>
          <p:cNvSpPr>
            <a:spLocks noGrp="1"/>
          </p:cNvSpPr>
          <p:nvPr>
            <p:ph type="pic" idx="15"/>
          </p:nvPr>
        </p:nvSpPr>
        <p:spPr>
          <a:xfrm>
            <a:off x="452438" y="423862"/>
            <a:ext cx="5314950" cy="4300538"/>
          </a:xfrm>
          <a:prstGeom prst="rect">
            <a:avLst/>
          </a:prstGeom>
        </p:spPr>
        <p:txBody>
          <a:bodyPr lIns="34290" tIns="17145" rIns="34290" bIns="17145"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3" hasCustomPrompt="1"/>
          </p:nvPr>
        </p:nvSpPr>
        <p:spPr>
          <a:xfrm>
            <a:off x="895350" y="3357563"/>
            <a:ext cx="7358063" cy="257175"/>
          </a:xfrm>
          <a:prstGeom prst="rect">
            <a:avLst/>
          </a:prstGeom>
        </p:spPr>
        <p:txBody>
          <a:bodyPr anchor="t">
            <a:spAutoFit/>
          </a:bodyPr>
          <a:lstStyle>
            <a:lvl1pPr marL="0" indent="0" algn="ctr">
              <a:spcBef>
                <a:spcPts val="0"/>
              </a:spcBef>
              <a:buSzTx/>
              <a:buNone/>
              <a:defRPr sz="1400"/>
            </a:lvl1pPr>
          </a:lstStyle>
          <a:p>
            <a:r>
              <a:t>–Johnny Appleseed</a:t>
            </a:r>
          </a:p>
        </p:txBody>
      </p:sp>
      <p:sp>
        <p:nvSpPr>
          <p:cNvPr id="94" name="Shape 94"/>
          <p:cNvSpPr>
            <a:spLocks noGrp="1"/>
          </p:cNvSpPr>
          <p:nvPr>
            <p:ph type="body" sz="quarter" idx="14" hasCustomPrompt="1"/>
          </p:nvPr>
        </p:nvSpPr>
        <p:spPr>
          <a:xfrm>
            <a:off x="895350" y="2260513"/>
            <a:ext cx="7358063" cy="346249"/>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9144000" cy="5143500"/>
          </a:xfrm>
          <a:prstGeom prst="rect">
            <a:avLst/>
          </a:prstGeom>
        </p:spPr>
        <p:txBody>
          <a:bodyPr lIns="34290" tIns="17145" rIns="34290" bIns="17145"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图片 5" descr="图片1.jpg"/>
          <p:cNvPicPr>
            <a:picLocks noChangeAspect="1"/>
          </p:cNvPicPr>
          <p:nvPr userDrawn="1"/>
        </p:nvPicPr>
        <p:blipFill>
          <a:blip r:embed="rId19" cstate="print"/>
          <a:stretch>
            <a:fillRect/>
          </a:stretch>
        </p:blipFill>
        <p:spPr>
          <a:xfrm>
            <a:off x="0" y="0"/>
            <a:ext cx="9144000" cy="5143500"/>
          </a:xfrm>
          <a:prstGeom prst="rect">
            <a:avLst/>
          </a:prstGeom>
        </p:spPr>
      </p:pic>
      <p:sp>
        <p:nvSpPr>
          <p:cNvPr id="2" name="Shape 2"/>
          <p:cNvSpPr>
            <a:spLocks noGrp="1"/>
          </p:cNvSpPr>
          <p:nvPr>
            <p:ph type="title"/>
          </p:nvPr>
        </p:nvSpPr>
        <p:spPr>
          <a:xfrm>
            <a:off x="633413" y="357188"/>
            <a:ext cx="7877175" cy="857250"/>
          </a:xfrm>
          <a:prstGeom prst="rect">
            <a:avLst/>
          </a:prstGeom>
          <a:ln w="12700">
            <a:miter lim="400000"/>
          </a:ln>
        </p:spPr>
        <p:txBody>
          <a:bodyPr lIns="19050" tIns="19050" rIns="19050" bIns="19050" anchor="ctr">
            <a:normAutofit/>
          </a:bodyPr>
          <a:lstStyle/>
          <a:p>
            <a:r>
              <a:t>标题文本</a:t>
            </a:r>
          </a:p>
        </p:txBody>
      </p:sp>
      <p:sp>
        <p:nvSpPr>
          <p:cNvPr id="3" name="Shape 3"/>
          <p:cNvSpPr>
            <a:spLocks noGrp="1"/>
          </p:cNvSpPr>
          <p:nvPr>
            <p:ph type="body" idx="1"/>
          </p:nvPr>
        </p:nvSpPr>
        <p:spPr>
          <a:xfrm>
            <a:off x="633413" y="1214437"/>
            <a:ext cx="7877175" cy="3452813"/>
          </a:xfrm>
          <a:prstGeom prst="rect">
            <a:avLst/>
          </a:prstGeom>
          <a:ln w="12700">
            <a:miter lim="400000"/>
          </a:ln>
        </p:spPr>
        <p:txBody>
          <a:bodyPr lIns="19050" tIns="19050" rIns="19050" bIns="1905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4473439" y="4905375"/>
            <a:ext cx="192360" cy="176972"/>
          </a:xfrm>
          <a:prstGeom prst="rect">
            <a:avLst/>
          </a:prstGeom>
          <a:ln w="12700">
            <a:miter lim="400000"/>
          </a:ln>
        </p:spPr>
        <p:txBody>
          <a:bodyPr wrap="none" lIns="19050" tIns="19050" rIns="19050" bIns="19050">
            <a:spAutoFit/>
          </a:bodyPr>
          <a:lstStyle>
            <a:lvl1pPr>
              <a:defRPr sz="900"/>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ransition spd="med"/>
  <p:txStyles>
    <p:title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p:titleStyle>
    <p:bodyStyle>
      <a:lvl1pPr marL="238125" marR="0" indent="-238125" algn="l" defTabSz="309880" rtl="0" latinLnBrk="0">
        <a:lnSpc>
          <a:spcPct val="100000"/>
        </a:lnSpc>
        <a:spcBef>
          <a:spcPts val="2215"/>
        </a:spcBef>
        <a:spcAft>
          <a:spcPts val="0"/>
        </a:spcAft>
        <a:buClrTx/>
        <a:buSzPct val="75000"/>
        <a:buFontTx/>
        <a:buChar char="•"/>
        <a:defRPr sz="2000" b="0" i="0" u="none" strike="noStrike" cap="none" spc="0" baseline="0">
          <a:ln>
            <a:noFill/>
          </a:ln>
          <a:solidFill>
            <a:srgbClr val="000000"/>
          </a:solidFill>
          <a:uFillTx/>
          <a:latin typeface="+mn-lt"/>
          <a:ea typeface="+mn-ea"/>
          <a:cs typeface="+mn-cs"/>
          <a:sym typeface="Helvetica Light"/>
        </a:defRPr>
      </a:lvl1pPr>
      <a:lvl2pPr marL="476250" marR="0" indent="-238125" algn="l" defTabSz="309880" rtl="0" latinLnBrk="0">
        <a:lnSpc>
          <a:spcPct val="100000"/>
        </a:lnSpc>
        <a:spcBef>
          <a:spcPts val="2215"/>
        </a:spcBef>
        <a:spcAft>
          <a:spcPts val="0"/>
        </a:spcAft>
        <a:buClrTx/>
        <a:buSzPct val="75000"/>
        <a:buFontTx/>
        <a:buChar char="•"/>
        <a:defRPr sz="2000" b="0" i="0" u="none" strike="noStrike" cap="none" spc="0" baseline="0">
          <a:ln>
            <a:noFill/>
          </a:ln>
          <a:solidFill>
            <a:srgbClr val="000000"/>
          </a:solidFill>
          <a:uFillTx/>
          <a:latin typeface="+mn-lt"/>
          <a:ea typeface="+mn-ea"/>
          <a:cs typeface="+mn-cs"/>
          <a:sym typeface="Helvetica Light"/>
        </a:defRPr>
      </a:lvl2pPr>
      <a:lvl3pPr marL="714375" marR="0" indent="-238125" algn="l" defTabSz="309880" rtl="0" latinLnBrk="0">
        <a:lnSpc>
          <a:spcPct val="100000"/>
        </a:lnSpc>
        <a:spcBef>
          <a:spcPts val="2215"/>
        </a:spcBef>
        <a:spcAft>
          <a:spcPts val="0"/>
        </a:spcAft>
        <a:buClrTx/>
        <a:buSzPct val="75000"/>
        <a:buFontTx/>
        <a:buChar char="•"/>
        <a:defRPr sz="2000" b="0" i="0" u="none" strike="noStrike" cap="none" spc="0" baseline="0">
          <a:ln>
            <a:noFill/>
          </a:ln>
          <a:solidFill>
            <a:srgbClr val="000000"/>
          </a:solidFill>
          <a:uFillTx/>
          <a:latin typeface="+mn-lt"/>
          <a:ea typeface="+mn-ea"/>
          <a:cs typeface="+mn-cs"/>
          <a:sym typeface="Helvetica Light"/>
        </a:defRPr>
      </a:lvl3pPr>
      <a:lvl4pPr marL="952500" marR="0" indent="-238125" algn="l" defTabSz="309880" rtl="0" latinLnBrk="0">
        <a:lnSpc>
          <a:spcPct val="100000"/>
        </a:lnSpc>
        <a:spcBef>
          <a:spcPts val="2215"/>
        </a:spcBef>
        <a:spcAft>
          <a:spcPts val="0"/>
        </a:spcAft>
        <a:buClrTx/>
        <a:buSzPct val="75000"/>
        <a:buFontTx/>
        <a:buChar char="•"/>
        <a:defRPr sz="2000" b="0" i="0" u="none" strike="noStrike" cap="none" spc="0" baseline="0">
          <a:ln>
            <a:noFill/>
          </a:ln>
          <a:solidFill>
            <a:srgbClr val="000000"/>
          </a:solidFill>
          <a:uFillTx/>
          <a:latin typeface="+mn-lt"/>
          <a:ea typeface="+mn-ea"/>
          <a:cs typeface="+mn-cs"/>
          <a:sym typeface="Helvetica Light"/>
        </a:defRPr>
      </a:lvl4pPr>
      <a:lvl5pPr marL="1190625" marR="0" indent="-238125" algn="l" defTabSz="309880" rtl="0" latinLnBrk="0">
        <a:lnSpc>
          <a:spcPct val="100000"/>
        </a:lnSpc>
        <a:spcBef>
          <a:spcPts val="2215"/>
        </a:spcBef>
        <a:spcAft>
          <a:spcPts val="0"/>
        </a:spcAft>
        <a:buClrTx/>
        <a:buSzPct val="75000"/>
        <a:buFontTx/>
        <a:buChar char="•"/>
        <a:defRPr sz="2000" b="0" i="0" u="none" strike="noStrike" cap="none" spc="0" baseline="0">
          <a:ln>
            <a:noFill/>
          </a:ln>
          <a:solidFill>
            <a:srgbClr val="000000"/>
          </a:solidFill>
          <a:uFillTx/>
          <a:latin typeface="+mn-lt"/>
          <a:ea typeface="+mn-ea"/>
          <a:cs typeface="+mn-cs"/>
          <a:sym typeface="Helvetica Light"/>
        </a:defRPr>
      </a:lvl5pPr>
      <a:lvl6pPr marL="1428750" marR="0" indent="-238125" algn="l" defTabSz="309880" rtl="0" latinLnBrk="0">
        <a:lnSpc>
          <a:spcPct val="100000"/>
        </a:lnSpc>
        <a:spcBef>
          <a:spcPts val="2215"/>
        </a:spcBef>
        <a:spcAft>
          <a:spcPts val="0"/>
        </a:spcAft>
        <a:buClrTx/>
        <a:buSzPct val="75000"/>
        <a:buFontTx/>
        <a:buChar char="•"/>
        <a:defRPr sz="2000" b="0" i="0" u="none" strike="noStrike" cap="none" spc="0" baseline="0">
          <a:ln>
            <a:noFill/>
          </a:ln>
          <a:solidFill>
            <a:srgbClr val="000000"/>
          </a:solidFill>
          <a:uFillTx/>
          <a:latin typeface="+mn-lt"/>
          <a:ea typeface="+mn-ea"/>
          <a:cs typeface="+mn-cs"/>
          <a:sym typeface="Helvetica Light"/>
        </a:defRPr>
      </a:lvl6pPr>
      <a:lvl7pPr marL="1666875" marR="0" indent="-238125" algn="l" defTabSz="309880" rtl="0" latinLnBrk="0">
        <a:lnSpc>
          <a:spcPct val="100000"/>
        </a:lnSpc>
        <a:spcBef>
          <a:spcPts val="2215"/>
        </a:spcBef>
        <a:spcAft>
          <a:spcPts val="0"/>
        </a:spcAft>
        <a:buClrTx/>
        <a:buSzPct val="75000"/>
        <a:buFontTx/>
        <a:buChar char="•"/>
        <a:defRPr sz="2000" b="0" i="0" u="none" strike="noStrike" cap="none" spc="0" baseline="0">
          <a:ln>
            <a:noFill/>
          </a:ln>
          <a:solidFill>
            <a:srgbClr val="000000"/>
          </a:solidFill>
          <a:uFillTx/>
          <a:latin typeface="+mn-lt"/>
          <a:ea typeface="+mn-ea"/>
          <a:cs typeface="+mn-cs"/>
          <a:sym typeface="Helvetica Light"/>
        </a:defRPr>
      </a:lvl7pPr>
      <a:lvl8pPr marL="1905000" marR="0" indent="-238125" algn="l" defTabSz="309880" rtl="0" latinLnBrk="0">
        <a:lnSpc>
          <a:spcPct val="100000"/>
        </a:lnSpc>
        <a:spcBef>
          <a:spcPts val="2215"/>
        </a:spcBef>
        <a:spcAft>
          <a:spcPts val="0"/>
        </a:spcAft>
        <a:buClrTx/>
        <a:buSzPct val="75000"/>
        <a:buFontTx/>
        <a:buChar char="•"/>
        <a:defRPr sz="2000" b="0" i="0" u="none" strike="noStrike" cap="none" spc="0" baseline="0">
          <a:ln>
            <a:noFill/>
          </a:ln>
          <a:solidFill>
            <a:srgbClr val="000000"/>
          </a:solidFill>
          <a:uFillTx/>
          <a:latin typeface="+mn-lt"/>
          <a:ea typeface="+mn-ea"/>
          <a:cs typeface="+mn-cs"/>
          <a:sym typeface="Helvetica Light"/>
        </a:defRPr>
      </a:lvl8pPr>
      <a:lvl9pPr marL="2143125" marR="0" indent="-238125" algn="l" defTabSz="309880" rtl="0" latinLnBrk="0">
        <a:lnSpc>
          <a:spcPct val="100000"/>
        </a:lnSpc>
        <a:spcBef>
          <a:spcPts val="2215"/>
        </a:spcBef>
        <a:spcAft>
          <a:spcPts val="0"/>
        </a:spcAft>
        <a:buClrTx/>
        <a:buSzPct val="75000"/>
        <a:buFontTx/>
        <a:buChar char="•"/>
        <a:defRPr sz="20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309880"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p:nvPr/>
        </p:nvSpPr>
        <p:spPr>
          <a:xfrm>
            <a:off x="459796" y="832509"/>
            <a:ext cx="5730937" cy="502234"/>
          </a:xfrm>
          <a:prstGeom prst="rect">
            <a:avLst/>
          </a:prstGeom>
        </p:spPr>
        <p:txBody>
          <a:bodyPr vert="horz" lIns="34290" tIns="17145" rIns="34290" bIns="17145"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sz="3200" dirty="0">
                <a:solidFill>
                  <a:schemeClr val="bg1"/>
                </a:solidFill>
                <a:latin typeface="微软雅黑" pitchFamily="34" charset="-122"/>
                <a:ea typeface="微软雅黑" pitchFamily="34" charset="-122"/>
                <a:cs typeface="黑体" charset="-122"/>
              </a:rPr>
              <a:t>Java面向对象</a:t>
            </a:r>
            <a:r>
              <a:rPr kumimoji="1" lang="zh-CN" altLang="en-US" sz="3200" dirty="0">
                <a:solidFill>
                  <a:schemeClr val="bg1"/>
                </a:solidFill>
                <a:latin typeface="微软雅黑" pitchFamily="34" charset="-122"/>
                <a:ea typeface="微软雅黑" pitchFamily="34" charset="-122"/>
                <a:cs typeface="黑体" charset="-122"/>
              </a:rPr>
              <a:t>与设计模式</a:t>
            </a:r>
          </a:p>
        </p:txBody>
      </p:sp>
      <p:sp>
        <p:nvSpPr>
          <p:cNvPr id="4" name="標題 1"/>
          <p:cNvSpPr txBox="1"/>
          <p:nvPr/>
        </p:nvSpPr>
        <p:spPr>
          <a:xfrm>
            <a:off x="459797" y="1334743"/>
            <a:ext cx="5730936" cy="315245"/>
          </a:xfrm>
          <a:prstGeom prst="rect">
            <a:avLst/>
          </a:prstGeom>
        </p:spPr>
        <p:txBody>
          <a:bodyPr vert="horz" lIns="34290" tIns="17145" rIns="34290" bIns="17145"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sz="1800" dirty="0">
                <a:solidFill>
                  <a:schemeClr val="bg1"/>
                </a:solidFill>
                <a:latin typeface="微软雅黑" pitchFamily="34" charset="-122"/>
                <a:ea typeface="微软雅黑" pitchFamily="34" charset="-122"/>
                <a:cs typeface="黑体" charset="-122"/>
              </a:rPr>
              <a:t>2019</a:t>
            </a:r>
            <a:r>
              <a:rPr kumimoji="1" lang="zh-CN" altLang="en-US" sz="1800" dirty="0">
                <a:solidFill>
                  <a:schemeClr val="bg1"/>
                </a:solidFill>
                <a:latin typeface="微软雅黑" pitchFamily="34" charset="-122"/>
                <a:ea typeface="微软雅黑" pitchFamily="34" charset="-122"/>
                <a:cs typeface="黑体" charset="-122"/>
              </a:rPr>
              <a:t>年应届生培训</a:t>
            </a:r>
            <a:endParaRPr kumimoji="1" lang="zh-TW" altLang="en-US" sz="1800" dirty="0">
              <a:solidFill>
                <a:schemeClr val="bg1"/>
              </a:solidFill>
              <a:latin typeface="微软雅黑" pitchFamily="34" charset="-122"/>
              <a:ea typeface="微软雅黑" pitchFamily="34" charset="-122"/>
              <a:cs typeface="黑体"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多态</a:t>
            </a:r>
          </a:p>
        </p:txBody>
      </p:sp>
      <p:sp>
        <p:nvSpPr>
          <p:cNvPr id="6" name="ïṣļiďê"/>
          <p:cNvSpPr/>
          <p:nvPr/>
        </p:nvSpPr>
        <p:spPr bwMode="auto">
          <a:xfrm>
            <a:off x="917575" y="983615"/>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sz="1200" dirty="0">
                <a:solidFill>
                  <a:schemeClr val="tx1">
                    <a:lumMod val="50000"/>
                    <a:lumOff val="50000"/>
                  </a:schemeClr>
                </a:solidFill>
                <a:latin typeface="微软雅黑" pitchFamily="34" charset="-122"/>
                <a:ea typeface="微软雅黑" pitchFamily="34" charset="-122"/>
                <a:cs typeface="微软雅黑" pitchFamily="34" charset="-122"/>
              </a:rPr>
              <a:t>多态是同一个行为具有多个不同表现形式或形态的能力。</a:t>
            </a:r>
          </a:p>
          <a:p>
            <a:pPr algn="l">
              <a:lnSpc>
                <a:spcPct val="120000"/>
              </a:lnSpc>
            </a:pPr>
            <a:r>
              <a:rPr lang="en-US" altLang="zh-CN" sz="1200" dirty="0">
                <a:solidFill>
                  <a:schemeClr val="tx1">
                    <a:lumMod val="50000"/>
                    <a:lumOff val="50000"/>
                  </a:schemeClr>
                </a:solidFill>
                <a:latin typeface="微软雅黑" pitchFamily="34" charset="-122"/>
                <a:ea typeface="微软雅黑" pitchFamily="34" charset="-122"/>
                <a:cs typeface="微软雅黑" pitchFamily="34" charset="-122"/>
              </a:rPr>
              <a:t>多态就是同一个接口，使用不同的实例而执行不同操作</a:t>
            </a:r>
            <a:r>
              <a:rPr lang="zh-CN" altLang="en-US" sz="1200" dirty="0">
                <a:solidFill>
                  <a:schemeClr val="tx1">
                    <a:lumMod val="50000"/>
                    <a:lumOff val="50000"/>
                  </a:schemeClr>
                </a:solidFill>
                <a:latin typeface="微软雅黑" pitchFamily="34" charset="-122"/>
                <a:ea typeface="微软雅黑" pitchFamily="34" charset="-122"/>
                <a:cs typeface="微软雅黑" pitchFamily="34" charset="-122"/>
              </a:rPr>
              <a:t>，</a:t>
            </a:r>
          </a:p>
          <a:p>
            <a:pPr algn="l">
              <a:lnSpc>
                <a:spcPct val="120000"/>
              </a:lnSpc>
            </a:pPr>
            <a:r>
              <a:rPr lang="en-US" altLang="zh-CN" sz="1200" dirty="0">
                <a:solidFill>
                  <a:schemeClr val="tx1">
                    <a:lumMod val="50000"/>
                    <a:lumOff val="50000"/>
                  </a:schemeClr>
                </a:solidFill>
                <a:latin typeface="微软雅黑" pitchFamily="34" charset="-122"/>
                <a:ea typeface="微软雅黑" pitchFamily="34" charset="-122"/>
                <a:cs typeface="微软雅黑" pitchFamily="34" charset="-122"/>
              </a:rPr>
              <a:t>多态性是对象多种表现形式的体现。</a:t>
            </a:r>
          </a:p>
        </p:txBody>
      </p:sp>
      <p:sp>
        <p:nvSpPr>
          <p:cNvPr id="7" name="ïṣļiďê"/>
          <p:cNvSpPr/>
          <p:nvPr/>
        </p:nvSpPr>
        <p:spPr bwMode="auto">
          <a:xfrm>
            <a:off x="917575" y="2609850"/>
            <a:ext cx="6990080" cy="184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endParaRPr lang="en-US" altLang="zh-CN" sz="1200" dirty="0">
              <a:solidFill>
                <a:schemeClr val="tx1"/>
              </a:solidFill>
              <a:effectLst>
                <a:outerShdw blurRad="38100" dist="19050" dir="2700000" algn="tl" rotWithShape="0">
                  <a:schemeClr val="dk1">
                    <a:alpha val="40000"/>
                  </a:schemeClr>
                </a:outerShdw>
              </a:effectLst>
              <a:latin typeface="Arial" charset="0"/>
              <a:sym typeface="+mn-ea"/>
            </a:endParaRPr>
          </a:p>
          <a:p>
            <a:pPr>
              <a:lnSpc>
                <a:spcPct val="90000"/>
              </a:lnSpc>
              <a:spcBef>
                <a:spcPct val="20000"/>
              </a:spcBef>
              <a:buClr>
                <a:schemeClr val="tx1"/>
              </a:buClr>
              <a:buSzPct val="70000"/>
              <a:buFont typeface="Wingdings" charset="2"/>
            </a:pPr>
            <a:r>
              <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多态的优点</a:t>
            </a:r>
          </a:p>
          <a:p>
            <a:pPr>
              <a:lnSpc>
                <a:spcPct val="90000"/>
              </a:lnSpc>
              <a:spcBef>
                <a:spcPct val="20000"/>
              </a:spcBef>
              <a:buClr>
                <a:schemeClr val="tx1"/>
              </a:buClr>
              <a:buSzPct val="70000"/>
              <a:buFont typeface="Wingdings" charset="2"/>
            </a:pPr>
            <a:r>
              <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1. 消除类型之间的耦合关系</a:t>
            </a:r>
          </a:p>
          <a:p>
            <a:pPr>
              <a:lnSpc>
                <a:spcPct val="90000"/>
              </a:lnSpc>
              <a:spcBef>
                <a:spcPct val="20000"/>
              </a:spcBef>
              <a:buClr>
                <a:schemeClr val="tx1"/>
              </a:buClr>
              <a:buSzPct val="70000"/>
              <a:buFont typeface="Wingdings" charset="2"/>
            </a:pPr>
            <a:r>
              <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2. 可替换性</a:t>
            </a:r>
          </a:p>
          <a:p>
            <a:pPr>
              <a:lnSpc>
                <a:spcPct val="90000"/>
              </a:lnSpc>
              <a:spcBef>
                <a:spcPct val="20000"/>
              </a:spcBef>
              <a:buClr>
                <a:schemeClr val="tx1"/>
              </a:buClr>
              <a:buSzPct val="70000"/>
              <a:buFont typeface="Wingdings" charset="2"/>
            </a:pPr>
            <a:r>
              <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3. 可扩充性</a:t>
            </a:r>
          </a:p>
          <a:p>
            <a:pPr>
              <a:lnSpc>
                <a:spcPct val="90000"/>
              </a:lnSpc>
              <a:spcBef>
                <a:spcPct val="20000"/>
              </a:spcBef>
              <a:buClr>
                <a:schemeClr val="tx1"/>
              </a:buClr>
              <a:buSzPct val="70000"/>
              <a:buFont typeface="Wingdings" charset="2"/>
            </a:pPr>
            <a:r>
              <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4. 接口性</a:t>
            </a:r>
          </a:p>
          <a:p>
            <a:pPr>
              <a:lnSpc>
                <a:spcPct val="90000"/>
              </a:lnSpc>
              <a:spcBef>
                <a:spcPct val="20000"/>
              </a:spcBef>
              <a:buClr>
                <a:schemeClr val="tx1"/>
              </a:buClr>
              <a:buSzPct val="70000"/>
              <a:buFont typeface="Wingdings" charset="2"/>
            </a:pPr>
            <a:r>
              <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5. 灵活性</a:t>
            </a:r>
          </a:p>
          <a:p>
            <a:pPr>
              <a:lnSpc>
                <a:spcPct val="90000"/>
              </a:lnSpc>
              <a:spcBef>
                <a:spcPct val="20000"/>
              </a:spcBef>
              <a:buClr>
                <a:schemeClr val="tx1"/>
              </a:buClr>
              <a:buSzPct val="70000"/>
              <a:buFont typeface="Wingdings" charset="2"/>
            </a:pPr>
            <a:r>
              <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6. 简化性</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示例代码</a:t>
            </a:r>
          </a:p>
        </p:txBody>
      </p:sp>
      <p:sp>
        <p:nvSpPr>
          <p:cNvPr id="3" name="文本框 2"/>
          <p:cNvSpPr txBox="1"/>
          <p:nvPr/>
        </p:nvSpPr>
        <p:spPr>
          <a:xfrm>
            <a:off x="939165" y="2409190"/>
            <a:ext cx="5029200" cy="11887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noAutofit/>
          </a:bodyPr>
          <a:lstStyle/>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abstract class Animal {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abstract void eat();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class Cat extends Animal {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public void eat() {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System.out.println("吃鱼");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public void work() {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System.out.println("抓老鼠");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class Dog extends Animal {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public void eat() {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System.out.println("吃骨头");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public void work() {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System.out.println("看家");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a:t>
            </a:r>
          </a:p>
        </p:txBody>
      </p:sp>
      <p:sp>
        <p:nvSpPr>
          <p:cNvPr id="4" name="文本框 3"/>
          <p:cNvSpPr txBox="1"/>
          <p:nvPr/>
        </p:nvSpPr>
        <p:spPr>
          <a:xfrm>
            <a:off x="4124960" y="2337435"/>
            <a:ext cx="5029200" cy="11887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noAutofit/>
          </a:bodyPr>
          <a:lstStyle/>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public class Test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public static void main(String[] args)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show(new Cat());  // 以 Cat 对象调用 show 方法</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show(new Dog());  // 以 Dog 对象调用 show 方法</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Animal a = new Cat();  // 向上转型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a.eat();               // 调用的是 Cat 的 eat</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Cat c = (Cat)a;        // 向下转型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c.work();        // 调用的是 Cat 的 work</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public static void show(Animal a)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a.eat();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 类型判断</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if (a instanceof Cat)  {  // 猫做的事情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Cat c = (Cat)a;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c.work();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 else if (a instanceof Dog) { // 狗做的事情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Dog c = (Dog)a;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c.work();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    }  </a:t>
            </a:r>
          </a:p>
          <a:p>
            <a:pPr marL="0" marR="0" indent="0" algn="just" defTabSz="8255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dirty="0">
                <a:ln>
                  <a:noFill/>
                </a:ln>
                <a:solidFill>
                  <a:srgbClr val="000000"/>
                </a:solidFill>
                <a:effectLst/>
                <a:uFillTx/>
                <a:latin typeface="+mn-lt"/>
                <a:ea typeface="+mn-ea"/>
                <a:cs typeface="+mn-cs"/>
                <a:sym typeface="Helvetica Light"/>
              </a:rPr>
              <a:t>}</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731" y="3735215"/>
            <a:ext cx="1095172" cy="342401"/>
          </a:xfrm>
          <a:prstGeom prst="rect">
            <a:avLst/>
          </a:prstGeom>
        </p:spPr>
        <p:txBody>
          <a:bodyPr wrap="none" lIns="34290" tIns="17145" rIns="34290" bIns="17145">
            <a:spAutoFit/>
          </a:bodyPr>
          <a:lstStyle/>
          <a:p>
            <a:pPr algn="l"/>
            <a:r>
              <a:rPr lang="zh-CN" altLang="en-US" sz="2000" b="1" dirty="0">
                <a:solidFill>
                  <a:schemeClr val="bg1"/>
                </a:solidFill>
                <a:latin typeface="微软雅黑" pitchFamily="34" charset="-122"/>
                <a:ea typeface="微软雅黑" pitchFamily="34" charset="-122"/>
                <a:cs typeface="微软雅黑" pitchFamily="34" charset="-122"/>
              </a:rPr>
              <a:t>设计模式</a:t>
            </a:r>
            <a:endParaRPr lang="en-US" altLang="zh-CN" sz="2000" b="1" dirty="0">
              <a:solidFill>
                <a:schemeClr val="bg1"/>
              </a:solidFill>
              <a:latin typeface="微软雅黑" pitchFamily="34" charset="-122"/>
              <a:ea typeface="微软雅黑" pitchFamily="34" charset="-122"/>
              <a:cs typeface="微软雅黑" pitchFamily="34" charset="-122"/>
            </a:endParaRPr>
          </a:p>
        </p:txBody>
      </p:sp>
      <p:sp>
        <p:nvSpPr>
          <p:cNvPr id="7" name="矩形 6"/>
          <p:cNvSpPr/>
          <p:nvPr/>
        </p:nvSpPr>
        <p:spPr>
          <a:xfrm>
            <a:off x="381730" y="4094697"/>
            <a:ext cx="4572000" cy="250068"/>
          </a:xfrm>
          <a:prstGeom prst="rect">
            <a:avLst/>
          </a:prstGeom>
        </p:spPr>
        <p:txBody>
          <a:bodyPr lIns="34290" tIns="17145" rIns="34290" bIns="17145">
            <a:spAutoFit/>
          </a:bodyPr>
          <a:lstStyle/>
          <a:p>
            <a:pPr algn="l"/>
            <a:r>
              <a:rPr lang="zh-CN" altLang="zh-CN" sz="1400" dirty="0">
                <a:solidFill>
                  <a:schemeClr val="bg1"/>
                </a:solidFill>
                <a:latin typeface="微软雅黑" pitchFamily="34" charset="-122"/>
                <a:ea typeface="微软雅黑" pitchFamily="34" charset="-122"/>
              </a:rPr>
              <a:t>创建型模式</a:t>
            </a:r>
            <a:r>
              <a:rPr lang="zh-CN" altLang="en-US" sz="1400" dirty="0">
                <a:solidFill>
                  <a:schemeClr val="bg1"/>
                </a:solidFill>
                <a:latin typeface="微软雅黑" pitchFamily="34" charset="-122"/>
                <a:ea typeface="微软雅黑" pitchFamily="34" charset="-122"/>
              </a:rPr>
              <a:t>、结构型模式、行为型模式</a:t>
            </a:r>
            <a:endParaRPr lang="en-US" altLang="zh-CN" sz="1400" dirty="0">
              <a:solidFill>
                <a:schemeClr val="bg1"/>
              </a:solidFill>
              <a:latin typeface="微软雅黑" pitchFamily="34" charset="-122"/>
              <a:ea typeface="微软雅黑" pitchFamily="34" charset="-122"/>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731" y="3752296"/>
            <a:ext cx="582211" cy="342401"/>
          </a:xfrm>
          <a:prstGeom prst="rect">
            <a:avLst/>
          </a:prstGeom>
        </p:spPr>
        <p:txBody>
          <a:bodyPr wrap="none" lIns="34290" tIns="17145" rIns="34290" bIns="17145">
            <a:spAutoFit/>
          </a:bodyPr>
          <a:lstStyle/>
          <a:p>
            <a:pPr algn="l"/>
            <a:r>
              <a:rPr lang="zh-CN" altLang="en-US" sz="2000" b="1" dirty="0">
                <a:solidFill>
                  <a:srgbClr val="2D3143"/>
                </a:solidFill>
                <a:latin typeface="微软雅黑" pitchFamily="34" charset="-122"/>
                <a:ea typeface="微软雅黑" pitchFamily="34" charset="-122"/>
                <a:cs typeface="微软雅黑" pitchFamily="34" charset="-122"/>
              </a:rPr>
              <a:t>介绍</a:t>
            </a:r>
            <a:endParaRPr lang="en-US" altLang="zh-CN" sz="2000" b="1" dirty="0">
              <a:solidFill>
                <a:srgbClr val="2D3143"/>
              </a:solidFill>
              <a:latin typeface="微软雅黑" pitchFamily="34" charset="-122"/>
              <a:ea typeface="微软雅黑" pitchFamily="34" charset="-122"/>
              <a:cs typeface="微软雅黑" pitchFamily="34" charset="-122"/>
            </a:endParaRPr>
          </a:p>
        </p:txBody>
      </p:sp>
      <p:sp>
        <p:nvSpPr>
          <p:cNvPr id="2" name="矩形 1">
            <a:extLst>
              <a:ext uri="{FF2B5EF4-FFF2-40B4-BE49-F238E27FC236}">
                <a16:creationId xmlns:a16="http://schemas.microsoft.com/office/drawing/2014/main" id="{E13107D6-23A9-4F55-B1D4-ADFBE90260E0}"/>
              </a:ext>
            </a:extLst>
          </p:cNvPr>
          <p:cNvSpPr/>
          <p:nvPr/>
        </p:nvSpPr>
        <p:spPr>
          <a:xfrm>
            <a:off x="672836" y="1895027"/>
            <a:ext cx="7092176" cy="661720"/>
          </a:xfrm>
          <a:prstGeom prst="rect">
            <a:avLst/>
          </a:prstGeom>
        </p:spPr>
        <p:txBody>
          <a:bodyPr wrap="square">
            <a:spAutoFit/>
          </a:bodyPr>
          <a:lstStyle/>
          <a:p>
            <a:pPr marL="342900" indent="-342900">
              <a:buFont typeface="Arial" panose="020B0604020202020204" pitchFamily="34" charset="0"/>
              <a:buChar char="•"/>
            </a:pPr>
            <a:r>
              <a:rPr lang="zh-CN" altLang="en-US" dirty="0"/>
              <a:t> </a:t>
            </a:r>
            <a:r>
              <a:rPr lang="zh-CN" altLang="en-US" sz="1800" dirty="0"/>
              <a:t>设计模式（Design pattern）是一套被反复使用、多数人知晓的、经过分类编目的、代码设计经验的总结。</a:t>
            </a:r>
            <a:endParaRPr lang="en-US" altLang="zh-CN" sz="1800"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B71AABA-2830-40D3-AB7B-81F282B2ED78}"/>
              </a:ext>
            </a:extLst>
          </p:cNvPr>
          <p:cNvSpPr/>
          <p:nvPr/>
        </p:nvSpPr>
        <p:spPr>
          <a:xfrm>
            <a:off x="169858" y="4599095"/>
            <a:ext cx="582211" cy="342401"/>
          </a:xfrm>
          <a:prstGeom prst="rect">
            <a:avLst/>
          </a:prstGeom>
        </p:spPr>
        <p:txBody>
          <a:bodyPr wrap="none" lIns="34290" tIns="17145" rIns="34290" bIns="17145">
            <a:spAutoFit/>
          </a:bodyPr>
          <a:lstStyle/>
          <a:p>
            <a:pPr algn="l"/>
            <a:r>
              <a:rPr lang="zh-CN" altLang="en-US" sz="2000" b="1" dirty="0">
                <a:solidFill>
                  <a:srgbClr val="2D3143"/>
                </a:solidFill>
                <a:latin typeface="微软雅黑" pitchFamily="34" charset="-122"/>
                <a:ea typeface="微软雅黑" pitchFamily="34" charset="-122"/>
                <a:cs typeface="微软雅黑" pitchFamily="34" charset="-122"/>
              </a:rPr>
              <a:t>介绍</a:t>
            </a:r>
            <a:endParaRPr lang="en-US" altLang="zh-CN" sz="2000" b="1" dirty="0">
              <a:solidFill>
                <a:srgbClr val="2D3143"/>
              </a:solidFill>
              <a:latin typeface="微软雅黑" pitchFamily="34" charset="-122"/>
              <a:ea typeface="微软雅黑" pitchFamily="34" charset="-122"/>
              <a:cs typeface="微软雅黑" pitchFamily="34" charset="-122"/>
            </a:endParaRPr>
          </a:p>
        </p:txBody>
      </p:sp>
      <p:graphicFrame>
        <p:nvGraphicFramePr>
          <p:cNvPr id="11" name="表格 10">
            <a:extLst>
              <a:ext uri="{FF2B5EF4-FFF2-40B4-BE49-F238E27FC236}">
                <a16:creationId xmlns:a16="http://schemas.microsoft.com/office/drawing/2014/main" id="{CD149CDB-FF00-4FDA-B213-0E20432E977D}"/>
              </a:ext>
            </a:extLst>
          </p:cNvPr>
          <p:cNvGraphicFramePr>
            <a:graphicFrameLocks noGrp="1"/>
          </p:cNvGraphicFramePr>
          <p:nvPr>
            <p:extLst>
              <p:ext uri="{D42A27DB-BD31-4B8C-83A1-F6EECF244321}">
                <p14:modId xmlns:p14="http://schemas.microsoft.com/office/powerpoint/2010/main" val="1068676427"/>
              </p:ext>
            </p:extLst>
          </p:nvPr>
        </p:nvGraphicFramePr>
        <p:xfrm>
          <a:off x="517792" y="2026814"/>
          <a:ext cx="6584545" cy="2437112"/>
        </p:xfrm>
        <a:graphic>
          <a:graphicData uri="http://schemas.openxmlformats.org/drawingml/2006/table">
            <a:tbl>
              <a:tblPr firstRow="1" firstCol="1" bandRow="1">
                <a:tableStyleId>{5C22544A-7EE6-4342-B048-85BDC9FD1C3A}</a:tableStyleId>
              </a:tblPr>
              <a:tblGrid>
                <a:gridCol w="1944124">
                  <a:extLst>
                    <a:ext uri="{9D8B030D-6E8A-4147-A177-3AD203B41FA5}">
                      <a16:colId xmlns:a16="http://schemas.microsoft.com/office/drawing/2014/main" val="3389848338"/>
                    </a:ext>
                  </a:extLst>
                </a:gridCol>
                <a:gridCol w="4640421">
                  <a:extLst>
                    <a:ext uri="{9D8B030D-6E8A-4147-A177-3AD203B41FA5}">
                      <a16:colId xmlns:a16="http://schemas.microsoft.com/office/drawing/2014/main" val="3650539830"/>
                    </a:ext>
                  </a:extLst>
                </a:gridCol>
              </a:tblGrid>
              <a:tr h="246057">
                <a:tc>
                  <a:txBody>
                    <a:bodyPr/>
                    <a:lstStyle/>
                    <a:p>
                      <a:pPr algn="l">
                        <a:spcAft>
                          <a:spcPts val="0"/>
                        </a:spcAft>
                      </a:pPr>
                      <a:r>
                        <a:rPr lang="zh-CN" sz="1000" kern="0" dirty="0">
                          <a:effectLst/>
                        </a:rPr>
                        <a:t>原则</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tc>
                  <a:txBody>
                    <a:bodyPr/>
                    <a:lstStyle/>
                    <a:p>
                      <a:pPr algn="l">
                        <a:spcAft>
                          <a:spcPts val="0"/>
                        </a:spcAft>
                      </a:pPr>
                      <a:r>
                        <a:rPr lang="zh-CN" sz="1000" kern="0">
                          <a:effectLst/>
                        </a:rPr>
                        <a:t>解释</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extLst>
                  <a:ext uri="{0D108BD9-81ED-4DB2-BD59-A6C34878D82A}">
                    <a16:rowId xmlns:a16="http://schemas.microsoft.com/office/drawing/2014/main" val="3803696912"/>
                  </a:ext>
                </a:extLst>
              </a:tr>
              <a:tr h="246057">
                <a:tc>
                  <a:txBody>
                    <a:bodyPr/>
                    <a:lstStyle/>
                    <a:p>
                      <a:pPr algn="l">
                        <a:spcAft>
                          <a:spcPts val="0"/>
                        </a:spcAft>
                      </a:pPr>
                      <a:r>
                        <a:rPr lang="zh-CN" sz="1000" kern="0" dirty="0">
                          <a:effectLst/>
                        </a:rPr>
                        <a:t>单一原则 （</a:t>
                      </a:r>
                      <a:r>
                        <a:rPr lang="en-US" sz="1000" kern="0" dirty="0">
                          <a:effectLst/>
                        </a:rPr>
                        <a:t>SRP</a:t>
                      </a:r>
                      <a:r>
                        <a:rPr lang="zh-CN" sz="1000" kern="0" dirty="0">
                          <a:effectLst/>
                        </a:rPr>
                        <a:t>）</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tc>
                  <a:txBody>
                    <a:bodyPr/>
                    <a:lstStyle/>
                    <a:p>
                      <a:pPr algn="l">
                        <a:spcAft>
                          <a:spcPts val="0"/>
                        </a:spcAft>
                      </a:pPr>
                      <a:r>
                        <a:rPr lang="zh-CN" sz="1000" kern="0">
                          <a:effectLst/>
                        </a:rPr>
                        <a:t>一个类只做一件事</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extLst>
                  <a:ext uri="{0D108BD9-81ED-4DB2-BD59-A6C34878D82A}">
                    <a16:rowId xmlns:a16="http://schemas.microsoft.com/office/drawing/2014/main" val="4170063308"/>
                  </a:ext>
                </a:extLst>
              </a:tr>
              <a:tr h="246057">
                <a:tc>
                  <a:txBody>
                    <a:bodyPr/>
                    <a:lstStyle/>
                    <a:p>
                      <a:pPr algn="l">
                        <a:spcAft>
                          <a:spcPts val="0"/>
                        </a:spcAft>
                      </a:pPr>
                      <a:r>
                        <a:rPr lang="zh-CN" sz="1000" kern="0">
                          <a:effectLst/>
                        </a:rPr>
                        <a:t>开放</a:t>
                      </a:r>
                      <a:r>
                        <a:rPr lang="en-US" sz="1000" kern="0">
                          <a:effectLst/>
                        </a:rPr>
                        <a:t>-</a:t>
                      </a:r>
                      <a:r>
                        <a:rPr lang="zh-CN" sz="1000" kern="0">
                          <a:effectLst/>
                        </a:rPr>
                        <a:t>封闭原则（</a:t>
                      </a:r>
                      <a:r>
                        <a:rPr lang="en-US" sz="1000" kern="0">
                          <a:effectLst/>
                        </a:rPr>
                        <a:t>OCP</a:t>
                      </a:r>
                      <a:r>
                        <a:rPr lang="zh-CN" sz="1000" kern="0">
                          <a:effectLst/>
                        </a:rPr>
                        <a: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tc>
                  <a:txBody>
                    <a:bodyPr/>
                    <a:lstStyle/>
                    <a:p>
                      <a:pPr algn="l">
                        <a:spcAft>
                          <a:spcPts val="0"/>
                        </a:spcAft>
                      </a:pPr>
                      <a:r>
                        <a:rPr lang="zh-CN" sz="1000" kern="0" dirty="0">
                          <a:effectLst/>
                        </a:rPr>
                        <a:t>软件实体（类、模块、函数）可以拓展，但是不可修改</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extLst>
                  <a:ext uri="{0D108BD9-81ED-4DB2-BD59-A6C34878D82A}">
                    <a16:rowId xmlns:a16="http://schemas.microsoft.com/office/drawing/2014/main" val="977730370"/>
                  </a:ext>
                </a:extLst>
              </a:tr>
              <a:tr h="369160">
                <a:tc>
                  <a:txBody>
                    <a:bodyPr/>
                    <a:lstStyle/>
                    <a:p>
                      <a:pPr algn="l">
                        <a:spcAft>
                          <a:spcPts val="0"/>
                        </a:spcAft>
                      </a:pPr>
                      <a:r>
                        <a:rPr lang="zh-CN" sz="1000" kern="0" dirty="0">
                          <a:effectLst/>
                        </a:rPr>
                        <a:t>依赖倒转原则（</a:t>
                      </a:r>
                      <a:r>
                        <a:rPr lang="en-US" sz="1000" kern="0" dirty="0">
                          <a:effectLst/>
                        </a:rPr>
                        <a:t>DIP</a:t>
                      </a:r>
                      <a:r>
                        <a:rPr lang="zh-CN" sz="1000" kern="0" dirty="0">
                          <a:effectLst/>
                        </a:rPr>
                        <a:t>）</a:t>
                      </a:r>
                      <a:r>
                        <a:rPr lang="en-US" sz="1000" kern="0" dirty="0">
                          <a:effectLst/>
                        </a:rPr>
                        <a:t>  </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tc>
                  <a:txBody>
                    <a:bodyPr/>
                    <a:lstStyle/>
                    <a:p>
                      <a:pPr algn="l">
                        <a:spcAft>
                          <a:spcPts val="0"/>
                        </a:spcAft>
                      </a:pPr>
                      <a:r>
                        <a:rPr lang="en-US" sz="1000" kern="0" dirty="0">
                          <a:effectLst/>
                        </a:rPr>
                        <a:t>A.</a:t>
                      </a:r>
                      <a:r>
                        <a:rPr lang="zh-CN" sz="1000" kern="0" dirty="0">
                          <a:effectLst/>
                        </a:rPr>
                        <a:t>高层模块不应该依赖底层，两个都应该依赖抽。</a:t>
                      </a:r>
                      <a:r>
                        <a:rPr lang="en-US" sz="1000" kern="0" dirty="0">
                          <a:effectLst/>
                        </a:rPr>
                        <a:t>B.</a:t>
                      </a:r>
                      <a:r>
                        <a:rPr lang="zh-CN" sz="1000" kern="0" dirty="0">
                          <a:effectLst/>
                        </a:rPr>
                        <a:t>抽象不应该依赖细节，细节依赖抽象</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extLst>
                  <a:ext uri="{0D108BD9-81ED-4DB2-BD59-A6C34878D82A}">
                    <a16:rowId xmlns:a16="http://schemas.microsoft.com/office/drawing/2014/main" val="745586298"/>
                  </a:ext>
                </a:extLst>
              </a:tr>
              <a:tr h="246057">
                <a:tc>
                  <a:txBody>
                    <a:bodyPr/>
                    <a:lstStyle/>
                    <a:p>
                      <a:pPr algn="l">
                        <a:spcAft>
                          <a:spcPts val="0"/>
                        </a:spcAft>
                      </a:pPr>
                      <a:r>
                        <a:rPr lang="zh-CN" sz="1000" kern="0">
                          <a:effectLst/>
                        </a:rPr>
                        <a:t>里氏代换原则（</a:t>
                      </a:r>
                      <a:r>
                        <a:rPr lang="en-US" sz="1000" kern="0">
                          <a:effectLst/>
                        </a:rPr>
                        <a:t>LSP</a:t>
                      </a:r>
                      <a:r>
                        <a:rPr lang="zh-CN" sz="1000" kern="0">
                          <a:effectLst/>
                        </a:rPr>
                        <a: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tc>
                  <a:txBody>
                    <a:bodyPr/>
                    <a:lstStyle/>
                    <a:p>
                      <a:pPr algn="l">
                        <a:spcAft>
                          <a:spcPts val="0"/>
                        </a:spcAft>
                      </a:pPr>
                      <a:r>
                        <a:rPr lang="zh-CN" sz="1000" kern="0">
                          <a:effectLst/>
                        </a:rPr>
                        <a:t>子类型必须能够替换掉它们的父类型</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extLst>
                  <a:ext uri="{0D108BD9-81ED-4DB2-BD59-A6C34878D82A}">
                    <a16:rowId xmlns:a16="http://schemas.microsoft.com/office/drawing/2014/main" val="3163944705"/>
                  </a:ext>
                </a:extLst>
              </a:tr>
              <a:tr h="369160">
                <a:tc>
                  <a:txBody>
                    <a:bodyPr/>
                    <a:lstStyle/>
                    <a:p>
                      <a:pPr algn="l">
                        <a:spcAft>
                          <a:spcPts val="0"/>
                        </a:spcAft>
                      </a:pPr>
                      <a:r>
                        <a:rPr lang="zh-CN" sz="1000" kern="0" dirty="0">
                          <a:effectLst/>
                        </a:rPr>
                        <a:t>迪米特法则（</a:t>
                      </a:r>
                      <a:r>
                        <a:rPr lang="en-US" sz="1000" kern="0" dirty="0" err="1">
                          <a:effectLst/>
                        </a:rPr>
                        <a:t>LoD</a:t>
                      </a:r>
                      <a:r>
                        <a:rPr lang="zh-CN" sz="1000" kern="0" dirty="0">
                          <a:effectLst/>
                        </a:rPr>
                        <a:t>）</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tc>
                  <a:txBody>
                    <a:bodyPr/>
                    <a:lstStyle/>
                    <a:p>
                      <a:pPr algn="l">
                        <a:spcAft>
                          <a:spcPts val="0"/>
                        </a:spcAft>
                      </a:pPr>
                      <a:r>
                        <a:rPr lang="zh-CN" sz="1000" kern="0" dirty="0">
                          <a:effectLst/>
                        </a:rPr>
                        <a:t>如果两个类不必直接通信，那么这两个类不应当发生直接的相互作用。如果其中一个类需要调用另一个类的某一个方法的话，可通过第三者发起这个调用</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extLst>
                  <a:ext uri="{0D108BD9-81ED-4DB2-BD59-A6C34878D82A}">
                    <a16:rowId xmlns:a16="http://schemas.microsoft.com/office/drawing/2014/main" val="367071777"/>
                  </a:ext>
                </a:extLst>
              </a:tr>
              <a:tr h="246057">
                <a:tc>
                  <a:txBody>
                    <a:bodyPr/>
                    <a:lstStyle/>
                    <a:p>
                      <a:pPr algn="l">
                        <a:spcAft>
                          <a:spcPts val="0"/>
                        </a:spcAft>
                      </a:pPr>
                      <a:r>
                        <a:rPr lang="zh-CN" sz="1000" kern="0">
                          <a:effectLst/>
                        </a:rPr>
                        <a:t>合成</a:t>
                      </a:r>
                      <a:r>
                        <a:rPr lang="en-US" sz="1000" kern="0">
                          <a:effectLst/>
                        </a:rPr>
                        <a:t>/</a:t>
                      </a:r>
                      <a:r>
                        <a:rPr lang="zh-CN" sz="1000" kern="0">
                          <a:effectLst/>
                        </a:rPr>
                        <a:t>聚合复用原则（</a:t>
                      </a:r>
                      <a:r>
                        <a:rPr lang="en-US" sz="1000" kern="0">
                          <a:effectLst/>
                        </a:rPr>
                        <a:t>CARP</a:t>
                      </a:r>
                      <a:r>
                        <a:rPr lang="zh-CN" sz="1000" kern="0">
                          <a:effectLst/>
                        </a:rPr>
                        <a: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tc>
                  <a:txBody>
                    <a:bodyPr/>
                    <a:lstStyle/>
                    <a:p>
                      <a:pPr algn="l">
                        <a:spcAft>
                          <a:spcPts val="0"/>
                        </a:spcAft>
                      </a:pPr>
                      <a:r>
                        <a:rPr lang="zh-CN" sz="1000" kern="0" dirty="0">
                          <a:effectLst/>
                        </a:rPr>
                        <a:t>尽量使用合成</a:t>
                      </a:r>
                      <a:r>
                        <a:rPr lang="en-US" sz="1000" kern="0" dirty="0">
                          <a:effectLst/>
                        </a:rPr>
                        <a:t>/</a:t>
                      </a:r>
                      <a:r>
                        <a:rPr lang="zh-CN" sz="1000" kern="0" dirty="0">
                          <a:effectLst/>
                        </a:rPr>
                        <a:t>聚合，尽量不要使用类继承</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3189" marR="133189" marT="76108" marB="76108" anchor="ctr"/>
                </a:tc>
                <a:extLst>
                  <a:ext uri="{0D108BD9-81ED-4DB2-BD59-A6C34878D82A}">
                    <a16:rowId xmlns:a16="http://schemas.microsoft.com/office/drawing/2014/main" val="1581624805"/>
                  </a:ext>
                </a:extLst>
              </a:tr>
            </a:tbl>
          </a:graphicData>
        </a:graphic>
      </p:graphicFrame>
      <p:sp>
        <p:nvSpPr>
          <p:cNvPr id="29" name="Rectangle 7">
            <a:extLst>
              <a:ext uri="{FF2B5EF4-FFF2-40B4-BE49-F238E27FC236}">
                <a16:creationId xmlns:a16="http://schemas.microsoft.com/office/drawing/2014/main" id="{FBD0EC49-B878-4673-B351-EDC9CD1342E2}"/>
              </a:ext>
            </a:extLst>
          </p:cNvPr>
          <p:cNvSpPr>
            <a:spLocks noChangeArrowheads="1"/>
          </p:cNvSpPr>
          <p:nvPr/>
        </p:nvSpPr>
        <p:spPr bwMode="auto">
          <a:xfrm>
            <a:off x="380652" y="378647"/>
            <a:ext cx="811792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200"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创建型模式</a:t>
            </a:r>
            <a:r>
              <a:rPr kumimoji="0" lang="en-US" altLang="zh-CN" sz="12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a:t>
            </a:r>
          </a:p>
          <a:p>
            <a:pPr marR="0" lvl="0" indent="0" algn="l" defTabSz="914400" rtl="0" eaLnBrk="0" fontAlgn="base" latinLnBrk="0" hangingPunct="0">
              <a:lnSpc>
                <a:spcPct val="100000"/>
              </a:lnSpc>
              <a:spcBef>
                <a:spcPct val="0"/>
              </a:spcBef>
              <a:spcAft>
                <a:spcPct val="0"/>
              </a:spcAft>
              <a:buClrTx/>
              <a:buSzTx/>
              <a:tabLst/>
            </a:pPr>
            <a:r>
              <a:rPr kumimoji="0" lang="zh-CN" altLang="en-US" sz="8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这些设计模式提供了一种在创建对象的同时隐藏创建逻辑的方式，而不是使用 </a:t>
            </a:r>
            <a:r>
              <a:rPr kumimoji="0" lang="en-US" altLang="zh-CN" sz="8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new </a:t>
            </a:r>
            <a:r>
              <a:rPr kumimoji="0" lang="zh-CN" altLang="en-US" sz="8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运算符直接实例化对象。这使得程序在判断针对某个给定实例需要创建哪些对象时更加灵活。</a:t>
            </a:r>
            <a:endParaRPr kumimoji="0" lang="zh-CN" altLang="en-US" sz="8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200"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结构型模式</a:t>
            </a:r>
            <a:r>
              <a:rPr kumimoji="0" lang="en-US" altLang="zh-CN" sz="12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a:t>
            </a:r>
          </a:p>
          <a:p>
            <a:pPr marR="0" lvl="0" indent="0" algn="l" defTabSz="914400" rtl="0" eaLnBrk="0" fontAlgn="base" latinLnBrk="0" hangingPunct="0">
              <a:lnSpc>
                <a:spcPct val="100000"/>
              </a:lnSpc>
              <a:spcBef>
                <a:spcPct val="0"/>
              </a:spcBef>
              <a:spcAft>
                <a:spcPct val="0"/>
              </a:spcAft>
              <a:buClrTx/>
              <a:buSzTx/>
              <a:tabLst/>
            </a:pPr>
            <a:r>
              <a:rPr kumimoji="0" lang="zh-CN" altLang="en-US" sz="8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这些设计模式关注类和对象的组合。继承的概念被用来组合接口和定义组合对象获得新功能的方式。</a:t>
            </a:r>
            <a:endParaRPr kumimoji="0" lang="zh-CN" altLang="en-US" sz="8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200"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行为型模式</a:t>
            </a:r>
            <a:r>
              <a:rPr kumimoji="0" lang="en-US" altLang="zh-CN" sz="12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a:t>
            </a:r>
          </a:p>
          <a:p>
            <a:pPr marR="0" lvl="0" indent="0" algn="l" defTabSz="914400" rtl="0" eaLnBrk="0" fontAlgn="base" latinLnBrk="0" hangingPunct="0">
              <a:lnSpc>
                <a:spcPct val="100000"/>
              </a:lnSpc>
              <a:spcBef>
                <a:spcPct val="0"/>
              </a:spcBef>
              <a:spcAft>
                <a:spcPct val="0"/>
              </a:spcAft>
              <a:buClrTx/>
              <a:buSzTx/>
              <a:tabLst/>
            </a:pPr>
            <a:r>
              <a:rPr kumimoji="0" lang="zh-CN" altLang="en-US" sz="8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这些设计模式特别关注对象之间的通信。</a:t>
            </a:r>
            <a:endParaRPr kumimoji="0" lang="en-US" altLang="zh-CN" sz="8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endParaRPr>
          </a:p>
          <a:p>
            <a:pPr marL="171450" lvl="0" indent="-171450" defTabSz="914400">
              <a:buFont typeface="Arial" panose="020B0604020202020204" pitchFamily="34" charset="0"/>
              <a:buChar char="•"/>
            </a:pPr>
            <a:r>
              <a:rPr lang="en-US" altLang="zh-CN" sz="1200" b="1" dirty="0">
                <a:latin typeface="等线" panose="02010600030101010101" pitchFamily="2" charset="-122"/>
                <a:ea typeface="等线" panose="02010600030101010101" pitchFamily="2" charset="-122"/>
              </a:rPr>
              <a:t>J2EE </a:t>
            </a:r>
            <a:r>
              <a:rPr lang="zh-CN" altLang="en-US" sz="1200" b="1" dirty="0">
                <a:latin typeface="等线" panose="02010600030101010101" pitchFamily="2" charset="-122"/>
                <a:ea typeface="等线" panose="02010600030101010101" pitchFamily="2" charset="-122"/>
              </a:rPr>
              <a:t>模式</a:t>
            </a:r>
            <a:endParaRPr lang="en-US" altLang="zh-CN" sz="1200" b="1" dirty="0">
              <a:latin typeface="等线" panose="02010600030101010101" pitchFamily="2" charset="-122"/>
              <a:ea typeface="等线" panose="02010600030101010101" pitchFamily="2" charset="-122"/>
            </a:endParaRPr>
          </a:p>
          <a:p>
            <a:pPr lvl="0" indent="0" defTabSz="914400"/>
            <a:r>
              <a:rPr lang="zh-CN" altLang="en-US" sz="800" dirty="0">
                <a:latin typeface="等线" panose="02010600030101010101" pitchFamily="2" charset="-122"/>
                <a:ea typeface="等线" panose="02010600030101010101" pitchFamily="2" charset="-122"/>
              </a:rPr>
              <a:t>这些设计模式特别关注表示层。这些模式是由 </a:t>
            </a:r>
            <a:r>
              <a:rPr lang="en-US" altLang="zh-CN" sz="800" dirty="0">
                <a:latin typeface="等线" panose="02010600030101010101" pitchFamily="2" charset="-122"/>
                <a:ea typeface="等线" panose="02010600030101010101" pitchFamily="2" charset="-122"/>
              </a:rPr>
              <a:t>Sun Java Center </a:t>
            </a:r>
            <a:r>
              <a:rPr lang="zh-CN" altLang="en-US" sz="800" dirty="0">
                <a:latin typeface="等线" panose="02010600030101010101" pitchFamily="2" charset="-122"/>
                <a:ea typeface="等线" panose="02010600030101010101" pitchFamily="2" charset="-122"/>
              </a:rPr>
              <a:t>制定的。</a:t>
            </a:r>
          </a:p>
        </p:txBody>
      </p:sp>
      <p:sp>
        <p:nvSpPr>
          <p:cNvPr id="30" name="矩形 29">
            <a:extLst>
              <a:ext uri="{FF2B5EF4-FFF2-40B4-BE49-F238E27FC236}">
                <a16:creationId xmlns:a16="http://schemas.microsoft.com/office/drawing/2014/main" id="{1D11606C-D921-4027-ADE8-556F399AD8D7}"/>
              </a:ext>
            </a:extLst>
          </p:cNvPr>
          <p:cNvSpPr/>
          <p:nvPr/>
        </p:nvSpPr>
        <p:spPr>
          <a:xfrm>
            <a:off x="169858" y="1647460"/>
            <a:ext cx="2749471" cy="400110"/>
          </a:xfrm>
          <a:prstGeom prst="rect">
            <a:avLst/>
          </a:prstGeom>
        </p:spPr>
        <p:txBody>
          <a:bodyPr wrap="none">
            <a:spAutoFit/>
          </a:bodyPr>
          <a:lstStyle/>
          <a:p>
            <a:pPr algn="l"/>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设计模式的六大原则：</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A7B7D7FD-D860-4D7B-96ED-95EF81C78005}"/>
              </a:ext>
            </a:extLst>
          </p:cNvPr>
          <p:cNvSpPr/>
          <p:nvPr/>
        </p:nvSpPr>
        <p:spPr>
          <a:xfrm>
            <a:off x="169860" y="77641"/>
            <a:ext cx="2492990" cy="400110"/>
          </a:xfrm>
          <a:prstGeom prst="rect">
            <a:avLst/>
          </a:prstGeom>
        </p:spPr>
        <p:txBody>
          <a:bodyPr wrap="none">
            <a:spAutoFit/>
          </a:bodyPr>
          <a:lstStyle/>
          <a:p>
            <a:pPr algn="just"/>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设计模式分为</a:t>
            </a:r>
            <a:r>
              <a:rPr lang="zh-CN" altLang="en-US" sz="2000" b="1" kern="100" dirty="0">
                <a:latin typeface="等线" panose="02010600030101010101" pitchFamily="2" charset="-122"/>
                <a:ea typeface="等线" panose="02010600030101010101" pitchFamily="2" charset="-122"/>
                <a:cs typeface="Times New Roman" panose="02020603050405020304" pitchFamily="18" charset="0"/>
              </a:rPr>
              <a:t>四</a:t>
            </a:r>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大类</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5832523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731" y="4389111"/>
            <a:ext cx="1351652" cy="342401"/>
          </a:xfrm>
          <a:prstGeom prst="rect">
            <a:avLst/>
          </a:prstGeom>
        </p:spPr>
        <p:txBody>
          <a:bodyPr wrap="none" lIns="34290" tIns="17145" rIns="34290" bIns="17145">
            <a:spAutoFit/>
          </a:bodyPr>
          <a:lstStyle/>
          <a:p>
            <a:pPr algn="l"/>
            <a:r>
              <a:rPr lang="zh-CN" altLang="zh-CN" sz="2000" b="1" dirty="0">
                <a:solidFill>
                  <a:srgbClr val="2D3143"/>
                </a:solidFill>
                <a:latin typeface="微软雅黑" pitchFamily="34" charset="-122"/>
                <a:ea typeface="微软雅黑" pitchFamily="34" charset="-122"/>
              </a:rPr>
              <a:t>创建型模式</a:t>
            </a:r>
            <a:endParaRPr lang="en-US" altLang="zh-CN" sz="2000" b="1" dirty="0">
              <a:solidFill>
                <a:srgbClr val="2D3143"/>
              </a:solidFill>
              <a:latin typeface="微软雅黑" pitchFamily="34" charset="-122"/>
              <a:ea typeface="微软雅黑" pitchFamily="34" charset="-122"/>
            </a:endParaRPr>
          </a:p>
        </p:txBody>
      </p:sp>
      <p:sp>
        <p:nvSpPr>
          <p:cNvPr id="2" name="矩形 1">
            <a:extLst>
              <a:ext uri="{FF2B5EF4-FFF2-40B4-BE49-F238E27FC236}">
                <a16:creationId xmlns:a16="http://schemas.microsoft.com/office/drawing/2014/main" id="{E13107D6-23A9-4F55-B1D4-ADFBE90260E0}"/>
              </a:ext>
            </a:extLst>
          </p:cNvPr>
          <p:cNvSpPr/>
          <p:nvPr/>
        </p:nvSpPr>
        <p:spPr>
          <a:xfrm>
            <a:off x="2209800" y="1391204"/>
            <a:ext cx="4994598" cy="1554272"/>
          </a:xfrm>
          <a:prstGeom prst="rect">
            <a:avLst/>
          </a:prstGeom>
        </p:spPr>
        <p:txBody>
          <a:bodyPr wrap="square">
            <a:spAutoFit/>
          </a:bodyPr>
          <a:lstStyle/>
          <a:p>
            <a:pPr marL="342900" indent="-342900" algn="l" latinLnBrk="1">
              <a:buFont typeface="Arial" panose="020B0604020202020204" pitchFamily="34" charset="0"/>
              <a:buChar char="•"/>
            </a:pPr>
            <a:r>
              <a:rPr lang="zh-CN" altLang="en-US" dirty="0"/>
              <a:t>工厂模式（</a:t>
            </a:r>
            <a:r>
              <a:rPr lang="en-US" altLang="zh-CN" dirty="0"/>
              <a:t>Factory Pattern</a:t>
            </a:r>
            <a:r>
              <a:rPr lang="zh-CN" altLang="en-US" dirty="0"/>
              <a:t>）</a:t>
            </a:r>
          </a:p>
          <a:p>
            <a:pPr marL="342900" indent="-342900" algn="l" latinLnBrk="1">
              <a:buFont typeface="Arial" panose="020B0604020202020204" pitchFamily="34" charset="0"/>
              <a:buChar char="•"/>
            </a:pPr>
            <a:r>
              <a:rPr lang="zh-CN" altLang="en-US" dirty="0"/>
              <a:t>抽象工厂模式（</a:t>
            </a:r>
            <a:r>
              <a:rPr lang="en-US" altLang="zh-CN" dirty="0"/>
              <a:t>Abstract Factory Pattern</a:t>
            </a:r>
            <a:r>
              <a:rPr lang="zh-CN" altLang="en-US" dirty="0"/>
              <a:t>）</a:t>
            </a:r>
          </a:p>
          <a:p>
            <a:pPr marL="342900" indent="-342900" algn="l" latinLnBrk="1">
              <a:buFont typeface="Arial" panose="020B0604020202020204" pitchFamily="34" charset="0"/>
              <a:buChar char="•"/>
            </a:pPr>
            <a:r>
              <a:rPr lang="zh-CN" altLang="en-US" dirty="0"/>
              <a:t>单例模式（</a:t>
            </a:r>
            <a:r>
              <a:rPr lang="en-US" altLang="zh-CN" dirty="0"/>
              <a:t>Singleton Pattern</a:t>
            </a:r>
            <a:r>
              <a:rPr lang="zh-CN" altLang="en-US" dirty="0"/>
              <a:t>）</a:t>
            </a:r>
          </a:p>
          <a:p>
            <a:pPr marL="342900" indent="-342900" algn="l" latinLnBrk="1">
              <a:buFont typeface="Arial" panose="020B0604020202020204" pitchFamily="34" charset="0"/>
              <a:buChar char="•"/>
            </a:pPr>
            <a:r>
              <a:rPr lang="zh-CN" altLang="en-US" dirty="0"/>
              <a:t>建造者模式（</a:t>
            </a:r>
            <a:r>
              <a:rPr lang="en-US" altLang="zh-CN" dirty="0"/>
              <a:t>Builder Pattern</a:t>
            </a:r>
            <a:r>
              <a:rPr lang="zh-CN" altLang="en-US" dirty="0"/>
              <a:t>）</a:t>
            </a:r>
          </a:p>
          <a:p>
            <a:pPr marL="342900" indent="-342900" algn="l" latinLnBrk="1">
              <a:buFont typeface="Arial" panose="020B0604020202020204" pitchFamily="34" charset="0"/>
              <a:buChar char="•"/>
            </a:pPr>
            <a:r>
              <a:rPr lang="zh-CN" altLang="en-US" dirty="0"/>
              <a:t>原型模式（</a:t>
            </a:r>
            <a:r>
              <a:rPr lang="en-US" altLang="zh-CN" dirty="0"/>
              <a:t>Prototype Pattern</a:t>
            </a:r>
            <a:r>
              <a:rPr lang="zh-CN" altLang="en-US" dirty="0"/>
              <a:t>）</a:t>
            </a:r>
          </a:p>
        </p:txBody>
      </p:sp>
    </p:spTree>
    <p:extLst>
      <p:ext uri="{BB962C8B-B14F-4D97-AF65-F5344CB8AC3E}">
        <p14:creationId xmlns:p14="http://schemas.microsoft.com/office/powerpoint/2010/main" val="66712772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工厂模式</a:t>
            </a:r>
          </a:p>
        </p:txBody>
      </p:sp>
      <p:sp>
        <p:nvSpPr>
          <p:cNvPr id="6" name="ïṣļiďê"/>
          <p:cNvSpPr/>
          <p:nvPr/>
        </p:nvSpPr>
        <p:spPr bwMode="auto">
          <a:xfrm>
            <a:off x="917575" y="983615"/>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在工厂模式中，我们在创建对象时不会对客户端暴露创建逻辑，并且是通过使用一个共同的接口来指向新创建的对象。</a:t>
            </a:r>
          </a:p>
        </p:txBody>
      </p:sp>
      <p:sp>
        <p:nvSpPr>
          <p:cNvPr id="7" name="ïṣļiďê"/>
          <p:cNvSpPr/>
          <p:nvPr/>
        </p:nvSpPr>
        <p:spPr bwMode="auto">
          <a:xfrm>
            <a:off x="917575" y="2609850"/>
            <a:ext cx="6990080" cy="184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0000"/>
              </a:lnSpc>
              <a:spcBef>
                <a:spcPct val="20000"/>
              </a:spcBef>
              <a:buClr>
                <a:schemeClr val="tx1"/>
              </a:buClr>
              <a:buSzPct val="70000"/>
              <a:buFont typeface="Wingdings" charset="2"/>
            </a:pPr>
            <a:r>
              <a:rPr lang="en-US" altLang="zh-CN" sz="1200" dirty="0" err="1">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优点</a:t>
            </a:r>
            <a:endPar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endParaRPr>
          </a:p>
          <a:p>
            <a:pPr>
              <a:lnSpc>
                <a:spcPct val="90000"/>
              </a:lnSpc>
              <a:spcBef>
                <a:spcPct val="20000"/>
              </a:spcBef>
              <a:buClr>
                <a:schemeClr val="tx1"/>
              </a:buClr>
              <a:buSzPct val="70000"/>
              <a:buFont typeface="Wingdings" charset="2"/>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1</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、一个调用者想创建一个对象，只要知道其名称就可以了。 </a:t>
            </a:r>
            <a:endParaRPr lang="en-US" altLang="zh-CN" sz="1200" dirty="0">
              <a:effectLst>
                <a:outerShdw blurRad="38100" dist="19050" dir="2700000" algn="tl" rotWithShape="0">
                  <a:schemeClr val="dk1">
                    <a:alpha val="40000"/>
                  </a:schemeClr>
                </a:outerShdw>
              </a:effectLst>
              <a:latin typeface="Arial" charset="0"/>
              <a:ea typeface="微软雅黑" pitchFamily="34" charset="-122"/>
            </a:endParaRPr>
          </a:p>
          <a:p>
            <a:pPr>
              <a:lnSpc>
                <a:spcPct val="90000"/>
              </a:lnSpc>
              <a:spcBef>
                <a:spcPct val="20000"/>
              </a:spcBef>
              <a:buClr>
                <a:schemeClr val="tx1"/>
              </a:buClr>
              <a:buSzPct val="70000"/>
              <a:buFont typeface="Wingdings" charset="2"/>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2</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、扩展性高，如果想增加一个产品，只要扩展一个工厂类就可以。</a:t>
            </a:r>
            <a:endParaRPr lang="en-US" altLang="zh-CN" sz="1200" dirty="0">
              <a:effectLst>
                <a:outerShdw blurRad="38100" dist="19050" dir="2700000" algn="tl" rotWithShape="0">
                  <a:schemeClr val="dk1">
                    <a:alpha val="40000"/>
                  </a:schemeClr>
                </a:outerShdw>
              </a:effectLst>
              <a:latin typeface="Arial" charset="0"/>
              <a:ea typeface="微软雅黑" pitchFamily="34" charset="-122"/>
            </a:endParaRPr>
          </a:p>
          <a:p>
            <a:pPr>
              <a:lnSpc>
                <a:spcPct val="90000"/>
              </a:lnSpc>
              <a:spcBef>
                <a:spcPct val="20000"/>
              </a:spcBef>
              <a:buClr>
                <a:schemeClr val="tx1"/>
              </a:buClr>
              <a:buSzPct val="70000"/>
              <a:buFont typeface="Wingdings" charset="2"/>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3</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、屏蔽产品的具体实现，调用者只关心产品的接口。</a:t>
            </a:r>
            <a:endParaRPr lang="en-US" altLang="zh-CN" sz="1200" dirty="0">
              <a:effectLst>
                <a:outerShdw blurRad="38100" dist="19050" dir="2700000" algn="tl" rotWithShape="0">
                  <a:schemeClr val="dk1">
                    <a:alpha val="40000"/>
                  </a:schemeClr>
                </a:outerShdw>
              </a:effectLst>
              <a:latin typeface="Arial" charset="0"/>
              <a:ea typeface="微软雅黑" pitchFamily="34" charset="-122"/>
              <a:sym typeface="+mn-ea"/>
            </a:endParaRPr>
          </a:p>
        </p:txBody>
      </p:sp>
    </p:spTree>
    <p:extLst>
      <p:ext uri="{BB962C8B-B14F-4D97-AF65-F5344CB8AC3E}">
        <p14:creationId xmlns:p14="http://schemas.microsoft.com/office/powerpoint/2010/main" val="908400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实现</a:t>
            </a:r>
          </a:p>
        </p:txBody>
      </p:sp>
      <p:sp>
        <p:nvSpPr>
          <p:cNvPr id="6" name="ïṣļiďê"/>
          <p:cNvSpPr/>
          <p:nvPr/>
        </p:nvSpPr>
        <p:spPr bwMode="auto">
          <a:xfrm>
            <a:off x="917575" y="983615"/>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atinLnBrk="1"/>
            <a:r>
              <a:rPr lang="zh-CN" altLang="en-US" sz="1200" dirty="0">
                <a:solidFill>
                  <a:schemeClr val="tx1">
                    <a:lumMod val="50000"/>
                    <a:lumOff val="50000"/>
                  </a:schemeClr>
                </a:solidFill>
                <a:latin typeface="微软雅黑" pitchFamily="34" charset="-122"/>
                <a:ea typeface="微软雅黑" pitchFamily="34" charset="-122"/>
              </a:rPr>
              <a:t>将创建一个 </a:t>
            </a:r>
            <a:r>
              <a:rPr lang="en-US" altLang="zh-CN" sz="1200" dirty="0">
                <a:solidFill>
                  <a:schemeClr val="tx1">
                    <a:lumMod val="50000"/>
                    <a:lumOff val="50000"/>
                  </a:schemeClr>
                </a:solidFill>
                <a:latin typeface="微软雅黑" pitchFamily="34" charset="-122"/>
                <a:ea typeface="微软雅黑" pitchFamily="34" charset="-122"/>
              </a:rPr>
              <a:t>Shape </a:t>
            </a:r>
            <a:r>
              <a:rPr lang="zh-CN" altLang="en-US" sz="1200" dirty="0">
                <a:solidFill>
                  <a:schemeClr val="tx1">
                    <a:lumMod val="50000"/>
                    <a:lumOff val="50000"/>
                  </a:schemeClr>
                </a:solidFill>
                <a:latin typeface="微软雅黑" pitchFamily="34" charset="-122"/>
                <a:ea typeface="微软雅黑" pitchFamily="34" charset="-122"/>
              </a:rPr>
              <a:t>接口和实现 </a:t>
            </a:r>
            <a:r>
              <a:rPr lang="en-US" altLang="zh-CN" sz="1200" dirty="0">
                <a:solidFill>
                  <a:schemeClr val="tx1">
                    <a:lumMod val="50000"/>
                    <a:lumOff val="50000"/>
                  </a:schemeClr>
                </a:solidFill>
                <a:latin typeface="微软雅黑" pitchFamily="34" charset="-122"/>
                <a:ea typeface="微软雅黑" pitchFamily="34" charset="-122"/>
              </a:rPr>
              <a:t>Shape </a:t>
            </a:r>
            <a:r>
              <a:rPr lang="zh-CN" altLang="en-US" sz="1200" dirty="0">
                <a:solidFill>
                  <a:schemeClr val="tx1">
                    <a:lumMod val="50000"/>
                    <a:lumOff val="50000"/>
                  </a:schemeClr>
                </a:solidFill>
                <a:latin typeface="微软雅黑" pitchFamily="34" charset="-122"/>
                <a:ea typeface="微软雅黑" pitchFamily="34" charset="-122"/>
              </a:rPr>
              <a:t>接口的实体类。下一步是定义工厂类 </a:t>
            </a:r>
            <a:r>
              <a:rPr lang="en-US" altLang="zh-CN" sz="1200" dirty="0" err="1">
                <a:solidFill>
                  <a:schemeClr val="tx1">
                    <a:lumMod val="50000"/>
                    <a:lumOff val="50000"/>
                  </a:schemeClr>
                </a:solidFill>
                <a:latin typeface="微软雅黑" pitchFamily="34" charset="-122"/>
                <a:ea typeface="微软雅黑" pitchFamily="34" charset="-122"/>
              </a:rPr>
              <a:t>ShapeFactory</a:t>
            </a:r>
            <a:r>
              <a:rPr lang="zh-CN" altLang="en-US" sz="1200" dirty="0">
                <a:solidFill>
                  <a:schemeClr val="tx1">
                    <a:lumMod val="50000"/>
                    <a:lumOff val="50000"/>
                  </a:schemeClr>
                </a:solidFill>
                <a:latin typeface="微软雅黑" pitchFamily="34" charset="-122"/>
                <a:ea typeface="微软雅黑" pitchFamily="34" charset="-122"/>
              </a:rPr>
              <a:t>。</a:t>
            </a:r>
          </a:p>
          <a:p>
            <a:pPr latinLnBrk="1"/>
            <a:r>
              <a:rPr lang="en-US" altLang="zh-CN" sz="1200" dirty="0" err="1">
                <a:solidFill>
                  <a:schemeClr val="tx1">
                    <a:lumMod val="50000"/>
                    <a:lumOff val="50000"/>
                  </a:schemeClr>
                </a:solidFill>
                <a:latin typeface="微软雅黑" pitchFamily="34" charset="-122"/>
                <a:ea typeface="微软雅黑" pitchFamily="34" charset="-122"/>
              </a:rPr>
              <a:t>FactoryPatternDemo</a:t>
            </a:r>
            <a:r>
              <a:rPr lang="zh-CN" altLang="en-US" sz="1200" dirty="0">
                <a:solidFill>
                  <a:schemeClr val="tx1">
                    <a:lumMod val="50000"/>
                    <a:lumOff val="50000"/>
                  </a:schemeClr>
                </a:solidFill>
                <a:latin typeface="微软雅黑" pitchFamily="34" charset="-122"/>
                <a:ea typeface="微软雅黑" pitchFamily="34" charset="-122"/>
              </a:rPr>
              <a:t>，我们的演示类使用 </a:t>
            </a:r>
            <a:r>
              <a:rPr lang="en-US" altLang="zh-CN" sz="1200" dirty="0" err="1">
                <a:solidFill>
                  <a:schemeClr val="tx1">
                    <a:lumMod val="50000"/>
                    <a:lumOff val="50000"/>
                  </a:schemeClr>
                </a:solidFill>
                <a:latin typeface="微软雅黑" pitchFamily="34" charset="-122"/>
                <a:ea typeface="微软雅黑" pitchFamily="34" charset="-122"/>
              </a:rPr>
              <a:t>ShapeFactory</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来获取 </a:t>
            </a:r>
            <a:r>
              <a:rPr lang="en-US" altLang="zh-CN" sz="1200" dirty="0">
                <a:solidFill>
                  <a:schemeClr val="tx1">
                    <a:lumMod val="50000"/>
                    <a:lumOff val="50000"/>
                  </a:schemeClr>
                </a:solidFill>
                <a:latin typeface="微软雅黑" pitchFamily="34" charset="-122"/>
                <a:ea typeface="微软雅黑" pitchFamily="34" charset="-122"/>
              </a:rPr>
              <a:t>Shape </a:t>
            </a:r>
            <a:r>
              <a:rPr lang="zh-CN" altLang="en-US" sz="1200" dirty="0">
                <a:solidFill>
                  <a:schemeClr val="tx1">
                    <a:lumMod val="50000"/>
                    <a:lumOff val="50000"/>
                  </a:schemeClr>
                </a:solidFill>
                <a:latin typeface="微软雅黑" pitchFamily="34" charset="-122"/>
                <a:ea typeface="微软雅黑" pitchFamily="34" charset="-122"/>
              </a:rPr>
              <a:t>对象。它将向 </a:t>
            </a:r>
            <a:r>
              <a:rPr lang="en-US" altLang="zh-CN" sz="1200" dirty="0" err="1">
                <a:solidFill>
                  <a:schemeClr val="tx1">
                    <a:lumMod val="50000"/>
                    <a:lumOff val="50000"/>
                  </a:schemeClr>
                </a:solidFill>
                <a:latin typeface="微软雅黑" pitchFamily="34" charset="-122"/>
                <a:ea typeface="微软雅黑" pitchFamily="34" charset="-122"/>
              </a:rPr>
              <a:t>ShapeFactory</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传递信息（</a:t>
            </a:r>
            <a:r>
              <a:rPr lang="en-US" altLang="zh-CN" sz="1200" dirty="0">
                <a:solidFill>
                  <a:schemeClr val="tx1">
                    <a:lumMod val="50000"/>
                    <a:lumOff val="50000"/>
                  </a:schemeClr>
                </a:solidFill>
                <a:latin typeface="微软雅黑" pitchFamily="34" charset="-122"/>
                <a:ea typeface="微软雅黑" pitchFamily="34" charset="-122"/>
              </a:rPr>
              <a:t>CIRCLE / RECTANGLE / SQUARE</a:t>
            </a:r>
            <a:r>
              <a:rPr lang="zh-CN" altLang="en-US" sz="1200" dirty="0">
                <a:solidFill>
                  <a:schemeClr val="tx1">
                    <a:lumMod val="50000"/>
                    <a:lumOff val="50000"/>
                  </a:schemeClr>
                </a:solidFill>
                <a:latin typeface="微软雅黑" pitchFamily="34" charset="-122"/>
                <a:ea typeface="微软雅黑" pitchFamily="34" charset="-122"/>
              </a:rPr>
              <a:t>），以便获取它所需对象的类型。</a:t>
            </a:r>
          </a:p>
          <a:p>
            <a:pPr>
              <a:lnSpc>
                <a:spcPct val="120000"/>
              </a:lnSpc>
            </a:pPr>
            <a:endParaRPr lang="en-US" altLang="zh-CN" sz="1200" dirty="0">
              <a:solidFill>
                <a:schemeClr val="tx1">
                  <a:lumMod val="50000"/>
                  <a:lumOff val="50000"/>
                </a:schemeClr>
              </a:solidFill>
              <a:latin typeface="微软雅黑" pitchFamily="34" charset="-122"/>
              <a:ea typeface="微软雅黑" pitchFamily="34" charset="-122"/>
            </a:endParaRPr>
          </a:p>
        </p:txBody>
      </p:sp>
      <p:pic>
        <p:nvPicPr>
          <p:cNvPr id="4098" name="Picture 2" descr="工厂模式的 UML 图">
            <a:extLst>
              <a:ext uri="{FF2B5EF4-FFF2-40B4-BE49-F238E27FC236}">
                <a16:creationId xmlns:a16="http://schemas.microsoft.com/office/drawing/2014/main" id="{5708FDFC-5C10-43B2-B2FC-DA3358D28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132" y="1724660"/>
            <a:ext cx="53340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5569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示例代码</a:t>
            </a:r>
          </a:p>
        </p:txBody>
      </p:sp>
      <p:sp>
        <p:nvSpPr>
          <p:cNvPr id="5" name="矩形 4">
            <a:extLst>
              <a:ext uri="{FF2B5EF4-FFF2-40B4-BE49-F238E27FC236}">
                <a16:creationId xmlns:a16="http://schemas.microsoft.com/office/drawing/2014/main" id="{DFC5C40B-C85D-404C-94BB-95E0C147B29B}"/>
              </a:ext>
            </a:extLst>
          </p:cNvPr>
          <p:cNvSpPr/>
          <p:nvPr/>
        </p:nvSpPr>
        <p:spPr>
          <a:xfrm>
            <a:off x="838378" y="1273454"/>
            <a:ext cx="1439818" cy="723275"/>
          </a:xfrm>
          <a:prstGeom prst="rect">
            <a:avLst/>
          </a:prstGeom>
        </p:spPr>
        <p:txBody>
          <a:bodyPr wrap="none">
            <a:spAutoFit/>
          </a:bodyPr>
          <a:lstStyle/>
          <a:p>
            <a:pPr algn="l" latinLnBrk="1"/>
            <a:r>
              <a:rPr lang="en-US" altLang="zh-CN" sz="1050" dirty="0"/>
              <a:t>1</a:t>
            </a:r>
            <a:r>
              <a:rPr lang="zh-CN" altLang="en-US" sz="1050" dirty="0"/>
              <a:t>、创建一个接口</a:t>
            </a:r>
            <a:r>
              <a:rPr lang="en-US" altLang="zh-CN" sz="1050" dirty="0"/>
              <a:t>:</a:t>
            </a:r>
            <a:endParaRPr lang="en-US" altLang="zh-CN" sz="1100" dirty="0">
              <a:solidFill>
                <a:srgbClr val="008000"/>
              </a:solidFill>
              <a:latin typeface="Menlo"/>
            </a:endParaRPr>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interface</a:t>
            </a:r>
            <a:r>
              <a:rPr lang="en-US" altLang="zh-CN" sz="1000" dirty="0">
                <a:solidFill>
                  <a:srgbClr val="808080"/>
                </a:solidFill>
                <a:latin typeface="Menlo"/>
              </a:rPr>
              <a:t> </a:t>
            </a:r>
            <a:r>
              <a:rPr lang="en-US" altLang="zh-CN" sz="1000" dirty="0">
                <a:solidFill>
                  <a:srgbClr val="0055AA"/>
                </a:solidFill>
                <a:latin typeface="Menlo"/>
              </a:rPr>
              <a:t>Shape</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latin typeface="Menlo"/>
              </a:rPr>
              <a:t>	void</a:t>
            </a:r>
            <a:r>
              <a:rPr lang="en-US" altLang="zh-CN" sz="1000" dirty="0">
                <a:solidFill>
                  <a:srgbClr val="808080"/>
                </a:solidFill>
                <a:latin typeface="Menlo"/>
              </a:rPr>
              <a:t> </a:t>
            </a:r>
            <a:r>
              <a:rPr lang="en-US" altLang="zh-CN" sz="1000" dirty="0">
                <a:solidFill>
                  <a:srgbClr val="0055AA"/>
                </a:solidFill>
                <a:latin typeface="Menlo"/>
              </a:rPr>
              <a:t>draw</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00"/>
                </a:solidFill>
                <a:latin typeface="Menlo"/>
              </a:rPr>
              <a:t>}</a:t>
            </a:r>
            <a:endParaRPr lang="zh-CN" altLang="en-US" sz="1000" dirty="0"/>
          </a:p>
        </p:txBody>
      </p:sp>
      <p:sp>
        <p:nvSpPr>
          <p:cNvPr id="7" name="矩形 6">
            <a:extLst>
              <a:ext uri="{FF2B5EF4-FFF2-40B4-BE49-F238E27FC236}">
                <a16:creationId xmlns:a16="http://schemas.microsoft.com/office/drawing/2014/main" id="{98B8324E-501F-4F0A-9FBE-2BCE736901BF}"/>
              </a:ext>
            </a:extLst>
          </p:cNvPr>
          <p:cNvSpPr/>
          <p:nvPr/>
        </p:nvSpPr>
        <p:spPr>
          <a:xfrm>
            <a:off x="743985" y="2443890"/>
            <a:ext cx="4572000" cy="2100575"/>
          </a:xfrm>
          <a:prstGeom prst="rect">
            <a:avLst/>
          </a:prstGeom>
        </p:spPr>
        <p:txBody>
          <a:bodyPr>
            <a:spAutoFit/>
          </a:bodyPr>
          <a:lstStyle/>
          <a:p>
            <a:pPr algn="l"/>
            <a:r>
              <a:rPr lang="en-US" altLang="zh-CN" sz="1050" dirty="0"/>
              <a:t>2</a:t>
            </a:r>
            <a:r>
              <a:rPr lang="zh-CN" altLang="en-US" sz="1050" dirty="0"/>
              <a:t>、创建实现接口的实体类</a:t>
            </a:r>
            <a:r>
              <a:rPr lang="en-US" altLang="zh-CN" sz="1050" dirty="0"/>
              <a:t>:</a:t>
            </a:r>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a:solidFill>
                  <a:srgbClr val="0055AA"/>
                </a:solidFill>
                <a:latin typeface="Menlo"/>
              </a:rPr>
              <a:t>Rectangle</a:t>
            </a:r>
            <a:r>
              <a:rPr lang="en-US" altLang="zh-CN" sz="1000" dirty="0">
                <a:solidFill>
                  <a:srgbClr val="808080"/>
                </a:solidFill>
                <a:latin typeface="Menlo"/>
              </a:rPr>
              <a:t> </a:t>
            </a:r>
            <a:r>
              <a:rPr lang="en-US" altLang="zh-CN" sz="1000" dirty="0">
                <a:solidFill>
                  <a:srgbClr val="008000"/>
                </a:solidFill>
                <a:latin typeface="Menlo"/>
              </a:rPr>
              <a:t>implements</a:t>
            </a:r>
            <a:r>
              <a:rPr lang="en-US" altLang="zh-CN" sz="1000" dirty="0">
                <a:solidFill>
                  <a:srgbClr val="808080"/>
                </a:solidFill>
                <a:latin typeface="Menlo"/>
              </a:rPr>
              <a:t> </a:t>
            </a:r>
            <a:r>
              <a:rPr lang="en-US" altLang="zh-CN" sz="1000" dirty="0">
                <a:solidFill>
                  <a:srgbClr val="0055AA"/>
                </a:solidFill>
                <a:latin typeface="Menlo"/>
              </a:rPr>
              <a:t>Shape</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55AA"/>
                </a:solidFill>
                <a:latin typeface="Menlo"/>
              </a:rPr>
              <a:t>Override</a:t>
            </a:r>
            <a:r>
              <a:rPr lang="en-US" altLang="zh-CN" sz="1000" dirty="0">
                <a:solidFill>
                  <a:srgbClr val="808080"/>
                </a:solidFill>
                <a:latin typeface="Menlo"/>
              </a:rPr>
              <a:t> </a:t>
            </a:r>
          </a:p>
          <a:p>
            <a:pPr algn="l"/>
            <a:r>
              <a:rPr lang="en-US" altLang="zh-CN" sz="1000" dirty="0">
                <a:solidFill>
                  <a:srgbClr val="008000"/>
                </a:solidFill>
                <a:latin typeface="Menlo"/>
              </a:rPr>
              <a:t>	public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draw</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0055AA"/>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Inside Rectangle::draw() method.</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a:solidFill>
                  <a:srgbClr val="0055AA"/>
                </a:solidFill>
                <a:latin typeface="Menlo"/>
              </a:rPr>
              <a:t>Square</a:t>
            </a:r>
            <a:r>
              <a:rPr lang="en-US" altLang="zh-CN" sz="1000" dirty="0">
                <a:solidFill>
                  <a:srgbClr val="808080"/>
                </a:solidFill>
                <a:latin typeface="Menlo"/>
              </a:rPr>
              <a:t> </a:t>
            </a:r>
            <a:r>
              <a:rPr lang="en-US" altLang="zh-CN" sz="1000" dirty="0">
                <a:solidFill>
                  <a:srgbClr val="008000"/>
                </a:solidFill>
                <a:latin typeface="Menlo"/>
              </a:rPr>
              <a:t>implements</a:t>
            </a:r>
            <a:r>
              <a:rPr lang="en-US" altLang="zh-CN" sz="1000" dirty="0">
                <a:solidFill>
                  <a:srgbClr val="808080"/>
                </a:solidFill>
                <a:latin typeface="Menlo"/>
              </a:rPr>
              <a:t> </a:t>
            </a:r>
            <a:r>
              <a:rPr lang="en-US" altLang="zh-CN" sz="1000" dirty="0">
                <a:solidFill>
                  <a:srgbClr val="0055AA"/>
                </a:solidFill>
                <a:latin typeface="Menlo"/>
              </a:rPr>
              <a:t>Shape</a:t>
            </a:r>
            <a:r>
              <a:rPr lang="en-US" altLang="zh-CN" sz="1000" dirty="0">
                <a:solidFill>
                  <a:srgbClr val="808080"/>
                </a:solidFill>
                <a:latin typeface="Menlo"/>
              </a:rPr>
              <a:t> </a:t>
            </a:r>
            <a:r>
              <a:rPr lang="en-US" altLang="zh-CN" sz="1000" dirty="0">
                <a:solidFill>
                  <a:srgbClr val="808000"/>
                </a:solidFill>
                <a:latin typeface="Menlo"/>
              </a:rPr>
              <a:t>{</a:t>
            </a:r>
          </a:p>
          <a:p>
            <a:pPr algn="l"/>
            <a:r>
              <a:rPr lang="en-US" altLang="zh-CN" sz="1000" dirty="0">
                <a:solidFill>
                  <a:srgbClr val="808080"/>
                </a:solidFill>
                <a:latin typeface="Menlo"/>
              </a:rPr>
              <a:t>	@</a:t>
            </a:r>
            <a:r>
              <a:rPr lang="en-US" altLang="zh-CN" sz="1000" dirty="0">
                <a:solidFill>
                  <a:srgbClr val="0055AA"/>
                </a:solidFill>
                <a:latin typeface="Menlo"/>
              </a:rPr>
              <a:t>Override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draw</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Inside Square::draw() method.</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a:solidFill>
                  <a:srgbClr val="0055AA"/>
                </a:solidFill>
                <a:latin typeface="Menlo"/>
              </a:rPr>
              <a:t>Circle</a:t>
            </a:r>
            <a:r>
              <a:rPr lang="en-US" altLang="zh-CN" sz="1000" dirty="0">
                <a:solidFill>
                  <a:srgbClr val="808080"/>
                </a:solidFill>
                <a:latin typeface="Menlo"/>
              </a:rPr>
              <a:t> </a:t>
            </a:r>
            <a:r>
              <a:rPr lang="en-US" altLang="zh-CN" sz="1000" dirty="0">
                <a:solidFill>
                  <a:srgbClr val="008000"/>
                </a:solidFill>
                <a:latin typeface="Menlo"/>
              </a:rPr>
              <a:t>implements</a:t>
            </a:r>
            <a:r>
              <a:rPr lang="en-US" altLang="zh-CN" sz="1000" dirty="0">
                <a:solidFill>
                  <a:srgbClr val="808080"/>
                </a:solidFill>
                <a:latin typeface="Menlo"/>
              </a:rPr>
              <a:t> </a:t>
            </a:r>
            <a:r>
              <a:rPr lang="en-US" altLang="zh-CN" sz="1000" dirty="0">
                <a:solidFill>
                  <a:srgbClr val="0055AA"/>
                </a:solidFill>
                <a:latin typeface="Menlo"/>
              </a:rPr>
              <a:t>Shape</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55AA"/>
                </a:solidFill>
                <a:latin typeface="Menlo"/>
              </a:rPr>
              <a:t>Override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draw</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Inside Circle::draw() method.</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
        <p:nvSpPr>
          <p:cNvPr id="12" name="矩形 11">
            <a:extLst>
              <a:ext uri="{FF2B5EF4-FFF2-40B4-BE49-F238E27FC236}">
                <a16:creationId xmlns:a16="http://schemas.microsoft.com/office/drawing/2014/main" id="{854B9C9A-543F-4062-AA34-7DDA0E26ACF8}"/>
              </a:ext>
            </a:extLst>
          </p:cNvPr>
          <p:cNvSpPr/>
          <p:nvPr/>
        </p:nvSpPr>
        <p:spPr>
          <a:xfrm>
            <a:off x="5057078" y="258885"/>
            <a:ext cx="3636573" cy="2100575"/>
          </a:xfrm>
          <a:prstGeom prst="rect">
            <a:avLst/>
          </a:prstGeom>
        </p:spPr>
        <p:txBody>
          <a:bodyPr wrap="none">
            <a:spAutoFit/>
          </a:bodyPr>
          <a:lstStyle/>
          <a:p>
            <a:pPr algn="l" latinLnBrk="1"/>
            <a:r>
              <a:rPr lang="en-US" altLang="zh-CN" sz="1050" dirty="0"/>
              <a:t>3</a:t>
            </a:r>
            <a:r>
              <a:rPr lang="zh-CN" altLang="en-US" sz="1050" dirty="0"/>
              <a:t>、创建一个工厂，生成基于给定信息的实体类的对象</a:t>
            </a:r>
            <a:r>
              <a:rPr lang="en-US" altLang="zh-CN" sz="1050" dirty="0"/>
              <a:t>:</a:t>
            </a:r>
          </a:p>
          <a:p>
            <a:pPr algn="l" latinLnBrk="1"/>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err="1">
                <a:solidFill>
                  <a:srgbClr val="0055AA"/>
                </a:solidFill>
                <a:latin typeface="Menlo"/>
              </a:rPr>
              <a:t>ShapeFactory</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AA5500"/>
                </a:solidFill>
                <a:latin typeface="Menlo"/>
              </a:rPr>
              <a:t>//</a:t>
            </a:r>
            <a:r>
              <a:rPr lang="zh-CN" altLang="en-US" sz="1000" dirty="0">
                <a:solidFill>
                  <a:srgbClr val="AA5500"/>
                </a:solidFill>
                <a:latin typeface="Menlo"/>
              </a:rPr>
              <a:t>使用 </a:t>
            </a:r>
            <a:r>
              <a:rPr lang="en-US" altLang="zh-CN" sz="1000" dirty="0" err="1">
                <a:solidFill>
                  <a:srgbClr val="AA5500"/>
                </a:solidFill>
                <a:latin typeface="Menlo"/>
              </a:rPr>
              <a:t>getShape</a:t>
            </a:r>
            <a:r>
              <a:rPr lang="en-US" altLang="zh-CN" sz="1000" dirty="0">
                <a:solidFill>
                  <a:srgbClr val="AA5500"/>
                </a:solidFill>
                <a:latin typeface="Menlo"/>
              </a:rPr>
              <a:t> </a:t>
            </a:r>
            <a:r>
              <a:rPr lang="zh-CN" altLang="en-US" sz="1000" dirty="0">
                <a:solidFill>
                  <a:srgbClr val="AA5500"/>
                </a:solidFill>
                <a:latin typeface="Menlo"/>
              </a:rPr>
              <a:t>方法获取形状类型的对象</a:t>
            </a:r>
            <a:endParaRPr lang="en-US" altLang="zh-CN" sz="1000" dirty="0">
              <a:solidFill>
                <a:srgbClr val="AA5500"/>
              </a:solidFill>
              <a:latin typeface="Menlo"/>
            </a:endParaRPr>
          </a:p>
          <a:p>
            <a:pPr algn="l" latinLnBrk="1"/>
            <a:r>
              <a:rPr lang="en-US" altLang="zh-CN" sz="1000" dirty="0">
                <a:solidFill>
                  <a:srgbClr val="AA5500"/>
                </a:solidFill>
                <a:latin typeface="Menlo"/>
              </a:rPr>
              <a:t>	</a:t>
            </a:r>
            <a:r>
              <a:rPr lang="zh-CN" altLang="en-US"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55AA"/>
                </a:solidFill>
                <a:latin typeface="Menlo"/>
              </a:rPr>
              <a:t>Shape</a:t>
            </a:r>
            <a:r>
              <a:rPr lang="en-US" altLang="zh-CN" sz="1000" dirty="0">
                <a:solidFill>
                  <a:srgbClr val="808080"/>
                </a:solidFill>
                <a:latin typeface="Menlo"/>
              </a:rPr>
              <a:t> </a:t>
            </a:r>
            <a:r>
              <a:rPr lang="en-US" altLang="zh-CN" sz="1000" dirty="0" err="1">
                <a:solidFill>
                  <a:srgbClr val="0055AA"/>
                </a:solidFill>
                <a:latin typeface="Menlo"/>
              </a:rPr>
              <a:t>getShape</a:t>
            </a:r>
            <a:r>
              <a:rPr lang="en-US" altLang="zh-CN" sz="1000" dirty="0">
                <a:solidFill>
                  <a:srgbClr val="808000"/>
                </a:solidFill>
                <a:latin typeface="Menlo"/>
              </a:rPr>
              <a:t>(</a:t>
            </a:r>
            <a:r>
              <a:rPr lang="en-US" altLang="zh-CN" sz="1000" dirty="0">
                <a:solidFill>
                  <a:srgbClr val="0055AA"/>
                </a:solidFill>
                <a:latin typeface="Menlo"/>
              </a:rPr>
              <a:t>String</a:t>
            </a:r>
            <a:r>
              <a:rPr lang="en-US" altLang="zh-CN" sz="1000" dirty="0">
                <a:solidFill>
                  <a:srgbClr val="808080"/>
                </a:solidFill>
                <a:latin typeface="Menlo"/>
              </a:rPr>
              <a:t> </a:t>
            </a:r>
            <a:r>
              <a:rPr lang="en-US" altLang="zh-CN" sz="1000" dirty="0" err="1">
                <a:solidFill>
                  <a:srgbClr val="0055AA"/>
                </a:solidFill>
                <a:latin typeface="Menlo"/>
              </a:rPr>
              <a:t>shapeType</a:t>
            </a:r>
            <a:r>
              <a:rPr lang="en-US" altLang="zh-CN" sz="1000" dirty="0">
                <a:solidFill>
                  <a:srgbClr val="808000"/>
                </a:solidFill>
                <a:latin typeface="Menlo"/>
              </a:rPr>
              <a:t>){</a:t>
            </a:r>
          </a:p>
          <a:p>
            <a:pPr algn="l" latinLnBrk="1"/>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a:solidFill>
                  <a:srgbClr val="008000"/>
                </a:solidFill>
                <a:latin typeface="Menlo"/>
              </a:rPr>
              <a:t>if</a:t>
            </a:r>
            <a:r>
              <a:rPr lang="en-US" altLang="zh-CN" sz="1000" dirty="0">
                <a:solidFill>
                  <a:srgbClr val="808000"/>
                </a:solidFill>
                <a:latin typeface="Menlo"/>
              </a:rPr>
              <a:t>(</a:t>
            </a:r>
            <a:r>
              <a:rPr lang="en-US" altLang="zh-CN" sz="1000" dirty="0" err="1">
                <a:solidFill>
                  <a:srgbClr val="0055AA"/>
                </a:solidFill>
                <a:latin typeface="Menlo"/>
              </a:rPr>
              <a:t>shapeType</a:t>
            </a:r>
            <a:r>
              <a:rPr lang="en-US" altLang="zh-CN" sz="1000" dirty="0">
                <a:solidFill>
                  <a:srgbClr val="808080"/>
                </a:solidFill>
                <a:latin typeface="Menlo"/>
              </a:rPr>
              <a:t> == </a:t>
            </a:r>
            <a:r>
              <a:rPr lang="en-US" altLang="zh-CN" sz="1000" dirty="0">
                <a:solidFill>
                  <a:srgbClr val="008000"/>
                </a:solidFill>
                <a:latin typeface="Menlo"/>
              </a:rPr>
              <a:t>null</a:t>
            </a:r>
            <a:r>
              <a:rPr lang="en-US" altLang="zh-CN" sz="1000" dirty="0">
                <a:solidFill>
                  <a:srgbClr val="808000"/>
                </a:solidFill>
                <a:latin typeface="Menlo"/>
              </a:rPr>
              <a:t>){</a:t>
            </a:r>
          </a:p>
          <a:p>
            <a:pPr algn="l" latinLnBrk="1"/>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a:solidFill>
                  <a:srgbClr val="008000"/>
                </a:solidFill>
                <a:latin typeface="Menlo"/>
              </a:rPr>
              <a:t>return</a:t>
            </a:r>
            <a:r>
              <a:rPr lang="en-US" altLang="zh-CN" sz="1000" dirty="0">
                <a:solidFill>
                  <a:srgbClr val="808080"/>
                </a:solidFill>
                <a:latin typeface="Menlo"/>
              </a:rPr>
              <a:t> </a:t>
            </a:r>
            <a:r>
              <a:rPr lang="en-US" altLang="zh-CN" sz="1000" dirty="0">
                <a:solidFill>
                  <a:srgbClr val="008000"/>
                </a:solidFill>
                <a:latin typeface="Menlo"/>
              </a:rPr>
              <a:t>null</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8000"/>
                </a:solidFill>
                <a:latin typeface="Menlo"/>
              </a:rPr>
              <a:t>if</a:t>
            </a:r>
            <a:r>
              <a:rPr lang="en-US" altLang="zh-CN" sz="1000" dirty="0">
                <a:solidFill>
                  <a:srgbClr val="808000"/>
                </a:solidFill>
                <a:latin typeface="Menlo"/>
              </a:rPr>
              <a:t>(</a:t>
            </a:r>
            <a:r>
              <a:rPr lang="en-US" altLang="zh-CN" sz="1000" dirty="0" err="1">
                <a:solidFill>
                  <a:srgbClr val="0055AA"/>
                </a:solidFill>
                <a:latin typeface="Menlo"/>
              </a:rPr>
              <a:t>shapeType</a:t>
            </a:r>
            <a:r>
              <a:rPr lang="en-US" altLang="zh-CN" sz="1000" dirty="0" err="1">
                <a:solidFill>
                  <a:srgbClr val="808080"/>
                </a:solidFill>
                <a:latin typeface="Menlo"/>
              </a:rPr>
              <a:t>.</a:t>
            </a:r>
            <a:r>
              <a:rPr lang="en-US" altLang="zh-CN" sz="1000" dirty="0" err="1">
                <a:solidFill>
                  <a:srgbClr val="0055AA"/>
                </a:solidFill>
                <a:latin typeface="Menlo"/>
              </a:rPr>
              <a:t>equalsIgnoreCase</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CIRCLE</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8000"/>
                </a:solidFill>
                <a:latin typeface="Menlo"/>
              </a:rPr>
              <a:t>return</a:t>
            </a:r>
            <a:r>
              <a:rPr lang="en-US" altLang="zh-CN" sz="1000" dirty="0">
                <a:solidFill>
                  <a:srgbClr val="808080"/>
                </a:solidFill>
                <a:latin typeface="Menlo"/>
              </a:rPr>
              <a:t>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a:solidFill>
                  <a:srgbClr val="0055AA"/>
                </a:solidFill>
                <a:latin typeface="Menlo"/>
              </a:rPr>
              <a:t>Circle</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a:solidFill>
                  <a:srgbClr val="008000"/>
                </a:solidFill>
                <a:latin typeface="Menlo"/>
              </a:rPr>
              <a:t>else</a:t>
            </a:r>
            <a:r>
              <a:rPr lang="en-US" altLang="zh-CN" sz="1000" dirty="0">
                <a:solidFill>
                  <a:srgbClr val="808080"/>
                </a:solidFill>
                <a:latin typeface="Menlo"/>
              </a:rPr>
              <a:t> </a:t>
            </a:r>
            <a:r>
              <a:rPr lang="en-US" altLang="zh-CN" sz="1000" dirty="0">
                <a:solidFill>
                  <a:srgbClr val="008000"/>
                </a:solidFill>
                <a:latin typeface="Menlo"/>
              </a:rPr>
              <a:t>if</a:t>
            </a:r>
            <a:r>
              <a:rPr lang="en-US" altLang="zh-CN" sz="1000" dirty="0">
                <a:solidFill>
                  <a:srgbClr val="808000"/>
                </a:solidFill>
                <a:latin typeface="Menlo"/>
              </a:rPr>
              <a:t>(</a:t>
            </a:r>
            <a:r>
              <a:rPr lang="en-US" altLang="zh-CN" sz="1000" dirty="0" err="1">
                <a:solidFill>
                  <a:srgbClr val="0055AA"/>
                </a:solidFill>
                <a:latin typeface="Menlo"/>
              </a:rPr>
              <a:t>shapeType</a:t>
            </a:r>
            <a:r>
              <a:rPr lang="en-US" altLang="zh-CN" sz="1000" dirty="0" err="1">
                <a:solidFill>
                  <a:srgbClr val="808080"/>
                </a:solidFill>
                <a:latin typeface="Menlo"/>
              </a:rPr>
              <a:t>.</a:t>
            </a:r>
            <a:r>
              <a:rPr lang="en-US" altLang="zh-CN" sz="1000" dirty="0" err="1">
                <a:solidFill>
                  <a:srgbClr val="0055AA"/>
                </a:solidFill>
                <a:latin typeface="Menlo"/>
              </a:rPr>
              <a:t>equalsIgnoreCase</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RECTANGLE</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8000"/>
                </a:solidFill>
                <a:latin typeface="Menlo"/>
              </a:rPr>
              <a:t>return</a:t>
            </a:r>
            <a:r>
              <a:rPr lang="en-US" altLang="zh-CN" sz="1000" dirty="0">
                <a:solidFill>
                  <a:srgbClr val="808080"/>
                </a:solidFill>
                <a:latin typeface="Menlo"/>
              </a:rPr>
              <a:t>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a:solidFill>
                  <a:srgbClr val="0055AA"/>
                </a:solidFill>
                <a:latin typeface="Menlo"/>
              </a:rPr>
              <a:t>Rectangle</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008000"/>
                </a:solidFill>
                <a:latin typeface="Menlo"/>
              </a:rPr>
              <a:t>else</a:t>
            </a:r>
            <a:r>
              <a:rPr lang="en-US" altLang="zh-CN" sz="1000" dirty="0">
                <a:solidFill>
                  <a:srgbClr val="808080"/>
                </a:solidFill>
                <a:latin typeface="Menlo"/>
              </a:rPr>
              <a:t> </a:t>
            </a:r>
            <a:r>
              <a:rPr lang="en-US" altLang="zh-CN" sz="1000" dirty="0">
                <a:solidFill>
                  <a:srgbClr val="008000"/>
                </a:solidFill>
                <a:latin typeface="Menlo"/>
              </a:rPr>
              <a:t>if</a:t>
            </a:r>
            <a:r>
              <a:rPr lang="en-US" altLang="zh-CN" sz="1000" dirty="0">
                <a:solidFill>
                  <a:srgbClr val="808000"/>
                </a:solidFill>
                <a:latin typeface="Menlo"/>
              </a:rPr>
              <a:t>(</a:t>
            </a:r>
            <a:r>
              <a:rPr lang="en-US" altLang="zh-CN" sz="1000" dirty="0" err="1">
                <a:solidFill>
                  <a:srgbClr val="0055AA"/>
                </a:solidFill>
                <a:latin typeface="Menlo"/>
              </a:rPr>
              <a:t>shapeType</a:t>
            </a:r>
            <a:r>
              <a:rPr lang="en-US" altLang="zh-CN" sz="1000" dirty="0" err="1">
                <a:solidFill>
                  <a:srgbClr val="808080"/>
                </a:solidFill>
                <a:latin typeface="Menlo"/>
              </a:rPr>
              <a:t>.</a:t>
            </a:r>
            <a:r>
              <a:rPr lang="en-US" altLang="zh-CN" sz="1000" dirty="0" err="1">
                <a:solidFill>
                  <a:srgbClr val="0055AA"/>
                </a:solidFill>
                <a:latin typeface="Menlo"/>
              </a:rPr>
              <a:t>equalsIgnoreCase</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SQUARE</a:t>
            </a:r>
            <a:r>
              <a:rPr lang="en-US" altLang="zh-CN" sz="1000" dirty="0">
                <a:solidFill>
                  <a:srgbClr val="8B0000"/>
                </a:solidFill>
                <a:latin typeface="Menlo"/>
              </a:rPr>
              <a:t>"</a:t>
            </a:r>
            <a:r>
              <a:rPr lang="en-US" altLang="zh-CN" sz="1000" dirty="0">
                <a:solidFill>
                  <a:srgbClr val="808000"/>
                </a:solidFill>
                <a:latin typeface="Menlo"/>
              </a:rPr>
              <a:t>)){</a:t>
            </a:r>
          </a:p>
          <a:p>
            <a:pPr algn="l" latinLnBrk="1"/>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a:solidFill>
                  <a:srgbClr val="008000"/>
                </a:solidFill>
                <a:latin typeface="Menlo"/>
              </a:rPr>
              <a:t>return</a:t>
            </a:r>
            <a:r>
              <a:rPr lang="en-US" altLang="zh-CN" sz="1000" dirty="0">
                <a:solidFill>
                  <a:srgbClr val="808080"/>
                </a:solidFill>
                <a:latin typeface="Menlo"/>
              </a:rPr>
              <a:t>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a:solidFill>
                  <a:srgbClr val="0055AA"/>
                </a:solidFill>
                <a:latin typeface="Menlo"/>
              </a:rPr>
              <a:t>Square</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p>
          <a:p>
            <a:pPr algn="l" latinLnBrk="1"/>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a:solidFill>
                  <a:srgbClr val="008000"/>
                </a:solidFill>
                <a:latin typeface="Menlo"/>
              </a:rPr>
              <a:t>return</a:t>
            </a:r>
            <a:r>
              <a:rPr lang="en-US" altLang="zh-CN" sz="1000" dirty="0">
                <a:solidFill>
                  <a:srgbClr val="808080"/>
                </a:solidFill>
                <a:latin typeface="Menlo"/>
              </a:rPr>
              <a:t> </a:t>
            </a:r>
            <a:r>
              <a:rPr lang="en-US" altLang="zh-CN" sz="1000" dirty="0">
                <a:solidFill>
                  <a:srgbClr val="008000"/>
                </a:solidFill>
                <a:latin typeface="Menlo"/>
              </a:rPr>
              <a:t>null</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
        <p:nvSpPr>
          <p:cNvPr id="16" name="矩形 15">
            <a:extLst>
              <a:ext uri="{FF2B5EF4-FFF2-40B4-BE49-F238E27FC236}">
                <a16:creationId xmlns:a16="http://schemas.microsoft.com/office/drawing/2014/main" id="{4915C438-7830-46AA-BEAB-979D064EF479}"/>
              </a:ext>
            </a:extLst>
          </p:cNvPr>
          <p:cNvSpPr/>
          <p:nvPr/>
        </p:nvSpPr>
        <p:spPr>
          <a:xfrm>
            <a:off x="5057078" y="2350770"/>
            <a:ext cx="3731150" cy="2562240"/>
          </a:xfrm>
          <a:prstGeom prst="rect">
            <a:avLst/>
          </a:prstGeom>
        </p:spPr>
        <p:txBody>
          <a:bodyPr wrap="none">
            <a:spAutoFit/>
          </a:bodyPr>
          <a:lstStyle/>
          <a:p>
            <a:pPr algn="l" latinLnBrk="1"/>
            <a:r>
              <a:rPr lang="en-US" altLang="zh-CN" sz="1050" dirty="0"/>
              <a:t>4</a:t>
            </a:r>
            <a:r>
              <a:rPr lang="zh-CN" altLang="en-US" sz="1050" dirty="0"/>
              <a:t>、使用该工厂，通过传递类型信息来获取实体类的对象</a:t>
            </a:r>
            <a:r>
              <a:rPr lang="en-US" altLang="zh-CN" sz="1050" dirty="0"/>
              <a:t>:</a:t>
            </a:r>
          </a:p>
          <a:p>
            <a:pPr algn="l" latinLnBrk="1"/>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err="1">
                <a:solidFill>
                  <a:srgbClr val="0055AA"/>
                </a:solidFill>
                <a:latin typeface="Menlo"/>
              </a:rPr>
              <a:t>FactoryPatternDemo</a:t>
            </a:r>
            <a:r>
              <a:rPr lang="en-US" altLang="zh-CN" sz="1000" dirty="0">
                <a:solidFill>
                  <a:srgbClr val="808080"/>
                </a:solidFill>
                <a:latin typeface="Menlo"/>
              </a:rPr>
              <a:t> </a:t>
            </a:r>
            <a:r>
              <a:rPr lang="en-US" altLang="zh-CN" sz="1000" dirty="0">
                <a:solidFill>
                  <a:srgbClr val="808000"/>
                </a:solidFill>
                <a:latin typeface="Menlo"/>
              </a:rPr>
              <a:t>{</a:t>
            </a:r>
          </a:p>
          <a:p>
            <a:pPr algn="l" latinLnBrk="1"/>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static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main</a:t>
            </a:r>
            <a:r>
              <a:rPr lang="en-US" altLang="zh-CN" sz="1000" dirty="0">
                <a:solidFill>
                  <a:srgbClr val="808000"/>
                </a:solidFill>
                <a:latin typeface="Menlo"/>
              </a:rPr>
              <a:t>(</a:t>
            </a:r>
            <a:r>
              <a:rPr lang="en-US" altLang="zh-CN" sz="1000" dirty="0">
                <a:solidFill>
                  <a:srgbClr val="0055AA"/>
                </a:solidFill>
                <a:latin typeface="Menlo"/>
              </a:rPr>
              <a:t>String</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err="1">
                <a:solidFill>
                  <a:srgbClr val="0055AA"/>
                </a:solidFill>
                <a:latin typeface="Menlo"/>
              </a:rPr>
              <a:t>args</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err="1">
                <a:solidFill>
                  <a:srgbClr val="0055AA"/>
                </a:solidFill>
                <a:latin typeface="Menlo"/>
              </a:rPr>
              <a:t>ShapeFactory</a:t>
            </a:r>
            <a:r>
              <a:rPr lang="en-US" altLang="zh-CN" sz="1000" dirty="0">
                <a:solidFill>
                  <a:srgbClr val="808080"/>
                </a:solidFill>
                <a:latin typeface="Menlo"/>
              </a:rPr>
              <a:t> </a:t>
            </a:r>
            <a:r>
              <a:rPr lang="en-US" altLang="zh-CN" sz="1000" dirty="0" err="1">
                <a:solidFill>
                  <a:srgbClr val="0055AA"/>
                </a:solidFill>
                <a:latin typeface="Menlo"/>
              </a:rPr>
              <a:t>shapeFactory</a:t>
            </a:r>
            <a:r>
              <a:rPr lang="en-US" altLang="zh-CN" sz="1000" dirty="0">
                <a:solidFill>
                  <a:srgbClr val="808080"/>
                </a:solidFill>
                <a:latin typeface="Menlo"/>
              </a:rPr>
              <a:t> =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err="1">
                <a:solidFill>
                  <a:srgbClr val="0055AA"/>
                </a:solidFill>
                <a:latin typeface="Menlo"/>
              </a:rPr>
              <a:t>ShapeFactory</a:t>
            </a:r>
            <a:r>
              <a:rPr lang="en-US" altLang="zh-CN" sz="1000" dirty="0">
                <a:solidFill>
                  <a:srgbClr val="808000"/>
                </a:solidFill>
                <a:latin typeface="Menlo"/>
              </a:rPr>
              <a:t>()</a:t>
            </a:r>
            <a:r>
              <a:rPr lang="en-US" altLang="zh-CN" sz="1000" dirty="0">
                <a:solidFill>
                  <a:srgbClr val="808080"/>
                </a:solidFill>
                <a:latin typeface="Menlo"/>
              </a:rPr>
              <a:t>;</a:t>
            </a:r>
          </a:p>
          <a:p>
            <a:pPr algn="l" latinLnBrk="1"/>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获取 </a:t>
            </a:r>
            <a:r>
              <a:rPr lang="en-US" altLang="zh-CN" sz="1000" dirty="0">
                <a:solidFill>
                  <a:srgbClr val="AA5500"/>
                </a:solidFill>
                <a:latin typeface="Menlo"/>
              </a:rPr>
              <a:t>Circle </a:t>
            </a:r>
            <a:r>
              <a:rPr lang="zh-CN" altLang="en-US" sz="1000" dirty="0">
                <a:solidFill>
                  <a:srgbClr val="AA5500"/>
                </a:solidFill>
                <a:latin typeface="Menlo"/>
              </a:rPr>
              <a:t>的对象，并调用它的 </a:t>
            </a:r>
            <a:r>
              <a:rPr lang="en-US" altLang="zh-CN" sz="1000" dirty="0">
                <a:solidFill>
                  <a:srgbClr val="AA5500"/>
                </a:solidFill>
                <a:latin typeface="Menlo"/>
              </a:rPr>
              <a:t>draw </a:t>
            </a:r>
            <a:r>
              <a:rPr lang="zh-CN" altLang="en-US" sz="1000" dirty="0">
                <a:solidFill>
                  <a:srgbClr val="AA5500"/>
                </a:solidFill>
                <a:latin typeface="Menlo"/>
              </a:rPr>
              <a:t>方法</a:t>
            </a:r>
            <a:r>
              <a:rPr lang="zh-CN" altLang="en-US" sz="1000" dirty="0">
                <a:solidFill>
                  <a:srgbClr val="808080"/>
                </a:solidFill>
                <a:latin typeface="Menlo"/>
              </a:rPr>
              <a:t> </a:t>
            </a:r>
            <a:endParaRPr lang="en-US" altLang="zh-CN" sz="1000" dirty="0">
              <a:solidFill>
                <a:srgbClr val="808080"/>
              </a:solidFill>
              <a:latin typeface="Menlo"/>
            </a:endParaRPr>
          </a:p>
          <a:p>
            <a:pPr algn="l" latinLnBrk="1"/>
            <a:r>
              <a:rPr lang="en-US" altLang="zh-CN" sz="1000" dirty="0">
                <a:solidFill>
                  <a:srgbClr val="808080"/>
                </a:solidFill>
                <a:latin typeface="Menlo"/>
              </a:rPr>
              <a:t>		</a:t>
            </a:r>
            <a:r>
              <a:rPr lang="en-US" altLang="zh-CN" sz="1000" dirty="0">
                <a:solidFill>
                  <a:srgbClr val="0055AA"/>
                </a:solidFill>
                <a:latin typeface="Menlo"/>
              </a:rPr>
              <a:t>Shape</a:t>
            </a:r>
            <a:r>
              <a:rPr lang="en-US" altLang="zh-CN" sz="1000" dirty="0">
                <a:solidFill>
                  <a:srgbClr val="808080"/>
                </a:solidFill>
                <a:latin typeface="Menlo"/>
              </a:rPr>
              <a:t> </a:t>
            </a:r>
            <a:r>
              <a:rPr lang="en-US" altLang="zh-CN" sz="1000" dirty="0">
                <a:solidFill>
                  <a:srgbClr val="0055AA"/>
                </a:solidFill>
                <a:latin typeface="Menlo"/>
              </a:rPr>
              <a:t>shape1</a:t>
            </a:r>
            <a:r>
              <a:rPr lang="en-US" altLang="zh-CN" sz="1000" dirty="0">
                <a:solidFill>
                  <a:srgbClr val="808080"/>
                </a:solidFill>
                <a:latin typeface="Menlo"/>
              </a:rPr>
              <a:t> = </a:t>
            </a:r>
            <a:r>
              <a:rPr lang="en-US" altLang="zh-CN" sz="1000" dirty="0" err="1">
                <a:solidFill>
                  <a:srgbClr val="0055AA"/>
                </a:solidFill>
                <a:latin typeface="Menlo"/>
              </a:rPr>
              <a:t>shapeFactory</a:t>
            </a:r>
            <a:r>
              <a:rPr lang="en-US" altLang="zh-CN" sz="1000" dirty="0" err="1">
                <a:solidFill>
                  <a:srgbClr val="808080"/>
                </a:solidFill>
                <a:latin typeface="Menlo"/>
              </a:rPr>
              <a:t>.</a:t>
            </a:r>
            <a:r>
              <a:rPr lang="en-US" altLang="zh-CN" sz="1000" dirty="0" err="1">
                <a:solidFill>
                  <a:srgbClr val="0055AA"/>
                </a:solidFill>
                <a:latin typeface="Menlo"/>
              </a:rPr>
              <a:t>getShape</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CIRCLE</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调用 </a:t>
            </a:r>
            <a:r>
              <a:rPr lang="en-US" altLang="zh-CN" sz="1000" dirty="0">
                <a:solidFill>
                  <a:srgbClr val="AA5500"/>
                </a:solidFill>
                <a:latin typeface="Menlo"/>
              </a:rPr>
              <a:t>Circle </a:t>
            </a:r>
            <a:r>
              <a:rPr lang="zh-CN" altLang="en-US" sz="1000" dirty="0">
                <a:solidFill>
                  <a:srgbClr val="AA5500"/>
                </a:solidFill>
                <a:latin typeface="Menlo"/>
              </a:rPr>
              <a:t>的 </a:t>
            </a:r>
            <a:r>
              <a:rPr lang="en-US" altLang="zh-CN" sz="1000" dirty="0">
                <a:solidFill>
                  <a:srgbClr val="AA5500"/>
                </a:solidFill>
                <a:latin typeface="Menlo"/>
              </a:rPr>
              <a:t>draw </a:t>
            </a:r>
            <a:r>
              <a:rPr lang="zh-CN" altLang="en-US" sz="1000" dirty="0">
                <a:solidFill>
                  <a:srgbClr val="AA5500"/>
                </a:solidFill>
                <a:latin typeface="Menlo"/>
              </a:rPr>
              <a:t>方法</a:t>
            </a:r>
            <a:r>
              <a:rPr lang="zh-CN" altLang="en-US" sz="1000" dirty="0">
                <a:solidFill>
                  <a:srgbClr val="808080"/>
                </a:solidFill>
                <a:latin typeface="Menlo"/>
              </a:rPr>
              <a:t> </a:t>
            </a:r>
            <a:endParaRPr lang="en-US" altLang="zh-CN" sz="1000" dirty="0">
              <a:solidFill>
                <a:srgbClr val="808080"/>
              </a:solidFill>
              <a:latin typeface="Menlo"/>
            </a:endParaRPr>
          </a:p>
          <a:p>
            <a:pPr algn="l" latinLnBrk="1"/>
            <a:r>
              <a:rPr lang="en-US" altLang="zh-CN" sz="1000" dirty="0">
                <a:solidFill>
                  <a:srgbClr val="808080"/>
                </a:solidFill>
                <a:latin typeface="Menlo"/>
              </a:rPr>
              <a:t>		</a:t>
            </a:r>
            <a:r>
              <a:rPr lang="en-US" altLang="zh-CN" sz="1000" dirty="0">
                <a:solidFill>
                  <a:srgbClr val="0055AA"/>
                </a:solidFill>
                <a:latin typeface="Menlo"/>
              </a:rPr>
              <a:t>shape1</a:t>
            </a:r>
            <a:r>
              <a:rPr lang="en-US" altLang="zh-CN" sz="1000" dirty="0">
                <a:solidFill>
                  <a:srgbClr val="808080"/>
                </a:solidFill>
                <a:latin typeface="Menlo"/>
              </a:rPr>
              <a:t>.</a:t>
            </a:r>
            <a:r>
              <a:rPr lang="en-US" altLang="zh-CN" sz="1000" dirty="0">
                <a:solidFill>
                  <a:srgbClr val="0055AA"/>
                </a:solidFill>
                <a:latin typeface="Menlo"/>
              </a:rPr>
              <a:t>draw</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获取 </a:t>
            </a:r>
            <a:r>
              <a:rPr lang="en-US" altLang="zh-CN" sz="1000" dirty="0">
                <a:solidFill>
                  <a:srgbClr val="AA5500"/>
                </a:solidFill>
                <a:latin typeface="Menlo"/>
              </a:rPr>
              <a:t>Rectangle </a:t>
            </a:r>
            <a:r>
              <a:rPr lang="zh-CN" altLang="en-US" sz="1000" dirty="0">
                <a:solidFill>
                  <a:srgbClr val="AA5500"/>
                </a:solidFill>
                <a:latin typeface="Menlo"/>
              </a:rPr>
              <a:t>的对象，并调用它的 </a:t>
            </a:r>
            <a:r>
              <a:rPr lang="en-US" altLang="zh-CN" sz="1000" dirty="0">
                <a:solidFill>
                  <a:srgbClr val="AA5500"/>
                </a:solidFill>
                <a:latin typeface="Menlo"/>
              </a:rPr>
              <a:t>draw </a:t>
            </a:r>
            <a:r>
              <a:rPr lang="zh-CN" altLang="en-US" sz="1000" dirty="0">
                <a:solidFill>
                  <a:srgbClr val="AA5500"/>
                </a:solidFill>
                <a:latin typeface="Menlo"/>
              </a:rPr>
              <a:t>方法</a:t>
            </a:r>
            <a:r>
              <a:rPr lang="zh-CN" altLang="en-US" sz="1000" dirty="0">
                <a:solidFill>
                  <a:srgbClr val="808080"/>
                </a:solidFill>
                <a:latin typeface="Menlo"/>
              </a:rPr>
              <a:t> </a:t>
            </a:r>
            <a:endParaRPr lang="en-US" altLang="zh-CN" sz="1000" dirty="0">
              <a:solidFill>
                <a:srgbClr val="808080"/>
              </a:solidFill>
              <a:latin typeface="Menlo"/>
            </a:endParaRPr>
          </a:p>
          <a:p>
            <a:pPr algn="l" latinLnBrk="1"/>
            <a:r>
              <a:rPr lang="en-US" altLang="zh-CN" sz="1000" dirty="0">
                <a:solidFill>
                  <a:srgbClr val="808080"/>
                </a:solidFill>
                <a:latin typeface="Menlo"/>
              </a:rPr>
              <a:t>		</a:t>
            </a:r>
            <a:r>
              <a:rPr lang="en-US" altLang="zh-CN" sz="1000" dirty="0">
                <a:solidFill>
                  <a:srgbClr val="0055AA"/>
                </a:solidFill>
                <a:latin typeface="Menlo"/>
              </a:rPr>
              <a:t>Shape</a:t>
            </a:r>
            <a:r>
              <a:rPr lang="en-US" altLang="zh-CN" sz="1000" dirty="0">
                <a:solidFill>
                  <a:srgbClr val="808080"/>
                </a:solidFill>
                <a:latin typeface="Menlo"/>
              </a:rPr>
              <a:t> </a:t>
            </a:r>
            <a:r>
              <a:rPr lang="en-US" altLang="zh-CN" sz="1000" dirty="0">
                <a:solidFill>
                  <a:srgbClr val="0055AA"/>
                </a:solidFill>
                <a:latin typeface="Menlo"/>
              </a:rPr>
              <a:t>shape2</a:t>
            </a:r>
            <a:r>
              <a:rPr lang="en-US" altLang="zh-CN" sz="1000" dirty="0">
                <a:solidFill>
                  <a:srgbClr val="808080"/>
                </a:solidFill>
                <a:latin typeface="Menlo"/>
              </a:rPr>
              <a:t> = </a:t>
            </a:r>
            <a:r>
              <a:rPr lang="en-US" altLang="zh-CN" sz="1000" dirty="0" err="1">
                <a:solidFill>
                  <a:srgbClr val="0055AA"/>
                </a:solidFill>
                <a:latin typeface="Menlo"/>
              </a:rPr>
              <a:t>shapeFactory</a:t>
            </a:r>
            <a:r>
              <a:rPr lang="en-US" altLang="zh-CN" sz="1000" dirty="0" err="1">
                <a:solidFill>
                  <a:srgbClr val="808080"/>
                </a:solidFill>
                <a:latin typeface="Menlo"/>
              </a:rPr>
              <a:t>.</a:t>
            </a:r>
            <a:r>
              <a:rPr lang="en-US" altLang="zh-CN" sz="1000" dirty="0" err="1">
                <a:solidFill>
                  <a:srgbClr val="0055AA"/>
                </a:solidFill>
                <a:latin typeface="Menlo"/>
              </a:rPr>
              <a:t>getShape</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RECTANGLE</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调用 </a:t>
            </a:r>
            <a:r>
              <a:rPr lang="en-US" altLang="zh-CN" sz="1000" dirty="0">
                <a:solidFill>
                  <a:srgbClr val="AA5500"/>
                </a:solidFill>
                <a:latin typeface="Menlo"/>
              </a:rPr>
              <a:t>Rectangle </a:t>
            </a:r>
            <a:r>
              <a:rPr lang="zh-CN" altLang="en-US" sz="1000" dirty="0">
                <a:solidFill>
                  <a:srgbClr val="AA5500"/>
                </a:solidFill>
                <a:latin typeface="Menlo"/>
              </a:rPr>
              <a:t>的 </a:t>
            </a:r>
            <a:r>
              <a:rPr lang="en-US" altLang="zh-CN" sz="1000" dirty="0">
                <a:solidFill>
                  <a:srgbClr val="AA5500"/>
                </a:solidFill>
                <a:latin typeface="Menlo"/>
              </a:rPr>
              <a:t>draw </a:t>
            </a:r>
            <a:r>
              <a:rPr lang="zh-CN" altLang="en-US" sz="1000" dirty="0">
                <a:solidFill>
                  <a:srgbClr val="AA5500"/>
                </a:solidFill>
                <a:latin typeface="Menlo"/>
              </a:rPr>
              <a:t>方法</a:t>
            </a:r>
            <a:r>
              <a:rPr lang="zh-CN" altLang="en-US" sz="1000" dirty="0">
                <a:solidFill>
                  <a:srgbClr val="808080"/>
                </a:solidFill>
                <a:latin typeface="Menlo"/>
              </a:rPr>
              <a:t> </a:t>
            </a:r>
            <a:endParaRPr lang="en-US" altLang="zh-CN" sz="1000" dirty="0">
              <a:solidFill>
                <a:srgbClr val="808080"/>
              </a:solidFill>
              <a:latin typeface="Menlo"/>
            </a:endParaRPr>
          </a:p>
          <a:p>
            <a:pPr algn="l" latinLnBrk="1"/>
            <a:r>
              <a:rPr lang="en-US" altLang="zh-CN" sz="1000" dirty="0">
                <a:solidFill>
                  <a:srgbClr val="808080"/>
                </a:solidFill>
                <a:latin typeface="Menlo"/>
              </a:rPr>
              <a:t>		</a:t>
            </a:r>
            <a:r>
              <a:rPr lang="en-US" altLang="zh-CN" sz="1000" dirty="0">
                <a:solidFill>
                  <a:srgbClr val="0055AA"/>
                </a:solidFill>
                <a:latin typeface="Menlo"/>
              </a:rPr>
              <a:t>shape2</a:t>
            </a:r>
            <a:r>
              <a:rPr lang="en-US" altLang="zh-CN" sz="1000" dirty="0">
                <a:solidFill>
                  <a:srgbClr val="808080"/>
                </a:solidFill>
                <a:latin typeface="Menlo"/>
              </a:rPr>
              <a:t>.</a:t>
            </a:r>
            <a:r>
              <a:rPr lang="en-US" altLang="zh-CN" sz="1000" dirty="0">
                <a:solidFill>
                  <a:srgbClr val="0055AA"/>
                </a:solidFill>
                <a:latin typeface="Menlo"/>
              </a:rPr>
              <a:t>draw</a:t>
            </a:r>
            <a:r>
              <a:rPr lang="en-US" altLang="zh-CN" sz="1000" dirty="0">
                <a:solidFill>
                  <a:srgbClr val="808000"/>
                </a:solidFill>
                <a:latin typeface="Menlo"/>
              </a:rPr>
              <a:t>()</a:t>
            </a:r>
            <a:r>
              <a:rPr lang="en-US" altLang="zh-CN" sz="1000" dirty="0">
                <a:solidFill>
                  <a:srgbClr val="808080"/>
                </a:solidFill>
                <a:latin typeface="Menlo"/>
              </a:rPr>
              <a:t>;</a:t>
            </a:r>
          </a:p>
          <a:p>
            <a:pPr algn="l" latinLnBrk="1"/>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获取 </a:t>
            </a:r>
            <a:r>
              <a:rPr lang="en-US" altLang="zh-CN" sz="1000" dirty="0">
                <a:solidFill>
                  <a:srgbClr val="AA5500"/>
                </a:solidFill>
                <a:latin typeface="Menlo"/>
              </a:rPr>
              <a:t>Square </a:t>
            </a:r>
            <a:r>
              <a:rPr lang="zh-CN" altLang="en-US" sz="1000" dirty="0">
                <a:solidFill>
                  <a:srgbClr val="AA5500"/>
                </a:solidFill>
                <a:latin typeface="Menlo"/>
              </a:rPr>
              <a:t>的对象，并调用它的 </a:t>
            </a:r>
            <a:r>
              <a:rPr lang="en-US" altLang="zh-CN" sz="1000" dirty="0">
                <a:solidFill>
                  <a:srgbClr val="AA5500"/>
                </a:solidFill>
                <a:latin typeface="Menlo"/>
              </a:rPr>
              <a:t>draw </a:t>
            </a:r>
            <a:r>
              <a:rPr lang="zh-CN" altLang="en-US" sz="1000" dirty="0">
                <a:solidFill>
                  <a:srgbClr val="AA5500"/>
                </a:solidFill>
                <a:latin typeface="Menlo"/>
              </a:rPr>
              <a:t>方法</a:t>
            </a:r>
            <a:endParaRPr lang="en-US" altLang="zh-CN" sz="1000" dirty="0">
              <a:solidFill>
                <a:srgbClr val="AA5500"/>
              </a:solidFill>
              <a:latin typeface="Menlo"/>
            </a:endParaRPr>
          </a:p>
          <a:p>
            <a:pPr algn="l" latinLnBrk="1"/>
            <a:r>
              <a:rPr lang="en-US" altLang="zh-CN" sz="1000" dirty="0">
                <a:solidFill>
                  <a:srgbClr val="AA5500"/>
                </a:solidFill>
                <a:latin typeface="Menlo"/>
              </a:rPr>
              <a:t>		</a:t>
            </a:r>
            <a:r>
              <a:rPr lang="zh-CN" altLang="en-US" sz="1000" dirty="0">
                <a:solidFill>
                  <a:srgbClr val="808080"/>
                </a:solidFill>
                <a:latin typeface="Menlo"/>
              </a:rPr>
              <a:t> </a:t>
            </a:r>
            <a:r>
              <a:rPr lang="en-US" altLang="zh-CN" sz="1000" dirty="0">
                <a:solidFill>
                  <a:srgbClr val="0055AA"/>
                </a:solidFill>
                <a:latin typeface="Menlo"/>
              </a:rPr>
              <a:t>Shape</a:t>
            </a:r>
            <a:r>
              <a:rPr lang="en-US" altLang="zh-CN" sz="1000" dirty="0">
                <a:solidFill>
                  <a:srgbClr val="808080"/>
                </a:solidFill>
                <a:latin typeface="Menlo"/>
              </a:rPr>
              <a:t> </a:t>
            </a:r>
            <a:r>
              <a:rPr lang="en-US" altLang="zh-CN" sz="1000" dirty="0">
                <a:solidFill>
                  <a:srgbClr val="0055AA"/>
                </a:solidFill>
                <a:latin typeface="Menlo"/>
              </a:rPr>
              <a:t>shape3</a:t>
            </a:r>
            <a:r>
              <a:rPr lang="en-US" altLang="zh-CN" sz="1000" dirty="0">
                <a:solidFill>
                  <a:srgbClr val="808080"/>
                </a:solidFill>
                <a:latin typeface="Menlo"/>
              </a:rPr>
              <a:t> = </a:t>
            </a:r>
            <a:r>
              <a:rPr lang="en-US" altLang="zh-CN" sz="1000" dirty="0" err="1">
                <a:solidFill>
                  <a:srgbClr val="0055AA"/>
                </a:solidFill>
                <a:latin typeface="Menlo"/>
              </a:rPr>
              <a:t>shapeFactory</a:t>
            </a:r>
            <a:r>
              <a:rPr lang="en-US" altLang="zh-CN" sz="1000" dirty="0" err="1">
                <a:solidFill>
                  <a:srgbClr val="808080"/>
                </a:solidFill>
                <a:latin typeface="Menlo"/>
              </a:rPr>
              <a:t>.</a:t>
            </a:r>
            <a:r>
              <a:rPr lang="en-US" altLang="zh-CN" sz="1000" dirty="0" err="1">
                <a:solidFill>
                  <a:srgbClr val="0055AA"/>
                </a:solidFill>
                <a:latin typeface="Menlo"/>
              </a:rPr>
              <a:t>getShape</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SQUARE</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调用 </a:t>
            </a:r>
            <a:r>
              <a:rPr lang="en-US" altLang="zh-CN" sz="1000" dirty="0">
                <a:solidFill>
                  <a:srgbClr val="AA5500"/>
                </a:solidFill>
                <a:latin typeface="Menlo"/>
              </a:rPr>
              <a:t>Square </a:t>
            </a:r>
            <a:r>
              <a:rPr lang="zh-CN" altLang="en-US" sz="1000" dirty="0">
                <a:solidFill>
                  <a:srgbClr val="AA5500"/>
                </a:solidFill>
                <a:latin typeface="Menlo"/>
              </a:rPr>
              <a:t>的 </a:t>
            </a:r>
            <a:r>
              <a:rPr lang="en-US" altLang="zh-CN" sz="1000" dirty="0">
                <a:solidFill>
                  <a:srgbClr val="AA5500"/>
                </a:solidFill>
                <a:latin typeface="Menlo"/>
              </a:rPr>
              <a:t>draw </a:t>
            </a:r>
            <a:r>
              <a:rPr lang="zh-CN" altLang="en-US" sz="1000" dirty="0">
                <a:solidFill>
                  <a:srgbClr val="AA5500"/>
                </a:solidFill>
                <a:latin typeface="Menlo"/>
              </a:rPr>
              <a:t>方法</a:t>
            </a:r>
            <a:r>
              <a:rPr lang="zh-CN" altLang="en-US" sz="1000" dirty="0">
                <a:solidFill>
                  <a:srgbClr val="808080"/>
                </a:solidFill>
                <a:latin typeface="Menlo"/>
              </a:rPr>
              <a:t> </a:t>
            </a:r>
            <a:endParaRPr lang="en-US" altLang="zh-CN" sz="1000" dirty="0">
              <a:solidFill>
                <a:srgbClr val="808080"/>
              </a:solidFill>
              <a:latin typeface="Menlo"/>
            </a:endParaRPr>
          </a:p>
          <a:p>
            <a:pPr algn="l" latinLnBrk="1"/>
            <a:r>
              <a:rPr lang="en-US" altLang="zh-CN" sz="1000" dirty="0">
                <a:solidFill>
                  <a:srgbClr val="808080"/>
                </a:solidFill>
                <a:latin typeface="Menlo"/>
              </a:rPr>
              <a:t>		</a:t>
            </a:r>
            <a:r>
              <a:rPr lang="en-US" altLang="zh-CN" sz="1000" dirty="0">
                <a:solidFill>
                  <a:srgbClr val="0055AA"/>
                </a:solidFill>
                <a:latin typeface="Menlo"/>
              </a:rPr>
              <a:t>shape3</a:t>
            </a:r>
            <a:r>
              <a:rPr lang="en-US" altLang="zh-CN" sz="1000" dirty="0">
                <a:solidFill>
                  <a:srgbClr val="808080"/>
                </a:solidFill>
                <a:latin typeface="Menlo"/>
              </a:rPr>
              <a:t>.</a:t>
            </a:r>
            <a:r>
              <a:rPr lang="en-US" altLang="zh-CN" sz="1000" dirty="0">
                <a:solidFill>
                  <a:srgbClr val="0055AA"/>
                </a:solidFill>
                <a:latin typeface="Menlo"/>
              </a:rPr>
              <a:t>draw</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Tree>
    <p:extLst>
      <p:ext uri="{BB962C8B-B14F-4D97-AF65-F5344CB8AC3E}">
        <p14:creationId xmlns:p14="http://schemas.microsoft.com/office/powerpoint/2010/main" val="34170561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rPr>
              <a:t>单例模式</a:t>
            </a:r>
          </a:p>
        </p:txBody>
      </p:sp>
      <p:sp>
        <p:nvSpPr>
          <p:cNvPr id="6" name="ïṣļiďê"/>
          <p:cNvSpPr/>
          <p:nvPr/>
        </p:nvSpPr>
        <p:spPr bwMode="auto">
          <a:xfrm>
            <a:off x="917575" y="983615"/>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这种模式涉及到一个单一的类，该类负责创建自己的对象，同时确保只有单个对象被创建。这个类提供了一种访问其唯一的对象的方式，可以直接访问，不需要实例化该类的对象。</a:t>
            </a:r>
          </a:p>
          <a:p>
            <a:pPr latinLnBrk="1"/>
            <a:r>
              <a:rPr lang="zh-CN" altLang="en-US" sz="1200" dirty="0">
                <a:solidFill>
                  <a:schemeClr val="tx1">
                    <a:lumMod val="50000"/>
                    <a:lumOff val="50000"/>
                  </a:schemeClr>
                </a:solidFill>
                <a:latin typeface="微软雅黑" pitchFamily="34" charset="-122"/>
                <a:ea typeface="微软雅黑" pitchFamily="34" charset="-122"/>
              </a:rPr>
              <a:t>注意：</a:t>
            </a:r>
          </a:p>
          <a:p>
            <a:pPr latinLnBrk="1"/>
            <a:r>
              <a:rPr lang="en-US" altLang="zh-CN" sz="1200" dirty="0">
                <a:solidFill>
                  <a:schemeClr val="tx1">
                    <a:lumMod val="50000"/>
                    <a:lumOff val="50000"/>
                  </a:schemeClr>
                </a:solidFill>
                <a:latin typeface="微软雅黑" pitchFamily="34" charset="-122"/>
                <a:ea typeface="微软雅黑" pitchFamily="34" charset="-122"/>
              </a:rPr>
              <a:t>1</a:t>
            </a:r>
            <a:r>
              <a:rPr lang="zh-CN" altLang="en-US" sz="1200" dirty="0">
                <a:solidFill>
                  <a:schemeClr val="tx1">
                    <a:lumMod val="50000"/>
                    <a:lumOff val="50000"/>
                  </a:schemeClr>
                </a:solidFill>
                <a:latin typeface="微软雅黑" pitchFamily="34" charset="-122"/>
                <a:ea typeface="微软雅黑" pitchFamily="34" charset="-122"/>
              </a:rPr>
              <a:t>、单例类只能有一个实例。</a:t>
            </a:r>
          </a:p>
          <a:p>
            <a:pPr latinLnBrk="1"/>
            <a:r>
              <a:rPr lang="en-US" altLang="zh-CN" sz="1200" dirty="0">
                <a:solidFill>
                  <a:schemeClr val="tx1">
                    <a:lumMod val="50000"/>
                    <a:lumOff val="50000"/>
                  </a:schemeClr>
                </a:solidFill>
                <a:latin typeface="微软雅黑" pitchFamily="34" charset="-122"/>
                <a:ea typeface="微软雅黑" pitchFamily="34" charset="-122"/>
              </a:rPr>
              <a:t>2</a:t>
            </a:r>
            <a:r>
              <a:rPr lang="zh-CN" altLang="en-US" sz="1200" dirty="0">
                <a:solidFill>
                  <a:schemeClr val="tx1">
                    <a:lumMod val="50000"/>
                    <a:lumOff val="50000"/>
                  </a:schemeClr>
                </a:solidFill>
                <a:latin typeface="微软雅黑" pitchFamily="34" charset="-122"/>
                <a:ea typeface="微软雅黑" pitchFamily="34" charset="-122"/>
              </a:rPr>
              <a:t>、单例类必须自己创建自己的唯一实例。</a:t>
            </a:r>
          </a:p>
          <a:p>
            <a:pPr latinLnBrk="1"/>
            <a:r>
              <a:rPr lang="en-US" altLang="zh-CN" sz="1200" dirty="0">
                <a:solidFill>
                  <a:schemeClr val="tx1">
                    <a:lumMod val="50000"/>
                    <a:lumOff val="50000"/>
                  </a:schemeClr>
                </a:solidFill>
                <a:latin typeface="微软雅黑" pitchFamily="34" charset="-122"/>
                <a:ea typeface="微软雅黑" pitchFamily="34" charset="-122"/>
              </a:rPr>
              <a:t>3</a:t>
            </a:r>
            <a:r>
              <a:rPr lang="zh-CN" altLang="en-US" sz="1200" dirty="0">
                <a:solidFill>
                  <a:schemeClr val="tx1">
                    <a:lumMod val="50000"/>
                    <a:lumOff val="50000"/>
                  </a:schemeClr>
                </a:solidFill>
                <a:latin typeface="微软雅黑" pitchFamily="34" charset="-122"/>
                <a:ea typeface="微软雅黑" pitchFamily="34" charset="-122"/>
              </a:rPr>
              <a:t>、单例类必须给所有其他对象提供这一实例。</a:t>
            </a:r>
          </a:p>
          <a:p>
            <a:pPr marL="171450" indent="-171450">
              <a:lnSpc>
                <a:spcPct val="120000"/>
              </a:lnSpc>
              <a:buFont typeface="Arial" panose="020B0604020202020204" pitchFamily="34" charset="0"/>
              <a:buChar char="•"/>
            </a:pP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 name="ïṣļiďê"/>
          <p:cNvSpPr/>
          <p:nvPr/>
        </p:nvSpPr>
        <p:spPr bwMode="auto">
          <a:xfrm>
            <a:off x="917575" y="2609850"/>
            <a:ext cx="6990080" cy="184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0000"/>
              </a:lnSpc>
              <a:spcBef>
                <a:spcPct val="20000"/>
              </a:spcBef>
              <a:buClr>
                <a:schemeClr val="tx1"/>
              </a:buClr>
              <a:buSzPct val="70000"/>
              <a:buFont typeface="Wingdings" charset="2"/>
            </a:pPr>
            <a:r>
              <a:rPr lang="en-US" altLang="zh-CN" sz="1200" dirty="0" err="1">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优点</a:t>
            </a:r>
            <a:endPar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endParaRPr>
          </a:p>
          <a:p>
            <a:pPr latinLnBrk="1"/>
            <a:r>
              <a:rPr lang="en-US" altLang="zh-CN" sz="1200" dirty="0">
                <a:effectLst>
                  <a:outerShdw blurRad="38100" dist="19050" dir="2700000" algn="tl" rotWithShape="0">
                    <a:schemeClr val="dk1">
                      <a:alpha val="40000"/>
                    </a:schemeClr>
                  </a:outerShdw>
                </a:effectLst>
                <a:latin typeface="Arial" charset="0"/>
                <a:ea typeface="微软雅黑" pitchFamily="34" charset="-122"/>
              </a:rPr>
              <a:t>1</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、在内存里只有一个实例，减少了内存的开销，尤其是频繁的创建和销毁实例（比如管理学院首页页面缓存）。</a:t>
            </a:r>
          </a:p>
          <a:p>
            <a:pPr latinLnBrk="1"/>
            <a:r>
              <a:rPr lang="en-US" altLang="zh-CN" sz="1200" dirty="0">
                <a:effectLst>
                  <a:outerShdw blurRad="38100" dist="19050" dir="2700000" algn="tl" rotWithShape="0">
                    <a:schemeClr val="dk1">
                      <a:alpha val="40000"/>
                    </a:schemeClr>
                  </a:outerShdw>
                </a:effectLst>
                <a:latin typeface="Arial" charset="0"/>
                <a:ea typeface="微软雅黑" pitchFamily="34" charset="-122"/>
              </a:rPr>
              <a:t>2</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、避免对资源的多重占用（比如写文件操作）。</a:t>
            </a:r>
          </a:p>
          <a:p>
            <a:pPr>
              <a:lnSpc>
                <a:spcPct val="90000"/>
              </a:lnSpc>
              <a:spcBef>
                <a:spcPct val="20000"/>
              </a:spcBef>
              <a:buClr>
                <a:schemeClr val="tx1"/>
              </a:buClr>
              <a:buSzPct val="70000"/>
              <a:buFont typeface="Wingdings" charset="2"/>
            </a:pPr>
            <a:endParaRPr lang="en-US" altLang="zh-CN" sz="1200" dirty="0">
              <a:effectLst>
                <a:outerShdw blurRad="38100" dist="19050" dir="2700000" algn="tl" rotWithShape="0">
                  <a:schemeClr val="dk1">
                    <a:alpha val="40000"/>
                  </a:schemeClr>
                </a:outerShdw>
              </a:effectLst>
              <a:latin typeface="Arial" charset="0"/>
              <a:ea typeface="微软雅黑" pitchFamily="34" charset="-122"/>
              <a:sym typeface="+mn-ea"/>
            </a:endParaRPr>
          </a:p>
        </p:txBody>
      </p:sp>
    </p:spTree>
    <p:extLst>
      <p:ext uri="{BB962C8B-B14F-4D97-AF65-F5344CB8AC3E}">
        <p14:creationId xmlns:p14="http://schemas.microsoft.com/office/powerpoint/2010/main" val="310337343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731" y="3735215"/>
            <a:ext cx="1084580" cy="339090"/>
          </a:xfrm>
          <a:prstGeom prst="rect">
            <a:avLst/>
          </a:prstGeom>
        </p:spPr>
        <p:txBody>
          <a:bodyPr wrap="none" lIns="34290" tIns="17145" rIns="34290" bIns="17145">
            <a:spAutoFit/>
          </a:bodyPr>
          <a:lstStyle/>
          <a:p>
            <a:pPr algn="l"/>
            <a:r>
              <a:rPr lang="zh-CN" altLang="en-US" sz="2000" b="1" dirty="0">
                <a:solidFill>
                  <a:schemeClr val="bg1"/>
                </a:solidFill>
                <a:latin typeface="微软雅黑" pitchFamily="34" charset="-122"/>
                <a:ea typeface="微软雅黑" pitchFamily="34" charset="-122"/>
                <a:cs typeface="微软雅黑" pitchFamily="34" charset="-122"/>
              </a:rPr>
              <a:t>面向对象</a:t>
            </a:r>
          </a:p>
        </p:txBody>
      </p:sp>
      <p:sp>
        <p:nvSpPr>
          <p:cNvPr id="7" name="矩形 6"/>
          <p:cNvSpPr/>
          <p:nvPr/>
        </p:nvSpPr>
        <p:spPr>
          <a:xfrm>
            <a:off x="381730" y="4094697"/>
            <a:ext cx="4572000" cy="247650"/>
          </a:xfrm>
          <a:prstGeom prst="rect">
            <a:avLst/>
          </a:prstGeom>
        </p:spPr>
        <p:txBody>
          <a:bodyPr lIns="34290" tIns="17145" rIns="34290" bIns="17145">
            <a:spAutoFit/>
          </a:bodyPr>
          <a:lstStyle/>
          <a:p>
            <a:pPr algn="l"/>
            <a:r>
              <a:rPr lang="en-US" altLang="zh-CN" sz="1400" dirty="0">
                <a:solidFill>
                  <a:schemeClr val="bg1"/>
                </a:solidFill>
                <a:latin typeface="微软雅黑" pitchFamily="34" charset="-122"/>
                <a:ea typeface="微软雅黑" pitchFamily="34" charset="-122"/>
                <a:cs typeface="微软雅黑" pitchFamily="34" charset="-122"/>
              </a:rPr>
              <a:t>                          万物</a:t>
            </a:r>
            <a:r>
              <a:rPr lang="zh-CN" altLang="en-US" sz="1400" dirty="0">
                <a:solidFill>
                  <a:schemeClr val="bg1"/>
                </a:solidFill>
                <a:latin typeface="微软雅黑" pitchFamily="34" charset="-122"/>
                <a:ea typeface="微软雅黑" pitchFamily="34" charset="-122"/>
                <a:cs typeface="微软雅黑" pitchFamily="34" charset="-122"/>
              </a:rPr>
              <a:t>生，</a:t>
            </a:r>
            <a:r>
              <a:rPr lang="en-US" altLang="zh-CN" sz="1400" dirty="0">
                <a:solidFill>
                  <a:schemeClr val="bg1"/>
                </a:solidFill>
                <a:latin typeface="微软雅黑" pitchFamily="34" charset="-122"/>
                <a:ea typeface="微软雅黑" pitchFamily="34" charset="-122"/>
                <a:cs typeface="微软雅黑" pitchFamily="34" charset="-122"/>
              </a:rPr>
              <a:t> </a:t>
            </a:r>
            <a:r>
              <a:rPr lang="zh-CN" altLang="en-US" sz="1400" dirty="0">
                <a:solidFill>
                  <a:schemeClr val="bg1"/>
                </a:solidFill>
                <a:latin typeface="微软雅黑" pitchFamily="34" charset="-122"/>
                <a:ea typeface="微软雅黑" pitchFamily="34" charset="-122"/>
                <a:cs typeface="微软雅黑" pitchFamily="34" charset="-122"/>
              </a:rPr>
              <a:t>一切皆对象</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实现</a:t>
            </a:r>
          </a:p>
        </p:txBody>
      </p:sp>
      <p:sp>
        <p:nvSpPr>
          <p:cNvPr id="6" name="ïṣļiďê"/>
          <p:cNvSpPr/>
          <p:nvPr/>
        </p:nvSpPr>
        <p:spPr bwMode="auto">
          <a:xfrm>
            <a:off x="917575" y="983615"/>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atinLnBrk="1"/>
            <a:r>
              <a:rPr lang="zh-CN" altLang="en-US" sz="1200" dirty="0">
                <a:solidFill>
                  <a:schemeClr val="tx1">
                    <a:lumMod val="50000"/>
                    <a:lumOff val="50000"/>
                  </a:schemeClr>
                </a:solidFill>
                <a:latin typeface="微软雅黑" pitchFamily="34" charset="-122"/>
                <a:ea typeface="微软雅黑" pitchFamily="34" charset="-122"/>
              </a:rPr>
              <a:t>将创建一个 </a:t>
            </a:r>
            <a:r>
              <a:rPr lang="en-US" altLang="zh-CN" sz="1200" dirty="0" err="1">
                <a:solidFill>
                  <a:schemeClr val="tx1">
                    <a:lumMod val="50000"/>
                    <a:lumOff val="50000"/>
                  </a:schemeClr>
                </a:solidFill>
                <a:latin typeface="微软雅黑" pitchFamily="34" charset="-122"/>
                <a:ea typeface="微软雅黑" pitchFamily="34" charset="-122"/>
              </a:rPr>
              <a:t>SingleObject</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类。</a:t>
            </a:r>
            <a:r>
              <a:rPr lang="en-US" altLang="zh-CN" sz="1200" dirty="0" err="1">
                <a:solidFill>
                  <a:schemeClr val="tx1">
                    <a:lumMod val="50000"/>
                    <a:lumOff val="50000"/>
                  </a:schemeClr>
                </a:solidFill>
                <a:latin typeface="微软雅黑" pitchFamily="34" charset="-122"/>
                <a:ea typeface="微软雅黑" pitchFamily="34" charset="-122"/>
              </a:rPr>
              <a:t>SingleObject</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类有它的私有构造函数和本身的一个静态实例。</a:t>
            </a:r>
          </a:p>
          <a:p>
            <a:pPr latinLnBrk="1"/>
            <a:r>
              <a:rPr lang="en-US" altLang="zh-CN" sz="1200" dirty="0" err="1">
                <a:solidFill>
                  <a:schemeClr val="tx1">
                    <a:lumMod val="50000"/>
                    <a:lumOff val="50000"/>
                  </a:schemeClr>
                </a:solidFill>
                <a:latin typeface="微软雅黑" pitchFamily="34" charset="-122"/>
                <a:ea typeface="微软雅黑" pitchFamily="34" charset="-122"/>
              </a:rPr>
              <a:t>SingleObject</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类提供了一个静态方法，供外界获取它的静态实例。</a:t>
            </a:r>
            <a:r>
              <a:rPr lang="en-US" altLang="zh-CN" sz="1200" dirty="0" err="1">
                <a:solidFill>
                  <a:schemeClr val="tx1">
                    <a:lumMod val="50000"/>
                    <a:lumOff val="50000"/>
                  </a:schemeClr>
                </a:solidFill>
                <a:latin typeface="微软雅黑" pitchFamily="34" charset="-122"/>
                <a:ea typeface="微软雅黑" pitchFamily="34" charset="-122"/>
              </a:rPr>
              <a:t>SingletonPatternDemo</a:t>
            </a:r>
            <a:r>
              <a:rPr lang="zh-CN" altLang="en-US" sz="1200" dirty="0">
                <a:solidFill>
                  <a:schemeClr val="tx1">
                    <a:lumMod val="50000"/>
                    <a:lumOff val="50000"/>
                  </a:schemeClr>
                </a:solidFill>
                <a:latin typeface="微软雅黑" pitchFamily="34" charset="-122"/>
                <a:ea typeface="微软雅黑" pitchFamily="34" charset="-122"/>
              </a:rPr>
              <a:t>，我们的演示类使用 </a:t>
            </a:r>
            <a:r>
              <a:rPr lang="en-US" altLang="zh-CN" sz="1200" dirty="0" err="1">
                <a:solidFill>
                  <a:schemeClr val="tx1">
                    <a:lumMod val="50000"/>
                    <a:lumOff val="50000"/>
                  </a:schemeClr>
                </a:solidFill>
                <a:latin typeface="微软雅黑" pitchFamily="34" charset="-122"/>
                <a:ea typeface="微软雅黑" pitchFamily="34" charset="-122"/>
              </a:rPr>
              <a:t>SingleObject</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类来获取 </a:t>
            </a:r>
            <a:r>
              <a:rPr lang="en-US" altLang="zh-CN" sz="1200" dirty="0" err="1">
                <a:solidFill>
                  <a:schemeClr val="tx1">
                    <a:lumMod val="50000"/>
                    <a:lumOff val="50000"/>
                  </a:schemeClr>
                </a:solidFill>
                <a:latin typeface="微软雅黑" pitchFamily="34" charset="-122"/>
                <a:ea typeface="微软雅黑" pitchFamily="34" charset="-122"/>
              </a:rPr>
              <a:t>SingleObject</a:t>
            </a:r>
            <a:r>
              <a:rPr lang="zh-CN" altLang="en-US" sz="1200" dirty="0">
                <a:solidFill>
                  <a:schemeClr val="tx1">
                    <a:lumMod val="50000"/>
                    <a:lumOff val="50000"/>
                  </a:schemeClr>
                </a:solidFill>
                <a:latin typeface="微软雅黑" pitchFamily="34" charset="-122"/>
                <a:ea typeface="微软雅黑" pitchFamily="34" charset="-122"/>
              </a:rPr>
              <a:t>对象。</a:t>
            </a:r>
          </a:p>
          <a:p>
            <a:pPr latinLnBrk="1"/>
            <a:endParaRPr lang="zh-CN" altLang="en-US" sz="1200" dirty="0">
              <a:solidFill>
                <a:schemeClr val="tx1">
                  <a:lumMod val="50000"/>
                  <a:lumOff val="50000"/>
                </a:schemeClr>
              </a:solidFill>
              <a:latin typeface="微软雅黑" pitchFamily="34" charset="-122"/>
              <a:ea typeface="微软雅黑" pitchFamily="34" charset="-122"/>
            </a:endParaRPr>
          </a:p>
          <a:p>
            <a:pPr>
              <a:lnSpc>
                <a:spcPct val="120000"/>
              </a:lnSpc>
            </a:pPr>
            <a:endParaRPr lang="en-US" altLang="zh-CN" sz="1200" dirty="0">
              <a:solidFill>
                <a:schemeClr val="tx1">
                  <a:lumMod val="50000"/>
                  <a:lumOff val="50000"/>
                </a:schemeClr>
              </a:solidFill>
              <a:latin typeface="微软雅黑" pitchFamily="34" charset="-122"/>
              <a:ea typeface="微软雅黑" pitchFamily="34" charset="-122"/>
            </a:endParaRPr>
          </a:p>
        </p:txBody>
      </p:sp>
      <p:pic>
        <p:nvPicPr>
          <p:cNvPr id="12290" name="Picture 2" descr="单例模式的 UML 图">
            <a:extLst>
              <a:ext uri="{FF2B5EF4-FFF2-40B4-BE49-F238E27FC236}">
                <a16:creationId xmlns:a16="http://schemas.microsoft.com/office/drawing/2014/main" id="{5B2ACCE0-6D34-4332-BA18-8E2C426EC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579" y="1724660"/>
            <a:ext cx="2517698" cy="314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87545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示例代码</a:t>
            </a:r>
          </a:p>
        </p:txBody>
      </p:sp>
      <p:sp>
        <p:nvSpPr>
          <p:cNvPr id="5" name="矩形 4">
            <a:extLst>
              <a:ext uri="{FF2B5EF4-FFF2-40B4-BE49-F238E27FC236}">
                <a16:creationId xmlns:a16="http://schemas.microsoft.com/office/drawing/2014/main" id="{DFC5C40B-C85D-404C-94BB-95E0C147B29B}"/>
              </a:ext>
            </a:extLst>
          </p:cNvPr>
          <p:cNvSpPr/>
          <p:nvPr/>
        </p:nvSpPr>
        <p:spPr>
          <a:xfrm>
            <a:off x="513380" y="1504808"/>
            <a:ext cx="3459922" cy="1792798"/>
          </a:xfrm>
          <a:prstGeom prst="rect">
            <a:avLst/>
          </a:prstGeom>
        </p:spPr>
        <p:txBody>
          <a:bodyPr wrap="none">
            <a:spAutoFit/>
          </a:bodyPr>
          <a:lstStyle/>
          <a:p>
            <a:pPr algn="l" latinLnBrk="1"/>
            <a:r>
              <a:rPr lang="en-US" altLang="zh-CN" sz="1050" dirty="0"/>
              <a:t>1</a:t>
            </a:r>
            <a:r>
              <a:rPr lang="zh-CN" altLang="en-US" sz="1050" dirty="0"/>
              <a:t>、创建一个 </a:t>
            </a:r>
            <a:r>
              <a:rPr lang="en-US" altLang="zh-CN" sz="1050" dirty="0"/>
              <a:t>Singleton </a:t>
            </a:r>
            <a:r>
              <a:rPr lang="zh-CN" altLang="en-US" sz="1050" dirty="0"/>
              <a:t>类</a:t>
            </a:r>
            <a:r>
              <a:rPr lang="en-US" altLang="zh-CN" sz="1050" dirty="0"/>
              <a:t>:</a:t>
            </a:r>
            <a:endParaRPr lang="en-US" altLang="zh-CN" sz="1100" dirty="0">
              <a:solidFill>
                <a:srgbClr val="008000"/>
              </a:solidFill>
              <a:latin typeface="Menlo"/>
            </a:endParaRPr>
          </a:p>
          <a:p>
            <a:pPr algn="l" latinLnBrk="1"/>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err="1">
                <a:solidFill>
                  <a:srgbClr val="0055AA"/>
                </a:solidFill>
                <a:latin typeface="Menlo"/>
              </a:rPr>
              <a:t>SingleObject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AA5500"/>
                </a:solidFill>
                <a:latin typeface="Menlo"/>
              </a:rPr>
              <a:t>//</a:t>
            </a:r>
            <a:r>
              <a:rPr lang="zh-CN" altLang="en-US" sz="1000" dirty="0">
                <a:solidFill>
                  <a:srgbClr val="AA5500"/>
                </a:solidFill>
                <a:latin typeface="Menlo"/>
              </a:rPr>
              <a:t>创建 </a:t>
            </a:r>
            <a:r>
              <a:rPr lang="en-US" altLang="zh-CN" sz="1000" dirty="0" err="1">
                <a:solidFill>
                  <a:srgbClr val="AA5500"/>
                </a:solidFill>
                <a:latin typeface="Menlo"/>
              </a:rPr>
              <a:t>SingleObject</a:t>
            </a:r>
            <a:r>
              <a:rPr lang="en-US" altLang="zh-CN" sz="1000" dirty="0">
                <a:solidFill>
                  <a:srgbClr val="AA5500"/>
                </a:solidFill>
                <a:latin typeface="Menlo"/>
              </a:rPr>
              <a:t> </a:t>
            </a:r>
            <a:r>
              <a:rPr lang="zh-CN" altLang="en-US" sz="1000" dirty="0">
                <a:solidFill>
                  <a:srgbClr val="AA5500"/>
                </a:solidFill>
                <a:latin typeface="Menlo"/>
              </a:rPr>
              <a:t>的一个对象</a:t>
            </a:r>
            <a:r>
              <a:rPr lang="zh-CN" altLang="en-US" sz="1000" dirty="0">
                <a:solidFill>
                  <a:srgbClr val="808080"/>
                </a:solidFill>
                <a:latin typeface="Menlo"/>
              </a:rPr>
              <a:t> </a:t>
            </a:r>
            <a:endParaRPr lang="en-US" altLang="zh-CN" sz="1000" dirty="0">
              <a:solidFill>
                <a:srgbClr val="808080"/>
              </a:solidFill>
              <a:latin typeface="Menlo"/>
            </a:endParaRPr>
          </a:p>
          <a:p>
            <a:pPr algn="l" latinLnBrk="1"/>
            <a:r>
              <a:rPr lang="en-US" altLang="zh-CN" sz="1000" dirty="0">
                <a:solidFill>
                  <a:srgbClr val="808080"/>
                </a:solidFill>
                <a:latin typeface="Menlo"/>
              </a:rPr>
              <a:t>	</a:t>
            </a:r>
            <a:r>
              <a:rPr lang="en-US" altLang="zh-CN" sz="1000" dirty="0">
                <a:solidFill>
                  <a:srgbClr val="008000"/>
                </a:solidFill>
                <a:latin typeface="Menlo"/>
              </a:rPr>
              <a:t>private</a:t>
            </a:r>
            <a:r>
              <a:rPr lang="en-US" altLang="zh-CN" sz="1000" dirty="0">
                <a:solidFill>
                  <a:srgbClr val="808080"/>
                </a:solidFill>
                <a:latin typeface="Menlo"/>
              </a:rPr>
              <a:t> </a:t>
            </a:r>
            <a:r>
              <a:rPr lang="en-US" altLang="zh-CN" sz="1000" dirty="0">
                <a:latin typeface="Menlo"/>
              </a:rPr>
              <a:t>static</a:t>
            </a:r>
            <a:r>
              <a:rPr lang="en-US" altLang="zh-CN" sz="1000" dirty="0">
                <a:solidFill>
                  <a:srgbClr val="808080"/>
                </a:solidFill>
                <a:latin typeface="Menlo"/>
              </a:rPr>
              <a:t> </a:t>
            </a:r>
            <a:r>
              <a:rPr lang="en-US" altLang="zh-CN" sz="1000" dirty="0" err="1">
                <a:solidFill>
                  <a:srgbClr val="0055AA"/>
                </a:solidFill>
                <a:latin typeface="Menlo"/>
              </a:rPr>
              <a:t>SingleObject</a:t>
            </a:r>
            <a:r>
              <a:rPr lang="en-US" altLang="zh-CN" sz="1000" dirty="0">
                <a:solidFill>
                  <a:srgbClr val="808080"/>
                </a:solidFill>
                <a:latin typeface="Menlo"/>
              </a:rPr>
              <a:t> </a:t>
            </a:r>
            <a:r>
              <a:rPr lang="en-US" altLang="zh-CN" sz="1000" dirty="0">
                <a:solidFill>
                  <a:srgbClr val="0055AA"/>
                </a:solidFill>
                <a:latin typeface="Menlo"/>
              </a:rPr>
              <a:t>instance</a:t>
            </a:r>
            <a:r>
              <a:rPr lang="en-US" altLang="zh-CN" sz="1000" dirty="0">
                <a:solidFill>
                  <a:srgbClr val="808080"/>
                </a:solidFill>
                <a:latin typeface="Menlo"/>
              </a:rPr>
              <a:t> =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err="1">
                <a:solidFill>
                  <a:srgbClr val="0055AA"/>
                </a:solidFill>
                <a:latin typeface="Menlo"/>
              </a:rPr>
              <a:t>SingleObject</a:t>
            </a:r>
            <a:r>
              <a:rPr lang="en-US" altLang="zh-CN" sz="1000" dirty="0">
                <a:solidFill>
                  <a:srgbClr val="808000"/>
                </a:solidFill>
                <a:latin typeface="Menlo"/>
              </a:rPr>
              <a:t>()</a:t>
            </a:r>
            <a:r>
              <a:rPr lang="en-US" altLang="zh-CN" sz="1000" dirty="0">
                <a:solidFill>
                  <a:srgbClr val="808080"/>
                </a:solidFill>
                <a:latin typeface="Menlo"/>
              </a:rPr>
              <a:t>;</a:t>
            </a:r>
          </a:p>
          <a:p>
            <a:pPr algn="l" latinLnBrk="1"/>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让构造函数为 </a:t>
            </a:r>
            <a:r>
              <a:rPr lang="en-US" altLang="zh-CN" sz="1000" dirty="0">
                <a:solidFill>
                  <a:srgbClr val="AA5500"/>
                </a:solidFill>
                <a:latin typeface="Menlo"/>
              </a:rPr>
              <a:t>private</a:t>
            </a:r>
            <a:r>
              <a:rPr lang="zh-CN" altLang="en-US" sz="1000" dirty="0">
                <a:solidFill>
                  <a:srgbClr val="AA5500"/>
                </a:solidFill>
                <a:latin typeface="Menlo"/>
              </a:rPr>
              <a:t>，这样该类就不会被实例化</a:t>
            </a:r>
            <a:r>
              <a:rPr lang="zh-CN" altLang="en-US" sz="1000" dirty="0">
                <a:solidFill>
                  <a:srgbClr val="808080"/>
                </a:solidFill>
                <a:latin typeface="Menlo"/>
              </a:rPr>
              <a:t> </a:t>
            </a:r>
            <a:endParaRPr lang="en-US" altLang="zh-CN" sz="1000" dirty="0">
              <a:solidFill>
                <a:srgbClr val="808080"/>
              </a:solidFill>
              <a:latin typeface="Menlo"/>
            </a:endParaRPr>
          </a:p>
          <a:p>
            <a:pPr algn="l" latinLnBrk="1"/>
            <a:r>
              <a:rPr lang="en-US" altLang="zh-CN" sz="1000" dirty="0">
                <a:solidFill>
                  <a:srgbClr val="808080"/>
                </a:solidFill>
                <a:latin typeface="Menlo"/>
              </a:rPr>
              <a:t>	</a:t>
            </a:r>
            <a:r>
              <a:rPr lang="en-US" altLang="zh-CN" sz="1000" dirty="0">
                <a:solidFill>
                  <a:srgbClr val="008000"/>
                </a:solidFill>
                <a:latin typeface="Menlo"/>
              </a:rPr>
              <a:t>private</a:t>
            </a:r>
            <a:r>
              <a:rPr lang="en-US" altLang="zh-CN" sz="1000" dirty="0">
                <a:solidFill>
                  <a:srgbClr val="808080"/>
                </a:solidFill>
                <a:latin typeface="Menlo"/>
              </a:rPr>
              <a:t> </a:t>
            </a:r>
            <a:r>
              <a:rPr lang="en-US" altLang="zh-CN" sz="1000" dirty="0" err="1">
                <a:solidFill>
                  <a:srgbClr val="0055AA"/>
                </a:solidFill>
                <a:latin typeface="Menlo"/>
              </a:rPr>
              <a:t>SingleObject</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获取唯一可用的对象</a:t>
            </a:r>
            <a:r>
              <a:rPr lang="zh-CN" altLang="en-US" sz="1000" dirty="0">
                <a:solidFill>
                  <a:srgbClr val="808080"/>
                </a:solidFill>
                <a:latin typeface="Menlo"/>
              </a:rPr>
              <a:t> </a:t>
            </a:r>
            <a:endParaRPr lang="en-US" altLang="zh-CN" sz="1000" dirty="0">
              <a:solidFill>
                <a:srgbClr val="808080"/>
              </a:solidFill>
              <a:latin typeface="Menlo"/>
            </a:endParaRPr>
          </a:p>
          <a:p>
            <a:pPr algn="l" latinLnBrk="1"/>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static</a:t>
            </a:r>
            <a:r>
              <a:rPr lang="en-US" altLang="zh-CN" sz="1000" dirty="0">
                <a:solidFill>
                  <a:srgbClr val="808080"/>
                </a:solidFill>
                <a:latin typeface="Menlo"/>
              </a:rPr>
              <a:t> </a:t>
            </a:r>
            <a:r>
              <a:rPr lang="en-US" altLang="zh-CN" sz="1000" dirty="0" err="1">
                <a:solidFill>
                  <a:srgbClr val="0055AA"/>
                </a:solidFill>
                <a:latin typeface="Menlo"/>
              </a:rPr>
              <a:t>SingleObject</a:t>
            </a:r>
            <a:r>
              <a:rPr lang="en-US" altLang="zh-CN" sz="1000" dirty="0">
                <a:solidFill>
                  <a:srgbClr val="808080"/>
                </a:solidFill>
                <a:latin typeface="Menlo"/>
              </a:rPr>
              <a:t> </a:t>
            </a:r>
            <a:r>
              <a:rPr lang="en-US" altLang="zh-CN" sz="1000" dirty="0" err="1">
                <a:solidFill>
                  <a:srgbClr val="0055AA"/>
                </a:solidFill>
                <a:latin typeface="Menlo"/>
              </a:rPr>
              <a:t>getInstance</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8000"/>
                </a:solidFill>
                <a:latin typeface="Menlo"/>
              </a:rPr>
              <a:t>return</a:t>
            </a:r>
            <a:r>
              <a:rPr lang="en-US" altLang="zh-CN" sz="1000" dirty="0">
                <a:solidFill>
                  <a:srgbClr val="808080"/>
                </a:solidFill>
                <a:latin typeface="Menlo"/>
              </a:rPr>
              <a:t> </a:t>
            </a:r>
            <a:r>
              <a:rPr lang="en-US" altLang="zh-CN" sz="1000" dirty="0">
                <a:solidFill>
                  <a:srgbClr val="0055AA"/>
                </a:solidFill>
                <a:latin typeface="Menlo"/>
              </a:rPr>
              <a:t>instance</a:t>
            </a:r>
            <a:r>
              <a:rPr lang="en-US" altLang="zh-CN" sz="1000" dirty="0">
                <a:solidFill>
                  <a:srgbClr val="808080"/>
                </a:solidFill>
                <a:latin typeface="Menlo"/>
              </a:rPr>
              <a:t>; </a:t>
            </a:r>
            <a:r>
              <a:rPr lang="en-US" altLang="zh-CN" sz="1000" dirty="0">
                <a:solidFill>
                  <a:srgbClr val="808000"/>
                </a:solidFill>
                <a:latin typeface="Menlo"/>
              </a:rPr>
              <a:t>}</a:t>
            </a:r>
          </a:p>
          <a:p>
            <a:pPr algn="l" latinLnBrk="1"/>
            <a:r>
              <a:rPr lang="en-US" altLang="zh-CN" sz="1000" dirty="0">
                <a:solidFill>
                  <a:srgbClr val="80800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err="1">
                <a:solidFill>
                  <a:srgbClr val="0055AA"/>
                </a:solidFill>
                <a:latin typeface="Menlo"/>
              </a:rPr>
              <a:t>showMessage</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Hello World!</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
        <p:nvSpPr>
          <p:cNvPr id="7" name="矩形 6">
            <a:extLst>
              <a:ext uri="{FF2B5EF4-FFF2-40B4-BE49-F238E27FC236}">
                <a16:creationId xmlns:a16="http://schemas.microsoft.com/office/drawing/2014/main" id="{98B8324E-501F-4F0A-9FBE-2BCE736901BF}"/>
              </a:ext>
            </a:extLst>
          </p:cNvPr>
          <p:cNvSpPr/>
          <p:nvPr/>
        </p:nvSpPr>
        <p:spPr>
          <a:xfrm>
            <a:off x="4572000" y="1457880"/>
            <a:ext cx="4572000" cy="1708160"/>
          </a:xfrm>
          <a:prstGeom prst="rect">
            <a:avLst/>
          </a:prstGeom>
        </p:spPr>
        <p:txBody>
          <a:bodyPr>
            <a:spAutoFit/>
          </a:bodyPr>
          <a:lstStyle/>
          <a:p>
            <a:pPr algn="l"/>
            <a:r>
              <a:rPr lang="en-US" altLang="zh-CN" sz="1050" dirty="0"/>
              <a:t>2</a:t>
            </a:r>
            <a:r>
              <a:rPr lang="zh-CN" altLang="en-US" sz="1050" dirty="0"/>
              <a:t>、从 </a:t>
            </a:r>
            <a:r>
              <a:rPr lang="en-US" altLang="zh-CN" sz="1050" dirty="0"/>
              <a:t>singleton </a:t>
            </a:r>
            <a:r>
              <a:rPr lang="zh-CN" altLang="en-US" sz="1050" dirty="0"/>
              <a:t>类获取唯一的对象</a:t>
            </a:r>
            <a:r>
              <a:rPr lang="en-US" altLang="zh-CN" sz="1050" dirty="0"/>
              <a:t>:</a:t>
            </a:r>
          </a:p>
          <a:p>
            <a:pPr algn="l"/>
            <a:r>
              <a:rPr lang="en-US" altLang="zh-CN" sz="1050" dirty="0">
                <a:solidFill>
                  <a:srgbClr val="008000"/>
                </a:solidFill>
                <a:latin typeface="Menlo"/>
              </a:rPr>
              <a:t>public</a:t>
            </a:r>
            <a:r>
              <a:rPr lang="en-US" altLang="zh-CN" sz="1050" dirty="0">
                <a:solidFill>
                  <a:srgbClr val="808080"/>
                </a:solidFill>
                <a:latin typeface="Menlo"/>
              </a:rPr>
              <a:t> </a:t>
            </a:r>
            <a:r>
              <a:rPr lang="en-US" altLang="zh-CN" sz="1050" dirty="0">
                <a:solidFill>
                  <a:srgbClr val="008000"/>
                </a:solidFill>
                <a:latin typeface="Menlo"/>
              </a:rPr>
              <a:t>class</a:t>
            </a:r>
            <a:r>
              <a:rPr lang="en-US" altLang="zh-CN" sz="1050" dirty="0">
                <a:solidFill>
                  <a:srgbClr val="808080"/>
                </a:solidFill>
                <a:latin typeface="Menlo"/>
              </a:rPr>
              <a:t> </a:t>
            </a:r>
            <a:r>
              <a:rPr lang="en-US" altLang="zh-CN" sz="1050" dirty="0" err="1">
                <a:solidFill>
                  <a:srgbClr val="0055AA"/>
                </a:solidFill>
                <a:latin typeface="Menlo"/>
              </a:rPr>
              <a:t>SingletonPatternDemo</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a:solidFill>
                  <a:srgbClr val="008000"/>
                </a:solidFill>
                <a:latin typeface="Menlo"/>
              </a:rPr>
              <a:t>public</a:t>
            </a:r>
            <a:r>
              <a:rPr lang="en-US" altLang="zh-CN" sz="1050" dirty="0">
                <a:solidFill>
                  <a:srgbClr val="808080"/>
                </a:solidFill>
                <a:latin typeface="Menlo"/>
              </a:rPr>
              <a:t> </a:t>
            </a:r>
            <a:r>
              <a:rPr lang="en-US" altLang="zh-CN" sz="1050" dirty="0">
                <a:latin typeface="Menlo"/>
              </a:rPr>
              <a:t>static</a:t>
            </a:r>
            <a:r>
              <a:rPr lang="en-US" altLang="zh-CN" sz="1050" dirty="0">
                <a:solidFill>
                  <a:srgbClr val="808080"/>
                </a:solidFill>
                <a:latin typeface="Menlo"/>
              </a:rPr>
              <a:t> </a:t>
            </a:r>
            <a:r>
              <a:rPr lang="en-US" altLang="zh-CN" sz="1050" dirty="0">
                <a:latin typeface="Menlo"/>
              </a:rPr>
              <a:t>void</a:t>
            </a:r>
            <a:r>
              <a:rPr lang="en-US" altLang="zh-CN" sz="1050" dirty="0">
                <a:solidFill>
                  <a:srgbClr val="808080"/>
                </a:solidFill>
                <a:latin typeface="Menlo"/>
              </a:rPr>
              <a:t> </a:t>
            </a:r>
            <a:r>
              <a:rPr lang="en-US" altLang="zh-CN" sz="1050" dirty="0">
                <a:solidFill>
                  <a:srgbClr val="0055AA"/>
                </a:solidFill>
                <a:latin typeface="Menlo"/>
              </a:rPr>
              <a:t>main</a:t>
            </a:r>
            <a:r>
              <a:rPr lang="en-US" altLang="zh-CN" sz="1050" dirty="0">
                <a:solidFill>
                  <a:srgbClr val="808000"/>
                </a:solidFill>
                <a:latin typeface="Menlo"/>
              </a:rPr>
              <a:t>(</a:t>
            </a:r>
            <a:r>
              <a:rPr lang="en-US" altLang="zh-CN" sz="1050" dirty="0">
                <a:solidFill>
                  <a:srgbClr val="0055AA"/>
                </a:solidFill>
                <a:latin typeface="Menlo"/>
              </a:rPr>
              <a:t>String</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err="1">
                <a:solidFill>
                  <a:srgbClr val="0055AA"/>
                </a:solidFill>
                <a:latin typeface="Menlo"/>
              </a:rPr>
              <a:t>args</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p>
          <a:p>
            <a:pPr algn="l"/>
            <a:r>
              <a:rPr lang="en-US" altLang="zh-CN" sz="1050" dirty="0">
                <a:solidFill>
                  <a:srgbClr val="808000"/>
                </a:solidFill>
                <a:latin typeface="Menlo"/>
              </a:rPr>
              <a:t>	</a:t>
            </a:r>
            <a:r>
              <a:rPr lang="en-US" altLang="zh-CN" sz="1050" dirty="0">
                <a:solidFill>
                  <a:srgbClr val="808080"/>
                </a:solidFill>
                <a:latin typeface="Menlo"/>
              </a:rPr>
              <a:t> </a:t>
            </a:r>
            <a:r>
              <a:rPr lang="en-US" altLang="zh-CN" sz="1050" dirty="0">
                <a:solidFill>
                  <a:srgbClr val="AA5500"/>
                </a:solidFill>
                <a:latin typeface="Menlo"/>
              </a:rPr>
              <a:t>//</a:t>
            </a:r>
            <a:r>
              <a:rPr lang="zh-CN" altLang="en-US" sz="1050" dirty="0">
                <a:solidFill>
                  <a:srgbClr val="AA5500"/>
                </a:solidFill>
                <a:latin typeface="Menlo"/>
              </a:rPr>
              <a:t>不合法的构造函数</a:t>
            </a:r>
            <a:r>
              <a:rPr lang="zh-CN" altLang="en-US" sz="1050" dirty="0">
                <a:solidFill>
                  <a:srgbClr val="808080"/>
                </a:solidFill>
                <a:latin typeface="Menlo"/>
              </a:rPr>
              <a:t> </a:t>
            </a:r>
            <a:endParaRPr lang="en-US" altLang="zh-CN" sz="1050" dirty="0">
              <a:solidFill>
                <a:srgbClr val="808080"/>
              </a:solidFill>
              <a:latin typeface="Menlo"/>
            </a:endParaRPr>
          </a:p>
          <a:p>
            <a:pPr algn="l"/>
            <a:r>
              <a:rPr lang="en-US" altLang="zh-CN" sz="1050" dirty="0">
                <a:solidFill>
                  <a:srgbClr val="808080"/>
                </a:solidFill>
                <a:latin typeface="Menlo"/>
              </a:rPr>
              <a:t>	</a:t>
            </a:r>
            <a:r>
              <a:rPr lang="en-US" altLang="zh-CN" sz="1050" dirty="0">
                <a:solidFill>
                  <a:srgbClr val="AA5500"/>
                </a:solidFill>
                <a:latin typeface="Menlo"/>
              </a:rPr>
              <a:t>//</a:t>
            </a:r>
            <a:r>
              <a:rPr lang="zh-CN" altLang="en-US" sz="1050" dirty="0">
                <a:solidFill>
                  <a:srgbClr val="AA5500"/>
                </a:solidFill>
                <a:latin typeface="Menlo"/>
              </a:rPr>
              <a:t>编译时错误：构造函数 </a:t>
            </a:r>
            <a:r>
              <a:rPr lang="en-US" altLang="zh-CN" sz="1050" dirty="0" err="1">
                <a:solidFill>
                  <a:srgbClr val="AA5500"/>
                </a:solidFill>
                <a:latin typeface="Menlo"/>
              </a:rPr>
              <a:t>SingleObject</a:t>
            </a:r>
            <a:r>
              <a:rPr lang="en-US" altLang="zh-CN" sz="1050" dirty="0">
                <a:solidFill>
                  <a:srgbClr val="AA5500"/>
                </a:solidFill>
                <a:latin typeface="Menlo"/>
              </a:rPr>
              <a:t>() </a:t>
            </a:r>
            <a:r>
              <a:rPr lang="zh-CN" altLang="en-US" sz="1050" dirty="0">
                <a:solidFill>
                  <a:srgbClr val="AA5500"/>
                </a:solidFill>
                <a:latin typeface="Menlo"/>
              </a:rPr>
              <a:t>是不可见的</a:t>
            </a:r>
            <a:r>
              <a:rPr lang="zh-CN" altLang="en-US" sz="1050" dirty="0">
                <a:solidFill>
                  <a:srgbClr val="808080"/>
                </a:solidFill>
                <a:latin typeface="Menlo"/>
              </a:rPr>
              <a:t> </a:t>
            </a:r>
            <a:endParaRPr lang="en-US" altLang="zh-CN" sz="1050" dirty="0">
              <a:solidFill>
                <a:srgbClr val="808080"/>
              </a:solidFill>
              <a:latin typeface="Menlo"/>
            </a:endParaRPr>
          </a:p>
          <a:p>
            <a:pPr algn="l"/>
            <a:r>
              <a:rPr lang="en-US" altLang="zh-CN" sz="1050" dirty="0">
                <a:solidFill>
                  <a:srgbClr val="808080"/>
                </a:solidFill>
                <a:latin typeface="Menlo"/>
              </a:rPr>
              <a:t>	</a:t>
            </a:r>
            <a:r>
              <a:rPr lang="en-US" altLang="zh-CN" sz="1050" dirty="0">
                <a:solidFill>
                  <a:srgbClr val="AA5500"/>
                </a:solidFill>
                <a:latin typeface="Menlo"/>
              </a:rPr>
              <a:t>//</a:t>
            </a:r>
            <a:r>
              <a:rPr lang="en-US" altLang="zh-CN" sz="1050" dirty="0" err="1">
                <a:solidFill>
                  <a:srgbClr val="AA5500"/>
                </a:solidFill>
                <a:latin typeface="Menlo"/>
              </a:rPr>
              <a:t>SingleObject</a:t>
            </a:r>
            <a:r>
              <a:rPr lang="en-US" altLang="zh-CN" sz="1050" dirty="0">
                <a:solidFill>
                  <a:srgbClr val="AA5500"/>
                </a:solidFill>
                <a:latin typeface="Menlo"/>
              </a:rPr>
              <a:t> object = new </a:t>
            </a:r>
            <a:r>
              <a:rPr lang="en-US" altLang="zh-CN" sz="1050" dirty="0" err="1">
                <a:solidFill>
                  <a:srgbClr val="AA5500"/>
                </a:solidFill>
                <a:latin typeface="Menlo"/>
              </a:rPr>
              <a:t>SingleObject</a:t>
            </a:r>
            <a:r>
              <a:rPr lang="en-US" altLang="zh-CN" sz="1050" dirty="0">
                <a:solidFill>
                  <a:srgbClr val="AA55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a:solidFill>
                  <a:srgbClr val="AA5500"/>
                </a:solidFill>
                <a:latin typeface="Menlo"/>
              </a:rPr>
              <a:t>//</a:t>
            </a:r>
            <a:r>
              <a:rPr lang="zh-CN" altLang="en-US" sz="1050" dirty="0">
                <a:solidFill>
                  <a:srgbClr val="AA5500"/>
                </a:solidFill>
                <a:latin typeface="Menlo"/>
              </a:rPr>
              <a:t>获取唯一可用的对象</a:t>
            </a:r>
            <a:r>
              <a:rPr lang="zh-CN" altLang="en-US" sz="1050" dirty="0">
                <a:solidFill>
                  <a:srgbClr val="808080"/>
                </a:solidFill>
                <a:latin typeface="Menlo"/>
              </a:rPr>
              <a:t> </a:t>
            </a:r>
            <a:endParaRPr lang="en-US" altLang="zh-CN" sz="1050" dirty="0">
              <a:solidFill>
                <a:srgbClr val="808080"/>
              </a:solidFill>
              <a:latin typeface="Menlo"/>
            </a:endParaRPr>
          </a:p>
          <a:p>
            <a:pPr algn="l"/>
            <a:r>
              <a:rPr lang="en-US" altLang="zh-CN" sz="1050" dirty="0">
                <a:solidFill>
                  <a:srgbClr val="808080"/>
                </a:solidFill>
                <a:latin typeface="Menlo"/>
              </a:rPr>
              <a:t>	</a:t>
            </a:r>
            <a:r>
              <a:rPr lang="en-US" altLang="zh-CN" sz="1050" dirty="0" err="1">
                <a:solidFill>
                  <a:srgbClr val="0055AA"/>
                </a:solidFill>
                <a:latin typeface="Menlo"/>
              </a:rPr>
              <a:t>SingleObject</a:t>
            </a:r>
            <a:r>
              <a:rPr lang="en-US" altLang="zh-CN" sz="1050" dirty="0">
                <a:solidFill>
                  <a:srgbClr val="808080"/>
                </a:solidFill>
                <a:latin typeface="Menlo"/>
              </a:rPr>
              <a:t> </a:t>
            </a:r>
            <a:r>
              <a:rPr lang="en-US" altLang="zh-CN" sz="1050" dirty="0">
                <a:solidFill>
                  <a:srgbClr val="0055AA"/>
                </a:solidFill>
                <a:latin typeface="Menlo"/>
              </a:rPr>
              <a:t>object</a:t>
            </a:r>
            <a:r>
              <a:rPr lang="en-US" altLang="zh-CN" sz="1050" dirty="0">
                <a:solidFill>
                  <a:srgbClr val="808080"/>
                </a:solidFill>
                <a:latin typeface="Menlo"/>
              </a:rPr>
              <a:t> = </a:t>
            </a:r>
            <a:r>
              <a:rPr lang="en-US" altLang="zh-CN" sz="1050" dirty="0" err="1">
                <a:solidFill>
                  <a:srgbClr val="0055AA"/>
                </a:solidFill>
                <a:latin typeface="Menlo"/>
              </a:rPr>
              <a:t>SingleObject</a:t>
            </a:r>
            <a:r>
              <a:rPr lang="en-US" altLang="zh-CN" sz="1050" dirty="0" err="1">
                <a:solidFill>
                  <a:srgbClr val="808080"/>
                </a:solidFill>
                <a:latin typeface="Menlo"/>
              </a:rPr>
              <a:t>.</a:t>
            </a:r>
            <a:r>
              <a:rPr lang="en-US" altLang="zh-CN" sz="1050" dirty="0" err="1">
                <a:solidFill>
                  <a:srgbClr val="0055AA"/>
                </a:solidFill>
                <a:latin typeface="Menlo"/>
              </a:rPr>
              <a:t>getInstance</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a:solidFill>
                  <a:srgbClr val="AA5500"/>
                </a:solidFill>
                <a:latin typeface="Menlo"/>
              </a:rPr>
              <a:t>//</a:t>
            </a:r>
            <a:r>
              <a:rPr lang="zh-CN" altLang="en-US" sz="1050" dirty="0">
                <a:solidFill>
                  <a:srgbClr val="AA5500"/>
                </a:solidFill>
                <a:latin typeface="Menlo"/>
              </a:rPr>
              <a:t>显示消息</a:t>
            </a:r>
            <a:r>
              <a:rPr lang="zh-CN" altLang="en-US" sz="1050" dirty="0">
                <a:solidFill>
                  <a:srgbClr val="808080"/>
                </a:solidFill>
                <a:latin typeface="Menlo"/>
              </a:rPr>
              <a:t> </a:t>
            </a:r>
            <a:endParaRPr lang="en-US" altLang="zh-CN" sz="1050" dirty="0">
              <a:solidFill>
                <a:srgbClr val="808080"/>
              </a:solidFill>
              <a:latin typeface="Menlo"/>
            </a:endParaRPr>
          </a:p>
          <a:p>
            <a:pPr algn="l"/>
            <a:r>
              <a:rPr lang="en-US" altLang="zh-CN" sz="1050" dirty="0">
                <a:solidFill>
                  <a:srgbClr val="808080"/>
                </a:solidFill>
                <a:latin typeface="Menlo"/>
              </a:rPr>
              <a:t>	</a:t>
            </a:r>
            <a:r>
              <a:rPr lang="en-US" altLang="zh-CN" sz="1050" dirty="0" err="1">
                <a:solidFill>
                  <a:srgbClr val="0055AA"/>
                </a:solidFill>
                <a:latin typeface="Menlo"/>
              </a:rPr>
              <a:t>object</a:t>
            </a:r>
            <a:r>
              <a:rPr lang="en-US" altLang="zh-CN" sz="1050" dirty="0" err="1">
                <a:solidFill>
                  <a:srgbClr val="808080"/>
                </a:solidFill>
                <a:latin typeface="Menlo"/>
              </a:rPr>
              <a:t>.</a:t>
            </a:r>
            <a:r>
              <a:rPr lang="en-US" altLang="zh-CN" sz="1050" dirty="0" err="1">
                <a:solidFill>
                  <a:srgbClr val="0055AA"/>
                </a:solidFill>
                <a:latin typeface="Menlo"/>
              </a:rPr>
              <a:t>showMessage</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endParaRPr lang="en-US" altLang="zh-CN" sz="1050" dirty="0"/>
          </a:p>
        </p:txBody>
      </p:sp>
    </p:spTree>
    <p:extLst>
      <p:ext uri="{BB962C8B-B14F-4D97-AF65-F5344CB8AC3E}">
        <p14:creationId xmlns:p14="http://schemas.microsoft.com/office/powerpoint/2010/main" val="170149861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731" y="4285696"/>
            <a:ext cx="2377574" cy="342401"/>
          </a:xfrm>
          <a:prstGeom prst="rect">
            <a:avLst/>
          </a:prstGeom>
        </p:spPr>
        <p:txBody>
          <a:bodyPr wrap="none" lIns="34290" tIns="17145" rIns="34290" bIns="17145">
            <a:spAutoFit/>
          </a:bodyPr>
          <a:lstStyle/>
          <a:p>
            <a:pPr algn="l"/>
            <a:r>
              <a:rPr lang="zh-CN" altLang="en-US" sz="2000" b="1" dirty="0">
                <a:solidFill>
                  <a:srgbClr val="2D3143"/>
                </a:solidFill>
                <a:latin typeface="微软雅黑" pitchFamily="34" charset="-122"/>
                <a:ea typeface="微软雅黑" pitchFamily="34" charset="-122"/>
              </a:rPr>
              <a:t>单例模式的几种实现</a:t>
            </a:r>
            <a:endParaRPr lang="en-US" altLang="zh-CN" sz="2000" b="1" dirty="0">
              <a:solidFill>
                <a:srgbClr val="2D3143"/>
              </a:solidFill>
              <a:latin typeface="微软雅黑" pitchFamily="34" charset="-122"/>
              <a:ea typeface="微软雅黑" pitchFamily="34" charset="-122"/>
            </a:endParaRPr>
          </a:p>
        </p:txBody>
      </p:sp>
      <p:sp>
        <p:nvSpPr>
          <p:cNvPr id="2" name="矩形 1">
            <a:extLst>
              <a:ext uri="{FF2B5EF4-FFF2-40B4-BE49-F238E27FC236}">
                <a16:creationId xmlns:a16="http://schemas.microsoft.com/office/drawing/2014/main" id="{E13107D6-23A9-4F55-B1D4-ADFBE90260E0}"/>
              </a:ext>
            </a:extLst>
          </p:cNvPr>
          <p:cNvSpPr/>
          <p:nvPr/>
        </p:nvSpPr>
        <p:spPr>
          <a:xfrm>
            <a:off x="2128157" y="1276905"/>
            <a:ext cx="4994598" cy="1846659"/>
          </a:xfrm>
          <a:prstGeom prst="rect">
            <a:avLst/>
          </a:prstGeom>
        </p:spPr>
        <p:txBody>
          <a:bodyPr wrap="square">
            <a:spAutoFit/>
          </a:bodyPr>
          <a:lstStyle/>
          <a:p>
            <a:pPr marL="342900" indent="-342900" algn="l" latinLnBrk="1">
              <a:buFont typeface="Arial" panose="020B0604020202020204" pitchFamily="34" charset="0"/>
              <a:buChar char="•"/>
            </a:pPr>
            <a:r>
              <a:rPr lang="zh-CN" altLang="en-US" dirty="0"/>
              <a:t>饿汉模式</a:t>
            </a:r>
          </a:p>
          <a:p>
            <a:pPr marL="342900" indent="-342900" algn="l" latinLnBrk="1">
              <a:buFont typeface="Arial" panose="020B0604020202020204" pitchFamily="34" charset="0"/>
              <a:buChar char="•"/>
            </a:pPr>
            <a:r>
              <a:rPr lang="zh-CN" altLang="en-US" dirty="0"/>
              <a:t>懒汉模式</a:t>
            </a:r>
            <a:r>
              <a:rPr lang="en-US" altLang="zh-CN" dirty="0"/>
              <a:t>(</a:t>
            </a:r>
            <a:r>
              <a:rPr lang="zh-CN" altLang="en-US" dirty="0"/>
              <a:t>存在线程安全性问题</a:t>
            </a:r>
            <a:r>
              <a:rPr lang="en-US" altLang="zh-CN" dirty="0"/>
              <a:t>)</a:t>
            </a:r>
            <a:endParaRPr lang="zh-CN" altLang="en-US" dirty="0"/>
          </a:p>
          <a:p>
            <a:pPr marL="342900" indent="-342900" algn="l" latinLnBrk="1">
              <a:buFont typeface="Arial" panose="020B0604020202020204" pitchFamily="34" charset="0"/>
              <a:buChar char="•"/>
            </a:pPr>
            <a:r>
              <a:rPr lang="zh-CN" altLang="en-US" dirty="0"/>
              <a:t>懒汉模式</a:t>
            </a:r>
            <a:r>
              <a:rPr lang="en-US" altLang="zh-CN" dirty="0"/>
              <a:t>(</a:t>
            </a:r>
            <a:r>
              <a:rPr lang="zh-CN" altLang="en-US" dirty="0"/>
              <a:t>线程安全，但效率低</a:t>
            </a:r>
            <a:r>
              <a:rPr lang="en-US" altLang="zh-CN" dirty="0"/>
              <a:t>)</a:t>
            </a:r>
            <a:endParaRPr lang="zh-CN" altLang="en-US" dirty="0"/>
          </a:p>
          <a:p>
            <a:pPr marL="342900" indent="-342900" algn="l" latinLnBrk="1">
              <a:buFont typeface="Arial" panose="020B0604020202020204" pitchFamily="34" charset="0"/>
              <a:buChar char="•"/>
            </a:pPr>
            <a:r>
              <a:rPr lang="zh-CN" altLang="en-US" dirty="0"/>
              <a:t>懒汉模式</a:t>
            </a:r>
            <a:r>
              <a:rPr lang="en-US" altLang="zh-CN" dirty="0"/>
              <a:t>(</a:t>
            </a:r>
            <a:r>
              <a:rPr lang="zh-CN" altLang="en-US" dirty="0"/>
              <a:t>线程安全，效率高</a:t>
            </a:r>
            <a:r>
              <a:rPr lang="en-US" altLang="zh-CN" dirty="0"/>
              <a:t>)</a:t>
            </a:r>
            <a:endParaRPr lang="zh-CN" altLang="en-US" dirty="0"/>
          </a:p>
          <a:p>
            <a:pPr marL="342900" indent="-342900" algn="l" latinLnBrk="1">
              <a:buFont typeface="Arial" panose="020B0604020202020204" pitchFamily="34" charset="0"/>
              <a:buChar char="•"/>
            </a:pPr>
            <a:r>
              <a:rPr lang="zh-CN" altLang="en-US" dirty="0"/>
              <a:t>静态内部类</a:t>
            </a:r>
            <a:r>
              <a:rPr lang="en-US" altLang="zh-CN" dirty="0"/>
              <a:t>(</a:t>
            </a:r>
            <a:r>
              <a:rPr lang="zh-CN" altLang="en-US" dirty="0"/>
              <a:t>懒汉</a:t>
            </a:r>
            <a:r>
              <a:rPr lang="en-US" altLang="zh-CN" dirty="0"/>
              <a:t>+</a:t>
            </a:r>
            <a:r>
              <a:rPr lang="zh-CN" altLang="en-US" dirty="0"/>
              <a:t>无锁</a:t>
            </a:r>
            <a:r>
              <a:rPr lang="en-US" altLang="zh-CN" dirty="0"/>
              <a:t>)</a:t>
            </a:r>
            <a:endParaRPr lang="zh-CN" altLang="en-US" dirty="0"/>
          </a:p>
          <a:p>
            <a:pPr marL="342900" indent="-342900" algn="l" latinLnBrk="1">
              <a:buFont typeface="Arial" panose="020B0604020202020204" pitchFamily="34" charset="0"/>
              <a:buChar char="•"/>
            </a:pPr>
            <a:r>
              <a:rPr lang="zh-CN" altLang="en-US" dirty="0"/>
              <a:t>枚举</a:t>
            </a:r>
          </a:p>
        </p:txBody>
      </p:sp>
    </p:spTree>
    <p:extLst>
      <p:ext uri="{BB962C8B-B14F-4D97-AF65-F5344CB8AC3E}">
        <p14:creationId xmlns:p14="http://schemas.microsoft.com/office/powerpoint/2010/main" val="1040291210"/>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rPr>
              <a:t>饿汉模式</a:t>
            </a:r>
          </a:p>
        </p:txBody>
      </p:sp>
      <p:sp>
        <p:nvSpPr>
          <p:cNvPr id="6" name="ïṣļiďê"/>
          <p:cNvSpPr/>
          <p:nvPr/>
        </p:nvSpPr>
        <p:spPr bwMode="auto">
          <a:xfrm>
            <a:off x="939132" y="3131142"/>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类的构造函数定义为</a:t>
            </a:r>
            <a:r>
              <a:rPr lang="en-US" altLang="zh-CN" sz="1200" dirty="0">
                <a:solidFill>
                  <a:schemeClr val="tx1">
                    <a:lumMod val="50000"/>
                    <a:lumOff val="50000"/>
                  </a:schemeClr>
                </a:solidFill>
                <a:latin typeface="微软雅黑" pitchFamily="34" charset="-122"/>
                <a:ea typeface="微软雅黑" pitchFamily="34" charset="-122"/>
              </a:rPr>
              <a:t>private</a:t>
            </a:r>
            <a:r>
              <a:rPr lang="zh-CN" altLang="en-US" sz="1200" dirty="0">
                <a:solidFill>
                  <a:schemeClr val="tx1">
                    <a:lumMod val="50000"/>
                    <a:lumOff val="50000"/>
                  </a:schemeClr>
                </a:solidFill>
                <a:latin typeface="微软雅黑" pitchFamily="34" charset="-122"/>
                <a:ea typeface="微软雅黑" pitchFamily="34" charset="-122"/>
              </a:rPr>
              <a:t>，保证其他类不能实例化此类；</a:t>
            </a:r>
          </a:p>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然后提供了一个静态实例并返回给调用者；</a:t>
            </a:r>
          </a:p>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饿汉模式在类加载的时候就对实例进行创建，实例在整个程序周期都存在</a:t>
            </a:r>
          </a:p>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优点：只在类加载的时候创建一次实例，不会存在多个线程创建多个实例的情况，避免了多线程同步的问题。</a:t>
            </a:r>
          </a:p>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缺点：即使这个单例没有用到也会被创建，而且在类加载之后就被创建，内存就被浪费了。</a:t>
            </a:r>
          </a:p>
        </p:txBody>
      </p:sp>
      <p:sp>
        <p:nvSpPr>
          <p:cNvPr id="5" name="矩形 4">
            <a:extLst>
              <a:ext uri="{FF2B5EF4-FFF2-40B4-BE49-F238E27FC236}">
                <a16:creationId xmlns:a16="http://schemas.microsoft.com/office/drawing/2014/main" id="{8645ED6F-1C13-4653-9CF6-FE7ACC6506B2}"/>
              </a:ext>
            </a:extLst>
          </p:cNvPr>
          <p:cNvSpPr/>
          <p:nvPr/>
        </p:nvSpPr>
        <p:spPr>
          <a:xfrm>
            <a:off x="939132" y="1075150"/>
            <a:ext cx="4148893" cy="1223412"/>
          </a:xfrm>
          <a:prstGeom prst="rect">
            <a:avLst/>
          </a:prstGeom>
        </p:spPr>
        <p:txBody>
          <a:bodyPr wrap="none">
            <a:spAutoFit/>
          </a:bodyPr>
          <a:lstStyle/>
          <a:p>
            <a:pPr algn="l"/>
            <a:r>
              <a:rPr lang="en-US" altLang="zh-CN" sz="1050" b="1" dirty="0">
                <a:solidFill>
                  <a:srgbClr val="F82375"/>
                </a:solidFill>
                <a:latin typeface="-apple-system"/>
              </a:rPr>
              <a:t>public</a:t>
            </a: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class</a:t>
            </a:r>
            <a:r>
              <a:rPr lang="en-US" altLang="zh-CN" sz="1050" dirty="0">
                <a:latin typeface="-apple-system"/>
              </a:rPr>
              <a:t> </a:t>
            </a:r>
            <a:r>
              <a:rPr lang="en-US" altLang="zh-CN" sz="1050" b="1" dirty="0">
                <a:solidFill>
                  <a:srgbClr val="A5DA2D"/>
                </a:solidFill>
                <a:latin typeface="-apple-system"/>
              </a:rPr>
              <a:t>Singleton</a:t>
            </a:r>
            <a:r>
              <a:rPr lang="en-US" altLang="zh-CN" sz="1050" dirty="0">
                <a:latin typeface="-apple-system"/>
              </a:rPr>
              <a:t>{</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private</a:t>
            </a: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static</a:t>
            </a:r>
            <a:r>
              <a:rPr lang="en-US" altLang="zh-CN" sz="1050" dirty="0">
                <a:solidFill>
                  <a:srgbClr val="A9B7C6"/>
                </a:solidFill>
                <a:latin typeface="Consolas" panose="020B0609020204030204" pitchFamily="49" charset="0"/>
              </a:rPr>
              <a:t> Singleton instance = </a:t>
            </a:r>
            <a:r>
              <a:rPr lang="en-US" altLang="zh-CN" sz="1050" b="1" dirty="0">
                <a:solidFill>
                  <a:srgbClr val="F82375"/>
                </a:solidFill>
                <a:latin typeface="-apple-system"/>
              </a:rPr>
              <a:t>new</a:t>
            </a:r>
            <a:r>
              <a:rPr lang="en-US" altLang="zh-CN" sz="1050" dirty="0">
                <a:solidFill>
                  <a:srgbClr val="A9B7C6"/>
                </a:solidFill>
                <a:latin typeface="Consolas" panose="020B0609020204030204" pitchFamily="49" charset="0"/>
              </a:rPr>
              <a:t> Singleton();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private</a:t>
            </a:r>
            <a:r>
              <a:rPr lang="en-US" altLang="zh-CN" sz="1050" dirty="0">
                <a:solidFill>
                  <a:srgbClr val="F82375"/>
                </a:solidFill>
                <a:latin typeface="-apple-system"/>
              </a:rPr>
              <a:t> </a:t>
            </a:r>
            <a:r>
              <a:rPr lang="en-US" altLang="zh-CN" sz="1050" b="1" dirty="0">
                <a:solidFill>
                  <a:srgbClr val="A5DA2D"/>
                </a:solidFill>
                <a:latin typeface="-apple-system"/>
              </a:rPr>
              <a:t>Singleton</a:t>
            </a:r>
            <a:r>
              <a:rPr lang="en-US" altLang="zh-CN" sz="1050" dirty="0">
                <a:solidFill>
                  <a:srgbClr val="FF9823"/>
                </a:solidFill>
                <a:latin typeface="-apple-system"/>
              </a:rPr>
              <a:t>()</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public</a:t>
            </a:r>
            <a:r>
              <a:rPr lang="en-US" altLang="zh-CN" sz="1050" dirty="0">
                <a:solidFill>
                  <a:srgbClr val="F82375"/>
                </a:solidFill>
                <a:latin typeface="-apple-system"/>
              </a:rPr>
              <a:t> </a:t>
            </a:r>
            <a:r>
              <a:rPr lang="en-US" altLang="zh-CN" sz="1050" b="1" dirty="0">
                <a:solidFill>
                  <a:srgbClr val="F82375"/>
                </a:solidFill>
                <a:latin typeface="-apple-system"/>
              </a:rPr>
              <a:t>static</a:t>
            </a:r>
            <a:r>
              <a:rPr lang="en-US" altLang="zh-CN" sz="1050" dirty="0">
                <a:solidFill>
                  <a:srgbClr val="F82375"/>
                </a:solidFill>
                <a:latin typeface="-apple-system"/>
              </a:rPr>
              <a:t> Singleton </a:t>
            </a:r>
            <a:r>
              <a:rPr lang="en-US" altLang="zh-CN" sz="1050" b="1" dirty="0" err="1">
                <a:solidFill>
                  <a:srgbClr val="A5DA2D"/>
                </a:solidFill>
                <a:latin typeface="-apple-system"/>
              </a:rPr>
              <a:t>newInstance</a:t>
            </a:r>
            <a:r>
              <a:rPr lang="en-US" altLang="zh-CN" sz="1050" dirty="0">
                <a:solidFill>
                  <a:srgbClr val="FF9823"/>
                </a:solidFill>
                <a:latin typeface="-apple-system"/>
              </a:rPr>
              <a:t>()</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return</a:t>
            </a:r>
            <a:r>
              <a:rPr lang="en-US" altLang="zh-CN" sz="1050" dirty="0">
                <a:solidFill>
                  <a:srgbClr val="A9B7C6"/>
                </a:solidFill>
                <a:latin typeface="Consolas" panose="020B0609020204030204" pitchFamily="49" charset="0"/>
              </a:rPr>
              <a:t> instance;  </a:t>
            </a:r>
            <a:br>
              <a:rPr lang="en-US" altLang="zh-CN" sz="1050" dirty="0"/>
            </a:b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  </a:t>
            </a:r>
            <a:endParaRPr lang="zh-CN" altLang="en-US" sz="1050" dirty="0"/>
          </a:p>
        </p:txBody>
      </p:sp>
    </p:spTree>
    <p:extLst>
      <p:ext uri="{BB962C8B-B14F-4D97-AF65-F5344CB8AC3E}">
        <p14:creationId xmlns:p14="http://schemas.microsoft.com/office/powerpoint/2010/main" val="142472760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rPr>
              <a:t>懒汉模式</a:t>
            </a:r>
            <a:r>
              <a:rPr kumimoji="1" lang="en-US" altLang="zh-CN" sz="3200" dirty="0">
                <a:solidFill>
                  <a:srgbClr val="161F50"/>
                </a:solidFill>
                <a:latin typeface="微软雅黑" pitchFamily="34" charset="-122"/>
                <a:ea typeface="微软雅黑" pitchFamily="34" charset="-122"/>
              </a:rPr>
              <a:t>(</a:t>
            </a:r>
            <a:r>
              <a:rPr kumimoji="1" lang="zh-CN" altLang="en-US" sz="3200" dirty="0">
                <a:solidFill>
                  <a:srgbClr val="161F50"/>
                </a:solidFill>
                <a:latin typeface="微软雅黑" pitchFamily="34" charset="-122"/>
                <a:ea typeface="微软雅黑" pitchFamily="34" charset="-122"/>
              </a:rPr>
              <a:t>存在线程安全性问题</a:t>
            </a:r>
            <a:r>
              <a:rPr kumimoji="1" lang="en-US" altLang="zh-CN" sz="3200" dirty="0">
                <a:solidFill>
                  <a:srgbClr val="161F50"/>
                </a:solidFill>
                <a:latin typeface="微软雅黑" pitchFamily="34" charset="-122"/>
                <a:ea typeface="微软雅黑" pitchFamily="34" charset="-122"/>
              </a:rPr>
              <a:t>)</a:t>
            </a:r>
            <a:endParaRPr kumimoji="1" lang="zh-CN" altLang="en-US" sz="3200" dirty="0">
              <a:solidFill>
                <a:srgbClr val="161F50"/>
              </a:solidFill>
              <a:latin typeface="微软雅黑" pitchFamily="34" charset="-122"/>
              <a:ea typeface="微软雅黑" pitchFamily="34" charset="-122"/>
            </a:endParaRPr>
          </a:p>
        </p:txBody>
      </p:sp>
      <p:sp>
        <p:nvSpPr>
          <p:cNvPr id="6" name="ïṣļiďê"/>
          <p:cNvSpPr/>
          <p:nvPr/>
        </p:nvSpPr>
        <p:spPr bwMode="auto">
          <a:xfrm>
            <a:off x="895065" y="3200808"/>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懒汉模式中单例是在需要的时候才去创建的，如果单例已经创建，再次调用获取接口将不会重新创建新的对象，而是直接返回之前创建的对象。</a:t>
            </a:r>
          </a:p>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如果某个单例使用的次数少，并且创建单例消耗的资源较多，那么就需要实现单例的按需创建，这个时候使用懒汉模式就是一个不错的选择。</a:t>
            </a:r>
          </a:p>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但是这里的懒汉模式并没有考虑线程安全问题，在多个线程可能会并发调用它的</a:t>
            </a:r>
            <a:r>
              <a:rPr lang="en-US" altLang="zh-CN" sz="1200" dirty="0" err="1">
                <a:solidFill>
                  <a:schemeClr val="tx1">
                    <a:lumMod val="50000"/>
                    <a:lumOff val="50000"/>
                  </a:schemeClr>
                </a:solidFill>
                <a:latin typeface="微软雅黑" pitchFamily="34" charset="-122"/>
                <a:ea typeface="微软雅黑" pitchFamily="34" charset="-122"/>
              </a:rPr>
              <a:t>getInstance</a:t>
            </a:r>
            <a:r>
              <a:rPr lang="en-US" altLang="zh-CN" sz="1200" dirty="0">
                <a:solidFill>
                  <a:schemeClr val="tx1">
                    <a:lumMod val="50000"/>
                    <a:lumOff val="50000"/>
                  </a:schemeClr>
                </a:solidFill>
                <a:latin typeface="微软雅黑" pitchFamily="34" charset="-122"/>
                <a:ea typeface="微软雅黑" pitchFamily="34" charset="-122"/>
              </a:rPr>
              <a:t>()</a:t>
            </a:r>
            <a:r>
              <a:rPr lang="zh-CN" altLang="en-US" sz="1200" dirty="0">
                <a:solidFill>
                  <a:schemeClr val="tx1">
                    <a:lumMod val="50000"/>
                    <a:lumOff val="50000"/>
                  </a:schemeClr>
                </a:solidFill>
                <a:latin typeface="微软雅黑" pitchFamily="34" charset="-122"/>
                <a:ea typeface="微软雅黑" pitchFamily="34" charset="-122"/>
              </a:rPr>
              <a:t>方法，导致创建多个实例，因此需要加锁解决线程同步问题。</a:t>
            </a:r>
          </a:p>
        </p:txBody>
      </p:sp>
      <p:sp>
        <p:nvSpPr>
          <p:cNvPr id="5" name="矩形 4">
            <a:extLst>
              <a:ext uri="{FF2B5EF4-FFF2-40B4-BE49-F238E27FC236}">
                <a16:creationId xmlns:a16="http://schemas.microsoft.com/office/drawing/2014/main" id="{8645ED6F-1C13-4653-9CF6-FE7ACC6506B2}"/>
              </a:ext>
            </a:extLst>
          </p:cNvPr>
          <p:cNvSpPr/>
          <p:nvPr/>
        </p:nvSpPr>
        <p:spPr>
          <a:xfrm>
            <a:off x="939132" y="1088612"/>
            <a:ext cx="3225563" cy="1708160"/>
          </a:xfrm>
          <a:prstGeom prst="rect">
            <a:avLst/>
          </a:prstGeom>
        </p:spPr>
        <p:txBody>
          <a:bodyPr wrap="none">
            <a:spAutoFit/>
          </a:bodyPr>
          <a:lstStyle/>
          <a:p>
            <a:pPr algn="l"/>
            <a:r>
              <a:rPr lang="en-US" altLang="zh-CN" sz="1050" b="1" dirty="0">
                <a:solidFill>
                  <a:srgbClr val="F82375"/>
                </a:solidFill>
                <a:latin typeface="-apple-system"/>
              </a:rPr>
              <a:t>public</a:t>
            </a: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class</a:t>
            </a:r>
            <a:r>
              <a:rPr lang="en-US" altLang="zh-CN" sz="1050" dirty="0">
                <a:solidFill>
                  <a:srgbClr val="A9B7C6"/>
                </a:solidFill>
                <a:latin typeface="Consolas" panose="020B0609020204030204" pitchFamily="49" charset="0"/>
              </a:rPr>
              <a:t> </a:t>
            </a:r>
            <a:r>
              <a:rPr lang="en-US" altLang="zh-CN" sz="1050" b="1" dirty="0">
                <a:solidFill>
                  <a:srgbClr val="A5DA2D"/>
                </a:solidFill>
                <a:latin typeface="-apple-system"/>
              </a:rPr>
              <a:t>Singleton</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private</a:t>
            </a: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static</a:t>
            </a:r>
            <a:r>
              <a:rPr lang="en-US" altLang="zh-CN" sz="1050" dirty="0">
                <a:solidFill>
                  <a:srgbClr val="A9B7C6"/>
                </a:solidFill>
                <a:latin typeface="Consolas" panose="020B0609020204030204" pitchFamily="49" charset="0"/>
              </a:rPr>
              <a:t> Singleton instance = </a:t>
            </a:r>
            <a:r>
              <a:rPr lang="en-US" altLang="zh-CN" sz="1050" dirty="0">
                <a:solidFill>
                  <a:srgbClr val="AE87FA"/>
                </a:solidFill>
                <a:latin typeface="-apple-system"/>
              </a:rPr>
              <a:t>null</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private</a:t>
            </a:r>
            <a:r>
              <a:rPr lang="en-US" altLang="zh-CN" sz="1050" dirty="0">
                <a:solidFill>
                  <a:srgbClr val="F82375"/>
                </a:solidFill>
                <a:latin typeface="-apple-system"/>
              </a:rPr>
              <a:t> </a:t>
            </a:r>
            <a:r>
              <a:rPr lang="en-US" altLang="zh-CN" sz="1050" b="1" dirty="0">
                <a:solidFill>
                  <a:srgbClr val="A5DA2D"/>
                </a:solidFill>
                <a:latin typeface="-apple-system"/>
              </a:rPr>
              <a:t>Singleton</a:t>
            </a:r>
            <a:r>
              <a:rPr lang="en-US" altLang="zh-CN" sz="1050" dirty="0">
                <a:solidFill>
                  <a:srgbClr val="F82375"/>
                </a:solidFill>
                <a:latin typeface="-apple-system"/>
              </a:rPr>
              <a:t>()</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public</a:t>
            </a:r>
            <a:r>
              <a:rPr lang="en-US" altLang="zh-CN" sz="1050" dirty="0">
                <a:solidFill>
                  <a:srgbClr val="F82375"/>
                </a:solidFill>
                <a:latin typeface="-apple-system"/>
              </a:rPr>
              <a:t> </a:t>
            </a:r>
            <a:r>
              <a:rPr lang="en-US" altLang="zh-CN" sz="1050" b="1" dirty="0">
                <a:solidFill>
                  <a:srgbClr val="F82375"/>
                </a:solidFill>
                <a:latin typeface="-apple-system"/>
              </a:rPr>
              <a:t>static</a:t>
            </a:r>
            <a:r>
              <a:rPr lang="en-US" altLang="zh-CN" sz="1050" dirty="0">
                <a:solidFill>
                  <a:srgbClr val="F82375"/>
                </a:solidFill>
                <a:latin typeface="-apple-system"/>
              </a:rPr>
              <a:t> Singleton </a:t>
            </a:r>
            <a:r>
              <a:rPr lang="en-US" altLang="zh-CN" sz="1050" b="1" dirty="0" err="1">
                <a:solidFill>
                  <a:srgbClr val="A5DA2D"/>
                </a:solidFill>
                <a:latin typeface="-apple-system"/>
              </a:rPr>
              <a:t>newInstance</a:t>
            </a:r>
            <a:r>
              <a:rPr lang="en-US" altLang="zh-CN" sz="1050" dirty="0">
                <a:solidFill>
                  <a:srgbClr val="F82375"/>
                </a:solidFill>
                <a:latin typeface="-apple-system"/>
              </a:rPr>
              <a:t>()</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if</a:t>
            </a:r>
            <a:r>
              <a:rPr lang="en-US" altLang="zh-CN" sz="1050" dirty="0">
                <a:solidFill>
                  <a:srgbClr val="A9B7C6"/>
                </a:solidFill>
                <a:latin typeface="Consolas" panose="020B0609020204030204" pitchFamily="49" charset="0"/>
              </a:rPr>
              <a:t>(</a:t>
            </a:r>
            <a:r>
              <a:rPr lang="en-US" altLang="zh-CN" sz="1050" dirty="0">
                <a:solidFill>
                  <a:srgbClr val="AE87FA"/>
                </a:solidFill>
                <a:latin typeface="-apple-system"/>
              </a:rPr>
              <a:t>null</a:t>
            </a:r>
            <a:r>
              <a:rPr lang="en-US" altLang="zh-CN" sz="1050" dirty="0">
                <a:solidFill>
                  <a:srgbClr val="A9B7C6"/>
                </a:solidFill>
                <a:latin typeface="Consolas" panose="020B0609020204030204" pitchFamily="49" charset="0"/>
              </a:rPr>
              <a:t> == instance){  </a:t>
            </a:r>
            <a:br>
              <a:rPr lang="en-US" altLang="zh-CN" sz="1050" dirty="0"/>
            </a:br>
            <a:r>
              <a:rPr lang="en-US" altLang="zh-CN" sz="1050" dirty="0">
                <a:solidFill>
                  <a:srgbClr val="A9B7C6"/>
                </a:solidFill>
                <a:latin typeface="Consolas" panose="020B0609020204030204" pitchFamily="49" charset="0"/>
              </a:rPr>
              <a:t>           instance = </a:t>
            </a:r>
            <a:r>
              <a:rPr lang="en-US" altLang="zh-CN" sz="1050" b="1" dirty="0">
                <a:solidFill>
                  <a:srgbClr val="F82375"/>
                </a:solidFill>
                <a:latin typeface="-apple-system"/>
              </a:rPr>
              <a:t>new</a:t>
            </a:r>
            <a:r>
              <a:rPr lang="en-US" altLang="zh-CN" sz="1050" dirty="0">
                <a:solidFill>
                  <a:srgbClr val="A9B7C6"/>
                </a:solidFill>
                <a:latin typeface="Consolas" panose="020B0609020204030204" pitchFamily="49" charset="0"/>
              </a:rPr>
              <a:t> Singleton();  </a:t>
            </a:r>
            <a:br>
              <a:rPr lang="en-US" altLang="zh-CN" sz="1050" dirty="0"/>
            </a:b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return</a:t>
            </a:r>
            <a:r>
              <a:rPr lang="en-US" altLang="zh-CN" sz="1050" dirty="0">
                <a:solidFill>
                  <a:srgbClr val="A9B7C6"/>
                </a:solidFill>
                <a:latin typeface="Consolas" panose="020B0609020204030204" pitchFamily="49" charset="0"/>
              </a:rPr>
              <a:t> instance;  </a:t>
            </a:r>
            <a:br>
              <a:rPr lang="en-US" altLang="zh-CN" sz="1050" dirty="0"/>
            </a:b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a:t>
            </a:r>
            <a:endParaRPr lang="zh-CN" altLang="en-US" sz="1050" dirty="0"/>
          </a:p>
        </p:txBody>
      </p:sp>
    </p:spTree>
    <p:extLst>
      <p:ext uri="{BB962C8B-B14F-4D97-AF65-F5344CB8AC3E}">
        <p14:creationId xmlns:p14="http://schemas.microsoft.com/office/powerpoint/2010/main" val="398021414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rPr>
              <a:t>懒汉模式</a:t>
            </a:r>
            <a:r>
              <a:rPr kumimoji="1" lang="en-US" altLang="zh-CN" sz="3200" dirty="0">
                <a:solidFill>
                  <a:srgbClr val="161F50"/>
                </a:solidFill>
                <a:latin typeface="微软雅黑" pitchFamily="34" charset="-122"/>
                <a:ea typeface="微软雅黑" pitchFamily="34" charset="-122"/>
              </a:rPr>
              <a:t>(</a:t>
            </a:r>
            <a:r>
              <a:rPr kumimoji="1" lang="zh-CN" altLang="en-US" sz="3200" dirty="0">
                <a:solidFill>
                  <a:srgbClr val="161F50"/>
                </a:solidFill>
                <a:latin typeface="微软雅黑" pitchFamily="34" charset="-122"/>
                <a:ea typeface="微软雅黑" pitchFamily="34" charset="-122"/>
              </a:rPr>
              <a:t>线程安全，但效率低</a:t>
            </a:r>
            <a:r>
              <a:rPr kumimoji="1" lang="en-US" altLang="zh-CN" sz="3200" dirty="0">
                <a:solidFill>
                  <a:srgbClr val="161F50"/>
                </a:solidFill>
                <a:latin typeface="微软雅黑" pitchFamily="34" charset="-122"/>
                <a:ea typeface="微软雅黑" pitchFamily="34" charset="-122"/>
              </a:rPr>
              <a:t>)</a:t>
            </a:r>
            <a:endParaRPr kumimoji="1" lang="zh-CN" altLang="en-US" sz="3200" dirty="0">
              <a:solidFill>
                <a:srgbClr val="161F50"/>
              </a:solidFill>
              <a:latin typeface="微软雅黑" pitchFamily="34" charset="-122"/>
              <a:ea typeface="微软雅黑" pitchFamily="34" charset="-122"/>
            </a:endParaRPr>
          </a:p>
        </p:txBody>
      </p:sp>
      <p:sp>
        <p:nvSpPr>
          <p:cNvPr id="6" name="ïṣļiďê"/>
          <p:cNvSpPr/>
          <p:nvPr/>
        </p:nvSpPr>
        <p:spPr bwMode="auto">
          <a:xfrm>
            <a:off x="895065" y="3200808"/>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加锁的懒汉模式看起来即解决了线程并发问题，又实现了延迟加载，然而它存在着性能问题，依然不够完美。</a:t>
            </a:r>
            <a:r>
              <a:rPr lang="en-US" altLang="zh-CN" sz="1200" dirty="0">
                <a:solidFill>
                  <a:schemeClr val="tx1">
                    <a:lumMod val="50000"/>
                    <a:lumOff val="50000"/>
                  </a:schemeClr>
                </a:solidFill>
                <a:latin typeface="微软雅黑" pitchFamily="34" charset="-122"/>
                <a:ea typeface="微软雅黑" pitchFamily="34" charset="-122"/>
              </a:rPr>
              <a:t>synchronized</a:t>
            </a:r>
            <a:r>
              <a:rPr lang="zh-CN" altLang="en-US" sz="1200" dirty="0">
                <a:solidFill>
                  <a:schemeClr val="tx1">
                    <a:lumMod val="50000"/>
                    <a:lumOff val="50000"/>
                  </a:schemeClr>
                </a:solidFill>
                <a:latin typeface="微软雅黑" pitchFamily="34" charset="-122"/>
                <a:ea typeface="微软雅黑" pitchFamily="34" charset="-122"/>
              </a:rPr>
              <a:t>修饰的同步方法比一般方法要慢很多，如果多次调用</a:t>
            </a:r>
            <a:r>
              <a:rPr lang="en-US" altLang="zh-CN" sz="1200" dirty="0" err="1">
                <a:solidFill>
                  <a:schemeClr val="tx1">
                    <a:lumMod val="50000"/>
                    <a:lumOff val="50000"/>
                  </a:schemeClr>
                </a:solidFill>
                <a:latin typeface="微软雅黑" pitchFamily="34" charset="-122"/>
                <a:ea typeface="微软雅黑" pitchFamily="34" charset="-122"/>
              </a:rPr>
              <a:t>getInstance</a:t>
            </a:r>
            <a:r>
              <a:rPr lang="en-US" altLang="zh-CN" sz="1200" dirty="0">
                <a:solidFill>
                  <a:schemeClr val="tx1">
                    <a:lumMod val="50000"/>
                    <a:lumOff val="50000"/>
                  </a:schemeClr>
                </a:solidFill>
                <a:latin typeface="微软雅黑" pitchFamily="34" charset="-122"/>
                <a:ea typeface="微软雅黑" pitchFamily="34" charset="-122"/>
              </a:rPr>
              <a:t>()</a:t>
            </a:r>
            <a:r>
              <a:rPr lang="zh-CN" altLang="en-US" sz="1200" dirty="0">
                <a:solidFill>
                  <a:schemeClr val="tx1">
                    <a:lumMod val="50000"/>
                    <a:lumOff val="50000"/>
                  </a:schemeClr>
                </a:solidFill>
                <a:latin typeface="微软雅黑" pitchFamily="34" charset="-122"/>
                <a:ea typeface="微软雅黑" pitchFamily="34" charset="-122"/>
              </a:rPr>
              <a:t>，累积的性能损耗就比较大了。</a:t>
            </a:r>
          </a:p>
        </p:txBody>
      </p:sp>
      <p:sp>
        <p:nvSpPr>
          <p:cNvPr id="5" name="矩形 4">
            <a:extLst>
              <a:ext uri="{FF2B5EF4-FFF2-40B4-BE49-F238E27FC236}">
                <a16:creationId xmlns:a16="http://schemas.microsoft.com/office/drawing/2014/main" id="{8645ED6F-1C13-4653-9CF6-FE7ACC6506B2}"/>
              </a:ext>
            </a:extLst>
          </p:cNvPr>
          <p:cNvSpPr/>
          <p:nvPr/>
        </p:nvSpPr>
        <p:spPr>
          <a:xfrm>
            <a:off x="895065" y="1088612"/>
            <a:ext cx="3430747" cy="1708160"/>
          </a:xfrm>
          <a:prstGeom prst="rect">
            <a:avLst/>
          </a:prstGeom>
        </p:spPr>
        <p:txBody>
          <a:bodyPr wrap="none">
            <a:spAutoFit/>
          </a:bodyPr>
          <a:lstStyle/>
          <a:p>
            <a:pPr algn="l"/>
            <a:r>
              <a:rPr lang="en-US" altLang="zh-CN" sz="1050" b="1" dirty="0">
                <a:solidFill>
                  <a:srgbClr val="F82375"/>
                </a:solidFill>
                <a:latin typeface="-apple-system"/>
              </a:rPr>
              <a:t>public</a:t>
            </a: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class</a:t>
            </a:r>
            <a:r>
              <a:rPr lang="en-US" altLang="zh-CN" sz="1050" dirty="0">
                <a:latin typeface="-apple-system"/>
              </a:rPr>
              <a:t> </a:t>
            </a:r>
            <a:r>
              <a:rPr lang="en-US" altLang="zh-CN" sz="1050" b="1" dirty="0">
                <a:solidFill>
                  <a:srgbClr val="A5DA2D"/>
                </a:solidFill>
                <a:latin typeface="-apple-system"/>
              </a:rPr>
              <a:t>Singleton</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private</a:t>
            </a: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static</a:t>
            </a:r>
            <a:r>
              <a:rPr lang="en-US" altLang="zh-CN" sz="1050" dirty="0">
                <a:solidFill>
                  <a:srgbClr val="A9B7C6"/>
                </a:solidFill>
                <a:latin typeface="Consolas" panose="020B0609020204030204" pitchFamily="49" charset="0"/>
              </a:rPr>
              <a:t> Singleton instance = </a:t>
            </a:r>
            <a:r>
              <a:rPr lang="en-US" altLang="zh-CN" sz="1050" b="1" dirty="0">
                <a:solidFill>
                  <a:srgbClr val="F82375"/>
                </a:solidFill>
                <a:latin typeface="-apple-system"/>
              </a:rPr>
              <a:t>null</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private</a:t>
            </a:r>
            <a:r>
              <a:rPr lang="en-US" altLang="zh-CN" sz="1050" dirty="0">
                <a:solidFill>
                  <a:srgbClr val="F82375"/>
                </a:solidFill>
                <a:latin typeface="-apple-system"/>
              </a:rPr>
              <a:t> </a:t>
            </a:r>
            <a:r>
              <a:rPr lang="en-US" altLang="zh-CN" sz="1050" b="1" dirty="0">
                <a:solidFill>
                  <a:srgbClr val="A5DA2D"/>
                </a:solidFill>
                <a:latin typeface="-apple-system"/>
              </a:rPr>
              <a:t>Singleton</a:t>
            </a:r>
            <a:r>
              <a:rPr lang="en-US" altLang="zh-CN" sz="1050" dirty="0">
                <a:solidFill>
                  <a:srgbClr val="FF9823"/>
                </a:solidFill>
                <a:latin typeface="-apple-system"/>
              </a:rPr>
              <a:t>()</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public</a:t>
            </a:r>
            <a:r>
              <a:rPr lang="en-US" altLang="zh-CN" sz="1050" dirty="0">
                <a:solidFill>
                  <a:srgbClr val="F82375"/>
                </a:solidFill>
                <a:latin typeface="-apple-system"/>
              </a:rPr>
              <a:t> </a:t>
            </a:r>
            <a:r>
              <a:rPr lang="en-US" altLang="zh-CN" sz="1050" b="1" dirty="0">
                <a:solidFill>
                  <a:srgbClr val="F82375"/>
                </a:solidFill>
                <a:latin typeface="-apple-system"/>
              </a:rPr>
              <a:t>static</a:t>
            </a:r>
            <a:r>
              <a:rPr lang="en-US" altLang="zh-CN" sz="1050" dirty="0">
                <a:solidFill>
                  <a:srgbClr val="F82375"/>
                </a:solidFill>
                <a:latin typeface="-apple-system"/>
              </a:rPr>
              <a:t> </a:t>
            </a:r>
            <a:r>
              <a:rPr lang="en-US" altLang="zh-CN" sz="1050" b="1" dirty="0">
                <a:solidFill>
                  <a:srgbClr val="F82375"/>
                </a:solidFill>
                <a:latin typeface="-apple-system"/>
              </a:rPr>
              <a:t>synchronized</a:t>
            </a:r>
            <a:r>
              <a:rPr lang="en-US" altLang="zh-CN" sz="1050" dirty="0">
                <a:solidFill>
                  <a:srgbClr val="F82375"/>
                </a:solidFill>
                <a:latin typeface="-apple-system"/>
              </a:rPr>
              <a:t> Singleton </a:t>
            </a:r>
            <a:r>
              <a:rPr lang="en-US" altLang="zh-CN" sz="1050" b="1" dirty="0" err="1">
                <a:solidFill>
                  <a:srgbClr val="A5DA2D"/>
                </a:solidFill>
                <a:latin typeface="-apple-system"/>
              </a:rPr>
              <a:t>newInstance</a:t>
            </a:r>
            <a:r>
              <a:rPr lang="en-US" altLang="zh-CN" sz="1050" dirty="0">
                <a:solidFill>
                  <a:srgbClr val="FF9823"/>
                </a:solidFill>
                <a:latin typeface="-apple-system"/>
              </a:rPr>
              <a:t>()</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if</a:t>
            </a:r>
            <a:r>
              <a:rPr lang="en-US" altLang="zh-CN" sz="1050" dirty="0">
                <a:solidFill>
                  <a:srgbClr val="A9B7C6"/>
                </a:solidFill>
                <a:latin typeface="Consolas" panose="020B0609020204030204" pitchFamily="49" charset="0"/>
              </a:rPr>
              <a:t>(</a:t>
            </a:r>
            <a:r>
              <a:rPr lang="en-US" altLang="zh-CN" sz="1050" b="1" dirty="0">
                <a:solidFill>
                  <a:srgbClr val="F82375"/>
                </a:solidFill>
                <a:latin typeface="-apple-system"/>
              </a:rPr>
              <a:t>null</a:t>
            </a:r>
            <a:r>
              <a:rPr lang="en-US" altLang="zh-CN" sz="1050" dirty="0">
                <a:solidFill>
                  <a:srgbClr val="A9B7C6"/>
                </a:solidFill>
                <a:latin typeface="Consolas" panose="020B0609020204030204" pitchFamily="49" charset="0"/>
              </a:rPr>
              <a:t> == instance){  </a:t>
            </a:r>
            <a:br>
              <a:rPr lang="en-US" altLang="zh-CN" sz="1050" dirty="0"/>
            </a:br>
            <a:r>
              <a:rPr lang="en-US" altLang="zh-CN" sz="1050" dirty="0">
                <a:solidFill>
                  <a:srgbClr val="A9B7C6"/>
                </a:solidFill>
                <a:latin typeface="Consolas" panose="020B0609020204030204" pitchFamily="49" charset="0"/>
              </a:rPr>
              <a:t>           instance = </a:t>
            </a:r>
            <a:r>
              <a:rPr lang="en-US" altLang="zh-CN" sz="1050" b="1" dirty="0">
                <a:solidFill>
                  <a:srgbClr val="F82375"/>
                </a:solidFill>
                <a:latin typeface="-apple-system"/>
              </a:rPr>
              <a:t>new</a:t>
            </a:r>
            <a:r>
              <a:rPr lang="en-US" altLang="zh-CN" sz="1050" dirty="0">
                <a:solidFill>
                  <a:srgbClr val="A9B7C6"/>
                </a:solidFill>
                <a:latin typeface="Consolas" panose="020B0609020204030204" pitchFamily="49" charset="0"/>
              </a:rPr>
              <a:t> Singleton();  </a:t>
            </a:r>
            <a:br>
              <a:rPr lang="en-US" altLang="zh-CN" sz="1050" dirty="0"/>
            </a:b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return</a:t>
            </a:r>
            <a:r>
              <a:rPr lang="en-US" altLang="zh-CN" sz="1050" dirty="0">
                <a:solidFill>
                  <a:srgbClr val="A9B7C6"/>
                </a:solidFill>
                <a:latin typeface="Consolas" panose="020B0609020204030204" pitchFamily="49" charset="0"/>
              </a:rPr>
              <a:t> instance;  </a:t>
            </a:r>
            <a:br>
              <a:rPr lang="en-US" altLang="zh-CN" sz="1050" dirty="0"/>
            </a:b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a:t>
            </a:r>
            <a:endParaRPr lang="zh-CN" altLang="en-US" sz="1050" dirty="0"/>
          </a:p>
        </p:txBody>
      </p:sp>
    </p:spTree>
    <p:extLst>
      <p:ext uri="{BB962C8B-B14F-4D97-AF65-F5344CB8AC3E}">
        <p14:creationId xmlns:p14="http://schemas.microsoft.com/office/powerpoint/2010/main" val="37145065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rPr>
              <a:t>懒汉模式</a:t>
            </a:r>
            <a:r>
              <a:rPr kumimoji="1" lang="en-US" altLang="zh-CN" sz="3200" dirty="0">
                <a:solidFill>
                  <a:srgbClr val="161F50"/>
                </a:solidFill>
                <a:latin typeface="微软雅黑" pitchFamily="34" charset="-122"/>
                <a:ea typeface="微软雅黑" pitchFamily="34" charset="-122"/>
              </a:rPr>
              <a:t>(</a:t>
            </a:r>
            <a:r>
              <a:rPr kumimoji="1" lang="zh-CN" altLang="en-US" sz="3200" dirty="0">
                <a:solidFill>
                  <a:srgbClr val="161F50"/>
                </a:solidFill>
                <a:latin typeface="微软雅黑" pitchFamily="34" charset="-122"/>
                <a:ea typeface="微软雅黑" pitchFamily="34" charset="-122"/>
              </a:rPr>
              <a:t>线程安全，效率高</a:t>
            </a:r>
            <a:r>
              <a:rPr kumimoji="1" lang="en-US" altLang="zh-CN" sz="3200" dirty="0">
                <a:solidFill>
                  <a:srgbClr val="161F50"/>
                </a:solidFill>
                <a:latin typeface="微软雅黑" pitchFamily="34" charset="-122"/>
                <a:ea typeface="微软雅黑" pitchFamily="34" charset="-122"/>
              </a:rPr>
              <a:t>)</a:t>
            </a:r>
            <a:endParaRPr kumimoji="1" lang="zh-CN" altLang="en-US" sz="3200" dirty="0">
              <a:solidFill>
                <a:srgbClr val="161F50"/>
              </a:solidFill>
              <a:latin typeface="微软雅黑" pitchFamily="34" charset="-122"/>
              <a:ea typeface="微软雅黑" pitchFamily="34" charset="-122"/>
            </a:endParaRPr>
          </a:p>
        </p:txBody>
      </p:sp>
      <p:sp>
        <p:nvSpPr>
          <p:cNvPr id="6" name="ïṣļiďê"/>
          <p:cNvSpPr/>
          <p:nvPr/>
        </p:nvSpPr>
        <p:spPr bwMode="auto">
          <a:xfrm>
            <a:off x="814070" y="3524023"/>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这种方式比上一种方式只多加了一行代码，那就是在</a:t>
            </a:r>
            <a:r>
              <a:rPr lang="en-US" altLang="zh-CN" sz="1200" dirty="0">
                <a:solidFill>
                  <a:schemeClr val="tx1">
                    <a:lumMod val="50000"/>
                    <a:lumOff val="50000"/>
                  </a:schemeClr>
                </a:solidFill>
                <a:latin typeface="微软雅黑" pitchFamily="34" charset="-122"/>
                <a:ea typeface="微软雅黑" pitchFamily="34" charset="-122"/>
              </a:rPr>
              <a:t>synchronized</a:t>
            </a:r>
            <a:r>
              <a:rPr lang="zh-CN" altLang="en-US" sz="1200" dirty="0">
                <a:solidFill>
                  <a:schemeClr val="tx1">
                    <a:lumMod val="50000"/>
                    <a:lumOff val="50000"/>
                  </a:schemeClr>
                </a:solidFill>
                <a:latin typeface="微软雅黑" pitchFamily="34" charset="-122"/>
                <a:ea typeface="微软雅黑" pitchFamily="34" charset="-122"/>
              </a:rPr>
              <a:t>之上又加了一层判断</a:t>
            </a:r>
            <a:r>
              <a:rPr lang="en-US" altLang="zh-CN" sz="1200" dirty="0">
                <a:solidFill>
                  <a:schemeClr val="tx1">
                    <a:lumMod val="50000"/>
                    <a:lumOff val="50000"/>
                  </a:schemeClr>
                </a:solidFill>
                <a:latin typeface="微软雅黑" pitchFamily="34" charset="-122"/>
                <a:ea typeface="微软雅黑" pitchFamily="34" charset="-122"/>
              </a:rPr>
              <a:t>if (instance == null)</a:t>
            </a:r>
            <a:r>
              <a:rPr lang="zh-CN" altLang="en-US" sz="1200" dirty="0">
                <a:solidFill>
                  <a:schemeClr val="tx1">
                    <a:lumMod val="50000"/>
                    <a:lumOff val="50000"/>
                  </a:schemeClr>
                </a:solidFill>
                <a:latin typeface="微软雅黑" pitchFamily="34" charset="-122"/>
                <a:ea typeface="微软雅黑" pitchFamily="34" charset="-122"/>
              </a:rPr>
              <a:t>。这样当单例创建完毕后，不用每次都进入同步代码块，从而能提升效率。当然，除了初始化单例对象的线程</a:t>
            </a:r>
            <a:r>
              <a:rPr lang="en-US" altLang="zh-CN" sz="1200" dirty="0" err="1">
                <a:solidFill>
                  <a:schemeClr val="tx1">
                    <a:lumMod val="50000"/>
                    <a:lumOff val="50000"/>
                  </a:schemeClr>
                </a:solidFill>
                <a:latin typeface="微软雅黑" pitchFamily="34" charset="-122"/>
                <a:ea typeface="微软雅黑" pitchFamily="34" charset="-122"/>
              </a:rPr>
              <a:t>ThreadA</a:t>
            </a:r>
            <a:r>
              <a:rPr lang="zh-CN" altLang="en-US" sz="1200" dirty="0">
                <a:solidFill>
                  <a:schemeClr val="tx1">
                    <a:lumMod val="50000"/>
                    <a:lumOff val="50000"/>
                  </a:schemeClr>
                </a:solidFill>
                <a:latin typeface="微软雅黑" pitchFamily="34" charset="-122"/>
                <a:ea typeface="微软雅黑" pitchFamily="34" charset="-122"/>
              </a:rPr>
              <a:t>外，可能还存在少数线程，在</a:t>
            </a:r>
            <a:r>
              <a:rPr lang="en-US" altLang="zh-CN" sz="1200" dirty="0" err="1">
                <a:solidFill>
                  <a:schemeClr val="tx1">
                    <a:lumMod val="50000"/>
                    <a:lumOff val="50000"/>
                  </a:schemeClr>
                </a:solidFill>
                <a:latin typeface="微软雅黑" pitchFamily="34" charset="-122"/>
                <a:ea typeface="微软雅黑" pitchFamily="34" charset="-122"/>
              </a:rPr>
              <a:t>ThreadA</a:t>
            </a:r>
            <a:r>
              <a:rPr lang="zh-CN" altLang="en-US" sz="1200" dirty="0">
                <a:solidFill>
                  <a:schemeClr val="tx1">
                    <a:lumMod val="50000"/>
                    <a:lumOff val="50000"/>
                  </a:schemeClr>
                </a:solidFill>
                <a:latin typeface="微软雅黑" pitchFamily="34" charset="-122"/>
                <a:ea typeface="微软雅黑" pitchFamily="34" charset="-122"/>
              </a:rPr>
              <a:t>创建完单例后，刚释放锁的时候进入同步代码块，但此时有第二道</a:t>
            </a:r>
            <a:r>
              <a:rPr lang="en-US" altLang="zh-CN" sz="1200" dirty="0">
                <a:solidFill>
                  <a:schemeClr val="tx1">
                    <a:lumMod val="50000"/>
                    <a:lumOff val="50000"/>
                  </a:schemeClr>
                </a:solidFill>
                <a:latin typeface="微软雅黑" pitchFamily="34" charset="-122"/>
                <a:ea typeface="微软雅黑" pitchFamily="34" charset="-122"/>
              </a:rPr>
              <a:t>if (instance == null)</a:t>
            </a:r>
            <a:r>
              <a:rPr lang="zh-CN" altLang="en-US" sz="1200" dirty="0">
                <a:solidFill>
                  <a:schemeClr val="tx1">
                    <a:lumMod val="50000"/>
                    <a:lumOff val="50000"/>
                  </a:schemeClr>
                </a:solidFill>
                <a:latin typeface="微软雅黑" pitchFamily="34" charset="-122"/>
                <a:ea typeface="微软雅黑" pitchFamily="34" charset="-122"/>
              </a:rPr>
              <a:t>判断，因此也就避免了创建多个对象。而且进入同步代码块的线程相对较少</a:t>
            </a:r>
          </a:p>
        </p:txBody>
      </p:sp>
      <p:sp>
        <p:nvSpPr>
          <p:cNvPr id="5" name="矩形 4">
            <a:extLst>
              <a:ext uri="{FF2B5EF4-FFF2-40B4-BE49-F238E27FC236}">
                <a16:creationId xmlns:a16="http://schemas.microsoft.com/office/drawing/2014/main" id="{8645ED6F-1C13-4653-9CF6-FE7ACC6506B2}"/>
              </a:ext>
            </a:extLst>
          </p:cNvPr>
          <p:cNvSpPr/>
          <p:nvPr/>
        </p:nvSpPr>
        <p:spPr>
          <a:xfrm>
            <a:off x="939132" y="1092063"/>
            <a:ext cx="3743332" cy="2354491"/>
          </a:xfrm>
          <a:prstGeom prst="rect">
            <a:avLst/>
          </a:prstGeom>
        </p:spPr>
        <p:txBody>
          <a:bodyPr wrap="none">
            <a:spAutoFit/>
          </a:bodyPr>
          <a:lstStyle/>
          <a:p>
            <a:pPr algn="l"/>
            <a:r>
              <a:rPr lang="en-US" altLang="zh-CN" sz="1050" b="1" dirty="0">
                <a:solidFill>
                  <a:srgbClr val="F82375"/>
                </a:solidFill>
                <a:latin typeface="-apple-system"/>
              </a:rPr>
              <a:t>public</a:t>
            </a: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class</a:t>
            </a:r>
            <a:r>
              <a:rPr lang="en-US" altLang="zh-CN" sz="1050" dirty="0">
                <a:latin typeface="-apple-system"/>
              </a:rPr>
              <a:t> </a:t>
            </a:r>
            <a:r>
              <a:rPr lang="en-US" altLang="zh-CN" sz="1050" b="1" dirty="0">
                <a:solidFill>
                  <a:srgbClr val="A5DA2D"/>
                </a:solidFill>
                <a:latin typeface="-apple-system"/>
              </a:rPr>
              <a:t>Singleton</a:t>
            </a:r>
            <a:r>
              <a:rPr lang="en-US" altLang="zh-CN" sz="1050" dirty="0">
                <a:latin typeface="-apple-system"/>
              </a:rPr>
              <a:t> </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private</a:t>
            </a: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static</a:t>
            </a:r>
            <a:r>
              <a:rPr lang="en-US" altLang="zh-CN" sz="1050" dirty="0">
                <a:solidFill>
                  <a:srgbClr val="A9B7C6"/>
                </a:solidFill>
                <a:latin typeface="Consolas" panose="020B0609020204030204" pitchFamily="49" charset="0"/>
              </a:rPr>
              <a:t> Singleton instance = </a:t>
            </a:r>
            <a:r>
              <a:rPr lang="en-US" altLang="zh-CN" sz="1050" b="1" dirty="0">
                <a:solidFill>
                  <a:srgbClr val="F82375"/>
                </a:solidFill>
                <a:latin typeface="-apple-system"/>
              </a:rPr>
              <a:t>null</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private</a:t>
            </a:r>
            <a:r>
              <a:rPr lang="en-US" altLang="zh-CN" sz="1050" dirty="0">
                <a:solidFill>
                  <a:srgbClr val="F82375"/>
                </a:solidFill>
                <a:latin typeface="-apple-system"/>
              </a:rPr>
              <a:t> </a:t>
            </a:r>
            <a:r>
              <a:rPr lang="en-US" altLang="zh-CN" sz="1050" b="1" dirty="0">
                <a:solidFill>
                  <a:srgbClr val="A5DA2D"/>
                </a:solidFill>
                <a:latin typeface="-apple-system"/>
              </a:rPr>
              <a:t>Singleton</a:t>
            </a:r>
            <a:r>
              <a:rPr lang="en-US" altLang="zh-CN" sz="1050" dirty="0">
                <a:solidFill>
                  <a:srgbClr val="FF9823"/>
                </a:solidFill>
                <a:latin typeface="-apple-system"/>
              </a:rPr>
              <a:t>()</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public</a:t>
            </a:r>
            <a:r>
              <a:rPr lang="en-US" altLang="zh-CN" sz="1050" dirty="0">
                <a:solidFill>
                  <a:srgbClr val="F82375"/>
                </a:solidFill>
                <a:latin typeface="-apple-system"/>
              </a:rPr>
              <a:t> </a:t>
            </a:r>
            <a:r>
              <a:rPr lang="en-US" altLang="zh-CN" sz="1050" b="1" dirty="0">
                <a:solidFill>
                  <a:srgbClr val="F82375"/>
                </a:solidFill>
                <a:latin typeface="-apple-system"/>
              </a:rPr>
              <a:t>static</a:t>
            </a:r>
            <a:r>
              <a:rPr lang="en-US" altLang="zh-CN" sz="1050" dirty="0">
                <a:solidFill>
                  <a:srgbClr val="F82375"/>
                </a:solidFill>
                <a:latin typeface="-apple-system"/>
              </a:rPr>
              <a:t> Singleton </a:t>
            </a:r>
            <a:r>
              <a:rPr lang="en-US" altLang="zh-CN" sz="1050" b="1" dirty="0" err="1">
                <a:solidFill>
                  <a:srgbClr val="A5DA2D"/>
                </a:solidFill>
                <a:latin typeface="-apple-system"/>
              </a:rPr>
              <a:t>getInstance</a:t>
            </a:r>
            <a:r>
              <a:rPr lang="en-US" altLang="zh-CN" sz="1050" dirty="0">
                <a:solidFill>
                  <a:srgbClr val="FF9823"/>
                </a:solidFill>
                <a:latin typeface="-apple-system"/>
              </a:rPr>
              <a:t>()</a:t>
            </a:r>
            <a:r>
              <a:rPr lang="en-US" altLang="zh-CN" sz="1050" dirty="0">
                <a:solidFill>
                  <a:srgbClr val="F82375"/>
                </a:solidFill>
                <a:latin typeface="-apple-system"/>
              </a:rPr>
              <a:t> </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if</a:t>
            </a:r>
            <a:r>
              <a:rPr lang="en-US" altLang="zh-CN" sz="1050" dirty="0">
                <a:solidFill>
                  <a:srgbClr val="A9B7C6"/>
                </a:solidFill>
                <a:latin typeface="Consolas" panose="020B0609020204030204" pitchFamily="49" charset="0"/>
              </a:rPr>
              <a:t> (instance == </a:t>
            </a:r>
            <a:r>
              <a:rPr lang="en-US" altLang="zh-CN" sz="1050" b="1" dirty="0">
                <a:solidFill>
                  <a:srgbClr val="F82375"/>
                </a:solidFill>
                <a:latin typeface="-apple-system"/>
              </a:rPr>
              <a:t>null</a:t>
            </a: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synchronized</a:t>
            </a:r>
            <a:r>
              <a:rPr lang="en-US" altLang="zh-CN" sz="1050" dirty="0">
                <a:solidFill>
                  <a:srgbClr val="A9B7C6"/>
                </a:solidFill>
                <a:latin typeface="Consolas" panose="020B0609020204030204" pitchFamily="49" charset="0"/>
              </a:rPr>
              <a:t> (</a:t>
            </a:r>
            <a:r>
              <a:rPr lang="en-US" altLang="zh-CN" sz="1050" dirty="0" err="1">
                <a:solidFill>
                  <a:srgbClr val="A9B7C6"/>
                </a:solidFill>
                <a:latin typeface="Consolas" panose="020B0609020204030204" pitchFamily="49" charset="0"/>
              </a:rPr>
              <a:t>Singleton.class</a:t>
            </a: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if</a:t>
            </a:r>
            <a:r>
              <a:rPr lang="en-US" altLang="zh-CN" sz="1050" dirty="0">
                <a:solidFill>
                  <a:srgbClr val="A9B7C6"/>
                </a:solidFill>
                <a:latin typeface="Consolas" panose="020B0609020204030204" pitchFamily="49" charset="0"/>
              </a:rPr>
              <a:t> (instance == </a:t>
            </a:r>
            <a:r>
              <a:rPr lang="en-US" altLang="zh-CN" sz="1050" b="1" dirty="0">
                <a:solidFill>
                  <a:srgbClr val="F82375"/>
                </a:solidFill>
                <a:latin typeface="-apple-system"/>
              </a:rPr>
              <a:t>null</a:t>
            </a: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                   instance = </a:t>
            </a:r>
            <a:r>
              <a:rPr lang="en-US" altLang="zh-CN" sz="1050" b="1" dirty="0">
                <a:solidFill>
                  <a:srgbClr val="F82375"/>
                </a:solidFill>
                <a:latin typeface="-apple-system"/>
              </a:rPr>
              <a:t>new</a:t>
            </a:r>
            <a:r>
              <a:rPr lang="en-US" altLang="zh-CN" sz="1050" dirty="0">
                <a:solidFill>
                  <a:srgbClr val="A9B7C6"/>
                </a:solidFill>
                <a:latin typeface="Consolas" panose="020B0609020204030204" pitchFamily="49" charset="0"/>
              </a:rPr>
              <a:t> Singleton();  </a:t>
            </a:r>
            <a:br>
              <a:rPr lang="en-US" altLang="zh-CN" sz="1050" dirty="0"/>
            </a:b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return</a:t>
            </a:r>
            <a:r>
              <a:rPr lang="en-US" altLang="zh-CN" sz="1050" dirty="0">
                <a:solidFill>
                  <a:srgbClr val="A9B7C6"/>
                </a:solidFill>
                <a:latin typeface="Consolas" panose="020B0609020204030204" pitchFamily="49" charset="0"/>
              </a:rPr>
              <a:t> instance;  </a:t>
            </a:r>
            <a:br>
              <a:rPr lang="en-US" altLang="zh-CN" sz="1050" dirty="0"/>
            </a:b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 </a:t>
            </a:r>
            <a:endParaRPr lang="zh-CN" altLang="en-US" sz="1050" dirty="0"/>
          </a:p>
        </p:txBody>
      </p:sp>
    </p:spTree>
    <p:extLst>
      <p:ext uri="{BB962C8B-B14F-4D97-AF65-F5344CB8AC3E}">
        <p14:creationId xmlns:p14="http://schemas.microsoft.com/office/powerpoint/2010/main" val="398953971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rPr>
              <a:t>静态内部类</a:t>
            </a:r>
            <a:r>
              <a:rPr kumimoji="1" lang="en-US" altLang="zh-CN" sz="3200" dirty="0">
                <a:solidFill>
                  <a:srgbClr val="161F50"/>
                </a:solidFill>
                <a:latin typeface="微软雅黑" pitchFamily="34" charset="-122"/>
                <a:ea typeface="微软雅黑" pitchFamily="34" charset="-122"/>
              </a:rPr>
              <a:t>(</a:t>
            </a:r>
            <a:r>
              <a:rPr kumimoji="1" lang="zh-CN" altLang="en-US" sz="3200" dirty="0">
                <a:solidFill>
                  <a:srgbClr val="161F50"/>
                </a:solidFill>
                <a:latin typeface="微软雅黑" pitchFamily="34" charset="-122"/>
                <a:ea typeface="微软雅黑" pitchFamily="34" charset="-122"/>
              </a:rPr>
              <a:t>懒汉</a:t>
            </a:r>
            <a:r>
              <a:rPr kumimoji="1" lang="en-US" altLang="zh-CN" sz="3200" dirty="0">
                <a:solidFill>
                  <a:srgbClr val="161F50"/>
                </a:solidFill>
                <a:latin typeface="微软雅黑" pitchFamily="34" charset="-122"/>
                <a:ea typeface="微软雅黑" pitchFamily="34" charset="-122"/>
              </a:rPr>
              <a:t>+</a:t>
            </a:r>
            <a:r>
              <a:rPr kumimoji="1" lang="zh-CN" altLang="en-US" sz="3200" dirty="0">
                <a:solidFill>
                  <a:srgbClr val="161F50"/>
                </a:solidFill>
                <a:latin typeface="微软雅黑" pitchFamily="34" charset="-122"/>
                <a:ea typeface="微软雅黑" pitchFamily="34" charset="-122"/>
              </a:rPr>
              <a:t>无锁</a:t>
            </a:r>
            <a:r>
              <a:rPr kumimoji="1" lang="en-US" altLang="zh-CN" sz="3200" dirty="0">
                <a:solidFill>
                  <a:srgbClr val="161F50"/>
                </a:solidFill>
                <a:latin typeface="微软雅黑" pitchFamily="34" charset="-122"/>
                <a:ea typeface="微软雅黑" pitchFamily="34" charset="-122"/>
              </a:rPr>
              <a:t>)</a:t>
            </a:r>
            <a:endParaRPr kumimoji="1" lang="zh-CN" altLang="en-US" sz="3200" dirty="0">
              <a:solidFill>
                <a:srgbClr val="161F50"/>
              </a:solidFill>
              <a:latin typeface="微软雅黑" pitchFamily="34" charset="-122"/>
              <a:ea typeface="微软雅黑" pitchFamily="34" charset="-122"/>
            </a:endParaRPr>
          </a:p>
        </p:txBody>
      </p:sp>
      <p:sp>
        <p:nvSpPr>
          <p:cNvPr id="6" name="ïṣļiďê"/>
          <p:cNvSpPr/>
          <p:nvPr/>
        </p:nvSpPr>
        <p:spPr bwMode="auto">
          <a:xfrm>
            <a:off x="814070" y="3524023"/>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这种方式同样利用了类加载机制来保证只创建一个</a:t>
            </a:r>
            <a:r>
              <a:rPr lang="en-US" altLang="zh-CN" sz="1200" dirty="0">
                <a:solidFill>
                  <a:schemeClr val="tx1">
                    <a:lumMod val="50000"/>
                    <a:lumOff val="50000"/>
                  </a:schemeClr>
                </a:solidFill>
                <a:latin typeface="微软雅黑" pitchFamily="34" charset="-122"/>
                <a:ea typeface="微软雅黑" pitchFamily="34" charset="-122"/>
              </a:rPr>
              <a:t>instance</a:t>
            </a:r>
            <a:r>
              <a:rPr lang="zh-CN" altLang="en-US" sz="1200" dirty="0">
                <a:solidFill>
                  <a:schemeClr val="tx1">
                    <a:lumMod val="50000"/>
                    <a:lumOff val="50000"/>
                  </a:schemeClr>
                </a:solidFill>
                <a:latin typeface="微软雅黑" pitchFamily="34" charset="-122"/>
                <a:ea typeface="微软雅黑" pitchFamily="34" charset="-122"/>
              </a:rPr>
              <a:t>实例。它与饿汉模式一样，也是利用了类加载机制，因此不存在多线程并发的问题。不一样的是，它是在内部类里面去创建对象实例。这样的话，只要应用中不使用内部类，</a:t>
            </a:r>
            <a:r>
              <a:rPr lang="en-US" altLang="zh-CN" sz="1200" dirty="0">
                <a:solidFill>
                  <a:schemeClr val="tx1">
                    <a:lumMod val="50000"/>
                    <a:lumOff val="50000"/>
                  </a:schemeClr>
                </a:solidFill>
                <a:latin typeface="微软雅黑" pitchFamily="34" charset="-122"/>
                <a:ea typeface="微软雅黑" pitchFamily="34" charset="-122"/>
              </a:rPr>
              <a:t>JVM</a:t>
            </a:r>
            <a:r>
              <a:rPr lang="zh-CN" altLang="en-US" sz="1200" dirty="0">
                <a:solidFill>
                  <a:schemeClr val="tx1">
                    <a:lumMod val="50000"/>
                    <a:lumOff val="50000"/>
                  </a:schemeClr>
                </a:solidFill>
                <a:latin typeface="微软雅黑" pitchFamily="34" charset="-122"/>
                <a:ea typeface="微软雅黑" pitchFamily="34" charset="-122"/>
              </a:rPr>
              <a:t>就不会去加载这个单例类，也就不会创建单例对象，从而实现懒汉式的延迟加载。也就是说这种方式可以同时保证延迟加载和线程安全。</a:t>
            </a:r>
          </a:p>
        </p:txBody>
      </p:sp>
      <p:sp>
        <p:nvSpPr>
          <p:cNvPr id="5" name="矩形 4">
            <a:extLst>
              <a:ext uri="{FF2B5EF4-FFF2-40B4-BE49-F238E27FC236}">
                <a16:creationId xmlns:a16="http://schemas.microsoft.com/office/drawing/2014/main" id="{8645ED6F-1C13-4653-9CF6-FE7ACC6506B2}"/>
              </a:ext>
            </a:extLst>
          </p:cNvPr>
          <p:cNvSpPr/>
          <p:nvPr/>
        </p:nvSpPr>
        <p:spPr>
          <a:xfrm>
            <a:off x="939132" y="1104473"/>
            <a:ext cx="4386137" cy="1546577"/>
          </a:xfrm>
          <a:prstGeom prst="rect">
            <a:avLst/>
          </a:prstGeom>
        </p:spPr>
        <p:txBody>
          <a:bodyPr wrap="none">
            <a:spAutoFit/>
          </a:bodyPr>
          <a:lstStyle/>
          <a:p>
            <a:pPr algn="l"/>
            <a:r>
              <a:rPr lang="en-US" altLang="zh-CN" sz="1050" b="1" dirty="0">
                <a:solidFill>
                  <a:srgbClr val="F82375"/>
                </a:solidFill>
                <a:latin typeface="-apple-system"/>
              </a:rPr>
              <a:t>public</a:t>
            </a: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class</a:t>
            </a:r>
            <a:r>
              <a:rPr lang="en-US" altLang="zh-CN" sz="1050" dirty="0">
                <a:latin typeface="-apple-system"/>
              </a:rPr>
              <a:t> </a:t>
            </a:r>
            <a:r>
              <a:rPr lang="en-US" altLang="zh-CN" sz="1050" b="1" dirty="0">
                <a:solidFill>
                  <a:srgbClr val="A5DA2D"/>
                </a:solidFill>
                <a:latin typeface="-apple-system"/>
              </a:rPr>
              <a:t>Singleton</a:t>
            </a:r>
            <a:r>
              <a:rPr lang="en-US" altLang="zh-CN" sz="1050" dirty="0">
                <a:latin typeface="-apple-system"/>
              </a:rPr>
              <a:t>{</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private</a:t>
            </a: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static</a:t>
            </a: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class</a:t>
            </a:r>
            <a:r>
              <a:rPr lang="en-US" altLang="zh-CN" sz="1050" dirty="0">
                <a:latin typeface="-apple-system"/>
              </a:rPr>
              <a:t> </a:t>
            </a:r>
            <a:r>
              <a:rPr lang="en-US" altLang="zh-CN" sz="1050" b="1" dirty="0" err="1">
                <a:solidFill>
                  <a:srgbClr val="A5DA2D"/>
                </a:solidFill>
                <a:latin typeface="-apple-system"/>
              </a:rPr>
              <a:t>SingletonHolder</a:t>
            </a:r>
            <a:r>
              <a:rPr lang="en-US" altLang="zh-CN" sz="1050" dirty="0">
                <a:latin typeface="-apple-system"/>
              </a:rPr>
              <a:t>{</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public</a:t>
            </a: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static</a:t>
            </a:r>
            <a:r>
              <a:rPr lang="en-US" altLang="zh-CN" sz="1050" dirty="0">
                <a:solidFill>
                  <a:srgbClr val="A9B7C6"/>
                </a:solidFill>
                <a:latin typeface="Consolas" panose="020B0609020204030204" pitchFamily="49" charset="0"/>
              </a:rPr>
              <a:t> Singleton instance = </a:t>
            </a:r>
            <a:r>
              <a:rPr lang="en-US" altLang="zh-CN" sz="1050" b="1" dirty="0">
                <a:solidFill>
                  <a:srgbClr val="F82375"/>
                </a:solidFill>
                <a:latin typeface="-apple-system"/>
              </a:rPr>
              <a:t>new</a:t>
            </a:r>
            <a:r>
              <a:rPr lang="en-US" altLang="zh-CN" sz="1050" dirty="0">
                <a:solidFill>
                  <a:srgbClr val="A9B7C6"/>
                </a:solidFill>
                <a:latin typeface="Consolas" panose="020B0609020204030204" pitchFamily="49" charset="0"/>
              </a:rPr>
              <a:t> Singleton();  </a:t>
            </a:r>
            <a:br>
              <a:rPr lang="en-US" altLang="zh-CN" sz="1050" dirty="0"/>
            </a:b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private</a:t>
            </a:r>
            <a:r>
              <a:rPr lang="en-US" altLang="zh-CN" sz="1050" dirty="0">
                <a:solidFill>
                  <a:srgbClr val="F82375"/>
                </a:solidFill>
                <a:latin typeface="-apple-system"/>
              </a:rPr>
              <a:t> </a:t>
            </a:r>
            <a:r>
              <a:rPr lang="en-US" altLang="zh-CN" sz="1050" b="1" dirty="0">
                <a:solidFill>
                  <a:srgbClr val="A5DA2D"/>
                </a:solidFill>
                <a:latin typeface="-apple-system"/>
              </a:rPr>
              <a:t>Singleton</a:t>
            </a:r>
            <a:r>
              <a:rPr lang="en-US" altLang="zh-CN" sz="1050" dirty="0">
                <a:solidFill>
                  <a:srgbClr val="FF9823"/>
                </a:solidFill>
                <a:latin typeface="-apple-system"/>
              </a:rPr>
              <a:t>()</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public</a:t>
            </a:r>
            <a:r>
              <a:rPr lang="en-US" altLang="zh-CN" sz="1050" dirty="0">
                <a:solidFill>
                  <a:srgbClr val="F82375"/>
                </a:solidFill>
                <a:latin typeface="-apple-system"/>
              </a:rPr>
              <a:t> </a:t>
            </a:r>
            <a:r>
              <a:rPr lang="en-US" altLang="zh-CN" sz="1050" b="1" dirty="0">
                <a:solidFill>
                  <a:srgbClr val="F82375"/>
                </a:solidFill>
                <a:latin typeface="-apple-system"/>
              </a:rPr>
              <a:t>static</a:t>
            </a:r>
            <a:r>
              <a:rPr lang="en-US" altLang="zh-CN" sz="1050" dirty="0">
                <a:solidFill>
                  <a:srgbClr val="F82375"/>
                </a:solidFill>
                <a:latin typeface="-apple-system"/>
              </a:rPr>
              <a:t> Singleton </a:t>
            </a:r>
            <a:r>
              <a:rPr lang="en-US" altLang="zh-CN" sz="1050" b="1" dirty="0" err="1">
                <a:solidFill>
                  <a:srgbClr val="A5DA2D"/>
                </a:solidFill>
                <a:latin typeface="-apple-system"/>
              </a:rPr>
              <a:t>newInstance</a:t>
            </a:r>
            <a:r>
              <a:rPr lang="en-US" altLang="zh-CN" sz="1050" dirty="0">
                <a:solidFill>
                  <a:srgbClr val="FF9823"/>
                </a:solidFill>
                <a:latin typeface="-apple-system"/>
              </a:rPr>
              <a:t>()</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return</a:t>
            </a:r>
            <a:r>
              <a:rPr lang="en-US" altLang="zh-CN" sz="1050" dirty="0">
                <a:solidFill>
                  <a:srgbClr val="A9B7C6"/>
                </a:solidFill>
                <a:latin typeface="Consolas" panose="020B0609020204030204" pitchFamily="49" charset="0"/>
              </a:rPr>
              <a:t> </a:t>
            </a:r>
            <a:r>
              <a:rPr lang="en-US" altLang="zh-CN" sz="1050" dirty="0" err="1">
                <a:solidFill>
                  <a:srgbClr val="A9B7C6"/>
                </a:solidFill>
                <a:latin typeface="Consolas" panose="020B0609020204030204" pitchFamily="49" charset="0"/>
              </a:rPr>
              <a:t>SingletonHolder.instance</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   }  </a:t>
            </a:r>
            <a:br>
              <a:rPr lang="en-US" altLang="zh-CN" sz="1050" dirty="0"/>
            </a:br>
            <a:r>
              <a:rPr lang="en-US" altLang="zh-CN" sz="1050" dirty="0">
                <a:solidFill>
                  <a:srgbClr val="A9B7C6"/>
                </a:solidFill>
                <a:latin typeface="Consolas" panose="020B0609020204030204" pitchFamily="49" charset="0"/>
              </a:rPr>
              <a:t>}</a:t>
            </a:r>
            <a:endParaRPr lang="zh-CN" altLang="en-US" sz="1050" dirty="0"/>
          </a:p>
        </p:txBody>
      </p:sp>
    </p:spTree>
    <p:extLst>
      <p:ext uri="{BB962C8B-B14F-4D97-AF65-F5344CB8AC3E}">
        <p14:creationId xmlns:p14="http://schemas.microsoft.com/office/powerpoint/2010/main" val="32792612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rPr>
              <a:t>枚举</a:t>
            </a:r>
          </a:p>
        </p:txBody>
      </p:sp>
      <p:sp>
        <p:nvSpPr>
          <p:cNvPr id="6" name="ïṣļiďê"/>
          <p:cNvSpPr/>
          <p:nvPr/>
        </p:nvSpPr>
        <p:spPr bwMode="auto">
          <a:xfrm>
            <a:off x="742460" y="2653934"/>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atinLnBrk="1"/>
            <a:r>
              <a:rPr lang="zh-CN" altLang="en-US" sz="1200" dirty="0">
                <a:solidFill>
                  <a:schemeClr val="tx1">
                    <a:lumMod val="50000"/>
                    <a:lumOff val="50000"/>
                  </a:schemeClr>
                </a:solidFill>
                <a:latin typeface="微软雅黑" pitchFamily="34" charset="-122"/>
                <a:ea typeface="微软雅黑" pitchFamily="34" charset="-122"/>
              </a:rPr>
              <a:t>上面提到的几种实现单例的方式都有共同的缺点：</a:t>
            </a:r>
          </a:p>
          <a:p>
            <a:pPr latinLnBrk="1"/>
            <a:r>
              <a:rPr lang="en-US" altLang="zh-CN" sz="1200" dirty="0">
                <a:solidFill>
                  <a:schemeClr val="tx1">
                    <a:lumMod val="50000"/>
                    <a:lumOff val="50000"/>
                  </a:schemeClr>
                </a:solidFill>
                <a:latin typeface="微软雅黑" pitchFamily="34" charset="-122"/>
                <a:ea typeface="微软雅黑" pitchFamily="34" charset="-122"/>
              </a:rPr>
              <a:t>1</a:t>
            </a:r>
            <a:r>
              <a:rPr lang="zh-CN" altLang="en-US" sz="1200" dirty="0">
                <a:solidFill>
                  <a:schemeClr val="tx1">
                    <a:lumMod val="50000"/>
                    <a:lumOff val="50000"/>
                  </a:schemeClr>
                </a:solidFill>
                <a:latin typeface="微软雅黑" pitchFamily="34" charset="-122"/>
                <a:ea typeface="微软雅黑" pitchFamily="34" charset="-122"/>
              </a:rPr>
              <a:t>、需要额外的工作来实现序列化，否则每次反序列化一个序列化的对象时都会创建一个新的实例。</a:t>
            </a:r>
            <a:br>
              <a:rPr lang="zh-CN" altLang="en-US" sz="1200" dirty="0">
                <a:solidFill>
                  <a:schemeClr val="tx1">
                    <a:lumMod val="50000"/>
                    <a:lumOff val="50000"/>
                  </a:schemeClr>
                </a:solidFill>
                <a:latin typeface="微软雅黑" pitchFamily="34" charset="-122"/>
                <a:ea typeface="微软雅黑" pitchFamily="34" charset="-122"/>
              </a:rPr>
            </a:br>
            <a:r>
              <a:rPr lang="en-US" altLang="zh-CN" sz="1200" dirty="0">
                <a:solidFill>
                  <a:schemeClr val="tx1">
                    <a:lumMod val="50000"/>
                    <a:lumOff val="50000"/>
                  </a:schemeClr>
                </a:solidFill>
                <a:latin typeface="微软雅黑" pitchFamily="34" charset="-122"/>
                <a:ea typeface="微软雅黑" pitchFamily="34" charset="-122"/>
              </a:rPr>
              <a:t>2</a:t>
            </a:r>
            <a:r>
              <a:rPr lang="zh-CN" altLang="en-US" sz="1200" dirty="0">
                <a:solidFill>
                  <a:schemeClr val="tx1">
                    <a:lumMod val="50000"/>
                    <a:lumOff val="50000"/>
                  </a:schemeClr>
                </a:solidFill>
                <a:latin typeface="微软雅黑" pitchFamily="34" charset="-122"/>
                <a:ea typeface="微软雅黑" pitchFamily="34" charset="-122"/>
              </a:rPr>
              <a:t>、可以使用反射强行调用私有构造器（如果要避免这种情况，可以修改构造器，让它在创建第二个实例的时候抛异常）。</a:t>
            </a:r>
          </a:p>
          <a:p>
            <a:pPr latinLnBrk="1"/>
            <a:r>
              <a:rPr lang="zh-CN" altLang="en-US" sz="1200" dirty="0">
                <a:solidFill>
                  <a:schemeClr val="tx1">
                    <a:lumMod val="50000"/>
                    <a:lumOff val="50000"/>
                  </a:schemeClr>
                </a:solidFill>
                <a:latin typeface="微软雅黑" pitchFamily="34" charset="-122"/>
                <a:ea typeface="微软雅黑" pitchFamily="34" charset="-122"/>
              </a:rPr>
              <a:t>而枚举类很好的解决了这两个问题，使用枚举除了线程安全和防止反射调用构造器之外，还提供了自动序列化机制，防止反序列化的时候创建新的对象。</a:t>
            </a:r>
          </a:p>
          <a:p>
            <a:pPr marL="171450" indent="-171450" latinLnBrk="1">
              <a:buFont typeface="Arial" panose="020B0604020202020204" pitchFamily="34" charset="0"/>
              <a:buChar char="•"/>
            </a:pP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5" name="矩形 4">
            <a:extLst>
              <a:ext uri="{FF2B5EF4-FFF2-40B4-BE49-F238E27FC236}">
                <a16:creationId xmlns:a16="http://schemas.microsoft.com/office/drawing/2014/main" id="{8645ED6F-1C13-4653-9CF6-FE7ACC6506B2}"/>
              </a:ext>
            </a:extLst>
          </p:cNvPr>
          <p:cNvSpPr/>
          <p:nvPr/>
        </p:nvSpPr>
        <p:spPr>
          <a:xfrm>
            <a:off x="939132" y="1104473"/>
            <a:ext cx="2698175" cy="738664"/>
          </a:xfrm>
          <a:prstGeom prst="rect">
            <a:avLst/>
          </a:prstGeom>
        </p:spPr>
        <p:txBody>
          <a:bodyPr wrap="none">
            <a:spAutoFit/>
          </a:bodyPr>
          <a:lstStyle/>
          <a:p>
            <a:pPr algn="l"/>
            <a:r>
              <a:rPr lang="en-US" altLang="zh-CN" sz="1050" b="1" dirty="0">
                <a:solidFill>
                  <a:srgbClr val="F82375"/>
                </a:solidFill>
                <a:latin typeface="-apple-system"/>
              </a:rPr>
              <a:t>public</a:t>
            </a:r>
            <a:r>
              <a:rPr lang="en-US" altLang="zh-CN" sz="1050" dirty="0">
                <a:solidFill>
                  <a:srgbClr val="A9B7C6"/>
                </a:solidFill>
                <a:latin typeface="Consolas" panose="020B0609020204030204" pitchFamily="49" charset="0"/>
              </a:rPr>
              <a:t> </a:t>
            </a:r>
            <a:r>
              <a:rPr lang="en-US" altLang="zh-CN" sz="1050" b="1" dirty="0" err="1">
                <a:solidFill>
                  <a:srgbClr val="F82375"/>
                </a:solidFill>
                <a:latin typeface="-apple-system"/>
              </a:rPr>
              <a:t>enum</a:t>
            </a:r>
            <a:r>
              <a:rPr lang="en-US" altLang="zh-CN" sz="1050" dirty="0">
                <a:solidFill>
                  <a:srgbClr val="A9B7C6"/>
                </a:solidFill>
                <a:latin typeface="Consolas" panose="020B0609020204030204" pitchFamily="49" charset="0"/>
              </a:rPr>
              <a:t> Singleton{  </a:t>
            </a:r>
            <a:br>
              <a:rPr lang="en-US" altLang="zh-CN" sz="1050" dirty="0"/>
            </a:br>
            <a:r>
              <a:rPr lang="en-US" altLang="zh-CN" sz="1050" dirty="0">
                <a:solidFill>
                  <a:srgbClr val="A9B7C6"/>
                </a:solidFill>
                <a:latin typeface="Consolas" panose="020B0609020204030204" pitchFamily="49" charset="0"/>
              </a:rPr>
              <a:t>   instance;  </a:t>
            </a:r>
            <a:br>
              <a:rPr lang="en-US" altLang="zh-CN" sz="1050" dirty="0"/>
            </a:br>
            <a:r>
              <a:rPr lang="en-US" altLang="zh-CN" sz="1050" dirty="0">
                <a:solidFill>
                  <a:srgbClr val="A9B7C6"/>
                </a:solidFill>
                <a:latin typeface="Consolas" panose="020B0609020204030204" pitchFamily="49" charset="0"/>
              </a:rPr>
              <a:t>   </a:t>
            </a:r>
            <a:r>
              <a:rPr lang="en-US" altLang="zh-CN" sz="1050" b="1" dirty="0">
                <a:solidFill>
                  <a:srgbClr val="F82375"/>
                </a:solidFill>
                <a:latin typeface="-apple-system"/>
              </a:rPr>
              <a:t>public</a:t>
            </a:r>
            <a:r>
              <a:rPr lang="en-US" altLang="zh-CN" sz="1050" dirty="0">
                <a:solidFill>
                  <a:srgbClr val="F82375"/>
                </a:solidFill>
                <a:latin typeface="-apple-system"/>
              </a:rPr>
              <a:t> </a:t>
            </a:r>
            <a:r>
              <a:rPr lang="en-US" altLang="zh-CN" sz="1050" b="1" dirty="0">
                <a:solidFill>
                  <a:srgbClr val="F82375"/>
                </a:solidFill>
                <a:latin typeface="-apple-system"/>
              </a:rPr>
              <a:t>void</a:t>
            </a:r>
            <a:r>
              <a:rPr lang="en-US" altLang="zh-CN" sz="1050" dirty="0">
                <a:solidFill>
                  <a:srgbClr val="F82375"/>
                </a:solidFill>
                <a:latin typeface="-apple-system"/>
              </a:rPr>
              <a:t> </a:t>
            </a:r>
            <a:r>
              <a:rPr lang="en-US" altLang="zh-CN" sz="1050" b="1" dirty="0" err="1">
                <a:solidFill>
                  <a:srgbClr val="A5DA2D"/>
                </a:solidFill>
                <a:latin typeface="-apple-system"/>
              </a:rPr>
              <a:t>whateverMethod</a:t>
            </a:r>
            <a:r>
              <a:rPr lang="en-US" altLang="zh-CN" sz="1050" dirty="0">
                <a:solidFill>
                  <a:srgbClr val="FF9823"/>
                </a:solidFill>
                <a:latin typeface="-apple-system"/>
              </a:rPr>
              <a:t>()</a:t>
            </a:r>
            <a:r>
              <a:rPr lang="en-US" altLang="zh-CN" sz="1050" dirty="0">
                <a:solidFill>
                  <a:srgbClr val="A9B7C6"/>
                </a:solidFill>
                <a:latin typeface="Consolas" panose="020B0609020204030204" pitchFamily="49" charset="0"/>
              </a:rPr>
              <a:t>{}      </a:t>
            </a:r>
            <a:br>
              <a:rPr lang="en-US" altLang="zh-CN" sz="1050" dirty="0"/>
            </a:br>
            <a:r>
              <a:rPr lang="en-US" altLang="zh-CN" sz="1050" dirty="0">
                <a:solidFill>
                  <a:srgbClr val="A9B7C6"/>
                </a:solidFill>
                <a:latin typeface="Consolas" panose="020B0609020204030204" pitchFamily="49" charset="0"/>
              </a:rPr>
              <a:t>}</a:t>
            </a:r>
            <a:endParaRPr lang="zh-CN" altLang="en-US" sz="1050" dirty="0"/>
          </a:p>
        </p:txBody>
      </p:sp>
    </p:spTree>
    <p:extLst>
      <p:ext uri="{BB962C8B-B14F-4D97-AF65-F5344CB8AC3E}">
        <p14:creationId xmlns:p14="http://schemas.microsoft.com/office/powerpoint/2010/main" val="248037372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731" y="4285696"/>
            <a:ext cx="1351652" cy="342401"/>
          </a:xfrm>
          <a:prstGeom prst="rect">
            <a:avLst/>
          </a:prstGeom>
        </p:spPr>
        <p:txBody>
          <a:bodyPr wrap="none" lIns="34290" tIns="17145" rIns="34290" bIns="17145">
            <a:spAutoFit/>
          </a:bodyPr>
          <a:lstStyle/>
          <a:p>
            <a:pPr algn="l"/>
            <a:r>
              <a:rPr lang="zh-CN" altLang="en-US" sz="2000" b="1" dirty="0">
                <a:solidFill>
                  <a:srgbClr val="2D3143"/>
                </a:solidFill>
                <a:latin typeface="微软雅黑" pitchFamily="34" charset="-122"/>
                <a:ea typeface="微软雅黑" pitchFamily="34" charset="-122"/>
              </a:rPr>
              <a:t>结构型模式</a:t>
            </a:r>
            <a:endParaRPr lang="en-US" altLang="zh-CN" sz="2000" b="1" dirty="0">
              <a:solidFill>
                <a:srgbClr val="2D3143"/>
              </a:solidFill>
              <a:latin typeface="微软雅黑" pitchFamily="34" charset="-122"/>
              <a:ea typeface="微软雅黑" pitchFamily="34" charset="-122"/>
            </a:endParaRPr>
          </a:p>
        </p:txBody>
      </p:sp>
      <p:sp>
        <p:nvSpPr>
          <p:cNvPr id="2" name="矩形 1">
            <a:extLst>
              <a:ext uri="{FF2B5EF4-FFF2-40B4-BE49-F238E27FC236}">
                <a16:creationId xmlns:a16="http://schemas.microsoft.com/office/drawing/2014/main" id="{E13107D6-23A9-4F55-B1D4-ADFBE90260E0}"/>
              </a:ext>
            </a:extLst>
          </p:cNvPr>
          <p:cNvSpPr/>
          <p:nvPr/>
        </p:nvSpPr>
        <p:spPr>
          <a:xfrm>
            <a:off x="2128157" y="1276905"/>
            <a:ext cx="4994598" cy="2431435"/>
          </a:xfrm>
          <a:prstGeom prst="rect">
            <a:avLst/>
          </a:prstGeom>
        </p:spPr>
        <p:txBody>
          <a:bodyPr wrap="square">
            <a:spAutoFit/>
          </a:bodyPr>
          <a:lstStyle/>
          <a:p>
            <a:pPr marL="342900" indent="-342900" algn="l" latinLnBrk="1">
              <a:buFont typeface="Arial" panose="020B0604020202020204" pitchFamily="34" charset="0"/>
              <a:buChar char="•"/>
            </a:pPr>
            <a:r>
              <a:rPr lang="zh-CN" altLang="en-US" dirty="0"/>
              <a:t>适配器模式（</a:t>
            </a:r>
            <a:r>
              <a:rPr lang="en-US" altLang="zh-CN" dirty="0"/>
              <a:t>Adapter Pattern</a:t>
            </a:r>
            <a:r>
              <a:rPr lang="zh-CN" altLang="en-US" dirty="0"/>
              <a:t>）</a:t>
            </a:r>
          </a:p>
          <a:p>
            <a:pPr marL="342900" indent="-342900" algn="l" latinLnBrk="1">
              <a:buFont typeface="Arial" panose="020B0604020202020204" pitchFamily="34" charset="0"/>
              <a:buChar char="•"/>
            </a:pPr>
            <a:r>
              <a:rPr lang="zh-CN" altLang="en-US" dirty="0"/>
              <a:t>桥接模式（</a:t>
            </a:r>
            <a:r>
              <a:rPr lang="en-US" altLang="zh-CN" dirty="0"/>
              <a:t>Bridge Pattern</a:t>
            </a:r>
            <a:r>
              <a:rPr lang="zh-CN" altLang="en-US" dirty="0"/>
              <a:t>）</a:t>
            </a:r>
          </a:p>
          <a:p>
            <a:pPr marL="342900" indent="-342900" algn="l" latinLnBrk="1">
              <a:buFont typeface="Arial" panose="020B0604020202020204" pitchFamily="34" charset="0"/>
              <a:buChar char="•"/>
            </a:pPr>
            <a:r>
              <a:rPr lang="zh-CN" altLang="en-US" dirty="0"/>
              <a:t>过滤器模式（</a:t>
            </a:r>
            <a:r>
              <a:rPr lang="en-US" altLang="zh-CN" dirty="0"/>
              <a:t>Filter</a:t>
            </a:r>
            <a:r>
              <a:rPr lang="zh-CN" altLang="en-US" dirty="0"/>
              <a:t>、</a:t>
            </a:r>
            <a:r>
              <a:rPr lang="en-US" altLang="zh-CN" dirty="0"/>
              <a:t>Criteria Pattern</a:t>
            </a:r>
            <a:r>
              <a:rPr lang="zh-CN" altLang="en-US" dirty="0"/>
              <a:t>）</a:t>
            </a:r>
          </a:p>
          <a:p>
            <a:pPr marL="342900" indent="-342900" algn="l" latinLnBrk="1">
              <a:buFont typeface="Arial" panose="020B0604020202020204" pitchFamily="34" charset="0"/>
              <a:buChar char="•"/>
            </a:pPr>
            <a:r>
              <a:rPr lang="zh-CN" altLang="en-US" dirty="0"/>
              <a:t>组合模式（</a:t>
            </a:r>
            <a:r>
              <a:rPr lang="en-US" altLang="zh-CN" dirty="0"/>
              <a:t>Composite Pattern</a:t>
            </a:r>
            <a:r>
              <a:rPr lang="zh-CN" altLang="en-US" dirty="0"/>
              <a:t>）</a:t>
            </a:r>
          </a:p>
          <a:p>
            <a:pPr marL="342900" indent="-342900" algn="l" latinLnBrk="1">
              <a:buFont typeface="Arial" panose="020B0604020202020204" pitchFamily="34" charset="0"/>
              <a:buChar char="•"/>
            </a:pPr>
            <a:r>
              <a:rPr lang="zh-CN" altLang="en-US" dirty="0"/>
              <a:t>装饰器模式（</a:t>
            </a:r>
            <a:r>
              <a:rPr lang="en-US" altLang="zh-CN" dirty="0"/>
              <a:t>Decorator Pattern</a:t>
            </a:r>
            <a:r>
              <a:rPr lang="zh-CN" altLang="en-US" dirty="0"/>
              <a:t>）</a:t>
            </a:r>
          </a:p>
          <a:p>
            <a:pPr marL="342900" indent="-342900" algn="l" latinLnBrk="1">
              <a:buFont typeface="Arial" panose="020B0604020202020204" pitchFamily="34" charset="0"/>
              <a:buChar char="•"/>
            </a:pPr>
            <a:r>
              <a:rPr lang="zh-CN" altLang="en-US" dirty="0"/>
              <a:t>外观模式（</a:t>
            </a:r>
            <a:r>
              <a:rPr lang="en-US" altLang="zh-CN" dirty="0"/>
              <a:t>Facade Pattern</a:t>
            </a:r>
            <a:r>
              <a:rPr lang="zh-CN" altLang="en-US" dirty="0"/>
              <a:t>）</a:t>
            </a:r>
          </a:p>
          <a:p>
            <a:pPr marL="342900" indent="-342900" algn="l" latinLnBrk="1">
              <a:buFont typeface="Arial" panose="020B0604020202020204" pitchFamily="34" charset="0"/>
              <a:buChar char="•"/>
            </a:pPr>
            <a:r>
              <a:rPr lang="zh-CN" altLang="en-US" dirty="0"/>
              <a:t>享元模式（</a:t>
            </a:r>
            <a:r>
              <a:rPr lang="en-US" altLang="zh-CN" dirty="0"/>
              <a:t>Flyweight Pattern</a:t>
            </a:r>
            <a:r>
              <a:rPr lang="zh-CN" altLang="en-US" dirty="0"/>
              <a:t>）</a:t>
            </a:r>
          </a:p>
          <a:p>
            <a:pPr marL="342900" indent="-342900" algn="l" latinLnBrk="1">
              <a:buFont typeface="Arial" panose="020B0604020202020204" pitchFamily="34" charset="0"/>
              <a:buChar char="•"/>
            </a:pPr>
            <a:r>
              <a:rPr lang="zh-CN" altLang="en-US" dirty="0"/>
              <a:t>代理模式（</a:t>
            </a:r>
            <a:r>
              <a:rPr lang="en-US" altLang="zh-CN" dirty="0"/>
              <a:t>Proxy Pattern</a:t>
            </a:r>
            <a:r>
              <a:rPr lang="zh-CN" altLang="en-US" dirty="0"/>
              <a:t>）</a:t>
            </a:r>
          </a:p>
        </p:txBody>
      </p:sp>
    </p:spTree>
    <p:extLst>
      <p:ext uri="{BB962C8B-B14F-4D97-AF65-F5344CB8AC3E}">
        <p14:creationId xmlns:p14="http://schemas.microsoft.com/office/powerpoint/2010/main" val="202198749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43000" y="1735455"/>
            <a:ext cx="6858000" cy="11887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noAutofit/>
          </a:bodyPr>
          <a:lstStyle/>
          <a:p>
            <a:pPr marR="0" algn="ctr" defTabSz="825500" rtl="0" fontAlgn="auto" latinLnBrk="0" hangingPunct="0">
              <a:lnSpc>
                <a:spcPct val="100000"/>
              </a:lnSpc>
              <a:spcBef>
                <a:spcPts val="0"/>
              </a:spcBef>
              <a:spcAft>
                <a:spcPts val="0"/>
              </a:spcAft>
              <a:buClrTx/>
              <a:buSzTx/>
              <a:buFontTx/>
            </a:pPr>
            <a:r>
              <a:rPr kumimoji="0" lang="en-US" altLang="zh-CN" sz="2400" b="0" i="0" u="none" strike="noStrike" cap="none" spc="0" normalizeH="0" baseline="0">
                <a:ln>
                  <a:noFill/>
                </a:ln>
                <a:solidFill>
                  <a:srgbClr val="000000"/>
                </a:solidFill>
                <a:effectLst/>
                <a:uFillTx/>
                <a:latin typeface="+mn-lt"/>
                <a:ea typeface="+mn-ea"/>
                <a:cs typeface="+mn-cs"/>
                <a:sym typeface="Helvetica Light"/>
              </a:rPr>
              <a:t>OOA 面向对象分析</a:t>
            </a:r>
            <a:r>
              <a:rPr kumimoji="0" lang="zh-CN" altLang="en-US" sz="2400" b="0" i="0" u="none" strike="noStrike" cap="none" spc="0" normalizeH="0" baseline="0">
                <a:ln>
                  <a:noFill/>
                </a:ln>
                <a:solidFill>
                  <a:srgbClr val="000000"/>
                </a:solidFill>
                <a:effectLst/>
                <a:uFillTx/>
                <a:latin typeface="+mn-lt"/>
                <a:ea typeface="宋体" charset="-122"/>
                <a:cs typeface="+mn-cs"/>
                <a:sym typeface="Helvetica Light"/>
              </a:rPr>
              <a:t>（分析问题）</a:t>
            </a:r>
          </a:p>
          <a:p>
            <a:pPr marR="0" algn="ctr" defTabSz="825500" rtl="0" fontAlgn="auto" latinLnBrk="0" hangingPunct="0">
              <a:lnSpc>
                <a:spcPct val="100000"/>
              </a:lnSpc>
              <a:spcBef>
                <a:spcPts val="0"/>
              </a:spcBef>
              <a:spcAft>
                <a:spcPts val="0"/>
              </a:spcAft>
              <a:buClrTx/>
              <a:buSzTx/>
              <a:buFontTx/>
            </a:pPr>
            <a:r>
              <a:rPr kumimoji="0" lang="en-US" altLang="zh-CN" sz="2400" b="0" i="0" u="none" strike="noStrike" cap="none" spc="0" normalizeH="0" baseline="0">
                <a:ln>
                  <a:noFill/>
                </a:ln>
                <a:solidFill>
                  <a:srgbClr val="000000"/>
                </a:solidFill>
                <a:effectLst/>
                <a:uFillTx/>
                <a:latin typeface="+mn-lt"/>
                <a:ea typeface="+mn-ea"/>
                <a:cs typeface="+mn-cs"/>
                <a:sym typeface="Helvetica Light"/>
              </a:rPr>
              <a:t>OOD面向对象设计</a:t>
            </a:r>
            <a:r>
              <a:rPr kumimoji="0" lang="zh-CN" altLang="en-US" sz="2400" b="0" i="0" u="none" strike="noStrike" cap="none" spc="0" normalizeH="0" baseline="0">
                <a:ln>
                  <a:noFill/>
                </a:ln>
                <a:solidFill>
                  <a:srgbClr val="000000"/>
                </a:solidFill>
                <a:effectLst/>
                <a:uFillTx/>
                <a:latin typeface="+mn-lt"/>
                <a:ea typeface="宋体" charset="-122"/>
                <a:cs typeface="+mn-cs"/>
                <a:sym typeface="Helvetica Light"/>
              </a:rPr>
              <a:t>（定义问题）</a:t>
            </a:r>
          </a:p>
          <a:p>
            <a:pPr marR="0" algn="ctr" defTabSz="825500" rtl="0" fontAlgn="auto" latinLnBrk="0" hangingPunct="0">
              <a:lnSpc>
                <a:spcPct val="100000"/>
              </a:lnSpc>
              <a:spcBef>
                <a:spcPts val="0"/>
              </a:spcBef>
              <a:spcAft>
                <a:spcPts val="0"/>
              </a:spcAft>
              <a:buClrTx/>
              <a:buSzTx/>
              <a:buFontTx/>
            </a:pPr>
            <a:r>
              <a:rPr kumimoji="0" lang="en-US" altLang="zh-CN" sz="2400" b="0" i="0" u="none" strike="noStrike" cap="none" spc="0" normalizeH="0" baseline="0">
                <a:ln>
                  <a:noFill/>
                </a:ln>
                <a:solidFill>
                  <a:srgbClr val="000000"/>
                </a:solidFill>
                <a:effectLst/>
                <a:uFillTx/>
                <a:latin typeface="+mn-lt"/>
                <a:ea typeface="+mn-ea"/>
                <a:cs typeface="+mn-cs"/>
                <a:sym typeface="Helvetica Light"/>
              </a:rPr>
              <a:t>OOP面向对象编程</a:t>
            </a:r>
            <a:r>
              <a:rPr kumimoji="0" lang="zh-CN" altLang="en-US" sz="2400" b="0" i="0" u="none" strike="noStrike" cap="none" spc="0" normalizeH="0" baseline="0">
                <a:ln>
                  <a:noFill/>
                </a:ln>
                <a:solidFill>
                  <a:srgbClr val="000000"/>
                </a:solidFill>
                <a:effectLst/>
                <a:uFillTx/>
                <a:latin typeface="+mn-lt"/>
                <a:ea typeface="宋体" charset="-122"/>
                <a:cs typeface="+mn-cs"/>
                <a:sym typeface="Helvetica Light"/>
              </a:rPr>
              <a:t>（解决问题）</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rPr>
              <a:t>装饰器模式</a:t>
            </a:r>
          </a:p>
        </p:txBody>
      </p:sp>
      <p:sp>
        <p:nvSpPr>
          <p:cNvPr id="6" name="ïṣļiďê"/>
          <p:cNvSpPr/>
          <p:nvPr/>
        </p:nvSpPr>
        <p:spPr bwMode="auto">
          <a:xfrm>
            <a:off x="917575" y="983615"/>
            <a:ext cx="7515860" cy="1008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装饰器模式（</a:t>
            </a:r>
            <a:r>
              <a:rPr lang="en-US" altLang="zh-CN" sz="1200" dirty="0">
                <a:solidFill>
                  <a:schemeClr val="tx1">
                    <a:lumMod val="50000"/>
                    <a:lumOff val="50000"/>
                  </a:schemeClr>
                </a:solidFill>
                <a:latin typeface="微软雅黑" pitchFamily="34" charset="-122"/>
                <a:ea typeface="微软雅黑" pitchFamily="34" charset="-122"/>
              </a:rPr>
              <a:t>Decorator Pattern</a:t>
            </a:r>
            <a:r>
              <a:rPr lang="zh-CN" altLang="en-US" sz="1200" dirty="0">
                <a:solidFill>
                  <a:schemeClr val="tx1">
                    <a:lumMod val="50000"/>
                    <a:lumOff val="50000"/>
                  </a:schemeClr>
                </a:solidFill>
                <a:latin typeface="微软雅黑" pitchFamily="34" charset="-122"/>
                <a:ea typeface="微软雅黑" pitchFamily="34" charset="-122"/>
              </a:rPr>
              <a:t>）允许向一个现有的对象添加新的功能，同时又不改变其结构。这种类型的设计模式属于结构型模式，它是作为现有的类的一个包装。</a:t>
            </a:r>
          </a:p>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这种模式创建了一个装饰类，用来包装原有的类，并在保持类方法签名完整性的前提下，提供了额外的功能。</a:t>
            </a:r>
          </a:p>
        </p:txBody>
      </p:sp>
      <p:sp>
        <p:nvSpPr>
          <p:cNvPr id="7" name="ïṣļiďê"/>
          <p:cNvSpPr/>
          <p:nvPr/>
        </p:nvSpPr>
        <p:spPr bwMode="auto">
          <a:xfrm>
            <a:off x="917575" y="2609850"/>
            <a:ext cx="6990080" cy="184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0000"/>
              </a:lnSpc>
              <a:spcBef>
                <a:spcPct val="20000"/>
              </a:spcBef>
              <a:buClr>
                <a:schemeClr val="tx1"/>
              </a:buClr>
              <a:buSzPct val="70000"/>
              <a:buFont typeface="Wingdings" charset="2"/>
            </a:pPr>
            <a:r>
              <a:rPr lang="en-US" altLang="zh-CN" sz="1200" dirty="0" err="1">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优点</a:t>
            </a:r>
            <a:endPar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endParaRPr>
          </a:p>
          <a:p>
            <a:pPr marL="228600" indent="-228600">
              <a:lnSpc>
                <a:spcPct val="90000"/>
              </a:lnSpc>
              <a:spcBef>
                <a:spcPct val="20000"/>
              </a:spcBef>
              <a:buClr>
                <a:schemeClr val="tx1"/>
              </a:buClr>
              <a:buSzPct val="70000"/>
              <a:buFont typeface="+mj-lt"/>
              <a:buAutoNum type="arabicPeriod"/>
            </a:pPr>
            <a:r>
              <a:rPr lang="zh-CN" altLang="en-US" sz="1200" dirty="0">
                <a:effectLst>
                  <a:outerShdw blurRad="38100" dist="19050" dir="2700000" algn="tl" rotWithShape="0">
                    <a:schemeClr val="dk1">
                      <a:alpha val="40000"/>
                    </a:schemeClr>
                  </a:outerShdw>
                </a:effectLst>
                <a:latin typeface="Arial" charset="0"/>
                <a:ea typeface="微软雅黑" pitchFamily="34" charset="-122"/>
              </a:rPr>
              <a:t>装饰类和被装饰类可以独立发展，不会相互耦合；</a:t>
            </a:r>
            <a:endParaRPr lang="en-US" altLang="zh-CN" sz="1200" dirty="0">
              <a:effectLst>
                <a:outerShdw blurRad="38100" dist="19050" dir="2700000" algn="tl" rotWithShape="0">
                  <a:schemeClr val="dk1">
                    <a:alpha val="40000"/>
                  </a:schemeClr>
                </a:outerShdw>
              </a:effectLst>
              <a:latin typeface="Arial" charset="0"/>
              <a:ea typeface="微软雅黑" pitchFamily="34" charset="-122"/>
            </a:endParaRPr>
          </a:p>
          <a:p>
            <a:pPr marL="228600" indent="-228600">
              <a:lnSpc>
                <a:spcPct val="90000"/>
              </a:lnSpc>
              <a:spcBef>
                <a:spcPct val="20000"/>
              </a:spcBef>
              <a:buClr>
                <a:schemeClr val="tx1"/>
              </a:buClr>
              <a:buSzPct val="70000"/>
              <a:buFont typeface="+mj-lt"/>
              <a:buAutoNum type="arabicPeriod"/>
            </a:pPr>
            <a:r>
              <a:rPr lang="zh-CN" altLang="en-US" sz="1200" dirty="0">
                <a:effectLst>
                  <a:outerShdw blurRad="38100" dist="19050" dir="2700000" algn="tl" rotWithShape="0">
                    <a:schemeClr val="dk1">
                      <a:alpha val="40000"/>
                    </a:schemeClr>
                  </a:outerShdw>
                </a:effectLst>
                <a:latin typeface="Arial" charset="0"/>
                <a:ea typeface="微软雅黑" pitchFamily="34" charset="-122"/>
              </a:rPr>
              <a:t>装饰模式是继承的一个替代模式；</a:t>
            </a:r>
            <a:endParaRPr lang="en-US" altLang="zh-CN" sz="1200" dirty="0">
              <a:effectLst>
                <a:outerShdw blurRad="38100" dist="19050" dir="2700000" algn="tl" rotWithShape="0">
                  <a:schemeClr val="dk1">
                    <a:alpha val="40000"/>
                  </a:schemeClr>
                </a:outerShdw>
              </a:effectLst>
              <a:latin typeface="Arial" charset="0"/>
              <a:ea typeface="微软雅黑" pitchFamily="34" charset="-122"/>
            </a:endParaRPr>
          </a:p>
          <a:p>
            <a:pPr marL="228600" indent="-228600">
              <a:lnSpc>
                <a:spcPct val="90000"/>
              </a:lnSpc>
              <a:spcBef>
                <a:spcPct val="20000"/>
              </a:spcBef>
              <a:buClr>
                <a:schemeClr val="tx1"/>
              </a:buClr>
              <a:buSzPct val="70000"/>
              <a:buFont typeface="+mj-lt"/>
              <a:buAutoNum type="arabicPeriod"/>
            </a:pPr>
            <a:r>
              <a:rPr lang="zh-CN" altLang="en-US" sz="1200" dirty="0">
                <a:effectLst>
                  <a:outerShdw blurRad="38100" dist="19050" dir="2700000" algn="tl" rotWithShape="0">
                    <a:schemeClr val="dk1">
                      <a:alpha val="40000"/>
                    </a:schemeClr>
                  </a:outerShdw>
                </a:effectLst>
                <a:latin typeface="Arial" charset="0"/>
                <a:ea typeface="微软雅黑" pitchFamily="34" charset="-122"/>
              </a:rPr>
              <a:t>装饰模式可以动态扩展一个实现类的功能。</a:t>
            </a:r>
            <a:endParaRPr lang="en-US" altLang="zh-CN" sz="1200" dirty="0">
              <a:effectLst>
                <a:outerShdw blurRad="38100" dist="19050" dir="2700000" algn="tl" rotWithShape="0">
                  <a:schemeClr val="dk1">
                    <a:alpha val="40000"/>
                  </a:schemeClr>
                </a:outerShdw>
              </a:effectLst>
              <a:latin typeface="Arial" charset="0"/>
              <a:ea typeface="微软雅黑" pitchFamily="34" charset="-122"/>
              <a:sym typeface="+mn-ea"/>
            </a:endParaRPr>
          </a:p>
        </p:txBody>
      </p:sp>
    </p:spTree>
    <p:extLst>
      <p:ext uri="{BB962C8B-B14F-4D97-AF65-F5344CB8AC3E}">
        <p14:creationId xmlns:p14="http://schemas.microsoft.com/office/powerpoint/2010/main" val="429211785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实现</a:t>
            </a:r>
          </a:p>
        </p:txBody>
      </p:sp>
      <p:sp>
        <p:nvSpPr>
          <p:cNvPr id="6" name="ïṣļiďê"/>
          <p:cNvSpPr/>
          <p:nvPr/>
        </p:nvSpPr>
        <p:spPr bwMode="auto">
          <a:xfrm>
            <a:off x="917575" y="983615"/>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atinLnBrk="1"/>
            <a:r>
              <a:rPr lang="zh-CN" altLang="en-US" sz="1200" dirty="0">
                <a:solidFill>
                  <a:schemeClr val="tx1">
                    <a:lumMod val="50000"/>
                    <a:lumOff val="50000"/>
                  </a:schemeClr>
                </a:solidFill>
                <a:latin typeface="微软雅黑" pitchFamily="34" charset="-122"/>
                <a:ea typeface="微软雅黑" pitchFamily="34" charset="-122"/>
              </a:rPr>
              <a:t>我们将创建一个 </a:t>
            </a:r>
            <a:r>
              <a:rPr lang="en-US" altLang="zh-CN" sz="1200" dirty="0">
                <a:solidFill>
                  <a:schemeClr val="tx1">
                    <a:lumMod val="50000"/>
                    <a:lumOff val="50000"/>
                  </a:schemeClr>
                </a:solidFill>
                <a:latin typeface="微软雅黑" pitchFamily="34" charset="-122"/>
                <a:ea typeface="微软雅黑" pitchFamily="34" charset="-122"/>
              </a:rPr>
              <a:t>Shape </a:t>
            </a:r>
            <a:r>
              <a:rPr lang="zh-CN" altLang="en-US" sz="1200" dirty="0">
                <a:solidFill>
                  <a:schemeClr val="tx1">
                    <a:lumMod val="50000"/>
                    <a:lumOff val="50000"/>
                  </a:schemeClr>
                </a:solidFill>
                <a:latin typeface="微软雅黑" pitchFamily="34" charset="-122"/>
                <a:ea typeface="微软雅黑" pitchFamily="34" charset="-122"/>
              </a:rPr>
              <a:t>接口和实现了 </a:t>
            </a:r>
            <a:r>
              <a:rPr lang="en-US" altLang="zh-CN" sz="1200" dirty="0">
                <a:solidFill>
                  <a:schemeClr val="tx1">
                    <a:lumMod val="50000"/>
                    <a:lumOff val="50000"/>
                  </a:schemeClr>
                </a:solidFill>
                <a:latin typeface="微软雅黑" pitchFamily="34" charset="-122"/>
                <a:ea typeface="微软雅黑" pitchFamily="34" charset="-122"/>
              </a:rPr>
              <a:t>Shape </a:t>
            </a:r>
            <a:r>
              <a:rPr lang="zh-CN" altLang="en-US" sz="1200" dirty="0">
                <a:solidFill>
                  <a:schemeClr val="tx1">
                    <a:lumMod val="50000"/>
                    <a:lumOff val="50000"/>
                  </a:schemeClr>
                </a:solidFill>
                <a:latin typeface="微软雅黑" pitchFamily="34" charset="-122"/>
                <a:ea typeface="微软雅黑" pitchFamily="34" charset="-122"/>
              </a:rPr>
              <a:t>接口的实体类。然后我们创建一个实现了 </a:t>
            </a:r>
            <a:r>
              <a:rPr lang="en-US" altLang="zh-CN" sz="1200" dirty="0">
                <a:solidFill>
                  <a:schemeClr val="tx1">
                    <a:lumMod val="50000"/>
                    <a:lumOff val="50000"/>
                  </a:schemeClr>
                </a:solidFill>
                <a:latin typeface="微软雅黑" pitchFamily="34" charset="-122"/>
                <a:ea typeface="微软雅黑" pitchFamily="34" charset="-122"/>
              </a:rPr>
              <a:t>Shape </a:t>
            </a:r>
            <a:r>
              <a:rPr lang="zh-CN" altLang="en-US" sz="1200" dirty="0">
                <a:solidFill>
                  <a:schemeClr val="tx1">
                    <a:lumMod val="50000"/>
                    <a:lumOff val="50000"/>
                  </a:schemeClr>
                </a:solidFill>
                <a:latin typeface="微软雅黑" pitchFamily="34" charset="-122"/>
                <a:ea typeface="微软雅黑" pitchFamily="34" charset="-122"/>
              </a:rPr>
              <a:t>接口的抽象装饰类 </a:t>
            </a:r>
            <a:r>
              <a:rPr lang="en-US" altLang="zh-CN" sz="1200" dirty="0" err="1">
                <a:solidFill>
                  <a:schemeClr val="tx1">
                    <a:lumMod val="50000"/>
                    <a:lumOff val="50000"/>
                  </a:schemeClr>
                </a:solidFill>
                <a:latin typeface="微软雅黑" pitchFamily="34" charset="-122"/>
                <a:ea typeface="微软雅黑" pitchFamily="34" charset="-122"/>
              </a:rPr>
              <a:t>ShapeDecorator</a:t>
            </a:r>
            <a:r>
              <a:rPr lang="zh-CN" altLang="en-US" sz="1200" dirty="0">
                <a:solidFill>
                  <a:schemeClr val="tx1">
                    <a:lumMod val="50000"/>
                    <a:lumOff val="50000"/>
                  </a:schemeClr>
                </a:solidFill>
                <a:latin typeface="微软雅黑" pitchFamily="34" charset="-122"/>
                <a:ea typeface="微软雅黑" pitchFamily="34" charset="-122"/>
              </a:rPr>
              <a:t>，并把 </a:t>
            </a:r>
            <a:r>
              <a:rPr lang="en-US" altLang="zh-CN" sz="1200" dirty="0">
                <a:solidFill>
                  <a:schemeClr val="tx1">
                    <a:lumMod val="50000"/>
                    <a:lumOff val="50000"/>
                  </a:schemeClr>
                </a:solidFill>
                <a:latin typeface="微软雅黑" pitchFamily="34" charset="-122"/>
                <a:ea typeface="微软雅黑" pitchFamily="34" charset="-122"/>
              </a:rPr>
              <a:t>Shape</a:t>
            </a:r>
            <a:r>
              <a:rPr lang="zh-CN" altLang="en-US" sz="1200" dirty="0">
                <a:solidFill>
                  <a:schemeClr val="tx1">
                    <a:lumMod val="50000"/>
                    <a:lumOff val="50000"/>
                  </a:schemeClr>
                </a:solidFill>
                <a:latin typeface="微软雅黑" pitchFamily="34" charset="-122"/>
                <a:ea typeface="微软雅黑" pitchFamily="34" charset="-122"/>
              </a:rPr>
              <a:t>对象作为它的实例变量。</a:t>
            </a:r>
          </a:p>
          <a:p>
            <a:pPr latinLnBrk="1"/>
            <a:r>
              <a:rPr lang="en-US" altLang="zh-CN" sz="1200" dirty="0" err="1">
                <a:solidFill>
                  <a:schemeClr val="tx1">
                    <a:lumMod val="50000"/>
                    <a:lumOff val="50000"/>
                  </a:schemeClr>
                </a:solidFill>
                <a:latin typeface="微软雅黑" pitchFamily="34" charset="-122"/>
                <a:ea typeface="微软雅黑" pitchFamily="34" charset="-122"/>
              </a:rPr>
              <a:t>RedShapeDecorator</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是实现了 </a:t>
            </a:r>
            <a:r>
              <a:rPr lang="en-US" altLang="zh-CN" sz="1200" dirty="0" err="1">
                <a:solidFill>
                  <a:schemeClr val="tx1">
                    <a:lumMod val="50000"/>
                    <a:lumOff val="50000"/>
                  </a:schemeClr>
                </a:solidFill>
                <a:latin typeface="微软雅黑" pitchFamily="34" charset="-122"/>
                <a:ea typeface="微软雅黑" pitchFamily="34" charset="-122"/>
              </a:rPr>
              <a:t>ShapeDecorator</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的实体类。</a:t>
            </a:r>
          </a:p>
          <a:p>
            <a:pPr latinLnBrk="1"/>
            <a:r>
              <a:rPr lang="en-US" altLang="zh-CN" sz="1200" dirty="0" err="1">
                <a:solidFill>
                  <a:schemeClr val="tx1">
                    <a:lumMod val="50000"/>
                    <a:lumOff val="50000"/>
                  </a:schemeClr>
                </a:solidFill>
                <a:latin typeface="微软雅黑" pitchFamily="34" charset="-122"/>
                <a:ea typeface="微软雅黑" pitchFamily="34" charset="-122"/>
              </a:rPr>
              <a:t>DecoratorPatternDemo</a:t>
            </a:r>
            <a:r>
              <a:rPr lang="zh-CN" altLang="en-US" sz="1200" dirty="0">
                <a:solidFill>
                  <a:schemeClr val="tx1">
                    <a:lumMod val="50000"/>
                    <a:lumOff val="50000"/>
                  </a:schemeClr>
                </a:solidFill>
                <a:latin typeface="微软雅黑" pitchFamily="34" charset="-122"/>
                <a:ea typeface="微软雅黑" pitchFamily="34" charset="-122"/>
              </a:rPr>
              <a:t>，我们的演示类使用 </a:t>
            </a:r>
            <a:r>
              <a:rPr lang="en-US" altLang="zh-CN" sz="1200" dirty="0" err="1">
                <a:solidFill>
                  <a:schemeClr val="tx1">
                    <a:lumMod val="50000"/>
                    <a:lumOff val="50000"/>
                  </a:schemeClr>
                </a:solidFill>
                <a:latin typeface="微软雅黑" pitchFamily="34" charset="-122"/>
                <a:ea typeface="微软雅黑" pitchFamily="34" charset="-122"/>
              </a:rPr>
              <a:t>RedShapeDecorator</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来装饰 </a:t>
            </a:r>
            <a:r>
              <a:rPr lang="en-US" altLang="zh-CN" sz="1200" dirty="0">
                <a:solidFill>
                  <a:schemeClr val="tx1">
                    <a:lumMod val="50000"/>
                    <a:lumOff val="50000"/>
                  </a:schemeClr>
                </a:solidFill>
                <a:latin typeface="微软雅黑" pitchFamily="34" charset="-122"/>
                <a:ea typeface="微软雅黑" pitchFamily="34" charset="-122"/>
              </a:rPr>
              <a:t>Shape </a:t>
            </a:r>
            <a:r>
              <a:rPr lang="zh-CN" altLang="en-US" sz="1200" dirty="0">
                <a:solidFill>
                  <a:schemeClr val="tx1">
                    <a:lumMod val="50000"/>
                    <a:lumOff val="50000"/>
                  </a:schemeClr>
                </a:solidFill>
                <a:latin typeface="微软雅黑" pitchFamily="34" charset="-122"/>
                <a:ea typeface="微软雅黑" pitchFamily="34" charset="-122"/>
              </a:rPr>
              <a:t>对象。</a:t>
            </a:r>
          </a:p>
          <a:p>
            <a:pPr latinLnBrk="1"/>
            <a:endParaRPr lang="zh-CN" altLang="en-US" sz="1200" dirty="0">
              <a:solidFill>
                <a:schemeClr val="tx1">
                  <a:lumMod val="50000"/>
                  <a:lumOff val="50000"/>
                </a:schemeClr>
              </a:solidFill>
              <a:latin typeface="微软雅黑" pitchFamily="34" charset="-122"/>
              <a:ea typeface="微软雅黑" pitchFamily="34" charset="-122"/>
            </a:endParaRPr>
          </a:p>
          <a:p>
            <a:pPr>
              <a:lnSpc>
                <a:spcPct val="120000"/>
              </a:lnSpc>
            </a:pPr>
            <a:endParaRPr lang="en-US" altLang="zh-CN" sz="1200" dirty="0">
              <a:solidFill>
                <a:schemeClr val="tx1">
                  <a:lumMod val="50000"/>
                  <a:lumOff val="50000"/>
                </a:schemeClr>
              </a:solidFill>
              <a:latin typeface="微软雅黑" pitchFamily="34" charset="-122"/>
              <a:ea typeface="微软雅黑" pitchFamily="34" charset="-122"/>
            </a:endParaRPr>
          </a:p>
        </p:txBody>
      </p:sp>
      <p:pic>
        <p:nvPicPr>
          <p:cNvPr id="9218" name="Picture 2" descr="装饰器模式的 UML 图">
            <a:extLst>
              <a:ext uri="{FF2B5EF4-FFF2-40B4-BE49-F238E27FC236}">
                <a16:creationId xmlns:a16="http://schemas.microsoft.com/office/drawing/2014/main" id="{7833278E-794A-4872-935C-7A5EC0612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441" y="1848735"/>
            <a:ext cx="4440085" cy="284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94861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示例代码</a:t>
            </a:r>
          </a:p>
        </p:txBody>
      </p:sp>
      <p:sp>
        <p:nvSpPr>
          <p:cNvPr id="5" name="矩形 4">
            <a:extLst>
              <a:ext uri="{FF2B5EF4-FFF2-40B4-BE49-F238E27FC236}">
                <a16:creationId xmlns:a16="http://schemas.microsoft.com/office/drawing/2014/main" id="{DFC5C40B-C85D-404C-94BB-95E0C147B29B}"/>
              </a:ext>
            </a:extLst>
          </p:cNvPr>
          <p:cNvSpPr/>
          <p:nvPr/>
        </p:nvSpPr>
        <p:spPr>
          <a:xfrm>
            <a:off x="788052" y="1044691"/>
            <a:ext cx="1439818" cy="561692"/>
          </a:xfrm>
          <a:prstGeom prst="rect">
            <a:avLst/>
          </a:prstGeom>
        </p:spPr>
        <p:txBody>
          <a:bodyPr wrap="none">
            <a:spAutoFit/>
          </a:bodyPr>
          <a:lstStyle/>
          <a:p>
            <a:pPr algn="l" latinLnBrk="1"/>
            <a:r>
              <a:rPr lang="en-US" altLang="zh-CN" sz="1050" dirty="0"/>
              <a:t>1</a:t>
            </a:r>
            <a:r>
              <a:rPr lang="zh-CN" altLang="en-US" sz="1050" dirty="0"/>
              <a:t>、创建一个接口</a:t>
            </a:r>
            <a:r>
              <a:rPr lang="en-US" altLang="zh-CN" sz="1050" dirty="0"/>
              <a:t>:</a:t>
            </a:r>
            <a:endParaRPr lang="en-US" altLang="zh-CN" sz="1100" dirty="0">
              <a:solidFill>
                <a:srgbClr val="008000"/>
              </a:solidFill>
              <a:latin typeface="Menlo"/>
            </a:endParaRPr>
          </a:p>
          <a:p>
            <a:pPr algn="l" latinLnBrk="1"/>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interface</a:t>
            </a:r>
            <a:r>
              <a:rPr lang="en-US" altLang="zh-CN" sz="1000" dirty="0">
                <a:solidFill>
                  <a:srgbClr val="808080"/>
                </a:solidFill>
                <a:latin typeface="Menlo"/>
              </a:rPr>
              <a:t> </a:t>
            </a:r>
            <a:r>
              <a:rPr lang="en-US" altLang="zh-CN" sz="1000" dirty="0">
                <a:solidFill>
                  <a:srgbClr val="0055AA"/>
                </a:solidFill>
                <a:latin typeface="Menlo"/>
              </a:rPr>
              <a:t>Shape</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draw</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
        <p:nvSpPr>
          <p:cNvPr id="7" name="矩形 6">
            <a:extLst>
              <a:ext uri="{FF2B5EF4-FFF2-40B4-BE49-F238E27FC236}">
                <a16:creationId xmlns:a16="http://schemas.microsoft.com/office/drawing/2014/main" id="{98B8324E-501F-4F0A-9FBE-2BCE736901BF}"/>
              </a:ext>
            </a:extLst>
          </p:cNvPr>
          <p:cNvSpPr/>
          <p:nvPr/>
        </p:nvSpPr>
        <p:spPr>
          <a:xfrm>
            <a:off x="788052" y="1720764"/>
            <a:ext cx="3342938" cy="1485022"/>
          </a:xfrm>
          <a:prstGeom prst="rect">
            <a:avLst/>
          </a:prstGeom>
        </p:spPr>
        <p:txBody>
          <a:bodyPr wrap="square">
            <a:spAutoFit/>
          </a:bodyPr>
          <a:lstStyle/>
          <a:p>
            <a:pPr algn="l"/>
            <a:r>
              <a:rPr lang="en-US" altLang="zh-CN" sz="1050"/>
              <a:t>2</a:t>
            </a:r>
            <a:r>
              <a:rPr lang="zh-CN" altLang="en-US" sz="1050"/>
              <a:t>、创建实现接口的实体类</a:t>
            </a:r>
            <a:r>
              <a:rPr lang="en-US" altLang="zh-CN" sz="1050"/>
              <a:t>:</a:t>
            </a:r>
          </a:p>
          <a:p>
            <a:pPr algn="l"/>
            <a:r>
              <a:rPr lang="en-US" altLang="zh-CN" sz="1000">
                <a:solidFill>
                  <a:srgbClr val="008000"/>
                </a:solidFill>
                <a:latin typeface="Menlo"/>
              </a:rPr>
              <a:t>public</a:t>
            </a:r>
            <a:r>
              <a:rPr lang="en-US" altLang="zh-CN" sz="1000">
                <a:solidFill>
                  <a:srgbClr val="808080"/>
                </a:solidFill>
                <a:latin typeface="Menlo"/>
              </a:rPr>
              <a:t> </a:t>
            </a:r>
            <a:r>
              <a:rPr lang="en-US" altLang="zh-CN" sz="1000">
                <a:solidFill>
                  <a:srgbClr val="008000"/>
                </a:solidFill>
                <a:latin typeface="Menlo"/>
              </a:rPr>
              <a:t>class</a:t>
            </a:r>
            <a:r>
              <a:rPr lang="en-US" altLang="zh-CN" sz="1000">
                <a:solidFill>
                  <a:srgbClr val="808080"/>
                </a:solidFill>
                <a:latin typeface="Menlo"/>
              </a:rPr>
              <a:t> </a:t>
            </a:r>
            <a:r>
              <a:rPr lang="en-US" altLang="zh-CN" sz="1000">
                <a:solidFill>
                  <a:srgbClr val="0055AA"/>
                </a:solidFill>
                <a:latin typeface="Menlo"/>
              </a:rPr>
              <a:t>Rectangle</a:t>
            </a:r>
            <a:r>
              <a:rPr lang="en-US" altLang="zh-CN" sz="1000">
                <a:solidFill>
                  <a:srgbClr val="808080"/>
                </a:solidFill>
                <a:latin typeface="Menlo"/>
              </a:rPr>
              <a:t> </a:t>
            </a:r>
            <a:r>
              <a:rPr lang="en-US" altLang="zh-CN" sz="1000">
                <a:solidFill>
                  <a:srgbClr val="008000"/>
                </a:solidFill>
                <a:latin typeface="Menlo"/>
              </a:rPr>
              <a:t>implements</a:t>
            </a:r>
            <a:r>
              <a:rPr lang="en-US" altLang="zh-CN" sz="1000">
                <a:solidFill>
                  <a:srgbClr val="808080"/>
                </a:solidFill>
                <a:latin typeface="Menlo"/>
              </a:rPr>
              <a:t> </a:t>
            </a:r>
            <a:r>
              <a:rPr lang="en-US" altLang="zh-CN" sz="1000">
                <a:solidFill>
                  <a:srgbClr val="0055AA"/>
                </a:solidFill>
                <a:latin typeface="Menlo"/>
              </a:rPr>
              <a:t>Shape</a:t>
            </a:r>
            <a:r>
              <a:rPr lang="en-US" altLang="zh-CN" sz="1000">
                <a:solidFill>
                  <a:srgbClr val="808080"/>
                </a:solidFill>
                <a:latin typeface="Menlo"/>
              </a:rPr>
              <a:t> </a:t>
            </a:r>
            <a:r>
              <a:rPr lang="en-US" altLang="zh-CN" sz="1000">
                <a:solidFill>
                  <a:srgbClr val="808000"/>
                </a:solidFill>
                <a:latin typeface="Menlo"/>
              </a:rPr>
              <a:t>{</a:t>
            </a:r>
            <a:r>
              <a:rPr lang="en-US" altLang="zh-CN" sz="1000">
                <a:solidFill>
                  <a:srgbClr val="808080"/>
                </a:solidFill>
                <a:latin typeface="Menlo"/>
              </a:rPr>
              <a:t> </a:t>
            </a:r>
          </a:p>
          <a:p>
            <a:pPr algn="l"/>
            <a:r>
              <a:rPr lang="en-US" altLang="zh-CN" sz="1000">
                <a:solidFill>
                  <a:srgbClr val="808080"/>
                </a:solidFill>
                <a:latin typeface="Menlo"/>
              </a:rPr>
              <a:t>	@</a:t>
            </a:r>
            <a:r>
              <a:rPr lang="en-US" altLang="zh-CN" sz="1000">
                <a:solidFill>
                  <a:srgbClr val="0055AA"/>
                </a:solidFill>
                <a:latin typeface="Menlo"/>
              </a:rPr>
              <a:t>Override</a:t>
            </a:r>
            <a:r>
              <a:rPr lang="en-US" altLang="zh-CN" sz="1000">
                <a:solidFill>
                  <a:srgbClr val="808080"/>
                </a:solidFill>
                <a:latin typeface="Menlo"/>
              </a:rPr>
              <a:t> </a:t>
            </a:r>
          </a:p>
          <a:p>
            <a:pPr algn="l"/>
            <a:r>
              <a:rPr lang="en-US" altLang="zh-CN" sz="1000">
                <a:solidFill>
                  <a:srgbClr val="008000"/>
                </a:solidFill>
                <a:latin typeface="Menlo"/>
              </a:rPr>
              <a:t>	public</a:t>
            </a:r>
            <a:r>
              <a:rPr lang="en-US" altLang="zh-CN" sz="1000">
                <a:solidFill>
                  <a:srgbClr val="808080"/>
                </a:solidFill>
                <a:latin typeface="Menlo"/>
              </a:rPr>
              <a:t> </a:t>
            </a:r>
            <a:r>
              <a:rPr lang="en-US" altLang="zh-CN" sz="1000">
                <a:latin typeface="Menlo"/>
              </a:rPr>
              <a:t>void</a:t>
            </a:r>
            <a:r>
              <a:rPr lang="en-US" altLang="zh-CN" sz="1000">
                <a:solidFill>
                  <a:srgbClr val="808080"/>
                </a:solidFill>
                <a:latin typeface="Menlo"/>
              </a:rPr>
              <a:t> </a:t>
            </a:r>
            <a:r>
              <a:rPr lang="en-US" altLang="zh-CN" sz="1000">
                <a:solidFill>
                  <a:srgbClr val="0055AA"/>
                </a:solidFill>
                <a:latin typeface="Menlo"/>
              </a:rPr>
              <a:t>draw</a:t>
            </a:r>
            <a:r>
              <a:rPr lang="en-US" altLang="zh-CN" sz="1000">
                <a:solidFill>
                  <a:srgbClr val="808000"/>
                </a:solidFill>
                <a:latin typeface="Menlo"/>
              </a:rPr>
              <a:t>()</a:t>
            </a:r>
            <a:r>
              <a:rPr lang="en-US" altLang="zh-CN" sz="1000">
                <a:solidFill>
                  <a:srgbClr val="808080"/>
                </a:solidFill>
                <a:latin typeface="Menlo"/>
              </a:rPr>
              <a:t> </a:t>
            </a:r>
            <a:r>
              <a:rPr lang="en-US" altLang="zh-CN" sz="1000">
                <a:solidFill>
                  <a:srgbClr val="808000"/>
                </a:solidFill>
                <a:latin typeface="Menlo"/>
              </a:rPr>
              <a:t>{</a:t>
            </a:r>
            <a:r>
              <a:rPr lang="en-US" altLang="zh-CN" sz="1000">
                <a:solidFill>
                  <a:srgbClr val="808080"/>
                </a:solidFill>
                <a:latin typeface="Menlo"/>
              </a:rPr>
              <a:t> </a:t>
            </a:r>
          </a:p>
          <a:p>
            <a:pPr algn="l"/>
            <a:r>
              <a:rPr lang="en-US" altLang="zh-CN" sz="1000">
                <a:solidFill>
                  <a:srgbClr val="808080"/>
                </a:solidFill>
                <a:latin typeface="Menlo"/>
              </a:rPr>
              <a:t>		</a:t>
            </a:r>
            <a:r>
              <a:rPr lang="en-US" altLang="zh-CN" sz="1000">
                <a:solidFill>
                  <a:srgbClr val="0055AA"/>
                </a:solidFill>
                <a:latin typeface="Menlo"/>
              </a:rPr>
              <a:t>System</a:t>
            </a:r>
            <a:r>
              <a:rPr lang="en-US" altLang="zh-CN" sz="1000">
                <a:solidFill>
                  <a:srgbClr val="808080"/>
                </a:solidFill>
                <a:latin typeface="Menlo"/>
              </a:rPr>
              <a:t>.</a:t>
            </a:r>
            <a:r>
              <a:rPr lang="en-US" altLang="zh-CN" sz="1000">
                <a:solidFill>
                  <a:srgbClr val="0055AA"/>
                </a:solidFill>
                <a:latin typeface="Menlo"/>
              </a:rPr>
              <a:t>out</a:t>
            </a:r>
            <a:r>
              <a:rPr lang="en-US" altLang="zh-CN" sz="1000">
                <a:solidFill>
                  <a:srgbClr val="808080"/>
                </a:solidFill>
                <a:latin typeface="Menlo"/>
              </a:rPr>
              <a:t>.</a:t>
            </a:r>
            <a:r>
              <a:rPr lang="en-US" altLang="zh-CN" sz="1000">
                <a:solidFill>
                  <a:srgbClr val="0055AA"/>
                </a:solidFill>
                <a:latin typeface="Menlo"/>
              </a:rPr>
              <a:t>println</a:t>
            </a:r>
            <a:r>
              <a:rPr lang="en-US" altLang="zh-CN" sz="1000">
                <a:solidFill>
                  <a:srgbClr val="808000"/>
                </a:solidFill>
                <a:latin typeface="Menlo"/>
              </a:rPr>
              <a:t>(</a:t>
            </a:r>
            <a:r>
              <a:rPr lang="en-US" altLang="zh-CN" sz="1000">
                <a:solidFill>
                  <a:srgbClr val="8B0000"/>
                </a:solidFill>
                <a:latin typeface="Menlo"/>
              </a:rPr>
              <a:t>"</a:t>
            </a:r>
            <a:r>
              <a:rPr lang="en-US" altLang="zh-CN" sz="1000">
                <a:solidFill>
                  <a:srgbClr val="AA1111"/>
                </a:solidFill>
                <a:latin typeface="Menlo"/>
              </a:rPr>
              <a:t>Shape: Rectangle</a:t>
            </a:r>
            <a:r>
              <a:rPr lang="en-US" altLang="zh-CN" sz="1000">
                <a:solidFill>
                  <a:srgbClr val="8B0000"/>
                </a:solidFill>
                <a:latin typeface="Menlo"/>
              </a:rPr>
              <a:t>"</a:t>
            </a:r>
            <a:r>
              <a:rPr lang="en-US" altLang="zh-CN" sz="1000">
                <a:solidFill>
                  <a:srgbClr val="808000"/>
                </a:solidFill>
                <a:latin typeface="Menlo"/>
              </a:rPr>
              <a:t>)</a:t>
            </a:r>
            <a:r>
              <a:rPr lang="en-US" altLang="zh-CN" sz="1000">
                <a:solidFill>
                  <a:srgbClr val="808080"/>
                </a:solidFill>
                <a:latin typeface="Menlo"/>
              </a:rPr>
              <a:t>; </a:t>
            </a:r>
            <a:r>
              <a:rPr lang="en-US" altLang="zh-CN" sz="1000">
                <a:solidFill>
                  <a:srgbClr val="808000"/>
                </a:solidFill>
                <a:latin typeface="Menlo"/>
              </a:rPr>
              <a:t>}</a:t>
            </a:r>
            <a:r>
              <a:rPr lang="en-US" altLang="zh-CN" sz="1000">
                <a:solidFill>
                  <a:srgbClr val="808080"/>
                </a:solidFill>
                <a:latin typeface="Menlo"/>
              </a:rPr>
              <a:t> </a:t>
            </a:r>
            <a:r>
              <a:rPr lang="en-US" altLang="zh-CN" sz="1000">
                <a:solidFill>
                  <a:srgbClr val="808000"/>
                </a:solidFill>
                <a:latin typeface="Menlo"/>
              </a:rPr>
              <a:t>}</a:t>
            </a:r>
          </a:p>
          <a:p>
            <a:pPr algn="l"/>
            <a:r>
              <a:rPr lang="en-US" altLang="zh-CN" sz="1000">
                <a:solidFill>
                  <a:srgbClr val="008000"/>
                </a:solidFill>
                <a:latin typeface="Menlo"/>
              </a:rPr>
              <a:t>public</a:t>
            </a:r>
            <a:r>
              <a:rPr lang="en-US" altLang="zh-CN" sz="1000">
                <a:solidFill>
                  <a:srgbClr val="808080"/>
                </a:solidFill>
                <a:latin typeface="Menlo"/>
              </a:rPr>
              <a:t> </a:t>
            </a:r>
            <a:r>
              <a:rPr lang="en-US" altLang="zh-CN" sz="1000">
                <a:solidFill>
                  <a:srgbClr val="008000"/>
                </a:solidFill>
                <a:latin typeface="Menlo"/>
              </a:rPr>
              <a:t>class</a:t>
            </a:r>
            <a:r>
              <a:rPr lang="en-US" altLang="zh-CN" sz="1000">
                <a:solidFill>
                  <a:srgbClr val="808080"/>
                </a:solidFill>
                <a:latin typeface="Menlo"/>
              </a:rPr>
              <a:t> </a:t>
            </a:r>
            <a:r>
              <a:rPr lang="en-US" altLang="zh-CN" sz="1000">
                <a:solidFill>
                  <a:srgbClr val="0055AA"/>
                </a:solidFill>
                <a:latin typeface="Menlo"/>
              </a:rPr>
              <a:t>Circle</a:t>
            </a:r>
            <a:r>
              <a:rPr lang="en-US" altLang="zh-CN" sz="1000">
                <a:solidFill>
                  <a:srgbClr val="808080"/>
                </a:solidFill>
                <a:latin typeface="Menlo"/>
              </a:rPr>
              <a:t> </a:t>
            </a:r>
            <a:r>
              <a:rPr lang="en-US" altLang="zh-CN" sz="1000">
                <a:solidFill>
                  <a:srgbClr val="008000"/>
                </a:solidFill>
                <a:latin typeface="Menlo"/>
              </a:rPr>
              <a:t>implements</a:t>
            </a:r>
            <a:r>
              <a:rPr lang="en-US" altLang="zh-CN" sz="1000">
                <a:solidFill>
                  <a:srgbClr val="808080"/>
                </a:solidFill>
                <a:latin typeface="Menlo"/>
              </a:rPr>
              <a:t> </a:t>
            </a:r>
            <a:r>
              <a:rPr lang="en-US" altLang="zh-CN" sz="1000">
                <a:solidFill>
                  <a:srgbClr val="0055AA"/>
                </a:solidFill>
                <a:latin typeface="Menlo"/>
              </a:rPr>
              <a:t>Shape</a:t>
            </a:r>
            <a:r>
              <a:rPr lang="en-US" altLang="zh-CN" sz="1000">
                <a:solidFill>
                  <a:srgbClr val="808080"/>
                </a:solidFill>
                <a:latin typeface="Menlo"/>
              </a:rPr>
              <a:t> </a:t>
            </a:r>
            <a:r>
              <a:rPr lang="en-US" altLang="zh-CN" sz="1000">
                <a:solidFill>
                  <a:srgbClr val="808000"/>
                </a:solidFill>
                <a:latin typeface="Menlo"/>
              </a:rPr>
              <a:t>{</a:t>
            </a:r>
            <a:r>
              <a:rPr lang="en-US" altLang="zh-CN" sz="1000">
                <a:solidFill>
                  <a:srgbClr val="808080"/>
                </a:solidFill>
                <a:latin typeface="Menlo"/>
              </a:rPr>
              <a:t> </a:t>
            </a:r>
          </a:p>
          <a:p>
            <a:pPr algn="l"/>
            <a:r>
              <a:rPr lang="en-US" altLang="zh-CN" sz="1000">
                <a:solidFill>
                  <a:srgbClr val="808080"/>
                </a:solidFill>
                <a:latin typeface="Menlo"/>
              </a:rPr>
              <a:t>	@</a:t>
            </a:r>
            <a:r>
              <a:rPr lang="en-US" altLang="zh-CN" sz="1000">
                <a:solidFill>
                  <a:srgbClr val="0055AA"/>
                </a:solidFill>
                <a:latin typeface="Menlo"/>
              </a:rPr>
              <a:t>Override</a:t>
            </a:r>
            <a:r>
              <a:rPr lang="en-US" altLang="zh-CN" sz="1000">
                <a:solidFill>
                  <a:srgbClr val="808080"/>
                </a:solidFill>
                <a:latin typeface="Menlo"/>
              </a:rPr>
              <a:t> </a:t>
            </a:r>
          </a:p>
          <a:p>
            <a:pPr algn="l"/>
            <a:r>
              <a:rPr lang="en-US" altLang="zh-CN" sz="1000">
                <a:solidFill>
                  <a:srgbClr val="808080"/>
                </a:solidFill>
                <a:latin typeface="Menlo"/>
              </a:rPr>
              <a:t>	</a:t>
            </a:r>
            <a:r>
              <a:rPr lang="en-US" altLang="zh-CN" sz="1000">
                <a:solidFill>
                  <a:srgbClr val="008000"/>
                </a:solidFill>
                <a:latin typeface="Menlo"/>
              </a:rPr>
              <a:t>public</a:t>
            </a:r>
            <a:r>
              <a:rPr lang="en-US" altLang="zh-CN" sz="1000">
                <a:solidFill>
                  <a:srgbClr val="808080"/>
                </a:solidFill>
                <a:latin typeface="Menlo"/>
              </a:rPr>
              <a:t> </a:t>
            </a:r>
            <a:r>
              <a:rPr lang="en-US" altLang="zh-CN" sz="1000">
                <a:latin typeface="Menlo"/>
              </a:rPr>
              <a:t>void</a:t>
            </a:r>
            <a:r>
              <a:rPr lang="en-US" altLang="zh-CN" sz="1000">
                <a:solidFill>
                  <a:srgbClr val="808080"/>
                </a:solidFill>
                <a:latin typeface="Menlo"/>
              </a:rPr>
              <a:t> </a:t>
            </a:r>
            <a:r>
              <a:rPr lang="en-US" altLang="zh-CN" sz="1000">
                <a:solidFill>
                  <a:srgbClr val="0055AA"/>
                </a:solidFill>
                <a:latin typeface="Menlo"/>
              </a:rPr>
              <a:t>draw</a:t>
            </a:r>
            <a:r>
              <a:rPr lang="en-US" altLang="zh-CN" sz="1000">
                <a:solidFill>
                  <a:srgbClr val="808000"/>
                </a:solidFill>
                <a:latin typeface="Menlo"/>
              </a:rPr>
              <a:t>()</a:t>
            </a:r>
            <a:r>
              <a:rPr lang="en-US" altLang="zh-CN" sz="1000">
                <a:solidFill>
                  <a:srgbClr val="808080"/>
                </a:solidFill>
                <a:latin typeface="Menlo"/>
              </a:rPr>
              <a:t> </a:t>
            </a:r>
            <a:r>
              <a:rPr lang="en-US" altLang="zh-CN" sz="1000">
                <a:solidFill>
                  <a:srgbClr val="808000"/>
                </a:solidFill>
                <a:latin typeface="Menlo"/>
              </a:rPr>
              <a:t>{</a:t>
            </a:r>
            <a:r>
              <a:rPr lang="en-US" altLang="zh-CN" sz="1000">
                <a:solidFill>
                  <a:srgbClr val="808080"/>
                </a:solidFill>
                <a:latin typeface="Menlo"/>
              </a:rPr>
              <a:t> </a:t>
            </a:r>
          </a:p>
          <a:p>
            <a:pPr algn="l"/>
            <a:r>
              <a:rPr lang="en-US" altLang="zh-CN" sz="1000">
                <a:solidFill>
                  <a:srgbClr val="808080"/>
                </a:solidFill>
                <a:latin typeface="Menlo"/>
              </a:rPr>
              <a:t>		</a:t>
            </a:r>
            <a:r>
              <a:rPr lang="en-US" altLang="zh-CN" sz="1000">
                <a:solidFill>
                  <a:srgbClr val="0055AA"/>
                </a:solidFill>
                <a:latin typeface="Menlo"/>
              </a:rPr>
              <a:t>System</a:t>
            </a:r>
            <a:r>
              <a:rPr lang="en-US" altLang="zh-CN" sz="1000">
                <a:solidFill>
                  <a:srgbClr val="808080"/>
                </a:solidFill>
                <a:latin typeface="Menlo"/>
              </a:rPr>
              <a:t>.</a:t>
            </a:r>
            <a:r>
              <a:rPr lang="en-US" altLang="zh-CN" sz="1000">
                <a:solidFill>
                  <a:srgbClr val="0055AA"/>
                </a:solidFill>
                <a:latin typeface="Menlo"/>
              </a:rPr>
              <a:t>out</a:t>
            </a:r>
            <a:r>
              <a:rPr lang="en-US" altLang="zh-CN" sz="1000">
                <a:solidFill>
                  <a:srgbClr val="808080"/>
                </a:solidFill>
                <a:latin typeface="Menlo"/>
              </a:rPr>
              <a:t>.</a:t>
            </a:r>
            <a:r>
              <a:rPr lang="en-US" altLang="zh-CN" sz="1000">
                <a:solidFill>
                  <a:srgbClr val="0055AA"/>
                </a:solidFill>
                <a:latin typeface="Menlo"/>
              </a:rPr>
              <a:t>println</a:t>
            </a:r>
            <a:r>
              <a:rPr lang="en-US" altLang="zh-CN" sz="1000">
                <a:solidFill>
                  <a:srgbClr val="808000"/>
                </a:solidFill>
                <a:latin typeface="Menlo"/>
              </a:rPr>
              <a:t>(</a:t>
            </a:r>
            <a:r>
              <a:rPr lang="en-US" altLang="zh-CN" sz="1000">
                <a:solidFill>
                  <a:srgbClr val="8B0000"/>
                </a:solidFill>
                <a:latin typeface="Menlo"/>
              </a:rPr>
              <a:t>"</a:t>
            </a:r>
            <a:r>
              <a:rPr lang="en-US" altLang="zh-CN" sz="1000">
                <a:solidFill>
                  <a:srgbClr val="AA1111"/>
                </a:solidFill>
                <a:latin typeface="Menlo"/>
              </a:rPr>
              <a:t>Shape: Circle</a:t>
            </a:r>
            <a:r>
              <a:rPr lang="en-US" altLang="zh-CN" sz="1000">
                <a:solidFill>
                  <a:srgbClr val="8B0000"/>
                </a:solidFill>
                <a:latin typeface="Menlo"/>
              </a:rPr>
              <a:t>"</a:t>
            </a:r>
            <a:r>
              <a:rPr lang="en-US" altLang="zh-CN" sz="1000">
                <a:solidFill>
                  <a:srgbClr val="808000"/>
                </a:solidFill>
                <a:latin typeface="Menlo"/>
              </a:rPr>
              <a:t>)</a:t>
            </a:r>
            <a:r>
              <a:rPr lang="en-US" altLang="zh-CN" sz="1000">
                <a:solidFill>
                  <a:srgbClr val="808080"/>
                </a:solidFill>
                <a:latin typeface="Menlo"/>
              </a:rPr>
              <a:t>; </a:t>
            </a:r>
            <a:r>
              <a:rPr lang="en-US" altLang="zh-CN" sz="1000">
                <a:solidFill>
                  <a:srgbClr val="808000"/>
                </a:solidFill>
                <a:latin typeface="Menlo"/>
              </a:rPr>
              <a:t>}</a:t>
            </a:r>
            <a:r>
              <a:rPr lang="en-US" altLang="zh-CN" sz="1000">
                <a:solidFill>
                  <a:srgbClr val="808080"/>
                </a:solidFill>
                <a:latin typeface="Menlo"/>
              </a:rPr>
              <a:t> </a:t>
            </a:r>
            <a:r>
              <a:rPr lang="en-US" altLang="zh-CN" sz="1000">
                <a:solidFill>
                  <a:srgbClr val="808000"/>
                </a:solidFill>
                <a:latin typeface="Menlo"/>
              </a:rPr>
              <a:t>}</a:t>
            </a:r>
            <a:endParaRPr lang="zh-CN" altLang="en-US" sz="1000" dirty="0"/>
          </a:p>
        </p:txBody>
      </p:sp>
      <p:sp>
        <p:nvSpPr>
          <p:cNvPr id="12" name="矩形 11">
            <a:extLst>
              <a:ext uri="{FF2B5EF4-FFF2-40B4-BE49-F238E27FC236}">
                <a16:creationId xmlns:a16="http://schemas.microsoft.com/office/drawing/2014/main" id="{854B9C9A-543F-4062-AA34-7DDA0E26ACF8}"/>
              </a:ext>
            </a:extLst>
          </p:cNvPr>
          <p:cNvSpPr/>
          <p:nvPr/>
        </p:nvSpPr>
        <p:spPr>
          <a:xfrm>
            <a:off x="781194" y="3320168"/>
            <a:ext cx="3204723" cy="1485022"/>
          </a:xfrm>
          <a:prstGeom prst="rect">
            <a:avLst/>
          </a:prstGeom>
        </p:spPr>
        <p:txBody>
          <a:bodyPr wrap="none">
            <a:spAutoFit/>
          </a:bodyPr>
          <a:lstStyle/>
          <a:p>
            <a:pPr algn="l" latinLnBrk="1"/>
            <a:r>
              <a:rPr lang="en-US" altLang="zh-CN" sz="1050" dirty="0"/>
              <a:t>3</a:t>
            </a:r>
            <a:r>
              <a:rPr lang="zh-CN" altLang="en-US" sz="1050" dirty="0"/>
              <a:t>、创建实现了 </a:t>
            </a:r>
            <a:r>
              <a:rPr lang="en-US" altLang="zh-CN" sz="1050" dirty="0"/>
              <a:t>Shape</a:t>
            </a:r>
            <a:r>
              <a:rPr lang="zh-CN" altLang="en-US" sz="1050" dirty="0"/>
              <a:t> 接口的抽象装饰类</a:t>
            </a:r>
            <a:r>
              <a:rPr lang="en-US" altLang="zh-CN" sz="1050" dirty="0"/>
              <a:t>:</a:t>
            </a:r>
          </a:p>
          <a:p>
            <a:pPr algn="l" latinLnBrk="1"/>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abstract</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err="1">
                <a:solidFill>
                  <a:srgbClr val="0055AA"/>
                </a:solidFill>
                <a:latin typeface="Menlo"/>
              </a:rPr>
              <a:t>ShapeDecorator</a:t>
            </a:r>
            <a:r>
              <a:rPr lang="en-US" altLang="zh-CN" sz="1000" dirty="0">
                <a:solidFill>
                  <a:srgbClr val="808080"/>
                </a:solidFill>
                <a:latin typeface="Menlo"/>
              </a:rPr>
              <a:t> </a:t>
            </a:r>
            <a:r>
              <a:rPr lang="en-US" altLang="zh-CN" sz="1000" dirty="0">
                <a:solidFill>
                  <a:srgbClr val="008000"/>
                </a:solidFill>
                <a:latin typeface="Menlo"/>
              </a:rPr>
              <a:t>implements</a:t>
            </a:r>
            <a:r>
              <a:rPr lang="en-US" altLang="zh-CN" sz="1000" dirty="0">
                <a:solidFill>
                  <a:srgbClr val="808080"/>
                </a:solidFill>
                <a:latin typeface="Menlo"/>
              </a:rPr>
              <a:t> </a:t>
            </a:r>
            <a:r>
              <a:rPr lang="en-US" altLang="zh-CN" sz="1000" dirty="0">
                <a:solidFill>
                  <a:srgbClr val="0055AA"/>
                </a:solidFill>
                <a:latin typeface="Menlo"/>
              </a:rPr>
              <a:t>Shape</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8000"/>
                </a:solidFill>
                <a:latin typeface="Menlo"/>
              </a:rPr>
              <a:t>protected</a:t>
            </a:r>
            <a:r>
              <a:rPr lang="en-US" altLang="zh-CN" sz="1000" dirty="0">
                <a:solidFill>
                  <a:srgbClr val="808080"/>
                </a:solidFill>
                <a:latin typeface="Menlo"/>
              </a:rPr>
              <a:t> </a:t>
            </a:r>
            <a:r>
              <a:rPr lang="en-US" altLang="zh-CN" sz="1000" dirty="0">
                <a:solidFill>
                  <a:srgbClr val="0055AA"/>
                </a:solidFill>
                <a:latin typeface="Menlo"/>
              </a:rPr>
              <a:t>Shape</a:t>
            </a:r>
            <a:r>
              <a:rPr lang="en-US" altLang="zh-CN" sz="1000" dirty="0">
                <a:solidFill>
                  <a:srgbClr val="808080"/>
                </a:solidFill>
                <a:latin typeface="Menlo"/>
              </a:rPr>
              <a:t> </a:t>
            </a:r>
            <a:r>
              <a:rPr lang="en-US" altLang="zh-CN" sz="1000" dirty="0" err="1">
                <a:solidFill>
                  <a:srgbClr val="0055AA"/>
                </a:solidFill>
                <a:latin typeface="Menlo"/>
              </a:rPr>
              <a:t>decoratedShape</a:t>
            </a:r>
            <a:r>
              <a:rPr lang="en-US" altLang="zh-CN" sz="1000" dirty="0">
                <a:solidFill>
                  <a:srgbClr val="808080"/>
                </a:solidFill>
                <a:latin typeface="Menlo"/>
              </a:rPr>
              <a:t>; </a:t>
            </a:r>
          </a:p>
          <a:p>
            <a:pPr algn="l" latinLnBrk="1"/>
            <a:endParaRPr lang="en-US" altLang="zh-CN" sz="1000" dirty="0">
              <a:solidFill>
                <a:srgbClr val="808080"/>
              </a:solidFill>
              <a:latin typeface="Menlo"/>
            </a:endParaRPr>
          </a:p>
          <a:p>
            <a:pPr algn="l" latinLnBrk="1"/>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err="1">
                <a:solidFill>
                  <a:srgbClr val="0055AA"/>
                </a:solidFill>
                <a:latin typeface="Menlo"/>
              </a:rPr>
              <a:t>ShapeDecorator</a:t>
            </a:r>
            <a:r>
              <a:rPr lang="en-US" altLang="zh-CN" sz="1000" dirty="0">
                <a:solidFill>
                  <a:srgbClr val="808000"/>
                </a:solidFill>
                <a:latin typeface="Menlo"/>
              </a:rPr>
              <a:t>(</a:t>
            </a:r>
            <a:r>
              <a:rPr lang="en-US" altLang="zh-CN" sz="1000" dirty="0">
                <a:solidFill>
                  <a:srgbClr val="0055AA"/>
                </a:solidFill>
                <a:latin typeface="Menlo"/>
              </a:rPr>
              <a:t>Shape</a:t>
            </a:r>
            <a:r>
              <a:rPr lang="en-US" altLang="zh-CN" sz="1000" dirty="0">
                <a:solidFill>
                  <a:srgbClr val="808080"/>
                </a:solidFill>
                <a:latin typeface="Menlo"/>
              </a:rPr>
              <a:t> </a:t>
            </a:r>
            <a:r>
              <a:rPr lang="en-US" altLang="zh-CN" sz="1000" dirty="0" err="1">
                <a:solidFill>
                  <a:srgbClr val="0055AA"/>
                </a:solidFill>
                <a:latin typeface="Menlo"/>
              </a:rPr>
              <a:t>decoratedShape</a:t>
            </a:r>
            <a:r>
              <a:rPr lang="en-US" altLang="zh-CN" sz="1000" dirty="0">
                <a:solidFill>
                  <a:srgbClr val="808000"/>
                </a:solidFill>
                <a:latin typeface="Menlo"/>
              </a:rPr>
              <a:t>){</a:t>
            </a:r>
          </a:p>
          <a:p>
            <a:pPr algn="l" latinLnBrk="1"/>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err="1">
                <a:solidFill>
                  <a:srgbClr val="008000"/>
                </a:solidFill>
                <a:latin typeface="Menlo"/>
              </a:rPr>
              <a:t>this</a:t>
            </a:r>
            <a:r>
              <a:rPr lang="en-US" altLang="zh-CN" sz="1000" dirty="0" err="1">
                <a:solidFill>
                  <a:srgbClr val="808080"/>
                </a:solidFill>
                <a:latin typeface="Menlo"/>
              </a:rPr>
              <a:t>.</a:t>
            </a:r>
            <a:r>
              <a:rPr lang="en-US" altLang="zh-CN" sz="1000" dirty="0" err="1">
                <a:solidFill>
                  <a:srgbClr val="0055AA"/>
                </a:solidFill>
                <a:latin typeface="Menlo"/>
              </a:rPr>
              <a:t>decoratedShape</a:t>
            </a:r>
            <a:r>
              <a:rPr lang="en-US" altLang="zh-CN" sz="1000" dirty="0">
                <a:solidFill>
                  <a:srgbClr val="808080"/>
                </a:solidFill>
                <a:latin typeface="Menlo"/>
              </a:rPr>
              <a:t> = </a:t>
            </a:r>
            <a:r>
              <a:rPr lang="en-US" altLang="zh-CN" sz="1000" dirty="0" err="1">
                <a:solidFill>
                  <a:srgbClr val="0055AA"/>
                </a:solidFill>
                <a:latin typeface="Menlo"/>
              </a:rPr>
              <a:t>decoratedShape</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latinLnBrk="1"/>
            <a:endParaRPr lang="en-US" altLang="zh-CN" sz="1000" dirty="0">
              <a:solidFill>
                <a:srgbClr val="808080"/>
              </a:solidFill>
              <a:latin typeface="Menlo"/>
            </a:endParaRPr>
          </a:p>
          <a:p>
            <a:pPr algn="l" latinLnBrk="1"/>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draw</a:t>
            </a:r>
            <a:r>
              <a:rPr lang="en-US" altLang="zh-CN" sz="1000" dirty="0">
                <a:solidFill>
                  <a:srgbClr val="808000"/>
                </a:solidFill>
                <a:latin typeface="Menlo"/>
              </a:rPr>
              <a:t>(){</a:t>
            </a:r>
          </a:p>
          <a:p>
            <a:pPr algn="l" latinLnBrk="1"/>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err="1">
                <a:solidFill>
                  <a:srgbClr val="0055AA"/>
                </a:solidFill>
                <a:latin typeface="Menlo"/>
              </a:rPr>
              <a:t>decoratedShape</a:t>
            </a:r>
            <a:r>
              <a:rPr lang="en-US" altLang="zh-CN" sz="1000" dirty="0" err="1">
                <a:solidFill>
                  <a:srgbClr val="808080"/>
                </a:solidFill>
                <a:latin typeface="Menlo"/>
              </a:rPr>
              <a:t>.</a:t>
            </a:r>
            <a:r>
              <a:rPr lang="en-US" altLang="zh-CN" sz="1000" dirty="0" err="1">
                <a:solidFill>
                  <a:srgbClr val="0055AA"/>
                </a:solidFill>
                <a:latin typeface="Menlo"/>
              </a:rPr>
              <a:t>draw</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
        <p:nvSpPr>
          <p:cNvPr id="15" name="矩形 14">
            <a:extLst>
              <a:ext uri="{FF2B5EF4-FFF2-40B4-BE49-F238E27FC236}">
                <a16:creationId xmlns:a16="http://schemas.microsoft.com/office/drawing/2014/main" id="{A498FE2E-0F56-49BD-99A6-015393324B91}"/>
              </a:ext>
            </a:extLst>
          </p:cNvPr>
          <p:cNvSpPr/>
          <p:nvPr/>
        </p:nvSpPr>
        <p:spPr>
          <a:xfrm>
            <a:off x="4302086" y="471457"/>
            <a:ext cx="4572000" cy="1708160"/>
          </a:xfrm>
          <a:prstGeom prst="rect">
            <a:avLst/>
          </a:prstGeom>
        </p:spPr>
        <p:txBody>
          <a:bodyPr>
            <a:spAutoFit/>
          </a:bodyPr>
          <a:lstStyle/>
          <a:p>
            <a:pPr algn="l" latinLnBrk="1"/>
            <a:r>
              <a:rPr lang="en-US" altLang="zh-CN" sz="1050" dirty="0"/>
              <a:t>4</a:t>
            </a:r>
            <a:r>
              <a:rPr lang="zh-CN" altLang="en-US" sz="1050" dirty="0"/>
              <a:t>、创建扩展了 </a:t>
            </a:r>
            <a:r>
              <a:rPr lang="en-US" altLang="zh-CN" sz="1050" dirty="0" err="1"/>
              <a:t>ShapeDecorator</a:t>
            </a:r>
            <a:r>
              <a:rPr lang="en-US" altLang="zh-CN" sz="1050" dirty="0"/>
              <a:t> </a:t>
            </a:r>
            <a:r>
              <a:rPr lang="zh-CN" altLang="en-US" sz="1050" dirty="0"/>
              <a:t>类的实体装饰类</a:t>
            </a:r>
            <a:r>
              <a:rPr lang="en-US" altLang="zh-CN" sz="1050" dirty="0"/>
              <a:t>:</a:t>
            </a:r>
          </a:p>
          <a:p>
            <a:pPr algn="l" latinLnBrk="1"/>
            <a:r>
              <a:rPr lang="en-US" altLang="zh-CN" sz="1050" dirty="0">
                <a:solidFill>
                  <a:srgbClr val="008000"/>
                </a:solidFill>
                <a:latin typeface="Menlo"/>
              </a:rPr>
              <a:t>public</a:t>
            </a:r>
            <a:r>
              <a:rPr lang="en-US" altLang="zh-CN" sz="1050" dirty="0">
                <a:solidFill>
                  <a:srgbClr val="808080"/>
                </a:solidFill>
                <a:latin typeface="Menlo"/>
              </a:rPr>
              <a:t> </a:t>
            </a:r>
            <a:r>
              <a:rPr lang="en-US" altLang="zh-CN" sz="1050" dirty="0">
                <a:solidFill>
                  <a:srgbClr val="008000"/>
                </a:solidFill>
                <a:latin typeface="Menlo"/>
              </a:rPr>
              <a:t>class</a:t>
            </a:r>
            <a:r>
              <a:rPr lang="en-US" altLang="zh-CN" sz="1050" dirty="0">
                <a:solidFill>
                  <a:srgbClr val="808080"/>
                </a:solidFill>
                <a:latin typeface="Menlo"/>
              </a:rPr>
              <a:t> </a:t>
            </a:r>
            <a:r>
              <a:rPr lang="en-US" altLang="zh-CN" sz="1050" dirty="0" err="1">
                <a:solidFill>
                  <a:srgbClr val="0055AA"/>
                </a:solidFill>
                <a:latin typeface="Menlo"/>
              </a:rPr>
              <a:t>RedShapeDecorator</a:t>
            </a:r>
            <a:r>
              <a:rPr lang="en-US" altLang="zh-CN" sz="1050" dirty="0">
                <a:solidFill>
                  <a:srgbClr val="808080"/>
                </a:solidFill>
                <a:latin typeface="Menlo"/>
              </a:rPr>
              <a:t> </a:t>
            </a:r>
            <a:r>
              <a:rPr lang="en-US" altLang="zh-CN" sz="1050" dirty="0">
                <a:solidFill>
                  <a:srgbClr val="008000"/>
                </a:solidFill>
                <a:latin typeface="Menlo"/>
              </a:rPr>
              <a:t>extends</a:t>
            </a:r>
            <a:r>
              <a:rPr lang="en-US" altLang="zh-CN" sz="1050" dirty="0">
                <a:solidFill>
                  <a:srgbClr val="808080"/>
                </a:solidFill>
                <a:latin typeface="Menlo"/>
              </a:rPr>
              <a:t> </a:t>
            </a:r>
            <a:r>
              <a:rPr lang="en-US" altLang="zh-CN" sz="1050" dirty="0" err="1">
                <a:solidFill>
                  <a:srgbClr val="0055AA"/>
                </a:solidFill>
                <a:latin typeface="Menlo"/>
              </a:rPr>
              <a:t>ShapeDecorator</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p>
          <a:p>
            <a:pPr algn="l" latinLnBrk="1"/>
            <a:r>
              <a:rPr lang="en-US" altLang="zh-CN" sz="1050" dirty="0">
                <a:solidFill>
                  <a:srgbClr val="808080"/>
                </a:solidFill>
                <a:latin typeface="Menlo"/>
              </a:rPr>
              <a:t>	</a:t>
            </a:r>
            <a:r>
              <a:rPr lang="en-US" altLang="zh-CN" sz="1050" dirty="0">
                <a:solidFill>
                  <a:srgbClr val="008000"/>
                </a:solidFill>
                <a:latin typeface="Menlo"/>
              </a:rPr>
              <a:t>public</a:t>
            </a:r>
            <a:r>
              <a:rPr lang="en-US" altLang="zh-CN" sz="1050" dirty="0">
                <a:solidFill>
                  <a:srgbClr val="808080"/>
                </a:solidFill>
                <a:latin typeface="Menlo"/>
              </a:rPr>
              <a:t> </a:t>
            </a:r>
            <a:r>
              <a:rPr lang="en-US" altLang="zh-CN" sz="1050" dirty="0" err="1">
                <a:solidFill>
                  <a:srgbClr val="0055AA"/>
                </a:solidFill>
                <a:latin typeface="Menlo"/>
              </a:rPr>
              <a:t>RedShapeDecorator</a:t>
            </a:r>
            <a:r>
              <a:rPr lang="en-US" altLang="zh-CN" sz="1050" dirty="0">
                <a:solidFill>
                  <a:srgbClr val="808000"/>
                </a:solidFill>
                <a:latin typeface="Menlo"/>
              </a:rPr>
              <a:t>(</a:t>
            </a:r>
            <a:r>
              <a:rPr lang="en-US" altLang="zh-CN" sz="1050" dirty="0">
                <a:solidFill>
                  <a:srgbClr val="0055AA"/>
                </a:solidFill>
                <a:latin typeface="Menlo"/>
              </a:rPr>
              <a:t>Shape</a:t>
            </a:r>
            <a:r>
              <a:rPr lang="en-US" altLang="zh-CN" sz="1050" dirty="0">
                <a:solidFill>
                  <a:srgbClr val="808080"/>
                </a:solidFill>
                <a:latin typeface="Menlo"/>
              </a:rPr>
              <a:t> </a:t>
            </a:r>
            <a:r>
              <a:rPr lang="en-US" altLang="zh-CN" sz="1050" dirty="0" err="1">
                <a:solidFill>
                  <a:srgbClr val="0055AA"/>
                </a:solidFill>
                <a:latin typeface="Menlo"/>
              </a:rPr>
              <a:t>decoratedShape</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p>
          <a:p>
            <a:pPr algn="l" latinLnBrk="1"/>
            <a:r>
              <a:rPr lang="en-US" altLang="zh-CN" sz="1050" dirty="0">
                <a:solidFill>
                  <a:srgbClr val="808080"/>
                </a:solidFill>
                <a:latin typeface="Menlo"/>
              </a:rPr>
              <a:t>		</a:t>
            </a:r>
            <a:r>
              <a:rPr lang="en-US" altLang="zh-CN" sz="1050" dirty="0">
                <a:solidFill>
                  <a:srgbClr val="008000"/>
                </a:solidFill>
                <a:latin typeface="Menlo"/>
              </a:rPr>
              <a:t>super</a:t>
            </a:r>
            <a:r>
              <a:rPr lang="en-US" altLang="zh-CN" sz="1050" dirty="0">
                <a:solidFill>
                  <a:srgbClr val="808000"/>
                </a:solidFill>
                <a:latin typeface="Menlo"/>
              </a:rPr>
              <a:t>(</a:t>
            </a:r>
            <a:r>
              <a:rPr lang="en-US" altLang="zh-CN" sz="1050" dirty="0" err="1">
                <a:solidFill>
                  <a:srgbClr val="0055AA"/>
                </a:solidFill>
                <a:latin typeface="Menlo"/>
              </a:rPr>
              <a:t>decoratedShape</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p>
          <a:p>
            <a:pPr algn="l" latinLnBrk="1"/>
            <a:r>
              <a:rPr lang="en-US" altLang="zh-CN" sz="1050" dirty="0">
                <a:solidFill>
                  <a:srgbClr val="808080"/>
                </a:solidFill>
                <a:latin typeface="Menlo"/>
              </a:rPr>
              <a:t>	@</a:t>
            </a:r>
            <a:r>
              <a:rPr lang="en-US" altLang="zh-CN" sz="1050" dirty="0">
                <a:solidFill>
                  <a:srgbClr val="0055AA"/>
                </a:solidFill>
                <a:latin typeface="Menlo"/>
              </a:rPr>
              <a:t>Override</a:t>
            </a:r>
            <a:r>
              <a:rPr lang="en-US" altLang="zh-CN" sz="1050" dirty="0">
                <a:solidFill>
                  <a:srgbClr val="808080"/>
                </a:solidFill>
                <a:latin typeface="Menlo"/>
              </a:rPr>
              <a:t> </a:t>
            </a:r>
          </a:p>
          <a:p>
            <a:pPr algn="l" latinLnBrk="1"/>
            <a:r>
              <a:rPr lang="en-US" altLang="zh-CN" sz="1050" dirty="0">
                <a:solidFill>
                  <a:srgbClr val="808080"/>
                </a:solidFill>
                <a:latin typeface="Menlo"/>
              </a:rPr>
              <a:t>	</a:t>
            </a:r>
            <a:r>
              <a:rPr lang="en-US" altLang="zh-CN" sz="1050" dirty="0">
                <a:solidFill>
                  <a:srgbClr val="008000"/>
                </a:solidFill>
                <a:latin typeface="Menlo"/>
              </a:rPr>
              <a:t>public</a:t>
            </a:r>
            <a:r>
              <a:rPr lang="en-US" altLang="zh-CN" sz="1050" dirty="0">
                <a:solidFill>
                  <a:srgbClr val="808080"/>
                </a:solidFill>
                <a:latin typeface="Menlo"/>
              </a:rPr>
              <a:t> </a:t>
            </a:r>
            <a:r>
              <a:rPr lang="en-US" altLang="zh-CN" sz="1050" dirty="0">
                <a:latin typeface="Menlo"/>
              </a:rPr>
              <a:t>void</a:t>
            </a:r>
            <a:r>
              <a:rPr lang="en-US" altLang="zh-CN" sz="1050" dirty="0">
                <a:solidFill>
                  <a:srgbClr val="808080"/>
                </a:solidFill>
                <a:latin typeface="Menlo"/>
              </a:rPr>
              <a:t> </a:t>
            </a:r>
            <a:r>
              <a:rPr lang="en-US" altLang="zh-CN" sz="1050" dirty="0">
                <a:solidFill>
                  <a:srgbClr val="0055AA"/>
                </a:solidFill>
                <a:latin typeface="Menlo"/>
              </a:rPr>
              <a:t>draw</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p>
          <a:p>
            <a:pPr algn="l" latinLnBrk="1"/>
            <a:r>
              <a:rPr lang="en-US" altLang="zh-CN" sz="1050" dirty="0">
                <a:solidFill>
                  <a:srgbClr val="808080"/>
                </a:solidFill>
                <a:latin typeface="Menlo"/>
              </a:rPr>
              <a:t>		</a:t>
            </a:r>
            <a:r>
              <a:rPr lang="en-US" altLang="zh-CN" sz="1050" dirty="0" err="1">
                <a:solidFill>
                  <a:srgbClr val="0055AA"/>
                </a:solidFill>
                <a:latin typeface="Menlo"/>
              </a:rPr>
              <a:t>decoratedShape</a:t>
            </a:r>
            <a:r>
              <a:rPr lang="en-US" altLang="zh-CN" sz="1050" dirty="0" err="1">
                <a:solidFill>
                  <a:srgbClr val="808080"/>
                </a:solidFill>
                <a:latin typeface="Menlo"/>
              </a:rPr>
              <a:t>.</a:t>
            </a:r>
            <a:r>
              <a:rPr lang="en-US" altLang="zh-CN" sz="1050" dirty="0" err="1">
                <a:solidFill>
                  <a:srgbClr val="0055AA"/>
                </a:solidFill>
                <a:latin typeface="Menlo"/>
              </a:rPr>
              <a:t>draw</a:t>
            </a:r>
            <a:r>
              <a:rPr lang="en-US" altLang="zh-CN" sz="1050" dirty="0">
                <a:solidFill>
                  <a:srgbClr val="808000"/>
                </a:solidFill>
                <a:latin typeface="Menlo"/>
              </a:rPr>
              <a:t>()</a:t>
            </a:r>
            <a:r>
              <a:rPr lang="en-US" altLang="zh-CN" sz="1050" dirty="0">
                <a:solidFill>
                  <a:srgbClr val="808080"/>
                </a:solidFill>
                <a:latin typeface="Menlo"/>
              </a:rPr>
              <a:t>;</a:t>
            </a:r>
          </a:p>
          <a:p>
            <a:pPr algn="l" latinLnBrk="1"/>
            <a:r>
              <a:rPr lang="en-US" altLang="zh-CN" sz="1050" dirty="0">
                <a:solidFill>
                  <a:srgbClr val="808080"/>
                </a:solidFill>
                <a:latin typeface="Menlo"/>
              </a:rPr>
              <a:t>		 </a:t>
            </a:r>
            <a:r>
              <a:rPr lang="en-US" altLang="zh-CN" sz="1050" dirty="0" err="1">
                <a:solidFill>
                  <a:srgbClr val="0055AA"/>
                </a:solidFill>
                <a:latin typeface="Menlo"/>
              </a:rPr>
              <a:t>setRedBorder</a:t>
            </a:r>
            <a:r>
              <a:rPr lang="en-US" altLang="zh-CN" sz="1050" dirty="0">
                <a:solidFill>
                  <a:srgbClr val="808000"/>
                </a:solidFill>
                <a:latin typeface="Menlo"/>
              </a:rPr>
              <a:t>(</a:t>
            </a:r>
            <a:r>
              <a:rPr lang="en-US" altLang="zh-CN" sz="1050" dirty="0" err="1">
                <a:solidFill>
                  <a:srgbClr val="0055AA"/>
                </a:solidFill>
                <a:latin typeface="Menlo"/>
              </a:rPr>
              <a:t>decoratedShape</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p>
          <a:p>
            <a:pPr algn="l" latinLnBrk="1"/>
            <a:r>
              <a:rPr lang="en-US" altLang="zh-CN" sz="1050" dirty="0">
                <a:solidFill>
                  <a:srgbClr val="808080"/>
                </a:solidFill>
                <a:latin typeface="Menlo"/>
              </a:rPr>
              <a:t>	</a:t>
            </a:r>
            <a:r>
              <a:rPr lang="en-US" altLang="zh-CN" sz="1050" dirty="0">
                <a:solidFill>
                  <a:srgbClr val="008000"/>
                </a:solidFill>
                <a:latin typeface="Menlo"/>
              </a:rPr>
              <a:t>private</a:t>
            </a:r>
            <a:r>
              <a:rPr lang="en-US" altLang="zh-CN" sz="1050" dirty="0">
                <a:solidFill>
                  <a:srgbClr val="808080"/>
                </a:solidFill>
                <a:latin typeface="Menlo"/>
              </a:rPr>
              <a:t> </a:t>
            </a:r>
            <a:r>
              <a:rPr lang="en-US" altLang="zh-CN" sz="1050" dirty="0">
                <a:latin typeface="Menlo"/>
              </a:rPr>
              <a:t>void</a:t>
            </a:r>
            <a:r>
              <a:rPr lang="en-US" altLang="zh-CN" sz="1050" dirty="0">
                <a:solidFill>
                  <a:srgbClr val="808080"/>
                </a:solidFill>
                <a:latin typeface="Menlo"/>
              </a:rPr>
              <a:t> </a:t>
            </a:r>
            <a:r>
              <a:rPr lang="en-US" altLang="zh-CN" sz="1050" dirty="0" err="1">
                <a:solidFill>
                  <a:srgbClr val="0055AA"/>
                </a:solidFill>
                <a:latin typeface="Menlo"/>
              </a:rPr>
              <a:t>setRedBorder</a:t>
            </a:r>
            <a:r>
              <a:rPr lang="en-US" altLang="zh-CN" sz="1050" dirty="0">
                <a:solidFill>
                  <a:srgbClr val="808000"/>
                </a:solidFill>
                <a:latin typeface="Menlo"/>
              </a:rPr>
              <a:t>(</a:t>
            </a:r>
            <a:r>
              <a:rPr lang="en-US" altLang="zh-CN" sz="1050" dirty="0">
                <a:solidFill>
                  <a:srgbClr val="0055AA"/>
                </a:solidFill>
                <a:latin typeface="Menlo"/>
              </a:rPr>
              <a:t>Shape</a:t>
            </a:r>
            <a:r>
              <a:rPr lang="en-US" altLang="zh-CN" sz="1050" dirty="0">
                <a:solidFill>
                  <a:srgbClr val="808080"/>
                </a:solidFill>
                <a:latin typeface="Menlo"/>
              </a:rPr>
              <a:t> </a:t>
            </a:r>
            <a:r>
              <a:rPr lang="en-US" altLang="zh-CN" sz="1050" dirty="0" err="1">
                <a:solidFill>
                  <a:srgbClr val="0055AA"/>
                </a:solidFill>
                <a:latin typeface="Menlo"/>
              </a:rPr>
              <a:t>decoratedShape</a:t>
            </a:r>
            <a:r>
              <a:rPr lang="en-US" altLang="zh-CN" sz="1050" dirty="0">
                <a:solidFill>
                  <a:srgbClr val="808000"/>
                </a:solidFill>
                <a:latin typeface="Menlo"/>
              </a:rPr>
              <a:t>){</a:t>
            </a:r>
            <a:r>
              <a:rPr lang="en-US" altLang="zh-CN" sz="1050" dirty="0">
                <a:solidFill>
                  <a:srgbClr val="808080"/>
                </a:solidFill>
                <a:latin typeface="Menlo"/>
              </a:rPr>
              <a:t> </a:t>
            </a:r>
          </a:p>
          <a:p>
            <a:pPr algn="l" latinLnBrk="1"/>
            <a:r>
              <a:rPr lang="en-US" altLang="zh-CN" sz="1050" dirty="0">
                <a:solidFill>
                  <a:srgbClr val="808080"/>
                </a:solidFill>
                <a:latin typeface="Menlo"/>
              </a:rPr>
              <a:t>		</a:t>
            </a:r>
            <a:r>
              <a:rPr lang="en-US" altLang="zh-CN" sz="1050" dirty="0" err="1">
                <a:solidFill>
                  <a:srgbClr val="0055AA"/>
                </a:solidFill>
                <a:latin typeface="Menlo"/>
              </a:rPr>
              <a:t>System</a:t>
            </a:r>
            <a:r>
              <a:rPr lang="en-US" altLang="zh-CN" sz="1050" dirty="0" err="1">
                <a:solidFill>
                  <a:srgbClr val="808080"/>
                </a:solidFill>
                <a:latin typeface="Menlo"/>
              </a:rPr>
              <a:t>.</a:t>
            </a:r>
            <a:r>
              <a:rPr lang="en-US" altLang="zh-CN" sz="1050" dirty="0" err="1">
                <a:solidFill>
                  <a:srgbClr val="0055AA"/>
                </a:solidFill>
                <a:latin typeface="Menlo"/>
              </a:rPr>
              <a:t>out</a:t>
            </a:r>
            <a:r>
              <a:rPr lang="en-US" altLang="zh-CN" sz="1050" dirty="0" err="1">
                <a:solidFill>
                  <a:srgbClr val="808080"/>
                </a:solidFill>
                <a:latin typeface="Menlo"/>
              </a:rPr>
              <a:t>.</a:t>
            </a:r>
            <a:r>
              <a:rPr lang="en-US" altLang="zh-CN" sz="1050" dirty="0" err="1">
                <a:solidFill>
                  <a:srgbClr val="0055AA"/>
                </a:solidFill>
                <a:latin typeface="Menlo"/>
              </a:rPr>
              <a:t>println</a:t>
            </a:r>
            <a:r>
              <a:rPr lang="en-US" altLang="zh-CN" sz="1050" dirty="0">
                <a:solidFill>
                  <a:srgbClr val="808000"/>
                </a:solidFill>
                <a:latin typeface="Menlo"/>
              </a:rPr>
              <a:t>(</a:t>
            </a:r>
            <a:r>
              <a:rPr lang="en-US" altLang="zh-CN" sz="1050" dirty="0">
                <a:solidFill>
                  <a:srgbClr val="8B0000"/>
                </a:solidFill>
                <a:latin typeface="Menlo"/>
              </a:rPr>
              <a:t>"</a:t>
            </a:r>
            <a:r>
              <a:rPr lang="en-US" altLang="zh-CN" sz="1050" dirty="0">
                <a:solidFill>
                  <a:srgbClr val="AA1111"/>
                </a:solidFill>
                <a:latin typeface="Menlo"/>
              </a:rPr>
              <a:t>Border Color: Red</a:t>
            </a:r>
            <a:r>
              <a:rPr lang="en-US" altLang="zh-CN" sz="1050" dirty="0">
                <a:solidFill>
                  <a:srgbClr val="8B0000"/>
                </a:solidFill>
                <a:latin typeface="Menlo"/>
              </a:rPr>
              <a:t>"</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endParaRPr lang="zh-CN" altLang="en-US" sz="1050" dirty="0"/>
          </a:p>
        </p:txBody>
      </p:sp>
      <p:sp>
        <p:nvSpPr>
          <p:cNvPr id="13" name="矩形 12">
            <a:extLst>
              <a:ext uri="{FF2B5EF4-FFF2-40B4-BE49-F238E27FC236}">
                <a16:creationId xmlns:a16="http://schemas.microsoft.com/office/drawing/2014/main" id="{991FE983-B44C-4685-AFB2-5D45BC8616DE}"/>
              </a:ext>
            </a:extLst>
          </p:cNvPr>
          <p:cNvSpPr/>
          <p:nvPr/>
        </p:nvSpPr>
        <p:spPr>
          <a:xfrm>
            <a:off x="4302086" y="2335605"/>
            <a:ext cx="5354197" cy="2677656"/>
          </a:xfrm>
          <a:prstGeom prst="rect">
            <a:avLst/>
          </a:prstGeom>
        </p:spPr>
        <p:txBody>
          <a:bodyPr wrap="square">
            <a:spAutoFit/>
          </a:bodyPr>
          <a:lstStyle/>
          <a:p>
            <a:pPr algn="l" latinLnBrk="1"/>
            <a:r>
              <a:rPr lang="en-US" altLang="zh-CN" sz="1050" dirty="0"/>
              <a:t>5</a:t>
            </a:r>
            <a:r>
              <a:rPr lang="zh-CN" altLang="en-US" sz="1050" dirty="0"/>
              <a:t>、创建扩展了 </a:t>
            </a:r>
            <a:r>
              <a:rPr lang="en-US" altLang="zh-CN" sz="1050" dirty="0" err="1"/>
              <a:t>ShapeDecorator</a:t>
            </a:r>
            <a:r>
              <a:rPr lang="en-US" altLang="zh-CN" sz="1050" dirty="0"/>
              <a:t> </a:t>
            </a:r>
            <a:r>
              <a:rPr lang="zh-CN" altLang="en-US" sz="1050" dirty="0"/>
              <a:t>类的实体装饰类</a:t>
            </a:r>
            <a:r>
              <a:rPr lang="en-US" altLang="zh-CN" sz="1050" dirty="0"/>
              <a:t>:</a:t>
            </a:r>
          </a:p>
          <a:p>
            <a:pPr algn="l"/>
            <a:r>
              <a:rPr lang="en-US" altLang="zh-CN" sz="1050" dirty="0">
                <a:solidFill>
                  <a:srgbClr val="008000"/>
                </a:solidFill>
                <a:latin typeface="Menlo"/>
              </a:rPr>
              <a:t>public</a:t>
            </a:r>
            <a:r>
              <a:rPr lang="en-US" altLang="zh-CN" sz="1050" dirty="0">
                <a:solidFill>
                  <a:srgbClr val="808080"/>
                </a:solidFill>
                <a:latin typeface="Menlo"/>
              </a:rPr>
              <a:t> </a:t>
            </a:r>
            <a:r>
              <a:rPr lang="en-US" altLang="zh-CN" sz="1050" dirty="0">
                <a:solidFill>
                  <a:srgbClr val="008000"/>
                </a:solidFill>
                <a:latin typeface="Menlo"/>
              </a:rPr>
              <a:t>class</a:t>
            </a:r>
            <a:r>
              <a:rPr lang="en-US" altLang="zh-CN" sz="1050" dirty="0">
                <a:solidFill>
                  <a:srgbClr val="808080"/>
                </a:solidFill>
                <a:latin typeface="Menlo"/>
              </a:rPr>
              <a:t> </a:t>
            </a:r>
            <a:r>
              <a:rPr lang="en-US" altLang="zh-CN" sz="1050" dirty="0" err="1">
                <a:solidFill>
                  <a:srgbClr val="0055AA"/>
                </a:solidFill>
                <a:latin typeface="Menlo"/>
              </a:rPr>
              <a:t>DecoratorPatternDemo</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a:solidFill>
                  <a:srgbClr val="008000"/>
                </a:solidFill>
                <a:latin typeface="Menlo"/>
              </a:rPr>
              <a:t>public</a:t>
            </a:r>
            <a:r>
              <a:rPr lang="en-US" altLang="zh-CN" sz="1050" dirty="0">
                <a:solidFill>
                  <a:srgbClr val="808080"/>
                </a:solidFill>
                <a:latin typeface="Menlo"/>
              </a:rPr>
              <a:t> </a:t>
            </a:r>
            <a:r>
              <a:rPr lang="en-US" altLang="zh-CN" sz="1050" dirty="0">
                <a:latin typeface="Menlo"/>
              </a:rPr>
              <a:t>static</a:t>
            </a:r>
            <a:r>
              <a:rPr lang="en-US" altLang="zh-CN" sz="1050" dirty="0">
                <a:solidFill>
                  <a:srgbClr val="808080"/>
                </a:solidFill>
                <a:latin typeface="Menlo"/>
              </a:rPr>
              <a:t> </a:t>
            </a:r>
            <a:r>
              <a:rPr lang="en-US" altLang="zh-CN" sz="1050" dirty="0">
                <a:latin typeface="Menlo"/>
              </a:rPr>
              <a:t>void</a:t>
            </a:r>
            <a:r>
              <a:rPr lang="en-US" altLang="zh-CN" sz="1050" dirty="0">
                <a:solidFill>
                  <a:srgbClr val="808080"/>
                </a:solidFill>
                <a:latin typeface="Menlo"/>
              </a:rPr>
              <a:t> </a:t>
            </a:r>
            <a:r>
              <a:rPr lang="en-US" altLang="zh-CN" sz="1050" dirty="0">
                <a:solidFill>
                  <a:srgbClr val="0055AA"/>
                </a:solidFill>
                <a:latin typeface="Menlo"/>
              </a:rPr>
              <a:t>main</a:t>
            </a:r>
            <a:r>
              <a:rPr lang="en-US" altLang="zh-CN" sz="1050" dirty="0">
                <a:solidFill>
                  <a:srgbClr val="808000"/>
                </a:solidFill>
                <a:latin typeface="Menlo"/>
              </a:rPr>
              <a:t>(</a:t>
            </a:r>
            <a:r>
              <a:rPr lang="en-US" altLang="zh-CN" sz="1050" dirty="0">
                <a:solidFill>
                  <a:srgbClr val="0055AA"/>
                </a:solidFill>
                <a:latin typeface="Menlo"/>
              </a:rPr>
              <a:t>String</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err="1">
                <a:solidFill>
                  <a:srgbClr val="0055AA"/>
                </a:solidFill>
                <a:latin typeface="Menlo"/>
              </a:rPr>
              <a:t>args</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a:solidFill>
                  <a:srgbClr val="0055AA"/>
                </a:solidFill>
                <a:latin typeface="Menlo"/>
              </a:rPr>
              <a:t>Shape</a:t>
            </a:r>
            <a:r>
              <a:rPr lang="en-US" altLang="zh-CN" sz="1050" dirty="0">
                <a:solidFill>
                  <a:srgbClr val="808080"/>
                </a:solidFill>
                <a:latin typeface="Menlo"/>
              </a:rPr>
              <a:t> </a:t>
            </a:r>
            <a:r>
              <a:rPr lang="en-US" altLang="zh-CN" sz="1050" dirty="0">
                <a:solidFill>
                  <a:srgbClr val="0055AA"/>
                </a:solidFill>
                <a:latin typeface="Menlo"/>
              </a:rPr>
              <a:t>circle</a:t>
            </a:r>
            <a:r>
              <a:rPr lang="en-US" altLang="zh-CN" sz="1050" dirty="0">
                <a:solidFill>
                  <a:srgbClr val="808080"/>
                </a:solidFill>
                <a:latin typeface="Menlo"/>
              </a:rPr>
              <a:t> = </a:t>
            </a:r>
            <a:r>
              <a:rPr lang="en-US" altLang="zh-CN" sz="1050" dirty="0">
                <a:solidFill>
                  <a:srgbClr val="008000"/>
                </a:solidFill>
                <a:latin typeface="Menlo"/>
              </a:rPr>
              <a:t>new</a:t>
            </a:r>
            <a:r>
              <a:rPr lang="en-US" altLang="zh-CN" sz="1050" dirty="0">
                <a:solidFill>
                  <a:srgbClr val="808080"/>
                </a:solidFill>
                <a:latin typeface="Menlo"/>
              </a:rPr>
              <a:t> </a:t>
            </a:r>
            <a:r>
              <a:rPr lang="en-US" altLang="zh-CN" sz="1050" dirty="0">
                <a:solidFill>
                  <a:srgbClr val="0055AA"/>
                </a:solidFill>
                <a:latin typeface="Menlo"/>
              </a:rPr>
              <a:t>Circle</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err="1">
                <a:solidFill>
                  <a:srgbClr val="0055AA"/>
                </a:solidFill>
                <a:latin typeface="Menlo"/>
              </a:rPr>
              <a:t>ShapeDecorator</a:t>
            </a:r>
            <a:r>
              <a:rPr lang="en-US" altLang="zh-CN" sz="1050" dirty="0">
                <a:solidFill>
                  <a:srgbClr val="808080"/>
                </a:solidFill>
                <a:latin typeface="Menlo"/>
              </a:rPr>
              <a:t> </a:t>
            </a:r>
            <a:r>
              <a:rPr lang="en-US" altLang="zh-CN" sz="1050" dirty="0" err="1">
                <a:solidFill>
                  <a:srgbClr val="0055AA"/>
                </a:solidFill>
                <a:latin typeface="Menlo"/>
              </a:rPr>
              <a:t>redCircle</a:t>
            </a:r>
            <a:r>
              <a:rPr lang="en-US" altLang="zh-CN" sz="1050" dirty="0">
                <a:solidFill>
                  <a:srgbClr val="808080"/>
                </a:solidFill>
                <a:latin typeface="Menlo"/>
              </a:rPr>
              <a:t> = </a:t>
            </a:r>
            <a:r>
              <a:rPr lang="en-US" altLang="zh-CN" sz="1050" dirty="0">
                <a:solidFill>
                  <a:srgbClr val="008000"/>
                </a:solidFill>
                <a:latin typeface="Menlo"/>
              </a:rPr>
              <a:t>new</a:t>
            </a:r>
            <a:r>
              <a:rPr lang="en-US" altLang="zh-CN" sz="1050" dirty="0">
                <a:solidFill>
                  <a:srgbClr val="808080"/>
                </a:solidFill>
                <a:latin typeface="Menlo"/>
              </a:rPr>
              <a:t> </a:t>
            </a:r>
            <a:r>
              <a:rPr lang="en-US" altLang="zh-CN" sz="1050" dirty="0" err="1">
                <a:solidFill>
                  <a:srgbClr val="0055AA"/>
                </a:solidFill>
                <a:latin typeface="Menlo"/>
              </a:rPr>
              <a:t>RedShapeDecorator</a:t>
            </a:r>
            <a:r>
              <a:rPr lang="en-US" altLang="zh-CN" sz="1050" dirty="0">
                <a:solidFill>
                  <a:srgbClr val="808000"/>
                </a:solidFill>
                <a:latin typeface="Menlo"/>
              </a:rPr>
              <a:t>(</a:t>
            </a:r>
            <a:r>
              <a:rPr lang="en-US" altLang="zh-CN" sz="1050" dirty="0">
                <a:solidFill>
                  <a:srgbClr val="008000"/>
                </a:solidFill>
                <a:latin typeface="Menlo"/>
              </a:rPr>
              <a:t>new</a:t>
            </a:r>
            <a:r>
              <a:rPr lang="en-US" altLang="zh-CN" sz="1050" dirty="0">
                <a:solidFill>
                  <a:srgbClr val="808080"/>
                </a:solidFill>
                <a:latin typeface="Menlo"/>
              </a:rPr>
              <a:t> </a:t>
            </a:r>
            <a:r>
              <a:rPr lang="en-US" altLang="zh-CN" sz="1050" dirty="0">
                <a:solidFill>
                  <a:srgbClr val="0055AA"/>
                </a:solidFill>
                <a:latin typeface="Menlo"/>
              </a:rPr>
              <a:t>Circle</a:t>
            </a:r>
            <a:r>
              <a:rPr lang="en-US" altLang="zh-CN" sz="1050" dirty="0">
                <a:solidFill>
                  <a:srgbClr val="808000"/>
                </a:solidFill>
                <a:latin typeface="Menlo"/>
              </a:rPr>
              <a:t>())</a:t>
            </a:r>
            <a:r>
              <a:rPr lang="en-US" altLang="zh-CN" sz="1050" dirty="0">
                <a:solidFill>
                  <a:srgbClr val="808080"/>
                </a:solidFill>
                <a:latin typeface="Menlo"/>
              </a:rPr>
              <a:t>;</a:t>
            </a:r>
          </a:p>
          <a:p>
            <a:pPr algn="l"/>
            <a:r>
              <a:rPr lang="en-US" altLang="zh-CN" sz="1050" dirty="0">
                <a:solidFill>
                  <a:srgbClr val="808080"/>
                </a:solidFill>
                <a:latin typeface="Menlo"/>
              </a:rPr>
              <a:t>		</a:t>
            </a:r>
            <a:r>
              <a:rPr lang="en-US" altLang="zh-CN" sz="1050" dirty="0" err="1">
                <a:solidFill>
                  <a:srgbClr val="0055AA"/>
                </a:solidFill>
                <a:latin typeface="Menlo"/>
              </a:rPr>
              <a:t>ShapeDecorator</a:t>
            </a:r>
            <a:r>
              <a:rPr lang="en-US" altLang="zh-CN" sz="1050" dirty="0">
                <a:solidFill>
                  <a:srgbClr val="808080"/>
                </a:solidFill>
                <a:latin typeface="Menlo"/>
              </a:rPr>
              <a:t> </a:t>
            </a:r>
            <a:r>
              <a:rPr lang="en-US" altLang="zh-CN" sz="1050" dirty="0" err="1">
                <a:solidFill>
                  <a:srgbClr val="0055AA"/>
                </a:solidFill>
                <a:latin typeface="Menlo"/>
              </a:rPr>
              <a:t>redRectangle</a:t>
            </a:r>
            <a:r>
              <a:rPr lang="en-US" altLang="zh-CN" sz="1050" dirty="0">
                <a:solidFill>
                  <a:srgbClr val="808080"/>
                </a:solidFill>
                <a:latin typeface="Menlo"/>
              </a:rPr>
              <a:t> = </a:t>
            </a:r>
            <a:r>
              <a:rPr lang="en-US" altLang="zh-CN" sz="1050" dirty="0">
                <a:solidFill>
                  <a:srgbClr val="008000"/>
                </a:solidFill>
                <a:latin typeface="Menlo"/>
              </a:rPr>
              <a:t>new</a:t>
            </a:r>
            <a:r>
              <a:rPr lang="en-US" altLang="zh-CN" sz="1050" dirty="0">
                <a:solidFill>
                  <a:srgbClr val="808080"/>
                </a:solidFill>
                <a:latin typeface="Menlo"/>
              </a:rPr>
              <a:t> </a:t>
            </a:r>
            <a:r>
              <a:rPr lang="en-US" altLang="zh-CN" sz="1050" dirty="0" err="1">
                <a:solidFill>
                  <a:srgbClr val="0055AA"/>
                </a:solidFill>
                <a:latin typeface="Menlo"/>
              </a:rPr>
              <a:t>RedShapeDecorator</a:t>
            </a:r>
            <a:r>
              <a:rPr lang="en-US" altLang="zh-CN" sz="1050" dirty="0">
                <a:solidFill>
                  <a:srgbClr val="808000"/>
                </a:solidFill>
                <a:latin typeface="Menlo"/>
              </a:rPr>
              <a:t>(</a:t>
            </a:r>
            <a:r>
              <a:rPr lang="en-US" altLang="zh-CN" sz="1050" dirty="0">
                <a:solidFill>
                  <a:srgbClr val="008000"/>
                </a:solidFill>
                <a:latin typeface="Menlo"/>
              </a:rPr>
              <a:t>new</a:t>
            </a:r>
            <a:r>
              <a:rPr lang="en-US" altLang="zh-CN" sz="1050" dirty="0">
                <a:solidFill>
                  <a:srgbClr val="808080"/>
                </a:solidFill>
                <a:latin typeface="Menlo"/>
              </a:rPr>
              <a:t> </a:t>
            </a:r>
            <a:r>
              <a:rPr lang="en-US" altLang="zh-CN" sz="1050" dirty="0">
                <a:solidFill>
                  <a:srgbClr val="0055AA"/>
                </a:solidFill>
                <a:latin typeface="Menlo"/>
              </a:rPr>
              <a:t>Rectangle</a:t>
            </a:r>
            <a:r>
              <a:rPr lang="en-US" altLang="zh-CN" sz="1050" dirty="0">
                <a:solidFill>
                  <a:srgbClr val="808000"/>
                </a:solidFill>
                <a:latin typeface="Menlo"/>
              </a:rPr>
              <a:t>())</a:t>
            </a:r>
            <a:r>
              <a:rPr lang="en-US" altLang="zh-CN" sz="1050" dirty="0">
                <a:solidFill>
                  <a:srgbClr val="808080"/>
                </a:solidFill>
                <a:latin typeface="Menlo"/>
              </a:rPr>
              <a:t>;</a:t>
            </a:r>
          </a:p>
          <a:p>
            <a:pPr algn="l"/>
            <a:r>
              <a:rPr lang="en-US" altLang="zh-CN" sz="1050" dirty="0">
                <a:solidFill>
                  <a:srgbClr val="808080"/>
                </a:solidFill>
                <a:latin typeface="Menlo"/>
              </a:rPr>
              <a:t>		 </a:t>
            </a:r>
            <a:r>
              <a:rPr lang="en-US" altLang="zh-CN" sz="1050" dirty="0">
                <a:solidFill>
                  <a:srgbClr val="AA5500"/>
                </a:solidFill>
                <a:latin typeface="Menlo"/>
              </a:rPr>
              <a:t>//Shape </a:t>
            </a:r>
            <a:r>
              <a:rPr lang="en-US" altLang="zh-CN" sz="1050" dirty="0" err="1">
                <a:solidFill>
                  <a:srgbClr val="AA5500"/>
                </a:solidFill>
                <a:latin typeface="Menlo"/>
              </a:rPr>
              <a:t>redCircle</a:t>
            </a:r>
            <a:r>
              <a:rPr lang="en-US" altLang="zh-CN" sz="1050" dirty="0">
                <a:solidFill>
                  <a:srgbClr val="AA5500"/>
                </a:solidFill>
                <a:latin typeface="Menlo"/>
              </a:rPr>
              <a:t> = new </a:t>
            </a:r>
            <a:r>
              <a:rPr lang="en-US" altLang="zh-CN" sz="1050" dirty="0" err="1">
                <a:solidFill>
                  <a:srgbClr val="AA5500"/>
                </a:solidFill>
                <a:latin typeface="Menlo"/>
              </a:rPr>
              <a:t>RedShapeDecorator</a:t>
            </a:r>
            <a:r>
              <a:rPr lang="en-US" altLang="zh-CN" sz="1050" dirty="0">
                <a:solidFill>
                  <a:srgbClr val="AA5500"/>
                </a:solidFill>
                <a:latin typeface="Menlo"/>
              </a:rPr>
              <a:t>(new Circle());</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a:solidFill>
                  <a:srgbClr val="AA5500"/>
                </a:solidFill>
                <a:latin typeface="Menlo"/>
              </a:rPr>
              <a:t>//Shape </a:t>
            </a:r>
            <a:r>
              <a:rPr lang="en-US" altLang="zh-CN" sz="1050" dirty="0" err="1">
                <a:solidFill>
                  <a:srgbClr val="AA5500"/>
                </a:solidFill>
                <a:latin typeface="Menlo"/>
              </a:rPr>
              <a:t>redRectangle</a:t>
            </a:r>
            <a:r>
              <a:rPr lang="en-US" altLang="zh-CN" sz="1050" dirty="0">
                <a:solidFill>
                  <a:srgbClr val="AA5500"/>
                </a:solidFill>
                <a:latin typeface="Menlo"/>
              </a:rPr>
              <a:t> = new </a:t>
            </a:r>
            <a:r>
              <a:rPr lang="en-US" altLang="zh-CN" sz="1050" dirty="0" err="1">
                <a:solidFill>
                  <a:srgbClr val="AA5500"/>
                </a:solidFill>
                <a:latin typeface="Menlo"/>
              </a:rPr>
              <a:t>RedShapeDecorator</a:t>
            </a:r>
            <a:r>
              <a:rPr lang="en-US" altLang="zh-CN" sz="1050" dirty="0">
                <a:solidFill>
                  <a:srgbClr val="AA5500"/>
                </a:solidFill>
                <a:latin typeface="Menlo"/>
              </a:rPr>
              <a:t>(new Rectangle());</a:t>
            </a:r>
          </a:p>
          <a:p>
            <a:pPr algn="l"/>
            <a:r>
              <a:rPr lang="en-US" altLang="zh-CN" sz="1050" dirty="0">
                <a:solidFill>
                  <a:srgbClr val="AA5500"/>
                </a:solidFill>
                <a:latin typeface="Menlo"/>
              </a:rPr>
              <a:t>		</a:t>
            </a:r>
            <a:r>
              <a:rPr lang="en-US" altLang="zh-CN" sz="1050" dirty="0" err="1">
                <a:solidFill>
                  <a:srgbClr val="0055AA"/>
                </a:solidFill>
                <a:latin typeface="Menlo"/>
              </a:rPr>
              <a:t>System</a:t>
            </a:r>
            <a:r>
              <a:rPr lang="en-US" altLang="zh-CN" sz="1050" dirty="0" err="1">
                <a:solidFill>
                  <a:srgbClr val="808080"/>
                </a:solidFill>
                <a:latin typeface="Menlo"/>
              </a:rPr>
              <a:t>.</a:t>
            </a:r>
            <a:r>
              <a:rPr lang="en-US" altLang="zh-CN" sz="1050" dirty="0" err="1">
                <a:solidFill>
                  <a:srgbClr val="0055AA"/>
                </a:solidFill>
                <a:latin typeface="Menlo"/>
              </a:rPr>
              <a:t>out</a:t>
            </a:r>
            <a:r>
              <a:rPr lang="en-US" altLang="zh-CN" sz="1050" dirty="0" err="1">
                <a:solidFill>
                  <a:srgbClr val="808080"/>
                </a:solidFill>
                <a:latin typeface="Menlo"/>
              </a:rPr>
              <a:t>.</a:t>
            </a:r>
            <a:r>
              <a:rPr lang="en-US" altLang="zh-CN" sz="1050" dirty="0" err="1">
                <a:solidFill>
                  <a:srgbClr val="0055AA"/>
                </a:solidFill>
                <a:latin typeface="Menlo"/>
              </a:rPr>
              <a:t>println</a:t>
            </a:r>
            <a:r>
              <a:rPr lang="en-US" altLang="zh-CN" sz="1050" dirty="0">
                <a:solidFill>
                  <a:srgbClr val="808000"/>
                </a:solidFill>
                <a:latin typeface="Menlo"/>
              </a:rPr>
              <a:t>(</a:t>
            </a:r>
            <a:r>
              <a:rPr lang="en-US" altLang="zh-CN" sz="1050" dirty="0">
                <a:solidFill>
                  <a:srgbClr val="8B0000"/>
                </a:solidFill>
                <a:latin typeface="Menlo"/>
              </a:rPr>
              <a:t>"</a:t>
            </a:r>
            <a:r>
              <a:rPr lang="en-US" altLang="zh-CN" sz="1050" dirty="0">
                <a:solidFill>
                  <a:srgbClr val="AA1111"/>
                </a:solidFill>
                <a:latin typeface="Menlo"/>
              </a:rPr>
              <a:t>Circle with normal border</a:t>
            </a:r>
            <a:r>
              <a:rPr lang="en-US" altLang="zh-CN" sz="1050" dirty="0">
                <a:solidFill>
                  <a:srgbClr val="8B0000"/>
                </a:solidFill>
                <a:latin typeface="Menlo"/>
              </a:rPr>
              <a:t>"</a:t>
            </a:r>
            <a:r>
              <a:rPr lang="en-US" altLang="zh-CN" sz="1050" dirty="0">
                <a:solidFill>
                  <a:srgbClr val="808000"/>
                </a:solidFill>
                <a:latin typeface="Menlo"/>
              </a:rPr>
              <a:t>)</a:t>
            </a:r>
            <a:r>
              <a:rPr lang="en-US" altLang="zh-CN" sz="1050" dirty="0">
                <a:solidFill>
                  <a:srgbClr val="808080"/>
                </a:solidFill>
                <a:latin typeface="Menlo"/>
              </a:rPr>
              <a:t>;</a:t>
            </a:r>
          </a:p>
          <a:p>
            <a:pPr algn="l"/>
            <a:r>
              <a:rPr lang="en-US" altLang="zh-CN" sz="1050" dirty="0">
                <a:solidFill>
                  <a:srgbClr val="808080"/>
                </a:solidFill>
                <a:latin typeface="Menlo"/>
              </a:rPr>
              <a:t>		</a:t>
            </a:r>
            <a:r>
              <a:rPr lang="en-US" altLang="zh-CN" sz="1050" dirty="0" err="1">
                <a:solidFill>
                  <a:srgbClr val="0055AA"/>
                </a:solidFill>
                <a:latin typeface="Menlo"/>
              </a:rPr>
              <a:t>circle</a:t>
            </a:r>
            <a:r>
              <a:rPr lang="en-US" altLang="zh-CN" sz="1050" dirty="0" err="1">
                <a:solidFill>
                  <a:srgbClr val="808080"/>
                </a:solidFill>
                <a:latin typeface="Menlo"/>
              </a:rPr>
              <a:t>.</a:t>
            </a:r>
            <a:r>
              <a:rPr lang="en-US" altLang="zh-CN" sz="1050" dirty="0" err="1">
                <a:solidFill>
                  <a:srgbClr val="0055AA"/>
                </a:solidFill>
                <a:latin typeface="Menlo"/>
              </a:rPr>
              <a:t>draw</a:t>
            </a:r>
            <a:r>
              <a:rPr lang="en-US" altLang="zh-CN" sz="1050" dirty="0">
                <a:solidFill>
                  <a:srgbClr val="808000"/>
                </a:solidFill>
                <a:latin typeface="Menlo"/>
              </a:rPr>
              <a:t>()</a:t>
            </a:r>
            <a:r>
              <a:rPr lang="en-US" altLang="zh-CN" sz="1050" dirty="0">
                <a:solidFill>
                  <a:srgbClr val="808080"/>
                </a:solidFill>
                <a:latin typeface="Menlo"/>
              </a:rPr>
              <a:t>; </a:t>
            </a:r>
          </a:p>
          <a:p>
            <a:pPr algn="l"/>
            <a:endParaRPr lang="en-US" altLang="zh-CN" sz="1050" dirty="0">
              <a:solidFill>
                <a:srgbClr val="808080"/>
              </a:solidFill>
              <a:latin typeface="Menlo"/>
            </a:endParaRPr>
          </a:p>
          <a:p>
            <a:pPr algn="l"/>
            <a:r>
              <a:rPr lang="en-US" altLang="zh-CN" sz="1050" dirty="0">
                <a:solidFill>
                  <a:srgbClr val="808080"/>
                </a:solidFill>
                <a:latin typeface="Menlo"/>
              </a:rPr>
              <a:t>		</a:t>
            </a:r>
            <a:r>
              <a:rPr lang="en-US" altLang="zh-CN" sz="1050" dirty="0" err="1">
                <a:solidFill>
                  <a:srgbClr val="0055AA"/>
                </a:solidFill>
                <a:latin typeface="Menlo"/>
              </a:rPr>
              <a:t>System</a:t>
            </a:r>
            <a:r>
              <a:rPr lang="en-US" altLang="zh-CN" sz="1050" dirty="0" err="1">
                <a:solidFill>
                  <a:srgbClr val="808080"/>
                </a:solidFill>
                <a:latin typeface="Menlo"/>
              </a:rPr>
              <a:t>.</a:t>
            </a:r>
            <a:r>
              <a:rPr lang="en-US" altLang="zh-CN" sz="1050" dirty="0" err="1">
                <a:solidFill>
                  <a:srgbClr val="0055AA"/>
                </a:solidFill>
                <a:latin typeface="Menlo"/>
              </a:rPr>
              <a:t>out</a:t>
            </a:r>
            <a:r>
              <a:rPr lang="en-US" altLang="zh-CN" sz="1050" dirty="0" err="1">
                <a:solidFill>
                  <a:srgbClr val="808080"/>
                </a:solidFill>
                <a:latin typeface="Menlo"/>
              </a:rPr>
              <a:t>.</a:t>
            </a:r>
            <a:r>
              <a:rPr lang="en-US" altLang="zh-CN" sz="1050" dirty="0" err="1">
                <a:solidFill>
                  <a:srgbClr val="0055AA"/>
                </a:solidFill>
                <a:latin typeface="Menlo"/>
              </a:rPr>
              <a:t>println</a:t>
            </a:r>
            <a:r>
              <a:rPr lang="en-US" altLang="zh-CN" sz="1050" dirty="0">
                <a:solidFill>
                  <a:srgbClr val="808000"/>
                </a:solidFill>
                <a:latin typeface="Menlo"/>
              </a:rPr>
              <a:t>(</a:t>
            </a:r>
            <a:r>
              <a:rPr lang="en-US" altLang="zh-CN" sz="1050" dirty="0">
                <a:solidFill>
                  <a:srgbClr val="8B0000"/>
                </a:solidFill>
                <a:latin typeface="Menlo"/>
              </a:rPr>
              <a:t>"</a:t>
            </a:r>
            <a:r>
              <a:rPr lang="en-US" altLang="zh-CN" sz="1050" dirty="0">
                <a:solidFill>
                  <a:srgbClr val="000080"/>
                </a:solidFill>
                <a:latin typeface="Menlo"/>
              </a:rPr>
              <a:t>\</a:t>
            </a:r>
            <a:r>
              <a:rPr lang="en-US" altLang="zh-CN" sz="1050" dirty="0" err="1">
                <a:solidFill>
                  <a:srgbClr val="000080"/>
                </a:solidFill>
                <a:latin typeface="Menlo"/>
              </a:rPr>
              <a:t>n</a:t>
            </a:r>
            <a:r>
              <a:rPr lang="en-US" altLang="zh-CN" sz="1050" dirty="0" err="1">
                <a:solidFill>
                  <a:srgbClr val="AA1111"/>
                </a:solidFill>
                <a:latin typeface="Menlo"/>
              </a:rPr>
              <a:t>Circle</a:t>
            </a:r>
            <a:r>
              <a:rPr lang="en-US" altLang="zh-CN" sz="1050" dirty="0">
                <a:solidFill>
                  <a:srgbClr val="AA1111"/>
                </a:solidFill>
                <a:latin typeface="Menlo"/>
              </a:rPr>
              <a:t> of red border</a:t>
            </a:r>
            <a:r>
              <a:rPr lang="en-US" altLang="zh-CN" sz="1050" dirty="0">
                <a:solidFill>
                  <a:srgbClr val="8B0000"/>
                </a:solidFill>
                <a:latin typeface="Menlo"/>
              </a:rPr>
              <a:t>"</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err="1">
                <a:solidFill>
                  <a:srgbClr val="0055AA"/>
                </a:solidFill>
                <a:latin typeface="Menlo"/>
              </a:rPr>
              <a:t>redCircle</a:t>
            </a:r>
            <a:r>
              <a:rPr lang="en-US" altLang="zh-CN" sz="1050" dirty="0" err="1">
                <a:solidFill>
                  <a:srgbClr val="808080"/>
                </a:solidFill>
                <a:latin typeface="Menlo"/>
              </a:rPr>
              <a:t>.</a:t>
            </a:r>
            <a:r>
              <a:rPr lang="en-US" altLang="zh-CN" sz="1050" dirty="0" err="1">
                <a:solidFill>
                  <a:srgbClr val="0055AA"/>
                </a:solidFill>
                <a:latin typeface="Menlo"/>
              </a:rPr>
              <a:t>draw</a:t>
            </a:r>
            <a:r>
              <a:rPr lang="en-US" altLang="zh-CN" sz="1050" dirty="0">
                <a:solidFill>
                  <a:srgbClr val="808000"/>
                </a:solidFill>
                <a:latin typeface="Menlo"/>
              </a:rPr>
              <a:t>()</a:t>
            </a:r>
            <a:r>
              <a:rPr lang="en-US" altLang="zh-CN" sz="1050" dirty="0">
                <a:solidFill>
                  <a:srgbClr val="808080"/>
                </a:solidFill>
                <a:latin typeface="Menlo"/>
              </a:rPr>
              <a:t>;</a:t>
            </a:r>
          </a:p>
          <a:p>
            <a:pPr algn="l"/>
            <a:endParaRPr lang="en-US" altLang="zh-CN" sz="1050" dirty="0">
              <a:solidFill>
                <a:srgbClr val="808080"/>
              </a:solidFill>
              <a:latin typeface="Menlo"/>
            </a:endParaRPr>
          </a:p>
          <a:p>
            <a:pPr algn="l"/>
            <a:r>
              <a:rPr lang="en-US" altLang="zh-CN" sz="1050" dirty="0">
                <a:solidFill>
                  <a:srgbClr val="808080"/>
                </a:solidFill>
                <a:latin typeface="Menlo"/>
              </a:rPr>
              <a:t>		</a:t>
            </a:r>
            <a:r>
              <a:rPr lang="en-US" altLang="zh-CN" sz="1050" dirty="0" err="1">
                <a:solidFill>
                  <a:srgbClr val="0055AA"/>
                </a:solidFill>
                <a:latin typeface="Menlo"/>
              </a:rPr>
              <a:t>System</a:t>
            </a:r>
            <a:r>
              <a:rPr lang="en-US" altLang="zh-CN" sz="1050" dirty="0" err="1">
                <a:solidFill>
                  <a:srgbClr val="808080"/>
                </a:solidFill>
                <a:latin typeface="Menlo"/>
              </a:rPr>
              <a:t>.</a:t>
            </a:r>
            <a:r>
              <a:rPr lang="en-US" altLang="zh-CN" sz="1050" dirty="0" err="1">
                <a:solidFill>
                  <a:srgbClr val="0055AA"/>
                </a:solidFill>
                <a:latin typeface="Menlo"/>
              </a:rPr>
              <a:t>out</a:t>
            </a:r>
            <a:r>
              <a:rPr lang="en-US" altLang="zh-CN" sz="1050" dirty="0" err="1">
                <a:solidFill>
                  <a:srgbClr val="808080"/>
                </a:solidFill>
                <a:latin typeface="Menlo"/>
              </a:rPr>
              <a:t>.</a:t>
            </a:r>
            <a:r>
              <a:rPr lang="en-US" altLang="zh-CN" sz="1050" dirty="0" err="1">
                <a:solidFill>
                  <a:srgbClr val="0055AA"/>
                </a:solidFill>
                <a:latin typeface="Menlo"/>
              </a:rPr>
              <a:t>println</a:t>
            </a:r>
            <a:r>
              <a:rPr lang="en-US" altLang="zh-CN" sz="1050" dirty="0">
                <a:solidFill>
                  <a:srgbClr val="808000"/>
                </a:solidFill>
                <a:latin typeface="Menlo"/>
              </a:rPr>
              <a:t>(</a:t>
            </a:r>
            <a:r>
              <a:rPr lang="en-US" altLang="zh-CN" sz="1050" dirty="0">
                <a:solidFill>
                  <a:srgbClr val="8B0000"/>
                </a:solidFill>
                <a:latin typeface="Menlo"/>
              </a:rPr>
              <a:t>"</a:t>
            </a:r>
            <a:r>
              <a:rPr lang="en-US" altLang="zh-CN" sz="1050" dirty="0">
                <a:solidFill>
                  <a:srgbClr val="000080"/>
                </a:solidFill>
                <a:latin typeface="Menlo"/>
              </a:rPr>
              <a:t>\</a:t>
            </a:r>
            <a:r>
              <a:rPr lang="en-US" altLang="zh-CN" sz="1050" dirty="0" err="1">
                <a:solidFill>
                  <a:srgbClr val="000080"/>
                </a:solidFill>
                <a:latin typeface="Menlo"/>
              </a:rPr>
              <a:t>n</a:t>
            </a:r>
            <a:r>
              <a:rPr lang="en-US" altLang="zh-CN" sz="1050" dirty="0" err="1">
                <a:solidFill>
                  <a:srgbClr val="AA1111"/>
                </a:solidFill>
                <a:latin typeface="Menlo"/>
              </a:rPr>
              <a:t>Rectangle</a:t>
            </a:r>
            <a:r>
              <a:rPr lang="en-US" altLang="zh-CN" sz="1050" dirty="0">
                <a:solidFill>
                  <a:srgbClr val="AA1111"/>
                </a:solidFill>
                <a:latin typeface="Menlo"/>
              </a:rPr>
              <a:t> of red border</a:t>
            </a:r>
            <a:r>
              <a:rPr lang="en-US" altLang="zh-CN" sz="1050" dirty="0">
                <a:solidFill>
                  <a:srgbClr val="8B0000"/>
                </a:solidFill>
                <a:latin typeface="Menlo"/>
              </a:rPr>
              <a:t>"</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err="1">
                <a:solidFill>
                  <a:srgbClr val="0055AA"/>
                </a:solidFill>
                <a:latin typeface="Menlo"/>
              </a:rPr>
              <a:t>redRectangle</a:t>
            </a:r>
            <a:r>
              <a:rPr lang="en-US" altLang="zh-CN" sz="1050" dirty="0" err="1">
                <a:solidFill>
                  <a:srgbClr val="808080"/>
                </a:solidFill>
                <a:latin typeface="Menlo"/>
              </a:rPr>
              <a:t>.</a:t>
            </a:r>
            <a:r>
              <a:rPr lang="en-US" altLang="zh-CN" sz="1050" dirty="0" err="1">
                <a:solidFill>
                  <a:srgbClr val="0055AA"/>
                </a:solidFill>
                <a:latin typeface="Menlo"/>
              </a:rPr>
              <a:t>draw</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endParaRPr lang="zh-CN" altLang="en-US" sz="1050" dirty="0"/>
          </a:p>
        </p:txBody>
      </p:sp>
    </p:spTree>
    <p:extLst>
      <p:ext uri="{BB962C8B-B14F-4D97-AF65-F5344CB8AC3E}">
        <p14:creationId xmlns:p14="http://schemas.microsoft.com/office/powerpoint/2010/main" val="107786994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rPr>
              <a:t>组合模式</a:t>
            </a:r>
          </a:p>
        </p:txBody>
      </p:sp>
      <p:sp>
        <p:nvSpPr>
          <p:cNvPr id="6" name="ïṣļiďê"/>
          <p:cNvSpPr/>
          <p:nvPr/>
        </p:nvSpPr>
        <p:spPr bwMode="auto">
          <a:xfrm>
            <a:off x="917575" y="983615"/>
            <a:ext cx="7515860" cy="1008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组合模式（</a:t>
            </a:r>
            <a:r>
              <a:rPr lang="en-US" altLang="zh-CN" sz="1200" dirty="0">
                <a:solidFill>
                  <a:schemeClr val="tx1">
                    <a:lumMod val="50000"/>
                    <a:lumOff val="50000"/>
                  </a:schemeClr>
                </a:solidFill>
                <a:latin typeface="微软雅黑" pitchFamily="34" charset="-122"/>
                <a:ea typeface="微软雅黑" pitchFamily="34" charset="-122"/>
              </a:rPr>
              <a:t>Composite Pattern</a:t>
            </a:r>
            <a:r>
              <a:rPr lang="zh-CN" altLang="en-US" sz="1200" dirty="0">
                <a:solidFill>
                  <a:schemeClr val="tx1">
                    <a:lumMod val="50000"/>
                    <a:lumOff val="50000"/>
                  </a:schemeClr>
                </a:solidFill>
                <a:latin typeface="微软雅黑" pitchFamily="34" charset="-122"/>
                <a:ea typeface="微软雅黑" pitchFamily="34" charset="-122"/>
              </a:rPr>
              <a:t>），又叫部分整体模式，是用于把一组相似的对象当作一个单一的对象。组合模式依据树形结构来组合对象，用来表示部分以及整体层次。这种类型的设计模式属于结构型模式，它创建了对象组的树形结构。</a:t>
            </a:r>
            <a:endParaRPr lang="en-US" altLang="zh-CN" sz="1200" dirty="0">
              <a:solidFill>
                <a:schemeClr val="tx1">
                  <a:lumMod val="50000"/>
                  <a:lumOff val="50000"/>
                </a:schemeClr>
              </a:solidFill>
              <a:latin typeface="微软雅黑" pitchFamily="34" charset="-122"/>
              <a:ea typeface="微软雅黑" pitchFamily="34" charset="-122"/>
            </a:endParaRPr>
          </a:p>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这种模式创建了一个包含自己对象组的类。该类提供了修改相同对象组的方式。</a:t>
            </a:r>
          </a:p>
        </p:txBody>
      </p:sp>
      <p:sp>
        <p:nvSpPr>
          <p:cNvPr id="7" name="ïṣļiďê"/>
          <p:cNvSpPr/>
          <p:nvPr/>
        </p:nvSpPr>
        <p:spPr bwMode="auto">
          <a:xfrm>
            <a:off x="917575" y="2609850"/>
            <a:ext cx="6990080" cy="184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0000"/>
              </a:lnSpc>
              <a:spcBef>
                <a:spcPct val="20000"/>
              </a:spcBef>
              <a:buClr>
                <a:schemeClr val="tx1"/>
              </a:buClr>
              <a:buSzPct val="70000"/>
              <a:buFont typeface="Wingdings" charset="2"/>
            </a:pPr>
            <a:r>
              <a:rPr lang="en-US" altLang="zh-CN" sz="1200" dirty="0" err="1">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优点</a:t>
            </a:r>
            <a:endPar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endParaRPr>
          </a:p>
          <a:p>
            <a:pPr>
              <a:lnSpc>
                <a:spcPct val="90000"/>
              </a:lnSpc>
              <a:spcBef>
                <a:spcPct val="20000"/>
              </a:spcBef>
              <a:buClr>
                <a:schemeClr val="tx1"/>
              </a:buClr>
              <a:buSzPct val="70000"/>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1</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、高层模块调用简单。</a:t>
            </a:r>
            <a:endParaRPr lang="en-US" altLang="zh-CN" sz="1200" dirty="0">
              <a:effectLst>
                <a:outerShdw blurRad="38100" dist="19050" dir="2700000" algn="tl" rotWithShape="0">
                  <a:schemeClr val="dk1">
                    <a:alpha val="40000"/>
                  </a:schemeClr>
                </a:outerShdw>
              </a:effectLst>
              <a:latin typeface="Arial" charset="0"/>
              <a:ea typeface="微软雅黑" pitchFamily="34" charset="-122"/>
            </a:endParaRPr>
          </a:p>
          <a:p>
            <a:pPr>
              <a:lnSpc>
                <a:spcPct val="90000"/>
              </a:lnSpc>
              <a:spcBef>
                <a:spcPct val="20000"/>
              </a:spcBef>
              <a:buClr>
                <a:schemeClr val="tx1"/>
              </a:buClr>
              <a:buSzPct val="70000"/>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2</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、节点自由增加。</a:t>
            </a:r>
            <a:endParaRPr lang="en-US" altLang="zh-CN" sz="1200" dirty="0">
              <a:effectLst>
                <a:outerShdw blurRad="38100" dist="19050" dir="2700000" algn="tl" rotWithShape="0">
                  <a:schemeClr val="dk1">
                    <a:alpha val="40000"/>
                  </a:schemeClr>
                </a:outerShdw>
              </a:effectLst>
              <a:latin typeface="Arial" charset="0"/>
              <a:ea typeface="微软雅黑" pitchFamily="34" charset="-122"/>
              <a:sym typeface="+mn-ea"/>
            </a:endParaRPr>
          </a:p>
        </p:txBody>
      </p:sp>
    </p:spTree>
    <p:extLst>
      <p:ext uri="{BB962C8B-B14F-4D97-AF65-F5344CB8AC3E}">
        <p14:creationId xmlns:p14="http://schemas.microsoft.com/office/powerpoint/2010/main" val="268371623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实现</a:t>
            </a:r>
          </a:p>
        </p:txBody>
      </p:sp>
      <p:sp>
        <p:nvSpPr>
          <p:cNvPr id="6" name="ïṣļiďê"/>
          <p:cNvSpPr/>
          <p:nvPr/>
        </p:nvSpPr>
        <p:spPr bwMode="auto">
          <a:xfrm>
            <a:off x="917575" y="983615"/>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atinLnBrk="1"/>
            <a:r>
              <a:rPr lang="zh-CN" altLang="en-US" sz="1200" dirty="0">
                <a:solidFill>
                  <a:schemeClr val="tx1">
                    <a:lumMod val="50000"/>
                    <a:lumOff val="50000"/>
                  </a:schemeClr>
                </a:solidFill>
                <a:latin typeface="微软雅黑" pitchFamily="34" charset="-122"/>
                <a:ea typeface="微软雅黑" pitchFamily="34" charset="-122"/>
              </a:rPr>
              <a:t>我们有一个类 </a:t>
            </a:r>
            <a:r>
              <a:rPr lang="en-US" altLang="zh-CN" sz="1200" dirty="0">
                <a:solidFill>
                  <a:schemeClr val="tx1">
                    <a:lumMod val="50000"/>
                    <a:lumOff val="50000"/>
                  </a:schemeClr>
                </a:solidFill>
                <a:latin typeface="微软雅黑" pitchFamily="34" charset="-122"/>
                <a:ea typeface="微软雅黑" pitchFamily="34" charset="-122"/>
              </a:rPr>
              <a:t>Employee</a:t>
            </a:r>
            <a:r>
              <a:rPr lang="zh-CN" altLang="en-US" sz="1200" dirty="0">
                <a:solidFill>
                  <a:schemeClr val="tx1">
                    <a:lumMod val="50000"/>
                    <a:lumOff val="50000"/>
                  </a:schemeClr>
                </a:solidFill>
                <a:latin typeface="微软雅黑" pitchFamily="34" charset="-122"/>
                <a:ea typeface="微软雅黑" pitchFamily="34" charset="-122"/>
              </a:rPr>
              <a:t>，该类被当作组合模型类。</a:t>
            </a:r>
            <a:r>
              <a:rPr lang="en-US" altLang="zh-CN" sz="1200" dirty="0" err="1">
                <a:solidFill>
                  <a:schemeClr val="tx1">
                    <a:lumMod val="50000"/>
                    <a:lumOff val="50000"/>
                  </a:schemeClr>
                </a:solidFill>
                <a:latin typeface="微软雅黑" pitchFamily="34" charset="-122"/>
                <a:ea typeface="微软雅黑" pitchFamily="34" charset="-122"/>
              </a:rPr>
              <a:t>CompositePatternDemo</a:t>
            </a:r>
            <a:r>
              <a:rPr lang="zh-CN" altLang="en-US" sz="1200" dirty="0">
                <a:solidFill>
                  <a:schemeClr val="tx1">
                    <a:lumMod val="50000"/>
                    <a:lumOff val="50000"/>
                  </a:schemeClr>
                </a:solidFill>
                <a:latin typeface="微软雅黑" pitchFamily="34" charset="-122"/>
                <a:ea typeface="微软雅黑" pitchFamily="34" charset="-122"/>
              </a:rPr>
              <a:t>，我们的演示类使用 </a:t>
            </a:r>
            <a:r>
              <a:rPr lang="en-US" altLang="zh-CN" sz="1200" dirty="0">
                <a:solidFill>
                  <a:schemeClr val="tx1">
                    <a:lumMod val="50000"/>
                    <a:lumOff val="50000"/>
                  </a:schemeClr>
                </a:solidFill>
                <a:latin typeface="微软雅黑" pitchFamily="34" charset="-122"/>
                <a:ea typeface="微软雅黑" pitchFamily="34" charset="-122"/>
              </a:rPr>
              <a:t>Employee </a:t>
            </a:r>
            <a:r>
              <a:rPr lang="zh-CN" altLang="en-US" sz="1200" dirty="0">
                <a:solidFill>
                  <a:schemeClr val="tx1">
                    <a:lumMod val="50000"/>
                    <a:lumOff val="50000"/>
                  </a:schemeClr>
                </a:solidFill>
                <a:latin typeface="微软雅黑" pitchFamily="34" charset="-122"/>
                <a:ea typeface="微软雅黑" pitchFamily="34" charset="-122"/>
              </a:rPr>
              <a:t>类来添加部门层次结构，并打印所有员工。</a:t>
            </a:r>
          </a:p>
        </p:txBody>
      </p:sp>
      <p:pic>
        <p:nvPicPr>
          <p:cNvPr id="23554" name="Picture 2" descr="组合模式的 UML 图">
            <a:extLst>
              <a:ext uri="{FF2B5EF4-FFF2-40B4-BE49-F238E27FC236}">
                <a16:creationId xmlns:a16="http://schemas.microsoft.com/office/drawing/2014/main" id="{B6AE6739-FD45-43D4-8406-81179A999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620" y="1540288"/>
            <a:ext cx="3007604" cy="3528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0035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示例代码</a:t>
            </a:r>
          </a:p>
        </p:txBody>
      </p:sp>
      <p:sp>
        <p:nvSpPr>
          <p:cNvPr id="7" name="矩形 6">
            <a:extLst>
              <a:ext uri="{FF2B5EF4-FFF2-40B4-BE49-F238E27FC236}">
                <a16:creationId xmlns:a16="http://schemas.microsoft.com/office/drawing/2014/main" id="{98B8324E-501F-4F0A-9FBE-2BCE736901BF}"/>
              </a:ext>
            </a:extLst>
          </p:cNvPr>
          <p:cNvSpPr/>
          <p:nvPr/>
        </p:nvSpPr>
        <p:spPr>
          <a:xfrm>
            <a:off x="270258" y="984768"/>
            <a:ext cx="4714873" cy="3639458"/>
          </a:xfrm>
          <a:prstGeom prst="rect">
            <a:avLst/>
          </a:prstGeom>
        </p:spPr>
        <p:txBody>
          <a:bodyPr wrap="square">
            <a:spAutoFit/>
          </a:bodyPr>
          <a:lstStyle/>
          <a:p>
            <a:pPr algn="l"/>
            <a:r>
              <a:rPr lang="en-US" altLang="zh-CN" sz="1050" dirty="0"/>
              <a:t>1</a:t>
            </a:r>
            <a:r>
              <a:rPr lang="zh-CN" altLang="en-US" sz="1050" dirty="0"/>
              <a:t>、创建 </a:t>
            </a:r>
            <a:r>
              <a:rPr lang="en-US" altLang="zh-CN" sz="1050" dirty="0"/>
              <a:t>Employee </a:t>
            </a:r>
            <a:r>
              <a:rPr lang="zh-CN" altLang="en-US" sz="1050" dirty="0"/>
              <a:t>类，该类带有 </a:t>
            </a:r>
            <a:r>
              <a:rPr lang="en-US" altLang="zh-CN" sz="1050" dirty="0"/>
              <a:t>Employee </a:t>
            </a:r>
            <a:r>
              <a:rPr lang="zh-CN" altLang="en-US" sz="1050" dirty="0"/>
              <a:t>对象的列表</a:t>
            </a:r>
            <a:r>
              <a:rPr lang="en-US" altLang="zh-CN" sz="1050" dirty="0"/>
              <a:t>:</a:t>
            </a:r>
          </a:p>
          <a:p>
            <a:pPr algn="l"/>
            <a:r>
              <a:rPr lang="en-US" altLang="zh-CN" sz="1000" dirty="0">
                <a:solidFill>
                  <a:srgbClr val="008000"/>
                </a:solidFill>
                <a:latin typeface="Menlo"/>
              </a:rPr>
              <a:t>import</a:t>
            </a:r>
            <a:r>
              <a:rPr lang="en-US" altLang="zh-CN" sz="1000" dirty="0">
                <a:solidFill>
                  <a:srgbClr val="808080"/>
                </a:solidFill>
                <a:latin typeface="Menlo"/>
              </a:rPr>
              <a:t> </a:t>
            </a:r>
            <a:r>
              <a:rPr lang="en-US" altLang="zh-CN" sz="1000" dirty="0" err="1">
                <a:solidFill>
                  <a:srgbClr val="0055AA"/>
                </a:solidFill>
                <a:latin typeface="Menlo"/>
              </a:rPr>
              <a:t>java</a:t>
            </a:r>
            <a:r>
              <a:rPr lang="en-US" altLang="zh-CN" sz="1000" dirty="0" err="1">
                <a:solidFill>
                  <a:srgbClr val="808080"/>
                </a:solidFill>
                <a:latin typeface="Menlo"/>
              </a:rPr>
              <a:t>.</a:t>
            </a:r>
            <a:r>
              <a:rPr lang="en-US" altLang="zh-CN" sz="1000" dirty="0" err="1">
                <a:solidFill>
                  <a:srgbClr val="0055AA"/>
                </a:solidFill>
                <a:latin typeface="Menlo"/>
              </a:rPr>
              <a:t>util</a:t>
            </a:r>
            <a:r>
              <a:rPr lang="en-US" altLang="zh-CN" sz="1000" dirty="0" err="1">
                <a:solidFill>
                  <a:srgbClr val="808080"/>
                </a:solidFill>
                <a:latin typeface="Menlo"/>
              </a:rPr>
              <a:t>.</a:t>
            </a:r>
            <a:r>
              <a:rPr lang="en-US" altLang="zh-CN" sz="1000" dirty="0" err="1">
                <a:solidFill>
                  <a:srgbClr val="0055AA"/>
                </a:solidFill>
                <a:latin typeface="Menlo"/>
              </a:rPr>
              <a:t>ArrayList</a:t>
            </a:r>
            <a:r>
              <a:rPr lang="en-US" altLang="zh-CN" sz="1000" dirty="0">
                <a:solidFill>
                  <a:srgbClr val="808080"/>
                </a:solidFill>
                <a:latin typeface="Menlo"/>
              </a:rPr>
              <a:t>; </a:t>
            </a:r>
          </a:p>
          <a:p>
            <a:pPr algn="l"/>
            <a:r>
              <a:rPr lang="en-US" altLang="zh-CN" sz="1000" dirty="0">
                <a:solidFill>
                  <a:srgbClr val="008000"/>
                </a:solidFill>
                <a:latin typeface="Menlo"/>
              </a:rPr>
              <a:t>import</a:t>
            </a:r>
            <a:r>
              <a:rPr lang="en-US" altLang="zh-CN" sz="1000" dirty="0">
                <a:solidFill>
                  <a:srgbClr val="808080"/>
                </a:solidFill>
                <a:latin typeface="Menlo"/>
              </a:rPr>
              <a:t> </a:t>
            </a:r>
            <a:r>
              <a:rPr lang="en-US" altLang="zh-CN" sz="1000" dirty="0" err="1">
                <a:solidFill>
                  <a:srgbClr val="0055AA"/>
                </a:solidFill>
                <a:latin typeface="Menlo"/>
              </a:rPr>
              <a:t>java</a:t>
            </a:r>
            <a:r>
              <a:rPr lang="en-US" altLang="zh-CN" sz="1000" dirty="0" err="1">
                <a:solidFill>
                  <a:srgbClr val="808080"/>
                </a:solidFill>
                <a:latin typeface="Menlo"/>
              </a:rPr>
              <a:t>.</a:t>
            </a:r>
            <a:r>
              <a:rPr lang="en-US" altLang="zh-CN" sz="1000" dirty="0" err="1">
                <a:solidFill>
                  <a:srgbClr val="0055AA"/>
                </a:solidFill>
                <a:latin typeface="Menlo"/>
              </a:rPr>
              <a:t>util</a:t>
            </a:r>
            <a:r>
              <a:rPr lang="en-US" altLang="zh-CN" sz="1000" dirty="0" err="1">
                <a:solidFill>
                  <a:srgbClr val="808080"/>
                </a:solidFill>
                <a:latin typeface="Menlo"/>
              </a:rPr>
              <a:t>.</a:t>
            </a:r>
            <a:r>
              <a:rPr lang="en-US" altLang="zh-CN" sz="1000" dirty="0" err="1">
                <a:solidFill>
                  <a:srgbClr val="0055AA"/>
                </a:solidFill>
                <a:latin typeface="Menlo"/>
              </a:rPr>
              <a:t>List</a:t>
            </a:r>
            <a:r>
              <a:rPr lang="en-US" altLang="zh-CN" sz="1000" dirty="0">
                <a:solidFill>
                  <a:srgbClr val="808080"/>
                </a:solidFill>
                <a:latin typeface="Menlo"/>
              </a:rPr>
              <a:t>; </a:t>
            </a:r>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a:solidFill>
                  <a:srgbClr val="0055AA"/>
                </a:solidFill>
                <a:latin typeface="Menlo"/>
              </a:rPr>
              <a:t>Employee</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private</a:t>
            </a:r>
            <a:r>
              <a:rPr lang="en-US" altLang="zh-CN" sz="1000" dirty="0">
                <a:solidFill>
                  <a:srgbClr val="808080"/>
                </a:solidFill>
                <a:latin typeface="Menlo"/>
              </a:rPr>
              <a:t> </a:t>
            </a:r>
            <a:r>
              <a:rPr lang="en-US" altLang="zh-CN" sz="1000" dirty="0">
                <a:solidFill>
                  <a:srgbClr val="0055AA"/>
                </a:solidFill>
                <a:latin typeface="Menlo"/>
              </a:rPr>
              <a:t>String</a:t>
            </a:r>
            <a:r>
              <a:rPr lang="en-US" altLang="zh-CN" sz="1000" dirty="0">
                <a:solidFill>
                  <a:srgbClr val="808080"/>
                </a:solidFill>
                <a:latin typeface="Menlo"/>
              </a:rPr>
              <a:t> </a:t>
            </a:r>
            <a:r>
              <a:rPr lang="en-US" altLang="zh-CN" sz="1000" dirty="0">
                <a:solidFill>
                  <a:srgbClr val="0055AA"/>
                </a:solidFill>
                <a:latin typeface="Menlo"/>
              </a:rPr>
              <a:t>name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private</a:t>
            </a:r>
            <a:r>
              <a:rPr lang="en-US" altLang="zh-CN" sz="1000" dirty="0">
                <a:solidFill>
                  <a:srgbClr val="808080"/>
                </a:solidFill>
                <a:latin typeface="Menlo"/>
              </a:rPr>
              <a:t> </a:t>
            </a:r>
            <a:r>
              <a:rPr lang="en-US" altLang="zh-CN" sz="1000" dirty="0">
                <a:solidFill>
                  <a:srgbClr val="0055AA"/>
                </a:solidFill>
                <a:latin typeface="Menlo"/>
              </a:rPr>
              <a:t>String</a:t>
            </a:r>
            <a:r>
              <a:rPr lang="en-US" altLang="zh-CN" sz="1000" dirty="0">
                <a:solidFill>
                  <a:srgbClr val="808080"/>
                </a:solidFill>
                <a:latin typeface="Menlo"/>
              </a:rPr>
              <a:t> </a:t>
            </a:r>
            <a:r>
              <a:rPr lang="en-US" altLang="zh-CN" sz="1000" dirty="0">
                <a:solidFill>
                  <a:srgbClr val="0055AA"/>
                </a:solidFill>
                <a:latin typeface="Menlo"/>
              </a:rPr>
              <a:t>dept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private</a:t>
            </a:r>
            <a:r>
              <a:rPr lang="en-US" altLang="zh-CN" sz="1000" dirty="0">
                <a:solidFill>
                  <a:srgbClr val="808080"/>
                </a:solidFill>
                <a:latin typeface="Menlo"/>
              </a:rPr>
              <a:t> </a:t>
            </a:r>
            <a:r>
              <a:rPr lang="en-US" altLang="zh-CN" sz="1000" dirty="0">
                <a:latin typeface="Menlo"/>
              </a:rPr>
              <a:t>int</a:t>
            </a:r>
            <a:r>
              <a:rPr lang="en-US" altLang="zh-CN" sz="1000" dirty="0">
                <a:solidFill>
                  <a:srgbClr val="808080"/>
                </a:solidFill>
                <a:latin typeface="Menlo"/>
              </a:rPr>
              <a:t> </a:t>
            </a:r>
            <a:r>
              <a:rPr lang="en-US" altLang="zh-CN" sz="1000" dirty="0">
                <a:solidFill>
                  <a:srgbClr val="0055AA"/>
                </a:solidFill>
                <a:latin typeface="Menlo"/>
              </a:rPr>
              <a:t>salary</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private</a:t>
            </a:r>
            <a:r>
              <a:rPr lang="en-US" altLang="zh-CN" sz="1000" dirty="0">
                <a:solidFill>
                  <a:srgbClr val="808080"/>
                </a:solidFill>
                <a:latin typeface="Menlo"/>
              </a:rPr>
              <a:t> </a:t>
            </a:r>
            <a:r>
              <a:rPr lang="en-US" altLang="zh-CN" sz="1000" dirty="0">
                <a:solidFill>
                  <a:srgbClr val="0055AA"/>
                </a:solidFill>
                <a:latin typeface="Menlo"/>
              </a:rPr>
              <a:t>List</a:t>
            </a:r>
            <a:r>
              <a:rPr lang="en-US" altLang="zh-CN" sz="1000" dirty="0">
                <a:solidFill>
                  <a:srgbClr val="808080"/>
                </a:solidFill>
                <a:latin typeface="Menlo"/>
              </a:rPr>
              <a:t>&lt;</a:t>
            </a:r>
            <a:r>
              <a:rPr lang="en-US" altLang="zh-CN" sz="1000" dirty="0">
                <a:solidFill>
                  <a:srgbClr val="0055AA"/>
                </a:solidFill>
                <a:latin typeface="Menlo"/>
              </a:rPr>
              <a:t>Employee</a:t>
            </a:r>
            <a:r>
              <a:rPr lang="en-US" altLang="zh-CN" sz="1000" dirty="0">
                <a:solidFill>
                  <a:srgbClr val="808080"/>
                </a:solidFill>
                <a:latin typeface="Menlo"/>
              </a:rPr>
              <a:t>&gt; </a:t>
            </a:r>
            <a:r>
              <a:rPr lang="en-US" altLang="zh-CN" sz="1000" dirty="0">
                <a:solidFill>
                  <a:srgbClr val="0055AA"/>
                </a:solidFill>
                <a:latin typeface="Menlo"/>
              </a:rPr>
              <a:t>subordinates</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构造函数</a:t>
            </a:r>
            <a:r>
              <a:rPr lang="zh-CN" altLang="en-US" sz="1000" dirty="0">
                <a:solidFill>
                  <a:srgbClr val="808080"/>
                </a:solidFill>
                <a:latin typeface="Menlo"/>
              </a:rPr>
              <a:t> </a:t>
            </a:r>
            <a:endParaRPr lang="en-US" altLang="zh-CN" sz="1000" dirty="0">
              <a:solidFill>
                <a:srgbClr val="808080"/>
              </a:solidFill>
              <a:latin typeface="Menlo"/>
            </a:endParaRP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55AA"/>
                </a:solidFill>
                <a:latin typeface="Menlo"/>
              </a:rPr>
              <a:t>Employee</a:t>
            </a:r>
            <a:r>
              <a:rPr lang="en-US" altLang="zh-CN" sz="1000" dirty="0">
                <a:solidFill>
                  <a:srgbClr val="808000"/>
                </a:solidFill>
                <a:latin typeface="Menlo"/>
              </a:rPr>
              <a:t>(</a:t>
            </a:r>
            <a:r>
              <a:rPr lang="en-US" altLang="zh-CN" sz="1000" dirty="0">
                <a:solidFill>
                  <a:srgbClr val="0055AA"/>
                </a:solidFill>
                <a:latin typeface="Menlo"/>
              </a:rPr>
              <a:t>String</a:t>
            </a:r>
            <a:r>
              <a:rPr lang="en-US" altLang="zh-CN" sz="1000" dirty="0">
                <a:solidFill>
                  <a:srgbClr val="808080"/>
                </a:solidFill>
                <a:latin typeface="Menlo"/>
              </a:rPr>
              <a:t> </a:t>
            </a:r>
            <a:r>
              <a:rPr lang="en-US" altLang="zh-CN" sz="1000" dirty="0" err="1">
                <a:solidFill>
                  <a:srgbClr val="0055AA"/>
                </a:solidFill>
                <a:latin typeface="Menlo"/>
              </a:rPr>
              <a:t>name</a:t>
            </a:r>
            <a:r>
              <a:rPr lang="en-US" altLang="zh-CN" sz="1000" dirty="0" err="1">
                <a:solidFill>
                  <a:srgbClr val="808080"/>
                </a:solidFill>
                <a:latin typeface="Menlo"/>
              </a:rPr>
              <a:t>,</a:t>
            </a:r>
            <a:r>
              <a:rPr lang="en-US" altLang="zh-CN" sz="1000" dirty="0" err="1">
                <a:solidFill>
                  <a:srgbClr val="0055AA"/>
                </a:solidFill>
                <a:latin typeface="Menlo"/>
              </a:rPr>
              <a:t>String</a:t>
            </a:r>
            <a:r>
              <a:rPr lang="en-US" altLang="zh-CN" sz="1000" dirty="0">
                <a:solidFill>
                  <a:srgbClr val="808080"/>
                </a:solidFill>
                <a:latin typeface="Menlo"/>
              </a:rPr>
              <a:t> </a:t>
            </a:r>
            <a:r>
              <a:rPr lang="en-US" altLang="zh-CN" sz="1000" dirty="0">
                <a:solidFill>
                  <a:srgbClr val="0055AA"/>
                </a:solidFill>
                <a:latin typeface="Menlo"/>
              </a:rPr>
              <a:t>dept</a:t>
            </a:r>
            <a:r>
              <a:rPr lang="en-US" altLang="zh-CN" sz="1000" dirty="0">
                <a:solidFill>
                  <a:srgbClr val="808080"/>
                </a:solidFill>
                <a:latin typeface="Menlo"/>
              </a:rPr>
              <a:t>, </a:t>
            </a:r>
            <a:r>
              <a:rPr lang="en-US" altLang="zh-CN" sz="1000" dirty="0">
                <a:latin typeface="Menlo"/>
              </a:rPr>
              <a:t>int</a:t>
            </a:r>
            <a:r>
              <a:rPr lang="en-US" altLang="zh-CN" sz="1000" dirty="0">
                <a:solidFill>
                  <a:srgbClr val="808080"/>
                </a:solidFill>
                <a:latin typeface="Menlo"/>
              </a:rPr>
              <a:t> </a:t>
            </a:r>
            <a:r>
              <a:rPr lang="en-US" altLang="zh-CN" sz="1000" dirty="0" err="1">
                <a:solidFill>
                  <a:srgbClr val="0055AA"/>
                </a:solidFill>
                <a:latin typeface="Menlo"/>
              </a:rPr>
              <a:t>sal</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this</a:t>
            </a:r>
            <a:r>
              <a:rPr lang="en-US" altLang="zh-CN" sz="1000" dirty="0">
                <a:solidFill>
                  <a:srgbClr val="808080"/>
                </a:solidFill>
                <a:latin typeface="Menlo"/>
              </a:rPr>
              <a:t>.</a:t>
            </a:r>
            <a:r>
              <a:rPr lang="en-US" altLang="zh-CN" sz="1000" dirty="0">
                <a:solidFill>
                  <a:srgbClr val="0055AA"/>
                </a:solidFill>
                <a:latin typeface="Menlo"/>
              </a:rPr>
              <a:t>name</a:t>
            </a:r>
            <a:r>
              <a:rPr lang="en-US" altLang="zh-CN" sz="1000" dirty="0">
                <a:solidFill>
                  <a:srgbClr val="808080"/>
                </a:solidFill>
                <a:latin typeface="Menlo"/>
              </a:rPr>
              <a:t> = </a:t>
            </a:r>
            <a:r>
              <a:rPr lang="en-US" altLang="zh-CN" sz="1000" dirty="0">
                <a:solidFill>
                  <a:srgbClr val="0055AA"/>
                </a:solidFill>
                <a:latin typeface="Menlo"/>
              </a:rPr>
              <a:t>name</a:t>
            </a:r>
            <a:r>
              <a:rPr lang="en-US" altLang="zh-CN" sz="1000" dirty="0">
                <a:solidFill>
                  <a:srgbClr val="808080"/>
                </a:solidFill>
                <a:latin typeface="Menlo"/>
              </a:rPr>
              <a:t>;</a:t>
            </a:r>
          </a:p>
          <a:p>
            <a:pPr algn="l"/>
            <a:r>
              <a:rPr lang="en-US" altLang="zh-CN" sz="1000" dirty="0">
                <a:solidFill>
                  <a:srgbClr val="808080"/>
                </a:solidFill>
                <a:latin typeface="Menlo"/>
              </a:rPr>
              <a:t>		</a:t>
            </a:r>
            <a:r>
              <a:rPr lang="en-US" altLang="zh-CN" sz="1000" dirty="0" err="1">
                <a:solidFill>
                  <a:srgbClr val="008000"/>
                </a:solidFill>
                <a:latin typeface="Menlo"/>
              </a:rPr>
              <a:t>this</a:t>
            </a:r>
            <a:r>
              <a:rPr lang="en-US" altLang="zh-CN" sz="1000" dirty="0" err="1">
                <a:solidFill>
                  <a:srgbClr val="808080"/>
                </a:solidFill>
                <a:latin typeface="Menlo"/>
              </a:rPr>
              <a:t>.</a:t>
            </a:r>
            <a:r>
              <a:rPr lang="en-US" altLang="zh-CN" sz="1000" dirty="0" err="1">
                <a:solidFill>
                  <a:srgbClr val="0055AA"/>
                </a:solidFill>
                <a:latin typeface="Menlo"/>
              </a:rPr>
              <a:t>dept</a:t>
            </a:r>
            <a:r>
              <a:rPr lang="en-US" altLang="zh-CN" sz="1000" dirty="0">
                <a:solidFill>
                  <a:srgbClr val="808080"/>
                </a:solidFill>
                <a:latin typeface="Menlo"/>
              </a:rPr>
              <a:t> = </a:t>
            </a:r>
            <a:r>
              <a:rPr lang="en-US" altLang="zh-CN" sz="1000" dirty="0">
                <a:solidFill>
                  <a:srgbClr val="0055AA"/>
                </a:solidFill>
                <a:latin typeface="Menlo"/>
              </a:rPr>
              <a:t>dept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8000"/>
                </a:solidFill>
                <a:latin typeface="Menlo"/>
              </a:rPr>
              <a:t>this</a:t>
            </a:r>
            <a:r>
              <a:rPr lang="en-US" altLang="zh-CN" sz="1000" dirty="0" err="1">
                <a:solidFill>
                  <a:srgbClr val="808080"/>
                </a:solidFill>
                <a:latin typeface="Menlo"/>
              </a:rPr>
              <a:t>.</a:t>
            </a:r>
            <a:r>
              <a:rPr lang="en-US" altLang="zh-CN" sz="1000" dirty="0" err="1">
                <a:solidFill>
                  <a:srgbClr val="0055AA"/>
                </a:solidFill>
                <a:latin typeface="Menlo"/>
              </a:rPr>
              <a:t>salary</a:t>
            </a:r>
            <a:r>
              <a:rPr lang="en-US" altLang="zh-CN" sz="1000" dirty="0">
                <a:solidFill>
                  <a:srgbClr val="808080"/>
                </a:solidFill>
                <a:latin typeface="Menlo"/>
              </a:rPr>
              <a:t> = </a:t>
            </a:r>
            <a:r>
              <a:rPr lang="en-US" altLang="zh-CN" sz="1000" dirty="0" err="1">
                <a:solidFill>
                  <a:srgbClr val="0055AA"/>
                </a:solidFill>
                <a:latin typeface="Menlo"/>
              </a:rPr>
              <a:t>sal</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55AA"/>
                </a:solidFill>
                <a:latin typeface="Menlo"/>
              </a:rPr>
              <a:t>subordinates</a:t>
            </a:r>
            <a:r>
              <a:rPr lang="en-US" altLang="zh-CN" sz="1000" dirty="0">
                <a:solidFill>
                  <a:srgbClr val="808080"/>
                </a:solidFill>
                <a:latin typeface="Menlo"/>
              </a:rPr>
              <a:t> =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err="1">
                <a:solidFill>
                  <a:srgbClr val="0055AA"/>
                </a:solidFill>
                <a:latin typeface="Menlo"/>
              </a:rPr>
              <a:t>ArrayList</a:t>
            </a:r>
            <a:r>
              <a:rPr lang="en-US" altLang="zh-CN" sz="1000" dirty="0">
                <a:solidFill>
                  <a:srgbClr val="808080"/>
                </a:solidFill>
                <a:latin typeface="Menlo"/>
              </a:rPr>
              <a:t>&lt;</a:t>
            </a:r>
            <a:r>
              <a:rPr lang="en-US" altLang="zh-CN" sz="1000" dirty="0">
                <a:solidFill>
                  <a:srgbClr val="0055AA"/>
                </a:solidFill>
                <a:latin typeface="Menlo"/>
              </a:rPr>
              <a:t>Employee</a:t>
            </a:r>
            <a:r>
              <a:rPr lang="en-US" altLang="zh-CN" sz="1000" dirty="0">
                <a:solidFill>
                  <a:srgbClr val="808080"/>
                </a:solidFill>
                <a:latin typeface="Menlo"/>
              </a:rPr>
              <a:t>&gt;</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add</a:t>
            </a:r>
            <a:r>
              <a:rPr lang="en-US" altLang="zh-CN" sz="1000" dirty="0">
                <a:solidFill>
                  <a:srgbClr val="808000"/>
                </a:solidFill>
                <a:latin typeface="Menlo"/>
              </a:rPr>
              <a:t>(</a:t>
            </a:r>
            <a:r>
              <a:rPr lang="en-US" altLang="zh-CN" sz="1000" dirty="0">
                <a:solidFill>
                  <a:srgbClr val="0055AA"/>
                </a:solidFill>
                <a:latin typeface="Menlo"/>
              </a:rPr>
              <a:t>Employee</a:t>
            </a:r>
            <a:r>
              <a:rPr lang="en-US" altLang="zh-CN" sz="1000" dirty="0">
                <a:solidFill>
                  <a:srgbClr val="808080"/>
                </a:solidFill>
                <a:latin typeface="Menlo"/>
              </a:rPr>
              <a:t> </a:t>
            </a:r>
            <a:r>
              <a:rPr lang="en-US" altLang="zh-CN" sz="1000" dirty="0">
                <a:solidFill>
                  <a:srgbClr val="0055AA"/>
                </a:solidFill>
                <a:latin typeface="Menlo"/>
              </a:rPr>
              <a:t>e</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subordinates</a:t>
            </a:r>
            <a:r>
              <a:rPr lang="en-US" altLang="zh-CN" sz="1000" dirty="0" err="1">
                <a:solidFill>
                  <a:srgbClr val="808080"/>
                </a:solidFill>
                <a:latin typeface="Menlo"/>
              </a:rPr>
              <a:t>.</a:t>
            </a:r>
            <a:r>
              <a:rPr lang="en-US" altLang="zh-CN" sz="1000" dirty="0" err="1">
                <a:solidFill>
                  <a:srgbClr val="0055AA"/>
                </a:solidFill>
                <a:latin typeface="Menlo"/>
              </a:rPr>
              <a:t>add</a:t>
            </a:r>
            <a:r>
              <a:rPr lang="en-US" altLang="zh-CN" sz="1000" dirty="0">
                <a:solidFill>
                  <a:srgbClr val="808000"/>
                </a:solidFill>
                <a:latin typeface="Menlo"/>
              </a:rPr>
              <a:t>(</a:t>
            </a:r>
            <a:r>
              <a:rPr lang="en-US" altLang="zh-CN" sz="1000" dirty="0">
                <a:solidFill>
                  <a:srgbClr val="0055AA"/>
                </a:solidFill>
                <a:latin typeface="Menlo"/>
              </a:rPr>
              <a:t>e</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p>
          <a:p>
            <a:pPr algn="l"/>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remove</a:t>
            </a:r>
            <a:r>
              <a:rPr lang="en-US" altLang="zh-CN" sz="1000" dirty="0">
                <a:solidFill>
                  <a:srgbClr val="808000"/>
                </a:solidFill>
                <a:latin typeface="Menlo"/>
              </a:rPr>
              <a:t>(</a:t>
            </a:r>
            <a:r>
              <a:rPr lang="en-US" altLang="zh-CN" sz="1000" dirty="0">
                <a:solidFill>
                  <a:srgbClr val="0055AA"/>
                </a:solidFill>
                <a:latin typeface="Menlo"/>
              </a:rPr>
              <a:t>Employee</a:t>
            </a:r>
            <a:r>
              <a:rPr lang="en-US" altLang="zh-CN" sz="1000" dirty="0">
                <a:solidFill>
                  <a:srgbClr val="808080"/>
                </a:solidFill>
                <a:latin typeface="Menlo"/>
              </a:rPr>
              <a:t> </a:t>
            </a:r>
            <a:r>
              <a:rPr lang="en-US" altLang="zh-CN" sz="1000" dirty="0">
                <a:solidFill>
                  <a:srgbClr val="0055AA"/>
                </a:solidFill>
                <a:latin typeface="Menlo"/>
              </a:rPr>
              <a:t>e</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br>
              <a:rPr lang="en-US" altLang="zh-CN" sz="1000" dirty="0">
                <a:solidFill>
                  <a:srgbClr val="808080"/>
                </a:solidFill>
                <a:latin typeface="Menlo"/>
              </a:rPr>
            </a:br>
            <a:r>
              <a:rPr lang="en-US" altLang="zh-CN" sz="1000" dirty="0">
                <a:solidFill>
                  <a:srgbClr val="808080"/>
                </a:solidFill>
                <a:latin typeface="Menlo"/>
              </a:rPr>
              <a:t>		</a:t>
            </a:r>
            <a:r>
              <a:rPr lang="en-US" altLang="zh-CN" sz="1000" dirty="0" err="1">
                <a:solidFill>
                  <a:srgbClr val="0055AA"/>
                </a:solidFill>
                <a:latin typeface="Menlo"/>
              </a:rPr>
              <a:t>subordinates</a:t>
            </a:r>
            <a:r>
              <a:rPr lang="en-US" altLang="zh-CN" sz="1000" dirty="0" err="1">
                <a:solidFill>
                  <a:srgbClr val="808080"/>
                </a:solidFill>
                <a:latin typeface="Menlo"/>
              </a:rPr>
              <a:t>.</a:t>
            </a:r>
            <a:r>
              <a:rPr lang="en-US" altLang="zh-CN" sz="1000" dirty="0" err="1">
                <a:solidFill>
                  <a:srgbClr val="0055AA"/>
                </a:solidFill>
                <a:latin typeface="Menlo"/>
              </a:rPr>
              <a:t>remove</a:t>
            </a:r>
            <a:r>
              <a:rPr lang="en-US" altLang="zh-CN" sz="1000" dirty="0">
                <a:solidFill>
                  <a:srgbClr val="808000"/>
                </a:solidFill>
                <a:latin typeface="Menlo"/>
              </a:rPr>
              <a:t>(</a:t>
            </a:r>
            <a:r>
              <a:rPr lang="en-US" altLang="zh-CN" sz="1000" dirty="0">
                <a:solidFill>
                  <a:srgbClr val="0055AA"/>
                </a:solidFill>
                <a:latin typeface="Menlo"/>
              </a:rPr>
              <a:t>e</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55AA"/>
                </a:solidFill>
                <a:latin typeface="Menlo"/>
              </a:rPr>
              <a:t>List</a:t>
            </a:r>
            <a:r>
              <a:rPr lang="en-US" altLang="zh-CN" sz="1000" dirty="0">
                <a:solidFill>
                  <a:srgbClr val="808080"/>
                </a:solidFill>
                <a:latin typeface="Menlo"/>
              </a:rPr>
              <a:t>&lt;</a:t>
            </a:r>
            <a:r>
              <a:rPr lang="en-US" altLang="zh-CN" sz="1000" dirty="0">
                <a:solidFill>
                  <a:srgbClr val="0055AA"/>
                </a:solidFill>
                <a:latin typeface="Menlo"/>
              </a:rPr>
              <a:t>Employee</a:t>
            </a:r>
            <a:r>
              <a:rPr lang="en-US" altLang="zh-CN" sz="1000" dirty="0">
                <a:solidFill>
                  <a:srgbClr val="808080"/>
                </a:solidFill>
                <a:latin typeface="Menlo"/>
              </a:rPr>
              <a:t>&gt; </a:t>
            </a:r>
            <a:r>
              <a:rPr lang="en-US" altLang="zh-CN" sz="1000" dirty="0" err="1">
                <a:solidFill>
                  <a:srgbClr val="0055AA"/>
                </a:solidFill>
                <a:latin typeface="Menlo"/>
              </a:rPr>
              <a:t>getSubordinates</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return</a:t>
            </a:r>
            <a:r>
              <a:rPr lang="en-US" altLang="zh-CN" sz="1000" dirty="0">
                <a:solidFill>
                  <a:srgbClr val="808080"/>
                </a:solidFill>
                <a:latin typeface="Menlo"/>
              </a:rPr>
              <a:t> </a:t>
            </a:r>
            <a:r>
              <a:rPr lang="en-US" altLang="zh-CN" sz="1000" dirty="0">
                <a:solidFill>
                  <a:srgbClr val="0055AA"/>
                </a:solidFill>
                <a:latin typeface="Menlo"/>
              </a:rPr>
              <a:t>subordinates</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55AA"/>
                </a:solidFill>
                <a:latin typeface="Menlo"/>
              </a:rPr>
              <a:t>String</a:t>
            </a:r>
            <a:r>
              <a:rPr lang="en-US" altLang="zh-CN" sz="1000" dirty="0">
                <a:solidFill>
                  <a:srgbClr val="808080"/>
                </a:solidFill>
                <a:latin typeface="Menlo"/>
              </a:rPr>
              <a:t> </a:t>
            </a:r>
            <a:r>
              <a:rPr lang="en-US" altLang="zh-CN" sz="1000" dirty="0" err="1">
                <a:solidFill>
                  <a:srgbClr val="0055AA"/>
                </a:solidFill>
                <a:latin typeface="Menlo"/>
              </a:rPr>
              <a:t>toString</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return</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Employee :[ Name : </a:t>
            </a:r>
            <a:r>
              <a:rPr lang="en-US" altLang="zh-CN" sz="1000" dirty="0">
                <a:solidFill>
                  <a:srgbClr val="8B0000"/>
                </a:solidFill>
                <a:latin typeface="Menlo"/>
              </a:rPr>
              <a:t>"</a:t>
            </a:r>
            <a:r>
              <a:rPr lang="en-US" altLang="zh-CN" sz="1000" dirty="0">
                <a:solidFill>
                  <a:srgbClr val="808080"/>
                </a:solidFill>
                <a:latin typeface="Menlo"/>
              </a:rPr>
              <a:t>+ </a:t>
            </a:r>
            <a:r>
              <a:rPr lang="en-US" altLang="zh-CN" sz="1000" dirty="0">
                <a:solidFill>
                  <a:srgbClr val="0055AA"/>
                </a:solidFill>
                <a:latin typeface="Menlo"/>
              </a:rPr>
              <a:t>name</a:t>
            </a:r>
            <a:r>
              <a:rPr lang="en-US" altLang="zh-CN" sz="1000" dirty="0">
                <a:solidFill>
                  <a:srgbClr val="808080"/>
                </a:solidFill>
                <a:latin typeface="Menlo"/>
              </a:rPr>
              <a:t> +</a:t>
            </a:r>
            <a:r>
              <a:rPr lang="en-US" altLang="zh-CN" sz="1000" dirty="0">
                <a:solidFill>
                  <a:srgbClr val="8B0000"/>
                </a:solidFill>
                <a:latin typeface="Menlo"/>
              </a:rPr>
              <a:t>"</a:t>
            </a:r>
            <a:r>
              <a:rPr lang="en-US" altLang="zh-CN" sz="1000" dirty="0">
                <a:solidFill>
                  <a:srgbClr val="AA1111"/>
                </a:solidFill>
                <a:latin typeface="Menlo"/>
              </a:rPr>
              <a:t>, dept : </a:t>
            </a:r>
            <a:r>
              <a:rPr lang="en-US" altLang="zh-CN" sz="1000" dirty="0">
                <a:solidFill>
                  <a:srgbClr val="8B0000"/>
                </a:solidFill>
                <a:latin typeface="Menlo"/>
              </a:rPr>
              <a:t>"</a:t>
            </a:r>
            <a:r>
              <a:rPr lang="en-US" altLang="zh-CN" sz="1000" dirty="0">
                <a:solidFill>
                  <a:srgbClr val="808080"/>
                </a:solidFill>
                <a:latin typeface="Menlo"/>
              </a:rPr>
              <a:t>+ </a:t>
            </a:r>
            <a:r>
              <a:rPr lang="en-US" altLang="zh-CN" sz="1000" dirty="0">
                <a:solidFill>
                  <a:srgbClr val="0055AA"/>
                </a:solidFill>
                <a:latin typeface="Menlo"/>
              </a:rPr>
              <a:t>dept</a:t>
            </a:r>
            <a:r>
              <a:rPr lang="en-US" altLang="zh-CN" sz="1000" dirty="0">
                <a:solidFill>
                  <a:srgbClr val="808080"/>
                </a:solidFill>
                <a:latin typeface="Menlo"/>
              </a:rPr>
              <a:t> + </a:t>
            </a:r>
            <a:r>
              <a:rPr lang="en-US" altLang="zh-CN" sz="1000" dirty="0">
                <a:solidFill>
                  <a:srgbClr val="8B0000"/>
                </a:solidFill>
                <a:latin typeface="Menlo"/>
              </a:rPr>
              <a:t>"</a:t>
            </a:r>
            <a:r>
              <a:rPr lang="en-US" altLang="zh-CN" sz="1000" dirty="0">
                <a:solidFill>
                  <a:srgbClr val="AA1111"/>
                </a:solidFill>
                <a:latin typeface="Menlo"/>
              </a:rPr>
              <a:t>, salary :</a:t>
            </a:r>
            <a:r>
              <a:rPr lang="en-US" altLang="zh-CN" sz="1000" dirty="0">
                <a:solidFill>
                  <a:srgbClr val="8B0000"/>
                </a:solidFill>
                <a:latin typeface="Menlo"/>
              </a:rPr>
              <a:t>"</a:t>
            </a:r>
            <a:r>
              <a:rPr lang="en-US" altLang="zh-CN" sz="1000" dirty="0">
                <a:solidFill>
                  <a:srgbClr val="808080"/>
                </a:solidFill>
                <a:latin typeface="Menlo"/>
              </a:rPr>
              <a:t> + </a:t>
            </a:r>
            <a:r>
              <a:rPr lang="en-US" altLang="zh-CN" sz="1000" dirty="0">
                <a:solidFill>
                  <a:srgbClr val="0055AA"/>
                </a:solidFill>
                <a:latin typeface="Menlo"/>
              </a:rPr>
              <a:t>salary</a:t>
            </a:r>
            <a:r>
              <a:rPr lang="en-US" altLang="zh-CN" sz="1000" dirty="0">
                <a:solidFill>
                  <a:srgbClr val="808080"/>
                </a:solidFill>
                <a:latin typeface="Menlo"/>
              </a:rPr>
              <a:t>+</a:t>
            </a:r>
            <a:r>
              <a:rPr lang="en-US" altLang="zh-CN" sz="1000" dirty="0">
                <a:solidFill>
                  <a:srgbClr val="8B0000"/>
                </a:solidFill>
                <a:latin typeface="Menlo"/>
              </a:rPr>
              <a:t>"</a:t>
            </a:r>
            <a:r>
              <a:rPr lang="en-US" altLang="zh-CN" sz="1000" dirty="0">
                <a:solidFill>
                  <a:srgbClr val="AA1111"/>
                </a:solidFill>
                <a:latin typeface="Menlo"/>
              </a:rPr>
              <a:t> ]</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
        <p:nvSpPr>
          <p:cNvPr id="13" name="矩形 12">
            <a:extLst>
              <a:ext uri="{FF2B5EF4-FFF2-40B4-BE49-F238E27FC236}">
                <a16:creationId xmlns:a16="http://schemas.microsoft.com/office/drawing/2014/main" id="{991FE983-B44C-4685-AFB2-5D45BC8616DE}"/>
              </a:ext>
            </a:extLst>
          </p:cNvPr>
          <p:cNvSpPr/>
          <p:nvPr/>
        </p:nvSpPr>
        <p:spPr>
          <a:xfrm>
            <a:off x="4026665" y="984768"/>
            <a:ext cx="5216487" cy="3647152"/>
          </a:xfrm>
          <a:prstGeom prst="rect">
            <a:avLst/>
          </a:prstGeom>
        </p:spPr>
        <p:txBody>
          <a:bodyPr wrap="square">
            <a:spAutoFit/>
          </a:bodyPr>
          <a:lstStyle/>
          <a:p>
            <a:pPr algn="l" latinLnBrk="1"/>
            <a:r>
              <a:rPr lang="en-US" altLang="zh-CN" sz="1050" dirty="0"/>
              <a:t>2</a:t>
            </a:r>
            <a:r>
              <a:rPr lang="zh-CN" altLang="en-US" sz="1050" dirty="0"/>
              <a:t>、使用 </a:t>
            </a:r>
            <a:r>
              <a:rPr lang="en-US" altLang="zh-CN" sz="1050" dirty="0"/>
              <a:t>Employee</a:t>
            </a:r>
            <a:r>
              <a:rPr lang="zh-CN" altLang="en-US" sz="1050" dirty="0"/>
              <a:t> 类来创建和打印员工的层次结构：</a:t>
            </a:r>
            <a:endParaRPr lang="en-US" altLang="zh-CN" sz="1050" dirty="0"/>
          </a:p>
          <a:p>
            <a:pPr algn="l"/>
            <a:r>
              <a:rPr lang="en-US" altLang="zh-CN" sz="1050" dirty="0">
                <a:solidFill>
                  <a:srgbClr val="008000"/>
                </a:solidFill>
                <a:latin typeface="Menlo"/>
              </a:rPr>
              <a:t>public</a:t>
            </a:r>
            <a:r>
              <a:rPr lang="en-US" altLang="zh-CN" sz="1050" dirty="0">
                <a:solidFill>
                  <a:srgbClr val="808080"/>
                </a:solidFill>
                <a:latin typeface="Menlo"/>
              </a:rPr>
              <a:t> </a:t>
            </a:r>
            <a:r>
              <a:rPr lang="en-US" altLang="zh-CN" sz="1050" dirty="0">
                <a:solidFill>
                  <a:srgbClr val="008000"/>
                </a:solidFill>
                <a:latin typeface="Menlo"/>
              </a:rPr>
              <a:t>class</a:t>
            </a:r>
            <a:r>
              <a:rPr lang="en-US" altLang="zh-CN" sz="1050" dirty="0">
                <a:solidFill>
                  <a:srgbClr val="808080"/>
                </a:solidFill>
                <a:latin typeface="Menlo"/>
              </a:rPr>
              <a:t> </a:t>
            </a:r>
            <a:r>
              <a:rPr lang="en-US" altLang="zh-CN" sz="1050" dirty="0" err="1">
                <a:solidFill>
                  <a:srgbClr val="0055AA"/>
                </a:solidFill>
                <a:latin typeface="Menlo"/>
              </a:rPr>
              <a:t>CompositePatternDemo</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a:solidFill>
                  <a:srgbClr val="008000"/>
                </a:solidFill>
                <a:latin typeface="Menlo"/>
              </a:rPr>
              <a:t>public</a:t>
            </a:r>
            <a:r>
              <a:rPr lang="en-US" altLang="zh-CN" sz="1050" dirty="0">
                <a:solidFill>
                  <a:srgbClr val="808080"/>
                </a:solidFill>
                <a:latin typeface="Menlo"/>
              </a:rPr>
              <a:t> </a:t>
            </a:r>
            <a:r>
              <a:rPr lang="en-US" altLang="zh-CN" sz="1050" dirty="0">
                <a:latin typeface="Menlo"/>
              </a:rPr>
              <a:t>static</a:t>
            </a:r>
            <a:r>
              <a:rPr lang="en-US" altLang="zh-CN" sz="1050" dirty="0">
                <a:solidFill>
                  <a:srgbClr val="808080"/>
                </a:solidFill>
                <a:latin typeface="Menlo"/>
              </a:rPr>
              <a:t> </a:t>
            </a:r>
            <a:r>
              <a:rPr lang="en-US" altLang="zh-CN" sz="1050" dirty="0">
                <a:latin typeface="Menlo"/>
              </a:rPr>
              <a:t>void</a:t>
            </a:r>
            <a:r>
              <a:rPr lang="en-US" altLang="zh-CN" sz="1050" dirty="0">
                <a:solidFill>
                  <a:srgbClr val="808080"/>
                </a:solidFill>
                <a:latin typeface="Menlo"/>
              </a:rPr>
              <a:t> </a:t>
            </a:r>
            <a:r>
              <a:rPr lang="en-US" altLang="zh-CN" sz="1050" dirty="0">
                <a:solidFill>
                  <a:srgbClr val="0055AA"/>
                </a:solidFill>
                <a:latin typeface="Menlo"/>
              </a:rPr>
              <a:t>main</a:t>
            </a:r>
            <a:r>
              <a:rPr lang="en-US" altLang="zh-CN" sz="1050" dirty="0">
                <a:solidFill>
                  <a:srgbClr val="808000"/>
                </a:solidFill>
                <a:latin typeface="Menlo"/>
              </a:rPr>
              <a:t>(</a:t>
            </a:r>
            <a:r>
              <a:rPr lang="en-US" altLang="zh-CN" sz="1050" dirty="0">
                <a:solidFill>
                  <a:srgbClr val="0055AA"/>
                </a:solidFill>
                <a:latin typeface="Menlo"/>
              </a:rPr>
              <a:t>String</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err="1">
                <a:solidFill>
                  <a:srgbClr val="0055AA"/>
                </a:solidFill>
                <a:latin typeface="Menlo"/>
              </a:rPr>
              <a:t>args</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p>
          <a:p>
            <a:pPr algn="l"/>
            <a:r>
              <a:rPr lang="en-US" altLang="zh-CN" sz="1050" dirty="0">
                <a:solidFill>
                  <a:srgbClr val="808000"/>
                </a:solidFill>
                <a:latin typeface="Menlo"/>
              </a:rPr>
              <a:t>		</a:t>
            </a:r>
            <a:r>
              <a:rPr lang="en-US" altLang="zh-CN" sz="1050" dirty="0">
                <a:solidFill>
                  <a:srgbClr val="0055AA"/>
                </a:solidFill>
                <a:latin typeface="Menlo"/>
              </a:rPr>
              <a:t>Employee</a:t>
            </a:r>
            <a:r>
              <a:rPr lang="en-US" altLang="zh-CN" sz="1050" dirty="0">
                <a:solidFill>
                  <a:srgbClr val="808080"/>
                </a:solidFill>
                <a:latin typeface="Menlo"/>
              </a:rPr>
              <a:t> </a:t>
            </a:r>
            <a:r>
              <a:rPr lang="en-US" altLang="zh-CN" sz="1050" dirty="0">
                <a:solidFill>
                  <a:srgbClr val="0055AA"/>
                </a:solidFill>
                <a:latin typeface="Menlo"/>
              </a:rPr>
              <a:t>CEO</a:t>
            </a:r>
            <a:r>
              <a:rPr lang="en-US" altLang="zh-CN" sz="1050" dirty="0">
                <a:solidFill>
                  <a:srgbClr val="808080"/>
                </a:solidFill>
                <a:latin typeface="Menlo"/>
              </a:rPr>
              <a:t> = </a:t>
            </a:r>
            <a:r>
              <a:rPr lang="en-US" altLang="zh-CN" sz="1050" dirty="0">
                <a:solidFill>
                  <a:srgbClr val="008000"/>
                </a:solidFill>
                <a:latin typeface="Menlo"/>
              </a:rPr>
              <a:t>new</a:t>
            </a:r>
            <a:r>
              <a:rPr lang="en-US" altLang="zh-CN" sz="1050" dirty="0">
                <a:solidFill>
                  <a:srgbClr val="808080"/>
                </a:solidFill>
                <a:latin typeface="Menlo"/>
              </a:rPr>
              <a:t> </a:t>
            </a:r>
            <a:r>
              <a:rPr lang="en-US" altLang="zh-CN" sz="1050" dirty="0">
                <a:solidFill>
                  <a:srgbClr val="0055AA"/>
                </a:solidFill>
                <a:latin typeface="Menlo"/>
              </a:rPr>
              <a:t>Employee</a:t>
            </a:r>
            <a:r>
              <a:rPr lang="en-US" altLang="zh-CN" sz="1050" dirty="0">
                <a:solidFill>
                  <a:srgbClr val="808000"/>
                </a:solidFill>
                <a:latin typeface="Menlo"/>
              </a:rPr>
              <a:t>(</a:t>
            </a:r>
            <a:r>
              <a:rPr lang="en-US" altLang="zh-CN" sz="1050" dirty="0">
                <a:solidFill>
                  <a:srgbClr val="8B0000"/>
                </a:solidFill>
                <a:latin typeface="Menlo"/>
              </a:rPr>
              <a:t>"</a:t>
            </a:r>
            <a:r>
              <a:rPr lang="en-US" altLang="zh-CN" sz="1050" dirty="0" err="1">
                <a:solidFill>
                  <a:srgbClr val="AA1111"/>
                </a:solidFill>
                <a:latin typeface="Menlo"/>
              </a:rPr>
              <a:t>John</a:t>
            </a:r>
            <a:r>
              <a:rPr lang="en-US" altLang="zh-CN" sz="1050" dirty="0" err="1">
                <a:solidFill>
                  <a:srgbClr val="8B0000"/>
                </a:solidFill>
                <a:latin typeface="Menlo"/>
              </a:rPr>
              <a:t>"</a:t>
            </a:r>
            <a:r>
              <a:rPr lang="en-US" altLang="zh-CN" sz="1050" dirty="0" err="1">
                <a:solidFill>
                  <a:srgbClr val="808080"/>
                </a:solidFill>
                <a:latin typeface="Menlo"/>
              </a:rPr>
              <a:t>,</a:t>
            </a:r>
            <a:r>
              <a:rPr lang="en-US" altLang="zh-CN" sz="1050" dirty="0" err="1">
                <a:solidFill>
                  <a:srgbClr val="8B0000"/>
                </a:solidFill>
                <a:latin typeface="Menlo"/>
              </a:rPr>
              <a:t>"</a:t>
            </a:r>
            <a:r>
              <a:rPr lang="en-US" altLang="zh-CN" sz="1050" dirty="0" err="1">
                <a:solidFill>
                  <a:srgbClr val="AA1111"/>
                </a:solidFill>
                <a:latin typeface="Menlo"/>
              </a:rPr>
              <a:t>CEO</a:t>
            </a:r>
            <a:r>
              <a:rPr lang="en-US" altLang="zh-CN" sz="1050" dirty="0">
                <a:solidFill>
                  <a:srgbClr val="8B0000"/>
                </a:solidFill>
                <a:latin typeface="Menlo"/>
              </a:rPr>
              <a:t>"</a:t>
            </a:r>
            <a:r>
              <a:rPr lang="en-US" altLang="zh-CN" sz="1050" dirty="0">
                <a:solidFill>
                  <a:srgbClr val="808080"/>
                </a:solidFill>
                <a:latin typeface="Menlo"/>
              </a:rPr>
              <a:t>, </a:t>
            </a:r>
            <a:r>
              <a:rPr lang="en-US" altLang="zh-CN" sz="1050" dirty="0">
                <a:solidFill>
                  <a:srgbClr val="800000"/>
                </a:solidFill>
                <a:latin typeface="Menlo"/>
              </a:rPr>
              <a:t>30000</a:t>
            </a:r>
            <a:r>
              <a:rPr lang="en-US" altLang="zh-CN" sz="1050" dirty="0">
                <a:solidFill>
                  <a:srgbClr val="808000"/>
                </a:solidFill>
                <a:latin typeface="Menlo"/>
              </a:rPr>
              <a:t>)</a:t>
            </a:r>
            <a:r>
              <a:rPr lang="en-US" altLang="zh-CN" sz="1050" dirty="0">
                <a:solidFill>
                  <a:srgbClr val="808080"/>
                </a:solidFill>
                <a:latin typeface="Menlo"/>
              </a:rPr>
              <a:t>;</a:t>
            </a:r>
          </a:p>
          <a:p>
            <a:pPr algn="l"/>
            <a:r>
              <a:rPr lang="en-US" altLang="zh-CN" sz="1050" dirty="0">
                <a:solidFill>
                  <a:srgbClr val="808080"/>
                </a:solidFill>
                <a:latin typeface="Menlo"/>
              </a:rPr>
              <a:t>		</a:t>
            </a:r>
            <a:r>
              <a:rPr lang="en-US" altLang="zh-CN" sz="1050" dirty="0">
                <a:solidFill>
                  <a:srgbClr val="0055AA"/>
                </a:solidFill>
                <a:latin typeface="Menlo"/>
              </a:rPr>
              <a:t>Employee</a:t>
            </a:r>
            <a:r>
              <a:rPr lang="en-US" altLang="zh-CN" sz="1050" dirty="0">
                <a:solidFill>
                  <a:srgbClr val="808080"/>
                </a:solidFill>
                <a:latin typeface="Menlo"/>
              </a:rPr>
              <a:t> </a:t>
            </a:r>
            <a:r>
              <a:rPr lang="en-US" altLang="zh-CN" sz="1050" dirty="0" err="1">
                <a:solidFill>
                  <a:srgbClr val="0055AA"/>
                </a:solidFill>
                <a:latin typeface="Menlo"/>
              </a:rPr>
              <a:t>headSales</a:t>
            </a:r>
            <a:r>
              <a:rPr lang="en-US" altLang="zh-CN" sz="1050" dirty="0">
                <a:solidFill>
                  <a:srgbClr val="808080"/>
                </a:solidFill>
                <a:latin typeface="Menlo"/>
              </a:rPr>
              <a:t> = </a:t>
            </a:r>
            <a:r>
              <a:rPr lang="en-US" altLang="zh-CN" sz="1050" dirty="0">
                <a:solidFill>
                  <a:srgbClr val="008000"/>
                </a:solidFill>
                <a:latin typeface="Menlo"/>
              </a:rPr>
              <a:t>new</a:t>
            </a:r>
            <a:r>
              <a:rPr lang="en-US" altLang="zh-CN" sz="1050" dirty="0">
                <a:solidFill>
                  <a:srgbClr val="808080"/>
                </a:solidFill>
                <a:latin typeface="Menlo"/>
              </a:rPr>
              <a:t> </a:t>
            </a:r>
            <a:r>
              <a:rPr lang="en-US" altLang="zh-CN" sz="1050" dirty="0">
                <a:solidFill>
                  <a:srgbClr val="0055AA"/>
                </a:solidFill>
                <a:latin typeface="Menlo"/>
              </a:rPr>
              <a:t>Employee</a:t>
            </a:r>
            <a:r>
              <a:rPr lang="en-US" altLang="zh-CN" sz="1050" dirty="0">
                <a:solidFill>
                  <a:srgbClr val="808000"/>
                </a:solidFill>
                <a:latin typeface="Menlo"/>
              </a:rPr>
              <a:t>(</a:t>
            </a:r>
            <a:r>
              <a:rPr lang="en-US" altLang="zh-CN" sz="1050" dirty="0">
                <a:solidFill>
                  <a:srgbClr val="8B0000"/>
                </a:solidFill>
                <a:latin typeface="Menlo"/>
              </a:rPr>
              <a:t>"</a:t>
            </a:r>
            <a:r>
              <a:rPr lang="en-US" altLang="zh-CN" sz="1050" dirty="0" err="1">
                <a:solidFill>
                  <a:srgbClr val="AA1111"/>
                </a:solidFill>
                <a:latin typeface="Menlo"/>
              </a:rPr>
              <a:t>Robert</a:t>
            </a:r>
            <a:r>
              <a:rPr lang="en-US" altLang="zh-CN" sz="1050" dirty="0" err="1">
                <a:solidFill>
                  <a:srgbClr val="8B0000"/>
                </a:solidFill>
                <a:latin typeface="Menlo"/>
              </a:rPr>
              <a:t>"</a:t>
            </a:r>
            <a:r>
              <a:rPr lang="en-US" altLang="zh-CN" sz="1050" dirty="0" err="1">
                <a:solidFill>
                  <a:srgbClr val="808080"/>
                </a:solidFill>
                <a:latin typeface="Menlo"/>
              </a:rPr>
              <a:t>,</a:t>
            </a:r>
            <a:r>
              <a:rPr lang="en-US" altLang="zh-CN" sz="1050" dirty="0" err="1">
                <a:solidFill>
                  <a:srgbClr val="8B0000"/>
                </a:solidFill>
                <a:latin typeface="Menlo"/>
              </a:rPr>
              <a:t>"</a:t>
            </a:r>
            <a:r>
              <a:rPr lang="en-US" altLang="zh-CN" sz="1050" dirty="0" err="1">
                <a:solidFill>
                  <a:srgbClr val="AA1111"/>
                </a:solidFill>
                <a:latin typeface="Menlo"/>
              </a:rPr>
              <a:t>Head</a:t>
            </a:r>
            <a:r>
              <a:rPr lang="en-US" altLang="zh-CN" sz="1050" dirty="0">
                <a:solidFill>
                  <a:srgbClr val="AA1111"/>
                </a:solidFill>
                <a:latin typeface="Menlo"/>
              </a:rPr>
              <a:t> Sales</a:t>
            </a:r>
            <a:r>
              <a:rPr lang="en-US" altLang="zh-CN" sz="1050" dirty="0">
                <a:solidFill>
                  <a:srgbClr val="8B0000"/>
                </a:solidFill>
                <a:latin typeface="Menlo"/>
              </a:rPr>
              <a:t>"</a:t>
            </a:r>
            <a:r>
              <a:rPr lang="en-US" altLang="zh-CN" sz="1050" dirty="0">
                <a:solidFill>
                  <a:srgbClr val="808080"/>
                </a:solidFill>
                <a:latin typeface="Menlo"/>
              </a:rPr>
              <a:t>, </a:t>
            </a:r>
            <a:r>
              <a:rPr lang="en-US" altLang="zh-CN" sz="1050" dirty="0">
                <a:solidFill>
                  <a:srgbClr val="800000"/>
                </a:solidFill>
                <a:latin typeface="Menlo"/>
              </a:rPr>
              <a:t>20000</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a:solidFill>
                  <a:srgbClr val="0055AA"/>
                </a:solidFill>
                <a:latin typeface="Menlo"/>
              </a:rPr>
              <a:t>Employee</a:t>
            </a:r>
            <a:r>
              <a:rPr lang="en-US" altLang="zh-CN" sz="1050" dirty="0">
                <a:solidFill>
                  <a:srgbClr val="808080"/>
                </a:solidFill>
                <a:latin typeface="Menlo"/>
              </a:rPr>
              <a:t> </a:t>
            </a:r>
            <a:r>
              <a:rPr lang="en-US" altLang="zh-CN" sz="1050" dirty="0" err="1">
                <a:solidFill>
                  <a:srgbClr val="0055AA"/>
                </a:solidFill>
                <a:latin typeface="Menlo"/>
              </a:rPr>
              <a:t>headMarketing</a:t>
            </a:r>
            <a:r>
              <a:rPr lang="en-US" altLang="zh-CN" sz="1050" dirty="0">
                <a:solidFill>
                  <a:srgbClr val="808080"/>
                </a:solidFill>
                <a:latin typeface="Menlo"/>
              </a:rPr>
              <a:t> = </a:t>
            </a:r>
            <a:r>
              <a:rPr lang="en-US" altLang="zh-CN" sz="1050" dirty="0">
                <a:solidFill>
                  <a:srgbClr val="008000"/>
                </a:solidFill>
                <a:latin typeface="Menlo"/>
              </a:rPr>
              <a:t>new</a:t>
            </a:r>
            <a:r>
              <a:rPr lang="en-US" altLang="zh-CN" sz="1050" dirty="0">
                <a:solidFill>
                  <a:srgbClr val="808080"/>
                </a:solidFill>
                <a:latin typeface="Menlo"/>
              </a:rPr>
              <a:t> </a:t>
            </a:r>
            <a:r>
              <a:rPr lang="en-US" altLang="zh-CN" sz="1050" dirty="0">
                <a:solidFill>
                  <a:srgbClr val="0055AA"/>
                </a:solidFill>
                <a:latin typeface="Menlo"/>
              </a:rPr>
              <a:t>Employee</a:t>
            </a:r>
            <a:r>
              <a:rPr lang="en-US" altLang="zh-CN" sz="1050" dirty="0">
                <a:solidFill>
                  <a:srgbClr val="808000"/>
                </a:solidFill>
                <a:latin typeface="Menlo"/>
              </a:rPr>
              <a:t>(</a:t>
            </a:r>
            <a:r>
              <a:rPr lang="en-US" altLang="zh-CN" sz="1050" dirty="0">
                <a:solidFill>
                  <a:srgbClr val="8B0000"/>
                </a:solidFill>
                <a:latin typeface="Menlo"/>
              </a:rPr>
              <a:t>"</a:t>
            </a:r>
            <a:r>
              <a:rPr lang="en-US" altLang="zh-CN" sz="1050" dirty="0" err="1">
                <a:solidFill>
                  <a:srgbClr val="AA1111"/>
                </a:solidFill>
                <a:latin typeface="Menlo"/>
              </a:rPr>
              <a:t>Michel</a:t>
            </a:r>
            <a:r>
              <a:rPr lang="en-US" altLang="zh-CN" sz="1050" dirty="0" err="1">
                <a:solidFill>
                  <a:srgbClr val="8B0000"/>
                </a:solidFill>
                <a:latin typeface="Menlo"/>
              </a:rPr>
              <a:t>"</a:t>
            </a:r>
            <a:r>
              <a:rPr lang="en-US" altLang="zh-CN" sz="1050" dirty="0" err="1">
                <a:solidFill>
                  <a:srgbClr val="808080"/>
                </a:solidFill>
                <a:latin typeface="Menlo"/>
              </a:rPr>
              <a:t>,</a:t>
            </a:r>
            <a:r>
              <a:rPr lang="en-US" altLang="zh-CN" sz="1050" dirty="0" err="1">
                <a:solidFill>
                  <a:srgbClr val="8B0000"/>
                </a:solidFill>
                <a:latin typeface="Menlo"/>
              </a:rPr>
              <a:t>"</a:t>
            </a:r>
            <a:r>
              <a:rPr lang="en-US" altLang="zh-CN" sz="1050" dirty="0" err="1">
                <a:solidFill>
                  <a:srgbClr val="AA1111"/>
                </a:solidFill>
                <a:latin typeface="Menlo"/>
              </a:rPr>
              <a:t>Head</a:t>
            </a:r>
            <a:r>
              <a:rPr lang="en-US" altLang="zh-CN" sz="1050" dirty="0">
                <a:solidFill>
                  <a:srgbClr val="AA1111"/>
                </a:solidFill>
                <a:latin typeface="Menlo"/>
              </a:rPr>
              <a:t> Marketing</a:t>
            </a:r>
            <a:r>
              <a:rPr lang="en-US" altLang="zh-CN" sz="1050" dirty="0">
                <a:solidFill>
                  <a:srgbClr val="8B0000"/>
                </a:solidFill>
                <a:latin typeface="Menlo"/>
              </a:rPr>
              <a:t>"</a:t>
            </a:r>
            <a:r>
              <a:rPr lang="en-US" altLang="zh-CN" sz="1050" dirty="0">
                <a:solidFill>
                  <a:srgbClr val="808080"/>
                </a:solidFill>
                <a:latin typeface="Menlo"/>
              </a:rPr>
              <a:t>, </a:t>
            </a:r>
            <a:r>
              <a:rPr lang="en-US" altLang="zh-CN" sz="1050" dirty="0">
                <a:solidFill>
                  <a:srgbClr val="800000"/>
                </a:solidFill>
                <a:latin typeface="Menlo"/>
              </a:rPr>
              <a:t>20000</a:t>
            </a:r>
            <a:r>
              <a:rPr lang="en-US" altLang="zh-CN" sz="1050" dirty="0">
                <a:solidFill>
                  <a:srgbClr val="808000"/>
                </a:solidFill>
                <a:latin typeface="Menlo"/>
              </a:rPr>
              <a:t>)</a:t>
            </a:r>
            <a:r>
              <a:rPr lang="en-US" altLang="zh-CN" sz="1050" dirty="0">
                <a:solidFill>
                  <a:srgbClr val="808080"/>
                </a:solidFill>
                <a:latin typeface="Menlo"/>
              </a:rPr>
              <a:t>;</a:t>
            </a:r>
          </a:p>
          <a:p>
            <a:pPr algn="l"/>
            <a:r>
              <a:rPr lang="en-US" altLang="zh-CN" sz="1050" dirty="0">
                <a:solidFill>
                  <a:srgbClr val="808080"/>
                </a:solidFill>
                <a:latin typeface="Menlo"/>
              </a:rPr>
              <a:t>		</a:t>
            </a:r>
            <a:r>
              <a:rPr lang="en-US" altLang="zh-CN" sz="1050" dirty="0">
                <a:solidFill>
                  <a:srgbClr val="0055AA"/>
                </a:solidFill>
                <a:latin typeface="Menlo"/>
              </a:rPr>
              <a:t>Employee</a:t>
            </a:r>
            <a:r>
              <a:rPr lang="en-US" altLang="zh-CN" sz="1050" dirty="0">
                <a:solidFill>
                  <a:srgbClr val="808080"/>
                </a:solidFill>
                <a:latin typeface="Menlo"/>
              </a:rPr>
              <a:t> </a:t>
            </a:r>
            <a:r>
              <a:rPr lang="en-US" altLang="zh-CN" sz="1050" dirty="0">
                <a:solidFill>
                  <a:srgbClr val="0055AA"/>
                </a:solidFill>
                <a:latin typeface="Menlo"/>
              </a:rPr>
              <a:t>clerk1</a:t>
            </a:r>
            <a:r>
              <a:rPr lang="en-US" altLang="zh-CN" sz="1050" dirty="0">
                <a:solidFill>
                  <a:srgbClr val="808080"/>
                </a:solidFill>
                <a:latin typeface="Menlo"/>
              </a:rPr>
              <a:t> = </a:t>
            </a:r>
            <a:r>
              <a:rPr lang="en-US" altLang="zh-CN" sz="1050" dirty="0">
                <a:solidFill>
                  <a:srgbClr val="008000"/>
                </a:solidFill>
                <a:latin typeface="Menlo"/>
              </a:rPr>
              <a:t>new</a:t>
            </a:r>
            <a:r>
              <a:rPr lang="en-US" altLang="zh-CN" sz="1050" dirty="0">
                <a:solidFill>
                  <a:srgbClr val="808080"/>
                </a:solidFill>
                <a:latin typeface="Menlo"/>
              </a:rPr>
              <a:t> </a:t>
            </a:r>
            <a:r>
              <a:rPr lang="en-US" altLang="zh-CN" sz="1050" dirty="0">
                <a:solidFill>
                  <a:srgbClr val="0055AA"/>
                </a:solidFill>
                <a:latin typeface="Menlo"/>
              </a:rPr>
              <a:t>Employee</a:t>
            </a:r>
            <a:r>
              <a:rPr lang="en-US" altLang="zh-CN" sz="1050" dirty="0">
                <a:solidFill>
                  <a:srgbClr val="808000"/>
                </a:solidFill>
                <a:latin typeface="Menlo"/>
              </a:rPr>
              <a:t>(</a:t>
            </a:r>
            <a:r>
              <a:rPr lang="en-US" altLang="zh-CN" sz="1050" dirty="0">
                <a:solidFill>
                  <a:srgbClr val="8B0000"/>
                </a:solidFill>
                <a:latin typeface="Menlo"/>
              </a:rPr>
              <a:t>"</a:t>
            </a:r>
            <a:r>
              <a:rPr lang="en-US" altLang="zh-CN" sz="1050" dirty="0" err="1">
                <a:solidFill>
                  <a:srgbClr val="AA1111"/>
                </a:solidFill>
                <a:latin typeface="Menlo"/>
              </a:rPr>
              <a:t>Laura</a:t>
            </a:r>
            <a:r>
              <a:rPr lang="en-US" altLang="zh-CN" sz="1050" dirty="0" err="1">
                <a:solidFill>
                  <a:srgbClr val="8B0000"/>
                </a:solidFill>
                <a:latin typeface="Menlo"/>
              </a:rPr>
              <a:t>"</a:t>
            </a:r>
            <a:r>
              <a:rPr lang="en-US" altLang="zh-CN" sz="1050" dirty="0" err="1">
                <a:solidFill>
                  <a:srgbClr val="808080"/>
                </a:solidFill>
                <a:latin typeface="Menlo"/>
              </a:rPr>
              <a:t>,</a:t>
            </a:r>
            <a:r>
              <a:rPr lang="en-US" altLang="zh-CN" sz="1050" dirty="0" err="1">
                <a:solidFill>
                  <a:srgbClr val="8B0000"/>
                </a:solidFill>
                <a:latin typeface="Menlo"/>
              </a:rPr>
              <a:t>"</a:t>
            </a:r>
            <a:r>
              <a:rPr lang="en-US" altLang="zh-CN" sz="1050" dirty="0" err="1">
                <a:solidFill>
                  <a:srgbClr val="AA1111"/>
                </a:solidFill>
                <a:latin typeface="Menlo"/>
              </a:rPr>
              <a:t>Marketing</a:t>
            </a:r>
            <a:r>
              <a:rPr lang="en-US" altLang="zh-CN" sz="1050" dirty="0">
                <a:solidFill>
                  <a:srgbClr val="8B0000"/>
                </a:solidFill>
                <a:latin typeface="Menlo"/>
              </a:rPr>
              <a:t>"</a:t>
            </a:r>
            <a:r>
              <a:rPr lang="en-US" altLang="zh-CN" sz="1050" dirty="0">
                <a:solidFill>
                  <a:srgbClr val="808080"/>
                </a:solidFill>
                <a:latin typeface="Menlo"/>
              </a:rPr>
              <a:t>, </a:t>
            </a:r>
            <a:r>
              <a:rPr lang="en-US" altLang="zh-CN" sz="1050" dirty="0">
                <a:solidFill>
                  <a:srgbClr val="800000"/>
                </a:solidFill>
                <a:latin typeface="Menlo"/>
              </a:rPr>
              <a:t>10000</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a:solidFill>
                  <a:srgbClr val="0055AA"/>
                </a:solidFill>
                <a:latin typeface="Menlo"/>
              </a:rPr>
              <a:t>Employee</a:t>
            </a:r>
            <a:r>
              <a:rPr lang="en-US" altLang="zh-CN" sz="1050" dirty="0">
                <a:solidFill>
                  <a:srgbClr val="808080"/>
                </a:solidFill>
                <a:latin typeface="Menlo"/>
              </a:rPr>
              <a:t> </a:t>
            </a:r>
            <a:r>
              <a:rPr lang="en-US" altLang="zh-CN" sz="1050" dirty="0">
                <a:solidFill>
                  <a:srgbClr val="0055AA"/>
                </a:solidFill>
                <a:latin typeface="Menlo"/>
              </a:rPr>
              <a:t>clerk2</a:t>
            </a:r>
            <a:r>
              <a:rPr lang="en-US" altLang="zh-CN" sz="1050" dirty="0">
                <a:solidFill>
                  <a:srgbClr val="808080"/>
                </a:solidFill>
                <a:latin typeface="Menlo"/>
              </a:rPr>
              <a:t> = </a:t>
            </a:r>
            <a:r>
              <a:rPr lang="en-US" altLang="zh-CN" sz="1050" dirty="0">
                <a:solidFill>
                  <a:srgbClr val="008000"/>
                </a:solidFill>
                <a:latin typeface="Menlo"/>
              </a:rPr>
              <a:t>new</a:t>
            </a:r>
            <a:r>
              <a:rPr lang="en-US" altLang="zh-CN" sz="1050" dirty="0">
                <a:solidFill>
                  <a:srgbClr val="808080"/>
                </a:solidFill>
                <a:latin typeface="Menlo"/>
              </a:rPr>
              <a:t> </a:t>
            </a:r>
            <a:r>
              <a:rPr lang="en-US" altLang="zh-CN" sz="1050" dirty="0">
                <a:solidFill>
                  <a:srgbClr val="0055AA"/>
                </a:solidFill>
                <a:latin typeface="Menlo"/>
              </a:rPr>
              <a:t>Employee</a:t>
            </a:r>
            <a:r>
              <a:rPr lang="en-US" altLang="zh-CN" sz="1050" dirty="0">
                <a:solidFill>
                  <a:srgbClr val="808000"/>
                </a:solidFill>
                <a:latin typeface="Menlo"/>
              </a:rPr>
              <a:t>(</a:t>
            </a:r>
            <a:r>
              <a:rPr lang="en-US" altLang="zh-CN" sz="1050" dirty="0">
                <a:solidFill>
                  <a:srgbClr val="8B0000"/>
                </a:solidFill>
                <a:latin typeface="Menlo"/>
              </a:rPr>
              <a:t>"</a:t>
            </a:r>
            <a:r>
              <a:rPr lang="en-US" altLang="zh-CN" sz="1050" dirty="0" err="1">
                <a:solidFill>
                  <a:srgbClr val="AA1111"/>
                </a:solidFill>
                <a:latin typeface="Menlo"/>
              </a:rPr>
              <a:t>Bob</a:t>
            </a:r>
            <a:r>
              <a:rPr lang="en-US" altLang="zh-CN" sz="1050" dirty="0" err="1">
                <a:solidFill>
                  <a:srgbClr val="8B0000"/>
                </a:solidFill>
                <a:latin typeface="Menlo"/>
              </a:rPr>
              <a:t>"</a:t>
            </a:r>
            <a:r>
              <a:rPr lang="en-US" altLang="zh-CN" sz="1050" dirty="0" err="1">
                <a:solidFill>
                  <a:srgbClr val="808080"/>
                </a:solidFill>
                <a:latin typeface="Menlo"/>
              </a:rPr>
              <a:t>,</a:t>
            </a:r>
            <a:r>
              <a:rPr lang="en-US" altLang="zh-CN" sz="1050" dirty="0" err="1">
                <a:solidFill>
                  <a:srgbClr val="8B0000"/>
                </a:solidFill>
                <a:latin typeface="Menlo"/>
              </a:rPr>
              <a:t>"</a:t>
            </a:r>
            <a:r>
              <a:rPr lang="en-US" altLang="zh-CN" sz="1050" dirty="0" err="1">
                <a:solidFill>
                  <a:srgbClr val="AA1111"/>
                </a:solidFill>
                <a:latin typeface="Menlo"/>
              </a:rPr>
              <a:t>Marketing</a:t>
            </a:r>
            <a:r>
              <a:rPr lang="en-US" altLang="zh-CN" sz="1050" dirty="0">
                <a:solidFill>
                  <a:srgbClr val="8B0000"/>
                </a:solidFill>
                <a:latin typeface="Menlo"/>
              </a:rPr>
              <a:t>"</a:t>
            </a:r>
            <a:r>
              <a:rPr lang="en-US" altLang="zh-CN" sz="1050" dirty="0">
                <a:solidFill>
                  <a:srgbClr val="808080"/>
                </a:solidFill>
                <a:latin typeface="Menlo"/>
              </a:rPr>
              <a:t>, </a:t>
            </a:r>
            <a:r>
              <a:rPr lang="en-US" altLang="zh-CN" sz="1050" dirty="0">
                <a:solidFill>
                  <a:srgbClr val="800000"/>
                </a:solidFill>
                <a:latin typeface="Menlo"/>
              </a:rPr>
              <a:t>10000</a:t>
            </a:r>
            <a:r>
              <a:rPr lang="en-US" altLang="zh-CN" sz="1050" dirty="0">
                <a:solidFill>
                  <a:srgbClr val="808000"/>
                </a:solidFill>
                <a:latin typeface="Menlo"/>
              </a:rPr>
              <a:t>)</a:t>
            </a:r>
            <a:r>
              <a:rPr lang="en-US" altLang="zh-CN" sz="1050" dirty="0">
                <a:solidFill>
                  <a:srgbClr val="808080"/>
                </a:solidFill>
                <a:latin typeface="Menlo"/>
              </a:rPr>
              <a:t>;</a:t>
            </a:r>
          </a:p>
          <a:p>
            <a:pPr algn="l"/>
            <a:r>
              <a:rPr lang="en-US" altLang="zh-CN" sz="1050" dirty="0">
                <a:solidFill>
                  <a:srgbClr val="808080"/>
                </a:solidFill>
                <a:latin typeface="Menlo"/>
              </a:rPr>
              <a:t>		</a:t>
            </a:r>
            <a:r>
              <a:rPr lang="en-US" altLang="zh-CN" sz="1050" dirty="0">
                <a:solidFill>
                  <a:srgbClr val="0055AA"/>
                </a:solidFill>
                <a:latin typeface="Menlo"/>
              </a:rPr>
              <a:t>Employee</a:t>
            </a:r>
            <a:r>
              <a:rPr lang="en-US" altLang="zh-CN" sz="1050" dirty="0">
                <a:solidFill>
                  <a:srgbClr val="808080"/>
                </a:solidFill>
                <a:latin typeface="Menlo"/>
              </a:rPr>
              <a:t> </a:t>
            </a:r>
            <a:r>
              <a:rPr lang="en-US" altLang="zh-CN" sz="1050" dirty="0">
                <a:solidFill>
                  <a:srgbClr val="0055AA"/>
                </a:solidFill>
                <a:latin typeface="Menlo"/>
              </a:rPr>
              <a:t>salesExecutive1</a:t>
            </a:r>
            <a:r>
              <a:rPr lang="en-US" altLang="zh-CN" sz="1050" dirty="0">
                <a:solidFill>
                  <a:srgbClr val="808080"/>
                </a:solidFill>
                <a:latin typeface="Menlo"/>
              </a:rPr>
              <a:t> = </a:t>
            </a:r>
            <a:r>
              <a:rPr lang="en-US" altLang="zh-CN" sz="1050" dirty="0">
                <a:solidFill>
                  <a:srgbClr val="008000"/>
                </a:solidFill>
                <a:latin typeface="Menlo"/>
              </a:rPr>
              <a:t>new</a:t>
            </a:r>
            <a:r>
              <a:rPr lang="en-US" altLang="zh-CN" sz="1050" dirty="0">
                <a:solidFill>
                  <a:srgbClr val="808080"/>
                </a:solidFill>
                <a:latin typeface="Menlo"/>
              </a:rPr>
              <a:t> </a:t>
            </a:r>
            <a:r>
              <a:rPr lang="en-US" altLang="zh-CN" sz="1050" dirty="0">
                <a:solidFill>
                  <a:srgbClr val="0055AA"/>
                </a:solidFill>
                <a:latin typeface="Menlo"/>
              </a:rPr>
              <a:t>Employee</a:t>
            </a:r>
            <a:r>
              <a:rPr lang="en-US" altLang="zh-CN" sz="1050" dirty="0">
                <a:solidFill>
                  <a:srgbClr val="808000"/>
                </a:solidFill>
                <a:latin typeface="Menlo"/>
              </a:rPr>
              <a:t>(</a:t>
            </a:r>
            <a:r>
              <a:rPr lang="en-US" altLang="zh-CN" sz="1050" dirty="0">
                <a:solidFill>
                  <a:srgbClr val="8B0000"/>
                </a:solidFill>
                <a:latin typeface="Menlo"/>
              </a:rPr>
              <a:t>"</a:t>
            </a:r>
            <a:r>
              <a:rPr lang="en-US" altLang="zh-CN" sz="1050" dirty="0" err="1">
                <a:solidFill>
                  <a:srgbClr val="AA1111"/>
                </a:solidFill>
                <a:latin typeface="Menlo"/>
              </a:rPr>
              <a:t>Richard</a:t>
            </a:r>
            <a:r>
              <a:rPr lang="en-US" altLang="zh-CN" sz="1050" dirty="0" err="1">
                <a:solidFill>
                  <a:srgbClr val="8B0000"/>
                </a:solidFill>
                <a:latin typeface="Menlo"/>
              </a:rPr>
              <a:t>"</a:t>
            </a:r>
            <a:r>
              <a:rPr lang="en-US" altLang="zh-CN" sz="1050" dirty="0" err="1">
                <a:solidFill>
                  <a:srgbClr val="808080"/>
                </a:solidFill>
                <a:latin typeface="Menlo"/>
              </a:rPr>
              <a:t>,</a:t>
            </a:r>
            <a:r>
              <a:rPr lang="en-US" altLang="zh-CN" sz="1050" dirty="0" err="1">
                <a:solidFill>
                  <a:srgbClr val="8B0000"/>
                </a:solidFill>
                <a:latin typeface="Menlo"/>
              </a:rPr>
              <a:t>"</a:t>
            </a:r>
            <a:r>
              <a:rPr lang="en-US" altLang="zh-CN" sz="1050" dirty="0" err="1">
                <a:solidFill>
                  <a:srgbClr val="AA1111"/>
                </a:solidFill>
                <a:latin typeface="Menlo"/>
              </a:rPr>
              <a:t>Sales</a:t>
            </a:r>
            <a:r>
              <a:rPr lang="en-US" altLang="zh-CN" sz="1050" dirty="0">
                <a:solidFill>
                  <a:srgbClr val="8B0000"/>
                </a:solidFill>
                <a:latin typeface="Menlo"/>
              </a:rPr>
              <a:t>"</a:t>
            </a:r>
            <a:r>
              <a:rPr lang="en-US" altLang="zh-CN" sz="1050" dirty="0">
                <a:solidFill>
                  <a:srgbClr val="808080"/>
                </a:solidFill>
                <a:latin typeface="Menlo"/>
              </a:rPr>
              <a:t>, </a:t>
            </a:r>
            <a:r>
              <a:rPr lang="en-US" altLang="zh-CN" sz="1050" dirty="0">
                <a:solidFill>
                  <a:srgbClr val="800000"/>
                </a:solidFill>
                <a:latin typeface="Menlo"/>
              </a:rPr>
              <a:t>10000</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a:solidFill>
                  <a:srgbClr val="0055AA"/>
                </a:solidFill>
                <a:latin typeface="Menlo"/>
              </a:rPr>
              <a:t>Employee</a:t>
            </a:r>
            <a:r>
              <a:rPr lang="en-US" altLang="zh-CN" sz="1050" dirty="0">
                <a:solidFill>
                  <a:srgbClr val="808080"/>
                </a:solidFill>
                <a:latin typeface="Menlo"/>
              </a:rPr>
              <a:t> </a:t>
            </a:r>
            <a:r>
              <a:rPr lang="en-US" altLang="zh-CN" sz="1050" dirty="0">
                <a:solidFill>
                  <a:srgbClr val="0055AA"/>
                </a:solidFill>
                <a:latin typeface="Menlo"/>
              </a:rPr>
              <a:t>salesExecutive2</a:t>
            </a:r>
            <a:r>
              <a:rPr lang="en-US" altLang="zh-CN" sz="1050" dirty="0">
                <a:solidFill>
                  <a:srgbClr val="808080"/>
                </a:solidFill>
                <a:latin typeface="Menlo"/>
              </a:rPr>
              <a:t> = </a:t>
            </a:r>
            <a:r>
              <a:rPr lang="en-US" altLang="zh-CN" sz="1050" dirty="0">
                <a:solidFill>
                  <a:srgbClr val="008000"/>
                </a:solidFill>
                <a:latin typeface="Menlo"/>
              </a:rPr>
              <a:t>new</a:t>
            </a:r>
            <a:r>
              <a:rPr lang="en-US" altLang="zh-CN" sz="1050" dirty="0">
                <a:solidFill>
                  <a:srgbClr val="808080"/>
                </a:solidFill>
                <a:latin typeface="Menlo"/>
              </a:rPr>
              <a:t> </a:t>
            </a:r>
            <a:r>
              <a:rPr lang="en-US" altLang="zh-CN" sz="1050" dirty="0">
                <a:solidFill>
                  <a:srgbClr val="0055AA"/>
                </a:solidFill>
                <a:latin typeface="Menlo"/>
              </a:rPr>
              <a:t>Employee</a:t>
            </a:r>
            <a:r>
              <a:rPr lang="en-US" altLang="zh-CN" sz="1050" dirty="0">
                <a:solidFill>
                  <a:srgbClr val="808000"/>
                </a:solidFill>
                <a:latin typeface="Menlo"/>
              </a:rPr>
              <a:t>(</a:t>
            </a:r>
            <a:r>
              <a:rPr lang="en-US" altLang="zh-CN" sz="1050" dirty="0">
                <a:solidFill>
                  <a:srgbClr val="8B0000"/>
                </a:solidFill>
                <a:latin typeface="Menlo"/>
              </a:rPr>
              <a:t>"</a:t>
            </a:r>
            <a:r>
              <a:rPr lang="en-US" altLang="zh-CN" sz="1050" dirty="0" err="1">
                <a:solidFill>
                  <a:srgbClr val="AA1111"/>
                </a:solidFill>
                <a:latin typeface="Menlo"/>
              </a:rPr>
              <a:t>Rob</a:t>
            </a:r>
            <a:r>
              <a:rPr lang="en-US" altLang="zh-CN" sz="1050" dirty="0" err="1">
                <a:solidFill>
                  <a:srgbClr val="8B0000"/>
                </a:solidFill>
                <a:latin typeface="Menlo"/>
              </a:rPr>
              <a:t>"</a:t>
            </a:r>
            <a:r>
              <a:rPr lang="en-US" altLang="zh-CN" sz="1050" dirty="0" err="1">
                <a:solidFill>
                  <a:srgbClr val="808080"/>
                </a:solidFill>
                <a:latin typeface="Menlo"/>
              </a:rPr>
              <a:t>,</a:t>
            </a:r>
            <a:r>
              <a:rPr lang="en-US" altLang="zh-CN" sz="1050" dirty="0" err="1">
                <a:solidFill>
                  <a:srgbClr val="8B0000"/>
                </a:solidFill>
                <a:latin typeface="Menlo"/>
              </a:rPr>
              <a:t>"</a:t>
            </a:r>
            <a:r>
              <a:rPr lang="en-US" altLang="zh-CN" sz="1050" dirty="0" err="1">
                <a:solidFill>
                  <a:srgbClr val="AA1111"/>
                </a:solidFill>
                <a:latin typeface="Menlo"/>
              </a:rPr>
              <a:t>Sales</a:t>
            </a:r>
            <a:r>
              <a:rPr lang="en-US" altLang="zh-CN" sz="1050" dirty="0">
                <a:solidFill>
                  <a:srgbClr val="8B0000"/>
                </a:solidFill>
                <a:latin typeface="Menlo"/>
              </a:rPr>
              <a:t>"</a:t>
            </a:r>
            <a:r>
              <a:rPr lang="en-US" altLang="zh-CN" sz="1050" dirty="0">
                <a:solidFill>
                  <a:srgbClr val="808080"/>
                </a:solidFill>
                <a:latin typeface="Menlo"/>
              </a:rPr>
              <a:t>, </a:t>
            </a:r>
            <a:r>
              <a:rPr lang="en-US" altLang="zh-CN" sz="1050" dirty="0">
                <a:solidFill>
                  <a:srgbClr val="800000"/>
                </a:solidFill>
                <a:latin typeface="Menlo"/>
              </a:rPr>
              <a:t>10000</a:t>
            </a:r>
            <a:r>
              <a:rPr lang="en-US" altLang="zh-CN" sz="1050" dirty="0">
                <a:solidFill>
                  <a:srgbClr val="808000"/>
                </a:solidFill>
                <a:latin typeface="Menlo"/>
              </a:rPr>
              <a:t>)</a:t>
            </a:r>
            <a:r>
              <a:rPr lang="en-US" altLang="zh-CN" sz="1050" dirty="0">
                <a:solidFill>
                  <a:srgbClr val="808080"/>
                </a:solidFill>
                <a:latin typeface="Menlo"/>
              </a:rPr>
              <a:t>;</a:t>
            </a:r>
          </a:p>
          <a:p>
            <a:pPr algn="l"/>
            <a:r>
              <a:rPr lang="en-US" altLang="zh-CN" sz="1050" dirty="0">
                <a:solidFill>
                  <a:srgbClr val="808080"/>
                </a:solidFill>
                <a:latin typeface="Menlo"/>
              </a:rPr>
              <a:t>		</a:t>
            </a:r>
            <a:r>
              <a:rPr lang="en-US" altLang="zh-CN" sz="1050" dirty="0" err="1">
                <a:solidFill>
                  <a:srgbClr val="0055AA"/>
                </a:solidFill>
                <a:latin typeface="Menlo"/>
              </a:rPr>
              <a:t>CEO</a:t>
            </a:r>
            <a:r>
              <a:rPr lang="en-US" altLang="zh-CN" sz="1050" dirty="0" err="1">
                <a:solidFill>
                  <a:srgbClr val="808080"/>
                </a:solidFill>
                <a:latin typeface="Menlo"/>
              </a:rPr>
              <a:t>.</a:t>
            </a:r>
            <a:r>
              <a:rPr lang="en-US" altLang="zh-CN" sz="1050" dirty="0" err="1">
                <a:solidFill>
                  <a:srgbClr val="0055AA"/>
                </a:solidFill>
                <a:latin typeface="Menlo"/>
              </a:rPr>
              <a:t>add</a:t>
            </a:r>
            <a:r>
              <a:rPr lang="en-US" altLang="zh-CN" sz="1050" dirty="0">
                <a:solidFill>
                  <a:srgbClr val="808000"/>
                </a:solidFill>
                <a:latin typeface="Menlo"/>
              </a:rPr>
              <a:t>(</a:t>
            </a:r>
            <a:r>
              <a:rPr lang="en-US" altLang="zh-CN" sz="1050" dirty="0" err="1">
                <a:solidFill>
                  <a:srgbClr val="0055AA"/>
                </a:solidFill>
                <a:latin typeface="Menlo"/>
              </a:rPr>
              <a:t>headSales</a:t>
            </a:r>
            <a:r>
              <a:rPr lang="en-US" altLang="zh-CN" sz="1050" dirty="0">
                <a:solidFill>
                  <a:srgbClr val="808000"/>
                </a:solidFill>
                <a:latin typeface="Menlo"/>
              </a:rPr>
              <a:t>)</a:t>
            </a:r>
            <a:r>
              <a:rPr lang="en-US" altLang="zh-CN" sz="1050" dirty="0">
                <a:solidFill>
                  <a:srgbClr val="808080"/>
                </a:solidFill>
                <a:latin typeface="Menlo"/>
              </a:rPr>
              <a:t>;</a:t>
            </a:r>
          </a:p>
          <a:p>
            <a:pPr algn="l"/>
            <a:r>
              <a:rPr lang="en-US" altLang="zh-CN" sz="1050" dirty="0">
                <a:solidFill>
                  <a:srgbClr val="808080"/>
                </a:solidFill>
                <a:latin typeface="Menlo"/>
              </a:rPr>
              <a:t>		</a:t>
            </a:r>
            <a:r>
              <a:rPr lang="en-US" altLang="zh-CN" sz="1050" dirty="0" err="1">
                <a:solidFill>
                  <a:srgbClr val="0055AA"/>
                </a:solidFill>
                <a:latin typeface="Menlo"/>
              </a:rPr>
              <a:t>CEO</a:t>
            </a:r>
            <a:r>
              <a:rPr lang="en-US" altLang="zh-CN" sz="1050" dirty="0" err="1">
                <a:solidFill>
                  <a:srgbClr val="808080"/>
                </a:solidFill>
                <a:latin typeface="Menlo"/>
              </a:rPr>
              <a:t>.</a:t>
            </a:r>
            <a:r>
              <a:rPr lang="en-US" altLang="zh-CN" sz="1050" dirty="0" err="1">
                <a:solidFill>
                  <a:srgbClr val="0055AA"/>
                </a:solidFill>
                <a:latin typeface="Menlo"/>
              </a:rPr>
              <a:t>add</a:t>
            </a:r>
            <a:r>
              <a:rPr lang="en-US" altLang="zh-CN" sz="1050" dirty="0">
                <a:solidFill>
                  <a:srgbClr val="808000"/>
                </a:solidFill>
                <a:latin typeface="Menlo"/>
              </a:rPr>
              <a:t>(</a:t>
            </a:r>
            <a:r>
              <a:rPr lang="en-US" altLang="zh-CN" sz="1050" dirty="0" err="1">
                <a:solidFill>
                  <a:srgbClr val="0055AA"/>
                </a:solidFill>
                <a:latin typeface="Menlo"/>
              </a:rPr>
              <a:t>headMarketing</a:t>
            </a:r>
            <a:r>
              <a:rPr lang="en-US" altLang="zh-CN" sz="1050" dirty="0">
                <a:solidFill>
                  <a:srgbClr val="808000"/>
                </a:solidFill>
                <a:latin typeface="Menlo"/>
              </a:rPr>
              <a:t>)</a:t>
            </a:r>
            <a:r>
              <a:rPr lang="en-US" altLang="zh-CN" sz="1050" dirty="0">
                <a:solidFill>
                  <a:srgbClr val="808080"/>
                </a:solidFill>
                <a:latin typeface="Menlo"/>
              </a:rPr>
              <a:t>;</a:t>
            </a:r>
          </a:p>
          <a:p>
            <a:pPr algn="l"/>
            <a:r>
              <a:rPr lang="en-US" altLang="zh-CN" sz="1050" dirty="0">
                <a:solidFill>
                  <a:srgbClr val="808080"/>
                </a:solidFill>
                <a:latin typeface="Menlo"/>
              </a:rPr>
              <a:t>		</a:t>
            </a:r>
            <a:r>
              <a:rPr lang="en-US" altLang="zh-CN" sz="1050" dirty="0" err="1">
                <a:solidFill>
                  <a:srgbClr val="0055AA"/>
                </a:solidFill>
                <a:latin typeface="Menlo"/>
              </a:rPr>
              <a:t>headSales</a:t>
            </a:r>
            <a:r>
              <a:rPr lang="en-US" altLang="zh-CN" sz="1050" dirty="0" err="1">
                <a:solidFill>
                  <a:srgbClr val="808080"/>
                </a:solidFill>
                <a:latin typeface="Menlo"/>
              </a:rPr>
              <a:t>.</a:t>
            </a:r>
            <a:r>
              <a:rPr lang="en-US" altLang="zh-CN" sz="1050" dirty="0" err="1">
                <a:solidFill>
                  <a:srgbClr val="0055AA"/>
                </a:solidFill>
                <a:latin typeface="Menlo"/>
              </a:rPr>
              <a:t>add</a:t>
            </a:r>
            <a:r>
              <a:rPr lang="en-US" altLang="zh-CN" sz="1050" dirty="0">
                <a:solidFill>
                  <a:srgbClr val="808000"/>
                </a:solidFill>
                <a:latin typeface="Menlo"/>
              </a:rPr>
              <a:t>(</a:t>
            </a:r>
            <a:r>
              <a:rPr lang="en-US" altLang="zh-CN" sz="1050" dirty="0">
                <a:solidFill>
                  <a:srgbClr val="0055AA"/>
                </a:solidFill>
                <a:latin typeface="Menlo"/>
              </a:rPr>
              <a:t>salesExecutive1</a:t>
            </a:r>
            <a:r>
              <a:rPr lang="en-US" altLang="zh-CN" sz="1050" dirty="0">
                <a:solidFill>
                  <a:srgbClr val="808000"/>
                </a:solidFill>
                <a:latin typeface="Menlo"/>
              </a:rPr>
              <a:t>)</a:t>
            </a:r>
            <a:r>
              <a:rPr lang="en-US" altLang="zh-CN" sz="1050" dirty="0">
                <a:solidFill>
                  <a:srgbClr val="808080"/>
                </a:solidFill>
                <a:latin typeface="Menlo"/>
              </a:rPr>
              <a:t>;</a:t>
            </a:r>
          </a:p>
          <a:p>
            <a:pPr algn="l"/>
            <a:r>
              <a:rPr lang="en-US" altLang="zh-CN" sz="1050" dirty="0">
                <a:solidFill>
                  <a:srgbClr val="808080"/>
                </a:solidFill>
                <a:latin typeface="Menlo"/>
              </a:rPr>
              <a:t>		</a:t>
            </a:r>
            <a:r>
              <a:rPr lang="en-US" altLang="zh-CN" sz="1050" dirty="0" err="1">
                <a:solidFill>
                  <a:srgbClr val="0055AA"/>
                </a:solidFill>
                <a:latin typeface="Menlo"/>
              </a:rPr>
              <a:t>headSales</a:t>
            </a:r>
            <a:r>
              <a:rPr lang="en-US" altLang="zh-CN" sz="1050" dirty="0" err="1">
                <a:solidFill>
                  <a:srgbClr val="808080"/>
                </a:solidFill>
                <a:latin typeface="Menlo"/>
              </a:rPr>
              <a:t>.</a:t>
            </a:r>
            <a:r>
              <a:rPr lang="en-US" altLang="zh-CN" sz="1050" dirty="0" err="1">
                <a:solidFill>
                  <a:srgbClr val="0055AA"/>
                </a:solidFill>
                <a:latin typeface="Menlo"/>
              </a:rPr>
              <a:t>add</a:t>
            </a:r>
            <a:r>
              <a:rPr lang="en-US" altLang="zh-CN" sz="1050" dirty="0">
                <a:solidFill>
                  <a:srgbClr val="808000"/>
                </a:solidFill>
                <a:latin typeface="Menlo"/>
              </a:rPr>
              <a:t>(</a:t>
            </a:r>
            <a:r>
              <a:rPr lang="en-US" altLang="zh-CN" sz="1050" dirty="0">
                <a:solidFill>
                  <a:srgbClr val="0055AA"/>
                </a:solidFill>
                <a:latin typeface="Menlo"/>
              </a:rPr>
              <a:t>salesExecutive2</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err="1">
                <a:solidFill>
                  <a:srgbClr val="0055AA"/>
                </a:solidFill>
                <a:latin typeface="Menlo"/>
              </a:rPr>
              <a:t>headMarketing</a:t>
            </a:r>
            <a:r>
              <a:rPr lang="en-US" altLang="zh-CN" sz="1050" dirty="0" err="1">
                <a:solidFill>
                  <a:srgbClr val="808080"/>
                </a:solidFill>
                <a:latin typeface="Menlo"/>
              </a:rPr>
              <a:t>.</a:t>
            </a:r>
            <a:r>
              <a:rPr lang="en-US" altLang="zh-CN" sz="1050" dirty="0" err="1">
                <a:solidFill>
                  <a:srgbClr val="0055AA"/>
                </a:solidFill>
                <a:latin typeface="Menlo"/>
              </a:rPr>
              <a:t>add</a:t>
            </a:r>
            <a:r>
              <a:rPr lang="en-US" altLang="zh-CN" sz="1050" dirty="0">
                <a:solidFill>
                  <a:srgbClr val="808000"/>
                </a:solidFill>
                <a:latin typeface="Menlo"/>
              </a:rPr>
              <a:t>(</a:t>
            </a:r>
            <a:r>
              <a:rPr lang="en-US" altLang="zh-CN" sz="1050" dirty="0">
                <a:solidFill>
                  <a:srgbClr val="0055AA"/>
                </a:solidFill>
                <a:latin typeface="Menlo"/>
              </a:rPr>
              <a:t>clerk1</a:t>
            </a:r>
            <a:r>
              <a:rPr lang="en-US" altLang="zh-CN" sz="1050" dirty="0">
                <a:solidFill>
                  <a:srgbClr val="808000"/>
                </a:solidFill>
                <a:latin typeface="Menlo"/>
              </a:rPr>
              <a:t>)</a:t>
            </a:r>
            <a:r>
              <a:rPr lang="en-US" altLang="zh-CN" sz="1050" dirty="0">
                <a:solidFill>
                  <a:srgbClr val="808080"/>
                </a:solidFill>
                <a:latin typeface="Menlo"/>
              </a:rPr>
              <a:t>;</a:t>
            </a:r>
          </a:p>
          <a:p>
            <a:pPr algn="l"/>
            <a:r>
              <a:rPr lang="en-US" altLang="zh-CN" sz="1050" dirty="0">
                <a:solidFill>
                  <a:srgbClr val="808080"/>
                </a:solidFill>
                <a:latin typeface="Menlo"/>
              </a:rPr>
              <a:t>		</a:t>
            </a:r>
            <a:r>
              <a:rPr lang="en-US" altLang="zh-CN" sz="1050" dirty="0" err="1">
                <a:solidFill>
                  <a:srgbClr val="0055AA"/>
                </a:solidFill>
                <a:latin typeface="Menlo"/>
              </a:rPr>
              <a:t>headMarketing</a:t>
            </a:r>
            <a:r>
              <a:rPr lang="en-US" altLang="zh-CN" sz="1050" dirty="0" err="1">
                <a:solidFill>
                  <a:srgbClr val="808080"/>
                </a:solidFill>
                <a:latin typeface="Menlo"/>
              </a:rPr>
              <a:t>.</a:t>
            </a:r>
            <a:r>
              <a:rPr lang="en-US" altLang="zh-CN" sz="1050" dirty="0" err="1">
                <a:solidFill>
                  <a:srgbClr val="0055AA"/>
                </a:solidFill>
                <a:latin typeface="Menlo"/>
              </a:rPr>
              <a:t>add</a:t>
            </a:r>
            <a:r>
              <a:rPr lang="en-US" altLang="zh-CN" sz="1050" dirty="0">
                <a:solidFill>
                  <a:srgbClr val="808000"/>
                </a:solidFill>
                <a:latin typeface="Menlo"/>
              </a:rPr>
              <a:t>(</a:t>
            </a:r>
            <a:r>
              <a:rPr lang="en-US" altLang="zh-CN" sz="1050" dirty="0">
                <a:solidFill>
                  <a:srgbClr val="0055AA"/>
                </a:solidFill>
                <a:latin typeface="Menlo"/>
              </a:rPr>
              <a:t>clerk2</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a:solidFill>
                  <a:srgbClr val="AA5500"/>
                </a:solidFill>
                <a:latin typeface="Menlo"/>
              </a:rPr>
              <a:t>//</a:t>
            </a:r>
            <a:r>
              <a:rPr lang="zh-CN" altLang="en-US" sz="1050" dirty="0">
                <a:solidFill>
                  <a:srgbClr val="AA5500"/>
                </a:solidFill>
                <a:latin typeface="Menlo"/>
              </a:rPr>
              <a:t>打印该组织的所有员工</a:t>
            </a:r>
            <a:endParaRPr lang="en-US" altLang="zh-CN" sz="1050" dirty="0">
              <a:solidFill>
                <a:srgbClr val="AA5500"/>
              </a:solidFill>
              <a:latin typeface="Menlo"/>
            </a:endParaRPr>
          </a:p>
          <a:p>
            <a:pPr algn="l"/>
            <a:r>
              <a:rPr lang="en-US" altLang="zh-CN" sz="1050" dirty="0">
                <a:solidFill>
                  <a:srgbClr val="AA5500"/>
                </a:solidFill>
                <a:latin typeface="Menlo"/>
              </a:rPr>
              <a:t>		</a:t>
            </a:r>
            <a:r>
              <a:rPr lang="en-US" altLang="zh-CN" sz="1050" dirty="0" err="1">
                <a:solidFill>
                  <a:srgbClr val="0055AA"/>
                </a:solidFill>
                <a:latin typeface="Menlo"/>
              </a:rPr>
              <a:t>System</a:t>
            </a:r>
            <a:r>
              <a:rPr lang="en-US" altLang="zh-CN" sz="1050" dirty="0" err="1">
                <a:solidFill>
                  <a:srgbClr val="808080"/>
                </a:solidFill>
                <a:latin typeface="Menlo"/>
              </a:rPr>
              <a:t>.</a:t>
            </a:r>
            <a:r>
              <a:rPr lang="en-US" altLang="zh-CN" sz="1050" dirty="0" err="1">
                <a:solidFill>
                  <a:srgbClr val="0055AA"/>
                </a:solidFill>
                <a:latin typeface="Menlo"/>
              </a:rPr>
              <a:t>out</a:t>
            </a:r>
            <a:r>
              <a:rPr lang="en-US" altLang="zh-CN" sz="1050" dirty="0" err="1">
                <a:solidFill>
                  <a:srgbClr val="808080"/>
                </a:solidFill>
                <a:latin typeface="Menlo"/>
              </a:rPr>
              <a:t>.</a:t>
            </a:r>
            <a:r>
              <a:rPr lang="en-US" altLang="zh-CN" sz="1050" dirty="0" err="1">
                <a:solidFill>
                  <a:srgbClr val="0055AA"/>
                </a:solidFill>
                <a:latin typeface="Menlo"/>
              </a:rPr>
              <a:t>println</a:t>
            </a:r>
            <a:r>
              <a:rPr lang="en-US" altLang="zh-CN" sz="1050" dirty="0">
                <a:solidFill>
                  <a:srgbClr val="808000"/>
                </a:solidFill>
                <a:latin typeface="Menlo"/>
              </a:rPr>
              <a:t>(</a:t>
            </a:r>
            <a:r>
              <a:rPr lang="en-US" altLang="zh-CN" sz="1050" dirty="0">
                <a:solidFill>
                  <a:srgbClr val="0055AA"/>
                </a:solidFill>
                <a:latin typeface="Menlo"/>
              </a:rPr>
              <a:t>CEO</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a:solidFill>
                  <a:srgbClr val="008000"/>
                </a:solidFill>
                <a:latin typeface="Menlo"/>
              </a:rPr>
              <a:t>for</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0055AA"/>
                </a:solidFill>
                <a:latin typeface="Menlo"/>
              </a:rPr>
              <a:t>Employee</a:t>
            </a:r>
            <a:r>
              <a:rPr lang="en-US" altLang="zh-CN" sz="1050" dirty="0">
                <a:solidFill>
                  <a:srgbClr val="808080"/>
                </a:solidFill>
                <a:latin typeface="Menlo"/>
              </a:rPr>
              <a:t> </a:t>
            </a:r>
            <a:r>
              <a:rPr lang="en-US" altLang="zh-CN" sz="1050" dirty="0" err="1">
                <a:solidFill>
                  <a:srgbClr val="0055AA"/>
                </a:solidFill>
                <a:latin typeface="Menlo"/>
              </a:rPr>
              <a:t>headEmployee</a:t>
            </a:r>
            <a:r>
              <a:rPr lang="en-US" altLang="zh-CN" sz="1050" dirty="0">
                <a:solidFill>
                  <a:srgbClr val="808080"/>
                </a:solidFill>
                <a:latin typeface="Menlo"/>
              </a:rPr>
              <a:t> : </a:t>
            </a:r>
            <a:r>
              <a:rPr lang="en-US" altLang="zh-CN" sz="1050" dirty="0" err="1">
                <a:solidFill>
                  <a:srgbClr val="0055AA"/>
                </a:solidFill>
                <a:latin typeface="Menlo"/>
              </a:rPr>
              <a:t>CEO</a:t>
            </a:r>
            <a:r>
              <a:rPr lang="en-US" altLang="zh-CN" sz="1050" dirty="0" err="1">
                <a:solidFill>
                  <a:srgbClr val="808080"/>
                </a:solidFill>
                <a:latin typeface="Menlo"/>
              </a:rPr>
              <a:t>.</a:t>
            </a:r>
            <a:r>
              <a:rPr lang="en-US" altLang="zh-CN" sz="1050" dirty="0" err="1">
                <a:solidFill>
                  <a:srgbClr val="0055AA"/>
                </a:solidFill>
                <a:latin typeface="Menlo"/>
              </a:rPr>
              <a:t>getSubordinates</a:t>
            </a:r>
            <a:r>
              <a:rPr lang="en-US" altLang="zh-CN" sz="1050" dirty="0">
                <a:solidFill>
                  <a:srgbClr val="808000"/>
                </a:solidFill>
                <a:latin typeface="Menlo"/>
              </a:rPr>
              <a:t>()){</a:t>
            </a:r>
          </a:p>
          <a:p>
            <a:pPr algn="l"/>
            <a:r>
              <a:rPr lang="en-US" altLang="zh-CN" sz="1050" dirty="0">
                <a:solidFill>
                  <a:srgbClr val="808000"/>
                </a:solidFill>
                <a:latin typeface="Menlo"/>
              </a:rPr>
              <a:t>			</a:t>
            </a:r>
            <a:r>
              <a:rPr lang="en-US" altLang="zh-CN" sz="1050" dirty="0" err="1">
                <a:solidFill>
                  <a:srgbClr val="0055AA"/>
                </a:solidFill>
                <a:latin typeface="Menlo"/>
              </a:rPr>
              <a:t>System</a:t>
            </a:r>
            <a:r>
              <a:rPr lang="en-US" altLang="zh-CN" sz="1050" dirty="0" err="1">
                <a:solidFill>
                  <a:srgbClr val="808080"/>
                </a:solidFill>
                <a:latin typeface="Menlo"/>
              </a:rPr>
              <a:t>.</a:t>
            </a:r>
            <a:r>
              <a:rPr lang="en-US" altLang="zh-CN" sz="1050" dirty="0" err="1">
                <a:solidFill>
                  <a:srgbClr val="0055AA"/>
                </a:solidFill>
                <a:latin typeface="Menlo"/>
              </a:rPr>
              <a:t>out</a:t>
            </a:r>
            <a:r>
              <a:rPr lang="en-US" altLang="zh-CN" sz="1050" dirty="0" err="1">
                <a:solidFill>
                  <a:srgbClr val="808080"/>
                </a:solidFill>
                <a:latin typeface="Menlo"/>
              </a:rPr>
              <a:t>.</a:t>
            </a:r>
            <a:r>
              <a:rPr lang="en-US" altLang="zh-CN" sz="1050" dirty="0" err="1">
                <a:solidFill>
                  <a:srgbClr val="0055AA"/>
                </a:solidFill>
                <a:latin typeface="Menlo"/>
              </a:rPr>
              <a:t>println</a:t>
            </a:r>
            <a:r>
              <a:rPr lang="en-US" altLang="zh-CN" sz="1050" dirty="0">
                <a:solidFill>
                  <a:srgbClr val="808000"/>
                </a:solidFill>
                <a:latin typeface="Menlo"/>
              </a:rPr>
              <a:t>(</a:t>
            </a:r>
            <a:r>
              <a:rPr lang="en-US" altLang="zh-CN" sz="1050" dirty="0" err="1">
                <a:solidFill>
                  <a:srgbClr val="0055AA"/>
                </a:solidFill>
                <a:latin typeface="Menlo"/>
              </a:rPr>
              <a:t>headEmployee</a:t>
            </a:r>
            <a:r>
              <a:rPr lang="en-US" altLang="zh-CN" sz="1050" dirty="0">
                <a:solidFill>
                  <a:srgbClr val="808000"/>
                </a:solidFill>
                <a:latin typeface="Menlo"/>
              </a:rPr>
              <a:t>)</a:t>
            </a:r>
            <a:r>
              <a:rPr lang="en-US" altLang="zh-CN" sz="1050" dirty="0">
                <a:solidFill>
                  <a:srgbClr val="808080"/>
                </a:solidFill>
                <a:latin typeface="Menlo"/>
              </a:rPr>
              <a:t>;</a:t>
            </a:r>
          </a:p>
          <a:p>
            <a:pPr algn="l"/>
            <a:r>
              <a:rPr lang="en-US" altLang="zh-CN" sz="1050" dirty="0">
                <a:solidFill>
                  <a:srgbClr val="808080"/>
                </a:solidFill>
                <a:latin typeface="Menlo"/>
              </a:rPr>
              <a:t>			 </a:t>
            </a:r>
            <a:r>
              <a:rPr lang="en-US" altLang="zh-CN" sz="1050" dirty="0">
                <a:solidFill>
                  <a:srgbClr val="008000"/>
                </a:solidFill>
                <a:latin typeface="Menlo"/>
              </a:rPr>
              <a:t>for</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0055AA"/>
                </a:solidFill>
                <a:latin typeface="Menlo"/>
              </a:rPr>
              <a:t>Employee</a:t>
            </a:r>
            <a:r>
              <a:rPr lang="en-US" altLang="zh-CN" sz="1050" dirty="0">
                <a:solidFill>
                  <a:srgbClr val="808080"/>
                </a:solidFill>
                <a:latin typeface="Menlo"/>
              </a:rPr>
              <a:t> </a:t>
            </a:r>
            <a:r>
              <a:rPr lang="en-US" altLang="zh-CN" sz="1050" dirty="0" err="1">
                <a:solidFill>
                  <a:srgbClr val="0055AA"/>
                </a:solidFill>
                <a:latin typeface="Menlo"/>
              </a:rPr>
              <a:t>employee</a:t>
            </a:r>
            <a:r>
              <a:rPr lang="en-US" altLang="zh-CN" sz="1050" dirty="0">
                <a:solidFill>
                  <a:srgbClr val="808080"/>
                </a:solidFill>
                <a:latin typeface="Menlo"/>
              </a:rPr>
              <a:t> : </a:t>
            </a:r>
            <a:r>
              <a:rPr lang="en-US" altLang="zh-CN" sz="1050" dirty="0" err="1">
                <a:solidFill>
                  <a:srgbClr val="0055AA"/>
                </a:solidFill>
                <a:latin typeface="Menlo"/>
              </a:rPr>
              <a:t>headEmployee</a:t>
            </a:r>
            <a:r>
              <a:rPr lang="en-US" altLang="zh-CN" sz="1050" dirty="0" err="1">
                <a:solidFill>
                  <a:srgbClr val="808080"/>
                </a:solidFill>
                <a:latin typeface="Menlo"/>
              </a:rPr>
              <a:t>.</a:t>
            </a:r>
            <a:r>
              <a:rPr lang="en-US" altLang="zh-CN" sz="1050" dirty="0" err="1">
                <a:solidFill>
                  <a:srgbClr val="0055AA"/>
                </a:solidFill>
                <a:latin typeface="Menlo"/>
              </a:rPr>
              <a:t>getSubordinates</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p>
          <a:p>
            <a:pPr algn="l"/>
            <a:r>
              <a:rPr lang="en-US" altLang="zh-CN" sz="1050" dirty="0">
                <a:solidFill>
                  <a:srgbClr val="808080"/>
                </a:solidFill>
                <a:latin typeface="Menlo"/>
              </a:rPr>
              <a:t>				</a:t>
            </a:r>
            <a:r>
              <a:rPr lang="en-US" altLang="zh-CN" sz="1050" dirty="0" err="1">
                <a:solidFill>
                  <a:srgbClr val="0055AA"/>
                </a:solidFill>
                <a:latin typeface="Menlo"/>
              </a:rPr>
              <a:t>System</a:t>
            </a:r>
            <a:r>
              <a:rPr lang="en-US" altLang="zh-CN" sz="1050" dirty="0" err="1">
                <a:solidFill>
                  <a:srgbClr val="808080"/>
                </a:solidFill>
                <a:latin typeface="Menlo"/>
              </a:rPr>
              <a:t>.</a:t>
            </a:r>
            <a:r>
              <a:rPr lang="en-US" altLang="zh-CN" sz="1050" dirty="0" err="1">
                <a:solidFill>
                  <a:srgbClr val="0055AA"/>
                </a:solidFill>
                <a:latin typeface="Menlo"/>
              </a:rPr>
              <a:t>out</a:t>
            </a:r>
            <a:r>
              <a:rPr lang="en-US" altLang="zh-CN" sz="1050" dirty="0" err="1">
                <a:solidFill>
                  <a:srgbClr val="808080"/>
                </a:solidFill>
                <a:latin typeface="Menlo"/>
              </a:rPr>
              <a:t>.</a:t>
            </a:r>
            <a:r>
              <a:rPr lang="en-US" altLang="zh-CN" sz="1050" dirty="0" err="1">
                <a:solidFill>
                  <a:srgbClr val="0055AA"/>
                </a:solidFill>
                <a:latin typeface="Menlo"/>
              </a:rPr>
              <a:t>println</a:t>
            </a:r>
            <a:r>
              <a:rPr lang="en-US" altLang="zh-CN" sz="1050" dirty="0">
                <a:solidFill>
                  <a:srgbClr val="808000"/>
                </a:solidFill>
                <a:latin typeface="Menlo"/>
              </a:rPr>
              <a:t>(</a:t>
            </a:r>
            <a:r>
              <a:rPr lang="en-US" altLang="zh-CN" sz="1050" dirty="0">
                <a:solidFill>
                  <a:srgbClr val="0055AA"/>
                </a:solidFill>
                <a:latin typeface="Menlo"/>
              </a:rPr>
              <a:t>employee</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endParaRPr lang="zh-CN" altLang="en-US" sz="1050" dirty="0"/>
          </a:p>
        </p:txBody>
      </p:sp>
    </p:spTree>
    <p:extLst>
      <p:ext uri="{BB962C8B-B14F-4D97-AF65-F5344CB8AC3E}">
        <p14:creationId xmlns:p14="http://schemas.microsoft.com/office/powerpoint/2010/main" val="49770792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rPr>
              <a:t>代理模式</a:t>
            </a:r>
          </a:p>
        </p:txBody>
      </p:sp>
      <p:sp>
        <p:nvSpPr>
          <p:cNvPr id="6" name="ïṣļiďê"/>
          <p:cNvSpPr/>
          <p:nvPr/>
        </p:nvSpPr>
        <p:spPr bwMode="auto">
          <a:xfrm>
            <a:off x="917575" y="983615"/>
            <a:ext cx="7515860" cy="1008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代理模式是在不改变目标类和使用者的前提下，扩展该类的功能。</a:t>
            </a:r>
          </a:p>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代理模式中存在</a:t>
            </a:r>
            <a:r>
              <a:rPr lang="en-US" altLang="zh-CN" sz="1200" dirty="0">
                <a:solidFill>
                  <a:schemeClr val="tx1">
                    <a:lumMod val="50000"/>
                    <a:lumOff val="50000"/>
                  </a:schemeClr>
                </a:solidFill>
                <a:latin typeface="微软雅黑" pitchFamily="34" charset="-122"/>
                <a:ea typeface="微软雅黑" pitchFamily="34" charset="-122"/>
              </a:rPr>
              <a:t>『</a:t>
            </a:r>
            <a:r>
              <a:rPr lang="zh-CN" altLang="en-US" sz="1200" dirty="0">
                <a:solidFill>
                  <a:schemeClr val="tx1">
                    <a:lumMod val="50000"/>
                    <a:lumOff val="50000"/>
                  </a:schemeClr>
                </a:solidFill>
                <a:latin typeface="微软雅黑" pitchFamily="34" charset="-122"/>
                <a:ea typeface="微软雅黑" pitchFamily="34" charset="-122"/>
              </a:rPr>
              <a:t>目标对象</a:t>
            </a:r>
            <a:r>
              <a:rPr lang="en-US" altLang="zh-CN" sz="1200" dirty="0">
                <a:solidFill>
                  <a:schemeClr val="tx1">
                    <a:lumMod val="50000"/>
                    <a:lumOff val="50000"/>
                  </a:schemeClr>
                </a:solidFill>
                <a:latin typeface="微软雅黑" pitchFamily="34" charset="-122"/>
                <a:ea typeface="微软雅黑" pitchFamily="34" charset="-122"/>
              </a:rPr>
              <a:t>』</a:t>
            </a:r>
            <a:r>
              <a:rPr lang="zh-CN" altLang="en-US" sz="1200" dirty="0">
                <a:solidFill>
                  <a:schemeClr val="tx1">
                    <a:lumMod val="50000"/>
                    <a:lumOff val="50000"/>
                  </a:schemeClr>
                </a:solidFill>
                <a:latin typeface="微软雅黑" pitchFamily="34" charset="-122"/>
                <a:ea typeface="微软雅黑" pitchFamily="34" charset="-122"/>
              </a:rPr>
              <a:t>和</a:t>
            </a:r>
            <a:r>
              <a:rPr lang="en-US" altLang="zh-CN" sz="1200" dirty="0">
                <a:solidFill>
                  <a:schemeClr val="tx1">
                    <a:lumMod val="50000"/>
                    <a:lumOff val="50000"/>
                  </a:schemeClr>
                </a:solidFill>
                <a:latin typeface="微软雅黑" pitchFamily="34" charset="-122"/>
                <a:ea typeface="微软雅黑" pitchFamily="34" charset="-122"/>
              </a:rPr>
              <a:t>『</a:t>
            </a:r>
            <a:r>
              <a:rPr lang="zh-CN" altLang="en-US" sz="1200" dirty="0">
                <a:solidFill>
                  <a:schemeClr val="tx1">
                    <a:lumMod val="50000"/>
                    <a:lumOff val="50000"/>
                  </a:schemeClr>
                </a:solidFill>
                <a:latin typeface="微软雅黑" pitchFamily="34" charset="-122"/>
                <a:ea typeface="微软雅黑" pitchFamily="34" charset="-122"/>
              </a:rPr>
              <a:t>代理对象</a:t>
            </a:r>
            <a:r>
              <a:rPr lang="en-US" altLang="zh-CN" sz="1200" dirty="0">
                <a:solidFill>
                  <a:schemeClr val="tx1">
                    <a:lumMod val="50000"/>
                    <a:lumOff val="50000"/>
                  </a:schemeClr>
                </a:solidFill>
                <a:latin typeface="微软雅黑" pitchFamily="34" charset="-122"/>
                <a:ea typeface="微软雅黑" pitchFamily="34" charset="-122"/>
              </a:rPr>
              <a:t>』</a:t>
            </a:r>
            <a:r>
              <a:rPr lang="zh-CN" altLang="en-US" sz="1200" dirty="0">
                <a:solidFill>
                  <a:schemeClr val="tx1">
                    <a:lumMod val="50000"/>
                    <a:lumOff val="50000"/>
                  </a:schemeClr>
                </a:solidFill>
                <a:latin typeface="微软雅黑" pitchFamily="34" charset="-122"/>
                <a:ea typeface="微软雅黑" pitchFamily="34" charset="-122"/>
              </a:rPr>
              <a:t>，它们必须实现相同的接口。用户直接使用代理对象，而代理对象会将用户的请求交给目标对象处理。代理对象可以对用户的请求增加额外的处理。</a:t>
            </a:r>
            <a:br>
              <a:rPr lang="zh-CN" altLang="en-US" sz="1200" dirty="0">
                <a:solidFill>
                  <a:schemeClr val="tx1">
                    <a:lumMod val="50000"/>
                    <a:lumOff val="50000"/>
                  </a:schemeClr>
                </a:solidFill>
                <a:latin typeface="微软雅黑" pitchFamily="34" charset="-122"/>
                <a:ea typeface="微软雅黑" pitchFamily="34" charset="-122"/>
              </a:rPr>
            </a:b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 name="ïṣļiďê"/>
          <p:cNvSpPr/>
          <p:nvPr/>
        </p:nvSpPr>
        <p:spPr bwMode="auto">
          <a:xfrm>
            <a:off x="917575" y="2609850"/>
            <a:ext cx="6990080" cy="184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0000"/>
              </a:lnSpc>
              <a:spcBef>
                <a:spcPct val="20000"/>
              </a:spcBef>
              <a:buClr>
                <a:schemeClr val="tx1"/>
              </a:buClr>
              <a:buSzPct val="70000"/>
              <a:buFont typeface="Wingdings" charset="2"/>
            </a:pPr>
            <a:r>
              <a:rPr lang="en-US" altLang="zh-CN" sz="1200" dirty="0" err="1">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优点</a:t>
            </a:r>
            <a:endPar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endParaRPr>
          </a:p>
          <a:p>
            <a:pPr>
              <a:lnSpc>
                <a:spcPct val="90000"/>
              </a:lnSpc>
              <a:spcBef>
                <a:spcPct val="20000"/>
              </a:spcBef>
              <a:buClr>
                <a:schemeClr val="tx1"/>
              </a:buClr>
              <a:buSzPct val="70000"/>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1</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、职责清晰。 </a:t>
            </a:r>
            <a:endParaRPr lang="en-US" altLang="zh-CN" sz="1200" dirty="0">
              <a:effectLst>
                <a:outerShdw blurRad="38100" dist="19050" dir="2700000" algn="tl" rotWithShape="0">
                  <a:schemeClr val="dk1">
                    <a:alpha val="40000"/>
                  </a:schemeClr>
                </a:outerShdw>
              </a:effectLst>
              <a:latin typeface="Arial" charset="0"/>
              <a:ea typeface="微软雅黑" pitchFamily="34" charset="-122"/>
            </a:endParaRPr>
          </a:p>
          <a:p>
            <a:pPr>
              <a:lnSpc>
                <a:spcPct val="90000"/>
              </a:lnSpc>
              <a:spcBef>
                <a:spcPct val="20000"/>
              </a:spcBef>
              <a:buClr>
                <a:schemeClr val="tx1"/>
              </a:buClr>
              <a:buSzPct val="70000"/>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2</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、高扩展性。 </a:t>
            </a:r>
            <a:endParaRPr lang="en-US" altLang="zh-CN" sz="1200" dirty="0">
              <a:effectLst>
                <a:outerShdw blurRad="38100" dist="19050" dir="2700000" algn="tl" rotWithShape="0">
                  <a:schemeClr val="dk1">
                    <a:alpha val="40000"/>
                  </a:schemeClr>
                </a:outerShdw>
              </a:effectLst>
              <a:latin typeface="Arial" charset="0"/>
              <a:ea typeface="微软雅黑" pitchFamily="34" charset="-122"/>
            </a:endParaRPr>
          </a:p>
          <a:p>
            <a:pPr>
              <a:lnSpc>
                <a:spcPct val="90000"/>
              </a:lnSpc>
              <a:spcBef>
                <a:spcPct val="20000"/>
              </a:spcBef>
              <a:buClr>
                <a:schemeClr val="tx1"/>
              </a:buClr>
              <a:buSzPct val="70000"/>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3</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、智能化。</a:t>
            </a:r>
            <a:endParaRPr lang="en-US" altLang="zh-CN" sz="1200" dirty="0">
              <a:effectLst>
                <a:outerShdw blurRad="38100" dist="19050" dir="2700000" algn="tl" rotWithShape="0">
                  <a:schemeClr val="dk1">
                    <a:alpha val="40000"/>
                  </a:schemeClr>
                </a:outerShdw>
              </a:effectLst>
              <a:latin typeface="Arial" charset="0"/>
              <a:ea typeface="微软雅黑" pitchFamily="34" charset="-122"/>
              <a:sym typeface="+mn-ea"/>
            </a:endParaRPr>
          </a:p>
        </p:txBody>
      </p:sp>
    </p:spTree>
    <p:extLst>
      <p:ext uri="{BB962C8B-B14F-4D97-AF65-F5344CB8AC3E}">
        <p14:creationId xmlns:p14="http://schemas.microsoft.com/office/powerpoint/2010/main" val="232740471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实现</a:t>
            </a:r>
          </a:p>
        </p:txBody>
      </p:sp>
      <p:sp>
        <p:nvSpPr>
          <p:cNvPr id="6" name="ïṣļiďê"/>
          <p:cNvSpPr/>
          <p:nvPr/>
        </p:nvSpPr>
        <p:spPr bwMode="auto">
          <a:xfrm>
            <a:off x="917575" y="983615"/>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atinLnBrk="1"/>
            <a:r>
              <a:rPr lang="zh-CN" altLang="en-US" sz="1200" dirty="0">
                <a:solidFill>
                  <a:schemeClr val="tx1">
                    <a:lumMod val="50000"/>
                    <a:lumOff val="50000"/>
                  </a:schemeClr>
                </a:solidFill>
                <a:latin typeface="微软雅黑" pitchFamily="34" charset="-122"/>
                <a:ea typeface="微软雅黑" pitchFamily="34" charset="-122"/>
              </a:rPr>
              <a:t>我们将创建一个 </a:t>
            </a:r>
            <a:r>
              <a:rPr lang="en-US" altLang="zh-CN" sz="1200" dirty="0">
                <a:solidFill>
                  <a:schemeClr val="tx1">
                    <a:lumMod val="50000"/>
                    <a:lumOff val="50000"/>
                  </a:schemeClr>
                </a:solidFill>
                <a:latin typeface="微软雅黑" pitchFamily="34" charset="-122"/>
                <a:ea typeface="微软雅黑" pitchFamily="34" charset="-122"/>
              </a:rPr>
              <a:t>Image </a:t>
            </a:r>
            <a:r>
              <a:rPr lang="zh-CN" altLang="en-US" sz="1200" dirty="0">
                <a:solidFill>
                  <a:schemeClr val="tx1">
                    <a:lumMod val="50000"/>
                    <a:lumOff val="50000"/>
                  </a:schemeClr>
                </a:solidFill>
                <a:latin typeface="微软雅黑" pitchFamily="34" charset="-122"/>
                <a:ea typeface="微软雅黑" pitchFamily="34" charset="-122"/>
              </a:rPr>
              <a:t>接口和实现了 </a:t>
            </a:r>
            <a:r>
              <a:rPr lang="en-US" altLang="zh-CN" sz="1200" dirty="0">
                <a:solidFill>
                  <a:schemeClr val="tx1">
                    <a:lumMod val="50000"/>
                    <a:lumOff val="50000"/>
                  </a:schemeClr>
                </a:solidFill>
                <a:latin typeface="微软雅黑" pitchFamily="34" charset="-122"/>
                <a:ea typeface="微软雅黑" pitchFamily="34" charset="-122"/>
              </a:rPr>
              <a:t>Image </a:t>
            </a:r>
            <a:r>
              <a:rPr lang="zh-CN" altLang="en-US" sz="1200" dirty="0">
                <a:solidFill>
                  <a:schemeClr val="tx1">
                    <a:lumMod val="50000"/>
                    <a:lumOff val="50000"/>
                  </a:schemeClr>
                </a:solidFill>
                <a:latin typeface="微软雅黑" pitchFamily="34" charset="-122"/>
                <a:ea typeface="微软雅黑" pitchFamily="34" charset="-122"/>
              </a:rPr>
              <a:t>接口的实体类。</a:t>
            </a:r>
            <a:r>
              <a:rPr lang="en-US" altLang="zh-CN" sz="1200" dirty="0" err="1">
                <a:solidFill>
                  <a:schemeClr val="tx1">
                    <a:lumMod val="50000"/>
                    <a:lumOff val="50000"/>
                  </a:schemeClr>
                </a:solidFill>
                <a:latin typeface="微软雅黑" pitchFamily="34" charset="-122"/>
                <a:ea typeface="微软雅黑" pitchFamily="34" charset="-122"/>
              </a:rPr>
              <a:t>ProxyImage</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是一个代理类，减少 </a:t>
            </a:r>
            <a:r>
              <a:rPr lang="en-US" altLang="zh-CN" sz="1200" dirty="0" err="1">
                <a:solidFill>
                  <a:schemeClr val="tx1">
                    <a:lumMod val="50000"/>
                    <a:lumOff val="50000"/>
                  </a:schemeClr>
                </a:solidFill>
                <a:latin typeface="微软雅黑" pitchFamily="34" charset="-122"/>
                <a:ea typeface="微软雅黑" pitchFamily="34" charset="-122"/>
              </a:rPr>
              <a:t>RealImage</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对象加载的内存占用。</a:t>
            </a:r>
          </a:p>
        </p:txBody>
      </p:sp>
      <p:pic>
        <p:nvPicPr>
          <p:cNvPr id="25602" name="Picture 2" descr="代理模式的 UML 图">
            <a:extLst>
              <a:ext uri="{FF2B5EF4-FFF2-40B4-BE49-F238E27FC236}">
                <a16:creationId xmlns:a16="http://schemas.microsoft.com/office/drawing/2014/main" id="{B198B50C-19B4-4504-ABEF-C973483A9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015" y="1963699"/>
            <a:ext cx="53340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74485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示例代码</a:t>
            </a:r>
          </a:p>
        </p:txBody>
      </p:sp>
      <p:sp>
        <p:nvSpPr>
          <p:cNvPr id="7" name="矩形 6">
            <a:extLst>
              <a:ext uri="{FF2B5EF4-FFF2-40B4-BE49-F238E27FC236}">
                <a16:creationId xmlns:a16="http://schemas.microsoft.com/office/drawing/2014/main" id="{98B8324E-501F-4F0A-9FBE-2BCE736901BF}"/>
              </a:ext>
            </a:extLst>
          </p:cNvPr>
          <p:cNvSpPr/>
          <p:nvPr/>
        </p:nvSpPr>
        <p:spPr>
          <a:xfrm>
            <a:off x="983200" y="1050869"/>
            <a:ext cx="1707270" cy="561692"/>
          </a:xfrm>
          <a:prstGeom prst="rect">
            <a:avLst/>
          </a:prstGeom>
        </p:spPr>
        <p:txBody>
          <a:bodyPr wrap="square">
            <a:spAutoFit/>
          </a:bodyPr>
          <a:lstStyle/>
          <a:p>
            <a:pPr algn="l"/>
            <a:r>
              <a:rPr lang="en-US" altLang="zh-CN" sz="1050" dirty="0"/>
              <a:t>1</a:t>
            </a:r>
            <a:r>
              <a:rPr lang="zh-CN" altLang="en-US" sz="1050" dirty="0"/>
              <a:t>、创建一个接口</a:t>
            </a:r>
            <a:r>
              <a:rPr lang="en-US" altLang="zh-CN" sz="1050" dirty="0"/>
              <a:t>:</a:t>
            </a:r>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interface</a:t>
            </a:r>
            <a:r>
              <a:rPr lang="en-US" altLang="zh-CN" sz="1000" dirty="0">
                <a:solidFill>
                  <a:srgbClr val="808080"/>
                </a:solidFill>
                <a:latin typeface="Menlo"/>
              </a:rPr>
              <a:t> </a:t>
            </a:r>
            <a:r>
              <a:rPr lang="en-US" altLang="zh-CN" sz="1000" dirty="0">
                <a:solidFill>
                  <a:srgbClr val="0055AA"/>
                </a:solidFill>
                <a:latin typeface="Menlo"/>
              </a:rPr>
              <a:t>Image</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display</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
        <p:nvSpPr>
          <p:cNvPr id="13" name="矩形 12">
            <a:extLst>
              <a:ext uri="{FF2B5EF4-FFF2-40B4-BE49-F238E27FC236}">
                <a16:creationId xmlns:a16="http://schemas.microsoft.com/office/drawing/2014/main" id="{991FE983-B44C-4685-AFB2-5D45BC8616DE}"/>
              </a:ext>
            </a:extLst>
          </p:cNvPr>
          <p:cNvSpPr/>
          <p:nvPr/>
        </p:nvSpPr>
        <p:spPr>
          <a:xfrm>
            <a:off x="4643611" y="894167"/>
            <a:ext cx="4175392" cy="1384995"/>
          </a:xfrm>
          <a:prstGeom prst="rect">
            <a:avLst/>
          </a:prstGeom>
        </p:spPr>
        <p:txBody>
          <a:bodyPr wrap="square">
            <a:spAutoFit/>
          </a:bodyPr>
          <a:lstStyle/>
          <a:p>
            <a:pPr algn="l" latinLnBrk="1"/>
            <a:r>
              <a:rPr lang="en-US" altLang="zh-CN" sz="1050" dirty="0"/>
              <a:t>3</a:t>
            </a:r>
            <a:r>
              <a:rPr lang="zh-CN" altLang="en-US" sz="1050" dirty="0"/>
              <a:t>、当被请求时，使用 </a:t>
            </a:r>
            <a:r>
              <a:rPr lang="en-US" altLang="zh-CN" sz="1050" dirty="0" err="1"/>
              <a:t>ProxyImage</a:t>
            </a:r>
            <a:r>
              <a:rPr lang="en-US" altLang="zh-CN" sz="1050" dirty="0"/>
              <a:t> </a:t>
            </a:r>
            <a:r>
              <a:rPr lang="zh-CN" altLang="en-US" sz="1050" dirty="0"/>
              <a:t>来获取 </a:t>
            </a:r>
            <a:r>
              <a:rPr lang="en-US" altLang="zh-CN" sz="1050" dirty="0" err="1"/>
              <a:t>RealImage</a:t>
            </a:r>
            <a:r>
              <a:rPr lang="en-US" altLang="zh-CN" sz="1050" dirty="0"/>
              <a:t> </a:t>
            </a:r>
            <a:r>
              <a:rPr lang="zh-CN" altLang="en-US" sz="1050" dirty="0"/>
              <a:t>类的对象：</a:t>
            </a:r>
            <a:endParaRPr lang="en-US" altLang="zh-CN" sz="1050" dirty="0"/>
          </a:p>
          <a:p>
            <a:pPr algn="l" latinLnBrk="1"/>
            <a:r>
              <a:rPr lang="en-US" altLang="zh-CN" sz="1050" dirty="0">
                <a:solidFill>
                  <a:srgbClr val="008000"/>
                </a:solidFill>
                <a:latin typeface="Menlo"/>
              </a:rPr>
              <a:t>public</a:t>
            </a:r>
            <a:r>
              <a:rPr lang="en-US" altLang="zh-CN" sz="1050" dirty="0">
                <a:solidFill>
                  <a:srgbClr val="808080"/>
                </a:solidFill>
                <a:latin typeface="Menlo"/>
              </a:rPr>
              <a:t> </a:t>
            </a:r>
            <a:r>
              <a:rPr lang="en-US" altLang="zh-CN" sz="1050" dirty="0">
                <a:solidFill>
                  <a:srgbClr val="008000"/>
                </a:solidFill>
                <a:latin typeface="Menlo"/>
              </a:rPr>
              <a:t>class</a:t>
            </a:r>
            <a:r>
              <a:rPr lang="en-US" altLang="zh-CN" sz="1050" dirty="0">
                <a:solidFill>
                  <a:srgbClr val="808080"/>
                </a:solidFill>
                <a:latin typeface="Menlo"/>
              </a:rPr>
              <a:t> </a:t>
            </a:r>
            <a:r>
              <a:rPr lang="en-US" altLang="zh-CN" sz="1050" dirty="0" err="1">
                <a:solidFill>
                  <a:srgbClr val="0055AA"/>
                </a:solidFill>
                <a:latin typeface="Menlo"/>
              </a:rPr>
              <a:t>ProxyPatternDemo</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p>
          <a:p>
            <a:pPr algn="l" latinLnBrk="1"/>
            <a:r>
              <a:rPr lang="en-US" altLang="zh-CN" sz="1050" dirty="0">
                <a:solidFill>
                  <a:srgbClr val="808080"/>
                </a:solidFill>
                <a:latin typeface="Menlo"/>
              </a:rPr>
              <a:t>	</a:t>
            </a:r>
            <a:r>
              <a:rPr lang="en-US" altLang="zh-CN" sz="1050" dirty="0">
                <a:solidFill>
                  <a:srgbClr val="008000"/>
                </a:solidFill>
                <a:latin typeface="Menlo"/>
              </a:rPr>
              <a:t>public</a:t>
            </a:r>
            <a:r>
              <a:rPr lang="en-US" altLang="zh-CN" sz="1050" dirty="0">
                <a:solidFill>
                  <a:srgbClr val="808080"/>
                </a:solidFill>
                <a:latin typeface="Menlo"/>
              </a:rPr>
              <a:t> </a:t>
            </a:r>
            <a:r>
              <a:rPr lang="en-US" altLang="zh-CN" sz="1050" dirty="0">
                <a:latin typeface="Menlo"/>
              </a:rPr>
              <a:t>static</a:t>
            </a:r>
            <a:r>
              <a:rPr lang="en-US" altLang="zh-CN" sz="1050" dirty="0">
                <a:solidFill>
                  <a:srgbClr val="808080"/>
                </a:solidFill>
                <a:latin typeface="Menlo"/>
              </a:rPr>
              <a:t> </a:t>
            </a:r>
            <a:r>
              <a:rPr lang="en-US" altLang="zh-CN" sz="1050" dirty="0">
                <a:latin typeface="Menlo"/>
              </a:rPr>
              <a:t>void</a:t>
            </a:r>
            <a:r>
              <a:rPr lang="en-US" altLang="zh-CN" sz="1050" dirty="0">
                <a:solidFill>
                  <a:srgbClr val="808080"/>
                </a:solidFill>
                <a:latin typeface="Menlo"/>
              </a:rPr>
              <a:t> </a:t>
            </a:r>
            <a:r>
              <a:rPr lang="en-US" altLang="zh-CN" sz="1050" dirty="0">
                <a:solidFill>
                  <a:srgbClr val="0055AA"/>
                </a:solidFill>
                <a:latin typeface="Menlo"/>
              </a:rPr>
              <a:t>main</a:t>
            </a:r>
            <a:r>
              <a:rPr lang="en-US" altLang="zh-CN" sz="1050" dirty="0">
                <a:solidFill>
                  <a:srgbClr val="808000"/>
                </a:solidFill>
                <a:latin typeface="Menlo"/>
              </a:rPr>
              <a:t>(</a:t>
            </a:r>
            <a:r>
              <a:rPr lang="en-US" altLang="zh-CN" sz="1050" dirty="0">
                <a:solidFill>
                  <a:srgbClr val="0055AA"/>
                </a:solidFill>
                <a:latin typeface="Menlo"/>
              </a:rPr>
              <a:t>String</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err="1">
                <a:solidFill>
                  <a:srgbClr val="0055AA"/>
                </a:solidFill>
                <a:latin typeface="Menlo"/>
              </a:rPr>
              <a:t>args</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p>
          <a:p>
            <a:pPr algn="l" latinLnBrk="1"/>
            <a:r>
              <a:rPr lang="en-US" altLang="zh-CN" sz="1050" dirty="0">
                <a:solidFill>
                  <a:srgbClr val="808080"/>
                </a:solidFill>
                <a:latin typeface="Menlo"/>
              </a:rPr>
              <a:t>		</a:t>
            </a:r>
            <a:r>
              <a:rPr lang="en-US" altLang="zh-CN" sz="1050" dirty="0">
                <a:solidFill>
                  <a:srgbClr val="0055AA"/>
                </a:solidFill>
                <a:latin typeface="Menlo"/>
              </a:rPr>
              <a:t>Image</a:t>
            </a:r>
            <a:r>
              <a:rPr lang="en-US" altLang="zh-CN" sz="1050" dirty="0">
                <a:solidFill>
                  <a:srgbClr val="808080"/>
                </a:solidFill>
                <a:latin typeface="Menlo"/>
              </a:rPr>
              <a:t> </a:t>
            </a:r>
            <a:r>
              <a:rPr lang="en-US" altLang="zh-CN" sz="1050" dirty="0" err="1">
                <a:solidFill>
                  <a:srgbClr val="0055AA"/>
                </a:solidFill>
                <a:latin typeface="Menlo"/>
              </a:rPr>
              <a:t>image</a:t>
            </a:r>
            <a:r>
              <a:rPr lang="en-US" altLang="zh-CN" sz="1050" dirty="0">
                <a:solidFill>
                  <a:srgbClr val="808080"/>
                </a:solidFill>
                <a:latin typeface="Menlo"/>
              </a:rPr>
              <a:t> = </a:t>
            </a:r>
            <a:r>
              <a:rPr lang="en-US" altLang="zh-CN" sz="1050" dirty="0">
                <a:solidFill>
                  <a:srgbClr val="008000"/>
                </a:solidFill>
                <a:latin typeface="Menlo"/>
              </a:rPr>
              <a:t>new</a:t>
            </a:r>
            <a:r>
              <a:rPr lang="en-US" altLang="zh-CN" sz="1050" dirty="0">
                <a:solidFill>
                  <a:srgbClr val="808080"/>
                </a:solidFill>
                <a:latin typeface="Menlo"/>
              </a:rPr>
              <a:t> </a:t>
            </a:r>
            <a:r>
              <a:rPr lang="en-US" altLang="zh-CN" sz="1050" dirty="0" err="1">
                <a:solidFill>
                  <a:srgbClr val="0055AA"/>
                </a:solidFill>
                <a:latin typeface="Menlo"/>
              </a:rPr>
              <a:t>ProxyImage</a:t>
            </a:r>
            <a:r>
              <a:rPr lang="en-US" altLang="zh-CN" sz="1050" dirty="0">
                <a:solidFill>
                  <a:srgbClr val="808000"/>
                </a:solidFill>
                <a:latin typeface="Menlo"/>
              </a:rPr>
              <a:t>(</a:t>
            </a:r>
            <a:r>
              <a:rPr lang="en-US" altLang="zh-CN" sz="1050" dirty="0">
                <a:solidFill>
                  <a:srgbClr val="8B0000"/>
                </a:solidFill>
                <a:latin typeface="Menlo"/>
              </a:rPr>
              <a:t>"</a:t>
            </a:r>
            <a:r>
              <a:rPr lang="en-US" altLang="zh-CN" sz="1050" dirty="0">
                <a:solidFill>
                  <a:srgbClr val="AA1111"/>
                </a:solidFill>
                <a:latin typeface="Menlo"/>
              </a:rPr>
              <a:t>test_10mb.jpg</a:t>
            </a:r>
            <a:r>
              <a:rPr lang="en-US" altLang="zh-CN" sz="1050" dirty="0">
                <a:solidFill>
                  <a:srgbClr val="8B0000"/>
                </a:solidFill>
                <a:latin typeface="Menlo"/>
              </a:rPr>
              <a:t>"</a:t>
            </a:r>
            <a:r>
              <a:rPr lang="en-US" altLang="zh-CN" sz="1050" dirty="0">
                <a:solidFill>
                  <a:srgbClr val="808000"/>
                </a:solidFill>
                <a:latin typeface="Menlo"/>
              </a:rPr>
              <a:t>)</a:t>
            </a:r>
            <a:r>
              <a:rPr lang="en-US" altLang="zh-CN" sz="1050" dirty="0">
                <a:solidFill>
                  <a:srgbClr val="808080"/>
                </a:solidFill>
                <a:latin typeface="Menlo"/>
              </a:rPr>
              <a:t>; </a:t>
            </a:r>
          </a:p>
          <a:p>
            <a:pPr algn="l" latinLnBrk="1"/>
            <a:r>
              <a:rPr lang="en-US" altLang="zh-CN" sz="1050" dirty="0">
                <a:solidFill>
                  <a:srgbClr val="808080"/>
                </a:solidFill>
                <a:latin typeface="Menlo"/>
              </a:rPr>
              <a:t>		</a:t>
            </a:r>
            <a:r>
              <a:rPr lang="en-US" altLang="zh-CN" sz="1050" dirty="0">
                <a:solidFill>
                  <a:srgbClr val="AA5500"/>
                </a:solidFill>
                <a:latin typeface="Menlo"/>
              </a:rPr>
              <a:t>// </a:t>
            </a:r>
            <a:r>
              <a:rPr lang="zh-CN" altLang="en-US" sz="1050" dirty="0">
                <a:solidFill>
                  <a:srgbClr val="AA5500"/>
                </a:solidFill>
                <a:latin typeface="Menlo"/>
              </a:rPr>
              <a:t>图像将从磁盘加载</a:t>
            </a:r>
            <a:r>
              <a:rPr lang="zh-CN" altLang="en-US" sz="1050" dirty="0">
                <a:solidFill>
                  <a:srgbClr val="808080"/>
                </a:solidFill>
                <a:latin typeface="Menlo"/>
              </a:rPr>
              <a:t> </a:t>
            </a:r>
            <a:endParaRPr lang="en-US" altLang="zh-CN" sz="1050" dirty="0">
              <a:solidFill>
                <a:srgbClr val="808080"/>
              </a:solidFill>
              <a:latin typeface="Menlo"/>
            </a:endParaRPr>
          </a:p>
          <a:p>
            <a:pPr algn="l" latinLnBrk="1"/>
            <a:r>
              <a:rPr lang="en-US" altLang="zh-CN" sz="1050" dirty="0">
                <a:solidFill>
                  <a:srgbClr val="808080"/>
                </a:solidFill>
                <a:latin typeface="Menlo"/>
              </a:rPr>
              <a:t>		</a:t>
            </a:r>
            <a:r>
              <a:rPr lang="en-US" altLang="zh-CN" sz="1050" dirty="0" err="1">
                <a:solidFill>
                  <a:srgbClr val="0055AA"/>
                </a:solidFill>
                <a:latin typeface="Menlo"/>
              </a:rPr>
              <a:t>image</a:t>
            </a:r>
            <a:r>
              <a:rPr lang="en-US" altLang="zh-CN" sz="1050" dirty="0" err="1">
                <a:solidFill>
                  <a:srgbClr val="808080"/>
                </a:solidFill>
                <a:latin typeface="Menlo"/>
              </a:rPr>
              <a:t>.</a:t>
            </a:r>
            <a:r>
              <a:rPr lang="en-US" altLang="zh-CN" sz="1050" dirty="0" err="1">
                <a:solidFill>
                  <a:srgbClr val="0055AA"/>
                </a:solidFill>
                <a:latin typeface="Menlo"/>
              </a:rPr>
              <a:t>display</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err="1">
                <a:solidFill>
                  <a:srgbClr val="0055AA"/>
                </a:solidFill>
                <a:latin typeface="Menlo"/>
              </a:rPr>
              <a:t>System</a:t>
            </a:r>
            <a:r>
              <a:rPr lang="en-US" altLang="zh-CN" sz="1050" dirty="0" err="1">
                <a:solidFill>
                  <a:srgbClr val="808080"/>
                </a:solidFill>
                <a:latin typeface="Menlo"/>
              </a:rPr>
              <a:t>.</a:t>
            </a:r>
            <a:r>
              <a:rPr lang="en-US" altLang="zh-CN" sz="1050" dirty="0" err="1">
                <a:solidFill>
                  <a:srgbClr val="0055AA"/>
                </a:solidFill>
                <a:latin typeface="Menlo"/>
              </a:rPr>
              <a:t>out</a:t>
            </a:r>
            <a:r>
              <a:rPr lang="en-US" altLang="zh-CN" sz="1050" dirty="0" err="1">
                <a:solidFill>
                  <a:srgbClr val="808080"/>
                </a:solidFill>
                <a:latin typeface="Menlo"/>
              </a:rPr>
              <a:t>.</a:t>
            </a:r>
            <a:r>
              <a:rPr lang="en-US" altLang="zh-CN" sz="1050" dirty="0" err="1">
                <a:solidFill>
                  <a:srgbClr val="0055AA"/>
                </a:solidFill>
                <a:latin typeface="Menlo"/>
              </a:rPr>
              <a:t>println</a:t>
            </a:r>
            <a:r>
              <a:rPr lang="en-US" altLang="zh-CN" sz="1050" dirty="0">
                <a:solidFill>
                  <a:srgbClr val="808000"/>
                </a:solidFill>
                <a:latin typeface="Menlo"/>
              </a:rPr>
              <a:t>(</a:t>
            </a:r>
            <a:r>
              <a:rPr lang="en-US" altLang="zh-CN" sz="1050" dirty="0">
                <a:solidFill>
                  <a:srgbClr val="8B0000"/>
                </a:solidFill>
                <a:latin typeface="Menlo"/>
              </a:rPr>
              <a:t>""</a:t>
            </a:r>
            <a:r>
              <a:rPr lang="en-US" altLang="zh-CN" sz="1050" dirty="0">
                <a:solidFill>
                  <a:srgbClr val="808000"/>
                </a:solidFill>
                <a:latin typeface="Menlo"/>
              </a:rPr>
              <a:t>)</a:t>
            </a:r>
            <a:r>
              <a:rPr lang="en-US" altLang="zh-CN" sz="1050" dirty="0">
                <a:solidFill>
                  <a:srgbClr val="808080"/>
                </a:solidFill>
                <a:latin typeface="Menlo"/>
              </a:rPr>
              <a:t>;</a:t>
            </a:r>
          </a:p>
          <a:p>
            <a:pPr algn="l" latinLnBrk="1"/>
            <a:r>
              <a:rPr lang="en-US" altLang="zh-CN" sz="1050" dirty="0">
                <a:solidFill>
                  <a:srgbClr val="808080"/>
                </a:solidFill>
                <a:latin typeface="Menlo"/>
              </a:rPr>
              <a:t>		 </a:t>
            </a:r>
            <a:r>
              <a:rPr lang="en-US" altLang="zh-CN" sz="1050" dirty="0">
                <a:solidFill>
                  <a:srgbClr val="AA5500"/>
                </a:solidFill>
                <a:latin typeface="Menlo"/>
              </a:rPr>
              <a:t>// </a:t>
            </a:r>
            <a:r>
              <a:rPr lang="zh-CN" altLang="en-US" sz="1050" dirty="0">
                <a:solidFill>
                  <a:srgbClr val="AA5500"/>
                </a:solidFill>
                <a:latin typeface="Menlo"/>
              </a:rPr>
              <a:t>图像不需要从磁盘加载</a:t>
            </a:r>
            <a:r>
              <a:rPr lang="zh-CN" altLang="en-US" sz="1050" dirty="0">
                <a:solidFill>
                  <a:srgbClr val="808080"/>
                </a:solidFill>
                <a:latin typeface="Menlo"/>
              </a:rPr>
              <a:t> </a:t>
            </a:r>
            <a:endParaRPr lang="en-US" altLang="zh-CN" sz="1050" dirty="0">
              <a:solidFill>
                <a:srgbClr val="808080"/>
              </a:solidFill>
              <a:latin typeface="Menlo"/>
            </a:endParaRPr>
          </a:p>
          <a:p>
            <a:pPr algn="l" latinLnBrk="1"/>
            <a:r>
              <a:rPr lang="en-US" altLang="zh-CN" sz="1050" dirty="0">
                <a:solidFill>
                  <a:srgbClr val="808080"/>
                </a:solidFill>
                <a:latin typeface="Menlo"/>
              </a:rPr>
              <a:t>		</a:t>
            </a:r>
            <a:r>
              <a:rPr lang="en-US" altLang="zh-CN" sz="1050" dirty="0" err="1">
                <a:solidFill>
                  <a:srgbClr val="0055AA"/>
                </a:solidFill>
                <a:latin typeface="Menlo"/>
              </a:rPr>
              <a:t>image</a:t>
            </a:r>
            <a:r>
              <a:rPr lang="en-US" altLang="zh-CN" sz="1050" dirty="0" err="1">
                <a:solidFill>
                  <a:srgbClr val="808080"/>
                </a:solidFill>
                <a:latin typeface="Menlo"/>
              </a:rPr>
              <a:t>.</a:t>
            </a:r>
            <a:r>
              <a:rPr lang="en-US" altLang="zh-CN" sz="1050" dirty="0" err="1">
                <a:solidFill>
                  <a:srgbClr val="0055AA"/>
                </a:solidFill>
                <a:latin typeface="Menlo"/>
              </a:rPr>
              <a:t>display</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r>
              <a:rPr lang="en-US" altLang="zh-CN" sz="1050" dirty="0">
                <a:solidFill>
                  <a:srgbClr val="808080"/>
                </a:solidFill>
                <a:latin typeface="Menlo"/>
              </a:rPr>
              <a:t> </a:t>
            </a:r>
            <a:r>
              <a:rPr lang="en-US" altLang="zh-CN" sz="1050" dirty="0">
                <a:solidFill>
                  <a:srgbClr val="808000"/>
                </a:solidFill>
                <a:latin typeface="Menlo"/>
              </a:rPr>
              <a:t>}</a:t>
            </a:r>
            <a:endParaRPr lang="zh-CN" altLang="en-US" sz="1050" dirty="0"/>
          </a:p>
        </p:txBody>
      </p:sp>
      <p:sp>
        <p:nvSpPr>
          <p:cNvPr id="8" name="矩形 7">
            <a:extLst>
              <a:ext uri="{FF2B5EF4-FFF2-40B4-BE49-F238E27FC236}">
                <a16:creationId xmlns:a16="http://schemas.microsoft.com/office/drawing/2014/main" id="{F7F7D419-0BD1-403A-A986-8137EB005A46}"/>
              </a:ext>
            </a:extLst>
          </p:cNvPr>
          <p:cNvSpPr/>
          <p:nvPr/>
        </p:nvSpPr>
        <p:spPr>
          <a:xfrm>
            <a:off x="939132" y="1719346"/>
            <a:ext cx="3743037" cy="3331681"/>
          </a:xfrm>
          <a:prstGeom prst="rect">
            <a:avLst/>
          </a:prstGeom>
        </p:spPr>
        <p:txBody>
          <a:bodyPr wrap="square">
            <a:spAutoFit/>
          </a:bodyPr>
          <a:lstStyle/>
          <a:p>
            <a:pPr algn="l"/>
            <a:r>
              <a:rPr lang="en-US" altLang="zh-CN" sz="1050" dirty="0"/>
              <a:t>2</a:t>
            </a:r>
            <a:r>
              <a:rPr lang="zh-CN" altLang="en-US" sz="1050" dirty="0"/>
              <a:t>、创建实现接口的实体类</a:t>
            </a:r>
            <a:r>
              <a:rPr lang="en-US" altLang="zh-CN" sz="1050" dirty="0"/>
              <a:t>:</a:t>
            </a:r>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err="1">
                <a:solidFill>
                  <a:srgbClr val="0055AA"/>
                </a:solidFill>
                <a:latin typeface="Menlo"/>
              </a:rPr>
              <a:t>RealImage</a:t>
            </a:r>
            <a:r>
              <a:rPr lang="en-US" altLang="zh-CN" sz="1000" dirty="0">
                <a:solidFill>
                  <a:srgbClr val="808080"/>
                </a:solidFill>
                <a:latin typeface="Menlo"/>
              </a:rPr>
              <a:t> </a:t>
            </a:r>
            <a:r>
              <a:rPr lang="en-US" altLang="zh-CN" sz="1000" dirty="0">
                <a:solidFill>
                  <a:srgbClr val="008000"/>
                </a:solidFill>
                <a:latin typeface="Menlo"/>
              </a:rPr>
              <a:t>implements</a:t>
            </a:r>
            <a:r>
              <a:rPr lang="en-US" altLang="zh-CN" sz="1000" dirty="0">
                <a:solidFill>
                  <a:srgbClr val="808080"/>
                </a:solidFill>
                <a:latin typeface="Menlo"/>
              </a:rPr>
              <a:t> </a:t>
            </a:r>
            <a:r>
              <a:rPr lang="en-US" altLang="zh-CN" sz="1000" dirty="0">
                <a:solidFill>
                  <a:srgbClr val="0055AA"/>
                </a:solidFill>
                <a:latin typeface="Menlo"/>
              </a:rPr>
              <a:t>Image</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private</a:t>
            </a:r>
            <a:r>
              <a:rPr lang="en-US" altLang="zh-CN" sz="1000" dirty="0">
                <a:solidFill>
                  <a:srgbClr val="808080"/>
                </a:solidFill>
                <a:latin typeface="Menlo"/>
              </a:rPr>
              <a:t> </a:t>
            </a:r>
            <a:r>
              <a:rPr lang="en-US" altLang="zh-CN" sz="1000" dirty="0">
                <a:solidFill>
                  <a:srgbClr val="0055AA"/>
                </a:solidFill>
                <a:latin typeface="Menlo"/>
              </a:rPr>
              <a:t>String</a:t>
            </a:r>
            <a:r>
              <a:rPr lang="en-US" altLang="zh-CN" sz="1000" dirty="0">
                <a:solidFill>
                  <a:srgbClr val="808080"/>
                </a:solidFill>
                <a:latin typeface="Menlo"/>
              </a:rPr>
              <a:t> </a:t>
            </a:r>
            <a:r>
              <a:rPr lang="en-US" altLang="zh-CN" sz="1000" dirty="0" err="1">
                <a:solidFill>
                  <a:srgbClr val="0055AA"/>
                </a:solidFill>
                <a:latin typeface="Menlo"/>
              </a:rPr>
              <a:t>fileName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err="1">
                <a:solidFill>
                  <a:srgbClr val="0055AA"/>
                </a:solidFill>
                <a:latin typeface="Menlo"/>
              </a:rPr>
              <a:t>RealImage</a:t>
            </a:r>
            <a:r>
              <a:rPr lang="en-US" altLang="zh-CN" sz="1000" dirty="0">
                <a:solidFill>
                  <a:srgbClr val="808000"/>
                </a:solidFill>
                <a:latin typeface="Menlo"/>
              </a:rPr>
              <a:t>(</a:t>
            </a:r>
            <a:r>
              <a:rPr lang="en-US" altLang="zh-CN" sz="1000" dirty="0">
                <a:solidFill>
                  <a:srgbClr val="0055AA"/>
                </a:solidFill>
                <a:latin typeface="Menlo"/>
              </a:rPr>
              <a:t>String</a:t>
            </a:r>
            <a:r>
              <a:rPr lang="en-US" altLang="zh-CN" sz="1000" dirty="0">
                <a:solidFill>
                  <a:srgbClr val="808080"/>
                </a:solidFill>
                <a:latin typeface="Menlo"/>
              </a:rPr>
              <a:t> </a:t>
            </a:r>
            <a:r>
              <a:rPr lang="en-US" altLang="zh-CN" sz="1000" dirty="0" err="1">
                <a:solidFill>
                  <a:srgbClr val="0055AA"/>
                </a:solidFill>
                <a:latin typeface="Menlo"/>
              </a:rPr>
              <a:t>fileName</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8000"/>
                </a:solidFill>
                <a:latin typeface="Menlo"/>
              </a:rPr>
              <a:t>this</a:t>
            </a:r>
            <a:r>
              <a:rPr lang="en-US" altLang="zh-CN" sz="1000" dirty="0" err="1">
                <a:solidFill>
                  <a:srgbClr val="808080"/>
                </a:solidFill>
                <a:latin typeface="Menlo"/>
              </a:rPr>
              <a:t>.</a:t>
            </a:r>
            <a:r>
              <a:rPr lang="en-US" altLang="zh-CN" sz="1000" dirty="0" err="1">
                <a:solidFill>
                  <a:srgbClr val="0055AA"/>
                </a:solidFill>
                <a:latin typeface="Menlo"/>
              </a:rPr>
              <a:t>fileName</a:t>
            </a:r>
            <a:r>
              <a:rPr lang="en-US" altLang="zh-CN" sz="1000" dirty="0">
                <a:solidFill>
                  <a:srgbClr val="808080"/>
                </a:solidFill>
                <a:latin typeface="Menlo"/>
              </a:rPr>
              <a:t> = </a:t>
            </a:r>
            <a:r>
              <a:rPr lang="en-US" altLang="zh-CN" sz="1000" dirty="0" err="1">
                <a:solidFill>
                  <a:srgbClr val="0055AA"/>
                </a:solidFill>
                <a:latin typeface="Menlo"/>
              </a:rPr>
              <a:t>fileName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loadFromDisk</a:t>
            </a:r>
            <a:r>
              <a:rPr lang="en-US" altLang="zh-CN" sz="1000" dirty="0">
                <a:solidFill>
                  <a:srgbClr val="808000"/>
                </a:solidFill>
                <a:latin typeface="Menlo"/>
              </a:rPr>
              <a:t>(</a:t>
            </a:r>
            <a:r>
              <a:rPr lang="en-US" altLang="zh-CN" sz="1000" dirty="0" err="1">
                <a:solidFill>
                  <a:srgbClr val="0055AA"/>
                </a:solidFill>
                <a:latin typeface="Menlo"/>
              </a:rPr>
              <a:t>fileName</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55AA"/>
                </a:solidFill>
                <a:latin typeface="Menlo"/>
              </a:rPr>
              <a:t>Override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display</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Displaying </a:t>
            </a:r>
            <a:r>
              <a:rPr lang="en-US" altLang="zh-CN" sz="1000" dirty="0">
                <a:solidFill>
                  <a:srgbClr val="8B0000"/>
                </a:solidFill>
                <a:latin typeface="Menlo"/>
              </a:rPr>
              <a:t>"</a:t>
            </a:r>
            <a:r>
              <a:rPr lang="en-US" altLang="zh-CN" sz="1000" dirty="0">
                <a:solidFill>
                  <a:srgbClr val="808080"/>
                </a:solidFill>
                <a:latin typeface="Menlo"/>
              </a:rPr>
              <a:t> + </a:t>
            </a:r>
            <a:r>
              <a:rPr lang="en-US" altLang="zh-CN" sz="1000" dirty="0" err="1">
                <a:solidFill>
                  <a:srgbClr val="0055AA"/>
                </a:solidFill>
                <a:latin typeface="Menlo"/>
              </a:rPr>
              <a:t>fileName</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private</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err="1">
                <a:solidFill>
                  <a:srgbClr val="0055AA"/>
                </a:solidFill>
                <a:latin typeface="Menlo"/>
              </a:rPr>
              <a:t>loadFromDisk</a:t>
            </a:r>
            <a:r>
              <a:rPr lang="en-US" altLang="zh-CN" sz="1000" dirty="0">
                <a:solidFill>
                  <a:srgbClr val="808000"/>
                </a:solidFill>
                <a:latin typeface="Menlo"/>
              </a:rPr>
              <a:t>(</a:t>
            </a:r>
            <a:r>
              <a:rPr lang="en-US" altLang="zh-CN" sz="1000" dirty="0">
                <a:solidFill>
                  <a:srgbClr val="0055AA"/>
                </a:solidFill>
                <a:latin typeface="Menlo"/>
              </a:rPr>
              <a:t>String</a:t>
            </a:r>
            <a:r>
              <a:rPr lang="en-US" altLang="zh-CN" sz="1000" dirty="0">
                <a:solidFill>
                  <a:srgbClr val="808080"/>
                </a:solidFill>
                <a:latin typeface="Menlo"/>
              </a:rPr>
              <a:t> </a:t>
            </a:r>
            <a:r>
              <a:rPr lang="en-US" altLang="zh-CN" sz="1000" dirty="0" err="1">
                <a:solidFill>
                  <a:srgbClr val="0055AA"/>
                </a:solidFill>
                <a:latin typeface="Menlo"/>
              </a:rPr>
              <a:t>fileName</a:t>
            </a:r>
            <a:r>
              <a:rPr lang="en-US" altLang="zh-CN" sz="1000" dirty="0">
                <a:solidFill>
                  <a:srgbClr val="808000"/>
                </a:solidFill>
                <a:latin typeface="Menlo"/>
              </a:rPr>
              <a:t>){</a:t>
            </a:r>
          </a:p>
          <a:p>
            <a:pPr algn="l"/>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Loading </a:t>
            </a:r>
            <a:r>
              <a:rPr lang="en-US" altLang="zh-CN" sz="1000" dirty="0">
                <a:solidFill>
                  <a:srgbClr val="8B0000"/>
                </a:solidFill>
                <a:latin typeface="Menlo"/>
              </a:rPr>
              <a:t>"</a:t>
            </a:r>
            <a:r>
              <a:rPr lang="en-US" altLang="zh-CN" sz="1000" dirty="0">
                <a:solidFill>
                  <a:srgbClr val="808080"/>
                </a:solidFill>
                <a:latin typeface="Menlo"/>
              </a:rPr>
              <a:t> + </a:t>
            </a:r>
            <a:r>
              <a:rPr lang="en-US" altLang="zh-CN" sz="1000" dirty="0" err="1">
                <a:solidFill>
                  <a:srgbClr val="0055AA"/>
                </a:solidFill>
                <a:latin typeface="Menlo"/>
              </a:rPr>
              <a:t>fileName</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err="1">
                <a:solidFill>
                  <a:srgbClr val="0055AA"/>
                </a:solidFill>
                <a:latin typeface="Menlo"/>
              </a:rPr>
              <a:t>ProxyImage</a:t>
            </a:r>
            <a:r>
              <a:rPr lang="en-US" altLang="zh-CN" sz="1000" dirty="0">
                <a:solidFill>
                  <a:srgbClr val="808080"/>
                </a:solidFill>
                <a:latin typeface="Menlo"/>
              </a:rPr>
              <a:t> </a:t>
            </a:r>
            <a:r>
              <a:rPr lang="en-US" altLang="zh-CN" sz="1000" dirty="0">
                <a:solidFill>
                  <a:srgbClr val="008000"/>
                </a:solidFill>
                <a:latin typeface="Menlo"/>
              </a:rPr>
              <a:t>implements</a:t>
            </a:r>
            <a:r>
              <a:rPr lang="en-US" altLang="zh-CN" sz="1000" dirty="0">
                <a:solidFill>
                  <a:srgbClr val="808080"/>
                </a:solidFill>
                <a:latin typeface="Menlo"/>
              </a:rPr>
              <a:t> </a:t>
            </a:r>
            <a:r>
              <a:rPr lang="en-US" altLang="zh-CN" sz="1000" dirty="0">
                <a:solidFill>
                  <a:srgbClr val="0055AA"/>
                </a:solidFill>
                <a:latin typeface="Menlo"/>
              </a:rPr>
              <a:t>Image</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private</a:t>
            </a:r>
            <a:r>
              <a:rPr lang="en-US" altLang="zh-CN" sz="1000" dirty="0">
                <a:solidFill>
                  <a:srgbClr val="808080"/>
                </a:solidFill>
                <a:latin typeface="Menlo"/>
              </a:rPr>
              <a:t> </a:t>
            </a:r>
            <a:r>
              <a:rPr lang="en-US" altLang="zh-CN" sz="1000" dirty="0" err="1">
                <a:solidFill>
                  <a:srgbClr val="0055AA"/>
                </a:solidFill>
                <a:latin typeface="Menlo"/>
              </a:rPr>
              <a:t>RealImage</a:t>
            </a:r>
            <a:r>
              <a:rPr lang="en-US" altLang="zh-CN" sz="1000" dirty="0">
                <a:solidFill>
                  <a:srgbClr val="808080"/>
                </a:solidFill>
                <a:latin typeface="Menlo"/>
              </a:rPr>
              <a:t> </a:t>
            </a:r>
            <a:r>
              <a:rPr lang="en-US" altLang="zh-CN" sz="1000" dirty="0" err="1">
                <a:solidFill>
                  <a:srgbClr val="0055AA"/>
                </a:solidFill>
                <a:latin typeface="Menlo"/>
              </a:rPr>
              <a:t>realImage</a:t>
            </a:r>
            <a:r>
              <a:rPr lang="en-US" altLang="zh-CN" sz="1000" dirty="0">
                <a:solidFill>
                  <a:srgbClr val="808080"/>
                </a:solidFill>
                <a:latin typeface="Menlo"/>
              </a:rPr>
              <a:t>;</a:t>
            </a:r>
          </a:p>
          <a:p>
            <a:pPr algn="l"/>
            <a:r>
              <a:rPr lang="en-US" altLang="zh-CN" sz="1000" dirty="0">
                <a:solidFill>
                  <a:srgbClr val="808080"/>
                </a:solidFill>
                <a:latin typeface="Menlo"/>
              </a:rPr>
              <a:t>	</a:t>
            </a:r>
            <a:r>
              <a:rPr lang="en-US" altLang="zh-CN" sz="1000" dirty="0">
                <a:solidFill>
                  <a:srgbClr val="008000"/>
                </a:solidFill>
                <a:latin typeface="Menlo"/>
              </a:rPr>
              <a:t>private</a:t>
            </a:r>
            <a:r>
              <a:rPr lang="en-US" altLang="zh-CN" sz="1000" dirty="0">
                <a:solidFill>
                  <a:srgbClr val="808080"/>
                </a:solidFill>
                <a:latin typeface="Menlo"/>
              </a:rPr>
              <a:t> </a:t>
            </a:r>
            <a:r>
              <a:rPr lang="en-US" altLang="zh-CN" sz="1000" dirty="0">
                <a:solidFill>
                  <a:srgbClr val="0055AA"/>
                </a:solidFill>
                <a:latin typeface="Menlo"/>
              </a:rPr>
              <a:t>String</a:t>
            </a:r>
            <a:r>
              <a:rPr lang="en-US" altLang="zh-CN" sz="1000" dirty="0">
                <a:solidFill>
                  <a:srgbClr val="808080"/>
                </a:solidFill>
                <a:latin typeface="Menlo"/>
              </a:rPr>
              <a:t> </a:t>
            </a:r>
            <a:r>
              <a:rPr lang="en-US" altLang="zh-CN" sz="1000" dirty="0" err="1">
                <a:solidFill>
                  <a:srgbClr val="0055AA"/>
                </a:solidFill>
                <a:latin typeface="Menlo"/>
              </a:rPr>
              <a:t>fileName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err="1">
                <a:solidFill>
                  <a:srgbClr val="0055AA"/>
                </a:solidFill>
                <a:latin typeface="Menlo"/>
              </a:rPr>
              <a:t>ProxyImage</a:t>
            </a:r>
            <a:r>
              <a:rPr lang="en-US" altLang="zh-CN" sz="1000" dirty="0">
                <a:solidFill>
                  <a:srgbClr val="808000"/>
                </a:solidFill>
                <a:latin typeface="Menlo"/>
              </a:rPr>
              <a:t>(</a:t>
            </a:r>
            <a:r>
              <a:rPr lang="en-US" altLang="zh-CN" sz="1000" dirty="0">
                <a:solidFill>
                  <a:srgbClr val="0055AA"/>
                </a:solidFill>
                <a:latin typeface="Menlo"/>
              </a:rPr>
              <a:t>String</a:t>
            </a:r>
            <a:r>
              <a:rPr lang="en-US" altLang="zh-CN" sz="1000" dirty="0">
                <a:solidFill>
                  <a:srgbClr val="808080"/>
                </a:solidFill>
                <a:latin typeface="Menlo"/>
              </a:rPr>
              <a:t> </a:t>
            </a:r>
            <a:r>
              <a:rPr lang="en-US" altLang="zh-CN" sz="1000" dirty="0" err="1">
                <a:solidFill>
                  <a:srgbClr val="0055AA"/>
                </a:solidFill>
                <a:latin typeface="Menlo"/>
              </a:rPr>
              <a:t>fileName</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8000"/>
                </a:solidFill>
                <a:latin typeface="Menlo"/>
              </a:rPr>
              <a:t>this</a:t>
            </a:r>
            <a:r>
              <a:rPr lang="en-US" altLang="zh-CN" sz="1000" dirty="0" err="1">
                <a:solidFill>
                  <a:srgbClr val="808080"/>
                </a:solidFill>
                <a:latin typeface="Menlo"/>
              </a:rPr>
              <a:t>.</a:t>
            </a:r>
            <a:r>
              <a:rPr lang="en-US" altLang="zh-CN" sz="1000" dirty="0" err="1">
                <a:solidFill>
                  <a:srgbClr val="0055AA"/>
                </a:solidFill>
                <a:latin typeface="Menlo"/>
              </a:rPr>
              <a:t>fileName</a:t>
            </a:r>
            <a:r>
              <a:rPr lang="en-US" altLang="zh-CN" sz="1000" dirty="0">
                <a:solidFill>
                  <a:srgbClr val="808080"/>
                </a:solidFill>
                <a:latin typeface="Menlo"/>
              </a:rPr>
              <a:t> = </a:t>
            </a:r>
            <a:r>
              <a:rPr lang="en-US" altLang="zh-CN" sz="1000" dirty="0" err="1">
                <a:solidFill>
                  <a:srgbClr val="0055AA"/>
                </a:solidFill>
                <a:latin typeface="Menlo"/>
              </a:rPr>
              <a:t>fileName</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55AA"/>
                </a:solidFill>
                <a:latin typeface="Menlo"/>
              </a:rPr>
              <a:t>Override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display</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if</a:t>
            </a:r>
            <a:r>
              <a:rPr lang="en-US" altLang="zh-CN" sz="1000" dirty="0">
                <a:solidFill>
                  <a:srgbClr val="808000"/>
                </a:solidFill>
                <a:latin typeface="Menlo"/>
              </a:rPr>
              <a:t>(</a:t>
            </a:r>
            <a:r>
              <a:rPr lang="en-US" altLang="zh-CN" sz="1000" dirty="0" err="1">
                <a:solidFill>
                  <a:srgbClr val="0055AA"/>
                </a:solidFill>
                <a:latin typeface="Menlo"/>
              </a:rPr>
              <a:t>realImage</a:t>
            </a:r>
            <a:r>
              <a:rPr lang="en-US" altLang="zh-CN" sz="1000" dirty="0">
                <a:solidFill>
                  <a:srgbClr val="808080"/>
                </a:solidFill>
                <a:latin typeface="Menlo"/>
              </a:rPr>
              <a:t> == </a:t>
            </a:r>
            <a:r>
              <a:rPr lang="en-US" altLang="zh-CN" sz="1000" dirty="0">
                <a:solidFill>
                  <a:srgbClr val="008000"/>
                </a:solidFill>
                <a:latin typeface="Menlo"/>
              </a:rPr>
              <a:t>null</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realImage</a:t>
            </a:r>
            <a:r>
              <a:rPr lang="en-US" altLang="zh-CN" sz="1000" dirty="0">
                <a:solidFill>
                  <a:srgbClr val="808080"/>
                </a:solidFill>
                <a:latin typeface="Menlo"/>
              </a:rPr>
              <a:t> =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err="1">
                <a:solidFill>
                  <a:srgbClr val="0055AA"/>
                </a:solidFill>
                <a:latin typeface="Menlo"/>
              </a:rPr>
              <a:t>RealImage</a:t>
            </a:r>
            <a:r>
              <a:rPr lang="en-US" altLang="zh-CN" sz="1000" dirty="0">
                <a:solidFill>
                  <a:srgbClr val="808000"/>
                </a:solidFill>
                <a:latin typeface="Menlo"/>
              </a:rPr>
              <a:t>(</a:t>
            </a:r>
            <a:r>
              <a:rPr lang="en-US" altLang="zh-CN" sz="1000" dirty="0" err="1">
                <a:solidFill>
                  <a:srgbClr val="0055AA"/>
                </a:solidFill>
                <a:latin typeface="Menlo"/>
              </a:rPr>
              <a:t>fileName</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err="1">
                <a:solidFill>
                  <a:srgbClr val="0055AA"/>
                </a:solidFill>
                <a:latin typeface="Menlo"/>
              </a:rPr>
              <a:t>realImage</a:t>
            </a:r>
            <a:r>
              <a:rPr lang="en-US" altLang="zh-CN" sz="1000" dirty="0" err="1">
                <a:solidFill>
                  <a:srgbClr val="808080"/>
                </a:solidFill>
                <a:latin typeface="Menlo"/>
              </a:rPr>
              <a:t>.</a:t>
            </a:r>
            <a:r>
              <a:rPr lang="en-US" altLang="zh-CN" sz="1000" dirty="0" err="1">
                <a:solidFill>
                  <a:srgbClr val="0055AA"/>
                </a:solidFill>
                <a:latin typeface="Menlo"/>
              </a:rPr>
              <a:t>display</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Tree>
    <p:extLst>
      <p:ext uri="{BB962C8B-B14F-4D97-AF65-F5344CB8AC3E}">
        <p14:creationId xmlns:p14="http://schemas.microsoft.com/office/powerpoint/2010/main" val="232899732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7303" y="4367339"/>
            <a:ext cx="1351652" cy="342401"/>
          </a:xfrm>
          <a:prstGeom prst="rect">
            <a:avLst/>
          </a:prstGeom>
        </p:spPr>
        <p:txBody>
          <a:bodyPr wrap="none" lIns="34290" tIns="17145" rIns="34290" bIns="17145">
            <a:spAutoFit/>
          </a:bodyPr>
          <a:lstStyle/>
          <a:p>
            <a:pPr algn="l"/>
            <a:r>
              <a:rPr lang="zh-CN" altLang="en-US" sz="2000" b="1" dirty="0">
                <a:solidFill>
                  <a:srgbClr val="2D3143"/>
                </a:solidFill>
                <a:latin typeface="微软雅黑" pitchFamily="34" charset="-122"/>
                <a:ea typeface="微软雅黑" pitchFamily="34" charset="-122"/>
              </a:rPr>
              <a:t>行为型模式</a:t>
            </a:r>
            <a:endParaRPr lang="en-US" altLang="zh-CN" sz="2000" b="1" dirty="0">
              <a:solidFill>
                <a:srgbClr val="2D3143"/>
              </a:solidFill>
              <a:latin typeface="微软雅黑" pitchFamily="34" charset="-122"/>
              <a:ea typeface="微软雅黑" pitchFamily="34" charset="-122"/>
            </a:endParaRPr>
          </a:p>
        </p:txBody>
      </p:sp>
      <p:sp>
        <p:nvSpPr>
          <p:cNvPr id="2" name="矩形 1">
            <a:extLst>
              <a:ext uri="{FF2B5EF4-FFF2-40B4-BE49-F238E27FC236}">
                <a16:creationId xmlns:a16="http://schemas.microsoft.com/office/drawing/2014/main" id="{E13107D6-23A9-4F55-B1D4-ADFBE90260E0}"/>
              </a:ext>
            </a:extLst>
          </p:cNvPr>
          <p:cNvSpPr/>
          <p:nvPr/>
        </p:nvSpPr>
        <p:spPr>
          <a:xfrm>
            <a:off x="1975756" y="630282"/>
            <a:ext cx="5453743" cy="3600986"/>
          </a:xfrm>
          <a:prstGeom prst="rect">
            <a:avLst/>
          </a:prstGeom>
        </p:spPr>
        <p:txBody>
          <a:bodyPr wrap="square">
            <a:spAutoFit/>
          </a:bodyPr>
          <a:lstStyle/>
          <a:p>
            <a:pPr marL="342900" indent="-342900" algn="l" latinLnBrk="1">
              <a:buFont typeface="Arial" panose="020B0604020202020204" pitchFamily="34" charset="0"/>
              <a:buChar char="•"/>
            </a:pPr>
            <a:r>
              <a:rPr lang="zh-CN" altLang="en-US" dirty="0"/>
              <a:t>责任链模式（</a:t>
            </a:r>
            <a:r>
              <a:rPr lang="en-US" altLang="zh-CN" dirty="0"/>
              <a:t>Chain of Responsibility Pattern</a:t>
            </a:r>
            <a:r>
              <a:rPr lang="zh-CN" altLang="en-US" dirty="0"/>
              <a:t>）</a:t>
            </a:r>
          </a:p>
          <a:p>
            <a:pPr marL="342900" indent="-342900" algn="l" latinLnBrk="1">
              <a:buFont typeface="Arial" panose="020B0604020202020204" pitchFamily="34" charset="0"/>
              <a:buChar char="•"/>
            </a:pPr>
            <a:r>
              <a:rPr lang="zh-CN" altLang="en-US" dirty="0"/>
              <a:t>命令模式（</a:t>
            </a:r>
            <a:r>
              <a:rPr lang="en-US" altLang="zh-CN" dirty="0"/>
              <a:t>Command Pattern</a:t>
            </a:r>
            <a:r>
              <a:rPr lang="zh-CN" altLang="en-US" dirty="0"/>
              <a:t>）</a:t>
            </a:r>
          </a:p>
          <a:p>
            <a:pPr marL="342900" indent="-342900" algn="l" latinLnBrk="1">
              <a:buFont typeface="Arial" panose="020B0604020202020204" pitchFamily="34" charset="0"/>
              <a:buChar char="•"/>
            </a:pPr>
            <a:r>
              <a:rPr lang="zh-CN" altLang="en-US" dirty="0"/>
              <a:t>解释器模式（</a:t>
            </a:r>
            <a:r>
              <a:rPr lang="en-US" altLang="zh-CN" dirty="0"/>
              <a:t>Interpreter Pattern</a:t>
            </a:r>
            <a:r>
              <a:rPr lang="zh-CN" altLang="en-US" dirty="0"/>
              <a:t>）</a:t>
            </a:r>
          </a:p>
          <a:p>
            <a:pPr marL="342900" indent="-342900" algn="l" latinLnBrk="1">
              <a:buFont typeface="Arial" panose="020B0604020202020204" pitchFamily="34" charset="0"/>
              <a:buChar char="•"/>
            </a:pPr>
            <a:r>
              <a:rPr lang="zh-CN" altLang="en-US" dirty="0"/>
              <a:t>迭代器模式（</a:t>
            </a:r>
            <a:r>
              <a:rPr lang="en-US" altLang="zh-CN" dirty="0"/>
              <a:t>Iterator Pattern</a:t>
            </a:r>
            <a:r>
              <a:rPr lang="zh-CN" altLang="en-US" dirty="0"/>
              <a:t>）</a:t>
            </a:r>
          </a:p>
          <a:p>
            <a:pPr marL="342900" indent="-342900" algn="l" latinLnBrk="1">
              <a:buFont typeface="Arial" panose="020B0604020202020204" pitchFamily="34" charset="0"/>
              <a:buChar char="•"/>
            </a:pPr>
            <a:r>
              <a:rPr lang="zh-CN" altLang="en-US" dirty="0"/>
              <a:t>中介者模式（</a:t>
            </a:r>
            <a:r>
              <a:rPr lang="en-US" altLang="zh-CN" dirty="0"/>
              <a:t>Mediator Pattern</a:t>
            </a:r>
            <a:r>
              <a:rPr lang="zh-CN" altLang="en-US" dirty="0"/>
              <a:t>）</a:t>
            </a:r>
          </a:p>
          <a:p>
            <a:pPr marL="342900" indent="-342900" algn="l" latinLnBrk="1">
              <a:buFont typeface="Arial" panose="020B0604020202020204" pitchFamily="34" charset="0"/>
              <a:buChar char="•"/>
            </a:pPr>
            <a:r>
              <a:rPr lang="zh-CN" altLang="en-US" dirty="0"/>
              <a:t>备忘录模式（</a:t>
            </a:r>
            <a:r>
              <a:rPr lang="en-US" altLang="zh-CN" dirty="0"/>
              <a:t>Memento Pattern</a:t>
            </a:r>
            <a:r>
              <a:rPr lang="zh-CN" altLang="en-US" dirty="0"/>
              <a:t>）</a:t>
            </a:r>
          </a:p>
          <a:p>
            <a:pPr marL="342900" indent="-342900" algn="l" latinLnBrk="1">
              <a:buFont typeface="Arial" panose="020B0604020202020204" pitchFamily="34" charset="0"/>
              <a:buChar char="•"/>
            </a:pPr>
            <a:r>
              <a:rPr lang="zh-CN" altLang="en-US" dirty="0"/>
              <a:t>观察者模式（</a:t>
            </a:r>
            <a:r>
              <a:rPr lang="en-US" altLang="zh-CN" dirty="0"/>
              <a:t>Observer Pattern</a:t>
            </a:r>
            <a:r>
              <a:rPr lang="zh-CN" altLang="en-US" dirty="0"/>
              <a:t>）</a:t>
            </a:r>
          </a:p>
          <a:p>
            <a:pPr marL="342900" indent="-342900" algn="l" latinLnBrk="1">
              <a:buFont typeface="Arial" panose="020B0604020202020204" pitchFamily="34" charset="0"/>
              <a:buChar char="•"/>
            </a:pPr>
            <a:r>
              <a:rPr lang="zh-CN" altLang="en-US" dirty="0"/>
              <a:t>状态模式（</a:t>
            </a:r>
            <a:r>
              <a:rPr lang="en-US" altLang="zh-CN" dirty="0"/>
              <a:t>State Pattern</a:t>
            </a:r>
            <a:r>
              <a:rPr lang="zh-CN" altLang="en-US" dirty="0"/>
              <a:t>）</a:t>
            </a:r>
          </a:p>
          <a:p>
            <a:pPr marL="342900" indent="-342900" algn="l" latinLnBrk="1">
              <a:buFont typeface="Arial" panose="020B0604020202020204" pitchFamily="34" charset="0"/>
              <a:buChar char="•"/>
            </a:pPr>
            <a:r>
              <a:rPr lang="zh-CN" altLang="en-US" dirty="0"/>
              <a:t>空对象模式（</a:t>
            </a:r>
            <a:r>
              <a:rPr lang="en-US" altLang="zh-CN" dirty="0"/>
              <a:t>Null Object Pattern</a:t>
            </a:r>
            <a:r>
              <a:rPr lang="zh-CN" altLang="en-US" dirty="0"/>
              <a:t>）</a:t>
            </a:r>
          </a:p>
          <a:p>
            <a:pPr marL="342900" indent="-342900" algn="l" latinLnBrk="1">
              <a:buFont typeface="Arial" panose="020B0604020202020204" pitchFamily="34" charset="0"/>
              <a:buChar char="•"/>
            </a:pPr>
            <a:r>
              <a:rPr lang="zh-CN" altLang="en-US" dirty="0"/>
              <a:t>策略模式（</a:t>
            </a:r>
            <a:r>
              <a:rPr lang="en-US" altLang="zh-CN" dirty="0"/>
              <a:t>Strategy Pattern</a:t>
            </a:r>
            <a:r>
              <a:rPr lang="zh-CN" altLang="en-US" dirty="0"/>
              <a:t>）</a:t>
            </a:r>
          </a:p>
          <a:p>
            <a:pPr marL="342900" indent="-342900" algn="l" latinLnBrk="1">
              <a:buFont typeface="Arial" panose="020B0604020202020204" pitchFamily="34" charset="0"/>
              <a:buChar char="•"/>
            </a:pPr>
            <a:r>
              <a:rPr lang="zh-CN" altLang="en-US" dirty="0"/>
              <a:t>模板模式（</a:t>
            </a:r>
            <a:r>
              <a:rPr lang="en-US" altLang="zh-CN" dirty="0"/>
              <a:t>Template Pattern</a:t>
            </a:r>
            <a:r>
              <a:rPr lang="zh-CN" altLang="en-US" dirty="0"/>
              <a:t>）</a:t>
            </a:r>
          </a:p>
          <a:p>
            <a:pPr marL="342900" indent="-342900" algn="l" latinLnBrk="1">
              <a:buFont typeface="Arial" panose="020B0604020202020204" pitchFamily="34" charset="0"/>
              <a:buChar char="•"/>
            </a:pPr>
            <a:r>
              <a:rPr lang="zh-CN" altLang="en-US" dirty="0"/>
              <a:t>访问者模式（</a:t>
            </a:r>
            <a:r>
              <a:rPr lang="en-US" altLang="zh-CN" dirty="0"/>
              <a:t>Visitor Pattern</a:t>
            </a:r>
            <a:r>
              <a:rPr lang="zh-CN" altLang="en-US" dirty="0"/>
              <a:t>）</a:t>
            </a:r>
          </a:p>
        </p:txBody>
      </p:sp>
    </p:spTree>
    <p:extLst>
      <p:ext uri="{BB962C8B-B14F-4D97-AF65-F5344CB8AC3E}">
        <p14:creationId xmlns:p14="http://schemas.microsoft.com/office/powerpoint/2010/main" val="296277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731" y="3752296"/>
            <a:ext cx="2326005" cy="339090"/>
          </a:xfrm>
          <a:prstGeom prst="rect">
            <a:avLst/>
          </a:prstGeom>
        </p:spPr>
        <p:txBody>
          <a:bodyPr wrap="none" lIns="34290" tIns="17145" rIns="34290" bIns="17145">
            <a:spAutoFit/>
          </a:bodyPr>
          <a:lstStyle/>
          <a:p>
            <a:pPr algn="l"/>
            <a:r>
              <a:rPr lang="zh-CN" altLang="en-US" sz="2000" b="1" dirty="0">
                <a:solidFill>
                  <a:srgbClr val="2D3143"/>
                </a:solidFill>
                <a:latin typeface="微软雅黑" pitchFamily="34" charset="-122"/>
                <a:ea typeface="微软雅黑" pitchFamily="34" charset="-122"/>
                <a:cs typeface="微软雅黑" pitchFamily="34" charset="-122"/>
              </a:rPr>
              <a:t>面向过程vs面向对象</a:t>
            </a:r>
          </a:p>
        </p:txBody>
      </p:sp>
      <p:sp>
        <p:nvSpPr>
          <p:cNvPr id="2" name="文本框 1"/>
          <p:cNvSpPr txBox="1"/>
          <p:nvPr/>
        </p:nvSpPr>
        <p:spPr>
          <a:xfrm>
            <a:off x="549910" y="547370"/>
            <a:ext cx="6858000" cy="17113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noAutofit/>
          </a:bodyPr>
          <a:lstStyle/>
          <a:p>
            <a:pPr marL="342900" marR="0" indent="-342900" algn="ctr" defTabSz="825500" rtl="0" fontAlgn="auto" latinLnBrk="0" hangingPunct="0">
              <a:lnSpc>
                <a:spcPct val="100000"/>
              </a:lnSpc>
              <a:spcBef>
                <a:spcPts val="0"/>
              </a:spcBef>
              <a:spcAft>
                <a:spcPts val="0"/>
              </a:spcAft>
              <a:buClrTx/>
              <a:buSzTx/>
              <a:buFontTx/>
              <a:buChar char="•"/>
            </a:pPr>
            <a:r>
              <a:rPr kumimoji="0" lang="zh-CN" altLang="en-US" sz="1800" b="0" i="0" u="none" strike="noStrike" cap="none" spc="0" normalizeH="0" baseline="0" dirty="0">
                <a:ln>
                  <a:noFill/>
                </a:ln>
                <a:solidFill>
                  <a:srgbClr val="000000"/>
                </a:solidFill>
                <a:effectLst/>
                <a:uFillTx/>
                <a:latin typeface="+mn-lt"/>
                <a:ea typeface="+mn-ea"/>
                <a:cs typeface="+mn-cs"/>
                <a:sym typeface="Helvetica Light"/>
              </a:rPr>
              <a:t>面向过程就是分析出解决问题所需要的步骤，然后用函数把这些步骤一步一步实现，使用的时候一个一个依次调用就可以了</a:t>
            </a:r>
          </a:p>
          <a:p>
            <a:pPr marL="342900" marR="0" indent="-342900" algn="ctr" defTabSz="825500" rtl="0" fontAlgn="auto" latinLnBrk="0" hangingPunct="0">
              <a:lnSpc>
                <a:spcPct val="100000"/>
              </a:lnSpc>
              <a:spcBef>
                <a:spcPts val="0"/>
              </a:spcBef>
              <a:spcAft>
                <a:spcPts val="0"/>
              </a:spcAft>
              <a:buClrTx/>
              <a:buSzTx/>
              <a:buFontTx/>
              <a:buChar char="•"/>
            </a:pPr>
            <a:endParaRPr kumimoji="0" lang="zh-CN" altLang="en-US" sz="1800" b="0" i="0" u="none" strike="noStrike" cap="none" spc="0" normalizeH="0" baseline="0" dirty="0">
              <a:ln>
                <a:noFill/>
              </a:ln>
              <a:solidFill>
                <a:srgbClr val="000000"/>
              </a:solidFill>
              <a:effectLst/>
              <a:uFillTx/>
              <a:latin typeface="+mn-lt"/>
              <a:ea typeface="+mn-ea"/>
              <a:cs typeface="+mn-cs"/>
              <a:sym typeface="Helvetica Light"/>
            </a:endParaRPr>
          </a:p>
          <a:p>
            <a:pPr marL="342900" marR="0" indent="-342900" algn="ctr" defTabSz="825500" rtl="0" fontAlgn="auto" latinLnBrk="0" hangingPunct="0">
              <a:lnSpc>
                <a:spcPct val="100000"/>
              </a:lnSpc>
              <a:spcBef>
                <a:spcPts val="0"/>
              </a:spcBef>
              <a:spcAft>
                <a:spcPts val="0"/>
              </a:spcAft>
              <a:buClrTx/>
              <a:buSzTx/>
              <a:buFontTx/>
              <a:buChar char="•"/>
            </a:pPr>
            <a:r>
              <a:rPr kumimoji="0" lang="zh-CN" altLang="en-US" sz="1800" b="0" i="0" u="none" strike="noStrike" cap="none" spc="0" normalizeH="0" baseline="0" dirty="0">
                <a:ln>
                  <a:noFill/>
                </a:ln>
                <a:solidFill>
                  <a:srgbClr val="000000"/>
                </a:solidFill>
                <a:effectLst/>
                <a:uFillTx/>
                <a:latin typeface="+mn-lt"/>
                <a:ea typeface="+mn-ea"/>
                <a:cs typeface="+mn-cs"/>
                <a:sym typeface="Helvetica Light"/>
              </a:rPr>
              <a:t>面向对象是把构成问题事务分解成各个对象，建立对象的目的不是为了完成一个步骤，而是为了描叙某个事物在整个解决问题的步骤中的行为</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rPr>
              <a:t>策略模式</a:t>
            </a:r>
          </a:p>
        </p:txBody>
      </p:sp>
      <p:sp>
        <p:nvSpPr>
          <p:cNvPr id="6" name="ïṣļiďê"/>
          <p:cNvSpPr/>
          <p:nvPr/>
        </p:nvSpPr>
        <p:spPr bwMode="auto">
          <a:xfrm>
            <a:off x="917575" y="983615"/>
            <a:ext cx="7515860" cy="1008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在策略模式中，一个类的行为或其算法可以在运行时更改。这种类型的设计模式属于行为型模式。</a:t>
            </a:r>
          </a:p>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在策略模式中，我们创建表示各种策略的对象和一个行为随着策略对象改变而改变的 </a:t>
            </a:r>
            <a:r>
              <a:rPr lang="en-US" altLang="zh-CN" sz="1200" dirty="0">
                <a:solidFill>
                  <a:schemeClr val="tx1">
                    <a:lumMod val="50000"/>
                    <a:lumOff val="50000"/>
                  </a:schemeClr>
                </a:solidFill>
                <a:latin typeface="微软雅黑" pitchFamily="34" charset="-122"/>
                <a:ea typeface="微软雅黑" pitchFamily="34" charset="-122"/>
              </a:rPr>
              <a:t>context </a:t>
            </a:r>
            <a:r>
              <a:rPr lang="zh-CN" altLang="en-US" sz="1200" dirty="0">
                <a:solidFill>
                  <a:schemeClr val="tx1">
                    <a:lumMod val="50000"/>
                    <a:lumOff val="50000"/>
                  </a:schemeClr>
                </a:solidFill>
                <a:latin typeface="微软雅黑" pitchFamily="34" charset="-122"/>
                <a:ea typeface="微软雅黑" pitchFamily="34" charset="-122"/>
              </a:rPr>
              <a:t>对象。策略对象改变 </a:t>
            </a:r>
            <a:r>
              <a:rPr lang="en-US" altLang="zh-CN" sz="1200" dirty="0">
                <a:solidFill>
                  <a:schemeClr val="tx1">
                    <a:lumMod val="50000"/>
                    <a:lumOff val="50000"/>
                  </a:schemeClr>
                </a:solidFill>
                <a:latin typeface="微软雅黑" pitchFamily="34" charset="-122"/>
                <a:ea typeface="微软雅黑" pitchFamily="34" charset="-122"/>
              </a:rPr>
              <a:t>context </a:t>
            </a:r>
            <a:r>
              <a:rPr lang="zh-CN" altLang="en-US" sz="1200" dirty="0">
                <a:solidFill>
                  <a:schemeClr val="tx1">
                    <a:lumMod val="50000"/>
                    <a:lumOff val="50000"/>
                  </a:schemeClr>
                </a:solidFill>
                <a:latin typeface="微软雅黑" pitchFamily="34" charset="-122"/>
                <a:ea typeface="微软雅黑" pitchFamily="34" charset="-122"/>
              </a:rPr>
              <a:t>对象的执行算法。</a:t>
            </a:r>
          </a:p>
          <a:p>
            <a:pPr marL="171450" indent="-171450">
              <a:lnSpc>
                <a:spcPct val="120000"/>
              </a:lnSpc>
              <a:buFont typeface="Arial" panose="020B0604020202020204" pitchFamily="34" charset="0"/>
              <a:buChar char="•"/>
            </a:pP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 name="ïṣļiďê"/>
          <p:cNvSpPr/>
          <p:nvPr/>
        </p:nvSpPr>
        <p:spPr bwMode="auto">
          <a:xfrm>
            <a:off x="917575" y="2609850"/>
            <a:ext cx="6990080" cy="184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0000"/>
              </a:lnSpc>
              <a:spcBef>
                <a:spcPct val="20000"/>
              </a:spcBef>
              <a:buClr>
                <a:schemeClr val="tx1"/>
              </a:buClr>
              <a:buSzPct val="70000"/>
              <a:buFont typeface="Wingdings" charset="2"/>
            </a:pPr>
            <a:r>
              <a:rPr lang="en-US" altLang="zh-CN" sz="1200" dirty="0" err="1">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优点</a:t>
            </a:r>
            <a:endPar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endParaRPr>
          </a:p>
          <a:p>
            <a:pPr>
              <a:lnSpc>
                <a:spcPct val="90000"/>
              </a:lnSpc>
              <a:spcBef>
                <a:spcPct val="20000"/>
              </a:spcBef>
              <a:buClr>
                <a:schemeClr val="tx1"/>
              </a:buClr>
              <a:buSzPct val="70000"/>
              <a:buFont typeface="Wingdings" charset="2"/>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1</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、算法可以自由切换。 </a:t>
            </a:r>
            <a:endParaRPr lang="en-US" altLang="zh-CN" sz="1200" dirty="0">
              <a:effectLst>
                <a:outerShdw blurRad="38100" dist="19050" dir="2700000" algn="tl" rotWithShape="0">
                  <a:schemeClr val="dk1">
                    <a:alpha val="40000"/>
                  </a:schemeClr>
                </a:outerShdw>
              </a:effectLst>
              <a:latin typeface="Arial" charset="0"/>
              <a:ea typeface="微软雅黑" pitchFamily="34" charset="-122"/>
            </a:endParaRPr>
          </a:p>
          <a:p>
            <a:pPr>
              <a:lnSpc>
                <a:spcPct val="90000"/>
              </a:lnSpc>
              <a:spcBef>
                <a:spcPct val="20000"/>
              </a:spcBef>
              <a:buClr>
                <a:schemeClr val="tx1"/>
              </a:buClr>
              <a:buSzPct val="70000"/>
              <a:buFont typeface="Wingdings" charset="2"/>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2</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、避免使用多重条件判断。</a:t>
            </a:r>
            <a:endParaRPr lang="en-US" altLang="zh-CN" sz="1200" dirty="0">
              <a:effectLst>
                <a:outerShdw blurRad="38100" dist="19050" dir="2700000" algn="tl" rotWithShape="0">
                  <a:schemeClr val="dk1">
                    <a:alpha val="40000"/>
                  </a:schemeClr>
                </a:outerShdw>
              </a:effectLst>
              <a:latin typeface="Arial" charset="0"/>
              <a:ea typeface="微软雅黑" pitchFamily="34" charset="-122"/>
            </a:endParaRPr>
          </a:p>
          <a:p>
            <a:pPr>
              <a:lnSpc>
                <a:spcPct val="90000"/>
              </a:lnSpc>
              <a:spcBef>
                <a:spcPct val="20000"/>
              </a:spcBef>
              <a:buClr>
                <a:schemeClr val="tx1"/>
              </a:buClr>
              <a:buSzPct val="70000"/>
              <a:buFont typeface="Wingdings" charset="2"/>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3</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、扩展性良好。</a:t>
            </a:r>
            <a:endParaRPr lang="en-US" altLang="zh-CN" sz="1200" dirty="0">
              <a:effectLst>
                <a:outerShdw blurRad="38100" dist="19050" dir="2700000" algn="tl" rotWithShape="0">
                  <a:schemeClr val="dk1">
                    <a:alpha val="40000"/>
                  </a:schemeClr>
                </a:outerShdw>
              </a:effectLst>
              <a:latin typeface="Arial" charset="0"/>
              <a:ea typeface="微软雅黑" pitchFamily="34" charset="-122"/>
              <a:sym typeface="+mn-ea"/>
            </a:endParaRPr>
          </a:p>
        </p:txBody>
      </p:sp>
    </p:spTree>
    <p:extLst>
      <p:ext uri="{BB962C8B-B14F-4D97-AF65-F5344CB8AC3E}">
        <p14:creationId xmlns:p14="http://schemas.microsoft.com/office/powerpoint/2010/main" val="423755038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实现</a:t>
            </a:r>
          </a:p>
        </p:txBody>
      </p:sp>
      <p:sp>
        <p:nvSpPr>
          <p:cNvPr id="6" name="ïṣļiďê"/>
          <p:cNvSpPr/>
          <p:nvPr/>
        </p:nvSpPr>
        <p:spPr bwMode="auto">
          <a:xfrm>
            <a:off x="917575" y="983615"/>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atinLnBrk="1"/>
            <a:r>
              <a:rPr lang="zh-CN" altLang="en-US" sz="1200" dirty="0">
                <a:solidFill>
                  <a:schemeClr val="tx1">
                    <a:lumMod val="50000"/>
                    <a:lumOff val="50000"/>
                  </a:schemeClr>
                </a:solidFill>
                <a:latin typeface="微软雅黑" pitchFamily="34" charset="-122"/>
                <a:ea typeface="微软雅黑" pitchFamily="34" charset="-122"/>
              </a:rPr>
              <a:t>将创建一个 </a:t>
            </a:r>
            <a:r>
              <a:rPr lang="en-US" altLang="zh-CN" sz="1200" dirty="0">
                <a:solidFill>
                  <a:schemeClr val="tx1">
                    <a:lumMod val="50000"/>
                    <a:lumOff val="50000"/>
                  </a:schemeClr>
                </a:solidFill>
                <a:latin typeface="微软雅黑" pitchFamily="34" charset="-122"/>
                <a:ea typeface="微软雅黑" pitchFamily="34" charset="-122"/>
              </a:rPr>
              <a:t>Shape </a:t>
            </a:r>
            <a:r>
              <a:rPr lang="zh-CN" altLang="en-US" sz="1200" dirty="0">
                <a:solidFill>
                  <a:schemeClr val="tx1">
                    <a:lumMod val="50000"/>
                    <a:lumOff val="50000"/>
                  </a:schemeClr>
                </a:solidFill>
                <a:latin typeface="微软雅黑" pitchFamily="34" charset="-122"/>
                <a:ea typeface="微软雅黑" pitchFamily="34" charset="-122"/>
              </a:rPr>
              <a:t>接口和实现 </a:t>
            </a:r>
            <a:r>
              <a:rPr lang="en-US" altLang="zh-CN" sz="1200" dirty="0">
                <a:solidFill>
                  <a:schemeClr val="tx1">
                    <a:lumMod val="50000"/>
                    <a:lumOff val="50000"/>
                  </a:schemeClr>
                </a:solidFill>
                <a:latin typeface="微软雅黑" pitchFamily="34" charset="-122"/>
                <a:ea typeface="微软雅黑" pitchFamily="34" charset="-122"/>
              </a:rPr>
              <a:t>Shape </a:t>
            </a:r>
            <a:r>
              <a:rPr lang="zh-CN" altLang="en-US" sz="1200" dirty="0">
                <a:solidFill>
                  <a:schemeClr val="tx1">
                    <a:lumMod val="50000"/>
                    <a:lumOff val="50000"/>
                  </a:schemeClr>
                </a:solidFill>
                <a:latin typeface="微软雅黑" pitchFamily="34" charset="-122"/>
                <a:ea typeface="微软雅黑" pitchFamily="34" charset="-122"/>
              </a:rPr>
              <a:t>接口的实体类。下一步是定义工厂类 </a:t>
            </a:r>
            <a:r>
              <a:rPr lang="en-US" altLang="zh-CN" sz="1200" dirty="0" err="1">
                <a:solidFill>
                  <a:schemeClr val="tx1">
                    <a:lumMod val="50000"/>
                    <a:lumOff val="50000"/>
                  </a:schemeClr>
                </a:solidFill>
                <a:latin typeface="微软雅黑" pitchFamily="34" charset="-122"/>
                <a:ea typeface="微软雅黑" pitchFamily="34" charset="-122"/>
              </a:rPr>
              <a:t>ShapeFactory</a:t>
            </a:r>
            <a:r>
              <a:rPr lang="zh-CN" altLang="en-US" sz="1200" dirty="0">
                <a:solidFill>
                  <a:schemeClr val="tx1">
                    <a:lumMod val="50000"/>
                    <a:lumOff val="50000"/>
                  </a:schemeClr>
                </a:solidFill>
                <a:latin typeface="微软雅黑" pitchFamily="34" charset="-122"/>
                <a:ea typeface="微软雅黑" pitchFamily="34" charset="-122"/>
              </a:rPr>
              <a:t>。</a:t>
            </a:r>
          </a:p>
          <a:p>
            <a:pPr latinLnBrk="1"/>
            <a:r>
              <a:rPr lang="en-US" altLang="zh-CN" sz="1200" dirty="0" err="1">
                <a:solidFill>
                  <a:schemeClr val="tx1">
                    <a:lumMod val="50000"/>
                    <a:lumOff val="50000"/>
                  </a:schemeClr>
                </a:solidFill>
                <a:latin typeface="微软雅黑" pitchFamily="34" charset="-122"/>
                <a:ea typeface="微软雅黑" pitchFamily="34" charset="-122"/>
              </a:rPr>
              <a:t>FactoryPatternDemo</a:t>
            </a:r>
            <a:r>
              <a:rPr lang="zh-CN" altLang="en-US" sz="1200" dirty="0">
                <a:solidFill>
                  <a:schemeClr val="tx1">
                    <a:lumMod val="50000"/>
                    <a:lumOff val="50000"/>
                  </a:schemeClr>
                </a:solidFill>
                <a:latin typeface="微软雅黑" pitchFamily="34" charset="-122"/>
                <a:ea typeface="微软雅黑" pitchFamily="34" charset="-122"/>
              </a:rPr>
              <a:t>，我们的演示类使用 </a:t>
            </a:r>
            <a:r>
              <a:rPr lang="en-US" altLang="zh-CN" sz="1200" dirty="0" err="1">
                <a:solidFill>
                  <a:schemeClr val="tx1">
                    <a:lumMod val="50000"/>
                    <a:lumOff val="50000"/>
                  </a:schemeClr>
                </a:solidFill>
                <a:latin typeface="微软雅黑" pitchFamily="34" charset="-122"/>
                <a:ea typeface="微软雅黑" pitchFamily="34" charset="-122"/>
              </a:rPr>
              <a:t>ShapeFactory</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来获取 </a:t>
            </a:r>
            <a:r>
              <a:rPr lang="en-US" altLang="zh-CN" sz="1200" dirty="0">
                <a:solidFill>
                  <a:schemeClr val="tx1">
                    <a:lumMod val="50000"/>
                    <a:lumOff val="50000"/>
                  </a:schemeClr>
                </a:solidFill>
                <a:latin typeface="微软雅黑" pitchFamily="34" charset="-122"/>
                <a:ea typeface="微软雅黑" pitchFamily="34" charset="-122"/>
              </a:rPr>
              <a:t>Shape </a:t>
            </a:r>
            <a:r>
              <a:rPr lang="zh-CN" altLang="en-US" sz="1200" dirty="0">
                <a:solidFill>
                  <a:schemeClr val="tx1">
                    <a:lumMod val="50000"/>
                    <a:lumOff val="50000"/>
                  </a:schemeClr>
                </a:solidFill>
                <a:latin typeface="微软雅黑" pitchFamily="34" charset="-122"/>
                <a:ea typeface="微软雅黑" pitchFamily="34" charset="-122"/>
              </a:rPr>
              <a:t>对象。它将向 </a:t>
            </a:r>
            <a:r>
              <a:rPr lang="en-US" altLang="zh-CN" sz="1200" dirty="0" err="1">
                <a:solidFill>
                  <a:schemeClr val="tx1">
                    <a:lumMod val="50000"/>
                    <a:lumOff val="50000"/>
                  </a:schemeClr>
                </a:solidFill>
                <a:latin typeface="微软雅黑" pitchFamily="34" charset="-122"/>
                <a:ea typeface="微软雅黑" pitchFamily="34" charset="-122"/>
              </a:rPr>
              <a:t>ShapeFactory</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传递信息（</a:t>
            </a:r>
            <a:r>
              <a:rPr lang="en-US" altLang="zh-CN" sz="1200" dirty="0">
                <a:solidFill>
                  <a:schemeClr val="tx1">
                    <a:lumMod val="50000"/>
                    <a:lumOff val="50000"/>
                  </a:schemeClr>
                </a:solidFill>
                <a:latin typeface="微软雅黑" pitchFamily="34" charset="-122"/>
                <a:ea typeface="微软雅黑" pitchFamily="34" charset="-122"/>
              </a:rPr>
              <a:t>CIRCLE / RECTANGLE / SQUARE</a:t>
            </a:r>
            <a:r>
              <a:rPr lang="zh-CN" altLang="en-US" sz="1200" dirty="0">
                <a:solidFill>
                  <a:schemeClr val="tx1">
                    <a:lumMod val="50000"/>
                    <a:lumOff val="50000"/>
                  </a:schemeClr>
                </a:solidFill>
                <a:latin typeface="微软雅黑" pitchFamily="34" charset="-122"/>
                <a:ea typeface="微软雅黑" pitchFamily="34" charset="-122"/>
              </a:rPr>
              <a:t>），以便获取它所需对象的类型。</a:t>
            </a:r>
          </a:p>
          <a:p>
            <a:pPr>
              <a:lnSpc>
                <a:spcPct val="120000"/>
              </a:lnSpc>
            </a:pPr>
            <a:endParaRPr lang="en-US" altLang="zh-CN" sz="1200" dirty="0">
              <a:solidFill>
                <a:schemeClr val="tx1">
                  <a:lumMod val="50000"/>
                  <a:lumOff val="50000"/>
                </a:schemeClr>
              </a:solidFill>
              <a:latin typeface="微软雅黑" pitchFamily="34" charset="-122"/>
              <a:ea typeface="微软雅黑" pitchFamily="34" charset="-122"/>
            </a:endParaRPr>
          </a:p>
        </p:txBody>
      </p:sp>
      <p:pic>
        <p:nvPicPr>
          <p:cNvPr id="4098" name="Picture 2" descr="工厂模式的 UML 图">
            <a:extLst>
              <a:ext uri="{FF2B5EF4-FFF2-40B4-BE49-F238E27FC236}">
                <a16:creationId xmlns:a16="http://schemas.microsoft.com/office/drawing/2014/main" id="{5708FDFC-5C10-43B2-B2FC-DA3358D28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132" y="1724660"/>
            <a:ext cx="53340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72011"/>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示例代码</a:t>
            </a:r>
          </a:p>
        </p:txBody>
      </p:sp>
      <p:sp>
        <p:nvSpPr>
          <p:cNvPr id="5" name="矩形 4">
            <a:extLst>
              <a:ext uri="{FF2B5EF4-FFF2-40B4-BE49-F238E27FC236}">
                <a16:creationId xmlns:a16="http://schemas.microsoft.com/office/drawing/2014/main" id="{DFC5C40B-C85D-404C-94BB-95E0C147B29B}"/>
              </a:ext>
            </a:extLst>
          </p:cNvPr>
          <p:cNvSpPr/>
          <p:nvPr/>
        </p:nvSpPr>
        <p:spPr>
          <a:xfrm>
            <a:off x="838378" y="1273454"/>
            <a:ext cx="2884444" cy="561692"/>
          </a:xfrm>
          <a:prstGeom prst="rect">
            <a:avLst/>
          </a:prstGeom>
        </p:spPr>
        <p:txBody>
          <a:bodyPr wrap="none">
            <a:spAutoFit/>
          </a:bodyPr>
          <a:lstStyle/>
          <a:p>
            <a:pPr algn="l" latinLnBrk="1"/>
            <a:r>
              <a:rPr lang="en-US" altLang="zh-CN" sz="1050" dirty="0"/>
              <a:t>1</a:t>
            </a:r>
            <a:r>
              <a:rPr lang="zh-CN" altLang="en-US" sz="1050" dirty="0"/>
              <a:t>、创建一个接口</a:t>
            </a:r>
            <a:r>
              <a:rPr lang="en-US" altLang="zh-CN" sz="1050" dirty="0"/>
              <a:t>:</a:t>
            </a:r>
            <a:endParaRPr lang="en-US" altLang="zh-CN" sz="1100" dirty="0">
              <a:solidFill>
                <a:srgbClr val="008000"/>
              </a:solidFill>
              <a:latin typeface="Menlo"/>
            </a:endParaRPr>
          </a:p>
          <a:p>
            <a:pPr algn="l" latinLnBrk="1"/>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interface</a:t>
            </a:r>
            <a:r>
              <a:rPr lang="en-US" altLang="zh-CN" sz="1000" dirty="0">
                <a:solidFill>
                  <a:srgbClr val="808080"/>
                </a:solidFill>
                <a:latin typeface="Menlo"/>
              </a:rPr>
              <a:t> </a:t>
            </a:r>
            <a:r>
              <a:rPr lang="en-US" altLang="zh-CN" sz="1000" dirty="0">
                <a:solidFill>
                  <a:srgbClr val="0055AA"/>
                </a:solidFill>
                <a:latin typeface="Menlo"/>
              </a:rPr>
              <a:t>Strategy</a:t>
            </a:r>
            <a:r>
              <a:rPr lang="en-US" altLang="zh-CN" sz="1000" dirty="0">
                <a:solidFill>
                  <a:srgbClr val="808080"/>
                </a:solidFill>
                <a:latin typeface="Menlo"/>
              </a:rPr>
              <a:t> </a:t>
            </a:r>
            <a:r>
              <a:rPr lang="en-US" altLang="zh-CN" sz="1000" dirty="0">
                <a:solidFill>
                  <a:srgbClr val="808000"/>
                </a:solidFill>
                <a:latin typeface="Menlo"/>
              </a:rPr>
              <a:t>{</a:t>
            </a:r>
            <a:br>
              <a:rPr lang="en-US" altLang="zh-CN" sz="1000" dirty="0">
                <a:solidFill>
                  <a:srgbClr val="808000"/>
                </a:solidFill>
                <a:latin typeface="Menlo"/>
              </a:rPr>
            </a:br>
            <a:r>
              <a:rPr lang="en-US" altLang="zh-CN" sz="1000" dirty="0">
                <a:solidFill>
                  <a:srgbClr val="80800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int</a:t>
            </a:r>
            <a:r>
              <a:rPr lang="en-US" altLang="zh-CN" sz="1000" dirty="0">
                <a:solidFill>
                  <a:srgbClr val="808080"/>
                </a:solidFill>
                <a:latin typeface="Menlo"/>
              </a:rPr>
              <a:t> </a:t>
            </a:r>
            <a:r>
              <a:rPr lang="en-US" altLang="zh-CN" sz="1000" dirty="0" err="1">
                <a:solidFill>
                  <a:srgbClr val="0055AA"/>
                </a:solidFill>
                <a:latin typeface="Menlo"/>
              </a:rPr>
              <a:t>doOperation</a:t>
            </a:r>
            <a:r>
              <a:rPr lang="en-US" altLang="zh-CN" sz="1000" dirty="0">
                <a:solidFill>
                  <a:srgbClr val="808000"/>
                </a:solidFill>
                <a:latin typeface="Menlo"/>
              </a:rPr>
              <a:t>(</a:t>
            </a:r>
            <a:r>
              <a:rPr lang="en-US" altLang="zh-CN" sz="1000" dirty="0">
                <a:latin typeface="Menlo"/>
              </a:rPr>
              <a:t>int</a:t>
            </a:r>
            <a:r>
              <a:rPr lang="en-US" altLang="zh-CN" sz="1000" dirty="0">
                <a:solidFill>
                  <a:srgbClr val="808080"/>
                </a:solidFill>
                <a:latin typeface="Menlo"/>
              </a:rPr>
              <a:t> </a:t>
            </a:r>
            <a:r>
              <a:rPr lang="en-US" altLang="zh-CN" sz="1000" dirty="0">
                <a:solidFill>
                  <a:srgbClr val="0055AA"/>
                </a:solidFill>
                <a:latin typeface="Menlo"/>
              </a:rPr>
              <a:t>num1</a:t>
            </a:r>
            <a:r>
              <a:rPr lang="en-US" altLang="zh-CN" sz="1000" dirty="0">
                <a:solidFill>
                  <a:srgbClr val="808080"/>
                </a:solidFill>
                <a:latin typeface="Menlo"/>
              </a:rPr>
              <a:t>, </a:t>
            </a:r>
            <a:r>
              <a:rPr lang="en-US" altLang="zh-CN" sz="1000" dirty="0">
                <a:latin typeface="Menlo"/>
              </a:rPr>
              <a:t>int</a:t>
            </a:r>
            <a:r>
              <a:rPr lang="en-US" altLang="zh-CN" sz="1000" dirty="0">
                <a:solidFill>
                  <a:srgbClr val="808080"/>
                </a:solidFill>
                <a:latin typeface="Menlo"/>
              </a:rPr>
              <a:t> </a:t>
            </a:r>
            <a:r>
              <a:rPr lang="en-US" altLang="zh-CN" sz="1000" dirty="0">
                <a:solidFill>
                  <a:srgbClr val="0055AA"/>
                </a:solidFill>
                <a:latin typeface="Menlo"/>
              </a:rPr>
              <a:t>num2</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
        <p:nvSpPr>
          <p:cNvPr id="7" name="矩形 6">
            <a:extLst>
              <a:ext uri="{FF2B5EF4-FFF2-40B4-BE49-F238E27FC236}">
                <a16:creationId xmlns:a16="http://schemas.microsoft.com/office/drawing/2014/main" id="{98B8324E-501F-4F0A-9FBE-2BCE736901BF}"/>
              </a:ext>
            </a:extLst>
          </p:cNvPr>
          <p:cNvSpPr/>
          <p:nvPr/>
        </p:nvSpPr>
        <p:spPr>
          <a:xfrm>
            <a:off x="743985" y="2443890"/>
            <a:ext cx="3342938" cy="2100575"/>
          </a:xfrm>
          <a:prstGeom prst="rect">
            <a:avLst/>
          </a:prstGeom>
        </p:spPr>
        <p:txBody>
          <a:bodyPr wrap="square">
            <a:spAutoFit/>
          </a:bodyPr>
          <a:lstStyle/>
          <a:p>
            <a:pPr algn="l"/>
            <a:r>
              <a:rPr lang="en-US" altLang="zh-CN" sz="1050" dirty="0"/>
              <a:t>2</a:t>
            </a:r>
            <a:r>
              <a:rPr lang="zh-CN" altLang="en-US" sz="1050" dirty="0"/>
              <a:t>、创建实现接口的实体类</a:t>
            </a:r>
            <a:r>
              <a:rPr lang="en-US" altLang="zh-CN" sz="1050" dirty="0"/>
              <a:t>:</a:t>
            </a:r>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err="1">
                <a:solidFill>
                  <a:srgbClr val="0055AA"/>
                </a:solidFill>
                <a:latin typeface="Menlo"/>
              </a:rPr>
              <a:t>OperationAdd</a:t>
            </a:r>
            <a:r>
              <a:rPr lang="en-US" altLang="zh-CN" sz="1000" dirty="0">
                <a:solidFill>
                  <a:srgbClr val="808080"/>
                </a:solidFill>
                <a:latin typeface="Menlo"/>
              </a:rPr>
              <a:t> </a:t>
            </a:r>
            <a:r>
              <a:rPr lang="en-US" altLang="zh-CN" sz="1000" dirty="0">
                <a:solidFill>
                  <a:srgbClr val="008000"/>
                </a:solidFill>
                <a:latin typeface="Menlo"/>
              </a:rPr>
              <a:t>implements</a:t>
            </a:r>
            <a:r>
              <a:rPr lang="en-US" altLang="zh-CN" sz="1000" dirty="0">
                <a:solidFill>
                  <a:srgbClr val="808080"/>
                </a:solidFill>
                <a:latin typeface="Menlo"/>
              </a:rPr>
              <a:t> </a:t>
            </a:r>
            <a:r>
              <a:rPr lang="en-US" altLang="zh-CN" sz="1000" dirty="0">
                <a:solidFill>
                  <a:srgbClr val="0055AA"/>
                </a:solidFill>
                <a:latin typeface="Menlo"/>
              </a:rPr>
              <a:t>Strategy</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55AA"/>
                </a:solidFill>
                <a:latin typeface="Menlo"/>
              </a:rPr>
              <a:t>Override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int</a:t>
            </a:r>
            <a:r>
              <a:rPr lang="en-US" altLang="zh-CN" sz="1000" dirty="0">
                <a:solidFill>
                  <a:srgbClr val="808080"/>
                </a:solidFill>
                <a:latin typeface="Menlo"/>
              </a:rPr>
              <a:t> </a:t>
            </a:r>
            <a:r>
              <a:rPr lang="en-US" altLang="zh-CN" sz="1000" dirty="0" err="1">
                <a:solidFill>
                  <a:srgbClr val="0055AA"/>
                </a:solidFill>
                <a:latin typeface="Menlo"/>
              </a:rPr>
              <a:t>doOperation</a:t>
            </a:r>
            <a:r>
              <a:rPr lang="en-US" altLang="zh-CN" sz="1000" dirty="0">
                <a:solidFill>
                  <a:srgbClr val="808000"/>
                </a:solidFill>
                <a:latin typeface="Menlo"/>
              </a:rPr>
              <a:t>(</a:t>
            </a:r>
            <a:r>
              <a:rPr lang="en-US" altLang="zh-CN" sz="1000" dirty="0">
                <a:latin typeface="Menlo"/>
              </a:rPr>
              <a:t>int</a:t>
            </a:r>
            <a:r>
              <a:rPr lang="en-US" altLang="zh-CN" sz="1000" dirty="0">
                <a:solidFill>
                  <a:srgbClr val="808080"/>
                </a:solidFill>
                <a:latin typeface="Menlo"/>
              </a:rPr>
              <a:t> </a:t>
            </a:r>
            <a:r>
              <a:rPr lang="en-US" altLang="zh-CN" sz="1000" dirty="0">
                <a:solidFill>
                  <a:srgbClr val="0055AA"/>
                </a:solidFill>
                <a:latin typeface="Menlo"/>
              </a:rPr>
              <a:t>num1</a:t>
            </a:r>
            <a:r>
              <a:rPr lang="en-US" altLang="zh-CN" sz="1000" dirty="0">
                <a:solidFill>
                  <a:srgbClr val="808080"/>
                </a:solidFill>
                <a:latin typeface="Menlo"/>
              </a:rPr>
              <a:t>, </a:t>
            </a:r>
            <a:r>
              <a:rPr lang="en-US" altLang="zh-CN" sz="1000" dirty="0">
                <a:latin typeface="Menlo"/>
              </a:rPr>
              <a:t>int</a:t>
            </a:r>
            <a:r>
              <a:rPr lang="en-US" altLang="zh-CN" sz="1000" dirty="0">
                <a:solidFill>
                  <a:srgbClr val="808080"/>
                </a:solidFill>
                <a:latin typeface="Menlo"/>
              </a:rPr>
              <a:t> </a:t>
            </a:r>
            <a:r>
              <a:rPr lang="en-US" altLang="zh-CN" sz="1000" dirty="0">
                <a:solidFill>
                  <a:srgbClr val="0055AA"/>
                </a:solidFill>
                <a:latin typeface="Menlo"/>
              </a:rPr>
              <a:t>num2</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p>
          <a:p>
            <a:pPr algn="l"/>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a:solidFill>
                  <a:srgbClr val="008000"/>
                </a:solidFill>
                <a:latin typeface="Menlo"/>
              </a:rPr>
              <a:t>return</a:t>
            </a:r>
            <a:r>
              <a:rPr lang="en-US" altLang="zh-CN" sz="1000" dirty="0">
                <a:solidFill>
                  <a:srgbClr val="808080"/>
                </a:solidFill>
                <a:latin typeface="Menlo"/>
              </a:rPr>
              <a:t> </a:t>
            </a:r>
            <a:r>
              <a:rPr lang="en-US" altLang="zh-CN" sz="1000" dirty="0">
                <a:solidFill>
                  <a:srgbClr val="0055AA"/>
                </a:solidFill>
                <a:latin typeface="Menlo"/>
              </a:rPr>
              <a:t>num1</a:t>
            </a:r>
            <a:r>
              <a:rPr lang="en-US" altLang="zh-CN" sz="1000" dirty="0">
                <a:solidFill>
                  <a:srgbClr val="808080"/>
                </a:solidFill>
                <a:latin typeface="Menlo"/>
              </a:rPr>
              <a:t> + </a:t>
            </a:r>
            <a:r>
              <a:rPr lang="en-US" altLang="zh-CN" sz="1000" dirty="0">
                <a:solidFill>
                  <a:srgbClr val="0055AA"/>
                </a:solidFill>
                <a:latin typeface="Menlo"/>
              </a:rPr>
              <a:t>num2</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err="1">
                <a:solidFill>
                  <a:srgbClr val="0055AA"/>
                </a:solidFill>
                <a:latin typeface="Menlo"/>
              </a:rPr>
              <a:t>OperationSubstract</a:t>
            </a:r>
            <a:r>
              <a:rPr lang="en-US" altLang="zh-CN" sz="1000" dirty="0">
                <a:solidFill>
                  <a:srgbClr val="808080"/>
                </a:solidFill>
                <a:latin typeface="Menlo"/>
              </a:rPr>
              <a:t> </a:t>
            </a:r>
            <a:r>
              <a:rPr lang="en-US" altLang="zh-CN" sz="1000" dirty="0">
                <a:solidFill>
                  <a:srgbClr val="008000"/>
                </a:solidFill>
                <a:latin typeface="Menlo"/>
              </a:rPr>
              <a:t>implements</a:t>
            </a:r>
            <a:r>
              <a:rPr lang="en-US" altLang="zh-CN" sz="1000" dirty="0">
                <a:solidFill>
                  <a:srgbClr val="808080"/>
                </a:solidFill>
                <a:latin typeface="Menlo"/>
              </a:rPr>
              <a:t> </a:t>
            </a:r>
            <a:r>
              <a:rPr lang="en-US" altLang="zh-CN" sz="1000" dirty="0">
                <a:solidFill>
                  <a:srgbClr val="0055AA"/>
                </a:solidFill>
                <a:latin typeface="Menlo"/>
              </a:rPr>
              <a:t>Strategy</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55AA"/>
                </a:solidFill>
                <a:latin typeface="Menlo"/>
              </a:rPr>
              <a:t>Override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int</a:t>
            </a:r>
            <a:r>
              <a:rPr lang="en-US" altLang="zh-CN" sz="1000" dirty="0">
                <a:solidFill>
                  <a:srgbClr val="808080"/>
                </a:solidFill>
                <a:latin typeface="Menlo"/>
              </a:rPr>
              <a:t> </a:t>
            </a:r>
            <a:r>
              <a:rPr lang="en-US" altLang="zh-CN" sz="1000" dirty="0" err="1">
                <a:solidFill>
                  <a:srgbClr val="0055AA"/>
                </a:solidFill>
                <a:latin typeface="Menlo"/>
              </a:rPr>
              <a:t>doOperation</a:t>
            </a:r>
            <a:r>
              <a:rPr lang="en-US" altLang="zh-CN" sz="1000" dirty="0">
                <a:solidFill>
                  <a:srgbClr val="808000"/>
                </a:solidFill>
                <a:latin typeface="Menlo"/>
              </a:rPr>
              <a:t>(</a:t>
            </a:r>
            <a:r>
              <a:rPr lang="en-US" altLang="zh-CN" sz="1000" dirty="0">
                <a:latin typeface="Menlo"/>
              </a:rPr>
              <a:t>int</a:t>
            </a:r>
            <a:r>
              <a:rPr lang="en-US" altLang="zh-CN" sz="1000" dirty="0">
                <a:solidFill>
                  <a:srgbClr val="808080"/>
                </a:solidFill>
                <a:latin typeface="Menlo"/>
              </a:rPr>
              <a:t> </a:t>
            </a:r>
            <a:r>
              <a:rPr lang="en-US" altLang="zh-CN" sz="1000" dirty="0">
                <a:solidFill>
                  <a:srgbClr val="0055AA"/>
                </a:solidFill>
                <a:latin typeface="Menlo"/>
              </a:rPr>
              <a:t>num1</a:t>
            </a:r>
            <a:r>
              <a:rPr lang="en-US" altLang="zh-CN" sz="1000" dirty="0">
                <a:solidFill>
                  <a:srgbClr val="808080"/>
                </a:solidFill>
                <a:latin typeface="Menlo"/>
              </a:rPr>
              <a:t>, </a:t>
            </a:r>
            <a:r>
              <a:rPr lang="en-US" altLang="zh-CN" sz="1000" dirty="0">
                <a:latin typeface="Menlo"/>
              </a:rPr>
              <a:t>int</a:t>
            </a:r>
            <a:r>
              <a:rPr lang="en-US" altLang="zh-CN" sz="1000" dirty="0">
                <a:solidFill>
                  <a:srgbClr val="808080"/>
                </a:solidFill>
                <a:latin typeface="Menlo"/>
              </a:rPr>
              <a:t> </a:t>
            </a:r>
            <a:r>
              <a:rPr lang="en-US" altLang="zh-CN" sz="1000" dirty="0">
                <a:solidFill>
                  <a:srgbClr val="0055AA"/>
                </a:solidFill>
                <a:latin typeface="Menlo"/>
              </a:rPr>
              <a:t>num2</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return</a:t>
            </a:r>
            <a:r>
              <a:rPr lang="en-US" altLang="zh-CN" sz="1000" dirty="0">
                <a:solidFill>
                  <a:srgbClr val="808080"/>
                </a:solidFill>
                <a:latin typeface="Menlo"/>
              </a:rPr>
              <a:t> </a:t>
            </a:r>
            <a:r>
              <a:rPr lang="en-US" altLang="zh-CN" sz="1000" dirty="0">
                <a:solidFill>
                  <a:srgbClr val="0055AA"/>
                </a:solidFill>
                <a:latin typeface="Menlo"/>
              </a:rPr>
              <a:t>num1</a:t>
            </a:r>
            <a:r>
              <a:rPr lang="en-US" altLang="zh-CN" sz="1000" dirty="0">
                <a:solidFill>
                  <a:srgbClr val="808080"/>
                </a:solidFill>
                <a:latin typeface="Menlo"/>
              </a:rPr>
              <a:t> - </a:t>
            </a:r>
            <a:r>
              <a:rPr lang="en-US" altLang="zh-CN" sz="1000" dirty="0">
                <a:solidFill>
                  <a:srgbClr val="0055AA"/>
                </a:solidFill>
                <a:latin typeface="Menlo"/>
              </a:rPr>
              <a:t>num2</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en-US" altLang="zh-CN" sz="1000" dirty="0"/>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err="1">
                <a:solidFill>
                  <a:srgbClr val="0055AA"/>
                </a:solidFill>
                <a:latin typeface="Menlo"/>
              </a:rPr>
              <a:t>OperationMultiply</a:t>
            </a:r>
            <a:r>
              <a:rPr lang="en-US" altLang="zh-CN" sz="1000" dirty="0">
                <a:solidFill>
                  <a:srgbClr val="808080"/>
                </a:solidFill>
                <a:latin typeface="Menlo"/>
              </a:rPr>
              <a:t> </a:t>
            </a:r>
            <a:r>
              <a:rPr lang="en-US" altLang="zh-CN" sz="1000" dirty="0">
                <a:solidFill>
                  <a:srgbClr val="008000"/>
                </a:solidFill>
                <a:latin typeface="Menlo"/>
              </a:rPr>
              <a:t>implements</a:t>
            </a:r>
            <a:r>
              <a:rPr lang="en-US" altLang="zh-CN" sz="1000" dirty="0">
                <a:solidFill>
                  <a:srgbClr val="808080"/>
                </a:solidFill>
                <a:latin typeface="Menlo"/>
              </a:rPr>
              <a:t> </a:t>
            </a:r>
            <a:r>
              <a:rPr lang="en-US" altLang="zh-CN" sz="1000" dirty="0">
                <a:solidFill>
                  <a:srgbClr val="0055AA"/>
                </a:solidFill>
                <a:latin typeface="Menlo"/>
              </a:rPr>
              <a:t>Strategy</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55AA"/>
                </a:solidFill>
                <a:latin typeface="Menlo"/>
              </a:rPr>
              <a:t>Override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int</a:t>
            </a:r>
            <a:r>
              <a:rPr lang="en-US" altLang="zh-CN" sz="1000" dirty="0">
                <a:solidFill>
                  <a:srgbClr val="808080"/>
                </a:solidFill>
                <a:latin typeface="Menlo"/>
              </a:rPr>
              <a:t> </a:t>
            </a:r>
            <a:r>
              <a:rPr lang="en-US" altLang="zh-CN" sz="1000" dirty="0" err="1">
                <a:solidFill>
                  <a:srgbClr val="0055AA"/>
                </a:solidFill>
                <a:latin typeface="Menlo"/>
              </a:rPr>
              <a:t>doOperation</a:t>
            </a:r>
            <a:r>
              <a:rPr lang="en-US" altLang="zh-CN" sz="1000" dirty="0">
                <a:solidFill>
                  <a:srgbClr val="808000"/>
                </a:solidFill>
                <a:latin typeface="Menlo"/>
              </a:rPr>
              <a:t>(</a:t>
            </a:r>
            <a:r>
              <a:rPr lang="en-US" altLang="zh-CN" sz="1000" dirty="0">
                <a:latin typeface="Menlo"/>
              </a:rPr>
              <a:t>int</a:t>
            </a:r>
            <a:r>
              <a:rPr lang="en-US" altLang="zh-CN" sz="1000" dirty="0">
                <a:solidFill>
                  <a:srgbClr val="808080"/>
                </a:solidFill>
                <a:latin typeface="Menlo"/>
              </a:rPr>
              <a:t> </a:t>
            </a:r>
            <a:r>
              <a:rPr lang="en-US" altLang="zh-CN" sz="1000" dirty="0">
                <a:solidFill>
                  <a:srgbClr val="0055AA"/>
                </a:solidFill>
                <a:latin typeface="Menlo"/>
              </a:rPr>
              <a:t>num1</a:t>
            </a:r>
            <a:r>
              <a:rPr lang="en-US" altLang="zh-CN" sz="1000" dirty="0">
                <a:solidFill>
                  <a:srgbClr val="808080"/>
                </a:solidFill>
                <a:latin typeface="Menlo"/>
              </a:rPr>
              <a:t>, </a:t>
            </a:r>
            <a:r>
              <a:rPr lang="en-US" altLang="zh-CN" sz="1000" dirty="0">
                <a:latin typeface="Menlo"/>
              </a:rPr>
              <a:t>int</a:t>
            </a:r>
            <a:r>
              <a:rPr lang="en-US" altLang="zh-CN" sz="1000" dirty="0">
                <a:solidFill>
                  <a:srgbClr val="808080"/>
                </a:solidFill>
                <a:latin typeface="Menlo"/>
              </a:rPr>
              <a:t> </a:t>
            </a:r>
            <a:r>
              <a:rPr lang="en-US" altLang="zh-CN" sz="1000" dirty="0">
                <a:solidFill>
                  <a:srgbClr val="0055AA"/>
                </a:solidFill>
                <a:latin typeface="Menlo"/>
              </a:rPr>
              <a:t>num2</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return</a:t>
            </a:r>
            <a:r>
              <a:rPr lang="en-US" altLang="zh-CN" sz="1000" dirty="0">
                <a:solidFill>
                  <a:srgbClr val="808080"/>
                </a:solidFill>
                <a:latin typeface="Menlo"/>
              </a:rPr>
              <a:t> </a:t>
            </a:r>
            <a:r>
              <a:rPr lang="en-US" altLang="zh-CN" sz="1000" dirty="0">
                <a:solidFill>
                  <a:srgbClr val="0055AA"/>
                </a:solidFill>
                <a:latin typeface="Menlo"/>
              </a:rPr>
              <a:t>num1</a:t>
            </a:r>
            <a:r>
              <a:rPr lang="en-US" altLang="zh-CN" sz="1000" dirty="0">
                <a:solidFill>
                  <a:srgbClr val="808080"/>
                </a:solidFill>
                <a:latin typeface="Menlo"/>
              </a:rPr>
              <a:t> * </a:t>
            </a:r>
            <a:r>
              <a:rPr lang="en-US" altLang="zh-CN" sz="1000" dirty="0">
                <a:solidFill>
                  <a:srgbClr val="0055AA"/>
                </a:solidFill>
                <a:latin typeface="Menlo"/>
              </a:rPr>
              <a:t>num2</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
        <p:nvSpPr>
          <p:cNvPr id="12" name="矩形 11">
            <a:extLst>
              <a:ext uri="{FF2B5EF4-FFF2-40B4-BE49-F238E27FC236}">
                <a16:creationId xmlns:a16="http://schemas.microsoft.com/office/drawing/2014/main" id="{854B9C9A-543F-4062-AA34-7DDA0E26ACF8}"/>
              </a:ext>
            </a:extLst>
          </p:cNvPr>
          <p:cNvSpPr/>
          <p:nvPr/>
        </p:nvSpPr>
        <p:spPr>
          <a:xfrm>
            <a:off x="4363015" y="1164849"/>
            <a:ext cx="3235822" cy="1177245"/>
          </a:xfrm>
          <a:prstGeom prst="rect">
            <a:avLst/>
          </a:prstGeom>
        </p:spPr>
        <p:txBody>
          <a:bodyPr wrap="none">
            <a:spAutoFit/>
          </a:bodyPr>
          <a:lstStyle/>
          <a:p>
            <a:pPr algn="l" latinLnBrk="1"/>
            <a:r>
              <a:rPr lang="en-US" altLang="zh-CN" sz="1050" dirty="0"/>
              <a:t>3</a:t>
            </a:r>
            <a:r>
              <a:rPr lang="zh-CN" altLang="en-US" sz="1050" dirty="0"/>
              <a:t>、创建 </a:t>
            </a:r>
            <a:r>
              <a:rPr lang="en-US" altLang="zh-CN" sz="1050" dirty="0"/>
              <a:t>Context </a:t>
            </a:r>
            <a:r>
              <a:rPr lang="zh-CN" altLang="en-US" sz="1050" dirty="0"/>
              <a:t>类</a:t>
            </a:r>
            <a:r>
              <a:rPr lang="en-US" altLang="zh-CN" sz="1050" dirty="0"/>
              <a:t>:</a:t>
            </a:r>
          </a:p>
          <a:p>
            <a:pPr algn="l" latinLnBrk="1"/>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a:solidFill>
                  <a:srgbClr val="0055AA"/>
                </a:solidFill>
                <a:latin typeface="Menlo"/>
              </a:rPr>
              <a:t>Context</a:t>
            </a:r>
            <a:r>
              <a:rPr lang="en-US" altLang="zh-CN" sz="1000" dirty="0">
                <a:solidFill>
                  <a:srgbClr val="808080"/>
                </a:solidFill>
                <a:latin typeface="Menlo"/>
              </a:rPr>
              <a:t> </a:t>
            </a:r>
            <a:r>
              <a:rPr lang="en-US" altLang="zh-CN" sz="1000" dirty="0">
                <a:solidFill>
                  <a:srgbClr val="808000"/>
                </a:solidFill>
                <a:latin typeface="Menlo"/>
              </a:rPr>
              <a:t>{</a:t>
            </a:r>
          </a:p>
          <a:p>
            <a:pPr algn="l" latinLnBrk="1"/>
            <a:r>
              <a:rPr lang="en-US" altLang="zh-CN" sz="1000" dirty="0">
                <a:solidFill>
                  <a:srgbClr val="808000"/>
                </a:solidFill>
                <a:latin typeface="Menlo"/>
              </a:rPr>
              <a:t>	</a:t>
            </a:r>
            <a:r>
              <a:rPr lang="en-US" altLang="zh-CN" sz="1000" dirty="0">
                <a:solidFill>
                  <a:srgbClr val="008000"/>
                </a:solidFill>
                <a:latin typeface="Menlo"/>
              </a:rPr>
              <a:t>private</a:t>
            </a:r>
            <a:r>
              <a:rPr lang="en-US" altLang="zh-CN" sz="1000" dirty="0">
                <a:solidFill>
                  <a:srgbClr val="808080"/>
                </a:solidFill>
                <a:latin typeface="Menlo"/>
              </a:rPr>
              <a:t> </a:t>
            </a:r>
            <a:r>
              <a:rPr lang="en-US" altLang="zh-CN" sz="1000" dirty="0">
                <a:solidFill>
                  <a:srgbClr val="0055AA"/>
                </a:solidFill>
                <a:latin typeface="Menlo"/>
              </a:rPr>
              <a:t>Strategy</a:t>
            </a:r>
            <a:r>
              <a:rPr lang="en-US" altLang="zh-CN" sz="1000" dirty="0">
                <a:solidFill>
                  <a:srgbClr val="808080"/>
                </a:solidFill>
                <a:latin typeface="Menlo"/>
              </a:rPr>
              <a:t> </a:t>
            </a:r>
            <a:r>
              <a:rPr lang="en-US" altLang="zh-CN" sz="1000" dirty="0" err="1">
                <a:solidFill>
                  <a:srgbClr val="0055AA"/>
                </a:solidFill>
                <a:latin typeface="Menlo"/>
              </a:rPr>
              <a:t>strategy</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55AA"/>
                </a:solidFill>
                <a:latin typeface="Menlo"/>
              </a:rPr>
              <a:t>Context</a:t>
            </a:r>
            <a:r>
              <a:rPr lang="en-US" altLang="zh-CN" sz="1000" dirty="0">
                <a:solidFill>
                  <a:srgbClr val="808000"/>
                </a:solidFill>
                <a:latin typeface="Menlo"/>
              </a:rPr>
              <a:t>(</a:t>
            </a:r>
            <a:r>
              <a:rPr lang="en-US" altLang="zh-CN" sz="1000" dirty="0">
                <a:solidFill>
                  <a:srgbClr val="0055AA"/>
                </a:solidFill>
                <a:latin typeface="Menlo"/>
              </a:rPr>
              <a:t>Strategy</a:t>
            </a:r>
            <a:r>
              <a:rPr lang="en-US" altLang="zh-CN" sz="1000" dirty="0">
                <a:solidFill>
                  <a:srgbClr val="808080"/>
                </a:solidFill>
                <a:latin typeface="Menlo"/>
              </a:rPr>
              <a:t> </a:t>
            </a:r>
            <a:r>
              <a:rPr lang="en-US" altLang="zh-CN" sz="1000" dirty="0">
                <a:solidFill>
                  <a:srgbClr val="0055AA"/>
                </a:solidFill>
                <a:latin typeface="Menlo"/>
              </a:rPr>
              <a:t>strategy</a:t>
            </a:r>
            <a:r>
              <a:rPr lang="en-US" altLang="zh-CN" sz="1000" dirty="0">
                <a:solidFill>
                  <a:srgbClr val="808000"/>
                </a:solidFill>
                <a:latin typeface="Menlo"/>
              </a:rPr>
              <a:t>){</a:t>
            </a:r>
          </a:p>
          <a:p>
            <a:pPr algn="l" latinLnBrk="1"/>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err="1">
                <a:solidFill>
                  <a:srgbClr val="008000"/>
                </a:solidFill>
                <a:latin typeface="Menlo"/>
              </a:rPr>
              <a:t>this</a:t>
            </a:r>
            <a:r>
              <a:rPr lang="en-US" altLang="zh-CN" sz="1000" dirty="0" err="1">
                <a:solidFill>
                  <a:srgbClr val="808080"/>
                </a:solidFill>
                <a:latin typeface="Menlo"/>
              </a:rPr>
              <a:t>.</a:t>
            </a:r>
            <a:r>
              <a:rPr lang="en-US" altLang="zh-CN" sz="1000" dirty="0" err="1">
                <a:solidFill>
                  <a:srgbClr val="0055AA"/>
                </a:solidFill>
                <a:latin typeface="Menlo"/>
              </a:rPr>
              <a:t>strategy</a:t>
            </a:r>
            <a:r>
              <a:rPr lang="en-US" altLang="zh-CN" sz="1000" dirty="0">
                <a:solidFill>
                  <a:srgbClr val="808080"/>
                </a:solidFill>
                <a:latin typeface="Menlo"/>
              </a:rPr>
              <a:t> = </a:t>
            </a:r>
            <a:r>
              <a:rPr lang="en-US" altLang="zh-CN" sz="1000" dirty="0">
                <a:solidFill>
                  <a:srgbClr val="0055AA"/>
                </a:solidFill>
                <a:latin typeface="Menlo"/>
              </a:rPr>
              <a:t>strategy</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int</a:t>
            </a:r>
            <a:r>
              <a:rPr lang="en-US" altLang="zh-CN" sz="1000" dirty="0">
                <a:solidFill>
                  <a:srgbClr val="808080"/>
                </a:solidFill>
                <a:latin typeface="Menlo"/>
              </a:rPr>
              <a:t> </a:t>
            </a:r>
            <a:r>
              <a:rPr lang="en-US" altLang="zh-CN" sz="1000" dirty="0" err="1">
                <a:solidFill>
                  <a:srgbClr val="0055AA"/>
                </a:solidFill>
                <a:latin typeface="Menlo"/>
              </a:rPr>
              <a:t>executeStrategy</a:t>
            </a:r>
            <a:r>
              <a:rPr lang="en-US" altLang="zh-CN" sz="1000" dirty="0">
                <a:solidFill>
                  <a:srgbClr val="808000"/>
                </a:solidFill>
                <a:latin typeface="Menlo"/>
              </a:rPr>
              <a:t>(</a:t>
            </a:r>
            <a:r>
              <a:rPr lang="en-US" altLang="zh-CN" sz="1000" dirty="0">
                <a:latin typeface="Menlo"/>
              </a:rPr>
              <a:t>int</a:t>
            </a:r>
            <a:r>
              <a:rPr lang="en-US" altLang="zh-CN" sz="1000" dirty="0">
                <a:solidFill>
                  <a:srgbClr val="808080"/>
                </a:solidFill>
                <a:latin typeface="Menlo"/>
              </a:rPr>
              <a:t> </a:t>
            </a:r>
            <a:r>
              <a:rPr lang="en-US" altLang="zh-CN" sz="1000" dirty="0">
                <a:solidFill>
                  <a:srgbClr val="0055AA"/>
                </a:solidFill>
                <a:latin typeface="Menlo"/>
              </a:rPr>
              <a:t>num1</a:t>
            </a:r>
            <a:r>
              <a:rPr lang="en-US" altLang="zh-CN" sz="1000" dirty="0">
                <a:solidFill>
                  <a:srgbClr val="808080"/>
                </a:solidFill>
                <a:latin typeface="Menlo"/>
              </a:rPr>
              <a:t>, </a:t>
            </a:r>
            <a:r>
              <a:rPr lang="en-US" altLang="zh-CN" sz="1000" dirty="0">
                <a:latin typeface="Menlo"/>
              </a:rPr>
              <a:t>int</a:t>
            </a:r>
            <a:r>
              <a:rPr lang="en-US" altLang="zh-CN" sz="1000" dirty="0">
                <a:solidFill>
                  <a:srgbClr val="808080"/>
                </a:solidFill>
                <a:latin typeface="Menlo"/>
              </a:rPr>
              <a:t> </a:t>
            </a:r>
            <a:r>
              <a:rPr lang="en-US" altLang="zh-CN" sz="1000" dirty="0">
                <a:solidFill>
                  <a:srgbClr val="0055AA"/>
                </a:solidFill>
                <a:latin typeface="Menlo"/>
              </a:rPr>
              <a:t>num2</a:t>
            </a:r>
            <a:r>
              <a:rPr lang="en-US" altLang="zh-CN" sz="1000" dirty="0">
                <a:solidFill>
                  <a:srgbClr val="808000"/>
                </a:solidFill>
                <a:latin typeface="Menlo"/>
              </a:rPr>
              <a:t>){</a:t>
            </a:r>
          </a:p>
          <a:p>
            <a:pPr algn="l" latinLnBrk="1"/>
            <a:r>
              <a:rPr lang="en-US" altLang="zh-CN" sz="1000" dirty="0">
                <a:solidFill>
                  <a:srgbClr val="808000"/>
                </a:solidFill>
                <a:latin typeface="Menlo"/>
              </a:rPr>
              <a:t>		</a:t>
            </a:r>
            <a:r>
              <a:rPr lang="en-US" altLang="zh-CN" sz="1000" dirty="0">
                <a:solidFill>
                  <a:srgbClr val="008000"/>
                </a:solidFill>
                <a:latin typeface="Menlo"/>
              </a:rPr>
              <a:t>return</a:t>
            </a:r>
            <a:r>
              <a:rPr lang="en-US" altLang="zh-CN" sz="1000" dirty="0">
                <a:solidFill>
                  <a:srgbClr val="808080"/>
                </a:solidFill>
                <a:latin typeface="Menlo"/>
              </a:rPr>
              <a:t> </a:t>
            </a:r>
            <a:r>
              <a:rPr lang="en-US" altLang="zh-CN" sz="1000" dirty="0" err="1">
                <a:solidFill>
                  <a:srgbClr val="0055AA"/>
                </a:solidFill>
                <a:latin typeface="Menlo"/>
              </a:rPr>
              <a:t>strategy</a:t>
            </a:r>
            <a:r>
              <a:rPr lang="en-US" altLang="zh-CN" sz="1000" dirty="0" err="1">
                <a:solidFill>
                  <a:srgbClr val="808080"/>
                </a:solidFill>
                <a:latin typeface="Menlo"/>
              </a:rPr>
              <a:t>.</a:t>
            </a:r>
            <a:r>
              <a:rPr lang="en-US" altLang="zh-CN" sz="1000" dirty="0" err="1">
                <a:solidFill>
                  <a:srgbClr val="0055AA"/>
                </a:solidFill>
                <a:latin typeface="Menlo"/>
              </a:rPr>
              <a:t>doOperation</a:t>
            </a:r>
            <a:r>
              <a:rPr lang="en-US" altLang="zh-CN" sz="1000" dirty="0">
                <a:solidFill>
                  <a:srgbClr val="808000"/>
                </a:solidFill>
                <a:latin typeface="Menlo"/>
              </a:rPr>
              <a:t>(</a:t>
            </a:r>
            <a:r>
              <a:rPr lang="en-US" altLang="zh-CN" sz="1000" dirty="0">
                <a:solidFill>
                  <a:srgbClr val="0055AA"/>
                </a:solidFill>
                <a:latin typeface="Menlo"/>
              </a:rPr>
              <a:t>num1</a:t>
            </a:r>
            <a:r>
              <a:rPr lang="en-US" altLang="zh-CN" sz="1000" dirty="0">
                <a:solidFill>
                  <a:srgbClr val="808080"/>
                </a:solidFill>
                <a:latin typeface="Menlo"/>
              </a:rPr>
              <a:t>, </a:t>
            </a:r>
            <a:r>
              <a:rPr lang="en-US" altLang="zh-CN" sz="1000" dirty="0">
                <a:solidFill>
                  <a:srgbClr val="0055AA"/>
                </a:solidFill>
                <a:latin typeface="Menlo"/>
              </a:rPr>
              <a:t>num2</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
        <p:nvSpPr>
          <p:cNvPr id="15" name="矩形 14">
            <a:extLst>
              <a:ext uri="{FF2B5EF4-FFF2-40B4-BE49-F238E27FC236}">
                <a16:creationId xmlns:a16="http://schemas.microsoft.com/office/drawing/2014/main" id="{A498FE2E-0F56-49BD-99A6-015393324B91}"/>
              </a:ext>
            </a:extLst>
          </p:cNvPr>
          <p:cNvSpPr/>
          <p:nvPr/>
        </p:nvSpPr>
        <p:spPr>
          <a:xfrm>
            <a:off x="4302087" y="2520135"/>
            <a:ext cx="4572000" cy="1485022"/>
          </a:xfrm>
          <a:prstGeom prst="rect">
            <a:avLst/>
          </a:prstGeom>
        </p:spPr>
        <p:txBody>
          <a:bodyPr>
            <a:spAutoFit/>
          </a:bodyPr>
          <a:lstStyle/>
          <a:p>
            <a:pPr algn="l" latinLnBrk="1"/>
            <a:r>
              <a:rPr lang="en-US" altLang="zh-CN" sz="1050" dirty="0"/>
              <a:t>4</a:t>
            </a:r>
            <a:r>
              <a:rPr lang="zh-CN" altLang="en-US" sz="1050" dirty="0"/>
              <a:t>、使用 </a:t>
            </a:r>
            <a:r>
              <a:rPr lang="en-US" altLang="zh-CN" sz="1050" dirty="0"/>
              <a:t>Context </a:t>
            </a:r>
            <a:r>
              <a:rPr lang="zh-CN" altLang="en-US" sz="1050" dirty="0"/>
              <a:t>来查看当它改变策略 </a:t>
            </a:r>
            <a:r>
              <a:rPr lang="en-US" altLang="zh-CN" sz="1050" dirty="0"/>
              <a:t>Strategy </a:t>
            </a:r>
            <a:r>
              <a:rPr lang="zh-CN" altLang="en-US" sz="1050" dirty="0"/>
              <a:t>时的行为变化</a:t>
            </a:r>
            <a:r>
              <a:rPr lang="en-US" altLang="zh-CN" sz="1050" dirty="0"/>
              <a:t>:</a:t>
            </a:r>
          </a:p>
          <a:p>
            <a:pPr algn="l" latinLnBrk="1"/>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err="1">
                <a:solidFill>
                  <a:srgbClr val="0055AA"/>
                </a:solidFill>
                <a:latin typeface="Menlo"/>
              </a:rPr>
              <a:t>StrategyPatternDemo</a:t>
            </a:r>
            <a:r>
              <a:rPr lang="en-US" altLang="zh-CN" sz="1000" dirty="0">
                <a:solidFill>
                  <a:srgbClr val="808080"/>
                </a:solidFill>
                <a:latin typeface="Menlo"/>
              </a:rPr>
              <a:t> </a:t>
            </a:r>
            <a:r>
              <a:rPr lang="en-US" altLang="zh-CN" sz="1000" dirty="0">
                <a:solidFill>
                  <a:srgbClr val="808000"/>
                </a:solidFill>
                <a:latin typeface="Menlo"/>
              </a:rPr>
              <a:t>{</a:t>
            </a:r>
          </a:p>
          <a:p>
            <a:pPr algn="l" latinLnBrk="1"/>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static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main</a:t>
            </a:r>
            <a:r>
              <a:rPr lang="en-US" altLang="zh-CN" sz="1000" dirty="0">
                <a:solidFill>
                  <a:srgbClr val="808000"/>
                </a:solidFill>
                <a:latin typeface="Menlo"/>
              </a:rPr>
              <a:t>(</a:t>
            </a:r>
            <a:r>
              <a:rPr lang="en-US" altLang="zh-CN" sz="1000" dirty="0">
                <a:solidFill>
                  <a:srgbClr val="0055AA"/>
                </a:solidFill>
                <a:latin typeface="Menlo"/>
              </a:rPr>
              <a:t>String</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err="1">
                <a:solidFill>
                  <a:srgbClr val="0055AA"/>
                </a:solidFill>
                <a:latin typeface="Menlo"/>
              </a:rPr>
              <a:t>args</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55AA"/>
                </a:solidFill>
                <a:latin typeface="Menlo"/>
              </a:rPr>
              <a:t>Context</a:t>
            </a:r>
            <a:r>
              <a:rPr lang="en-US" altLang="zh-CN" sz="1000" dirty="0">
                <a:solidFill>
                  <a:srgbClr val="808080"/>
                </a:solidFill>
                <a:latin typeface="Menlo"/>
              </a:rPr>
              <a:t> </a:t>
            </a:r>
            <a:r>
              <a:rPr lang="en-US" altLang="zh-CN" sz="1000" dirty="0" err="1">
                <a:solidFill>
                  <a:srgbClr val="0055AA"/>
                </a:solidFill>
                <a:latin typeface="Menlo"/>
              </a:rPr>
              <a:t>context</a:t>
            </a:r>
            <a:r>
              <a:rPr lang="en-US" altLang="zh-CN" sz="1000" dirty="0">
                <a:solidFill>
                  <a:srgbClr val="808080"/>
                </a:solidFill>
                <a:latin typeface="Menlo"/>
              </a:rPr>
              <a:t> =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a:solidFill>
                  <a:srgbClr val="0055AA"/>
                </a:solidFill>
                <a:latin typeface="Menlo"/>
              </a:rPr>
              <a:t>Context</a:t>
            </a:r>
            <a:r>
              <a:rPr lang="en-US" altLang="zh-CN" sz="1000" dirty="0">
                <a:solidFill>
                  <a:srgbClr val="808000"/>
                </a:solidFill>
                <a:latin typeface="Menlo"/>
              </a:rPr>
              <a:t>(</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err="1">
                <a:solidFill>
                  <a:srgbClr val="0055AA"/>
                </a:solidFill>
                <a:latin typeface="Menlo"/>
              </a:rPr>
              <a:t>OperationAdd</a:t>
            </a:r>
            <a:r>
              <a:rPr lang="en-US" altLang="zh-CN" sz="1000" dirty="0">
                <a:solidFill>
                  <a:srgbClr val="808000"/>
                </a:solidFill>
                <a:latin typeface="Menlo"/>
              </a:rPr>
              <a:t>())</a:t>
            </a:r>
            <a:r>
              <a:rPr lang="en-US" altLang="zh-CN" sz="1000" dirty="0">
                <a:solidFill>
                  <a:srgbClr val="808080"/>
                </a:solidFill>
                <a:latin typeface="Menlo"/>
              </a:rPr>
              <a:t>;</a:t>
            </a:r>
          </a:p>
          <a:p>
            <a:pPr algn="l" latinLnBrk="1"/>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10 + 5 = </a:t>
            </a:r>
            <a:r>
              <a:rPr lang="en-US" altLang="zh-CN" sz="1000" dirty="0">
                <a:solidFill>
                  <a:srgbClr val="8B0000"/>
                </a:solidFill>
                <a:latin typeface="Menlo"/>
              </a:rPr>
              <a:t>"</a:t>
            </a:r>
            <a:r>
              <a:rPr lang="en-US" altLang="zh-CN" sz="1000" dirty="0">
                <a:solidFill>
                  <a:srgbClr val="808080"/>
                </a:solidFill>
                <a:latin typeface="Menlo"/>
              </a:rPr>
              <a:t> + </a:t>
            </a:r>
            <a:r>
              <a:rPr lang="en-US" altLang="zh-CN" sz="1000" dirty="0" err="1">
                <a:solidFill>
                  <a:srgbClr val="0055AA"/>
                </a:solidFill>
                <a:latin typeface="Menlo"/>
              </a:rPr>
              <a:t>context</a:t>
            </a:r>
            <a:r>
              <a:rPr lang="en-US" altLang="zh-CN" sz="1000" dirty="0" err="1">
                <a:solidFill>
                  <a:srgbClr val="808080"/>
                </a:solidFill>
                <a:latin typeface="Menlo"/>
              </a:rPr>
              <a:t>.</a:t>
            </a:r>
            <a:r>
              <a:rPr lang="en-US" altLang="zh-CN" sz="1000" dirty="0" err="1">
                <a:solidFill>
                  <a:srgbClr val="0055AA"/>
                </a:solidFill>
                <a:latin typeface="Menlo"/>
              </a:rPr>
              <a:t>executeStrategy</a:t>
            </a:r>
            <a:r>
              <a:rPr lang="en-US" altLang="zh-CN" sz="1000" dirty="0">
                <a:solidFill>
                  <a:srgbClr val="808000"/>
                </a:solidFill>
                <a:latin typeface="Menlo"/>
              </a:rPr>
              <a:t>(</a:t>
            </a:r>
            <a:r>
              <a:rPr lang="en-US" altLang="zh-CN" sz="1000" dirty="0">
                <a:solidFill>
                  <a:srgbClr val="800000"/>
                </a:solidFill>
                <a:latin typeface="Menlo"/>
              </a:rPr>
              <a:t>10</a:t>
            </a:r>
            <a:r>
              <a:rPr lang="en-US" altLang="zh-CN" sz="1000" dirty="0">
                <a:solidFill>
                  <a:srgbClr val="808080"/>
                </a:solidFill>
                <a:latin typeface="Menlo"/>
              </a:rPr>
              <a:t>, </a:t>
            </a:r>
            <a:r>
              <a:rPr lang="en-US" altLang="zh-CN" sz="1000" dirty="0">
                <a:solidFill>
                  <a:srgbClr val="800000"/>
                </a:solidFill>
                <a:latin typeface="Menlo"/>
              </a:rPr>
              <a:t>5</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55AA"/>
                </a:solidFill>
                <a:latin typeface="Menlo"/>
              </a:rPr>
              <a:t>context</a:t>
            </a:r>
            <a:r>
              <a:rPr lang="en-US" altLang="zh-CN" sz="1000" dirty="0">
                <a:solidFill>
                  <a:srgbClr val="808080"/>
                </a:solidFill>
                <a:latin typeface="Menlo"/>
              </a:rPr>
              <a:t> =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a:solidFill>
                  <a:srgbClr val="0055AA"/>
                </a:solidFill>
                <a:latin typeface="Menlo"/>
              </a:rPr>
              <a:t>Context</a:t>
            </a:r>
            <a:r>
              <a:rPr lang="en-US" altLang="zh-CN" sz="1000" dirty="0">
                <a:solidFill>
                  <a:srgbClr val="808000"/>
                </a:solidFill>
                <a:latin typeface="Menlo"/>
              </a:rPr>
              <a:t>(</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err="1">
                <a:solidFill>
                  <a:srgbClr val="0055AA"/>
                </a:solidFill>
                <a:latin typeface="Menlo"/>
              </a:rPr>
              <a:t>OperationSubstract</a:t>
            </a:r>
            <a:r>
              <a:rPr lang="en-US" altLang="zh-CN" sz="1000" dirty="0">
                <a:solidFill>
                  <a:srgbClr val="808000"/>
                </a:solidFill>
                <a:latin typeface="Menlo"/>
              </a:rPr>
              <a:t>())</a:t>
            </a:r>
            <a:r>
              <a:rPr lang="en-US" altLang="zh-CN" sz="1000" dirty="0">
                <a:solidFill>
                  <a:srgbClr val="808080"/>
                </a:solidFill>
                <a:latin typeface="Menlo"/>
              </a:rPr>
              <a:t>;</a:t>
            </a:r>
          </a:p>
          <a:p>
            <a:pPr algn="l" latinLnBrk="1"/>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10 - 5 = </a:t>
            </a:r>
            <a:r>
              <a:rPr lang="en-US" altLang="zh-CN" sz="1000" dirty="0">
                <a:solidFill>
                  <a:srgbClr val="8B0000"/>
                </a:solidFill>
                <a:latin typeface="Menlo"/>
              </a:rPr>
              <a:t>"</a:t>
            </a:r>
            <a:r>
              <a:rPr lang="en-US" altLang="zh-CN" sz="1000" dirty="0">
                <a:solidFill>
                  <a:srgbClr val="808080"/>
                </a:solidFill>
                <a:latin typeface="Menlo"/>
              </a:rPr>
              <a:t> + </a:t>
            </a:r>
            <a:r>
              <a:rPr lang="en-US" altLang="zh-CN" sz="1000" dirty="0" err="1">
                <a:solidFill>
                  <a:srgbClr val="0055AA"/>
                </a:solidFill>
                <a:latin typeface="Menlo"/>
              </a:rPr>
              <a:t>context</a:t>
            </a:r>
            <a:r>
              <a:rPr lang="en-US" altLang="zh-CN" sz="1000" dirty="0" err="1">
                <a:solidFill>
                  <a:srgbClr val="808080"/>
                </a:solidFill>
                <a:latin typeface="Menlo"/>
              </a:rPr>
              <a:t>.</a:t>
            </a:r>
            <a:r>
              <a:rPr lang="en-US" altLang="zh-CN" sz="1000" dirty="0" err="1">
                <a:solidFill>
                  <a:srgbClr val="0055AA"/>
                </a:solidFill>
                <a:latin typeface="Menlo"/>
              </a:rPr>
              <a:t>executeStrategy</a:t>
            </a:r>
            <a:r>
              <a:rPr lang="en-US" altLang="zh-CN" sz="1000" dirty="0">
                <a:solidFill>
                  <a:srgbClr val="808000"/>
                </a:solidFill>
                <a:latin typeface="Menlo"/>
              </a:rPr>
              <a:t>(</a:t>
            </a:r>
            <a:r>
              <a:rPr lang="en-US" altLang="zh-CN" sz="1000" dirty="0">
                <a:solidFill>
                  <a:srgbClr val="800000"/>
                </a:solidFill>
                <a:latin typeface="Menlo"/>
              </a:rPr>
              <a:t>10</a:t>
            </a:r>
            <a:r>
              <a:rPr lang="en-US" altLang="zh-CN" sz="1000" dirty="0">
                <a:solidFill>
                  <a:srgbClr val="808080"/>
                </a:solidFill>
                <a:latin typeface="Menlo"/>
              </a:rPr>
              <a:t>, </a:t>
            </a:r>
            <a:r>
              <a:rPr lang="en-US" altLang="zh-CN" sz="1000" dirty="0">
                <a:solidFill>
                  <a:srgbClr val="800000"/>
                </a:solidFill>
                <a:latin typeface="Menlo"/>
              </a:rPr>
              <a:t>5</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55AA"/>
                </a:solidFill>
                <a:latin typeface="Menlo"/>
              </a:rPr>
              <a:t>context</a:t>
            </a:r>
            <a:r>
              <a:rPr lang="en-US" altLang="zh-CN" sz="1000" dirty="0">
                <a:solidFill>
                  <a:srgbClr val="808080"/>
                </a:solidFill>
                <a:latin typeface="Menlo"/>
              </a:rPr>
              <a:t> =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a:solidFill>
                  <a:srgbClr val="0055AA"/>
                </a:solidFill>
                <a:latin typeface="Menlo"/>
              </a:rPr>
              <a:t>Context</a:t>
            </a:r>
            <a:r>
              <a:rPr lang="en-US" altLang="zh-CN" sz="1000" dirty="0">
                <a:solidFill>
                  <a:srgbClr val="808000"/>
                </a:solidFill>
                <a:latin typeface="Menlo"/>
              </a:rPr>
              <a:t>(</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err="1">
                <a:solidFill>
                  <a:srgbClr val="0055AA"/>
                </a:solidFill>
                <a:latin typeface="Menlo"/>
              </a:rPr>
              <a:t>OperationMultiply</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10 * 5 = </a:t>
            </a:r>
            <a:r>
              <a:rPr lang="en-US" altLang="zh-CN" sz="1000" dirty="0">
                <a:solidFill>
                  <a:srgbClr val="8B0000"/>
                </a:solidFill>
                <a:latin typeface="Menlo"/>
              </a:rPr>
              <a:t>"</a:t>
            </a:r>
            <a:r>
              <a:rPr lang="en-US" altLang="zh-CN" sz="1000" dirty="0">
                <a:solidFill>
                  <a:srgbClr val="808080"/>
                </a:solidFill>
                <a:latin typeface="Menlo"/>
              </a:rPr>
              <a:t> + </a:t>
            </a:r>
            <a:r>
              <a:rPr lang="en-US" altLang="zh-CN" sz="1000" dirty="0" err="1">
                <a:solidFill>
                  <a:srgbClr val="0055AA"/>
                </a:solidFill>
                <a:latin typeface="Menlo"/>
              </a:rPr>
              <a:t>context</a:t>
            </a:r>
            <a:r>
              <a:rPr lang="en-US" altLang="zh-CN" sz="1000" dirty="0" err="1">
                <a:solidFill>
                  <a:srgbClr val="808080"/>
                </a:solidFill>
                <a:latin typeface="Menlo"/>
              </a:rPr>
              <a:t>.</a:t>
            </a:r>
            <a:r>
              <a:rPr lang="en-US" altLang="zh-CN" sz="1000" dirty="0" err="1">
                <a:solidFill>
                  <a:srgbClr val="0055AA"/>
                </a:solidFill>
                <a:latin typeface="Menlo"/>
              </a:rPr>
              <a:t>executeStrategy</a:t>
            </a:r>
            <a:r>
              <a:rPr lang="en-US" altLang="zh-CN" sz="1000" dirty="0">
                <a:solidFill>
                  <a:srgbClr val="808000"/>
                </a:solidFill>
                <a:latin typeface="Menlo"/>
              </a:rPr>
              <a:t>(</a:t>
            </a:r>
            <a:r>
              <a:rPr lang="en-US" altLang="zh-CN" sz="1000" dirty="0">
                <a:solidFill>
                  <a:srgbClr val="800000"/>
                </a:solidFill>
                <a:latin typeface="Menlo"/>
              </a:rPr>
              <a:t>10</a:t>
            </a:r>
            <a:r>
              <a:rPr lang="en-US" altLang="zh-CN" sz="1000" dirty="0">
                <a:solidFill>
                  <a:srgbClr val="808080"/>
                </a:solidFill>
                <a:latin typeface="Menlo"/>
              </a:rPr>
              <a:t>, </a:t>
            </a:r>
            <a:r>
              <a:rPr lang="en-US" altLang="zh-CN" sz="1000" dirty="0">
                <a:solidFill>
                  <a:srgbClr val="800000"/>
                </a:solidFill>
                <a:latin typeface="Menlo"/>
              </a:rPr>
              <a:t>5</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Tree>
    <p:extLst>
      <p:ext uri="{BB962C8B-B14F-4D97-AF65-F5344CB8AC3E}">
        <p14:creationId xmlns:p14="http://schemas.microsoft.com/office/powerpoint/2010/main" val="55674819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rPr>
              <a:t>模板模式</a:t>
            </a:r>
          </a:p>
        </p:txBody>
      </p:sp>
      <p:sp>
        <p:nvSpPr>
          <p:cNvPr id="6" name="ïṣļiďê"/>
          <p:cNvSpPr/>
          <p:nvPr/>
        </p:nvSpPr>
        <p:spPr bwMode="auto">
          <a:xfrm>
            <a:off x="917575" y="983615"/>
            <a:ext cx="7515860" cy="1008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在模板模式中，一个抽象类公开定义了执行它的方法的方式</a:t>
            </a:r>
            <a:r>
              <a:rPr lang="en-US" altLang="zh-CN" sz="1200" dirty="0">
                <a:solidFill>
                  <a:schemeClr val="tx1">
                    <a:lumMod val="50000"/>
                    <a:lumOff val="50000"/>
                  </a:schemeClr>
                </a:solidFill>
                <a:latin typeface="微软雅黑" pitchFamily="34" charset="-122"/>
                <a:ea typeface="微软雅黑" pitchFamily="34" charset="-122"/>
              </a:rPr>
              <a:t>/</a:t>
            </a:r>
            <a:r>
              <a:rPr lang="zh-CN" altLang="en-US" sz="1200" dirty="0">
                <a:solidFill>
                  <a:schemeClr val="tx1">
                    <a:lumMod val="50000"/>
                    <a:lumOff val="50000"/>
                  </a:schemeClr>
                </a:solidFill>
                <a:latin typeface="微软雅黑" pitchFamily="34" charset="-122"/>
                <a:ea typeface="微软雅黑" pitchFamily="34" charset="-122"/>
              </a:rPr>
              <a:t>模板。它的子类可以按需要重写方法实现，但调用将以抽象类中定义的方式进行。这种类型的设计模式属于行为型模式。</a:t>
            </a:r>
          </a:p>
        </p:txBody>
      </p:sp>
      <p:sp>
        <p:nvSpPr>
          <p:cNvPr id="7" name="ïṣļiďê"/>
          <p:cNvSpPr/>
          <p:nvPr/>
        </p:nvSpPr>
        <p:spPr bwMode="auto">
          <a:xfrm>
            <a:off x="917575" y="2609850"/>
            <a:ext cx="6990080" cy="184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0000"/>
              </a:lnSpc>
              <a:spcBef>
                <a:spcPct val="20000"/>
              </a:spcBef>
              <a:buClr>
                <a:schemeClr val="tx1"/>
              </a:buClr>
              <a:buSzPct val="70000"/>
              <a:buFont typeface="Wingdings" charset="2"/>
            </a:pPr>
            <a:r>
              <a:rPr lang="en-US" altLang="zh-CN" sz="1200" dirty="0" err="1">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rPr>
              <a:t>优点</a:t>
            </a:r>
            <a:endParaRPr lang="en-US" altLang="zh-CN" sz="1200" dirty="0">
              <a:solidFill>
                <a:schemeClr val="tx1"/>
              </a:solidFill>
              <a:effectLst>
                <a:outerShdw blurRad="38100" dist="19050" dir="2700000" algn="tl" rotWithShape="0">
                  <a:schemeClr val="dk1">
                    <a:alpha val="40000"/>
                  </a:schemeClr>
                </a:outerShdw>
              </a:effectLst>
              <a:latin typeface="Arial" charset="0"/>
              <a:ea typeface="微软雅黑" pitchFamily="34" charset="-122"/>
              <a:cs typeface="微软雅黑" pitchFamily="34" charset="-122"/>
              <a:sym typeface="+mn-ea"/>
            </a:endParaRPr>
          </a:p>
          <a:p>
            <a:pPr>
              <a:lnSpc>
                <a:spcPct val="90000"/>
              </a:lnSpc>
              <a:spcBef>
                <a:spcPct val="20000"/>
              </a:spcBef>
              <a:buClr>
                <a:schemeClr val="tx1"/>
              </a:buClr>
              <a:buSzPct val="70000"/>
              <a:buFont typeface="Wingdings" charset="2"/>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1</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、封装不变部分，扩展可变部分。</a:t>
            </a:r>
            <a:endParaRPr lang="en-US" altLang="zh-CN" sz="1200" dirty="0">
              <a:effectLst>
                <a:outerShdw blurRad="38100" dist="19050" dir="2700000" algn="tl" rotWithShape="0">
                  <a:schemeClr val="dk1">
                    <a:alpha val="40000"/>
                  </a:schemeClr>
                </a:outerShdw>
              </a:effectLst>
              <a:latin typeface="Arial" charset="0"/>
              <a:ea typeface="微软雅黑" pitchFamily="34" charset="-122"/>
            </a:endParaRPr>
          </a:p>
          <a:p>
            <a:pPr>
              <a:lnSpc>
                <a:spcPct val="90000"/>
              </a:lnSpc>
              <a:spcBef>
                <a:spcPct val="20000"/>
              </a:spcBef>
              <a:buClr>
                <a:schemeClr val="tx1"/>
              </a:buClr>
              <a:buSzPct val="70000"/>
              <a:buFont typeface="Wingdings" charset="2"/>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2</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、提取公共代码，便于维护。</a:t>
            </a:r>
            <a:endParaRPr lang="en-US" altLang="zh-CN" sz="1200" dirty="0">
              <a:effectLst>
                <a:outerShdw blurRad="38100" dist="19050" dir="2700000" algn="tl" rotWithShape="0">
                  <a:schemeClr val="dk1">
                    <a:alpha val="40000"/>
                  </a:schemeClr>
                </a:outerShdw>
              </a:effectLst>
              <a:latin typeface="Arial" charset="0"/>
              <a:ea typeface="微软雅黑" pitchFamily="34" charset="-122"/>
            </a:endParaRPr>
          </a:p>
          <a:p>
            <a:pPr>
              <a:lnSpc>
                <a:spcPct val="90000"/>
              </a:lnSpc>
              <a:spcBef>
                <a:spcPct val="20000"/>
              </a:spcBef>
              <a:buClr>
                <a:schemeClr val="tx1"/>
              </a:buClr>
              <a:buSzPct val="70000"/>
              <a:buFont typeface="Wingdings" charset="2"/>
            </a:pPr>
            <a:r>
              <a:rPr lang="en-US" altLang="zh-CN" sz="1200" dirty="0">
                <a:effectLst>
                  <a:outerShdw blurRad="38100" dist="19050" dir="2700000" algn="tl" rotWithShape="0">
                    <a:schemeClr val="dk1">
                      <a:alpha val="40000"/>
                    </a:schemeClr>
                  </a:outerShdw>
                </a:effectLst>
                <a:latin typeface="Arial" charset="0"/>
                <a:ea typeface="微软雅黑" pitchFamily="34" charset="-122"/>
              </a:rPr>
              <a:t>3</a:t>
            </a:r>
            <a:r>
              <a:rPr lang="zh-CN" altLang="en-US" sz="1200" dirty="0">
                <a:effectLst>
                  <a:outerShdw blurRad="38100" dist="19050" dir="2700000" algn="tl" rotWithShape="0">
                    <a:schemeClr val="dk1">
                      <a:alpha val="40000"/>
                    </a:schemeClr>
                  </a:outerShdw>
                </a:effectLst>
                <a:latin typeface="Arial" charset="0"/>
                <a:ea typeface="微软雅黑" pitchFamily="34" charset="-122"/>
              </a:rPr>
              <a:t>、行为由父类控制，子类实现。</a:t>
            </a:r>
            <a:endParaRPr lang="en-US" altLang="zh-CN" sz="1200" dirty="0">
              <a:effectLst>
                <a:outerShdw blurRad="38100" dist="19050" dir="2700000" algn="tl" rotWithShape="0">
                  <a:schemeClr val="dk1">
                    <a:alpha val="40000"/>
                  </a:schemeClr>
                </a:outerShdw>
              </a:effectLst>
              <a:latin typeface="Arial" charset="0"/>
              <a:ea typeface="微软雅黑" pitchFamily="34" charset="-122"/>
              <a:sym typeface="+mn-ea"/>
            </a:endParaRPr>
          </a:p>
        </p:txBody>
      </p:sp>
    </p:spTree>
    <p:extLst>
      <p:ext uri="{BB962C8B-B14F-4D97-AF65-F5344CB8AC3E}">
        <p14:creationId xmlns:p14="http://schemas.microsoft.com/office/powerpoint/2010/main" val="393824750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实现</a:t>
            </a:r>
          </a:p>
        </p:txBody>
      </p:sp>
      <p:sp>
        <p:nvSpPr>
          <p:cNvPr id="6" name="ïṣļiďê"/>
          <p:cNvSpPr/>
          <p:nvPr/>
        </p:nvSpPr>
        <p:spPr bwMode="auto">
          <a:xfrm>
            <a:off x="917575" y="983615"/>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atinLnBrk="1"/>
            <a:r>
              <a:rPr lang="zh-CN" altLang="en-US" sz="1200" dirty="0">
                <a:solidFill>
                  <a:schemeClr val="tx1">
                    <a:lumMod val="50000"/>
                    <a:lumOff val="50000"/>
                  </a:schemeClr>
                </a:solidFill>
                <a:latin typeface="微软雅黑" pitchFamily="34" charset="-122"/>
                <a:ea typeface="微软雅黑" pitchFamily="34" charset="-122"/>
              </a:rPr>
              <a:t>我们将创建一个定义操作的 </a:t>
            </a:r>
            <a:r>
              <a:rPr lang="en-US" altLang="zh-CN" sz="1200" dirty="0">
                <a:solidFill>
                  <a:schemeClr val="tx1">
                    <a:lumMod val="50000"/>
                    <a:lumOff val="50000"/>
                  </a:schemeClr>
                </a:solidFill>
                <a:latin typeface="微软雅黑" pitchFamily="34" charset="-122"/>
                <a:ea typeface="微软雅黑" pitchFamily="34" charset="-122"/>
              </a:rPr>
              <a:t>Game </a:t>
            </a:r>
            <a:r>
              <a:rPr lang="zh-CN" altLang="en-US" sz="1200" dirty="0">
                <a:solidFill>
                  <a:schemeClr val="tx1">
                    <a:lumMod val="50000"/>
                    <a:lumOff val="50000"/>
                  </a:schemeClr>
                </a:solidFill>
                <a:latin typeface="微软雅黑" pitchFamily="34" charset="-122"/>
                <a:ea typeface="微软雅黑" pitchFamily="34" charset="-122"/>
              </a:rPr>
              <a:t>抽象类，其中，模板方法设置为 </a:t>
            </a:r>
            <a:r>
              <a:rPr lang="en-US" altLang="zh-CN" sz="1200" dirty="0">
                <a:solidFill>
                  <a:schemeClr val="tx1">
                    <a:lumMod val="50000"/>
                    <a:lumOff val="50000"/>
                  </a:schemeClr>
                </a:solidFill>
                <a:latin typeface="微软雅黑" pitchFamily="34" charset="-122"/>
                <a:ea typeface="微软雅黑" pitchFamily="34" charset="-122"/>
              </a:rPr>
              <a:t>final</a:t>
            </a:r>
            <a:r>
              <a:rPr lang="zh-CN" altLang="en-US" sz="1200" dirty="0">
                <a:solidFill>
                  <a:schemeClr val="tx1">
                    <a:lumMod val="50000"/>
                    <a:lumOff val="50000"/>
                  </a:schemeClr>
                </a:solidFill>
                <a:latin typeface="微软雅黑" pitchFamily="34" charset="-122"/>
                <a:ea typeface="微软雅黑" pitchFamily="34" charset="-122"/>
              </a:rPr>
              <a:t>，这样它就不会被重写。</a:t>
            </a:r>
            <a:r>
              <a:rPr lang="en-US" altLang="zh-CN" sz="1200" dirty="0">
                <a:solidFill>
                  <a:schemeClr val="tx1">
                    <a:lumMod val="50000"/>
                    <a:lumOff val="50000"/>
                  </a:schemeClr>
                </a:solidFill>
                <a:latin typeface="微软雅黑" pitchFamily="34" charset="-122"/>
                <a:ea typeface="微软雅黑" pitchFamily="34" charset="-122"/>
              </a:rPr>
              <a:t>Cricket </a:t>
            </a:r>
            <a:r>
              <a:rPr lang="zh-CN" altLang="en-US" sz="1200" dirty="0">
                <a:solidFill>
                  <a:schemeClr val="tx1">
                    <a:lumMod val="50000"/>
                    <a:lumOff val="50000"/>
                  </a:schemeClr>
                </a:solidFill>
                <a:latin typeface="微软雅黑" pitchFamily="34" charset="-122"/>
                <a:ea typeface="微软雅黑" pitchFamily="34" charset="-122"/>
              </a:rPr>
              <a:t>和 </a:t>
            </a:r>
            <a:r>
              <a:rPr lang="en-US" altLang="zh-CN" sz="1200" dirty="0">
                <a:solidFill>
                  <a:schemeClr val="tx1">
                    <a:lumMod val="50000"/>
                    <a:lumOff val="50000"/>
                  </a:schemeClr>
                </a:solidFill>
                <a:latin typeface="微软雅黑" pitchFamily="34" charset="-122"/>
                <a:ea typeface="微软雅黑" pitchFamily="34" charset="-122"/>
              </a:rPr>
              <a:t>Football </a:t>
            </a:r>
            <a:r>
              <a:rPr lang="zh-CN" altLang="en-US" sz="1200" dirty="0">
                <a:solidFill>
                  <a:schemeClr val="tx1">
                    <a:lumMod val="50000"/>
                    <a:lumOff val="50000"/>
                  </a:schemeClr>
                </a:solidFill>
                <a:latin typeface="微软雅黑" pitchFamily="34" charset="-122"/>
                <a:ea typeface="微软雅黑" pitchFamily="34" charset="-122"/>
              </a:rPr>
              <a:t>是扩展了 </a:t>
            </a:r>
            <a:r>
              <a:rPr lang="en-US" altLang="zh-CN" sz="1200" dirty="0">
                <a:solidFill>
                  <a:schemeClr val="tx1">
                    <a:lumMod val="50000"/>
                    <a:lumOff val="50000"/>
                  </a:schemeClr>
                </a:solidFill>
                <a:latin typeface="微软雅黑" pitchFamily="34" charset="-122"/>
                <a:ea typeface="微软雅黑" pitchFamily="34" charset="-122"/>
              </a:rPr>
              <a:t>Game </a:t>
            </a:r>
            <a:r>
              <a:rPr lang="zh-CN" altLang="en-US" sz="1200" dirty="0">
                <a:solidFill>
                  <a:schemeClr val="tx1">
                    <a:lumMod val="50000"/>
                    <a:lumOff val="50000"/>
                  </a:schemeClr>
                </a:solidFill>
                <a:latin typeface="微软雅黑" pitchFamily="34" charset="-122"/>
                <a:ea typeface="微软雅黑" pitchFamily="34" charset="-122"/>
              </a:rPr>
              <a:t>的实体类，它们重写了抽象类的方法。</a:t>
            </a:r>
          </a:p>
          <a:p>
            <a:pPr latinLnBrk="1"/>
            <a:r>
              <a:rPr lang="en-US" altLang="zh-CN" sz="1200" dirty="0" err="1">
                <a:solidFill>
                  <a:schemeClr val="tx1">
                    <a:lumMod val="50000"/>
                    <a:lumOff val="50000"/>
                  </a:schemeClr>
                </a:solidFill>
                <a:latin typeface="微软雅黑" pitchFamily="34" charset="-122"/>
                <a:ea typeface="微软雅黑" pitchFamily="34" charset="-122"/>
              </a:rPr>
              <a:t>TemplatePatternDemo</a:t>
            </a:r>
            <a:r>
              <a:rPr lang="zh-CN" altLang="en-US" sz="1200" dirty="0">
                <a:solidFill>
                  <a:schemeClr val="tx1">
                    <a:lumMod val="50000"/>
                    <a:lumOff val="50000"/>
                  </a:schemeClr>
                </a:solidFill>
                <a:latin typeface="微软雅黑" pitchFamily="34" charset="-122"/>
                <a:ea typeface="微软雅黑" pitchFamily="34" charset="-122"/>
              </a:rPr>
              <a:t>，我们的演示类使用 </a:t>
            </a:r>
            <a:r>
              <a:rPr lang="en-US" altLang="zh-CN" sz="1200" dirty="0">
                <a:solidFill>
                  <a:schemeClr val="tx1">
                    <a:lumMod val="50000"/>
                    <a:lumOff val="50000"/>
                  </a:schemeClr>
                </a:solidFill>
                <a:latin typeface="微软雅黑" pitchFamily="34" charset="-122"/>
                <a:ea typeface="微软雅黑" pitchFamily="34" charset="-122"/>
              </a:rPr>
              <a:t>Game </a:t>
            </a:r>
            <a:r>
              <a:rPr lang="zh-CN" altLang="en-US" sz="1200" dirty="0">
                <a:solidFill>
                  <a:schemeClr val="tx1">
                    <a:lumMod val="50000"/>
                    <a:lumOff val="50000"/>
                  </a:schemeClr>
                </a:solidFill>
                <a:latin typeface="微软雅黑" pitchFamily="34" charset="-122"/>
                <a:ea typeface="微软雅黑" pitchFamily="34" charset="-122"/>
              </a:rPr>
              <a:t>来演示模板模式的用法。</a:t>
            </a:r>
          </a:p>
          <a:p>
            <a:pPr latinLnBrk="1"/>
            <a:endParaRPr lang="zh-CN" altLang="en-US" sz="1200" dirty="0">
              <a:solidFill>
                <a:schemeClr val="tx1">
                  <a:lumMod val="50000"/>
                  <a:lumOff val="50000"/>
                </a:schemeClr>
              </a:solidFill>
              <a:latin typeface="微软雅黑" pitchFamily="34" charset="-122"/>
              <a:ea typeface="微软雅黑" pitchFamily="34" charset="-122"/>
            </a:endParaRPr>
          </a:p>
          <a:p>
            <a:pPr>
              <a:lnSpc>
                <a:spcPct val="120000"/>
              </a:lnSpc>
            </a:pPr>
            <a:endParaRPr lang="en-US" altLang="zh-CN" sz="1200" dirty="0">
              <a:solidFill>
                <a:schemeClr val="tx1">
                  <a:lumMod val="50000"/>
                  <a:lumOff val="50000"/>
                </a:schemeClr>
              </a:solidFill>
              <a:latin typeface="微软雅黑" pitchFamily="34" charset="-122"/>
              <a:ea typeface="微软雅黑" pitchFamily="34" charset="-122"/>
            </a:endParaRPr>
          </a:p>
        </p:txBody>
      </p:sp>
      <p:pic>
        <p:nvPicPr>
          <p:cNvPr id="17410" name="Picture 2" descr="模板模式的 UML 图">
            <a:extLst>
              <a:ext uri="{FF2B5EF4-FFF2-40B4-BE49-F238E27FC236}">
                <a16:creationId xmlns:a16="http://schemas.microsoft.com/office/drawing/2014/main" id="{BAEDF79B-C182-4151-8C76-42C51D6A8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4407" y="1724660"/>
            <a:ext cx="4991559" cy="3315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58805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示例代码</a:t>
            </a:r>
          </a:p>
        </p:txBody>
      </p:sp>
      <p:sp>
        <p:nvSpPr>
          <p:cNvPr id="5" name="矩形 4">
            <a:extLst>
              <a:ext uri="{FF2B5EF4-FFF2-40B4-BE49-F238E27FC236}">
                <a16:creationId xmlns:a16="http://schemas.microsoft.com/office/drawing/2014/main" id="{DFC5C40B-C85D-404C-94BB-95E0C147B29B}"/>
              </a:ext>
            </a:extLst>
          </p:cNvPr>
          <p:cNvSpPr/>
          <p:nvPr/>
        </p:nvSpPr>
        <p:spPr>
          <a:xfrm>
            <a:off x="834471" y="1102479"/>
            <a:ext cx="3122971" cy="2100575"/>
          </a:xfrm>
          <a:prstGeom prst="rect">
            <a:avLst/>
          </a:prstGeom>
        </p:spPr>
        <p:txBody>
          <a:bodyPr wrap="none">
            <a:spAutoFit/>
          </a:bodyPr>
          <a:lstStyle/>
          <a:p>
            <a:pPr algn="l" latinLnBrk="1"/>
            <a:r>
              <a:rPr lang="en-US" altLang="zh-CN" sz="1050" dirty="0"/>
              <a:t>1</a:t>
            </a:r>
            <a:r>
              <a:rPr lang="zh-CN" altLang="en-US" sz="1050" dirty="0"/>
              <a:t>、创建一个抽象类，它的模板方法被设置为 </a:t>
            </a:r>
            <a:r>
              <a:rPr lang="en-US" altLang="zh-CN" sz="1050" dirty="0"/>
              <a:t>final:</a:t>
            </a:r>
          </a:p>
          <a:p>
            <a:pPr algn="l" latinLnBrk="1"/>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abstract</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a:solidFill>
                  <a:srgbClr val="0055AA"/>
                </a:solidFill>
                <a:latin typeface="Menlo"/>
              </a:rPr>
              <a:t>Game</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8000"/>
                </a:solidFill>
                <a:latin typeface="Menlo"/>
              </a:rPr>
              <a:t>abstract</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initialize</a:t>
            </a:r>
            <a:r>
              <a:rPr lang="en-US" altLang="zh-CN" sz="1000" dirty="0">
                <a:solidFill>
                  <a:srgbClr val="808000"/>
                </a:solidFill>
                <a:latin typeface="Menlo"/>
              </a:rPr>
              <a:t>()</a:t>
            </a:r>
            <a:r>
              <a:rPr lang="en-US" altLang="zh-CN" sz="1000" dirty="0">
                <a:solidFill>
                  <a:srgbClr val="808080"/>
                </a:solidFill>
                <a:latin typeface="Menlo"/>
              </a:rPr>
              <a:t>; </a:t>
            </a:r>
            <a:br>
              <a:rPr lang="en-US" altLang="zh-CN" sz="1000" dirty="0">
                <a:solidFill>
                  <a:srgbClr val="808080"/>
                </a:solidFill>
                <a:latin typeface="Menlo"/>
              </a:rPr>
            </a:br>
            <a:r>
              <a:rPr lang="en-US" altLang="zh-CN" sz="1000" dirty="0">
                <a:solidFill>
                  <a:srgbClr val="808080"/>
                </a:solidFill>
                <a:latin typeface="Menlo"/>
              </a:rPr>
              <a:t>	</a:t>
            </a:r>
            <a:r>
              <a:rPr lang="en-US" altLang="zh-CN" sz="1000" dirty="0">
                <a:solidFill>
                  <a:srgbClr val="008000"/>
                </a:solidFill>
                <a:latin typeface="Menlo"/>
              </a:rPr>
              <a:t>abstract</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err="1">
                <a:solidFill>
                  <a:srgbClr val="0055AA"/>
                </a:solidFill>
                <a:latin typeface="Menlo"/>
              </a:rPr>
              <a:t>startPlay</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8000"/>
                </a:solidFill>
                <a:latin typeface="Menlo"/>
              </a:rPr>
              <a:t>abstract</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err="1">
                <a:solidFill>
                  <a:srgbClr val="0055AA"/>
                </a:solidFill>
                <a:latin typeface="Menlo"/>
              </a:rPr>
              <a:t>endPlay</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模板</a:t>
            </a:r>
            <a:endParaRPr lang="en-US" altLang="zh-CN" sz="1000" dirty="0">
              <a:solidFill>
                <a:srgbClr val="808080"/>
              </a:solidFill>
              <a:latin typeface="Menlo"/>
            </a:endParaRPr>
          </a:p>
          <a:p>
            <a:pPr algn="l" latinLnBrk="1"/>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final</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play</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初始化游戏</a:t>
            </a:r>
            <a:endParaRPr lang="en-US" altLang="zh-CN" sz="1000" dirty="0">
              <a:solidFill>
                <a:srgbClr val="AA5500"/>
              </a:solidFill>
              <a:latin typeface="Menlo"/>
            </a:endParaRPr>
          </a:p>
          <a:p>
            <a:pPr algn="l" latinLnBrk="1"/>
            <a:r>
              <a:rPr lang="en-US" altLang="zh-CN" sz="1000" dirty="0">
                <a:solidFill>
                  <a:srgbClr val="AA5500"/>
                </a:solidFill>
                <a:latin typeface="Menlo"/>
              </a:rPr>
              <a:t>		</a:t>
            </a:r>
            <a:r>
              <a:rPr lang="zh-CN" altLang="en-US" sz="1000" dirty="0">
                <a:solidFill>
                  <a:srgbClr val="808080"/>
                </a:solidFill>
                <a:latin typeface="Menlo"/>
              </a:rPr>
              <a:t> </a:t>
            </a:r>
            <a:r>
              <a:rPr lang="en-US" altLang="zh-CN" sz="1000" dirty="0">
                <a:solidFill>
                  <a:srgbClr val="0055AA"/>
                </a:solidFill>
                <a:latin typeface="Menlo"/>
              </a:rPr>
              <a:t>initialize</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开始游戏</a:t>
            </a:r>
            <a:r>
              <a:rPr lang="zh-CN" altLang="en-US" sz="1000" dirty="0">
                <a:solidFill>
                  <a:srgbClr val="808080"/>
                </a:solidFill>
                <a:latin typeface="Menlo"/>
              </a:rPr>
              <a:t> </a:t>
            </a:r>
            <a:endParaRPr lang="en-US" altLang="zh-CN" sz="1000" dirty="0">
              <a:solidFill>
                <a:srgbClr val="808080"/>
              </a:solidFill>
              <a:latin typeface="Menlo"/>
            </a:endParaRPr>
          </a:p>
          <a:p>
            <a:pPr algn="l" latinLnBrk="1"/>
            <a:r>
              <a:rPr lang="en-US" altLang="zh-CN" sz="1000" dirty="0">
                <a:solidFill>
                  <a:srgbClr val="808080"/>
                </a:solidFill>
                <a:latin typeface="Menlo"/>
              </a:rPr>
              <a:t>		</a:t>
            </a:r>
            <a:r>
              <a:rPr lang="en-US" altLang="zh-CN" sz="1000" dirty="0" err="1">
                <a:solidFill>
                  <a:srgbClr val="0055AA"/>
                </a:solidFill>
                <a:latin typeface="Menlo"/>
              </a:rPr>
              <a:t>startPlay</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结束游戏</a:t>
            </a:r>
            <a:r>
              <a:rPr lang="zh-CN" altLang="en-US" sz="1000" dirty="0">
                <a:solidFill>
                  <a:srgbClr val="808080"/>
                </a:solidFill>
                <a:latin typeface="Menlo"/>
              </a:rPr>
              <a:t> </a:t>
            </a:r>
            <a:endParaRPr lang="en-US" altLang="zh-CN" sz="1000" dirty="0">
              <a:solidFill>
                <a:srgbClr val="808080"/>
              </a:solidFill>
              <a:latin typeface="Menlo"/>
            </a:endParaRPr>
          </a:p>
          <a:p>
            <a:pPr algn="l" latinLnBrk="1"/>
            <a:r>
              <a:rPr lang="en-US" altLang="zh-CN" sz="1000" dirty="0">
                <a:solidFill>
                  <a:srgbClr val="808080"/>
                </a:solidFill>
                <a:latin typeface="Menlo"/>
              </a:rPr>
              <a:t>		</a:t>
            </a:r>
            <a:r>
              <a:rPr lang="en-US" altLang="zh-CN" sz="1000" dirty="0" err="1">
                <a:solidFill>
                  <a:srgbClr val="0055AA"/>
                </a:solidFill>
                <a:latin typeface="Menlo"/>
              </a:rPr>
              <a:t>endPlay</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
        <p:nvSpPr>
          <p:cNvPr id="7" name="矩形 6">
            <a:extLst>
              <a:ext uri="{FF2B5EF4-FFF2-40B4-BE49-F238E27FC236}">
                <a16:creationId xmlns:a16="http://schemas.microsoft.com/office/drawing/2014/main" id="{98B8324E-501F-4F0A-9FBE-2BCE736901BF}"/>
              </a:ext>
            </a:extLst>
          </p:cNvPr>
          <p:cNvSpPr/>
          <p:nvPr/>
        </p:nvSpPr>
        <p:spPr>
          <a:xfrm>
            <a:off x="4875910" y="1102479"/>
            <a:ext cx="4367241" cy="3485570"/>
          </a:xfrm>
          <a:prstGeom prst="rect">
            <a:avLst/>
          </a:prstGeom>
        </p:spPr>
        <p:txBody>
          <a:bodyPr wrap="square">
            <a:spAutoFit/>
          </a:bodyPr>
          <a:lstStyle/>
          <a:p>
            <a:pPr algn="l"/>
            <a:r>
              <a:rPr lang="en-US" altLang="zh-CN" sz="1050" dirty="0"/>
              <a:t>2</a:t>
            </a:r>
            <a:r>
              <a:rPr lang="zh-CN" altLang="en-US" sz="1050" dirty="0"/>
              <a:t>、创建扩展了上述类的实体类</a:t>
            </a:r>
            <a:r>
              <a:rPr lang="en-US" altLang="zh-CN" sz="1050" dirty="0"/>
              <a:t>:</a:t>
            </a:r>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a:solidFill>
                  <a:srgbClr val="0055AA"/>
                </a:solidFill>
                <a:latin typeface="Menlo"/>
              </a:rPr>
              <a:t>Cricket</a:t>
            </a:r>
            <a:r>
              <a:rPr lang="en-US" altLang="zh-CN" sz="1000" dirty="0">
                <a:solidFill>
                  <a:srgbClr val="808080"/>
                </a:solidFill>
                <a:latin typeface="Menlo"/>
              </a:rPr>
              <a:t> </a:t>
            </a:r>
            <a:r>
              <a:rPr lang="en-US" altLang="zh-CN" sz="1000" dirty="0">
                <a:solidFill>
                  <a:srgbClr val="008000"/>
                </a:solidFill>
                <a:latin typeface="Menlo"/>
              </a:rPr>
              <a:t>extends</a:t>
            </a:r>
            <a:r>
              <a:rPr lang="en-US" altLang="zh-CN" sz="1000" dirty="0">
                <a:solidFill>
                  <a:srgbClr val="808080"/>
                </a:solidFill>
                <a:latin typeface="Menlo"/>
              </a:rPr>
              <a:t> </a:t>
            </a:r>
            <a:r>
              <a:rPr lang="en-US" altLang="zh-CN" sz="1000" dirty="0">
                <a:solidFill>
                  <a:srgbClr val="0055AA"/>
                </a:solidFill>
                <a:latin typeface="Menlo"/>
              </a:rPr>
              <a:t>Game</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55AA"/>
                </a:solidFill>
                <a:latin typeface="Menlo"/>
              </a:rPr>
              <a:t>Override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err="1">
                <a:solidFill>
                  <a:srgbClr val="0055AA"/>
                </a:solidFill>
                <a:latin typeface="Menlo"/>
              </a:rPr>
              <a:t>endPlay</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Cricket Game Finished!</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55AA"/>
                </a:solidFill>
                <a:latin typeface="Menlo"/>
              </a:rPr>
              <a:t>Override</a:t>
            </a:r>
            <a:endParaRPr lang="en-US" altLang="zh-CN" sz="1000" dirty="0">
              <a:solidFill>
                <a:srgbClr val="808080"/>
              </a:solidFill>
              <a:latin typeface="Menlo"/>
            </a:endParaRPr>
          </a:p>
          <a:p>
            <a:pPr algn="l"/>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initialize</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Cricket Game Initialized! Start playing.</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p>
          <a:p>
            <a:pPr algn="l"/>
            <a:r>
              <a:rPr lang="en-US" altLang="zh-CN" sz="1000" dirty="0">
                <a:solidFill>
                  <a:srgbClr val="808000"/>
                </a:solidFill>
                <a:latin typeface="Menlo"/>
              </a:rPr>
              <a:t>	</a:t>
            </a:r>
            <a:r>
              <a:rPr lang="en-US" altLang="zh-CN" sz="1000" dirty="0">
                <a:solidFill>
                  <a:srgbClr val="808080"/>
                </a:solidFill>
                <a:latin typeface="Menlo"/>
              </a:rPr>
              <a:t>@</a:t>
            </a:r>
            <a:r>
              <a:rPr lang="en-US" altLang="zh-CN" sz="1000" dirty="0">
                <a:solidFill>
                  <a:srgbClr val="0055AA"/>
                </a:solidFill>
                <a:latin typeface="Menlo"/>
              </a:rPr>
              <a:t>Override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err="1">
                <a:solidFill>
                  <a:srgbClr val="0055AA"/>
                </a:solidFill>
                <a:latin typeface="Menlo"/>
              </a:rPr>
              <a:t>startPlay</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Cricket Game Started. Enjoy the game!</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p>
          <a:p>
            <a:pPr algn="l"/>
            <a:endParaRPr lang="en-US" altLang="zh-CN" sz="1000" dirty="0">
              <a:solidFill>
                <a:srgbClr val="808000"/>
              </a:solidFill>
              <a:latin typeface="Menlo"/>
            </a:endParaRPr>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a:solidFill>
                  <a:srgbClr val="0055AA"/>
                </a:solidFill>
                <a:latin typeface="Menlo"/>
              </a:rPr>
              <a:t>Football</a:t>
            </a:r>
            <a:r>
              <a:rPr lang="en-US" altLang="zh-CN" sz="1000" dirty="0">
                <a:solidFill>
                  <a:srgbClr val="808080"/>
                </a:solidFill>
                <a:latin typeface="Menlo"/>
              </a:rPr>
              <a:t> </a:t>
            </a:r>
            <a:r>
              <a:rPr lang="en-US" altLang="zh-CN" sz="1000" dirty="0">
                <a:solidFill>
                  <a:srgbClr val="008000"/>
                </a:solidFill>
                <a:latin typeface="Menlo"/>
              </a:rPr>
              <a:t>extends</a:t>
            </a:r>
            <a:r>
              <a:rPr lang="en-US" altLang="zh-CN" sz="1000" dirty="0">
                <a:solidFill>
                  <a:srgbClr val="808080"/>
                </a:solidFill>
                <a:latin typeface="Menlo"/>
              </a:rPr>
              <a:t> </a:t>
            </a:r>
            <a:r>
              <a:rPr lang="en-US" altLang="zh-CN" sz="1000" dirty="0">
                <a:solidFill>
                  <a:srgbClr val="0055AA"/>
                </a:solidFill>
                <a:latin typeface="Menlo"/>
              </a:rPr>
              <a:t>Game</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55AA"/>
                </a:solidFill>
                <a:latin typeface="Menlo"/>
              </a:rPr>
              <a:t>Override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err="1">
                <a:solidFill>
                  <a:srgbClr val="0055AA"/>
                </a:solidFill>
                <a:latin typeface="Menlo"/>
              </a:rPr>
              <a:t>endPlay</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Football Game Finished!</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p>
          <a:p>
            <a:pPr algn="l"/>
            <a:r>
              <a:rPr lang="en-US" altLang="zh-CN" sz="1000" dirty="0">
                <a:solidFill>
                  <a:srgbClr val="808000"/>
                </a:solidFill>
                <a:latin typeface="Menlo"/>
              </a:rPr>
              <a:t>		</a:t>
            </a:r>
            <a:r>
              <a:rPr lang="en-US" altLang="zh-CN" sz="1000" dirty="0">
                <a:solidFill>
                  <a:srgbClr val="808080"/>
                </a:solidFill>
                <a:latin typeface="Menlo"/>
              </a:rPr>
              <a:t> @</a:t>
            </a:r>
            <a:r>
              <a:rPr lang="en-US" altLang="zh-CN" sz="1000" dirty="0">
                <a:solidFill>
                  <a:srgbClr val="0055AA"/>
                </a:solidFill>
                <a:latin typeface="Menlo"/>
              </a:rPr>
              <a:t>Override</a:t>
            </a:r>
          </a:p>
          <a:p>
            <a:pPr algn="l"/>
            <a:r>
              <a:rPr lang="en-US" altLang="zh-CN" sz="1000" dirty="0">
                <a:solidFill>
                  <a:srgbClr val="0055AA"/>
                </a:solidFill>
                <a:latin typeface="Menlo"/>
              </a:rPr>
              <a:t>	</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initialize</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Football Game Initialized! Start playing.</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55AA"/>
                </a:solidFill>
                <a:latin typeface="Menlo"/>
              </a:rPr>
              <a:t>Override</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err="1">
                <a:solidFill>
                  <a:srgbClr val="0055AA"/>
                </a:solidFill>
                <a:latin typeface="Menlo"/>
              </a:rPr>
              <a:t>startPlay</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Football Game Started. Enjoy the game!</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p>
        </p:txBody>
      </p:sp>
      <p:sp>
        <p:nvSpPr>
          <p:cNvPr id="12" name="矩形 11">
            <a:extLst>
              <a:ext uri="{FF2B5EF4-FFF2-40B4-BE49-F238E27FC236}">
                <a16:creationId xmlns:a16="http://schemas.microsoft.com/office/drawing/2014/main" id="{854B9C9A-543F-4062-AA34-7DDA0E26ACF8}"/>
              </a:ext>
            </a:extLst>
          </p:cNvPr>
          <p:cNvSpPr/>
          <p:nvPr/>
        </p:nvSpPr>
        <p:spPr>
          <a:xfrm>
            <a:off x="779387" y="3416534"/>
            <a:ext cx="3634328" cy="1023357"/>
          </a:xfrm>
          <a:prstGeom prst="rect">
            <a:avLst/>
          </a:prstGeom>
        </p:spPr>
        <p:txBody>
          <a:bodyPr wrap="none">
            <a:spAutoFit/>
          </a:bodyPr>
          <a:lstStyle/>
          <a:p>
            <a:pPr algn="l" latinLnBrk="1"/>
            <a:r>
              <a:rPr lang="en-US" altLang="zh-CN" sz="1050" dirty="0"/>
              <a:t>3</a:t>
            </a:r>
            <a:r>
              <a:rPr lang="zh-CN" altLang="en-US" sz="1050" dirty="0"/>
              <a:t>、使用 </a:t>
            </a:r>
            <a:r>
              <a:rPr lang="en-US" altLang="zh-CN" sz="1050" dirty="0"/>
              <a:t>Game </a:t>
            </a:r>
            <a:r>
              <a:rPr lang="zh-CN" altLang="en-US" sz="1050" dirty="0"/>
              <a:t>的模板方法 </a:t>
            </a:r>
            <a:r>
              <a:rPr lang="en-US" altLang="zh-CN" sz="1050" dirty="0"/>
              <a:t>play() </a:t>
            </a:r>
            <a:r>
              <a:rPr lang="zh-CN" altLang="en-US" sz="1050" dirty="0"/>
              <a:t>来演示游戏的定义方式：</a:t>
            </a:r>
            <a:endParaRPr lang="en-US" altLang="zh-CN" sz="1050" dirty="0"/>
          </a:p>
          <a:p>
            <a:pPr algn="l" latinLnBrk="1"/>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err="1">
                <a:solidFill>
                  <a:srgbClr val="0055AA"/>
                </a:solidFill>
                <a:latin typeface="Menlo"/>
              </a:rPr>
              <a:t>TemplatePatternDemo</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static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main</a:t>
            </a:r>
            <a:r>
              <a:rPr lang="en-US" altLang="zh-CN" sz="1000" dirty="0">
                <a:solidFill>
                  <a:srgbClr val="808000"/>
                </a:solidFill>
                <a:latin typeface="Menlo"/>
              </a:rPr>
              <a:t>(</a:t>
            </a:r>
            <a:r>
              <a:rPr lang="en-US" altLang="zh-CN" sz="1000" dirty="0">
                <a:solidFill>
                  <a:srgbClr val="0055AA"/>
                </a:solidFill>
                <a:latin typeface="Menlo"/>
              </a:rPr>
              <a:t>String</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err="1">
                <a:solidFill>
                  <a:srgbClr val="0055AA"/>
                </a:solidFill>
                <a:latin typeface="Menlo"/>
              </a:rPr>
              <a:t>args</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a:solidFill>
                  <a:srgbClr val="0055AA"/>
                </a:solidFill>
                <a:latin typeface="Menlo"/>
              </a:rPr>
              <a:t>Game</a:t>
            </a:r>
            <a:r>
              <a:rPr lang="en-US" altLang="zh-CN" sz="1000" dirty="0">
                <a:solidFill>
                  <a:srgbClr val="808080"/>
                </a:solidFill>
                <a:latin typeface="Menlo"/>
              </a:rPr>
              <a:t> </a:t>
            </a:r>
            <a:r>
              <a:rPr lang="en-US" altLang="zh-CN" sz="1000" dirty="0" err="1">
                <a:solidFill>
                  <a:srgbClr val="0055AA"/>
                </a:solidFill>
                <a:latin typeface="Menlo"/>
              </a:rPr>
              <a:t>game</a:t>
            </a:r>
            <a:r>
              <a:rPr lang="en-US" altLang="zh-CN" sz="1000" dirty="0">
                <a:solidFill>
                  <a:srgbClr val="808080"/>
                </a:solidFill>
                <a:latin typeface="Menlo"/>
              </a:rPr>
              <a:t> =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a:solidFill>
                  <a:srgbClr val="0055AA"/>
                </a:solidFill>
                <a:latin typeface="Menlo"/>
              </a:rPr>
              <a:t>Cricket</a:t>
            </a:r>
            <a:r>
              <a:rPr lang="en-US" altLang="zh-CN" sz="1000" dirty="0">
                <a:solidFill>
                  <a:srgbClr val="808000"/>
                </a:solidFill>
                <a:latin typeface="Menlo"/>
              </a:rPr>
              <a:t>()</a:t>
            </a:r>
            <a:r>
              <a:rPr lang="en-US" altLang="zh-CN" sz="1000" dirty="0">
                <a:solidFill>
                  <a:srgbClr val="808080"/>
                </a:solidFill>
                <a:latin typeface="Menlo"/>
              </a:rPr>
              <a:t>; </a:t>
            </a:r>
          </a:p>
          <a:p>
            <a:pPr algn="l" latinLnBrk="1"/>
            <a:r>
              <a:rPr lang="en-US" altLang="zh-CN" sz="1000" dirty="0">
                <a:solidFill>
                  <a:srgbClr val="808080"/>
                </a:solidFill>
                <a:latin typeface="Menlo"/>
              </a:rPr>
              <a:t>		</a:t>
            </a:r>
            <a:r>
              <a:rPr lang="en-US" altLang="zh-CN" sz="1000" dirty="0" err="1">
                <a:solidFill>
                  <a:srgbClr val="0055AA"/>
                </a:solidFill>
                <a:latin typeface="Menlo"/>
              </a:rPr>
              <a:t>game</a:t>
            </a:r>
            <a:r>
              <a:rPr lang="en-US" altLang="zh-CN" sz="1000" dirty="0" err="1">
                <a:solidFill>
                  <a:srgbClr val="808080"/>
                </a:solidFill>
                <a:latin typeface="Menlo"/>
              </a:rPr>
              <a:t>.</a:t>
            </a:r>
            <a:r>
              <a:rPr lang="en-US" altLang="zh-CN" sz="1000" dirty="0" err="1">
                <a:solidFill>
                  <a:srgbClr val="0055AA"/>
                </a:solidFill>
                <a:latin typeface="Menlo"/>
              </a:rPr>
              <a:t>play</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err="1">
                <a:solidFill>
                  <a:srgbClr val="0055AA"/>
                </a:solidFill>
                <a:latin typeface="Menlo"/>
              </a:rPr>
              <a:t>System</a:t>
            </a:r>
            <a:r>
              <a:rPr lang="en-US" altLang="zh-CN" sz="1000" dirty="0" err="1">
                <a:solidFill>
                  <a:srgbClr val="808080"/>
                </a:solidFill>
                <a:latin typeface="Menlo"/>
              </a:rPr>
              <a:t>.</a:t>
            </a:r>
            <a:r>
              <a:rPr lang="en-US" altLang="zh-CN" sz="1000" dirty="0" err="1">
                <a:solidFill>
                  <a:srgbClr val="0055AA"/>
                </a:solidFill>
                <a:latin typeface="Menlo"/>
              </a:rPr>
              <a:t>out</a:t>
            </a:r>
            <a:r>
              <a:rPr lang="en-US" altLang="zh-CN" sz="1000" dirty="0" err="1">
                <a:solidFill>
                  <a:srgbClr val="808080"/>
                </a:solidFill>
                <a:latin typeface="Menlo"/>
              </a:rPr>
              <a:t>.</a:t>
            </a:r>
            <a:r>
              <a:rPr lang="en-US" altLang="zh-CN" sz="1000" dirty="0" err="1">
                <a:solidFill>
                  <a:srgbClr val="0055AA"/>
                </a:solidFill>
                <a:latin typeface="Menlo"/>
              </a:rPr>
              <a:t>println</a:t>
            </a:r>
            <a:r>
              <a:rPr lang="en-US" altLang="zh-CN" sz="1000" dirty="0">
                <a:solidFill>
                  <a:srgbClr val="808000"/>
                </a:solidFill>
                <a:latin typeface="Menlo"/>
              </a:rPr>
              <a:t>()</a:t>
            </a:r>
            <a:r>
              <a:rPr lang="en-US" altLang="zh-CN" sz="1000" dirty="0">
                <a:solidFill>
                  <a:srgbClr val="808080"/>
                </a:solidFill>
                <a:latin typeface="Menlo"/>
              </a:rPr>
              <a:t>; </a:t>
            </a:r>
            <a:br>
              <a:rPr lang="en-US" altLang="zh-CN" sz="1000" dirty="0">
                <a:solidFill>
                  <a:srgbClr val="808080"/>
                </a:solidFill>
                <a:latin typeface="Menlo"/>
              </a:rPr>
            </a:br>
            <a:r>
              <a:rPr lang="en-US" altLang="zh-CN" sz="1000" dirty="0">
                <a:solidFill>
                  <a:srgbClr val="808080"/>
                </a:solidFill>
                <a:latin typeface="Menlo"/>
              </a:rPr>
              <a:t>		</a:t>
            </a:r>
            <a:r>
              <a:rPr lang="en-US" altLang="zh-CN" sz="1000" dirty="0">
                <a:solidFill>
                  <a:srgbClr val="0055AA"/>
                </a:solidFill>
                <a:latin typeface="Menlo"/>
              </a:rPr>
              <a:t>game</a:t>
            </a:r>
            <a:r>
              <a:rPr lang="en-US" altLang="zh-CN" sz="1000" dirty="0">
                <a:solidFill>
                  <a:srgbClr val="808080"/>
                </a:solidFill>
                <a:latin typeface="Menlo"/>
              </a:rPr>
              <a:t> =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a:solidFill>
                  <a:srgbClr val="0055AA"/>
                </a:solidFill>
                <a:latin typeface="Menlo"/>
              </a:rPr>
              <a:t>Football</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err="1">
                <a:solidFill>
                  <a:srgbClr val="0055AA"/>
                </a:solidFill>
                <a:latin typeface="Menlo"/>
              </a:rPr>
              <a:t>game</a:t>
            </a:r>
            <a:r>
              <a:rPr lang="en-US" altLang="zh-CN" sz="1000" dirty="0" err="1">
                <a:solidFill>
                  <a:srgbClr val="808080"/>
                </a:solidFill>
                <a:latin typeface="Menlo"/>
              </a:rPr>
              <a:t>.</a:t>
            </a:r>
            <a:r>
              <a:rPr lang="en-US" altLang="zh-CN" sz="1000" dirty="0" err="1">
                <a:solidFill>
                  <a:srgbClr val="0055AA"/>
                </a:solidFill>
                <a:latin typeface="Menlo"/>
              </a:rPr>
              <a:t>play</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Tree>
    <p:extLst>
      <p:ext uri="{BB962C8B-B14F-4D97-AF65-F5344CB8AC3E}">
        <p14:creationId xmlns:p14="http://schemas.microsoft.com/office/powerpoint/2010/main" val="367791215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7303" y="4367339"/>
            <a:ext cx="1229824" cy="342401"/>
          </a:xfrm>
          <a:prstGeom prst="rect">
            <a:avLst/>
          </a:prstGeom>
        </p:spPr>
        <p:txBody>
          <a:bodyPr wrap="none" lIns="34290" tIns="17145" rIns="34290" bIns="17145">
            <a:spAutoFit/>
          </a:bodyPr>
          <a:lstStyle/>
          <a:p>
            <a:pPr algn="l"/>
            <a:r>
              <a:rPr lang="en-US" altLang="zh-CN" sz="2000" b="1" dirty="0">
                <a:solidFill>
                  <a:srgbClr val="2D3143"/>
                </a:solidFill>
                <a:latin typeface="微软雅黑" pitchFamily="34" charset="-122"/>
                <a:ea typeface="微软雅黑" pitchFamily="34" charset="-122"/>
              </a:rPr>
              <a:t>J2EE </a:t>
            </a:r>
            <a:r>
              <a:rPr lang="zh-CN" altLang="en-US" sz="2000" b="1" dirty="0">
                <a:solidFill>
                  <a:srgbClr val="2D3143"/>
                </a:solidFill>
                <a:latin typeface="微软雅黑" pitchFamily="34" charset="-122"/>
                <a:ea typeface="微软雅黑" pitchFamily="34" charset="-122"/>
              </a:rPr>
              <a:t>模式</a:t>
            </a:r>
            <a:endParaRPr lang="en-US" altLang="zh-CN" sz="2000" b="1" dirty="0">
              <a:solidFill>
                <a:srgbClr val="2D3143"/>
              </a:solidFill>
              <a:latin typeface="微软雅黑" pitchFamily="34" charset="-122"/>
              <a:ea typeface="微软雅黑" pitchFamily="34" charset="-122"/>
            </a:endParaRPr>
          </a:p>
        </p:txBody>
      </p:sp>
      <p:sp>
        <p:nvSpPr>
          <p:cNvPr id="2" name="矩形 1">
            <a:extLst>
              <a:ext uri="{FF2B5EF4-FFF2-40B4-BE49-F238E27FC236}">
                <a16:creationId xmlns:a16="http://schemas.microsoft.com/office/drawing/2014/main" id="{E13107D6-23A9-4F55-B1D4-ADFBE90260E0}"/>
              </a:ext>
            </a:extLst>
          </p:cNvPr>
          <p:cNvSpPr/>
          <p:nvPr/>
        </p:nvSpPr>
        <p:spPr>
          <a:xfrm>
            <a:off x="1498294" y="977314"/>
            <a:ext cx="5931205" cy="2431435"/>
          </a:xfrm>
          <a:prstGeom prst="rect">
            <a:avLst/>
          </a:prstGeom>
        </p:spPr>
        <p:txBody>
          <a:bodyPr wrap="square">
            <a:spAutoFit/>
          </a:bodyPr>
          <a:lstStyle/>
          <a:p>
            <a:pPr marL="342900" indent="-342900" algn="l" latinLnBrk="1">
              <a:buFont typeface="Arial" panose="020B0604020202020204" pitchFamily="34" charset="0"/>
              <a:buChar char="•"/>
            </a:pPr>
            <a:r>
              <a:rPr lang="en-US" altLang="zh-CN" dirty="0"/>
              <a:t>MVC </a:t>
            </a:r>
            <a:r>
              <a:rPr lang="zh-CN" altLang="en-US" dirty="0"/>
              <a:t>模式（</a:t>
            </a:r>
            <a:r>
              <a:rPr lang="en-US" altLang="zh-CN" dirty="0"/>
              <a:t>MVC Pattern</a:t>
            </a:r>
            <a:r>
              <a:rPr lang="zh-CN" altLang="en-US" dirty="0"/>
              <a:t>）</a:t>
            </a:r>
          </a:p>
          <a:p>
            <a:pPr marL="342900" indent="-342900" algn="l" latinLnBrk="1">
              <a:buFont typeface="Arial" panose="020B0604020202020204" pitchFamily="34" charset="0"/>
              <a:buChar char="•"/>
            </a:pPr>
            <a:r>
              <a:rPr lang="zh-CN" altLang="en-US" dirty="0"/>
              <a:t>业务代表模式（</a:t>
            </a:r>
            <a:r>
              <a:rPr lang="en-US" altLang="zh-CN" dirty="0"/>
              <a:t>Business Delegate Pattern</a:t>
            </a:r>
            <a:r>
              <a:rPr lang="zh-CN" altLang="en-US" dirty="0"/>
              <a:t>）</a:t>
            </a:r>
          </a:p>
          <a:p>
            <a:pPr marL="342900" indent="-342900" algn="l" latinLnBrk="1">
              <a:buFont typeface="Arial" panose="020B0604020202020204" pitchFamily="34" charset="0"/>
              <a:buChar char="•"/>
            </a:pPr>
            <a:r>
              <a:rPr lang="zh-CN" altLang="en-US" dirty="0"/>
              <a:t>组合实体模式（</a:t>
            </a:r>
            <a:r>
              <a:rPr lang="en-US" altLang="zh-CN" dirty="0"/>
              <a:t>Composite Entity Pattern</a:t>
            </a:r>
            <a:r>
              <a:rPr lang="zh-CN" altLang="en-US" dirty="0"/>
              <a:t>）</a:t>
            </a:r>
          </a:p>
          <a:p>
            <a:pPr marL="342900" indent="-342900" algn="l" latinLnBrk="1">
              <a:buFont typeface="Arial" panose="020B0604020202020204" pitchFamily="34" charset="0"/>
              <a:buChar char="•"/>
            </a:pPr>
            <a:r>
              <a:rPr lang="zh-CN" altLang="en-US" dirty="0"/>
              <a:t>数据访问对象模式（</a:t>
            </a:r>
            <a:r>
              <a:rPr lang="en-US" altLang="zh-CN" dirty="0"/>
              <a:t>Data Access Object Pattern</a:t>
            </a:r>
            <a:r>
              <a:rPr lang="zh-CN" altLang="en-US" dirty="0"/>
              <a:t>）</a:t>
            </a:r>
          </a:p>
          <a:p>
            <a:pPr marL="342900" indent="-342900" algn="l" latinLnBrk="1">
              <a:buFont typeface="Arial" panose="020B0604020202020204" pitchFamily="34" charset="0"/>
              <a:buChar char="•"/>
            </a:pPr>
            <a:r>
              <a:rPr lang="zh-CN" altLang="en-US" dirty="0"/>
              <a:t>前端控制器模式（</a:t>
            </a:r>
            <a:r>
              <a:rPr lang="en-US" altLang="zh-CN" dirty="0"/>
              <a:t>Front Controller Pattern</a:t>
            </a:r>
            <a:r>
              <a:rPr lang="zh-CN" altLang="en-US" dirty="0"/>
              <a:t>）</a:t>
            </a:r>
          </a:p>
          <a:p>
            <a:pPr marL="342900" indent="-342900" algn="l" latinLnBrk="1">
              <a:buFont typeface="Arial" panose="020B0604020202020204" pitchFamily="34" charset="0"/>
              <a:buChar char="•"/>
            </a:pPr>
            <a:r>
              <a:rPr lang="zh-CN" altLang="en-US" dirty="0"/>
              <a:t>拦截过滤器模式（</a:t>
            </a:r>
            <a:r>
              <a:rPr lang="en-US" altLang="zh-CN" dirty="0"/>
              <a:t>Intercepting Filter Pattern</a:t>
            </a:r>
            <a:r>
              <a:rPr lang="zh-CN" altLang="en-US" dirty="0"/>
              <a:t>）</a:t>
            </a:r>
          </a:p>
          <a:p>
            <a:pPr marL="342900" indent="-342900" algn="l" latinLnBrk="1">
              <a:buFont typeface="Arial" panose="020B0604020202020204" pitchFamily="34" charset="0"/>
              <a:buChar char="•"/>
            </a:pPr>
            <a:r>
              <a:rPr lang="zh-CN" altLang="en-US" dirty="0"/>
              <a:t>服务定位器模式（</a:t>
            </a:r>
            <a:r>
              <a:rPr lang="en-US" altLang="zh-CN" dirty="0"/>
              <a:t>Service Locator Pattern</a:t>
            </a:r>
            <a:r>
              <a:rPr lang="zh-CN" altLang="en-US" dirty="0"/>
              <a:t>）</a:t>
            </a:r>
          </a:p>
          <a:p>
            <a:pPr marL="342900" indent="-342900" algn="l" latinLnBrk="1">
              <a:buFont typeface="Arial" panose="020B0604020202020204" pitchFamily="34" charset="0"/>
              <a:buChar char="•"/>
            </a:pPr>
            <a:r>
              <a:rPr lang="zh-CN" altLang="en-US" dirty="0"/>
              <a:t>传输对象模式（</a:t>
            </a:r>
            <a:r>
              <a:rPr lang="en-US" altLang="zh-CN" dirty="0"/>
              <a:t>Transfer Object Pattern</a:t>
            </a:r>
            <a:r>
              <a:rPr lang="zh-CN" altLang="en-US" dirty="0"/>
              <a:t>）</a:t>
            </a:r>
          </a:p>
        </p:txBody>
      </p:sp>
    </p:spTree>
    <p:extLst>
      <p:ext uri="{BB962C8B-B14F-4D97-AF65-F5344CB8AC3E}">
        <p14:creationId xmlns:p14="http://schemas.microsoft.com/office/powerpoint/2010/main" val="3902517917"/>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en-US" altLang="zh-CN" sz="3200" dirty="0">
                <a:solidFill>
                  <a:srgbClr val="161F50"/>
                </a:solidFill>
                <a:latin typeface="微软雅黑" pitchFamily="34" charset="-122"/>
                <a:ea typeface="微软雅黑" pitchFamily="34" charset="-122"/>
              </a:rPr>
              <a:t>MVC </a:t>
            </a:r>
            <a:r>
              <a:rPr kumimoji="1" lang="zh-CN" altLang="en-US" sz="3200" dirty="0">
                <a:solidFill>
                  <a:srgbClr val="161F50"/>
                </a:solidFill>
                <a:latin typeface="微软雅黑" pitchFamily="34" charset="-122"/>
                <a:ea typeface="微软雅黑" pitchFamily="34" charset="-122"/>
              </a:rPr>
              <a:t>模式</a:t>
            </a:r>
          </a:p>
        </p:txBody>
      </p:sp>
      <p:sp>
        <p:nvSpPr>
          <p:cNvPr id="6" name="ïṣļiďê"/>
          <p:cNvSpPr/>
          <p:nvPr/>
        </p:nvSpPr>
        <p:spPr bwMode="auto">
          <a:xfrm>
            <a:off x="917575" y="983615"/>
            <a:ext cx="7515860" cy="1008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latinLnBrk="1">
              <a:buFont typeface="Arial" panose="020B0604020202020204" pitchFamily="34" charset="0"/>
              <a:buChar char="•"/>
            </a:pPr>
            <a:r>
              <a:rPr lang="en-US" altLang="zh-CN" sz="1200" dirty="0">
                <a:solidFill>
                  <a:schemeClr val="tx1">
                    <a:lumMod val="50000"/>
                    <a:lumOff val="50000"/>
                  </a:schemeClr>
                </a:solidFill>
                <a:latin typeface="微软雅黑" pitchFamily="34" charset="-122"/>
                <a:ea typeface="微软雅黑" pitchFamily="34" charset="-122"/>
              </a:rPr>
              <a:t>MVC </a:t>
            </a:r>
            <a:r>
              <a:rPr lang="zh-CN" altLang="en-US" sz="1200" dirty="0">
                <a:solidFill>
                  <a:schemeClr val="tx1">
                    <a:lumMod val="50000"/>
                    <a:lumOff val="50000"/>
                  </a:schemeClr>
                </a:solidFill>
                <a:latin typeface="微软雅黑" pitchFamily="34" charset="-122"/>
                <a:ea typeface="微软雅黑" pitchFamily="34" charset="-122"/>
              </a:rPr>
              <a:t>模式代表 </a:t>
            </a:r>
            <a:r>
              <a:rPr lang="en-US" altLang="zh-CN" sz="1200" dirty="0">
                <a:solidFill>
                  <a:schemeClr val="tx1">
                    <a:lumMod val="50000"/>
                    <a:lumOff val="50000"/>
                  </a:schemeClr>
                </a:solidFill>
                <a:latin typeface="微软雅黑" pitchFamily="34" charset="-122"/>
                <a:ea typeface="微软雅黑" pitchFamily="34" charset="-122"/>
              </a:rPr>
              <a:t>Model-View-Controller</a:t>
            </a:r>
            <a:r>
              <a:rPr lang="zh-CN" altLang="en-US" sz="1200" dirty="0">
                <a:solidFill>
                  <a:schemeClr val="tx1">
                    <a:lumMod val="50000"/>
                    <a:lumOff val="50000"/>
                  </a:schemeClr>
                </a:solidFill>
                <a:latin typeface="微软雅黑" pitchFamily="34" charset="-122"/>
                <a:ea typeface="微软雅黑" pitchFamily="34" charset="-122"/>
              </a:rPr>
              <a:t>（模型</a:t>
            </a:r>
            <a:r>
              <a:rPr lang="en-US" altLang="zh-CN" sz="1200" dirty="0">
                <a:solidFill>
                  <a:schemeClr val="tx1">
                    <a:lumMod val="50000"/>
                    <a:lumOff val="50000"/>
                  </a:schemeClr>
                </a:solidFill>
                <a:latin typeface="微软雅黑" pitchFamily="34" charset="-122"/>
                <a:ea typeface="微软雅黑" pitchFamily="34" charset="-122"/>
              </a:rPr>
              <a:t>-</a:t>
            </a:r>
            <a:r>
              <a:rPr lang="zh-CN" altLang="en-US" sz="1200" dirty="0">
                <a:solidFill>
                  <a:schemeClr val="tx1">
                    <a:lumMod val="50000"/>
                    <a:lumOff val="50000"/>
                  </a:schemeClr>
                </a:solidFill>
                <a:latin typeface="微软雅黑" pitchFamily="34" charset="-122"/>
                <a:ea typeface="微软雅黑" pitchFamily="34" charset="-122"/>
              </a:rPr>
              <a:t>视图</a:t>
            </a:r>
            <a:r>
              <a:rPr lang="en-US" altLang="zh-CN" sz="1200" dirty="0">
                <a:solidFill>
                  <a:schemeClr val="tx1">
                    <a:lumMod val="50000"/>
                    <a:lumOff val="50000"/>
                  </a:schemeClr>
                </a:solidFill>
                <a:latin typeface="微软雅黑" pitchFamily="34" charset="-122"/>
                <a:ea typeface="微软雅黑" pitchFamily="34" charset="-122"/>
              </a:rPr>
              <a:t>-</a:t>
            </a:r>
            <a:r>
              <a:rPr lang="zh-CN" altLang="en-US" sz="1200" dirty="0">
                <a:solidFill>
                  <a:schemeClr val="tx1">
                    <a:lumMod val="50000"/>
                    <a:lumOff val="50000"/>
                  </a:schemeClr>
                </a:solidFill>
                <a:latin typeface="微软雅黑" pitchFamily="34" charset="-122"/>
                <a:ea typeface="微软雅黑" pitchFamily="34" charset="-122"/>
              </a:rPr>
              <a:t>控制器） 模式。这种模式用于应用程序的分层开发。</a:t>
            </a:r>
          </a:p>
          <a:p>
            <a:pPr marL="171450" indent="-171450" latinLnBrk="1">
              <a:buFont typeface="Arial" panose="020B0604020202020204" pitchFamily="34" charset="0"/>
              <a:buChar char="•"/>
            </a:pPr>
            <a:r>
              <a:rPr lang="en-US" altLang="zh-CN" sz="1200" dirty="0">
                <a:solidFill>
                  <a:schemeClr val="tx1">
                    <a:lumMod val="50000"/>
                    <a:lumOff val="50000"/>
                  </a:schemeClr>
                </a:solidFill>
                <a:latin typeface="微软雅黑" pitchFamily="34" charset="-122"/>
                <a:ea typeface="微软雅黑" pitchFamily="34" charset="-122"/>
              </a:rPr>
              <a:t>Model</a:t>
            </a:r>
            <a:r>
              <a:rPr lang="zh-CN" altLang="en-US" sz="1200" dirty="0">
                <a:solidFill>
                  <a:schemeClr val="tx1">
                    <a:lumMod val="50000"/>
                    <a:lumOff val="50000"/>
                  </a:schemeClr>
                </a:solidFill>
                <a:latin typeface="微软雅黑" pitchFamily="34" charset="-122"/>
                <a:ea typeface="微软雅黑" pitchFamily="34" charset="-122"/>
              </a:rPr>
              <a:t>（模型） </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模型代表一个存取数据的对象或 </a:t>
            </a:r>
            <a:r>
              <a:rPr lang="en-US" altLang="zh-CN" sz="1200" dirty="0">
                <a:solidFill>
                  <a:schemeClr val="tx1">
                    <a:lumMod val="50000"/>
                    <a:lumOff val="50000"/>
                  </a:schemeClr>
                </a:solidFill>
                <a:latin typeface="微软雅黑" pitchFamily="34" charset="-122"/>
                <a:ea typeface="微软雅黑" pitchFamily="34" charset="-122"/>
              </a:rPr>
              <a:t>JAVA POJO</a:t>
            </a:r>
            <a:r>
              <a:rPr lang="zh-CN" altLang="en-US" sz="1200" dirty="0">
                <a:solidFill>
                  <a:schemeClr val="tx1">
                    <a:lumMod val="50000"/>
                    <a:lumOff val="50000"/>
                  </a:schemeClr>
                </a:solidFill>
                <a:latin typeface="微软雅黑" pitchFamily="34" charset="-122"/>
                <a:ea typeface="微软雅黑" pitchFamily="34" charset="-122"/>
              </a:rPr>
              <a:t>。它也可以带有逻辑，在数据变化时更新控制器。</a:t>
            </a:r>
          </a:p>
          <a:p>
            <a:pPr marL="171450" indent="-171450" latinLnBrk="1">
              <a:buFont typeface="Arial" panose="020B0604020202020204" pitchFamily="34" charset="0"/>
              <a:buChar char="•"/>
            </a:pPr>
            <a:r>
              <a:rPr lang="en-US" altLang="zh-CN" sz="1200" dirty="0">
                <a:solidFill>
                  <a:schemeClr val="tx1">
                    <a:lumMod val="50000"/>
                    <a:lumOff val="50000"/>
                  </a:schemeClr>
                </a:solidFill>
                <a:latin typeface="微软雅黑" pitchFamily="34" charset="-122"/>
                <a:ea typeface="微软雅黑" pitchFamily="34" charset="-122"/>
              </a:rPr>
              <a:t>View</a:t>
            </a:r>
            <a:r>
              <a:rPr lang="zh-CN" altLang="en-US" sz="1200" dirty="0">
                <a:solidFill>
                  <a:schemeClr val="tx1">
                    <a:lumMod val="50000"/>
                    <a:lumOff val="50000"/>
                  </a:schemeClr>
                </a:solidFill>
                <a:latin typeface="微软雅黑" pitchFamily="34" charset="-122"/>
                <a:ea typeface="微软雅黑" pitchFamily="34" charset="-122"/>
              </a:rPr>
              <a:t>（视图） </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视图代表模型包含的数据的可视化。</a:t>
            </a:r>
          </a:p>
          <a:p>
            <a:pPr marL="171450" indent="-171450" latinLnBrk="1">
              <a:buFont typeface="Arial" panose="020B0604020202020204" pitchFamily="34" charset="0"/>
              <a:buChar char="•"/>
            </a:pPr>
            <a:r>
              <a:rPr lang="en-US" altLang="zh-CN" sz="1200" dirty="0">
                <a:solidFill>
                  <a:schemeClr val="tx1">
                    <a:lumMod val="50000"/>
                    <a:lumOff val="50000"/>
                  </a:schemeClr>
                </a:solidFill>
                <a:latin typeface="微软雅黑" pitchFamily="34" charset="-122"/>
                <a:ea typeface="微软雅黑" pitchFamily="34" charset="-122"/>
              </a:rPr>
              <a:t>Controller</a:t>
            </a:r>
            <a:r>
              <a:rPr lang="zh-CN" altLang="en-US" sz="1200" dirty="0">
                <a:solidFill>
                  <a:schemeClr val="tx1">
                    <a:lumMod val="50000"/>
                    <a:lumOff val="50000"/>
                  </a:schemeClr>
                </a:solidFill>
                <a:latin typeface="微软雅黑" pitchFamily="34" charset="-122"/>
                <a:ea typeface="微软雅黑" pitchFamily="34" charset="-122"/>
              </a:rPr>
              <a:t>（控制器） </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控制器作用于模型和视图上。它控制数据流向模型对象，并在数据变化时更新视图。它使视图与模型分离开。</a:t>
            </a:r>
          </a:p>
        </p:txBody>
      </p:sp>
      <p:pic>
        <p:nvPicPr>
          <p:cNvPr id="2050" name="Picture 2" descr="https://www.runoob.com/wp-content/uploads/2014/08/MVC1.png">
            <a:extLst>
              <a:ext uri="{FF2B5EF4-FFF2-40B4-BE49-F238E27FC236}">
                <a16:creationId xmlns:a16="http://schemas.microsoft.com/office/drawing/2014/main" id="{576EE7EF-F2A8-41A8-AF71-417D3999A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909" y="1992086"/>
            <a:ext cx="3526553" cy="308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376441"/>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实现</a:t>
            </a:r>
          </a:p>
        </p:txBody>
      </p:sp>
      <p:sp>
        <p:nvSpPr>
          <p:cNvPr id="6" name="ïṣļiďê"/>
          <p:cNvSpPr/>
          <p:nvPr/>
        </p:nvSpPr>
        <p:spPr bwMode="auto">
          <a:xfrm>
            <a:off x="917575" y="983615"/>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atinLnBrk="1"/>
            <a:r>
              <a:rPr lang="zh-CN" altLang="en-US" sz="1200" dirty="0">
                <a:solidFill>
                  <a:schemeClr val="tx1">
                    <a:lumMod val="50000"/>
                    <a:lumOff val="50000"/>
                  </a:schemeClr>
                </a:solidFill>
                <a:latin typeface="微软雅黑" pitchFamily="34" charset="-122"/>
                <a:ea typeface="微软雅黑" pitchFamily="34" charset="-122"/>
              </a:rPr>
              <a:t>我们将创建一个作为模型的 </a:t>
            </a:r>
            <a:r>
              <a:rPr lang="en-US" altLang="zh-CN" sz="1200" dirty="0">
                <a:solidFill>
                  <a:schemeClr val="tx1">
                    <a:lumMod val="50000"/>
                    <a:lumOff val="50000"/>
                  </a:schemeClr>
                </a:solidFill>
                <a:latin typeface="微软雅黑" pitchFamily="34" charset="-122"/>
                <a:ea typeface="微软雅黑" pitchFamily="34" charset="-122"/>
              </a:rPr>
              <a:t>Student </a:t>
            </a:r>
            <a:r>
              <a:rPr lang="zh-CN" altLang="en-US" sz="1200" dirty="0">
                <a:solidFill>
                  <a:schemeClr val="tx1">
                    <a:lumMod val="50000"/>
                    <a:lumOff val="50000"/>
                  </a:schemeClr>
                </a:solidFill>
                <a:latin typeface="微软雅黑" pitchFamily="34" charset="-122"/>
                <a:ea typeface="微软雅黑" pitchFamily="34" charset="-122"/>
              </a:rPr>
              <a:t>对象。</a:t>
            </a:r>
            <a:r>
              <a:rPr lang="en-US" altLang="zh-CN" sz="1200" dirty="0" err="1">
                <a:solidFill>
                  <a:schemeClr val="tx1">
                    <a:lumMod val="50000"/>
                    <a:lumOff val="50000"/>
                  </a:schemeClr>
                </a:solidFill>
                <a:latin typeface="微软雅黑" pitchFamily="34" charset="-122"/>
                <a:ea typeface="微软雅黑" pitchFamily="34" charset="-122"/>
              </a:rPr>
              <a:t>StudentView</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是一个把学生详细信息输出到控制台的视图类，</a:t>
            </a:r>
            <a:r>
              <a:rPr lang="en-US" altLang="zh-CN" sz="1200" dirty="0" err="1">
                <a:solidFill>
                  <a:schemeClr val="tx1">
                    <a:lumMod val="50000"/>
                    <a:lumOff val="50000"/>
                  </a:schemeClr>
                </a:solidFill>
                <a:latin typeface="微软雅黑" pitchFamily="34" charset="-122"/>
                <a:ea typeface="微软雅黑" pitchFamily="34" charset="-122"/>
              </a:rPr>
              <a:t>StudentController</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是负责存储数据到 </a:t>
            </a:r>
            <a:r>
              <a:rPr lang="en-US" altLang="zh-CN" sz="1200" dirty="0">
                <a:solidFill>
                  <a:schemeClr val="tx1">
                    <a:lumMod val="50000"/>
                    <a:lumOff val="50000"/>
                  </a:schemeClr>
                </a:solidFill>
                <a:latin typeface="微软雅黑" pitchFamily="34" charset="-122"/>
                <a:ea typeface="微软雅黑" pitchFamily="34" charset="-122"/>
              </a:rPr>
              <a:t>Student </a:t>
            </a:r>
            <a:r>
              <a:rPr lang="zh-CN" altLang="en-US" sz="1200" dirty="0">
                <a:solidFill>
                  <a:schemeClr val="tx1">
                    <a:lumMod val="50000"/>
                    <a:lumOff val="50000"/>
                  </a:schemeClr>
                </a:solidFill>
                <a:latin typeface="微软雅黑" pitchFamily="34" charset="-122"/>
                <a:ea typeface="微软雅黑" pitchFamily="34" charset="-122"/>
              </a:rPr>
              <a:t>对象中的控制器类，并相应地更新视图 </a:t>
            </a:r>
            <a:r>
              <a:rPr lang="en-US" altLang="zh-CN" sz="1200" dirty="0" err="1">
                <a:solidFill>
                  <a:schemeClr val="tx1">
                    <a:lumMod val="50000"/>
                    <a:lumOff val="50000"/>
                  </a:schemeClr>
                </a:solidFill>
                <a:latin typeface="微软雅黑" pitchFamily="34" charset="-122"/>
                <a:ea typeface="微软雅黑" pitchFamily="34" charset="-122"/>
              </a:rPr>
              <a:t>StudentView</a:t>
            </a:r>
            <a:r>
              <a:rPr lang="zh-CN" altLang="en-US" sz="1200" dirty="0">
                <a:solidFill>
                  <a:schemeClr val="tx1">
                    <a:lumMod val="50000"/>
                    <a:lumOff val="50000"/>
                  </a:schemeClr>
                </a:solidFill>
                <a:latin typeface="微软雅黑" pitchFamily="34" charset="-122"/>
                <a:ea typeface="微软雅黑" pitchFamily="34" charset="-122"/>
              </a:rPr>
              <a:t>。</a:t>
            </a:r>
          </a:p>
          <a:p>
            <a:pPr latinLnBrk="1"/>
            <a:r>
              <a:rPr lang="en-US" altLang="zh-CN" sz="1200" dirty="0" err="1">
                <a:solidFill>
                  <a:schemeClr val="tx1">
                    <a:lumMod val="50000"/>
                    <a:lumOff val="50000"/>
                  </a:schemeClr>
                </a:solidFill>
                <a:latin typeface="微软雅黑" pitchFamily="34" charset="-122"/>
                <a:ea typeface="微软雅黑" pitchFamily="34" charset="-122"/>
              </a:rPr>
              <a:t>MVCPatternDemo</a:t>
            </a:r>
            <a:r>
              <a:rPr lang="zh-CN" altLang="en-US" sz="1200" dirty="0">
                <a:solidFill>
                  <a:schemeClr val="tx1">
                    <a:lumMod val="50000"/>
                    <a:lumOff val="50000"/>
                  </a:schemeClr>
                </a:solidFill>
                <a:latin typeface="微软雅黑" pitchFamily="34" charset="-122"/>
                <a:ea typeface="微软雅黑" pitchFamily="34" charset="-122"/>
              </a:rPr>
              <a:t>，我们的演示类使用 </a:t>
            </a:r>
            <a:r>
              <a:rPr lang="en-US" altLang="zh-CN" sz="1200" dirty="0" err="1">
                <a:solidFill>
                  <a:schemeClr val="tx1">
                    <a:lumMod val="50000"/>
                    <a:lumOff val="50000"/>
                  </a:schemeClr>
                </a:solidFill>
                <a:latin typeface="微软雅黑" pitchFamily="34" charset="-122"/>
                <a:ea typeface="微软雅黑" pitchFamily="34" charset="-122"/>
              </a:rPr>
              <a:t>StudentController</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来演示 </a:t>
            </a:r>
            <a:r>
              <a:rPr lang="en-US" altLang="zh-CN" sz="1200" dirty="0">
                <a:solidFill>
                  <a:schemeClr val="tx1">
                    <a:lumMod val="50000"/>
                    <a:lumOff val="50000"/>
                  </a:schemeClr>
                </a:solidFill>
                <a:latin typeface="微软雅黑" pitchFamily="34" charset="-122"/>
                <a:ea typeface="微软雅黑" pitchFamily="34" charset="-122"/>
              </a:rPr>
              <a:t>MVC </a:t>
            </a:r>
            <a:r>
              <a:rPr lang="zh-CN" altLang="en-US" sz="1200" dirty="0">
                <a:solidFill>
                  <a:schemeClr val="tx1">
                    <a:lumMod val="50000"/>
                    <a:lumOff val="50000"/>
                  </a:schemeClr>
                </a:solidFill>
                <a:latin typeface="微软雅黑" pitchFamily="34" charset="-122"/>
                <a:ea typeface="微软雅黑" pitchFamily="34" charset="-122"/>
              </a:rPr>
              <a:t>模式的用法。</a:t>
            </a:r>
          </a:p>
          <a:p>
            <a:pPr latinLnBrk="1"/>
            <a:endParaRPr lang="en-US" altLang="zh-CN" sz="1200" dirty="0">
              <a:solidFill>
                <a:schemeClr val="tx1">
                  <a:lumMod val="50000"/>
                  <a:lumOff val="50000"/>
                </a:schemeClr>
              </a:solidFill>
              <a:latin typeface="微软雅黑" pitchFamily="34" charset="-122"/>
              <a:ea typeface="微软雅黑" pitchFamily="34" charset="-122"/>
            </a:endParaRPr>
          </a:p>
        </p:txBody>
      </p:sp>
      <p:pic>
        <p:nvPicPr>
          <p:cNvPr id="3074" name="Picture 2" descr="MVC 模式的 UML 图">
            <a:extLst>
              <a:ext uri="{FF2B5EF4-FFF2-40B4-BE49-F238E27FC236}">
                <a16:creationId xmlns:a16="http://schemas.microsoft.com/office/drawing/2014/main" id="{CD97F246-02B6-4EFF-B4EF-460B981DA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370" y="1661150"/>
            <a:ext cx="4705619" cy="3327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063505"/>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示例代码</a:t>
            </a:r>
          </a:p>
        </p:txBody>
      </p:sp>
      <p:sp>
        <p:nvSpPr>
          <p:cNvPr id="5" name="矩形 4">
            <a:extLst>
              <a:ext uri="{FF2B5EF4-FFF2-40B4-BE49-F238E27FC236}">
                <a16:creationId xmlns:a16="http://schemas.microsoft.com/office/drawing/2014/main" id="{DFC5C40B-C85D-404C-94BB-95E0C147B29B}"/>
              </a:ext>
            </a:extLst>
          </p:cNvPr>
          <p:cNvSpPr/>
          <p:nvPr/>
        </p:nvSpPr>
        <p:spPr>
          <a:xfrm>
            <a:off x="779387" y="889000"/>
            <a:ext cx="2238433" cy="1769715"/>
          </a:xfrm>
          <a:prstGeom prst="rect">
            <a:avLst/>
          </a:prstGeom>
        </p:spPr>
        <p:txBody>
          <a:bodyPr wrap="none">
            <a:spAutoFit/>
          </a:bodyPr>
          <a:lstStyle/>
          <a:p>
            <a:pPr algn="l" latinLnBrk="1"/>
            <a:r>
              <a:rPr lang="en-US" altLang="zh-CN" sz="1000" dirty="0"/>
              <a:t>1</a:t>
            </a:r>
            <a:r>
              <a:rPr lang="zh-CN" altLang="en-US" sz="1000" dirty="0"/>
              <a:t>、创建模型</a:t>
            </a:r>
            <a:r>
              <a:rPr lang="en-US" altLang="zh-CN" sz="1000" dirty="0"/>
              <a:t>:</a:t>
            </a:r>
          </a:p>
          <a:p>
            <a:pPr algn="l" latinLnBrk="1"/>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solidFill>
                  <a:srgbClr val="008000"/>
                </a:solidFill>
                <a:latin typeface="Menlo"/>
              </a:rPr>
              <a:t>class</a:t>
            </a:r>
            <a:r>
              <a:rPr lang="en-US" altLang="zh-CN" sz="900" dirty="0">
                <a:solidFill>
                  <a:srgbClr val="808080"/>
                </a:solidFill>
                <a:latin typeface="Menlo"/>
              </a:rPr>
              <a:t> </a:t>
            </a:r>
            <a:r>
              <a:rPr lang="en-US" altLang="zh-CN" sz="900" dirty="0">
                <a:solidFill>
                  <a:srgbClr val="0055AA"/>
                </a:solidFill>
                <a:latin typeface="Menlo"/>
              </a:rPr>
              <a:t>Student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private</a:t>
            </a:r>
            <a:r>
              <a:rPr lang="en-US" altLang="zh-CN" sz="900" dirty="0">
                <a:solidFill>
                  <a:srgbClr val="808080"/>
                </a:solidFill>
                <a:latin typeface="Menlo"/>
              </a:rPr>
              <a:t> </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err="1">
                <a:solidFill>
                  <a:srgbClr val="0055AA"/>
                </a:solidFill>
                <a:latin typeface="Menlo"/>
              </a:rPr>
              <a:t>rollNo</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private</a:t>
            </a:r>
            <a:r>
              <a:rPr lang="en-US" altLang="zh-CN" sz="900" dirty="0">
                <a:solidFill>
                  <a:srgbClr val="808080"/>
                </a:solidFill>
                <a:latin typeface="Menlo"/>
              </a:rPr>
              <a:t> </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a:solidFill>
                  <a:srgbClr val="0055AA"/>
                </a:solidFill>
                <a:latin typeface="Menlo"/>
              </a:rPr>
              <a:t>name</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err="1">
                <a:solidFill>
                  <a:srgbClr val="0055AA"/>
                </a:solidFill>
                <a:latin typeface="Menlo"/>
              </a:rPr>
              <a:t>getRollNo</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return</a:t>
            </a:r>
            <a:r>
              <a:rPr lang="en-US" altLang="zh-CN" sz="900" dirty="0">
                <a:solidFill>
                  <a:srgbClr val="808080"/>
                </a:solidFill>
                <a:latin typeface="Menlo"/>
              </a:rPr>
              <a:t> </a:t>
            </a:r>
            <a:r>
              <a:rPr lang="en-US" altLang="zh-CN" sz="900" dirty="0" err="1">
                <a:solidFill>
                  <a:srgbClr val="0055AA"/>
                </a:solidFill>
                <a:latin typeface="Menlo"/>
              </a:rPr>
              <a:t>rollNo</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latin typeface="Menlo"/>
              </a:rPr>
              <a:t>void</a:t>
            </a:r>
            <a:r>
              <a:rPr lang="en-US" altLang="zh-CN" sz="900" dirty="0">
                <a:solidFill>
                  <a:srgbClr val="808080"/>
                </a:solidFill>
                <a:latin typeface="Menlo"/>
              </a:rPr>
              <a:t> </a:t>
            </a:r>
            <a:r>
              <a:rPr lang="en-US" altLang="zh-CN" sz="900" dirty="0" err="1">
                <a:solidFill>
                  <a:srgbClr val="0055AA"/>
                </a:solidFill>
                <a:latin typeface="Menlo"/>
              </a:rPr>
              <a:t>setRollNo</a:t>
            </a:r>
            <a:r>
              <a:rPr lang="en-US" altLang="zh-CN" sz="900" dirty="0">
                <a:solidFill>
                  <a:srgbClr val="808000"/>
                </a:solidFill>
                <a:latin typeface="Menlo"/>
              </a:rPr>
              <a:t>(</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err="1">
                <a:solidFill>
                  <a:srgbClr val="0055AA"/>
                </a:solidFill>
                <a:latin typeface="Menlo"/>
              </a:rPr>
              <a:t>rollNo</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err="1">
                <a:solidFill>
                  <a:srgbClr val="008000"/>
                </a:solidFill>
                <a:latin typeface="Menlo"/>
              </a:rPr>
              <a:t>this</a:t>
            </a:r>
            <a:r>
              <a:rPr lang="en-US" altLang="zh-CN" sz="900" dirty="0" err="1">
                <a:solidFill>
                  <a:srgbClr val="808080"/>
                </a:solidFill>
                <a:latin typeface="Menlo"/>
              </a:rPr>
              <a:t>.</a:t>
            </a:r>
            <a:r>
              <a:rPr lang="en-US" altLang="zh-CN" sz="900" dirty="0" err="1">
                <a:solidFill>
                  <a:srgbClr val="0055AA"/>
                </a:solidFill>
                <a:latin typeface="Menlo"/>
              </a:rPr>
              <a:t>rollNo</a:t>
            </a:r>
            <a:r>
              <a:rPr lang="en-US" altLang="zh-CN" sz="900" dirty="0">
                <a:solidFill>
                  <a:srgbClr val="808080"/>
                </a:solidFill>
                <a:latin typeface="Menlo"/>
              </a:rPr>
              <a:t> = </a:t>
            </a:r>
            <a:r>
              <a:rPr lang="en-US" altLang="zh-CN" sz="900" dirty="0" err="1">
                <a:solidFill>
                  <a:srgbClr val="0055AA"/>
                </a:solidFill>
                <a:latin typeface="Menlo"/>
              </a:rPr>
              <a:t>rollNo</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err="1">
                <a:solidFill>
                  <a:srgbClr val="0055AA"/>
                </a:solidFill>
                <a:latin typeface="Menlo"/>
              </a:rPr>
              <a:t>getName</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return</a:t>
            </a:r>
            <a:r>
              <a:rPr lang="en-US" altLang="zh-CN" sz="900" dirty="0">
                <a:solidFill>
                  <a:srgbClr val="808080"/>
                </a:solidFill>
                <a:latin typeface="Menlo"/>
              </a:rPr>
              <a:t> </a:t>
            </a:r>
            <a:r>
              <a:rPr lang="en-US" altLang="zh-CN" sz="900" dirty="0">
                <a:solidFill>
                  <a:srgbClr val="0055AA"/>
                </a:solidFill>
                <a:latin typeface="Menlo"/>
              </a:rPr>
              <a:t>name</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latin typeface="Menlo"/>
              </a:rPr>
              <a:t>void</a:t>
            </a:r>
            <a:r>
              <a:rPr lang="en-US" altLang="zh-CN" sz="900" dirty="0">
                <a:solidFill>
                  <a:srgbClr val="808080"/>
                </a:solidFill>
                <a:latin typeface="Menlo"/>
              </a:rPr>
              <a:t> </a:t>
            </a:r>
            <a:r>
              <a:rPr lang="en-US" altLang="zh-CN" sz="900" dirty="0" err="1">
                <a:solidFill>
                  <a:srgbClr val="0055AA"/>
                </a:solidFill>
                <a:latin typeface="Menlo"/>
              </a:rPr>
              <a:t>setName</a:t>
            </a:r>
            <a:r>
              <a:rPr lang="en-US" altLang="zh-CN" sz="900" dirty="0">
                <a:solidFill>
                  <a:srgbClr val="808000"/>
                </a:solidFill>
                <a:latin typeface="Menlo"/>
              </a:rPr>
              <a:t>(</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a:solidFill>
                  <a:srgbClr val="0055AA"/>
                </a:solidFill>
                <a:latin typeface="Menlo"/>
              </a:rPr>
              <a:t>name</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this</a:t>
            </a:r>
            <a:r>
              <a:rPr lang="en-US" altLang="zh-CN" sz="900" dirty="0">
                <a:solidFill>
                  <a:srgbClr val="808080"/>
                </a:solidFill>
                <a:latin typeface="Menlo"/>
              </a:rPr>
              <a:t>.</a:t>
            </a:r>
            <a:r>
              <a:rPr lang="en-US" altLang="zh-CN" sz="900" dirty="0">
                <a:solidFill>
                  <a:srgbClr val="0055AA"/>
                </a:solidFill>
                <a:latin typeface="Menlo"/>
              </a:rPr>
              <a:t>name</a:t>
            </a:r>
            <a:r>
              <a:rPr lang="en-US" altLang="zh-CN" sz="900" dirty="0">
                <a:solidFill>
                  <a:srgbClr val="808080"/>
                </a:solidFill>
                <a:latin typeface="Menlo"/>
              </a:rPr>
              <a:t> = </a:t>
            </a:r>
            <a:r>
              <a:rPr lang="en-US" altLang="zh-CN" sz="900" dirty="0">
                <a:solidFill>
                  <a:srgbClr val="0055AA"/>
                </a:solidFill>
                <a:latin typeface="Menlo"/>
              </a:rPr>
              <a:t>name</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endParaRPr lang="zh-CN" altLang="en-US" sz="900" dirty="0"/>
          </a:p>
        </p:txBody>
      </p:sp>
      <p:sp>
        <p:nvSpPr>
          <p:cNvPr id="7" name="矩形 6">
            <a:extLst>
              <a:ext uri="{FF2B5EF4-FFF2-40B4-BE49-F238E27FC236}">
                <a16:creationId xmlns:a16="http://schemas.microsoft.com/office/drawing/2014/main" id="{98B8324E-501F-4F0A-9FBE-2BCE736901BF}"/>
              </a:ext>
            </a:extLst>
          </p:cNvPr>
          <p:cNvSpPr/>
          <p:nvPr/>
        </p:nvSpPr>
        <p:spPr>
          <a:xfrm>
            <a:off x="692813" y="2581407"/>
            <a:ext cx="4367241" cy="2462213"/>
          </a:xfrm>
          <a:prstGeom prst="rect">
            <a:avLst/>
          </a:prstGeom>
        </p:spPr>
        <p:txBody>
          <a:bodyPr wrap="square">
            <a:spAutoFit/>
          </a:bodyPr>
          <a:lstStyle/>
          <a:p>
            <a:pPr algn="l"/>
            <a:r>
              <a:rPr lang="en-US" altLang="zh-CN" sz="1000" dirty="0"/>
              <a:t>3</a:t>
            </a:r>
            <a:r>
              <a:rPr lang="zh-CN" altLang="en-US" sz="1000" dirty="0"/>
              <a:t>、创建控制器</a:t>
            </a:r>
            <a:r>
              <a:rPr lang="en-US" altLang="zh-CN" sz="1000" dirty="0"/>
              <a:t>:</a:t>
            </a:r>
          </a:p>
          <a:p>
            <a:pPr algn="l"/>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solidFill>
                  <a:srgbClr val="008000"/>
                </a:solidFill>
                <a:latin typeface="Menlo"/>
              </a:rPr>
              <a:t>class</a:t>
            </a:r>
            <a:r>
              <a:rPr lang="en-US" altLang="zh-CN" sz="900" dirty="0">
                <a:solidFill>
                  <a:srgbClr val="808080"/>
                </a:solidFill>
                <a:latin typeface="Menlo"/>
              </a:rPr>
              <a:t> </a:t>
            </a:r>
            <a:r>
              <a:rPr lang="en-US" altLang="zh-CN" sz="900" dirty="0" err="1">
                <a:solidFill>
                  <a:srgbClr val="0055AA"/>
                </a:solidFill>
                <a:latin typeface="Menlo"/>
              </a:rPr>
              <a:t>StudentController</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a:solidFill>
                  <a:srgbClr val="008000"/>
                </a:solidFill>
                <a:latin typeface="Menlo"/>
              </a:rPr>
              <a:t>private</a:t>
            </a:r>
            <a:r>
              <a:rPr lang="en-US" altLang="zh-CN" sz="900" dirty="0">
                <a:solidFill>
                  <a:srgbClr val="808080"/>
                </a:solidFill>
                <a:latin typeface="Menlo"/>
              </a:rPr>
              <a:t> </a:t>
            </a:r>
            <a:r>
              <a:rPr lang="en-US" altLang="zh-CN" sz="900" dirty="0">
                <a:solidFill>
                  <a:srgbClr val="0055AA"/>
                </a:solidFill>
                <a:latin typeface="Menlo"/>
              </a:rPr>
              <a:t>Student</a:t>
            </a:r>
            <a:r>
              <a:rPr lang="en-US" altLang="zh-CN" sz="900" dirty="0">
                <a:solidFill>
                  <a:srgbClr val="808080"/>
                </a:solidFill>
                <a:latin typeface="Menlo"/>
              </a:rPr>
              <a:t> </a:t>
            </a:r>
            <a:r>
              <a:rPr lang="en-US" altLang="zh-CN" sz="900" dirty="0">
                <a:solidFill>
                  <a:srgbClr val="0055AA"/>
                </a:solidFill>
                <a:latin typeface="Menlo"/>
              </a:rPr>
              <a:t>model</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a:solidFill>
                  <a:srgbClr val="008000"/>
                </a:solidFill>
                <a:latin typeface="Menlo"/>
              </a:rPr>
              <a:t>private</a:t>
            </a:r>
            <a:r>
              <a:rPr lang="en-US" altLang="zh-CN" sz="900" dirty="0">
                <a:solidFill>
                  <a:srgbClr val="808080"/>
                </a:solidFill>
                <a:latin typeface="Menlo"/>
              </a:rPr>
              <a:t> </a:t>
            </a:r>
            <a:r>
              <a:rPr lang="en-US" altLang="zh-CN" sz="900" dirty="0" err="1">
                <a:solidFill>
                  <a:srgbClr val="0055AA"/>
                </a:solidFill>
                <a:latin typeface="Menlo"/>
              </a:rPr>
              <a:t>StudentView</a:t>
            </a:r>
            <a:r>
              <a:rPr lang="en-US" altLang="zh-CN" sz="900" dirty="0">
                <a:solidFill>
                  <a:srgbClr val="808080"/>
                </a:solidFill>
                <a:latin typeface="Menlo"/>
              </a:rPr>
              <a:t> </a:t>
            </a:r>
            <a:r>
              <a:rPr lang="en-US" altLang="zh-CN" sz="900" dirty="0">
                <a:solidFill>
                  <a:srgbClr val="0055AA"/>
                </a:solidFill>
                <a:latin typeface="Menlo"/>
              </a:rPr>
              <a:t>view</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err="1">
                <a:solidFill>
                  <a:srgbClr val="0055AA"/>
                </a:solidFill>
                <a:latin typeface="Menlo"/>
              </a:rPr>
              <a:t>StudentController</a:t>
            </a:r>
            <a:r>
              <a:rPr lang="en-US" altLang="zh-CN" sz="900" dirty="0">
                <a:solidFill>
                  <a:srgbClr val="808000"/>
                </a:solidFill>
                <a:latin typeface="Menlo"/>
              </a:rPr>
              <a:t>(</a:t>
            </a:r>
            <a:r>
              <a:rPr lang="en-US" altLang="zh-CN" sz="900" dirty="0">
                <a:solidFill>
                  <a:srgbClr val="0055AA"/>
                </a:solidFill>
                <a:latin typeface="Menlo"/>
              </a:rPr>
              <a:t>Student</a:t>
            </a:r>
            <a:r>
              <a:rPr lang="en-US" altLang="zh-CN" sz="900" dirty="0">
                <a:solidFill>
                  <a:srgbClr val="808080"/>
                </a:solidFill>
                <a:latin typeface="Menlo"/>
              </a:rPr>
              <a:t> </a:t>
            </a:r>
            <a:r>
              <a:rPr lang="en-US" altLang="zh-CN" sz="900" dirty="0">
                <a:solidFill>
                  <a:srgbClr val="0055AA"/>
                </a:solidFill>
                <a:latin typeface="Menlo"/>
              </a:rPr>
              <a:t>model</a:t>
            </a:r>
            <a:r>
              <a:rPr lang="en-US" altLang="zh-CN" sz="900" dirty="0">
                <a:solidFill>
                  <a:srgbClr val="808080"/>
                </a:solidFill>
                <a:latin typeface="Menlo"/>
              </a:rPr>
              <a:t>, </a:t>
            </a:r>
            <a:r>
              <a:rPr lang="en-US" altLang="zh-CN" sz="900" dirty="0" err="1">
                <a:solidFill>
                  <a:srgbClr val="0055AA"/>
                </a:solidFill>
                <a:latin typeface="Menlo"/>
              </a:rPr>
              <a:t>StudentView</a:t>
            </a:r>
            <a:r>
              <a:rPr lang="en-US" altLang="zh-CN" sz="900" dirty="0">
                <a:solidFill>
                  <a:srgbClr val="808080"/>
                </a:solidFill>
                <a:latin typeface="Menlo"/>
              </a:rPr>
              <a:t> </a:t>
            </a:r>
            <a:r>
              <a:rPr lang="en-US" altLang="zh-CN" sz="900" dirty="0">
                <a:solidFill>
                  <a:srgbClr val="0055AA"/>
                </a:solidFill>
                <a:latin typeface="Menlo"/>
              </a:rPr>
              <a:t>view</a:t>
            </a:r>
            <a:r>
              <a:rPr lang="en-US" altLang="zh-CN" sz="900" dirty="0">
                <a:solidFill>
                  <a:srgbClr val="808000"/>
                </a:solidFill>
                <a:latin typeface="Menlo"/>
              </a:rPr>
              <a:t>){</a:t>
            </a:r>
          </a:p>
          <a:p>
            <a:pPr algn="l"/>
            <a:r>
              <a:rPr lang="en-US" altLang="zh-CN" sz="900" dirty="0">
                <a:solidFill>
                  <a:srgbClr val="808000"/>
                </a:solidFill>
                <a:latin typeface="Menlo"/>
              </a:rPr>
              <a:t>		</a:t>
            </a:r>
            <a:r>
              <a:rPr lang="en-US" altLang="zh-CN" sz="900" dirty="0">
                <a:solidFill>
                  <a:srgbClr val="808080"/>
                </a:solidFill>
                <a:latin typeface="Menlo"/>
              </a:rPr>
              <a:t> </a:t>
            </a:r>
            <a:r>
              <a:rPr lang="en-US" altLang="zh-CN" sz="900" dirty="0" err="1">
                <a:solidFill>
                  <a:srgbClr val="008000"/>
                </a:solidFill>
                <a:latin typeface="Menlo"/>
              </a:rPr>
              <a:t>this</a:t>
            </a:r>
            <a:r>
              <a:rPr lang="en-US" altLang="zh-CN" sz="900" dirty="0" err="1">
                <a:solidFill>
                  <a:srgbClr val="808080"/>
                </a:solidFill>
                <a:latin typeface="Menlo"/>
              </a:rPr>
              <a:t>.</a:t>
            </a:r>
            <a:r>
              <a:rPr lang="en-US" altLang="zh-CN" sz="900" dirty="0" err="1">
                <a:solidFill>
                  <a:srgbClr val="0055AA"/>
                </a:solidFill>
                <a:latin typeface="Menlo"/>
              </a:rPr>
              <a:t>model</a:t>
            </a:r>
            <a:r>
              <a:rPr lang="en-US" altLang="zh-CN" sz="900" dirty="0">
                <a:solidFill>
                  <a:srgbClr val="808080"/>
                </a:solidFill>
                <a:latin typeface="Menlo"/>
              </a:rPr>
              <a:t> = </a:t>
            </a:r>
            <a:r>
              <a:rPr lang="en-US" altLang="zh-CN" sz="900" dirty="0">
                <a:solidFill>
                  <a:srgbClr val="0055AA"/>
                </a:solidFill>
                <a:latin typeface="Menlo"/>
              </a:rPr>
              <a:t>model</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err="1">
                <a:solidFill>
                  <a:srgbClr val="008000"/>
                </a:solidFill>
                <a:latin typeface="Menlo"/>
              </a:rPr>
              <a:t>this</a:t>
            </a:r>
            <a:r>
              <a:rPr lang="en-US" altLang="zh-CN" sz="900" dirty="0" err="1">
                <a:solidFill>
                  <a:srgbClr val="808080"/>
                </a:solidFill>
                <a:latin typeface="Menlo"/>
              </a:rPr>
              <a:t>.</a:t>
            </a:r>
            <a:r>
              <a:rPr lang="en-US" altLang="zh-CN" sz="900" dirty="0" err="1">
                <a:solidFill>
                  <a:srgbClr val="0055AA"/>
                </a:solidFill>
                <a:latin typeface="Menlo"/>
              </a:rPr>
              <a:t>view</a:t>
            </a:r>
            <a:r>
              <a:rPr lang="en-US" altLang="zh-CN" sz="900" dirty="0">
                <a:solidFill>
                  <a:srgbClr val="808080"/>
                </a:solidFill>
                <a:latin typeface="Menlo"/>
              </a:rPr>
              <a:t> = </a:t>
            </a:r>
            <a:r>
              <a:rPr lang="en-US" altLang="zh-CN" sz="900" dirty="0">
                <a:solidFill>
                  <a:srgbClr val="0055AA"/>
                </a:solidFill>
                <a:latin typeface="Menlo"/>
              </a:rPr>
              <a:t>view</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latin typeface="Menlo"/>
              </a:rPr>
              <a:t>void</a:t>
            </a:r>
            <a:r>
              <a:rPr lang="en-US" altLang="zh-CN" sz="900" dirty="0">
                <a:solidFill>
                  <a:srgbClr val="808080"/>
                </a:solidFill>
                <a:latin typeface="Menlo"/>
              </a:rPr>
              <a:t> </a:t>
            </a:r>
            <a:r>
              <a:rPr lang="en-US" altLang="zh-CN" sz="900" dirty="0" err="1">
                <a:solidFill>
                  <a:srgbClr val="0055AA"/>
                </a:solidFill>
                <a:latin typeface="Menlo"/>
              </a:rPr>
              <a:t>setStudentName</a:t>
            </a:r>
            <a:r>
              <a:rPr lang="en-US" altLang="zh-CN" sz="900" dirty="0">
                <a:solidFill>
                  <a:srgbClr val="808000"/>
                </a:solidFill>
                <a:latin typeface="Menlo"/>
              </a:rPr>
              <a:t>(</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a:solidFill>
                  <a:srgbClr val="0055AA"/>
                </a:solidFill>
                <a:latin typeface="Menlo"/>
              </a:rPr>
              <a:t>name</a:t>
            </a:r>
            <a:r>
              <a:rPr lang="en-US" altLang="zh-CN" sz="900" dirty="0">
                <a:solidFill>
                  <a:srgbClr val="808000"/>
                </a:solidFill>
                <a:latin typeface="Menlo"/>
              </a:rPr>
              <a:t>){</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err="1">
                <a:solidFill>
                  <a:srgbClr val="0055AA"/>
                </a:solidFill>
                <a:latin typeface="Menlo"/>
              </a:rPr>
              <a:t>model</a:t>
            </a:r>
            <a:r>
              <a:rPr lang="en-US" altLang="zh-CN" sz="900" dirty="0" err="1">
                <a:solidFill>
                  <a:srgbClr val="808080"/>
                </a:solidFill>
                <a:latin typeface="Menlo"/>
              </a:rPr>
              <a:t>.</a:t>
            </a:r>
            <a:r>
              <a:rPr lang="en-US" altLang="zh-CN" sz="900" dirty="0" err="1">
                <a:solidFill>
                  <a:srgbClr val="0055AA"/>
                </a:solidFill>
                <a:latin typeface="Menlo"/>
              </a:rPr>
              <a:t>setName</a:t>
            </a:r>
            <a:r>
              <a:rPr lang="en-US" altLang="zh-CN" sz="900" dirty="0">
                <a:solidFill>
                  <a:srgbClr val="808000"/>
                </a:solidFill>
                <a:latin typeface="Menlo"/>
              </a:rPr>
              <a:t>(</a:t>
            </a:r>
            <a:r>
              <a:rPr lang="en-US" altLang="zh-CN" sz="900" dirty="0">
                <a:solidFill>
                  <a:srgbClr val="0055AA"/>
                </a:solidFill>
                <a:latin typeface="Menlo"/>
              </a:rPr>
              <a:t>name</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err="1">
                <a:solidFill>
                  <a:srgbClr val="0055AA"/>
                </a:solidFill>
                <a:latin typeface="Menlo"/>
              </a:rPr>
              <a:t>getStudentName</a:t>
            </a:r>
            <a:r>
              <a:rPr lang="en-US" altLang="zh-CN" sz="900" dirty="0">
                <a:solidFill>
                  <a:srgbClr val="808000"/>
                </a:solidFill>
                <a:latin typeface="Menlo"/>
              </a:rPr>
              <a:t>(){</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a:solidFill>
                  <a:srgbClr val="008000"/>
                </a:solidFill>
                <a:latin typeface="Menlo"/>
              </a:rPr>
              <a:t>return</a:t>
            </a:r>
            <a:r>
              <a:rPr lang="en-US" altLang="zh-CN" sz="900" dirty="0">
                <a:solidFill>
                  <a:srgbClr val="808080"/>
                </a:solidFill>
                <a:latin typeface="Menlo"/>
              </a:rPr>
              <a:t> </a:t>
            </a:r>
            <a:r>
              <a:rPr lang="en-US" altLang="zh-CN" sz="900" dirty="0" err="1">
                <a:solidFill>
                  <a:srgbClr val="0055AA"/>
                </a:solidFill>
                <a:latin typeface="Menlo"/>
              </a:rPr>
              <a:t>model</a:t>
            </a:r>
            <a:r>
              <a:rPr lang="en-US" altLang="zh-CN" sz="900" dirty="0" err="1">
                <a:solidFill>
                  <a:srgbClr val="808080"/>
                </a:solidFill>
                <a:latin typeface="Menlo"/>
              </a:rPr>
              <a:t>.</a:t>
            </a:r>
            <a:r>
              <a:rPr lang="en-US" altLang="zh-CN" sz="900" dirty="0" err="1">
                <a:solidFill>
                  <a:srgbClr val="0055AA"/>
                </a:solidFill>
                <a:latin typeface="Menlo"/>
              </a:rPr>
              <a:t>getName</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latin typeface="Menlo"/>
              </a:rPr>
              <a:t>void</a:t>
            </a:r>
            <a:r>
              <a:rPr lang="en-US" altLang="zh-CN" sz="900" dirty="0">
                <a:solidFill>
                  <a:srgbClr val="808080"/>
                </a:solidFill>
                <a:latin typeface="Menlo"/>
              </a:rPr>
              <a:t> </a:t>
            </a:r>
            <a:r>
              <a:rPr lang="en-US" altLang="zh-CN" sz="900" dirty="0" err="1">
                <a:solidFill>
                  <a:srgbClr val="0055AA"/>
                </a:solidFill>
                <a:latin typeface="Menlo"/>
              </a:rPr>
              <a:t>setStudentRollNo</a:t>
            </a:r>
            <a:r>
              <a:rPr lang="en-US" altLang="zh-CN" sz="900" dirty="0">
                <a:solidFill>
                  <a:srgbClr val="808000"/>
                </a:solidFill>
                <a:latin typeface="Menlo"/>
              </a:rPr>
              <a:t>(</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err="1">
                <a:solidFill>
                  <a:srgbClr val="0055AA"/>
                </a:solidFill>
                <a:latin typeface="Menlo"/>
              </a:rPr>
              <a:t>rollNo</a:t>
            </a:r>
            <a:r>
              <a:rPr lang="en-US" altLang="zh-CN" sz="900" dirty="0">
                <a:solidFill>
                  <a:srgbClr val="808000"/>
                </a:solidFill>
                <a:latin typeface="Menlo"/>
              </a:rPr>
              <a:t>){</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err="1">
                <a:solidFill>
                  <a:srgbClr val="0055AA"/>
                </a:solidFill>
                <a:latin typeface="Menlo"/>
              </a:rPr>
              <a:t>model</a:t>
            </a:r>
            <a:r>
              <a:rPr lang="en-US" altLang="zh-CN" sz="900" dirty="0" err="1">
                <a:solidFill>
                  <a:srgbClr val="808080"/>
                </a:solidFill>
                <a:latin typeface="Menlo"/>
              </a:rPr>
              <a:t>.</a:t>
            </a:r>
            <a:r>
              <a:rPr lang="en-US" altLang="zh-CN" sz="900" dirty="0" err="1">
                <a:solidFill>
                  <a:srgbClr val="0055AA"/>
                </a:solidFill>
                <a:latin typeface="Menlo"/>
              </a:rPr>
              <a:t>setRollNo</a:t>
            </a:r>
            <a:r>
              <a:rPr lang="en-US" altLang="zh-CN" sz="900" dirty="0">
                <a:solidFill>
                  <a:srgbClr val="808000"/>
                </a:solidFill>
                <a:latin typeface="Menlo"/>
              </a:rPr>
              <a:t>(</a:t>
            </a:r>
            <a:r>
              <a:rPr lang="en-US" altLang="zh-CN" sz="900" dirty="0" err="1">
                <a:solidFill>
                  <a:srgbClr val="0055AA"/>
                </a:solidFill>
                <a:latin typeface="Menlo"/>
              </a:rPr>
              <a:t>rollNo</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err="1">
                <a:solidFill>
                  <a:srgbClr val="0055AA"/>
                </a:solidFill>
                <a:latin typeface="Menlo"/>
              </a:rPr>
              <a:t>getStudentRollNo</a:t>
            </a:r>
            <a:r>
              <a:rPr lang="en-US" altLang="zh-CN" sz="900" dirty="0">
                <a:solidFill>
                  <a:srgbClr val="808000"/>
                </a:solidFill>
                <a:latin typeface="Menlo"/>
              </a:rPr>
              <a:t>(){</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a:solidFill>
                  <a:srgbClr val="008000"/>
                </a:solidFill>
                <a:latin typeface="Menlo"/>
              </a:rPr>
              <a:t>return</a:t>
            </a:r>
            <a:r>
              <a:rPr lang="en-US" altLang="zh-CN" sz="900" dirty="0">
                <a:solidFill>
                  <a:srgbClr val="808080"/>
                </a:solidFill>
                <a:latin typeface="Menlo"/>
              </a:rPr>
              <a:t> </a:t>
            </a:r>
            <a:r>
              <a:rPr lang="en-US" altLang="zh-CN" sz="900" dirty="0" err="1">
                <a:solidFill>
                  <a:srgbClr val="0055AA"/>
                </a:solidFill>
                <a:latin typeface="Menlo"/>
              </a:rPr>
              <a:t>model</a:t>
            </a:r>
            <a:r>
              <a:rPr lang="en-US" altLang="zh-CN" sz="900" dirty="0" err="1">
                <a:solidFill>
                  <a:srgbClr val="808080"/>
                </a:solidFill>
                <a:latin typeface="Menlo"/>
              </a:rPr>
              <a:t>.</a:t>
            </a:r>
            <a:r>
              <a:rPr lang="en-US" altLang="zh-CN" sz="900" dirty="0" err="1">
                <a:solidFill>
                  <a:srgbClr val="0055AA"/>
                </a:solidFill>
                <a:latin typeface="Menlo"/>
              </a:rPr>
              <a:t>getRollNo</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latin typeface="Menlo"/>
              </a:rPr>
              <a:t>void</a:t>
            </a:r>
            <a:r>
              <a:rPr lang="en-US" altLang="zh-CN" sz="900" dirty="0">
                <a:solidFill>
                  <a:srgbClr val="808080"/>
                </a:solidFill>
                <a:latin typeface="Menlo"/>
              </a:rPr>
              <a:t> </a:t>
            </a:r>
            <a:r>
              <a:rPr lang="en-US" altLang="zh-CN" sz="900" dirty="0" err="1">
                <a:solidFill>
                  <a:srgbClr val="0055AA"/>
                </a:solidFill>
                <a:latin typeface="Menlo"/>
              </a:rPr>
              <a:t>updateView</a:t>
            </a:r>
            <a:r>
              <a:rPr lang="en-US" altLang="zh-CN" sz="900" dirty="0">
                <a:solidFill>
                  <a:srgbClr val="808000"/>
                </a:solidFill>
                <a:latin typeface="Menlo"/>
              </a:rPr>
              <a:t>(){</a:t>
            </a:r>
            <a:r>
              <a:rPr lang="en-US" altLang="zh-CN" sz="900" dirty="0">
                <a:solidFill>
                  <a:srgbClr val="808080"/>
                </a:solidFill>
                <a:latin typeface="Menlo"/>
              </a:rPr>
              <a:t> </a:t>
            </a:r>
          </a:p>
          <a:p>
            <a:pPr algn="l"/>
            <a:r>
              <a:rPr lang="en-US" altLang="zh-CN" sz="900" dirty="0">
                <a:solidFill>
                  <a:srgbClr val="808080"/>
                </a:solidFill>
                <a:latin typeface="Menlo"/>
              </a:rPr>
              <a:t>		</a:t>
            </a:r>
            <a:r>
              <a:rPr lang="en-US" altLang="zh-CN" sz="900" dirty="0" err="1">
                <a:solidFill>
                  <a:srgbClr val="0055AA"/>
                </a:solidFill>
                <a:latin typeface="Menlo"/>
              </a:rPr>
              <a:t>view</a:t>
            </a:r>
            <a:r>
              <a:rPr lang="en-US" altLang="zh-CN" sz="900" dirty="0" err="1">
                <a:solidFill>
                  <a:srgbClr val="808080"/>
                </a:solidFill>
                <a:latin typeface="Menlo"/>
              </a:rPr>
              <a:t>.</a:t>
            </a:r>
            <a:r>
              <a:rPr lang="en-US" altLang="zh-CN" sz="900" dirty="0" err="1">
                <a:solidFill>
                  <a:srgbClr val="0055AA"/>
                </a:solidFill>
                <a:latin typeface="Menlo"/>
              </a:rPr>
              <a:t>printStudentDetails</a:t>
            </a:r>
            <a:r>
              <a:rPr lang="en-US" altLang="zh-CN" sz="900" dirty="0">
                <a:solidFill>
                  <a:srgbClr val="808000"/>
                </a:solidFill>
                <a:latin typeface="Menlo"/>
              </a:rPr>
              <a:t>(</a:t>
            </a:r>
            <a:r>
              <a:rPr lang="en-US" altLang="zh-CN" sz="900" dirty="0" err="1">
                <a:solidFill>
                  <a:srgbClr val="0055AA"/>
                </a:solidFill>
                <a:latin typeface="Menlo"/>
              </a:rPr>
              <a:t>model</a:t>
            </a:r>
            <a:r>
              <a:rPr lang="en-US" altLang="zh-CN" sz="900" dirty="0" err="1">
                <a:solidFill>
                  <a:srgbClr val="808080"/>
                </a:solidFill>
                <a:latin typeface="Menlo"/>
              </a:rPr>
              <a:t>.</a:t>
            </a:r>
            <a:r>
              <a:rPr lang="en-US" altLang="zh-CN" sz="900" dirty="0" err="1">
                <a:solidFill>
                  <a:srgbClr val="0055AA"/>
                </a:solidFill>
                <a:latin typeface="Menlo"/>
              </a:rPr>
              <a:t>getName</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err="1">
                <a:solidFill>
                  <a:srgbClr val="0055AA"/>
                </a:solidFill>
                <a:latin typeface="Menlo"/>
              </a:rPr>
              <a:t>model</a:t>
            </a:r>
            <a:r>
              <a:rPr lang="en-US" altLang="zh-CN" sz="900" dirty="0" err="1">
                <a:solidFill>
                  <a:srgbClr val="808080"/>
                </a:solidFill>
                <a:latin typeface="Menlo"/>
              </a:rPr>
              <a:t>.</a:t>
            </a:r>
            <a:r>
              <a:rPr lang="en-US" altLang="zh-CN" sz="900" dirty="0" err="1">
                <a:solidFill>
                  <a:srgbClr val="0055AA"/>
                </a:solidFill>
                <a:latin typeface="Menlo"/>
              </a:rPr>
              <a:t>getRollNo</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endParaRPr lang="zh-CN" altLang="en-US" sz="900" dirty="0"/>
          </a:p>
        </p:txBody>
      </p:sp>
      <p:sp>
        <p:nvSpPr>
          <p:cNvPr id="12" name="矩形 11">
            <a:extLst>
              <a:ext uri="{FF2B5EF4-FFF2-40B4-BE49-F238E27FC236}">
                <a16:creationId xmlns:a16="http://schemas.microsoft.com/office/drawing/2014/main" id="{854B9C9A-543F-4062-AA34-7DDA0E26ACF8}"/>
              </a:ext>
            </a:extLst>
          </p:cNvPr>
          <p:cNvSpPr/>
          <p:nvPr/>
        </p:nvSpPr>
        <p:spPr>
          <a:xfrm>
            <a:off x="4572000" y="889000"/>
            <a:ext cx="4057842" cy="938719"/>
          </a:xfrm>
          <a:prstGeom prst="rect">
            <a:avLst/>
          </a:prstGeom>
        </p:spPr>
        <p:txBody>
          <a:bodyPr wrap="none">
            <a:spAutoFit/>
          </a:bodyPr>
          <a:lstStyle/>
          <a:p>
            <a:pPr algn="l" latinLnBrk="1"/>
            <a:r>
              <a:rPr lang="en-US" altLang="zh-CN" sz="1000" dirty="0"/>
              <a:t>2</a:t>
            </a:r>
            <a:r>
              <a:rPr lang="zh-CN" altLang="en-US" sz="1000" dirty="0"/>
              <a:t>、创建视图：</a:t>
            </a:r>
            <a:endParaRPr lang="en-US" altLang="zh-CN" sz="1000" dirty="0"/>
          </a:p>
          <a:p>
            <a:pPr algn="l" latinLnBrk="1"/>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solidFill>
                  <a:srgbClr val="008000"/>
                </a:solidFill>
                <a:latin typeface="Menlo"/>
              </a:rPr>
              <a:t>class</a:t>
            </a:r>
            <a:r>
              <a:rPr lang="en-US" altLang="zh-CN" sz="900" dirty="0">
                <a:solidFill>
                  <a:srgbClr val="808080"/>
                </a:solidFill>
                <a:latin typeface="Menlo"/>
              </a:rPr>
              <a:t> </a:t>
            </a:r>
            <a:r>
              <a:rPr lang="en-US" altLang="zh-CN" sz="900" dirty="0" err="1">
                <a:solidFill>
                  <a:srgbClr val="0055AA"/>
                </a:solidFill>
                <a:latin typeface="Menlo"/>
              </a:rPr>
              <a:t>StudentView</a:t>
            </a:r>
            <a:r>
              <a:rPr lang="en-US" altLang="zh-CN" sz="900" dirty="0">
                <a:solidFill>
                  <a:srgbClr val="808080"/>
                </a:solidFill>
                <a:latin typeface="Menlo"/>
              </a:rPr>
              <a:t> </a:t>
            </a:r>
            <a:r>
              <a:rPr lang="en-US" altLang="zh-CN" sz="900" dirty="0">
                <a:solidFill>
                  <a:srgbClr val="808000"/>
                </a:solidFill>
                <a:latin typeface="Menlo"/>
              </a:rPr>
              <a:t>{</a:t>
            </a:r>
            <a:endParaRPr lang="en-US" altLang="zh-CN" sz="900" dirty="0">
              <a:solidFill>
                <a:srgbClr val="808080"/>
              </a:solidFill>
              <a:latin typeface="Menlo"/>
            </a:endParaRPr>
          </a:p>
          <a:p>
            <a:pPr algn="l" latinLnBrk="1"/>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latin typeface="Menlo"/>
              </a:rPr>
              <a:t>void</a:t>
            </a:r>
            <a:r>
              <a:rPr lang="en-US" altLang="zh-CN" sz="900" dirty="0">
                <a:solidFill>
                  <a:srgbClr val="808080"/>
                </a:solidFill>
                <a:latin typeface="Menlo"/>
              </a:rPr>
              <a:t> </a:t>
            </a:r>
            <a:r>
              <a:rPr lang="en-US" altLang="zh-CN" sz="900" dirty="0" err="1">
                <a:solidFill>
                  <a:srgbClr val="0055AA"/>
                </a:solidFill>
                <a:latin typeface="Menlo"/>
              </a:rPr>
              <a:t>printStudentDetails</a:t>
            </a:r>
            <a:r>
              <a:rPr lang="en-US" altLang="zh-CN" sz="900" dirty="0">
                <a:solidFill>
                  <a:srgbClr val="808000"/>
                </a:solidFill>
                <a:latin typeface="Menlo"/>
              </a:rPr>
              <a:t>(</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err="1">
                <a:solidFill>
                  <a:srgbClr val="0055AA"/>
                </a:solidFill>
                <a:latin typeface="Menlo"/>
              </a:rPr>
              <a:t>studentName</a:t>
            </a:r>
            <a:r>
              <a:rPr lang="en-US" altLang="zh-CN" sz="900" dirty="0">
                <a:solidFill>
                  <a:srgbClr val="808080"/>
                </a:solidFill>
                <a:latin typeface="Menlo"/>
              </a:rPr>
              <a:t>, </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err="1">
                <a:solidFill>
                  <a:srgbClr val="0055AA"/>
                </a:solidFill>
                <a:latin typeface="Menlo"/>
              </a:rPr>
              <a:t>studentRollNo</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err="1">
                <a:solidFill>
                  <a:srgbClr val="0055AA"/>
                </a:solidFill>
                <a:latin typeface="Menlo"/>
              </a:rPr>
              <a:t>System</a:t>
            </a:r>
            <a:r>
              <a:rPr lang="en-US" altLang="zh-CN" sz="900" dirty="0" err="1">
                <a:solidFill>
                  <a:srgbClr val="808080"/>
                </a:solidFill>
                <a:latin typeface="Menlo"/>
              </a:rPr>
              <a:t>.</a:t>
            </a:r>
            <a:r>
              <a:rPr lang="en-US" altLang="zh-CN" sz="900" dirty="0" err="1">
                <a:solidFill>
                  <a:srgbClr val="0055AA"/>
                </a:solidFill>
                <a:latin typeface="Menlo"/>
              </a:rPr>
              <a:t>out</a:t>
            </a:r>
            <a:r>
              <a:rPr lang="en-US" altLang="zh-CN" sz="900" dirty="0" err="1">
                <a:solidFill>
                  <a:srgbClr val="808080"/>
                </a:solidFill>
                <a:latin typeface="Menlo"/>
              </a:rPr>
              <a:t>.</a:t>
            </a:r>
            <a:r>
              <a:rPr lang="en-US" altLang="zh-CN" sz="900" dirty="0" err="1">
                <a:solidFill>
                  <a:srgbClr val="0055AA"/>
                </a:solidFill>
                <a:latin typeface="Menlo"/>
              </a:rPr>
              <a:t>println</a:t>
            </a:r>
            <a:r>
              <a:rPr lang="en-US" altLang="zh-CN" sz="900" dirty="0">
                <a:solidFill>
                  <a:srgbClr val="808000"/>
                </a:solidFill>
                <a:latin typeface="Menlo"/>
              </a:rPr>
              <a:t>(</a:t>
            </a:r>
            <a:r>
              <a:rPr lang="en-US" altLang="zh-CN" sz="900" dirty="0">
                <a:solidFill>
                  <a:srgbClr val="8B0000"/>
                </a:solidFill>
                <a:latin typeface="Menlo"/>
              </a:rPr>
              <a:t>"</a:t>
            </a:r>
            <a:r>
              <a:rPr lang="en-US" altLang="zh-CN" sz="900" dirty="0">
                <a:solidFill>
                  <a:srgbClr val="AA1111"/>
                </a:solidFill>
                <a:latin typeface="Menlo"/>
              </a:rPr>
              <a:t>Student: </a:t>
            </a:r>
            <a:r>
              <a:rPr lang="en-US" altLang="zh-CN" sz="900" dirty="0">
                <a:solidFill>
                  <a:srgbClr val="8B0000"/>
                </a:solidFill>
                <a:latin typeface="Menlo"/>
              </a:rPr>
              <a:t>"</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err="1">
                <a:solidFill>
                  <a:srgbClr val="0055AA"/>
                </a:solidFill>
                <a:latin typeface="Menlo"/>
              </a:rPr>
              <a:t>System</a:t>
            </a:r>
            <a:r>
              <a:rPr lang="en-US" altLang="zh-CN" sz="900" dirty="0" err="1">
                <a:solidFill>
                  <a:srgbClr val="808080"/>
                </a:solidFill>
                <a:latin typeface="Menlo"/>
              </a:rPr>
              <a:t>.</a:t>
            </a:r>
            <a:r>
              <a:rPr lang="en-US" altLang="zh-CN" sz="900" dirty="0" err="1">
                <a:solidFill>
                  <a:srgbClr val="0055AA"/>
                </a:solidFill>
                <a:latin typeface="Menlo"/>
              </a:rPr>
              <a:t>out</a:t>
            </a:r>
            <a:r>
              <a:rPr lang="en-US" altLang="zh-CN" sz="900" dirty="0" err="1">
                <a:solidFill>
                  <a:srgbClr val="808080"/>
                </a:solidFill>
                <a:latin typeface="Menlo"/>
              </a:rPr>
              <a:t>.</a:t>
            </a:r>
            <a:r>
              <a:rPr lang="en-US" altLang="zh-CN" sz="900" dirty="0" err="1">
                <a:solidFill>
                  <a:srgbClr val="0055AA"/>
                </a:solidFill>
                <a:latin typeface="Menlo"/>
              </a:rPr>
              <a:t>println</a:t>
            </a:r>
            <a:r>
              <a:rPr lang="en-US" altLang="zh-CN" sz="900" dirty="0">
                <a:solidFill>
                  <a:srgbClr val="808000"/>
                </a:solidFill>
                <a:latin typeface="Menlo"/>
              </a:rPr>
              <a:t>(</a:t>
            </a:r>
            <a:r>
              <a:rPr lang="en-US" altLang="zh-CN" sz="900" dirty="0">
                <a:solidFill>
                  <a:srgbClr val="8B0000"/>
                </a:solidFill>
                <a:latin typeface="Menlo"/>
              </a:rPr>
              <a:t>"</a:t>
            </a:r>
            <a:r>
              <a:rPr lang="en-US" altLang="zh-CN" sz="900" dirty="0">
                <a:solidFill>
                  <a:srgbClr val="AA1111"/>
                </a:solidFill>
                <a:latin typeface="Menlo"/>
              </a:rPr>
              <a:t>Name: </a:t>
            </a:r>
            <a:r>
              <a:rPr lang="en-US" altLang="zh-CN" sz="900" dirty="0">
                <a:solidFill>
                  <a:srgbClr val="8B0000"/>
                </a:solidFill>
                <a:latin typeface="Menlo"/>
              </a:rPr>
              <a:t>"</a:t>
            </a:r>
            <a:r>
              <a:rPr lang="en-US" altLang="zh-CN" sz="900" dirty="0">
                <a:solidFill>
                  <a:srgbClr val="808080"/>
                </a:solidFill>
                <a:latin typeface="Menlo"/>
              </a:rPr>
              <a:t> + </a:t>
            </a:r>
            <a:r>
              <a:rPr lang="en-US" altLang="zh-CN" sz="900" dirty="0" err="1">
                <a:solidFill>
                  <a:srgbClr val="0055AA"/>
                </a:solidFill>
                <a:latin typeface="Menlo"/>
              </a:rPr>
              <a:t>studentName</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err="1">
                <a:solidFill>
                  <a:srgbClr val="0055AA"/>
                </a:solidFill>
                <a:latin typeface="Menlo"/>
              </a:rPr>
              <a:t>System</a:t>
            </a:r>
            <a:r>
              <a:rPr lang="en-US" altLang="zh-CN" sz="900" dirty="0" err="1">
                <a:solidFill>
                  <a:srgbClr val="808080"/>
                </a:solidFill>
                <a:latin typeface="Menlo"/>
              </a:rPr>
              <a:t>.</a:t>
            </a:r>
            <a:r>
              <a:rPr lang="en-US" altLang="zh-CN" sz="900" dirty="0" err="1">
                <a:solidFill>
                  <a:srgbClr val="0055AA"/>
                </a:solidFill>
                <a:latin typeface="Menlo"/>
              </a:rPr>
              <a:t>out</a:t>
            </a:r>
            <a:r>
              <a:rPr lang="en-US" altLang="zh-CN" sz="900" dirty="0" err="1">
                <a:solidFill>
                  <a:srgbClr val="808080"/>
                </a:solidFill>
                <a:latin typeface="Menlo"/>
              </a:rPr>
              <a:t>.</a:t>
            </a:r>
            <a:r>
              <a:rPr lang="en-US" altLang="zh-CN" sz="900" dirty="0" err="1">
                <a:solidFill>
                  <a:srgbClr val="0055AA"/>
                </a:solidFill>
                <a:latin typeface="Menlo"/>
              </a:rPr>
              <a:t>println</a:t>
            </a:r>
            <a:r>
              <a:rPr lang="en-US" altLang="zh-CN" sz="900" dirty="0">
                <a:solidFill>
                  <a:srgbClr val="808000"/>
                </a:solidFill>
                <a:latin typeface="Menlo"/>
              </a:rPr>
              <a:t>(</a:t>
            </a:r>
            <a:r>
              <a:rPr lang="en-US" altLang="zh-CN" sz="900" dirty="0">
                <a:solidFill>
                  <a:srgbClr val="8B0000"/>
                </a:solidFill>
                <a:latin typeface="Menlo"/>
              </a:rPr>
              <a:t>"</a:t>
            </a:r>
            <a:r>
              <a:rPr lang="en-US" altLang="zh-CN" sz="900" dirty="0">
                <a:solidFill>
                  <a:srgbClr val="AA1111"/>
                </a:solidFill>
                <a:latin typeface="Menlo"/>
              </a:rPr>
              <a:t>Roll No: </a:t>
            </a:r>
            <a:r>
              <a:rPr lang="en-US" altLang="zh-CN" sz="900" dirty="0">
                <a:solidFill>
                  <a:srgbClr val="8B0000"/>
                </a:solidFill>
                <a:latin typeface="Menlo"/>
              </a:rPr>
              <a:t>"</a:t>
            </a:r>
            <a:r>
              <a:rPr lang="en-US" altLang="zh-CN" sz="900" dirty="0">
                <a:solidFill>
                  <a:srgbClr val="808080"/>
                </a:solidFill>
                <a:latin typeface="Menlo"/>
              </a:rPr>
              <a:t> + </a:t>
            </a:r>
            <a:r>
              <a:rPr lang="en-US" altLang="zh-CN" sz="900" dirty="0" err="1">
                <a:solidFill>
                  <a:srgbClr val="0055AA"/>
                </a:solidFill>
                <a:latin typeface="Menlo"/>
              </a:rPr>
              <a:t>studentRollNo</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endParaRPr lang="zh-CN" altLang="en-US" sz="900" dirty="0"/>
          </a:p>
        </p:txBody>
      </p:sp>
      <p:sp>
        <p:nvSpPr>
          <p:cNvPr id="8" name="矩形 7">
            <a:extLst>
              <a:ext uri="{FF2B5EF4-FFF2-40B4-BE49-F238E27FC236}">
                <a16:creationId xmlns:a16="http://schemas.microsoft.com/office/drawing/2014/main" id="{EAE128AD-C3CC-4AE2-98E6-D81B908F3ECA}"/>
              </a:ext>
            </a:extLst>
          </p:cNvPr>
          <p:cNvSpPr/>
          <p:nvPr/>
        </p:nvSpPr>
        <p:spPr>
          <a:xfrm>
            <a:off x="4572000" y="2292623"/>
            <a:ext cx="4908014" cy="2708434"/>
          </a:xfrm>
          <a:prstGeom prst="rect">
            <a:avLst/>
          </a:prstGeom>
        </p:spPr>
        <p:txBody>
          <a:bodyPr wrap="square">
            <a:spAutoFit/>
          </a:bodyPr>
          <a:lstStyle/>
          <a:p>
            <a:pPr algn="l"/>
            <a:r>
              <a:rPr lang="en-US" altLang="zh-CN" sz="1000" dirty="0"/>
              <a:t>4</a:t>
            </a:r>
            <a:r>
              <a:rPr lang="zh-CN" altLang="en-US" sz="1000" dirty="0"/>
              <a:t>、使用 </a:t>
            </a:r>
            <a:r>
              <a:rPr lang="en-US" altLang="zh-CN" sz="1000" dirty="0" err="1"/>
              <a:t>StudentController</a:t>
            </a:r>
            <a:r>
              <a:rPr lang="en-US" altLang="zh-CN" sz="1000" dirty="0"/>
              <a:t> </a:t>
            </a:r>
            <a:r>
              <a:rPr lang="zh-CN" altLang="en-US" sz="1000" dirty="0"/>
              <a:t>方法来演示 </a:t>
            </a:r>
            <a:r>
              <a:rPr lang="en-US" altLang="zh-CN" sz="1000" dirty="0"/>
              <a:t>MVC </a:t>
            </a:r>
            <a:r>
              <a:rPr lang="zh-CN" altLang="en-US" sz="1000" dirty="0"/>
              <a:t>设计模式的用法</a:t>
            </a:r>
            <a:r>
              <a:rPr lang="en-US" altLang="zh-CN" sz="1000" dirty="0"/>
              <a:t>:</a:t>
            </a:r>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class</a:t>
            </a:r>
            <a:r>
              <a:rPr lang="en-US" altLang="zh-CN" sz="1000" dirty="0">
                <a:solidFill>
                  <a:srgbClr val="808080"/>
                </a:solidFill>
                <a:latin typeface="Menlo"/>
              </a:rPr>
              <a:t> </a:t>
            </a:r>
            <a:r>
              <a:rPr lang="en-US" altLang="zh-CN" sz="1000" dirty="0" err="1">
                <a:solidFill>
                  <a:srgbClr val="0055AA"/>
                </a:solidFill>
                <a:latin typeface="Menlo"/>
              </a:rPr>
              <a:t>MVCPatternDemo</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static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a:solidFill>
                  <a:srgbClr val="0055AA"/>
                </a:solidFill>
                <a:latin typeface="Menlo"/>
              </a:rPr>
              <a:t>main</a:t>
            </a:r>
            <a:r>
              <a:rPr lang="en-US" altLang="zh-CN" sz="1000" dirty="0">
                <a:solidFill>
                  <a:srgbClr val="808000"/>
                </a:solidFill>
                <a:latin typeface="Menlo"/>
              </a:rPr>
              <a:t>(</a:t>
            </a:r>
            <a:r>
              <a:rPr lang="en-US" altLang="zh-CN" sz="1000" dirty="0">
                <a:solidFill>
                  <a:srgbClr val="0055AA"/>
                </a:solidFill>
                <a:latin typeface="Menlo"/>
              </a:rPr>
              <a:t>String</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err="1">
                <a:solidFill>
                  <a:srgbClr val="0055AA"/>
                </a:solidFill>
                <a:latin typeface="Menlo"/>
              </a:rPr>
              <a:t>args</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从数据库获取学生记录</a:t>
            </a:r>
            <a:r>
              <a:rPr lang="zh-CN" altLang="en-US" sz="1000" dirty="0">
                <a:solidFill>
                  <a:srgbClr val="808080"/>
                </a:solidFill>
                <a:latin typeface="Menlo"/>
              </a:rPr>
              <a:t> </a:t>
            </a:r>
            <a:endParaRPr lang="en-US" altLang="zh-CN" sz="1000" dirty="0">
              <a:solidFill>
                <a:srgbClr val="808080"/>
              </a:solidFill>
              <a:latin typeface="Menlo"/>
            </a:endParaRPr>
          </a:p>
          <a:p>
            <a:pPr algn="l"/>
            <a:r>
              <a:rPr lang="en-US" altLang="zh-CN" sz="1000" dirty="0">
                <a:solidFill>
                  <a:srgbClr val="808080"/>
                </a:solidFill>
                <a:latin typeface="Menlo"/>
              </a:rPr>
              <a:t>		</a:t>
            </a:r>
            <a:r>
              <a:rPr lang="en-US" altLang="zh-CN" sz="1000" dirty="0">
                <a:solidFill>
                  <a:srgbClr val="0055AA"/>
                </a:solidFill>
                <a:latin typeface="Menlo"/>
              </a:rPr>
              <a:t>Student</a:t>
            </a:r>
            <a:r>
              <a:rPr lang="en-US" altLang="zh-CN" sz="1000" dirty="0">
                <a:solidFill>
                  <a:srgbClr val="808080"/>
                </a:solidFill>
                <a:latin typeface="Menlo"/>
              </a:rPr>
              <a:t> </a:t>
            </a:r>
            <a:r>
              <a:rPr lang="en-US" altLang="zh-CN" sz="1000" dirty="0">
                <a:solidFill>
                  <a:srgbClr val="0055AA"/>
                </a:solidFill>
                <a:latin typeface="Menlo"/>
              </a:rPr>
              <a:t>model</a:t>
            </a:r>
            <a:r>
              <a:rPr lang="en-US" altLang="zh-CN" sz="1000" dirty="0">
                <a:solidFill>
                  <a:srgbClr val="808080"/>
                </a:solidFill>
                <a:latin typeface="Menlo"/>
              </a:rPr>
              <a:t> = </a:t>
            </a:r>
            <a:r>
              <a:rPr lang="en-US" altLang="zh-CN" sz="1000" dirty="0" err="1">
                <a:solidFill>
                  <a:srgbClr val="0055AA"/>
                </a:solidFill>
                <a:latin typeface="Menlo"/>
              </a:rPr>
              <a:t>retrieveStudentFromDatabase</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创建一个视图：把学生详细信息输出到控制台</a:t>
            </a:r>
            <a:r>
              <a:rPr lang="zh-CN" altLang="en-US" sz="1000" dirty="0">
                <a:solidFill>
                  <a:srgbClr val="808080"/>
                </a:solidFill>
                <a:latin typeface="Menlo"/>
              </a:rPr>
              <a:t> </a:t>
            </a:r>
            <a:endParaRPr lang="en-US" altLang="zh-CN" sz="1000" dirty="0">
              <a:solidFill>
                <a:srgbClr val="808080"/>
              </a:solidFill>
              <a:latin typeface="Menlo"/>
            </a:endParaRPr>
          </a:p>
          <a:p>
            <a:pPr algn="l"/>
            <a:r>
              <a:rPr lang="en-US" altLang="zh-CN" sz="1000" dirty="0">
                <a:solidFill>
                  <a:srgbClr val="808080"/>
                </a:solidFill>
                <a:latin typeface="Menlo"/>
              </a:rPr>
              <a:t>		</a:t>
            </a:r>
            <a:r>
              <a:rPr lang="en-US" altLang="zh-CN" sz="1000" dirty="0" err="1">
                <a:solidFill>
                  <a:srgbClr val="0055AA"/>
                </a:solidFill>
                <a:latin typeface="Menlo"/>
              </a:rPr>
              <a:t>StudentView</a:t>
            </a:r>
            <a:r>
              <a:rPr lang="en-US" altLang="zh-CN" sz="1000" dirty="0">
                <a:solidFill>
                  <a:srgbClr val="808080"/>
                </a:solidFill>
                <a:latin typeface="Menlo"/>
              </a:rPr>
              <a:t> </a:t>
            </a:r>
            <a:r>
              <a:rPr lang="en-US" altLang="zh-CN" sz="1000" dirty="0">
                <a:solidFill>
                  <a:srgbClr val="0055AA"/>
                </a:solidFill>
                <a:latin typeface="Menlo"/>
              </a:rPr>
              <a:t>view</a:t>
            </a:r>
            <a:r>
              <a:rPr lang="en-US" altLang="zh-CN" sz="1000" dirty="0">
                <a:solidFill>
                  <a:srgbClr val="808080"/>
                </a:solidFill>
                <a:latin typeface="Menlo"/>
              </a:rPr>
              <a:t> =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err="1">
                <a:solidFill>
                  <a:srgbClr val="0055AA"/>
                </a:solidFill>
                <a:latin typeface="Menlo"/>
              </a:rPr>
              <a:t>StudentView</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StudentController</a:t>
            </a:r>
            <a:r>
              <a:rPr lang="en-US" altLang="zh-CN" sz="1000" dirty="0">
                <a:solidFill>
                  <a:srgbClr val="808080"/>
                </a:solidFill>
                <a:latin typeface="Menlo"/>
              </a:rPr>
              <a:t> </a:t>
            </a:r>
            <a:r>
              <a:rPr lang="en-US" altLang="zh-CN" sz="1000" dirty="0">
                <a:solidFill>
                  <a:srgbClr val="0055AA"/>
                </a:solidFill>
                <a:latin typeface="Menlo"/>
              </a:rPr>
              <a:t>controller</a:t>
            </a:r>
            <a:r>
              <a:rPr lang="en-US" altLang="zh-CN" sz="1000" dirty="0">
                <a:solidFill>
                  <a:srgbClr val="808080"/>
                </a:solidFill>
                <a:latin typeface="Menlo"/>
              </a:rPr>
              <a:t> =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err="1">
                <a:solidFill>
                  <a:srgbClr val="0055AA"/>
                </a:solidFill>
                <a:latin typeface="Menlo"/>
              </a:rPr>
              <a:t>StudentController</a:t>
            </a:r>
            <a:r>
              <a:rPr lang="en-US" altLang="zh-CN" sz="1000" dirty="0">
                <a:solidFill>
                  <a:srgbClr val="808000"/>
                </a:solidFill>
                <a:latin typeface="Menlo"/>
              </a:rPr>
              <a:t>(</a:t>
            </a:r>
            <a:r>
              <a:rPr lang="en-US" altLang="zh-CN" sz="1000" dirty="0">
                <a:solidFill>
                  <a:srgbClr val="0055AA"/>
                </a:solidFill>
                <a:latin typeface="Menlo"/>
              </a:rPr>
              <a:t>model</a:t>
            </a:r>
            <a:r>
              <a:rPr lang="en-US" altLang="zh-CN" sz="1000" dirty="0">
                <a:solidFill>
                  <a:srgbClr val="808080"/>
                </a:solidFill>
                <a:latin typeface="Menlo"/>
              </a:rPr>
              <a:t>, </a:t>
            </a:r>
            <a:r>
              <a:rPr lang="en-US" altLang="zh-CN" sz="1000" dirty="0">
                <a:solidFill>
                  <a:srgbClr val="0055AA"/>
                </a:solidFill>
                <a:latin typeface="Menlo"/>
              </a:rPr>
              <a:t>view</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controller</a:t>
            </a:r>
            <a:r>
              <a:rPr lang="en-US" altLang="zh-CN" sz="1000" dirty="0" err="1">
                <a:solidFill>
                  <a:srgbClr val="808080"/>
                </a:solidFill>
                <a:latin typeface="Menlo"/>
              </a:rPr>
              <a:t>.</a:t>
            </a:r>
            <a:r>
              <a:rPr lang="en-US" altLang="zh-CN" sz="1000" dirty="0" err="1">
                <a:solidFill>
                  <a:srgbClr val="0055AA"/>
                </a:solidFill>
                <a:latin typeface="Menlo"/>
              </a:rPr>
              <a:t>updateView</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AA5500"/>
                </a:solidFill>
                <a:latin typeface="Menlo"/>
              </a:rPr>
              <a:t>//</a:t>
            </a:r>
            <a:r>
              <a:rPr lang="zh-CN" altLang="en-US" sz="1000" dirty="0">
                <a:solidFill>
                  <a:srgbClr val="AA5500"/>
                </a:solidFill>
                <a:latin typeface="Menlo"/>
              </a:rPr>
              <a:t>更新模型数据</a:t>
            </a:r>
            <a:r>
              <a:rPr lang="zh-CN" altLang="en-US" sz="1000" dirty="0">
                <a:solidFill>
                  <a:srgbClr val="808080"/>
                </a:solidFill>
                <a:latin typeface="Menlo"/>
              </a:rPr>
              <a:t> </a:t>
            </a:r>
            <a:br>
              <a:rPr lang="en-US" altLang="zh-CN" sz="1000" dirty="0">
                <a:solidFill>
                  <a:srgbClr val="808080"/>
                </a:solidFill>
                <a:latin typeface="Menlo"/>
              </a:rPr>
            </a:br>
            <a:r>
              <a:rPr lang="en-US" altLang="zh-CN" sz="1000" dirty="0">
                <a:solidFill>
                  <a:srgbClr val="808080"/>
                </a:solidFill>
                <a:latin typeface="Menlo"/>
              </a:rPr>
              <a:t>		</a:t>
            </a:r>
            <a:r>
              <a:rPr lang="en-US" altLang="zh-CN" sz="1000" dirty="0" err="1">
                <a:solidFill>
                  <a:srgbClr val="0055AA"/>
                </a:solidFill>
                <a:latin typeface="Menlo"/>
              </a:rPr>
              <a:t>controller</a:t>
            </a:r>
            <a:r>
              <a:rPr lang="en-US" altLang="zh-CN" sz="1000" dirty="0" err="1">
                <a:solidFill>
                  <a:srgbClr val="808080"/>
                </a:solidFill>
                <a:latin typeface="Menlo"/>
              </a:rPr>
              <a:t>.</a:t>
            </a:r>
            <a:r>
              <a:rPr lang="en-US" altLang="zh-CN" sz="1000" dirty="0" err="1">
                <a:solidFill>
                  <a:srgbClr val="0055AA"/>
                </a:solidFill>
                <a:latin typeface="Menlo"/>
              </a:rPr>
              <a:t>setStudentName</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John</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controller</a:t>
            </a:r>
            <a:r>
              <a:rPr lang="en-US" altLang="zh-CN" sz="1000" dirty="0" err="1">
                <a:solidFill>
                  <a:srgbClr val="808080"/>
                </a:solidFill>
                <a:latin typeface="Menlo"/>
              </a:rPr>
              <a:t>.</a:t>
            </a:r>
            <a:r>
              <a:rPr lang="en-US" altLang="zh-CN" sz="1000" dirty="0" err="1">
                <a:solidFill>
                  <a:srgbClr val="0055AA"/>
                </a:solidFill>
                <a:latin typeface="Menlo"/>
              </a:rPr>
              <a:t>updateView</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private</a:t>
            </a:r>
            <a:r>
              <a:rPr lang="en-US" altLang="zh-CN" sz="1000" dirty="0">
                <a:solidFill>
                  <a:srgbClr val="808080"/>
                </a:solidFill>
                <a:latin typeface="Menlo"/>
              </a:rPr>
              <a:t> </a:t>
            </a:r>
            <a:r>
              <a:rPr lang="en-US" altLang="zh-CN" sz="1000" dirty="0">
                <a:latin typeface="Menlo"/>
              </a:rPr>
              <a:t>static</a:t>
            </a:r>
            <a:r>
              <a:rPr lang="en-US" altLang="zh-CN" sz="1000" dirty="0">
                <a:solidFill>
                  <a:srgbClr val="808080"/>
                </a:solidFill>
                <a:latin typeface="Menlo"/>
              </a:rPr>
              <a:t> </a:t>
            </a:r>
            <a:r>
              <a:rPr lang="en-US" altLang="zh-CN" sz="1000" dirty="0">
                <a:solidFill>
                  <a:srgbClr val="0055AA"/>
                </a:solidFill>
                <a:latin typeface="Menlo"/>
              </a:rPr>
              <a:t>Student</a:t>
            </a:r>
            <a:r>
              <a:rPr lang="en-US" altLang="zh-CN" sz="1000" dirty="0">
                <a:solidFill>
                  <a:srgbClr val="808080"/>
                </a:solidFill>
                <a:latin typeface="Menlo"/>
              </a:rPr>
              <a:t> </a:t>
            </a:r>
            <a:r>
              <a:rPr lang="en-US" altLang="zh-CN" sz="1000" dirty="0" err="1">
                <a:solidFill>
                  <a:srgbClr val="0055AA"/>
                </a:solidFill>
                <a:latin typeface="Menlo"/>
              </a:rPr>
              <a:t>retrieveStudentFromDatabase</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55AA"/>
                </a:solidFill>
                <a:latin typeface="Menlo"/>
              </a:rPr>
              <a:t>Student</a:t>
            </a:r>
            <a:r>
              <a:rPr lang="en-US" altLang="zh-CN" sz="1000" dirty="0">
                <a:solidFill>
                  <a:srgbClr val="808080"/>
                </a:solidFill>
                <a:latin typeface="Menlo"/>
              </a:rPr>
              <a:t> </a:t>
            </a:r>
            <a:r>
              <a:rPr lang="en-US" altLang="zh-CN" sz="1000" dirty="0" err="1">
                <a:solidFill>
                  <a:srgbClr val="0055AA"/>
                </a:solidFill>
                <a:latin typeface="Menlo"/>
              </a:rPr>
              <a:t>student</a:t>
            </a:r>
            <a:r>
              <a:rPr lang="en-US" altLang="zh-CN" sz="1000" dirty="0">
                <a:solidFill>
                  <a:srgbClr val="808080"/>
                </a:solidFill>
                <a:latin typeface="Menlo"/>
              </a:rPr>
              <a:t> = </a:t>
            </a:r>
            <a:r>
              <a:rPr lang="en-US" altLang="zh-CN" sz="1000" dirty="0">
                <a:solidFill>
                  <a:srgbClr val="008000"/>
                </a:solidFill>
                <a:latin typeface="Menlo"/>
              </a:rPr>
              <a:t>new</a:t>
            </a:r>
            <a:r>
              <a:rPr lang="en-US" altLang="zh-CN" sz="1000" dirty="0">
                <a:solidFill>
                  <a:srgbClr val="808080"/>
                </a:solidFill>
                <a:latin typeface="Menlo"/>
              </a:rPr>
              <a:t> </a:t>
            </a:r>
            <a:r>
              <a:rPr lang="en-US" altLang="zh-CN" sz="1000" dirty="0">
                <a:solidFill>
                  <a:srgbClr val="0055AA"/>
                </a:solidFill>
                <a:latin typeface="Menlo"/>
              </a:rPr>
              <a:t>Student</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student</a:t>
            </a:r>
            <a:r>
              <a:rPr lang="en-US" altLang="zh-CN" sz="1000" dirty="0" err="1">
                <a:solidFill>
                  <a:srgbClr val="808080"/>
                </a:solidFill>
                <a:latin typeface="Menlo"/>
              </a:rPr>
              <a:t>.</a:t>
            </a:r>
            <a:r>
              <a:rPr lang="en-US" altLang="zh-CN" sz="1000" dirty="0" err="1">
                <a:solidFill>
                  <a:srgbClr val="0055AA"/>
                </a:solidFill>
                <a:latin typeface="Menlo"/>
              </a:rPr>
              <a:t>setName</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Robert</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err="1">
                <a:solidFill>
                  <a:srgbClr val="0055AA"/>
                </a:solidFill>
                <a:latin typeface="Menlo"/>
              </a:rPr>
              <a:t>student</a:t>
            </a:r>
            <a:r>
              <a:rPr lang="en-US" altLang="zh-CN" sz="1000" dirty="0" err="1">
                <a:solidFill>
                  <a:srgbClr val="808080"/>
                </a:solidFill>
                <a:latin typeface="Menlo"/>
              </a:rPr>
              <a:t>.</a:t>
            </a:r>
            <a:r>
              <a:rPr lang="en-US" altLang="zh-CN" sz="1000" dirty="0" err="1">
                <a:solidFill>
                  <a:srgbClr val="0055AA"/>
                </a:solidFill>
                <a:latin typeface="Menlo"/>
              </a:rPr>
              <a:t>setRollNo</a:t>
            </a:r>
            <a:r>
              <a:rPr lang="en-US" altLang="zh-CN" sz="1000" dirty="0">
                <a:solidFill>
                  <a:srgbClr val="808000"/>
                </a:solidFill>
                <a:latin typeface="Menlo"/>
              </a:rPr>
              <a:t>(</a:t>
            </a:r>
            <a:r>
              <a:rPr lang="en-US" altLang="zh-CN" sz="1000" dirty="0">
                <a:solidFill>
                  <a:srgbClr val="8B0000"/>
                </a:solidFill>
                <a:latin typeface="Menlo"/>
              </a:rPr>
              <a:t>"</a:t>
            </a:r>
            <a:r>
              <a:rPr lang="en-US" altLang="zh-CN" sz="1000" dirty="0">
                <a:solidFill>
                  <a:srgbClr val="AA1111"/>
                </a:solidFill>
                <a:latin typeface="Menlo"/>
              </a:rPr>
              <a:t>10</a:t>
            </a:r>
            <a:r>
              <a:rPr lang="en-US" altLang="zh-CN" sz="1000" dirty="0">
                <a:solidFill>
                  <a:srgbClr val="8B0000"/>
                </a:solidFill>
                <a:latin typeface="Menlo"/>
              </a:rPr>
              <a:t>"</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return</a:t>
            </a:r>
            <a:r>
              <a:rPr lang="en-US" altLang="zh-CN" sz="1000" dirty="0">
                <a:solidFill>
                  <a:srgbClr val="808080"/>
                </a:solidFill>
                <a:latin typeface="Menlo"/>
              </a:rPr>
              <a:t> </a:t>
            </a:r>
            <a:r>
              <a:rPr lang="en-US" altLang="zh-CN" sz="1000" dirty="0">
                <a:solidFill>
                  <a:srgbClr val="0055AA"/>
                </a:solidFill>
                <a:latin typeface="Menlo"/>
              </a:rPr>
              <a:t>student</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en-US" altLang="zh-CN" sz="1000" dirty="0"/>
          </a:p>
        </p:txBody>
      </p:sp>
    </p:spTree>
    <p:extLst>
      <p:ext uri="{BB962C8B-B14F-4D97-AF65-F5344CB8AC3E}">
        <p14:creationId xmlns:p14="http://schemas.microsoft.com/office/powerpoint/2010/main" val="76954754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íṣľîḍê"/>
          <p:cNvSpPr txBox="1"/>
          <p:nvPr/>
        </p:nvSpPr>
        <p:spPr>
          <a:xfrm>
            <a:off x="4579059" y="3746537"/>
            <a:ext cx="3845848" cy="578303"/>
          </a:xfrm>
          <a:prstGeom prst="rect">
            <a:avLst/>
          </a:prstGeom>
          <a:noFill/>
        </p:spPr>
        <p:txBody>
          <a:bodyPr wrap="square" lIns="90000" tIns="46800" rIns="90000" bIns="46800" rtlCol="0">
            <a:noAutofit/>
          </a:bodyPr>
          <a:lstStyle/>
          <a:p>
            <a:pPr marL="187325" lvl="2" indent="0">
              <a:lnSpc>
                <a:spcPct val="150000"/>
              </a:lnSpc>
              <a:buClr>
                <a:srgbClr val="D9272E"/>
              </a:buClr>
              <a:buSzPct val="70000"/>
            </a:pPr>
            <a:endParaRPr kumimoji="1" lang="en-US" altLang="zh-CN" sz="1100" spc="225" dirty="0">
              <a:solidFill>
                <a:schemeClr val="tx1">
                  <a:lumMod val="50000"/>
                  <a:lumOff val="50000"/>
                </a:schemeClr>
              </a:solidFill>
              <a:latin typeface="微软雅黑" pitchFamily="34" charset="-122"/>
              <a:ea typeface="微软雅黑" pitchFamily="34" charset="-122"/>
              <a:cs typeface="微软雅黑" pitchFamily="34" charset="-122"/>
            </a:endParaRPr>
          </a:p>
        </p:txBody>
      </p:sp>
      <p:pic>
        <p:nvPicPr>
          <p:cNvPr id="2" name="图片 1" descr="2019-06-17 16:05:40.606000"/>
          <p:cNvPicPr>
            <a:picLocks noChangeAspect="1"/>
          </p:cNvPicPr>
          <p:nvPr/>
        </p:nvPicPr>
        <p:blipFill>
          <a:blip r:embed="rId3"/>
          <a:stretch>
            <a:fillRect/>
          </a:stretch>
        </p:blipFill>
        <p:spPr>
          <a:xfrm>
            <a:off x="687070" y="692785"/>
            <a:ext cx="3515360" cy="2525395"/>
          </a:xfrm>
          <a:prstGeom prst="rect">
            <a:avLst/>
          </a:prstGeom>
        </p:spPr>
      </p:pic>
      <p:pic>
        <p:nvPicPr>
          <p:cNvPr id="4" name="图片 3" descr="2019-06-17 16:06:00.857000"/>
          <p:cNvPicPr>
            <a:picLocks noChangeAspect="1"/>
          </p:cNvPicPr>
          <p:nvPr/>
        </p:nvPicPr>
        <p:blipFill>
          <a:blip r:embed="rId4"/>
          <a:stretch>
            <a:fillRect/>
          </a:stretch>
        </p:blipFill>
        <p:spPr>
          <a:xfrm>
            <a:off x="4875530" y="867410"/>
            <a:ext cx="3345180" cy="2570480"/>
          </a:xfrm>
          <a:prstGeom prst="rect">
            <a:avLst/>
          </a:prstGeom>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rPr>
              <a:t>数据访问对象模式</a:t>
            </a:r>
          </a:p>
        </p:txBody>
      </p:sp>
      <p:sp>
        <p:nvSpPr>
          <p:cNvPr id="6" name="ïṣļiďê"/>
          <p:cNvSpPr/>
          <p:nvPr/>
        </p:nvSpPr>
        <p:spPr bwMode="auto">
          <a:xfrm>
            <a:off x="917575" y="983615"/>
            <a:ext cx="7515860" cy="1008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数据访问对象模式（</a:t>
            </a:r>
            <a:r>
              <a:rPr lang="en-US" altLang="zh-CN" sz="1200" dirty="0">
                <a:solidFill>
                  <a:schemeClr val="tx1">
                    <a:lumMod val="50000"/>
                    <a:lumOff val="50000"/>
                  </a:schemeClr>
                </a:solidFill>
                <a:latin typeface="微软雅黑" pitchFamily="34" charset="-122"/>
                <a:ea typeface="微软雅黑" pitchFamily="34" charset="-122"/>
              </a:rPr>
              <a:t>Data Access Object Pattern</a:t>
            </a:r>
            <a:r>
              <a:rPr lang="zh-CN" altLang="en-US" sz="1200" dirty="0">
                <a:solidFill>
                  <a:schemeClr val="tx1">
                    <a:lumMod val="50000"/>
                    <a:lumOff val="50000"/>
                  </a:schemeClr>
                </a:solidFill>
                <a:latin typeface="微软雅黑" pitchFamily="34" charset="-122"/>
                <a:ea typeface="微软雅黑" pitchFamily="34" charset="-122"/>
              </a:rPr>
              <a:t>）或 </a:t>
            </a:r>
            <a:r>
              <a:rPr lang="en-US" altLang="zh-CN" sz="1200" dirty="0">
                <a:solidFill>
                  <a:schemeClr val="tx1">
                    <a:lumMod val="50000"/>
                    <a:lumOff val="50000"/>
                  </a:schemeClr>
                </a:solidFill>
                <a:latin typeface="微软雅黑" pitchFamily="34" charset="-122"/>
                <a:ea typeface="微软雅黑" pitchFamily="34" charset="-122"/>
              </a:rPr>
              <a:t>DAO </a:t>
            </a:r>
            <a:r>
              <a:rPr lang="zh-CN" altLang="en-US" sz="1200" dirty="0">
                <a:solidFill>
                  <a:schemeClr val="tx1">
                    <a:lumMod val="50000"/>
                    <a:lumOff val="50000"/>
                  </a:schemeClr>
                </a:solidFill>
                <a:latin typeface="微软雅黑" pitchFamily="34" charset="-122"/>
                <a:ea typeface="微软雅黑" pitchFamily="34" charset="-122"/>
              </a:rPr>
              <a:t>模式用于把低级的数据访问 </a:t>
            </a:r>
            <a:r>
              <a:rPr lang="en-US" altLang="zh-CN" sz="1200" dirty="0">
                <a:solidFill>
                  <a:schemeClr val="tx1">
                    <a:lumMod val="50000"/>
                    <a:lumOff val="50000"/>
                  </a:schemeClr>
                </a:solidFill>
                <a:latin typeface="微软雅黑" pitchFamily="34" charset="-122"/>
                <a:ea typeface="微软雅黑" pitchFamily="34" charset="-122"/>
              </a:rPr>
              <a:t>API </a:t>
            </a:r>
            <a:r>
              <a:rPr lang="zh-CN" altLang="en-US" sz="1200" dirty="0">
                <a:solidFill>
                  <a:schemeClr val="tx1">
                    <a:lumMod val="50000"/>
                    <a:lumOff val="50000"/>
                  </a:schemeClr>
                </a:solidFill>
                <a:latin typeface="微软雅黑" pitchFamily="34" charset="-122"/>
                <a:ea typeface="微软雅黑" pitchFamily="34" charset="-122"/>
              </a:rPr>
              <a:t>或操作从高级的业务服务中分离出来。以下是数据访问对象模式的参与者。</a:t>
            </a:r>
          </a:p>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数据访问对象接口（</a:t>
            </a:r>
            <a:r>
              <a:rPr lang="en-US" altLang="zh-CN" sz="1200" dirty="0">
                <a:solidFill>
                  <a:schemeClr val="tx1">
                    <a:lumMod val="50000"/>
                    <a:lumOff val="50000"/>
                  </a:schemeClr>
                </a:solidFill>
                <a:latin typeface="微软雅黑" pitchFamily="34" charset="-122"/>
                <a:ea typeface="微软雅黑" pitchFamily="34" charset="-122"/>
              </a:rPr>
              <a:t>Data Access Object Interface</a:t>
            </a:r>
            <a:r>
              <a:rPr lang="zh-CN" altLang="en-US" sz="1200" dirty="0">
                <a:solidFill>
                  <a:schemeClr val="tx1">
                    <a:lumMod val="50000"/>
                    <a:lumOff val="50000"/>
                  </a:schemeClr>
                </a:solidFill>
                <a:latin typeface="微软雅黑" pitchFamily="34" charset="-122"/>
                <a:ea typeface="微软雅黑" pitchFamily="34" charset="-122"/>
              </a:rPr>
              <a:t>） </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该接口定义了在一个模型对象上要执行的标准操作。</a:t>
            </a:r>
          </a:p>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数据访问对象实体类（</a:t>
            </a:r>
            <a:r>
              <a:rPr lang="en-US" altLang="zh-CN" sz="1200" dirty="0">
                <a:solidFill>
                  <a:schemeClr val="tx1">
                    <a:lumMod val="50000"/>
                    <a:lumOff val="50000"/>
                  </a:schemeClr>
                </a:solidFill>
                <a:latin typeface="微软雅黑" pitchFamily="34" charset="-122"/>
                <a:ea typeface="微软雅黑" pitchFamily="34" charset="-122"/>
              </a:rPr>
              <a:t>Data Access Object concrete class</a:t>
            </a:r>
            <a:r>
              <a:rPr lang="zh-CN" altLang="en-US" sz="1200" dirty="0">
                <a:solidFill>
                  <a:schemeClr val="tx1">
                    <a:lumMod val="50000"/>
                    <a:lumOff val="50000"/>
                  </a:schemeClr>
                </a:solidFill>
                <a:latin typeface="微软雅黑" pitchFamily="34" charset="-122"/>
                <a:ea typeface="微软雅黑" pitchFamily="34" charset="-122"/>
              </a:rPr>
              <a:t>） </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该类实现了上述的接口。该类负责从数据源获取数据，数据源可以是数据库，也可以是 </a:t>
            </a:r>
            <a:r>
              <a:rPr lang="en-US" altLang="zh-CN" sz="1200" dirty="0">
                <a:solidFill>
                  <a:schemeClr val="tx1">
                    <a:lumMod val="50000"/>
                    <a:lumOff val="50000"/>
                  </a:schemeClr>
                </a:solidFill>
                <a:latin typeface="微软雅黑" pitchFamily="34" charset="-122"/>
                <a:ea typeface="微软雅黑" pitchFamily="34" charset="-122"/>
              </a:rPr>
              <a:t>xml</a:t>
            </a:r>
            <a:r>
              <a:rPr lang="zh-CN" altLang="en-US" sz="1200" dirty="0">
                <a:solidFill>
                  <a:schemeClr val="tx1">
                    <a:lumMod val="50000"/>
                    <a:lumOff val="50000"/>
                  </a:schemeClr>
                </a:solidFill>
                <a:latin typeface="微软雅黑" pitchFamily="34" charset="-122"/>
                <a:ea typeface="微软雅黑" pitchFamily="34" charset="-122"/>
              </a:rPr>
              <a:t>，或者是其他的存储机制。</a:t>
            </a:r>
          </a:p>
          <a:p>
            <a:pPr marL="171450" indent="-171450" latinLnBrk="1">
              <a:buFont typeface="Arial" panose="020B0604020202020204" pitchFamily="34" charset="0"/>
              <a:buChar char="•"/>
            </a:pPr>
            <a:r>
              <a:rPr lang="zh-CN" altLang="en-US" sz="1200" dirty="0">
                <a:solidFill>
                  <a:schemeClr val="tx1">
                    <a:lumMod val="50000"/>
                    <a:lumOff val="50000"/>
                  </a:schemeClr>
                </a:solidFill>
                <a:latin typeface="微软雅黑" pitchFamily="34" charset="-122"/>
                <a:ea typeface="微软雅黑" pitchFamily="34" charset="-122"/>
              </a:rPr>
              <a:t>模型对象</a:t>
            </a:r>
            <a:r>
              <a:rPr lang="en-US" altLang="zh-CN" sz="1200" dirty="0">
                <a:solidFill>
                  <a:schemeClr val="tx1">
                    <a:lumMod val="50000"/>
                    <a:lumOff val="50000"/>
                  </a:schemeClr>
                </a:solidFill>
                <a:latin typeface="微软雅黑" pitchFamily="34" charset="-122"/>
                <a:ea typeface="微软雅黑" pitchFamily="34" charset="-122"/>
              </a:rPr>
              <a:t>/</a:t>
            </a:r>
            <a:r>
              <a:rPr lang="zh-CN" altLang="en-US" sz="1200" dirty="0">
                <a:solidFill>
                  <a:schemeClr val="tx1">
                    <a:lumMod val="50000"/>
                    <a:lumOff val="50000"/>
                  </a:schemeClr>
                </a:solidFill>
                <a:latin typeface="微软雅黑" pitchFamily="34" charset="-122"/>
                <a:ea typeface="微软雅黑" pitchFamily="34" charset="-122"/>
              </a:rPr>
              <a:t>数值对象（</a:t>
            </a:r>
            <a:r>
              <a:rPr lang="en-US" altLang="zh-CN" sz="1200" dirty="0">
                <a:solidFill>
                  <a:schemeClr val="tx1">
                    <a:lumMod val="50000"/>
                    <a:lumOff val="50000"/>
                  </a:schemeClr>
                </a:solidFill>
                <a:latin typeface="微软雅黑" pitchFamily="34" charset="-122"/>
                <a:ea typeface="微软雅黑" pitchFamily="34" charset="-122"/>
              </a:rPr>
              <a:t>Model Object/Value Object</a:t>
            </a:r>
            <a:r>
              <a:rPr lang="zh-CN" altLang="en-US" sz="1200" dirty="0">
                <a:solidFill>
                  <a:schemeClr val="tx1">
                    <a:lumMod val="50000"/>
                    <a:lumOff val="50000"/>
                  </a:schemeClr>
                </a:solidFill>
                <a:latin typeface="微软雅黑" pitchFamily="34" charset="-122"/>
                <a:ea typeface="微软雅黑" pitchFamily="34" charset="-122"/>
              </a:rPr>
              <a:t>） </a:t>
            </a:r>
            <a:r>
              <a:rPr lang="en-US" altLang="zh-CN" sz="1200" dirty="0">
                <a:solidFill>
                  <a:schemeClr val="tx1">
                    <a:lumMod val="50000"/>
                    <a:lumOff val="50000"/>
                  </a:schemeClr>
                </a:solidFill>
                <a:latin typeface="微软雅黑" pitchFamily="34" charset="-122"/>
                <a:ea typeface="微软雅黑" pitchFamily="34" charset="-122"/>
              </a:rPr>
              <a:t>- </a:t>
            </a:r>
            <a:r>
              <a:rPr lang="zh-CN" altLang="en-US" sz="1200" dirty="0">
                <a:solidFill>
                  <a:schemeClr val="tx1">
                    <a:lumMod val="50000"/>
                    <a:lumOff val="50000"/>
                  </a:schemeClr>
                </a:solidFill>
                <a:latin typeface="微软雅黑" pitchFamily="34" charset="-122"/>
                <a:ea typeface="微软雅黑" pitchFamily="34" charset="-122"/>
              </a:rPr>
              <a:t>该对象是简单的 </a:t>
            </a:r>
            <a:r>
              <a:rPr lang="en-US" altLang="zh-CN" sz="1200" dirty="0">
                <a:solidFill>
                  <a:schemeClr val="tx1">
                    <a:lumMod val="50000"/>
                    <a:lumOff val="50000"/>
                  </a:schemeClr>
                </a:solidFill>
                <a:latin typeface="微软雅黑" pitchFamily="34" charset="-122"/>
                <a:ea typeface="微软雅黑" pitchFamily="34" charset="-122"/>
              </a:rPr>
              <a:t>POJO</a:t>
            </a:r>
            <a:r>
              <a:rPr lang="zh-CN" altLang="en-US" sz="1200" dirty="0">
                <a:solidFill>
                  <a:schemeClr val="tx1">
                    <a:lumMod val="50000"/>
                    <a:lumOff val="50000"/>
                  </a:schemeClr>
                </a:solidFill>
                <a:latin typeface="微软雅黑" pitchFamily="34" charset="-122"/>
                <a:ea typeface="微软雅黑" pitchFamily="34" charset="-122"/>
              </a:rPr>
              <a:t>，包含了 </a:t>
            </a:r>
            <a:r>
              <a:rPr lang="en-US" altLang="zh-CN" sz="1200" dirty="0">
                <a:solidFill>
                  <a:schemeClr val="tx1">
                    <a:lumMod val="50000"/>
                    <a:lumOff val="50000"/>
                  </a:schemeClr>
                </a:solidFill>
                <a:latin typeface="微软雅黑" pitchFamily="34" charset="-122"/>
                <a:ea typeface="微软雅黑" pitchFamily="34" charset="-122"/>
              </a:rPr>
              <a:t>get/set </a:t>
            </a:r>
            <a:r>
              <a:rPr lang="zh-CN" altLang="en-US" sz="1200" dirty="0">
                <a:solidFill>
                  <a:schemeClr val="tx1">
                    <a:lumMod val="50000"/>
                    <a:lumOff val="50000"/>
                  </a:schemeClr>
                </a:solidFill>
                <a:latin typeface="微软雅黑" pitchFamily="34" charset="-122"/>
                <a:ea typeface="微软雅黑" pitchFamily="34" charset="-122"/>
              </a:rPr>
              <a:t>方法来存储通过使用 </a:t>
            </a:r>
            <a:r>
              <a:rPr lang="en-US" altLang="zh-CN" sz="1200" dirty="0">
                <a:solidFill>
                  <a:schemeClr val="tx1">
                    <a:lumMod val="50000"/>
                    <a:lumOff val="50000"/>
                  </a:schemeClr>
                </a:solidFill>
                <a:latin typeface="微软雅黑" pitchFamily="34" charset="-122"/>
                <a:ea typeface="微软雅黑" pitchFamily="34" charset="-122"/>
              </a:rPr>
              <a:t>DAO </a:t>
            </a:r>
            <a:r>
              <a:rPr lang="zh-CN" altLang="en-US" sz="1200" dirty="0">
                <a:solidFill>
                  <a:schemeClr val="tx1">
                    <a:lumMod val="50000"/>
                    <a:lumOff val="50000"/>
                  </a:schemeClr>
                </a:solidFill>
                <a:latin typeface="微软雅黑" pitchFamily="34" charset="-122"/>
                <a:ea typeface="微软雅黑" pitchFamily="34" charset="-122"/>
              </a:rPr>
              <a:t>类检索到的数据。</a:t>
            </a:r>
          </a:p>
        </p:txBody>
      </p:sp>
    </p:spTree>
    <p:extLst>
      <p:ext uri="{BB962C8B-B14F-4D97-AF65-F5344CB8AC3E}">
        <p14:creationId xmlns:p14="http://schemas.microsoft.com/office/powerpoint/2010/main" val="814728492"/>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实现</a:t>
            </a:r>
          </a:p>
        </p:txBody>
      </p:sp>
      <p:sp>
        <p:nvSpPr>
          <p:cNvPr id="6" name="ïṣļiďê"/>
          <p:cNvSpPr/>
          <p:nvPr/>
        </p:nvSpPr>
        <p:spPr bwMode="auto">
          <a:xfrm>
            <a:off x="917575" y="983615"/>
            <a:ext cx="751586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atinLnBrk="1"/>
            <a:r>
              <a:rPr lang="zh-CN" altLang="en-US" sz="1200" dirty="0">
                <a:solidFill>
                  <a:schemeClr val="tx1">
                    <a:lumMod val="50000"/>
                    <a:lumOff val="50000"/>
                  </a:schemeClr>
                </a:solidFill>
                <a:latin typeface="微软雅黑" pitchFamily="34" charset="-122"/>
                <a:ea typeface="微软雅黑" pitchFamily="34" charset="-122"/>
              </a:rPr>
              <a:t>我们将创建一个作为模型对象或数值对象的 </a:t>
            </a:r>
            <a:r>
              <a:rPr lang="en-US" altLang="zh-CN" sz="1200" dirty="0">
                <a:solidFill>
                  <a:schemeClr val="tx1">
                    <a:lumMod val="50000"/>
                    <a:lumOff val="50000"/>
                  </a:schemeClr>
                </a:solidFill>
                <a:latin typeface="微软雅黑" pitchFamily="34" charset="-122"/>
                <a:ea typeface="微软雅黑" pitchFamily="34" charset="-122"/>
              </a:rPr>
              <a:t>Student</a:t>
            </a:r>
            <a:r>
              <a:rPr lang="zh-CN" altLang="en-US" sz="1200" dirty="0">
                <a:solidFill>
                  <a:schemeClr val="tx1">
                    <a:lumMod val="50000"/>
                    <a:lumOff val="50000"/>
                  </a:schemeClr>
                </a:solidFill>
                <a:latin typeface="微软雅黑" pitchFamily="34" charset="-122"/>
                <a:ea typeface="微软雅黑" pitchFamily="34" charset="-122"/>
              </a:rPr>
              <a:t> 对象。</a:t>
            </a:r>
            <a:r>
              <a:rPr lang="en-US" altLang="zh-CN" sz="1200" dirty="0" err="1">
                <a:solidFill>
                  <a:schemeClr val="tx1">
                    <a:lumMod val="50000"/>
                    <a:lumOff val="50000"/>
                  </a:schemeClr>
                </a:solidFill>
                <a:latin typeface="微软雅黑" pitchFamily="34" charset="-122"/>
                <a:ea typeface="微软雅黑" pitchFamily="34" charset="-122"/>
              </a:rPr>
              <a:t>StudentDao</a:t>
            </a:r>
            <a:r>
              <a:rPr lang="zh-CN" altLang="en-US" sz="1200" dirty="0">
                <a:solidFill>
                  <a:schemeClr val="tx1">
                    <a:lumMod val="50000"/>
                    <a:lumOff val="50000"/>
                  </a:schemeClr>
                </a:solidFill>
                <a:latin typeface="微软雅黑" pitchFamily="34" charset="-122"/>
                <a:ea typeface="微软雅黑" pitchFamily="34" charset="-122"/>
              </a:rPr>
              <a:t> 是数据访问对象接口。</a:t>
            </a:r>
            <a:r>
              <a:rPr lang="en-US" altLang="zh-CN" sz="1200" dirty="0" err="1">
                <a:solidFill>
                  <a:schemeClr val="tx1">
                    <a:lumMod val="50000"/>
                    <a:lumOff val="50000"/>
                  </a:schemeClr>
                </a:solidFill>
                <a:latin typeface="微软雅黑" pitchFamily="34" charset="-122"/>
                <a:ea typeface="微软雅黑" pitchFamily="34" charset="-122"/>
              </a:rPr>
              <a:t>StudentDaoImpl</a:t>
            </a:r>
            <a:r>
              <a:rPr lang="zh-CN" altLang="en-US" sz="1200" dirty="0">
                <a:solidFill>
                  <a:schemeClr val="tx1">
                    <a:lumMod val="50000"/>
                    <a:lumOff val="50000"/>
                  </a:schemeClr>
                </a:solidFill>
                <a:latin typeface="微软雅黑" pitchFamily="34" charset="-122"/>
                <a:ea typeface="微软雅黑" pitchFamily="34" charset="-122"/>
              </a:rPr>
              <a:t> 是实现了数据访问对象接口的实体类。</a:t>
            </a:r>
            <a:r>
              <a:rPr lang="en-US" altLang="zh-CN" sz="1200" dirty="0" err="1">
                <a:solidFill>
                  <a:schemeClr val="tx1">
                    <a:lumMod val="50000"/>
                    <a:lumOff val="50000"/>
                  </a:schemeClr>
                </a:solidFill>
                <a:latin typeface="微软雅黑" pitchFamily="34" charset="-122"/>
                <a:ea typeface="微软雅黑" pitchFamily="34" charset="-122"/>
              </a:rPr>
              <a:t>DaoPatternDemo</a:t>
            </a:r>
            <a:r>
              <a:rPr lang="zh-CN" altLang="en-US" sz="1200" dirty="0">
                <a:solidFill>
                  <a:schemeClr val="tx1">
                    <a:lumMod val="50000"/>
                    <a:lumOff val="50000"/>
                  </a:schemeClr>
                </a:solidFill>
                <a:latin typeface="微软雅黑" pitchFamily="34" charset="-122"/>
                <a:ea typeface="微软雅黑" pitchFamily="34" charset="-122"/>
              </a:rPr>
              <a:t>，我们的演示类使用 </a:t>
            </a:r>
            <a:r>
              <a:rPr lang="en-US" altLang="zh-CN" sz="1200" dirty="0" err="1">
                <a:solidFill>
                  <a:schemeClr val="tx1">
                    <a:lumMod val="50000"/>
                    <a:lumOff val="50000"/>
                  </a:schemeClr>
                </a:solidFill>
                <a:latin typeface="微软雅黑" pitchFamily="34" charset="-122"/>
                <a:ea typeface="微软雅黑" pitchFamily="34" charset="-122"/>
              </a:rPr>
              <a:t>StudentDao</a:t>
            </a:r>
            <a:r>
              <a:rPr lang="zh-CN" altLang="en-US" sz="1200" dirty="0">
                <a:solidFill>
                  <a:schemeClr val="tx1">
                    <a:lumMod val="50000"/>
                    <a:lumOff val="50000"/>
                  </a:schemeClr>
                </a:solidFill>
                <a:latin typeface="微软雅黑" pitchFamily="34" charset="-122"/>
                <a:ea typeface="微软雅黑" pitchFamily="34" charset="-122"/>
              </a:rPr>
              <a:t> 来演示数据访问对象模式的用法。</a:t>
            </a:r>
          </a:p>
          <a:p>
            <a:pPr latinLnBrk="1"/>
            <a:endParaRPr lang="zh-CN" altLang="en-US" sz="1200" dirty="0">
              <a:solidFill>
                <a:schemeClr val="tx1">
                  <a:lumMod val="50000"/>
                  <a:lumOff val="50000"/>
                </a:schemeClr>
              </a:solidFill>
              <a:latin typeface="微软雅黑" pitchFamily="34" charset="-122"/>
              <a:ea typeface="微软雅黑" pitchFamily="34" charset="-122"/>
            </a:endParaRPr>
          </a:p>
          <a:p>
            <a:pPr>
              <a:lnSpc>
                <a:spcPct val="120000"/>
              </a:lnSpc>
            </a:pPr>
            <a:endParaRPr lang="en-US" altLang="zh-CN" sz="1200" dirty="0">
              <a:solidFill>
                <a:schemeClr val="tx1">
                  <a:lumMod val="50000"/>
                  <a:lumOff val="50000"/>
                </a:schemeClr>
              </a:solidFill>
              <a:latin typeface="微软雅黑" pitchFamily="34" charset="-122"/>
              <a:ea typeface="微软雅黑" pitchFamily="34" charset="-122"/>
            </a:endParaRPr>
          </a:p>
        </p:txBody>
      </p:sp>
      <p:pic>
        <p:nvPicPr>
          <p:cNvPr id="4098" name="Picture 2" descr="数据访问对象模式的 UML 图">
            <a:extLst>
              <a:ext uri="{FF2B5EF4-FFF2-40B4-BE49-F238E27FC236}">
                <a16:creationId xmlns:a16="http://schemas.microsoft.com/office/drawing/2014/main" id="{DE5C6275-E5C4-4E54-88A1-A7DA2CEFF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493" y="1630045"/>
            <a:ext cx="4933024" cy="3382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21364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示例代码</a:t>
            </a:r>
          </a:p>
        </p:txBody>
      </p:sp>
      <p:sp>
        <p:nvSpPr>
          <p:cNvPr id="5" name="矩形 4">
            <a:extLst>
              <a:ext uri="{FF2B5EF4-FFF2-40B4-BE49-F238E27FC236}">
                <a16:creationId xmlns:a16="http://schemas.microsoft.com/office/drawing/2014/main" id="{DFC5C40B-C85D-404C-94BB-95E0C147B29B}"/>
              </a:ext>
            </a:extLst>
          </p:cNvPr>
          <p:cNvSpPr/>
          <p:nvPr/>
        </p:nvSpPr>
        <p:spPr>
          <a:xfrm>
            <a:off x="834471" y="1102479"/>
            <a:ext cx="2716449" cy="2046714"/>
          </a:xfrm>
          <a:prstGeom prst="rect">
            <a:avLst/>
          </a:prstGeom>
        </p:spPr>
        <p:txBody>
          <a:bodyPr wrap="none">
            <a:spAutoFit/>
          </a:bodyPr>
          <a:lstStyle/>
          <a:p>
            <a:pPr algn="l" latinLnBrk="1"/>
            <a:r>
              <a:rPr lang="en-US" altLang="zh-CN" sz="1000" dirty="0"/>
              <a:t>1</a:t>
            </a:r>
            <a:r>
              <a:rPr lang="zh-CN" altLang="en-US" sz="1000" dirty="0"/>
              <a:t>、创建数值对象：</a:t>
            </a:r>
            <a:endParaRPr lang="en-US" altLang="zh-CN" sz="1000" dirty="0"/>
          </a:p>
          <a:p>
            <a:pPr algn="l" latinLnBrk="1"/>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solidFill>
                  <a:srgbClr val="008000"/>
                </a:solidFill>
                <a:latin typeface="Menlo"/>
              </a:rPr>
              <a:t>class</a:t>
            </a:r>
            <a:r>
              <a:rPr lang="en-US" altLang="zh-CN" sz="900" dirty="0">
                <a:solidFill>
                  <a:srgbClr val="808080"/>
                </a:solidFill>
                <a:latin typeface="Menlo"/>
              </a:rPr>
              <a:t> </a:t>
            </a:r>
            <a:r>
              <a:rPr lang="en-US" altLang="zh-CN" sz="900" dirty="0">
                <a:solidFill>
                  <a:srgbClr val="0055AA"/>
                </a:solidFill>
                <a:latin typeface="Menlo"/>
              </a:rPr>
              <a:t>Student</a:t>
            </a:r>
            <a:r>
              <a:rPr lang="en-US" altLang="zh-CN" sz="900" dirty="0">
                <a:solidFill>
                  <a:srgbClr val="808080"/>
                </a:solidFill>
                <a:latin typeface="Menlo"/>
              </a:rPr>
              <a:t> </a:t>
            </a:r>
            <a:r>
              <a:rPr lang="en-US" altLang="zh-CN" sz="900" dirty="0">
                <a:solidFill>
                  <a:srgbClr val="808000"/>
                </a:solidFill>
                <a:latin typeface="Menlo"/>
              </a:rPr>
              <a:t>{</a:t>
            </a:r>
          </a:p>
          <a:p>
            <a:pPr algn="l" latinLnBrk="1"/>
            <a:r>
              <a:rPr lang="en-US" altLang="zh-CN" sz="900" dirty="0">
                <a:solidFill>
                  <a:srgbClr val="808080"/>
                </a:solidFill>
                <a:latin typeface="Menlo"/>
              </a:rPr>
              <a:t>	</a:t>
            </a:r>
            <a:r>
              <a:rPr lang="en-US" altLang="zh-CN" sz="900" dirty="0">
                <a:solidFill>
                  <a:srgbClr val="008000"/>
                </a:solidFill>
                <a:latin typeface="Menlo"/>
              </a:rPr>
              <a:t>private</a:t>
            </a:r>
            <a:r>
              <a:rPr lang="en-US" altLang="zh-CN" sz="900" dirty="0">
                <a:solidFill>
                  <a:srgbClr val="808080"/>
                </a:solidFill>
                <a:latin typeface="Menlo"/>
              </a:rPr>
              <a:t> </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a:solidFill>
                  <a:srgbClr val="0055AA"/>
                </a:solidFill>
                <a:latin typeface="Menlo"/>
              </a:rPr>
              <a:t>name</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private</a:t>
            </a:r>
            <a:r>
              <a:rPr lang="en-US" altLang="zh-CN" sz="900" dirty="0">
                <a:solidFill>
                  <a:srgbClr val="808080"/>
                </a:solidFill>
                <a:latin typeface="Menlo"/>
              </a:rPr>
              <a:t> </a:t>
            </a:r>
            <a:r>
              <a:rPr lang="en-US" altLang="zh-CN" sz="900" dirty="0">
                <a:latin typeface="Menlo"/>
              </a:rPr>
              <a:t>int</a:t>
            </a:r>
            <a:r>
              <a:rPr lang="en-US" altLang="zh-CN" sz="900" dirty="0">
                <a:solidFill>
                  <a:srgbClr val="808080"/>
                </a:solidFill>
                <a:latin typeface="Menlo"/>
              </a:rPr>
              <a:t> </a:t>
            </a:r>
            <a:r>
              <a:rPr lang="en-US" altLang="zh-CN" sz="900" dirty="0" err="1">
                <a:solidFill>
                  <a:srgbClr val="0055AA"/>
                </a:solidFill>
                <a:latin typeface="Menlo"/>
              </a:rPr>
              <a:t>rollNo</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55AA"/>
                </a:solidFill>
                <a:latin typeface="Menlo"/>
              </a:rPr>
              <a:t>Student</a:t>
            </a:r>
            <a:r>
              <a:rPr lang="en-US" altLang="zh-CN" sz="900" dirty="0">
                <a:solidFill>
                  <a:srgbClr val="808000"/>
                </a:solidFill>
                <a:latin typeface="Menlo"/>
              </a:rPr>
              <a:t>(</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a:solidFill>
                  <a:srgbClr val="0055AA"/>
                </a:solidFill>
                <a:latin typeface="Menlo"/>
              </a:rPr>
              <a:t>name</a:t>
            </a:r>
            <a:r>
              <a:rPr lang="en-US" altLang="zh-CN" sz="900" dirty="0">
                <a:solidFill>
                  <a:srgbClr val="808080"/>
                </a:solidFill>
                <a:latin typeface="Menlo"/>
              </a:rPr>
              <a:t>, </a:t>
            </a:r>
            <a:r>
              <a:rPr lang="en-US" altLang="zh-CN" sz="900" dirty="0">
                <a:latin typeface="Menlo"/>
              </a:rPr>
              <a:t>int</a:t>
            </a:r>
            <a:r>
              <a:rPr lang="en-US" altLang="zh-CN" sz="900" dirty="0">
                <a:solidFill>
                  <a:srgbClr val="808080"/>
                </a:solidFill>
                <a:latin typeface="Menlo"/>
              </a:rPr>
              <a:t> </a:t>
            </a:r>
            <a:r>
              <a:rPr lang="en-US" altLang="zh-CN" sz="900" dirty="0" err="1">
                <a:solidFill>
                  <a:srgbClr val="0055AA"/>
                </a:solidFill>
                <a:latin typeface="Menlo"/>
              </a:rPr>
              <a:t>rollNo</a:t>
            </a:r>
            <a:r>
              <a:rPr lang="en-US" altLang="zh-CN" sz="900" dirty="0">
                <a:solidFill>
                  <a:srgbClr val="808000"/>
                </a:solidFill>
                <a:latin typeface="Menlo"/>
              </a:rPr>
              <a:t>){</a:t>
            </a:r>
          </a:p>
          <a:p>
            <a:pPr algn="l" latinLnBrk="1"/>
            <a:r>
              <a:rPr lang="en-US" altLang="zh-CN" sz="900" dirty="0">
                <a:solidFill>
                  <a:srgbClr val="808000"/>
                </a:solidFill>
                <a:latin typeface="Menlo"/>
              </a:rPr>
              <a:t>		</a:t>
            </a:r>
            <a:r>
              <a:rPr lang="en-US" altLang="zh-CN" sz="900" dirty="0">
                <a:solidFill>
                  <a:srgbClr val="008000"/>
                </a:solidFill>
                <a:latin typeface="Menlo"/>
              </a:rPr>
              <a:t>this</a:t>
            </a:r>
            <a:r>
              <a:rPr lang="en-US" altLang="zh-CN" sz="900" dirty="0">
                <a:solidFill>
                  <a:srgbClr val="808080"/>
                </a:solidFill>
                <a:latin typeface="Menlo"/>
              </a:rPr>
              <a:t>.</a:t>
            </a:r>
            <a:r>
              <a:rPr lang="en-US" altLang="zh-CN" sz="900" dirty="0">
                <a:solidFill>
                  <a:srgbClr val="0055AA"/>
                </a:solidFill>
                <a:latin typeface="Menlo"/>
              </a:rPr>
              <a:t>name</a:t>
            </a:r>
            <a:r>
              <a:rPr lang="en-US" altLang="zh-CN" sz="900" dirty="0">
                <a:solidFill>
                  <a:srgbClr val="808080"/>
                </a:solidFill>
                <a:latin typeface="Menlo"/>
              </a:rPr>
              <a:t> = </a:t>
            </a:r>
            <a:r>
              <a:rPr lang="en-US" altLang="zh-CN" sz="900" dirty="0">
                <a:solidFill>
                  <a:srgbClr val="0055AA"/>
                </a:solidFill>
                <a:latin typeface="Menlo"/>
              </a:rPr>
              <a:t>name</a:t>
            </a:r>
            <a:r>
              <a:rPr lang="en-US" altLang="zh-CN" sz="900" dirty="0">
                <a:solidFill>
                  <a:srgbClr val="808080"/>
                </a:solidFill>
                <a:latin typeface="Menlo"/>
              </a:rPr>
              <a:t>; </a:t>
            </a:r>
            <a:r>
              <a:rPr lang="en-US" altLang="zh-CN" sz="900" dirty="0" err="1">
                <a:solidFill>
                  <a:srgbClr val="008000"/>
                </a:solidFill>
                <a:latin typeface="Menlo"/>
              </a:rPr>
              <a:t>this</a:t>
            </a:r>
            <a:r>
              <a:rPr lang="en-US" altLang="zh-CN" sz="900" dirty="0" err="1">
                <a:solidFill>
                  <a:srgbClr val="808080"/>
                </a:solidFill>
                <a:latin typeface="Menlo"/>
              </a:rPr>
              <a:t>.</a:t>
            </a:r>
            <a:r>
              <a:rPr lang="en-US" altLang="zh-CN" sz="900" dirty="0" err="1">
                <a:solidFill>
                  <a:srgbClr val="0055AA"/>
                </a:solidFill>
                <a:latin typeface="Menlo"/>
              </a:rPr>
              <a:t>rollNo</a:t>
            </a:r>
            <a:r>
              <a:rPr lang="en-US" altLang="zh-CN" sz="900" dirty="0">
                <a:solidFill>
                  <a:srgbClr val="808080"/>
                </a:solidFill>
                <a:latin typeface="Menlo"/>
              </a:rPr>
              <a:t> = </a:t>
            </a:r>
            <a:r>
              <a:rPr lang="en-US" altLang="zh-CN" sz="900" dirty="0" err="1">
                <a:solidFill>
                  <a:srgbClr val="0055AA"/>
                </a:solidFill>
                <a:latin typeface="Menlo"/>
              </a:rPr>
              <a:t>rollNo</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err="1">
                <a:solidFill>
                  <a:srgbClr val="0055AA"/>
                </a:solidFill>
                <a:latin typeface="Menlo"/>
              </a:rPr>
              <a:t>getName</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return</a:t>
            </a:r>
            <a:r>
              <a:rPr lang="en-US" altLang="zh-CN" sz="900" dirty="0">
                <a:solidFill>
                  <a:srgbClr val="808080"/>
                </a:solidFill>
                <a:latin typeface="Menlo"/>
              </a:rPr>
              <a:t> </a:t>
            </a:r>
            <a:r>
              <a:rPr lang="en-US" altLang="zh-CN" sz="900" dirty="0">
                <a:solidFill>
                  <a:srgbClr val="0055AA"/>
                </a:solidFill>
                <a:latin typeface="Menlo"/>
              </a:rPr>
              <a:t>name</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latin typeface="Menlo"/>
              </a:rPr>
              <a:t>void</a:t>
            </a:r>
            <a:r>
              <a:rPr lang="en-US" altLang="zh-CN" sz="900" dirty="0">
                <a:solidFill>
                  <a:srgbClr val="808080"/>
                </a:solidFill>
                <a:latin typeface="Menlo"/>
              </a:rPr>
              <a:t> </a:t>
            </a:r>
            <a:r>
              <a:rPr lang="en-US" altLang="zh-CN" sz="900" dirty="0" err="1">
                <a:solidFill>
                  <a:srgbClr val="0055AA"/>
                </a:solidFill>
                <a:latin typeface="Menlo"/>
              </a:rPr>
              <a:t>setName</a:t>
            </a:r>
            <a:r>
              <a:rPr lang="en-US" altLang="zh-CN" sz="900" dirty="0">
                <a:solidFill>
                  <a:srgbClr val="808000"/>
                </a:solidFill>
                <a:latin typeface="Menlo"/>
              </a:rPr>
              <a:t>(</a:t>
            </a:r>
            <a:r>
              <a:rPr lang="en-US" altLang="zh-CN" sz="900" dirty="0">
                <a:solidFill>
                  <a:srgbClr val="0055AA"/>
                </a:solidFill>
                <a:latin typeface="Menlo"/>
              </a:rPr>
              <a:t>String</a:t>
            </a:r>
            <a:r>
              <a:rPr lang="en-US" altLang="zh-CN" sz="900" dirty="0">
                <a:solidFill>
                  <a:srgbClr val="808080"/>
                </a:solidFill>
                <a:latin typeface="Menlo"/>
              </a:rPr>
              <a:t> </a:t>
            </a:r>
            <a:r>
              <a:rPr lang="en-US" altLang="zh-CN" sz="900" dirty="0">
                <a:solidFill>
                  <a:srgbClr val="0055AA"/>
                </a:solidFill>
                <a:latin typeface="Menlo"/>
              </a:rPr>
              <a:t>name</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this</a:t>
            </a:r>
            <a:r>
              <a:rPr lang="en-US" altLang="zh-CN" sz="900" dirty="0">
                <a:solidFill>
                  <a:srgbClr val="808080"/>
                </a:solidFill>
                <a:latin typeface="Menlo"/>
              </a:rPr>
              <a:t>.</a:t>
            </a:r>
            <a:r>
              <a:rPr lang="en-US" altLang="zh-CN" sz="900" dirty="0">
                <a:solidFill>
                  <a:srgbClr val="0055AA"/>
                </a:solidFill>
                <a:latin typeface="Menlo"/>
              </a:rPr>
              <a:t>name</a:t>
            </a:r>
            <a:r>
              <a:rPr lang="en-US" altLang="zh-CN" sz="900" dirty="0">
                <a:solidFill>
                  <a:srgbClr val="808080"/>
                </a:solidFill>
                <a:latin typeface="Menlo"/>
              </a:rPr>
              <a:t> = </a:t>
            </a:r>
            <a:r>
              <a:rPr lang="en-US" altLang="zh-CN" sz="900" dirty="0">
                <a:solidFill>
                  <a:srgbClr val="0055AA"/>
                </a:solidFill>
                <a:latin typeface="Menlo"/>
              </a:rPr>
              <a:t>name</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latin typeface="Menlo"/>
              </a:rPr>
              <a:t>int</a:t>
            </a:r>
            <a:r>
              <a:rPr lang="en-US" altLang="zh-CN" sz="900" dirty="0">
                <a:solidFill>
                  <a:srgbClr val="808080"/>
                </a:solidFill>
                <a:latin typeface="Menlo"/>
              </a:rPr>
              <a:t> </a:t>
            </a:r>
            <a:r>
              <a:rPr lang="en-US" altLang="zh-CN" sz="900" dirty="0" err="1">
                <a:solidFill>
                  <a:srgbClr val="0055AA"/>
                </a:solidFill>
                <a:latin typeface="Menlo"/>
              </a:rPr>
              <a:t>getRollNo</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return</a:t>
            </a:r>
            <a:r>
              <a:rPr lang="en-US" altLang="zh-CN" sz="900" dirty="0">
                <a:solidFill>
                  <a:srgbClr val="808080"/>
                </a:solidFill>
                <a:latin typeface="Menlo"/>
              </a:rPr>
              <a:t> </a:t>
            </a:r>
            <a:r>
              <a:rPr lang="en-US" altLang="zh-CN" sz="900" dirty="0" err="1">
                <a:solidFill>
                  <a:srgbClr val="0055AA"/>
                </a:solidFill>
                <a:latin typeface="Menlo"/>
              </a:rPr>
              <a:t>rollNo</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a:solidFill>
                  <a:srgbClr val="008000"/>
                </a:solidFill>
                <a:latin typeface="Menlo"/>
              </a:rPr>
              <a:t>public</a:t>
            </a:r>
            <a:r>
              <a:rPr lang="en-US" altLang="zh-CN" sz="900" dirty="0">
                <a:solidFill>
                  <a:srgbClr val="808080"/>
                </a:solidFill>
                <a:latin typeface="Menlo"/>
              </a:rPr>
              <a:t> </a:t>
            </a:r>
            <a:r>
              <a:rPr lang="en-US" altLang="zh-CN" sz="900" dirty="0">
                <a:latin typeface="Menlo"/>
              </a:rPr>
              <a:t>void</a:t>
            </a:r>
            <a:r>
              <a:rPr lang="en-US" altLang="zh-CN" sz="900" dirty="0">
                <a:solidFill>
                  <a:srgbClr val="808080"/>
                </a:solidFill>
                <a:latin typeface="Menlo"/>
              </a:rPr>
              <a:t> </a:t>
            </a:r>
            <a:r>
              <a:rPr lang="en-US" altLang="zh-CN" sz="900" dirty="0" err="1">
                <a:solidFill>
                  <a:srgbClr val="0055AA"/>
                </a:solidFill>
                <a:latin typeface="Menlo"/>
              </a:rPr>
              <a:t>setRollNo</a:t>
            </a:r>
            <a:r>
              <a:rPr lang="en-US" altLang="zh-CN" sz="900" dirty="0">
                <a:solidFill>
                  <a:srgbClr val="808000"/>
                </a:solidFill>
                <a:latin typeface="Menlo"/>
              </a:rPr>
              <a:t>(</a:t>
            </a:r>
            <a:r>
              <a:rPr lang="en-US" altLang="zh-CN" sz="900" dirty="0">
                <a:latin typeface="Menlo"/>
              </a:rPr>
              <a:t>int</a:t>
            </a:r>
            <a:r>
              <a:rPr lang="en-US" altLang="zh-CN" sz="900" dirty="0">
                <a:solidFill>
                  <a:srgbClr val="808080"/>
                </a:solidFill>
                <a:latin typeface="Menlo"/>
              </a:rPr>
              <a:t> </a:t>
            </a:r>
            <a:r>
              <a:rPr lang="en-US" altLang="zh-CN" sz="900" dirty="0" err="1">
                <a:solidFill>
                  <a:srgbClr val="0055AA"/>
                </a:solidFill>
                <a:latin typeface="Menlo"/>
              </a:rPr>
              <a:t>rollNo</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p>
          <a:p>
            <a:pPr algn="l" latinLnBrk="1"/>
            <a:r>
              <a:rPr lang="en-US" altLang="zh-CN" sz="900" dirty="0">
                <a:solidFill>
                  <a:srgbClr val="808080"/>
                </a:solidFill>
                <a:latin typeface="Menlo"/>
              </a:rPr>
              <a:t>		</a:t>
            </a:r>
            <a:r>
              <a:rPr lang="en-US" altLang="zh-CN" sz="900" dirty="0" err="1">
                <a:solidFill>
                  <a:srgbClr val="008000"/>
                </a:solidFill>
                <a:latin typeface="Menlo"/>
              </a:rPr>
              <a:t>this</a:t>
            </a:r>
            <a:r>
              <a:rPr lang="en-US" altLang="zh-CN" sz="900" dirty="0" err="1">
                <a:solidFill>
                  <a:srgbClr val="808080"/>
                </a:solidFill>
                <a:latin typeface="Menlo"/>
              </a:rPr>
              <a:t>.</a:t>
            </a:r>
            <a:r>
              <a:rPr lang="en-US" altLang="zh-CN" sz="900" dirty="0" err="1">
                <a:solidFill>
                  <a:srgbClr val="0055AA"/>
                </a:solidFill>
                <a:latin typeface="Menlo"/>
              </a:rPr>
              <a:t>rollNo</a:t>
            </a:r>
            <a:r>
              <a:rPr lang="en-US" altLang="zh-CN" sz="900" dirty="0">
                <a:solidFill>
                  <a:srgbClr val="808080"/>
                </a:solidFill>
                <a:latin typeface="Menlo"/>
              </a:rPr>
              <a:t> = </a:t>
            </a:r>
            <a:r>
              <a:rPr lang="en-US" altLang="zh-CN" sz="900" dirty="0" err="1">
                <a:solidFill>
                  <a:srgbClr val="0055AA"/>
                </a:solidFill>
                <a:latin typeface="Menlo"/>
              </a:rPr>
              <a:t>rollNo</a:t>
            </a:r>
            <a:r>
              <a:rPr lang="en-US" altLang="zh-CN" sz="900" dirty="0">
                <a:solidFill>
                  <a:srgbClr val="808080"/>
                </a:solidFill>
                <a:latin typeface="Menlo"/>
              </a:rPr>
              <a:t>; </a:t>
            </a:r>
            <a:r>
              <a:rPr lang="en-US" altLang="zh-CN" sz="900" dirty="0">
                <a:solidFill>
                  <a:srgbClr val="808000"/>
                </a:solidFill>
                <a:latin typeface="Menlo"/>
              </a:rPr>
              <a:t>}</a:t>
            </a:r>
            <a:r>
              <a:rPr lang="en-US" altLang="zh-CN" sz="900" dirty="0">
                <a:solidFill>
                  <a:srgbClr val="808080"/>
                </a:solidFill>
                <a:latin typeface="Menlo"/>
              </a:rPr>
              <a:t> </a:t>
            </a:r>
            <a:r>
              <a:rPr lang="en-US" altLang="zh-CN" sz="900" dirty="0">
                <a:solidFill>
                  <a:srgbClr val="808000"/>
                </a:solidFill>
                <a:latin typeface="Menlo"/>
              </a:rPr>
              <a:t>}</a:t>
            </a:r>
            <a:endParaRPr lang="zh-CN" altLang="en-US" sz="900" dirty="0"/>
          </a:p>
        </p:txBody>
      </p:sp>
      <p:sp>
        <p:nvSpPr>
          <p:cNvPr id="7" name="矩形 6">
            <a:extLst>
              <a:ext uri="{FF2B5EF4-FFF2-40B4-BE49-F238E27FC236}">
                <a16:creationId xmlns:a16="http://schemas.microsoft.com/office/drawing/2014/main" id="{98B8324E-501F-4F0A-9FBE-2BCE736901BF}"/>
              </a:ext>
            </a:extLst>
          </p:cNvPr>
          <p:cNvSpPr/>
          <p:nvPr/>
        </p:nvSpPr>
        <p:spPr>
          <a:xfrm>
            <a:off x="747086" y="3231178"/>
            <a:ext cx="3050760" cy="1169551"/>
          </a:xfrm>
          <a:prstGeom prst="rect">
            <a:avLst/>
          </a:prstGeom>
        </p:spPr>
        <p:txBody>
          <a:bodyPr wrap="square">
            <a:spAutoFit/>
          </a:bodyPr>
          <a:lstStyle/>
          <a:p>
            <a:pPr algn="l"/>
            <a:r>
              <a:rPr lang="en-US" altLang="zh-CN" sz="1000" dirty="0"/>
              <a:t>2</a:t>
            </a:r>
            <a:r>
              <a:rPr lang="zh-CN" altLang="en-US" sz="1000" dirty="0"/>
              <a:t>、创建数据访问对象接口：</a:t>
            </a:r>
            <a:endParaRPr lang="en-US" altLang="zh-CN" sz="1000" dirty="0"/>
          </a:p>
          <a:p>
            <a:pPr algn="l"/>
            <a:r>
              <a:rPr lang="en-US" altLang="zh-CN" sz="1000" dirty="0">
                <a:solidFill>
                  <a:srgbClr val="008000"/>
                </a:solidFill>
                <a:latin typeface="Menlo"/>
              </a:rPr>
              <a:t>import</a:t>
            </a:r>
            <a:r>
              <a:rPr lang="en-US" altLang="zh-CN" sz="1000" dirty="0">
                <a:solidFill>
                  <a:srgbClr val="808080"/>
                </a:solidFill>
                <a:latin typeface="Menlo"/>
              </a:rPr>
              <a:t> </a:t>
            </a:r>
            <a:r>
              <a:rPr lang="en-US" altLang="zh-CN" sz="1000" dirty="0" err="1">
                <a:solidFill>
                  <a:srgbClr val="0055AA"/>
                </a:solidFill>
                <a:latin typeface="Menlo"/>
              </a:rPr>
              <a:t>java</a:t>
            </a:r>
            <a:r>
              <a:rPr lang="en-US" altLang="zh-CN" sz="1000" dirty="0" err="1">
                <a:solidFill>
                  <a:srgbClr val="808080"/>
                </a:solidFill>
                <a:latin typeface="Menlo"/>
              </a:rPr>
              <a:t>.</a:t>
            </a:r>
            <a:r>
              <a:rPr lang="en-US" altLang="zh-CN" sz="1000" dirty="0" err="1">
                <a:solidFill>
                  <a:srgbClr val="0055AA"/>
                </a:solidFill>
                <a:latin typeface="Menlo"/>
              </a:rPr>
              <a:t>util</a:t>
            </a:r>
            <a:r>
              <a:rPr lang="en-US" altLang="zh-CN" sz="1000" dirty="0" err="1">
                <a:solidFill>
                  <a:srgbClr val="808080"/>
                </a:solidFill>
                <a:latin typeface="Menlo"/>
              </a:rPr>
              <a:t>.</a:t>
            </a:r>
            <a:r>
              <a:rPr lang="en-US" altLang="zh-CN" sz="1000" dirty="0" err="1">
                <a:solidFill>
                  <a:srgbClr val="0055AA"/>
                </a:solidFill>
                <a:latin typeface="Menlo"/>
              </a:rPr>
              <a:t>List</a:t>
            </a:r>
            <a:r>
              <a:rPr lang="en-US" altLang="zh-CN" sz="1000" dirty="0">
                <a:solidFill>
                  <a:srgbClr val="808080"/>
                </a:solidFill>
                <a:latin typeface="Menlo"/>
              </a:rPr>
              <a:t>; </a:t>
            </a:r>
          </a:p>
          <a:p>
            <a:pPr algn="l"/>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8000"/>
                </a:solidFill>
                <a:latin typeface="Menlo"/>
              </a:rPr>
              <a:t>interface</a:t>
            </a:r>
            <a:r>
              <a:rPr lang="en-US" altLang="zh-CN" sz="1000" dirty="0">
                <a:solidFill>
                  <a:srgbClr val="808080"/>
                </a:solidFill>
                <a:latin typeface="Menlo"/>
              </a:rPr>
              <a:t> </a:t>
            </a:r>
            <a:r>
              <a:rPr lang="en-US" altLang="zh-CN" sz="1000" dirty="0" err="1">
                <a:solidFill>
                  <a:srgbClr val="0055AA"/>
                </a:solidFill>
                <a:latin typeface="Menlo"/>
              </a:rPr>
              <a:t>StudentDao</a:t>
            </a:r>
            <a:r>
              <a:rPr lang="en-US" altLang="zh-CN" sz="1000" dirty="0">
                <a:solidFill>
                  <a:srgbClr val="808080"/>
                </a:solidFill>
                <a:latin typeface="Menlo"/>
              </a:rPr>
              <a:t> </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55AA"/>
                </a:solidFill>
                <a:latin typeface="Menlo"/>
              </a:rPr>
              <a:t>List</a:t>
            </a:r>
            <a:r>
              <a:rPr lang="en-US" altLang="zh-CN" sz="1000" dirty="0">
                <a:solidFill>
                  <a:srgbClr val="808080"/>
                </a:solidFill>
                <a:latin typeface="Menlo"/>
              </a:rPr>
              <a:t>&lt;</a:t>
            </a:r>
            <a:r>
              <a:rPr lang="en-US" altLang="zh-CN" sz="1000" dirty="0">
                <a:solidFill>
                  <a:srgbClr val="0055AA"/>
                </a:solidFill>
                <a:latin typeface="Menlo"/>
              </a:rPr>
              <a:t>Student</a:t>
            </a:r>
            <a:r>
              <a:rPr lang="en-US" altLang="zh-CN" sz="1000" dirty="0">
                <a:solidFill>
                  <a:srgbClr val="808080"/>
                </a:solidFill>
                <a:latin typeface="Menlo"/>
              </a:rPr>
              <a:t>&gt; </a:t>
            </a:r>
            <a:r>
              <a:rPr lang="en-US" altLang="zh-CN" sz="1000" dirty="0" err="1">
                <a:solidFill>
                  <a:srgbClr val="0055AA"/>
                </a:solidFill>
                <a:latin typeface="Menlo"/>
              </a:rPr>
              <a:t>getAllStudents</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solidFill>
                  <a:srgbClr val="0055AA"/>
                </a:solidFill>
                <a:latin typeface="Menlo"/>
              </a:rPr>
              <a:t>Student</a:t>
            </a:r>
            <a:r>
              <a:rPr lang="en-US" altLang="zh-CN" sz="1000" dirty="0">
                <a:solidFill>
                  <a:srgbClr val="808080"/>
                </a:solidFill>
                <a:latin typeface="Menlo"/>
              </a:rPr>
              <a:t> </a:t>
            </a:r>
            <a:r>
              <a:rPr lang="en-US" altLang="zh-CN" sz="1000" dirty="0" err="1">
                <a:solidFill>
                  <a:srgbClr val="0055AA"/>
                </a:solidFill>
                <a:latin typeface="Menlo"/>
              </a:rPr>
              <a:t>getStudent</a:t>
            </a:r>
            <a:r>
              <a:rPr lang="en-US" altLang="zh-CN" sz="1000" dirty="0">
                <a:solidFill>
                  <a:srgbClr val="808000"/>
                </a:solidFill>
                <a:latin typeface="Menlo"/>
              </a:rPr>
              <a:t>(</a:t>
            </a:r>
            <a:r>
              <a:rPr lang="en-US" altLang="zh-CN" sz="1000" dirty="0">
                <a:latin typeface="Menlo"/>
              </a:rPr>
              <a:t>int</a:t>
            </a:r>
            <a:r>
              <a:rPr lang="en-US" altLang="zh-CN" sz="1000" dirty="0">
                <a:solidFill>
                  <a:srgbClr val="808080"/>
                </a:solidFill>
                <a:latin typeface="Menlo"/>
              </a:rPr>
              <a:t> </a:t>
            </a:r>
            <a:r>
              <a:rPr lang="en-US" altLang="zh-CN" sz="1000" dirty="0" err="1">
                <a:solidFill>
                  <a:srgbClr val="0055AA"/>
                </a:solidFill>
                <a:latin typeface="Menlo"/>
              </a:rPr>
              <a:t>rollNo</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err="1">
                <a:solidFill>
                  <a:srgbClr val="0055AA"/>
                </a:solidFill>
                <a:latin typeface="Menlo"/>
              </a:rPr>
              <a:t>updateStudent</a:t>
            </a:r>
            <a:r>
              <a:rPr lang="en-US" altLang="zh-CN" sz="1000" dirty="0">
                <a:solidFill>
                  <a:srgbClr val="808000"/>
                </a:solidFill>
                <a:latin typeface="Menlo"/>
              </a:rPr>
              <a:t>(</a:t>
            </a:r>
            <a:r>
              <a:rPr lang="en-US" altLang="zh-CN" sz="1000" dirty="0">
                <a:solidFill>
                  <a:srgbClr val="0055AA"/>
                </a:solidFill>
                <a:latin typeface="Menlo"/>
              </a:rPr>
              <a:t>Student</a:t>
            </a:r>
            <a:r>
              <a:rPr lang="en-US" altLang="zh-CN" sz="1000" dirty="0">
                <a:solidFill>
                  <a:srgbClr val="808080"/>
                </a:solidFill>
                <a:latin typeface="Menlo"/>
              </a:rPr>
              <a:t> </a:t>
            </a:r>
            <a:r>
              <a:rPr lang="en-US" altLang="zh-CN" sz="1000" dirty="0">
                <a:solidFill>
                  <a:srgbClr val="0055AA"/>
                </a:solidFill>
                <a:latin typeface="Menlo"/>
              </a:rPr>
              <a:t>student</a:t>
            </a:r>
            <a:r>
              <a:rPr lang="en-US" altLang="zh-CN" sz="1000" dirty="0">
                <a:solidFill>
                  <a:srgbClr val="808000"/>
                </a:solidFill>
                <a:latin typeface="Menlo"/>
              </a:rPr>
              <a:t>)</a:t>
            </a:r>
            <a:r>
              <a:rPr lang="en-US" altLang="zh-CN" sz="1000" dirty="0">
                <a:solidFill>
                  <a:srgbClr val="808080"/>
                </a:solidFill>
                <a:latin typeface="Menlo"/>
              </a:rPr>
              <a:t>; </a:t>
            </a:r>
          </a:p>
          <a:p>
            <a:pPr algn="l"/>
            <a:r>
              <a:rPr lang="en-US" altLang="zh-CN" sz="1000" dirty="0">
                <a:solidFill>
                  <a:srgbClr val="808080"/>
                </a:solidFill>
                <a:latin typeface="Menlo"/>
              </a:rPr>
              <a:t>	</a:t>
            </a:r>
            <a:r>
              <a:rPr lang="en-US" altLang="zh-CN" sz="1000" dirty="0">
                <a:solidFill>
                  <a:srgbClr val="008000"/>
                </a:solidFill>
                <a:latin typeface="Menlo"/>
              </a:rPr>
              <a:t>public</a:t>
            </a:r>
            <a:r>
              <a:rPr lang="en-US" altLang="zh-CN" sz="1000" dirty="0">
                <a:solidFill>
                  <a:srgbClr val="808080"/>
                </a:solidFill>
                <a:latin typeface="Menlo"/>
              </a:rPr>
              <a:t> </a:t>
            </a:r>
            <a:r>
              <a:rPr lang="en-US" altLang="zh-CN" sz="1000" dirty="0">
                <a:latin typeface="Menlo"/>
              </a:rPr>
              <a:t>void</a:t>
            </a:r>
            <a:r>
              <a:rPr lang="en-US" altLang="zh-CN" sz="1000" dirty="0">
                <a:solidFill>
                  <a:srgbClr val="808080"/>
                </a:solidFill>
                <a:latin typeface="Menlo"/>
              </a:rPr>
              <a:t> </a:t>
            </a:r>
            <a:r>
              <a:rPr lang="en-US" altLang="zh-CN" sz="1000" dirty="0" err="1">
                <a:solidFill>
                  <a:srgbClr val="0055AA"/>
                </a:solidFill>
                <a:latin typeface="Menlo"/>
              </a:rPr>
              <a:t>deleteStudent</a:t>
            </a:r>
            <a:r>
              <a:rPr lang="en-US" altLang="zh-CN" sz="1000" dirty="0">
                <a:solidFill>
                  <a:srgbClr val="808000"/>
                </a:solidFill>
                <a:latin typeface="Menlo"/>
              </a:rPr>
              <a:t>(</a:t>
            </a:r>
            <a:r>
              <a:rPr lang="en-US" altLang="zh-CN" sz="1000" dirty="0">
                <a:solidFill>
                  <a:srgbClr val="0055AA"/>
                </a:solidFill>
                <a:latin typeface="Menlo"/>
              </a:rPr>
              <a:t>Student</a:t>
            </a:r>
            <a:r>
              <a:rPr lang="en-US" altLang="zh-CN" sz="1000" dirty="0">
                <a:solidFill>
                  <a:srgbClr val="808080"/>
                </a:solidFill>
                <a:latin typeface="Menlo"/>
              </a:rPr>
              <a:t> </a:t>
            </a:r>
            <a:r>
              <a:rPr lang="en-US" altLang="zh-CN" sz="1000" dirty="0">
                <a:solidFill>
                  <a:srgbClr val="0055AA"/>
                </a:solidFill>
                <a:latin typeface="Menlo"/>
              </a:rPr>
              <a:t>student</a:t>
            </a:r>
            <a:r>
              <a:rPr lang="en-US" altLang="zh-CN" sz="1000" dirty="0">
                <a:solidFill>
                  <a:srgbClr val="808000"/>
                </a:solidFill>
                <a:latin typeface="Menlo"/>
              </a:rPr>
              <a:t>)</a:t>
            </a:r>
            <a:r>
              <a:rPr lang="en-US" altLang="zh-CN" sz="1000" dirty="0">
                <a:solidFill>
                  <a:srgbClr val="808080"/>
                </a:solidFill>
                <a:latin typeface="Menlo"/>
              </a:rPr>
              <a:t>; </a:t>
            </a:r>
            <a:r>
              <a:rPr lang="en-US" altLang="zh-CN" sz="1000" dirty="0">
                <a:solidFill>
                  <a:srgbClr val="808000"/>
                </a:solidFill>
                <a:latin typeface="Menlo"/>
              </a:rPr>
              <a:t>}</a:t>
            </a:r>
            <a:endParaRPr lang="zh-CN" altLang="en-US" sz="1000" dirty="0"/>
          </a:p>
        </p:txBody>
      </p:sp>
      <p:sp>
        <p:nvSpPr>
          <p:cNvPr id="12" name="矩形 11">
            <a:extLst>
              <a:ext uri="{FF2B5EF4-FFF2-40B4-BE49-F238E27FC236}">
                <a16:creationId xmlns:a16="http://schemas.microsoft.com/office/drawing/2014/main" id="{854B9C9A-543F-4062-AA34-7DDA0E26ACF8}"/>
              </a:ext>
            </a:extLst>
          </p:cNvPr>
          <p:cNvSpPr/>
          <p:nvPr/>
        </p:nvSpPr>
        <p:spPr>
          <a:xfrm>
            <a:off x="3823033" y="44503"/>
            <a:ext cx="5023491" cy="3308598"/>
          </a:xfrm>
          <a:prstGeom prst="rect">
            <a:avLst/>
          </a:prstGeom>
        </p:spPr>
        <p:txBody>
          <a:bodyPr wrap="none">
            <a:spAutoFit/>
          </a:bodyPr>
          <a:lstStyle/>
          <a:p>
            <a:pPr algn="l" latinLnBrk="1"/>
            <a:r>
              <a:rPr lang="en-US" altLang="zh-CN" sz="900" dirty="0"/>
              <a:t>3</a:t>
            </a:r>
            <a:r>
              <a:rPr lang="zh-CN" altLang="en-US" sz="900" dirty="0"/>
              <a:t>、创建实现了上述接口的实体类：</a:t>
            </a:r>
            <a:endParaRPr lang="en-US" altLang="zh-CN" sz="900" dirty="0"/>
          </a:p>
          <a:p>
            <a:pPr algn="l" latinLnBrk="1"/>
            <a:r>
              <a:rPr lang="en-US" altLang="zh-CN" sz="800" dirty="0">
                <a:solidFill>
                  <a:srgbClr val="008000"/>
                </a:solidFill>
                <a:latin typeface="Menlo"/>
              </a:rPr>
              <a:t>import</a:t>
            </a:r>
            <a:r>
              <a:rPr lang="en-US" altLang="zh-CN" sz="800" dirty="0">
                <a:solidFill>
                  <a:srgbClr val="808080"/>
                </a:solidFill>
                <a:latin typeface="Menlo"/>
              </a:rPr>
              <a:t> </a:t>
            </a:r>
            <a:r>
              <a:rPr lang="en-US" altLang="zh-CN" sz="800" dirty="0" err="1">
                <a:solidFill>
                  <a:srgbClr val="0055AA"/>
                </a:solidFill>
                <a:latin typeface="Menlo"/>
              </a:rPr>
              <a:t>java</a:t>
            </a:r>
            <a:r>
              <a:rPr lang="en-US" altLang="zh-CN" sz="800" dirty="0" err="1">
                <a:solidFill>
                  <a:srgbClr val="808080"/>
                </a:solidFill>
                <a:latin typeface="Menlo"/>
              </a:rPr>
              <a:t>.</a:t>
            </a:r>
            <a:r>
              <a:rPr lang="en-US" altLang="zh-CN" sz="800" dirty="0" err="1">
                <a:solidFill>
                  <a:srgbClr val="0055AA"/>
                </a:solidFill>
                <a:latin typeface="Menlo"/>
              </a:rPr>
              <a:t>util</a:t>
            </a:r>
            <a:r>
              <a:rPr lang="en-US" altLang="zh-CN" sz="800" dirty="0" err="1">
                <a:solidFill>
                  <a:srgbClr val="808080"/>
                </a:solidFill>
                <a:latin typeface="Menlo"/>
              </a:rPr>
              <a:t>.</a:t>
            </a:r>
            <a:r>
              <a:rPr lang="en-US" altLang="zh-CN" sz="800" dirty="0" err="1">
                <a:solidFill>
                  <a:srgbClr val="0055AA"/>
                </a:solidFill>
                <a:latin typeface="Menlo"/>
              </a:rPr>
              <a:t>ArrayList</a:t>
            </a:r>
            <a:r>
              <a:rPr lang="en-US" altLang="zh-CN" sz="800" dirty="0">
                <a:solidFill>
                  <a:srgbClr val="808080"/>
                </a:solidFill>
                <a:latin typeface="Menlo"/>
              </a:rPr>
              <a:t>; </a:t>
            </a:r>
          </a:p>
          <a:p>
            <a:pPr algn="l" latinLnBrk="1"/>
            <a:r>
              <a:rPr lang="en-US" altLang="zh-CN" sz="800" dirty="0">
                <a:solidFill>
                  <a:srgbClr val="008000"/>
                </a:solidFill>
                <a:latin typeface="Menlo"/>
              </a:rPr>
              <a:t>import</a:t>
            </a:r>
            <a:r>
              <a:rPr lang="en-US" altLang="zh-CN" sz="800" dirty="0">
                <a:solidFill>
                  <a:srgbClr val="808080"/>
                </a:solidFill>
                <a:latin typeface="Menlo"/>
              </a:rPr>
              <a:t> </a:t>
            </a:r>
            <a:r>
              <a:rPr lang="en-US" altLang="zh-CN" sz="800" dirty="0" err="1">
                <a:solidFill>
                  <a:srgbClr val="0055AA"/>
                </a:solidFill>
                <a:latin typeface="Menlo"/>
              </a:rPr>
              <a:t>java</a:t>
            </a:r>
            <a:r>
              <a:rPr lang="en-US" altLang="zh-CN" sz="800" dirty="0" err="1">
                <a:solidFill>
                  <a:srgbClr val="808080"/>
                </a:solidFill>
                <a:latin typeface="Menlo"/>
              </a:rPr>
              <a:t>.</a:t>
            </a:r>
            <a:r>
              <a:rPr lang="en-US" altLang="zh-CN" sz="800" dirty="0" err="1">
                <a:solidFill>
                  <a:srgbClr val="0055AA"/>
                </a:solidFill>
                <a:latin typeface="Menlo"/>
              </a:rPr>
              <a:t>util</a:t>
            </a:r>
            <a:r>
              <a:rPr lang="en-US" altLang="zh-CN" sz="800" dirty="0" err="1">
                <a:solidFill>
                  <a:srgbClr val="808080"/>
                </a:solidFill>
                <a:latin typeface="Menlo"/>
              </a:rPr>
              <a:t>.</a:t>
            </a:r>
            <a:r>
              <a:rPr lang="en-US" altLang="zh-CN" sz="800" dirty="0" err="1">
                <a:solidFill>
                  <a:srgbClr val="0055AA"/>
                </a:solidFill>
                <a:latin typeface="Menlo"/>
              </a:rPr>
              <a:t>List</a:t>
            </a:r>
            <a:r>
              <a:rPr lang="en-US" altLang="zh-CN" sz="800" dirty="0">
                <a:solidFill>
                  <a:srgbClr val="808080"/>
                </a:solidFill>
                <a:latin typeface="Menlo"/>
              </a:rPr>
              <a:t>; </a:t>
            </a:r>
          </a:p>
          <a:p>
            <a:pPr algn="l" latinLnBrk="1"/>
            <a:r>
              <a:rPr lang="en-US" altLang="zh-CN" sz="800" dirty="0">
                <a:solidFill>
                  <a:srgbClr val="008000"/>
                </a:solidFill>
                <a:latin typeface="Menlo"/>
              </a:rPr>
              <a:t>public</a:t>
            </a:r>
            <a:r>
              <a:rPr lang="en-US" altLang="zh-CN" sz="800" dirty="0">
                <a:solidFill>
                  <a:srgbClr val="808080"/>
                </a:solidFill>
                <a:latin typeface="Menlo"/>
              </a:rPr>
              <a:t> </a:t>
            </a:r>
            <a:r>
              <a:rPr lang="en-US" altLang="zh-CN" sz="800" dirty="0">
                <a:solidFill>
                  <a:srgbClr val="008000"/>
                </a:solidFill>
                <a:latin typeface="Menlo"/>
              </a:rPr>
              <a:t>class</a:t>
            </a:r>
            <a:r>
              <a:rPr lang="en-US" altLang="zh-CN" sz="800" dirty="0">
                <a:solidFill>
                  <a:srgbClr val="808080"/>
                </a:solidFill>
                <a:latin typeface="Menlo"/>
              </a:rPr>
              <a:t> </a:t>
            </a:r>
            <a:r>
              <a:rPr lang="en-US" altLang="zh-CN" sz="800" dirty="0" err="1">
                <a:solidFill>
                  <a:srgbClr val="0055AA"/>
                </a:solidFill>
                <a:latin typeface="Menlo"/>
              </a:rPr>
              <a:t>StudentDaoImpl</a:t>
            </a:r>
            <a:r>
              <a:rPr lang="en-US" altLang="zh-CN" sz="800" dirty="0">
                <a:solidFill>
                  <a:srgbClr val="808080"/>
                </a:solidFill>
                <a:latin typeface="Menlo"/>
              </a:rPr>
              <a:t> </a:t>
            </a:r>
            <a:r>
              <a:rPr lang="en-US" altLang="zh-CN" sz="800" dirty="0">
                <a:solidFill>
                  <a:srgbClr val="008000"/>
                </a:solidFill>
                <a:latin typeface="Menlo"/>
              </a:rPr>
              <a:t>implements</a:t>
            </a:r>
            <a:r>
              <a:rPr lang="en-US" altLang="zh-CN" sz="800" dirty="0">
                <a:solidFill>
                  <a:srgbClr val="808080"/>
                </a:solidFill>
                <a:latin typeface="Menlo"/>
              </a:rPr>
              <a:t> </a:t>
            </a:r>
            <a:r>
              <a:rPr lang="en-US" altLang="zh-CN" sz="800" dirty="0" err="1">
                <a:solidFill>
                  <a:srgbClr val="0055AA"/>
                </a:solidFill>
                <a:latin typeface="Menlo"/>
              </a:rPr>
              <a:t>StudentDao</a:t>
            </a:r>
            <a:r>
              <a:rPr lang="en-US" altLang="zh-CN" sz="800" dirty="0">
                <a:solidFill>
                  <a:srgbClr val="808080"/>
                </a:solidFill>
                <a:latin typeface="Menlo"/>
              </a:rPr>
              <a:t> </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AA5500"/>
                </a:solidFill>
                <a:latin typeface="Menlo"/>
              </a:rPr>
              <a:t>//</a:t>
            </a:r>
            <a:r>
              <a:rPr lang="zh-CN" altLang="en-US" sz="800" dirty="0">
                <a:solidFill>
                  <a:srgbClr val="AA5500"/>
                </a:solidFill>
                <a:latin typeface="Menlo"/>
              </a:rPr>
              <a:t>列表是当作一个数据库</a:t>
            </a:r>
            <a:r>
              <a:rPr lang="zh-CN" altLang="en-US" sz="800" dirty="0">
                <a:solidFill>
                  <a:srgbClr val="808080"/>
                </a:solidFill>
                <a:latin typeface="Menlo"/>
              </a:rPr>
              <a:t> </a:t>
            </a:r>
            <a:endParaRPr lang="en-US" altLang="zh-CN" sz="800" dirty="0">
              <a:solidFill>
                <a:srgbClr val="808080"/>
              </a:solidFill>
              <a:latin typeface="Menlo"/>
            </a:endParaRPr>
          </a:p>
          <a:p>
            <a:pPr algn="l" latinLnBrk="1"/>
            <a:r>
              <a:rPr lang="en-US" altLang="zh-CN" sz="800" dirty="0">
                <a:solidFill>
                  <a:srgbClr val="808080"/>
                </a:solidFill>
                <a:latin typeface="Menlo"/>
              </a:rPr>
              <a:t>	</a:t>
            </a:r>
            <a:r>
              <a:rPr lang="en-US" altLang="zh-CN" sz="800" dirty="0">
                <a:solidFill>
                  <a:srgbClr val="0055AA"/>
                </a:solidFill>
                <a:latin typeface="Menlo"/>
              </a:rPr>
              <a:t>List</a:t>
            </a:r>
            <a:r>
              <a:rPr lang="en-US" altLang="zh-CN" sz="800" dirty="0">
                <a:solidFill>
                  <a:srgbClr val="808080"/>
                </a:solidFill>
                <a:latin typeface="Menlo"/>
              </a:rPr>
              <a:t>&lt;</a:t>
            </a:r>
            <a:r>
              <a:rPr lang="en-US" altLang="zh-CN" sz="800" dirty="0">
                <a:solidFill>
                  <a:srgbClr val="0055AA"/>
                </a:solidFill>
                <a:latin typeface="Menlo"/>
              </a:rPr>
              <a:t>Student</a:t>
            </a:r>
            <a:r>
              <a:rPr lang="en-US" altLang="zh-CN" sz="800" dirty="0">
                <a:solidFill>
                  <a:srgbClr val="808080"/>
                </a:solidFill>
                <a:latin typeface="Menlo"/>
              </a:rPr>
              <a:t>&gt; </a:t>
            </a:r>
            <a:r>
              <a:rPr lang="en-US" altLang="zh-CN" sz="800" dirty="0">
                <a:solidFill>
                  <a:srgbClr val="0055AA"/>
                </a:solidFill>
                <a:latin typeface="Menlo"/>
              </a:rPr>
              <a:t>students</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008000"/>
                </a:solidFill>
                <a:latin typeface="Menlo"/>
              </a:rPr>
              <a:t>public</a:t>
            </a:r>
            <a:r>
              <a:rPr lang="en-US" altLang="zh-CN" sz="800" dirty="0">
                <a:solidFill>
                  <a:srgbClr val="808080"/>
                </a:solidFill>
                <a:latin typeface="Menlo"/>
              </a:rPr>
              <a:t> </a:t>
            </a:r>
            <a:r>
              <a:rPr lang="en-US" altLang="zh-CN" sz="800" dirty="0" err="1">
                <a:solidFill>
                  <a:srgbClr val="0055AA"/>
                </a:solidFill>
                <a:latin typeface="Menlo"/>
              </a:rPr>
              <a:t>StudentDaoImpl</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0055AA"/>
                </a:solidFill>
                <a:latin typeface="Menlo"/>
              </a:rPr>
              <a:t>students</a:t>
            </a:r>
            <a:r>
              <a:rPr lang="en-US" altLang="zh-CN" sz="800" dirty="0">
                <a:solidFill>
                  <a:srgbClr val="808080"/>
                </a:solidFill>
                <a:latin typeface="Menlo"/>
              </a:rPr>
              <a:t> = </a:t>
            </a:r>
            <a:r>
              <a:rPr lang="en-US" altLang="zh-CN" sz="800" dirty="0">
                <a:solidFill>
                  <a:srgbClr val="008000"/>
                </a:solidFill>
                <a:latin typeface="Menlo"/>
              </a:rPr>
              <a:t>new</a:t>
            </a:r>
            <a:r>
              <a:rPr lang="en-US" altLang="zh-CN" sz="800" dirty="0">
                <a:solidFill>
                  <a:srgbClr val="808080"/>
                </a:solidFill>
                <a:latin typeface="Menlo"/>
              </a:rPr>
              <a:t> </a:t>
            </a:r>
            <a:r>
              <a:rPr lang="en-US" altLang="zh-CN" sz="800" dirty="0" err="1">
                <a:solidFill>
                  <a:srgbClr val="0055AA"/>
                </a:solidFill>
                <a:latin typeface="Menlo"/>
              </a:rPr>
              <a:t>ArrayList</a:t>
            </a:r>
            <a:r>
              <a:rPr lang="en-US" altLang="zh-CN" sz="800" dirty="0">
                <a:solidFill>
                  <a:srgbClr val="808080"/>
                </a:solidFill>
                <a:latin typeface="Menlo"/>
              </a:rPr>
              <a:t>&lt;</a:t>
            </a:r>
            <a:r>
              <a:rPr lang="en-US" altLang="zh-CN" sz="800" dirty="0">
                <a:solidFill>
                  <a:srgbClr val="0055AA"/>
                </a:solidFill>
                <a:latin typeface="Menlo"/>
              </a:rPr>
              <a:t>Student</a:t>
            </a:r>
            <a:r>
              <a:rPr lang="en-US" altLang="zh-CN" sz="800" dirty="0">
                <a:solidFill>
                  <a:srgbClr val="808080"/>
                </a:solidFill>
                <a:latin typeface="Menlo"/>
              </a:rPr>
              <a:t>&gt;</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0055AA"/>
                </a:solidFill>
                <a:latin typeface="Menlo"/>
              </a:rPr>
              <a:t>Student</a:t>
            </a:r>
            <a:r>
              <a:rPr lang="en-US" altLang="zh-CN" sz="800" dirty="0">
                <a:solidFill>
                  <a:srgbClr val="808080"/>
                </a:solidFill>
                <a:latin typeface="Menlo"/>
              </a:rPr>
              <a:t> </a:t>
            </a:r>
            <a:r>
              <a:rPr lang="en-US" altLang="zh-CN" sz="800" dirty="0">
                <a:solidFill>
                  <a:srgbClr val="0055AA"/>
                </a:solidFill>
                <a:latin typeface="Menlo"/>
              </a:rPr>
              <a:t>student1</a:t>
            </a:r>
            <a:r>
              <a:rPr lang="en-US" altLang="zh-CN" sz="800" dirty="0">
                <a:solidFill>
                  <a:srgbClr val="808080"/>
                </a:solidFill>
                <a:latin typeface="Menlo"/>
              </a:rPr>
              <a:t> = </a:t>
            </a:r>
            <a:r>
              <a:rPr lang="en-US" altLang="zh-CN" sz="800" dirty="0">
                <a:solidFill>
                  <a:srgbClr val="008000"/>
                </a:solidFill>
                <a:latin typeface="Menlo"/>
              </a:rPr>
              <a:t>new</a:t>
            </a:r>
            <a:r>
              <a:rPr lang="en-US" altLang="zh-CN" sz="800" dirty="0">
                <a:solidFill>
                  <a:srgbClr val="808080"/>
                </a:solidFill>
                <a:latin typeface="Menlo"/>
              </a:rPr>
              <a:t> </a:t>
            </a:r>
            <a:r>
              <a:rPr lang="en-US" altLang="zh-CN" sz="800" dirty="0">
                <a:solidFill>
                  <a:srgbClr val="0055AA"/>
                </a:solidFill>
                <a:latin typeface="Menlo"/>
              </a:rPr>
              <a:t>Student</a:t>
            </a:r>
            <a:r>
              <a:rPr lang="en-US" altLang="zh-CN" sz="800" dirty="0">
                <a:solidFill>
                  <a:srgbClr val="808000"/>
                </a:solidFill>
                <a:latin typeface="Menlo"/>
              </a:rPr>
              <a:t>(</a:t>
            </a:r>
            <a:r>
              <a:rPr lang="en-US" altLang="zh-CN" sz="800" dirty="0">
                <a:solidFill>
                  <a:srgbClr val="8B0000"/>
                </a:solidFill>
                <a:latin typeface="Menlo"/>
              </a:rPr>
              <a:t>"</a:t>
            </a:r>
            <a:r>
              <a:rPr lang="en-US" altLang="zh-CN" sz="800" dirty="0">
                <a:solidFill>
                  <a:srgbClr val="AA1111"/>
                </a:solidFill>
                <a:latin typeface="Menlo"/>
              </a:rPr>
              <a:t>Robert</a:t>
            </a:r>
            <a:r>
              <a:rPr lang="en-US" altLang="zh-CN" sz="800" dirty="0">
                <a:solidFill>
                  <a:srgbClr val="8B0000"/>
                </a:solidFill>
                <a:latin typeface="Menlo"/>
              </a:rPr>
              <a:t>"</a:t>
            </a:r>
            <a:r>
              <a:rPr lang="en-US" altLang="zh-CN" sz="800" dirty="0">
                <a:solidFill>
                  <a:srgbClr val="808080"/>
                </a:solidFill>
                <a:latin typeface="Menlo"/>
              </a:rPr>
              <a:t>,</a:t>
            </a:r>
            <a:r>
              <a:rPr lang="en-US" altLang="zh-CN" sz="800" dirty="0">
                <a:solidFill>
                  <a:srgbClr val="800000"/>
                </a:solidFill>
                <a:latin typeface="Menlo"/>
              </a:rPr>
              <a:t>0</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0055AA"/>
                </a:solidFill>
                <a:latin typeface="Menlo"/>
              </a:rPr>
              <a:t>Student</a:t>
            </a:r>
            <a:r>
              <a:rPr lang="en-US" altLang="zh-CN" sz="800" dirty="0">
                <a:solidFill>
                  <a:srgbClr val="808080"/>
                </a:solidFill>
                <a:latin typeface="Menlo"/>
              </a:rPr>
              <a:t> </a:t>
            </a:r>
            <a:r>
              <a:rPr lang="en-US" altLang="zh-CN" sz="800" dirty="0">
                <a:solidFill>
                  <a:srgbClr val="0055AA"/>
                </a:solidFill>
                <a:latin typeface="Menlo"/>
              </a:rPr>
              <a:t>student2</a:t>
            </a:r>
            <a:r>
              <a:rPr lang="en-US" altLang="zh-CN" sz="800" dirty="0">
                <a:solidFill>
                  <a:srgbClr val="808080"/>
                </a:solidFill>
                <a:latin typeface="Menlo"/>
              </a:rPr>
              <a:t> = </a:t>
            </a:r>
            <a:r>
              <a:rPr lang="en-US" altLang="zh-CN" sz="800" dirty="0">
                <a:solidFill>
                  <a:srgbClr val="008000"/>
                </a:solidFill>
                <a:latin typeface="Menlo"/>
              </a:rPr>
              <a:t>new</a:t>
            </a:r>
            <a:r>
              <a:rPr lang="en-US" altLang="zh-CN" sz="800" dirty="0">
                <a:solidFill>
                  <a:srgbClr val="808080"/>
                </a:solidFill>
                <a:latin typeface="Menlo"/>
              </a:rPr>
              <a:t> </a:t>
            </a:r>
            <a:r>
              <a:rPr lang="en-US" altLang="zh-CN" sz="800" dirty="0">
                <a:solidFill>
                  <a:srgbClr val="0055AA"/>
                </a:solidFill>
                <a:latin typeface="Menlo"/>
              </a:rPr>
              <a:t>Student</a:t>
            </a:r>
            <a:r>
              <a:rPr lang="en-US" altLang="zh-CN" sz="800" dirty="0">
                <a:solidFill>
                  <a:srgbClr val="808000"/>
                </a:solidFill>
                <a:latin typeface="Menlo"/>
              </a:rPr>
              <a:t>(</a:t>
            </a:r>
            <a:r>
              <a:rPr lang="en-US" altLang="zh-CN" sz="800" dirty="0">
                <a:solidFill>
                  <a:srgbClr val="8B0000"/>
                </a:solidFill>
                <a:latin typeface="Menlo"/>
              </a:rPr>
              <a:t>"</a:t>
            </a:r>
            <a:r>
              <a:rPr lang="en-US" altLang="zh-CN" sz="800" dirty="0">
                <a:solidFill>
                  <a:srgbClr val="AA1111"/>
                </a:solidFill>
                <a:latin typeface="Menlo"/>
              </a:rPr>
              <a:t>John</a:t>
            </a:r>
            <a:r>
              <a:rPr lang="en-US" altLang="zh-CN" sz="800" dirty="0">
                <a:solidFill>
                  <a:srgbClr val="8B0000"/>
                </a:solidFill>
                <a:latin typeface="Menlo"/>
              </a:rPr>
              <a:t>"</a:t>
            </a:r>
            <a:r>
              <a:rPr lang="en-US" altLang="zh-CN" sz="800" dirty="0">
                <a:solidFill>
                  <a:srgbClr val="808080"/>
                </a:solidFill>
                <a:latin typeface="Menlo"/>
              </a:rPr>
              <a:t>,</a:t>
            </a:r>
            <a:r>
              <a:rPr lang="en-US" altLang="zh-CN" sz="800" dirty="0">
                <a:solidFill>
                  <a:srgbClr val="800000"/>
                </a:solidFill>
                <a:latin typeface="Menlo"/>
              </a:rPr>
              <a:t>1</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err="1">
                <a:solidFill>
                  <a:srgbClr val="0055AA"/>
                </a:solidFill>
                <a:latin typeface="Menlo"/>
              </a:rPr>
              <a:t>students</a:t>
            </a:r>
            <a:r>
              <a:rPr lang="en-US" altLang="zh-CN" sz="800" dirty="0" err="1">
                <a:solidFill>
                  <a:srgbClr val="808080"/>
                </a:solidFill>
                <a:latin typeface="Menlo"/>
              </a:rPr>
              <a:t>.</a:t>
            </a:r>
            <a:r>
              <a:rPr lang="en-US" altLang="zh-CN" sz="800" dirty="0" err="1">
                <a:solidFill>
                  <a:srgbClr val="0055AA"/>
                </a:solidFill>
                <a:latin typeface="Menlo"/>
              </a:rPr>
              <a:t>add</a:t>
            </a:r>
            <a:r>
              <a:rPr lang="en-US" altLang="zh-CN" sz="800" dirty="0">
                <a:solidFill>
                  <a:srgbClr val="808000"/>
                </a:solidFill>
                <a:latin typeface="Menlo"/>
              </a:rPr>
              <a:t>(</a:t>
            </a:r>
            <a:r>
              <a:rPr lang="en-US" altLang="zh-CN" sz="800" dirty="0">
                <a:solidFill>
                  <a:srgbClr val="0055AA"/>
                </a:solidFill>
                <a:latin typeface="Menlo"/>
              </a:rPr>
              <a:t>student1</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err="1">
                <a:solidFill>
                  <a:srgbClr val="0055AA"/>
                </a:solidFill>
                <a:latin typeface="Menlo"/>
              </a:rPr>
              <a:t>students</a:t>
            </a:r>
            <a:r>
              <a:rPr lang="en-US" altLang="zh-CN" sz="800" dirty="0" err="1">
                <a:solidFill>
                  <a:srgbClr val="808080"/>
                </a:solidFill>
                <a:latin typeface="Menlo"/>
              </a:rPr>
              <a:t>.</a:t>
            </a:r>
            <a:r>
              <a:rPr lang="en-US" altLang="zh-CN" sz="800" dirty="0" err="1">
                <a:solidFill>
                  <a:srgbClr val="0055AA"/>
                </a:solidFill>
                <a:latin typeface="Menlo"/>
              </a:rPr>
              <a:t>add</a:t>
            </a:r>
            <a:r>
              <a:rPr lang="en-US" altLang="zh-CN" sz="800" dirty="0">
                <a:solidFill>
                  <a:srgbClr val="808000"/>
                </a:solidFill>
                <a:latin typeface="Menlo"/>
              </a:rPr>
              <a:t>(</a:t>
            </a:r>
            <a:r>
              <a:rPr lang="en-US" altLang="zh-CN" sz="800" dirty="0">
                <a:solidFill>
                  <a:srgbClr val="0055AA"/>
                </a:solidFill>
                <a:latin typeface="Menlo"/>
              </a:rPr>
              <a:t>student2</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0055AA"/>
                </a:solidFill>
                <a:latin typeface="Menlo"/>
              </a:rPr>
              <a:t>Override</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008000"/>
                </a:solidFill>
                <a:latin typeface="Menlo"/>
              </a:rPr>
              <a:t>public</a:t>
            </a:r>
            <a:r>
              <a:rPr lang="en-US" altLang="zh-CN" sz="800" dirty="0">
                <a:solidFill>
                  <a:srgbClr val="808080"/>
                </a:solidFill>
                <a:latin typeface="Menlo"/>
              </a:rPr>
              <a:t> </a:t>
            </a:r>
            <a:r>
              <a:rPr lang="en-US" altLang="zh-CN" sz="800" dirty="0">
                <a:latin typeface="Menlo"/>
              </a:rPr>
              <a:t>void</a:t>
            </a:r>
            <a:r>
              <a:rPr lang="en-US" altLang="zh-CN" sz="800" dirty="0">
                <a:solidFill>
                  <a:srgbClr val="808080"/>
                </a:solidFill>
                <a:latin typeface="Menlo"/>
              </a:rPr>
              <a:t> </a:t>
            </a:r>
            <a:r>
              <a:rPr lang="en-US" altLang="zh-CN" sz="800" dirty="0" err="1">
                <a:solidFill>
                  <a:srgbClr val="0055AA"/>
                </a:solidFill>
                <a:latin typeface="Menlo"/>
              </a:rPr>
              <a:t>deleteStudent</a:t>
            </a:r>
            <a:r>
              <a:rPr lang="en-US" altLang="zh-CN" sz="800" dirty="0">
                <a:solidFill>
                  <a:srgbClr val="808000"/>
                </a:solidFill>
                <a:latin typeface="Menlo"/>
              </a:rPr>
              <a:t>(</a:t>
            </a:r>
            <a:r>
              <a:rPr lang="en-US" altLang="zh-CN" sz="800" dirty="0">
                <a:solidFill>
                  <a:srgbClr val="0055AA"/>
                </a:solidFill>
                <a:latin typeface="Menlo"/>
              </a:rPr>
              <a:t>Student</a:t>
            </a:r>
            <a:r>
              <a:rPr lang="en-US" altLang="zh-CN" sz="800" dirty="0">
                <a:solidFill>
                  <a:srgbClr val="808080"/>
                </a:solidFill>
                <a:latin typeface="Menlo"/>
              </a:rPr>
              <a:t> </a:t>
            </a:r>
            <a:r>
              <a:rPr lang="en-US" altLang="zh-CN" sz="800" dirty="0">
                <a:solidFill>
                  <a:srgbClr val="0055AA"/>
                </a:solidFill>
                <a:latin typeface="Menlo"/>
              </a:rPr>
              <a:t>student</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err="1">
                <a:solidFill>
                  <a:srgbClr val="0055AA"/>
                </a:solidFill>
                <a:latin typeface="Menlo"/>
              </a:rPr>
              <a:t>students</a:t>
            </a:r>
            <a:r>
              <a:rPr lang="en-US" altLang="zh-CN" sz="800" dirty="0" err="1">
                <a:solidFill>
                  <a:srgbClr val="808080"/>
                </a:solidFill>
                <a:latin typeface="Menlo"/>
              </a:rPr>
              <a:t>.</a:t>
            </a:r>
            <a:r>
              <a:rPr lang="en-US" altLang="zh-CN" sz="800" dirty="0" err="1">
                <a:solidFill>
                  <a:srgbClr val="0055AA"/>
                </a:solidFill>
                <a:latin typeface="Menlo"/>
              </a:rPr>
              <a:t>remove</a:t>
            </a:r>
            <a:r>
              <a:rPr lang="en-US" altLang="zh-CN" sz="800" dirty="0">
                <a:solidFill>
                  <a:srgbClr val="808000"/>
                </a:solidFill>
                <a:latin typeface="Menlo"/>
              </a:rPr>
              <a:t>(</a:t>
            </a:r>
            <a:r>
              <a:rPr lang="en-US" altLang="zh-CN" sz="800" dirty="0" err="1">
                <a:solidFill>
                  <a:srgbClr val="0055AA"/>
                </a:solidFill>
                <a:latin typeface="Menlo"/>
              </a:rPr>
              <a:t>student</a:t>
            </a:r>
            <a:r>
              <a:rPr lang="en-US" altLang="zh-CN" sz="800" dirty="0" err="1">
                <a:solidFill>
                  <a:srgbClr val="808080"/>
                </a:solidFill>
                <a:latin typeface="Menlo"/>
              </a:rPr>
              <a:t>.</a:t>
            </a:r>
            <a:r>
              <a:rPr lang="en-US" altLang="zh-CN" sz="800" dirty="0" err="1">
                <a:solidFill>
                  <a:srgbClr val="0055AA"/>
                </a:solidFill>
                <a:latin typeface="Menlo"/>
              </a:rPr>
              <a:t>getRollNo</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err="1">
                <a:solidFill>
                  <a:srgbClr val="0055AA"/>
                </a:solidFill>
                <a:latin typeface="Menlo"/>
              </a:rPr>
              <a:t>System</a:t>
            </a:r>
            <a:r>
              <a:rPr lang="en-US" altLang="zh-CN" sz="800" dirty="0" err="1">
                <a:solidFill>
                  <a:srgbClr val="808080"/>
                </a:solidFill>
                <a:latin typeface="Menlo"/>
              </a:rPr>
              <a:t>.</a:t>
            </a:r>
            <a:r>
              <a:rPr lang="en-US" altLang="zh-CN" sz="800" dirty="0" err="1">
                <a:solidFill>
                  <a:srgbClr val="0055AA"/>
                </a:solidFill>
                <a:latin typeface="Menlo"/>
              </a:rPr>
              <a:t>out</a:t>
            </a:r>
            <a:r>
              <a:rPr lang="en-US" altLang="zh-CN" sz="800" dirty="0" err="1">
                <a:solidFill>
                  <a:srgbClr val="808080"/>
                </a:solidFill>
                <a:latin typeface="Menlo"/>
              </a:rPr>
              <a:t>.</a:t>
            </a:r>
            <a:r>
              <a:rPr lang="en-US" altLang="zh-CN" sz="800" dirty="0" err="1">
                <a:solidFill>
                  <a:srgbClr val="0055AA"/>
                </a:solidFill>
                <a:latin typeface="Menlo"/>
              </a:rPr>
              <a:t>println</a:t>
            </a:r>
            <a:r>
              <a:rPr lang="en-US" altLang="zh-CN" sz="800" dirty="0">
                <a:solidFill>
                  <a:srgbClr val="808000"/>
                </a:solidFill>
                <a:latin typeface="Menlo"/>
              </a:rPr>
              <a:t>(</a:t>
            </a:r>
            <a:r>
              <a:rPr lang="en-US" altLang="zh-CN" sz="800" dirty="0">
                <a:solidFill>
                  <a:srgbClr val="8B0000"/>
                </a:solidFill>
                <a:latin typeface="Menlo"/>
              </a:rPr>
              <a:t>"</a:t>
            </a:r>
            <a:r>
              <a:rPr lang="en-US" altLang="zh-CN" sz="800" dirty="0">
                <a:solidFill>
                  <a:srgbClr val="AA1111"/>
                </a:solidFill>
                <a:latin typeface="Menlo"/>
              </a:rPr>
              <a:t>Student: Roll No </a:t>
            </a:r>
            <a:r>
              <a:rPr lang="en-US" altLang="zh-CN" sz="800" dirty="0">
                <a:solidFill>
                  <a:srgbClr val="8B0000"/>
                </a:solidFill>
                <a:latin typeface="Menlo"/>
              </a:rPr>
              <a:t>"</a:t>
            </a:r>
            <a:r>
              <a:rPr lang="en-US" altLang="zh-CN" sz="800" dirty="0">
                <a:solidFill>
                  <a:srgbClr val="808080"/>
                </a:solidFill>
                <a:latin typeface="Menlo"/>
              </a:rPr>
              <a:t> + </a:t>
            </a:r>
            <a:r>
              <a:rPr lang="en-US" altLang="zh-CN" sz="800" dirty="0" err="1">
                <a:solidFill>
                  <a:srgbClr val="0055AA"/>
                </a:solidFill>
                <a:latin typeface="Menlo"/>
              </a:rPr>
              <a:t>student</a:t>
            </a:r>
            <a:r>
              <a:rPr lang="en-US" altLang="zh-CN" sz="800" dirty="0" err="1">
                <a:solidFill>
                  <a:srgbClr val="808080"/>
                </a:solidFill>
                <a:latin typeface="Menlo"/>
              </a:rPr>
              <a:t>.</a:t>
            </a:r>
            <a:r>
              <a:rPr lang="en-US" altLang="zh-CN" sz="800" dirty="0" err="1">
                <a:solidFill>
                  <a:srgbClr val="0055AA"/>
                </a:solidFill>
                <a:latin typeface="Menlo"/>
              </a:rPr>
              <a:t>getRollNo</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B0000"/>
                </a:solidFill>
                <a:latin typeface="Menlo"/>
              </a:rPr>
              <a:t>"</a:t>
            </a:r>
            <a:r>
              <a:rPr lang="en-US" altLang="zh-CN" sz="800" dirty="0">
                <a:solidFill>
                  <a:srgbClr val="AA1111"/>
                </a:solidFill>
                <a:latin typeface="Menlo"/>
              </a:rPr>
              <a:t>, deleted from database</a:t>
            </a:r>
            <a:r>
              <a:rPr lang="en-US" altLang="zh-CN" sz="800" dirty="0">
                <a:solidFill>
                  <a:srgbClr val="8B0000"/>
                </a:solidFill>
                <a:latin typeface="Menlo"/>
              </a:rPr>
              <a:t>"</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AA5500"/>
                </a:solidFill>
                <a:latin typeface="Menlo"/>
              </a:rPr>
              <a:t>//</a:t>
            </a:r>
            <a:r>
              <a:rPr lang="zh-CN" altLang="en-US" sz="800" dirty="0">
                <a:solidFill>
                  <a:srgbClr val="AA5500"/>
                </a:solidFill>
                <a:latin typeface="Menlo"/>
              </a:rPr>
              <a:t>从数据库中检索学生名单</a:t>
            </a:r>
            <a:r>
              <a:rPr lang="zh-CN" altLang="en-US" sz="800" dirty="0">
                <a:solidFill>
                  <a:srgbClr val="808080"/>
                </a:solidFill>
                <a:latin typeface="Menlo"/>
              </a:rPr>
              <a:t> </a:t>
            </a:r>
            <a:endParaRPr lang="en-US" altLang="zh-CN" sz="800" dirty="0">
              <a:solidFill>
                <a:srgbClr val="808080"/>
              </a:solidFill>
              <a:latin typeface="Menlo"/>
            </a:endParaRPr>
          </a:p>
          <a:p>
            <a:pPr algn="l" latinLnBrk="1"/>
            <a:r>
              <a:rPr lang="en-US" altLang="zh-CN" sz="800" dirty="0">
                <a:solidFill>
                  <a:srgbClr val="808080"/>
                </a:solidFill>
                <a:latin typeface="Menlo"/>
              </a:rPr>
              <a:t>		@</a:t>
            </a:r>
            <a:r>
              <a:rPr lang="en-US" altLang="zh-CN" sz="800" dirty="0">
                <a:solidFill>
                  <a:srgbClr val="0055AA"/>
                </a:solidFill>
                <a:latin typeface="Menlo"/>
              </a:rPr>
              <a:t>Override</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008000"/>
                </a:solidFill>
                <a:latin typeface="Menlo"/>
              </a:rPr>
              <a:t>public</a:t>
            </a:r>
            <a:r>
              <a:rPr lang="en-US" altLang="zh-CN" sz="800" dirty="0">
                <a:solidFill>
                  <a:srgbClr val="808080"/>
                </a:solidFill>
                <a:latin typeface="Menlo"/>
              </a:rPr>
              <a:t> </a:t>
            </a:r>
            <a:r>
              <a:rPr lang="en-US" altLang="zh-CN" sz="800" dirty="0">
                <a:solidFill>
                  <a:srgbClr val="0055AA"/>
                </a:solidFill>
                <a:latin typeface="Menlo"/>
              </a:rPr>
              <a:t>List</a:t>
            </a:r>
            <a:r>
              <a:rPr lang="en-US" altLang="zh-CN" sz="800" dirty="0">
                <a:solidFill>
                  <a:srgbClr val="808080"/>
                </a:solidFill>
                <a:latin typeface="Menlo"/>
              </a:rPr>
              <a:t>&lt;</a:t>
            </a:r>
            <a:r>
              <a:rPr lang="en-US" altLang="zh-CN" sz="800" dirty="0">
                <a:solidFill>
                  <a:srgbClr val="0055AA"/>
                </a:solidFill>
                <a:latin typeface="Menlo"/>
              </a:rPr>
              <a:t>Student</a:t>
            </a:r>
            <a:r>
              <a:rPr lang="en-US" altLang="zh-CN" sz="800" dirty="0">
                <a:solidFill>
                  <a:srgbClr val="808080"/>
                </a:solidFill>
                <a:latin typeface="Menlo"/>
              </a:rPr>
              <a:t>&gt; </a:t>
            </a:r>
            <a:r>
              <a:rPr lang="en-US" altLang="zh-CN" sz="800" dirty="0" err="1">
                <a:solidFill>
                  <a:srgbClr val="0055AA"/>
                </a:solidFill>
                <a:latin typeface="Menlo"/>
              </a:rPr>
              <a:t>getAllStudents</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008000"/>
                </a:solidFill>
                <a:latin typeface="Menlo"/>
              </a:rPr>
              <a:t>return</a:t>
            </a:r>
            <a:r>
              <a:rPr lang="en-US" altLang="zh-CN" sz="800" dirty="0">
                <a:solidFill>
                  <a:srgbClr val="808080"/>
                </a:solidFill>
                <a:latin typeface="Menlo"/>
              </a:rPr>
              <a:t> </a:t>
            </a:r>
            <a:r>
              <a:rPr lang="en-US" altLang="zh-CN" sz="800" dirty="0">
                <a:solidFill>
                  <a:srgbClr val="0055AA"/>
                </a:solidFill>
                <a:latin typeface="Menlo"/>
              </a:rPr>
              <a:t>students</a:t>
            </a:r>
            <a:r>
              <a:rPr lang="en-US" altLang="zh-CN" sz="800" dirty="0">
                <a:solidFill>
                  <a:srgbClr val="808080"/>
                </a:solidFill>
                <a:latin typeface="Menlo"/>
              </a:rPr>
              <a:t>; </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0055AA"/>
                </a:solidFill>
                <a:latin typeface="Menlo"/>
              </a:rPr>
              <a:t>Override</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008000"/>
                </a:solidFill>
                <a:latin typeface="Menlo"/>
              </a:rPr>
              <a:t>public</a:t>
            </a:r>
            <a:r>
              <a:rPr lang="en-US" altLang="zh-CN" sz="800" dirty="0">
                <a:solidFill>
                  <a:srgbClr val="808080"/>
                </a:solidFill>
                <a:latin typeface="Menlo"/>
              </a:rPr>
              <a:t> </a:t>
            </a:r>
            <a:r>
              <a:rPr lang="en-US" altLang="zh-CN" sz="800" dirty="0">
                <a:solidFill>
                  <a:srgbClr val="0055AA"/>
                </a:solidFill>
                <a:latin typeface="Menlo"/>
              </a:rPr>
              <a:t>Student</a:t>
            </a:r>
            <a:r>
              <a:rPr lang="en-US" altLang="zh-CN" sz="800" dirty="0">
                <a:solidFill>
                  <a:srgbClr val="808080"/>
                </a:solidFill>
                <a:latin typeface="Menlo"/>
              </a:rPr>
              <a:t> </a:t>
            </a:r>
            <a:r>
              <a:rPr lang="en-US" altLang="zh-CN" sz="800" dirty="0" err="1">
                <a:solidFill>
                  <a:srgbClr val="0055AA"/>
                </a:solidFill>
                <a:latin typeface="Menlo"/>
              </a:rPr>
              <a:t>getStudent</a:t>
            </a:r>
            <a:r>
              <a:rPr lang="en-US" altLang="zh-CN" sz="800" dirty="0">
                <a:solidFill>
                  <a:srgbClr val="808000"/>
                </a:solidFill>
                <a:latin typeface="Menlo"/>
              </a:rPr>
              <a:t>(</a:t>
            </a:r>
            <a:r>
              <a:rPr lang="en-US" altLang="zh-CN" sz="800" dirty="0">
                <a:latin typeface="Menlo"/>
              </a:rPr>
              <a:t>int</a:t>
            </a:r>
            <a:r>
              <a:rPr lang="en-US" altLang="zh-CN" sz="800" dirty="0">
                <a:solidFill>
                  <a:srgbClr val="808080"/>
                </a:solidFill>
                <a:latin typeface="Menlo"/>
              </a:rPr>
              <a:t> </a:t>
            </a:r>
            <a:r>
              <a:rPr lang="en-US" altLang="zh-CN" sz="800" dirty="0" err="1">
                <a:solidFill>
                  <a:srgbClr val="0055AA"/>
                </a:solidFill>
                <a:latin typeface="Menlo"/>
              </a:rPr>
              <a:t>rollNo</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p>
          <a:p>
            <a:pPr algn="l" latinLnBrk="1"/>
            <a:r>
              <a:rPr lang="en-US" altLang="zh-CN" sz="800" dirty="0">
                <a:solidFill>
                  <a:srgbClr val="808000"/>
                </a:solidFill>
                <a:latin typeface="Menlo"/>
              </a:rPr>
              <a:t>			</a:t>
            </a:r>
            <a:r>
              <a:rPr lang="en-US" altLang="zh-CN" sz="800" dirty="0">
                <a:solidFill>
                  <a:srgbClr val="808080"/>
                </a:solidFill>
                <a:latin typeface="Menlo"/>
              </a:rPr>
              <a:t> </a:t>
            </a:r>
            <a:r>
              <a:rPr lang="en-US" altLang="zh-CN" sz="800" dirty="0">
                <a:solidFill>
                  <a:srgbClr val="008000"/>
                </a:solidFill>
                <a:latin typeface="Menlo"/>
              </a:rPr>
              <a:t>return</a:t>
            </a:r>
            <a:r>
              <a:rPr lang="en-US" altLang="zh-CN" sz="800" dirty="0">
                <a:solidFill>
                  <a:srgbClr val="808080"/>
                </a:solidFill>
                <a:latin typeface="Menlo"/>
              </a:rPr>
              <a:t> </a:t>
            </a:r>
            <a:r>
              <a:rPr lang="en-US" altLang="zh-CN" sz="800" dirty="0" err="1">
                <a:solidFill>
                  <a:srgbClr val="0055AA"/>
                </a:solidFill>
                <a:latin typeface="Menlo"/>
              </a:rPr>
              <a:t>students</a:t>
            </a:r>
            <a:r>
              <a:rPr lang="en-US" altLang="zh-CN" sz="800" dirty="0" err="1">
                <a:solidFill>
                  <a:srgbClr val="808080"/>
                </a:solidFill>
                <a:latin typeface="Menlo"/>
              </a:rPr>
              <a:t>.</a:t>
            </a:r>
            <a:r>
              <a:rPr lang="en-US" altLang="zh-CN" sz="800" dirty="0" err="1">
                <a:solidFill>
                  <a:srgbClr val="0055AA"/>
                </a:solidFill>
                <a:latin typeface="Menlo"/>
              </a:rPr>
              <a:t>get</a:t>
            </a:r>
            <a:r>
              <a:rPr lang="en-US" altLang="zh-CN" sz="800" dirty="0">
                <a:solidFill>
                  <a:srgbClr val="808000"/>
                </a:solidFill>
                <a:latin typeface="Menlo"/>
              </a:rPr>
              <a:t>(</a:t>
            </a:r>
            <a:r>
              <a:rPr lang="en-US" altLang="zh-CN" sz="800" dirty="0" err="1">
                <a:solidFill>
                  <a:srgbClr val="0055AA"/>
                </a:solidFill>
                <a:latin typeface="Menlo"/>
              </a:rPr>
              <a:t>rollNo</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0055AA"/>
                </a:solidFill>
                <a:latin typeface="Menlo"/>
              </a:rPr>
              <a:t>Override</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008000"/>
                </a:solidFill>
                <a:latin typeface="Menlo"/>
              </a:rPr>
              <a:t>public</a:t>
            </a:r>
            <a:r>
              <a:rPr lang="en-US" altLang="zh-CN" sz="800" dirty="0">
                <a:solidFill>
                  <a:srgbClr val="808080"/>
                </a:solidFill>
                <a:latin typeface="Menlo"/>
              </a:rPr>
              <a:t> </a:t>
            </a:r>
            <a:r>
              <a:rPr lang="en-US" altLang="zh-CN" sz="800" dirty="0">
                <a:latin typeface="Menlo"/>
              </a:rPr>
              <a:t>void</a:t>
            </a:r>
            <a:r>
              <a:rPr lang="en-US" altLang="zh-CN" sz="800" dirty="0">
                <a:solidFill>
                  <a:srgbClr val="808080"/>
                </a:solidFill>
                <a:latin typeface="Menlo"/>
              </a:rPr>
              <a:t> </a:t>
            </a:r>
            <a:r>
              <a:rPr lang="en-US" altLang="zh-CN" sz="800" dirty="0" err="1">
                <a:solidFill>
                  <a:srgbClr val="0055AA"/>
                </a:solidFill>
                <a:latin typeface="Menlo"/>
              </a:rPr>
              <a:t>updateStudent</a:t>
            </a:r>
            <a:r>
              <a:rPr lang="en-US" altLang="zh-CN" sz="800" dirty="0">
                <a:solidFill>
                  <a:srgbClr val="808000"/>
                </a:solidFill>
                <a:latin typeface="Menlo"/>
              </a:rPr>
              <a:t>(</a:t>
            </a:r>
            <a:r>
              <a:rPr lang="en-US" altLang="zh-CN" sz="800" dirty="0">
                <a:solidFill>
                  <a:srgbClr val="0055AA"/>
                </a:solidFill>
                <a:latin typeface="Menlo"/>
              </a:rPr>
              <a:t>Student</a:t>
            </a:r>
            <a:r>
              <a:rPr lang="en-US" altLang="zh-CN" sz="800" dirty="0">
                <a:solidFill>
                  <a:srgbClr val="808080"/>
                </a:solidFill>
                <a:latin typeface="Menlo"/>
              </a:rPr>
              <a:t> </a:t>
            </a:r>
            <a:r>
              <a:rPr lang="en-US" altLang="zh-CN" sz="800" dirty="0">
                <a:solidFill>
                  <a:srgbClr val="0055AA"/>
                </a:solidFill>
                <a:latin typeface="Menlo"/>
              </a:rPr>
              <a:t>student</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p>
          <a:p>
            <a:pPr algn="l" latinLnBrk="1"/>
            <a:r>
              <a:rPr lang="en-US" altLang="zh-CN" sz="800" dirty="0">
                <a:solidFill>
                  <a:srgbClr val="808000"/>
                </a:solidFill>
                <a:latin typeface="Menlo"/>
              </a:rPr>
              <a:t>			</a:t>
            </a:r>
            <a:r>
              <a:rPr lang="en-US" altLang="zh-CN" sz="800" dirty="0">
                <a:solidFill>
                  <a:srgbClr val="808080"/>
                </a:solidFill>
                <a:latin typeface="Menlo"/>
              </a:rPr>
              <a:t> </a:t>
            </a:r>
            <a:r>
              <a:rPr lang="en-US" altLang="zh-CN" sz="800" dirty="0" err="1">
                <a:solidFill>
                  <a:srgbClr val="0055AA"/>
                </a:solidFill>
                <a:latin typeface="Menlo"/>
              </a:rPr>
              <a:t>students</a:t>
            </a:r>
            <a:r>
              <a:rPr lang="en-US" altLang="zh-CN" sz="800" dirty="0" err="1">
                <a:solidFill>
                  <a:srgbClr val="808080"/>
                </a:solidFill>
                <a:latin typeface="Menlo"/>
              </a:rPr>
              <a:t>.</a:t>
            </a:r>
            <a:r>
              <a:rPr lang="en-US" altLang="zh-CN" sz="800" dirty="0" err="1">
                <a:solidFill>
                  <a:srgbClr val="0055AA"/>
                </a:solidFill>
                <a:latin typeface="Menlo"/>
              </a:rPr>
              <a:t>get</a:t>
            </a:r>
            <a:r>
              <a:rPr lang="en-US" altLang="zh-CN" sz="800" dirty="0">
                <a:solidFill>
                  <a:srgbClr val="808000"/>
                </a:solidFill>
                <a:latin typeface="Menlo"/>
              </a:rPr>
              <a:t>(</a:t>
            </a:r>
            <a:r>
              <a:rPr lang="en-US" altLang="zh-CN" sz="800" dirty="0" err="1">
                <a:solidFill>
                  <a:srgbClr val="0055AA"/>
                </a:solidFill>
                <a:latin typeface="Menlo"/>
              </a:rPr>
              <a:t>student</a:t>
            </a:r>
            <a:r>
              <a:rPr lang="en-US" altLang="zh-CN" sz="800" dirty="0" err="1">
                <a:solidFill>
                  <a:srgbClr val="808080"/>
                </a:solidFill>
                <a:latin typeface="Menlo"/>
              </a:rPr>
              <a:t>.</a:t>
            </a:r>
            <a:r>
              <a:rPr lang="en-US" altLang="zh-CN" sz="800" dirty="0" err="1">
                <a:solidFill>
                  <a:srgbClr val="0055AA"/>
                </a:solidFill>
                <a:latin typeface="Menlo"/>
              </a:rPr>
              <a:t>getRollNo</a:t>
            </a:r>
            <a:r>
              <a:rPr lang="en-US" altLang="zh-CN" sz="800" dirty="0">
                <a:solidFill>
                  <a:srgbClr val="808000"/>
                </a:solidFill>
                <a:latin typeface="Menlo"/>
              </a:rPr>
              <a:t>())</a:t>
            </a:r>
            <a:r>
              <a:rPr lang="en-US" altLang="zh-CN" sz="800" dirty="0">
                <a:solidFill>
                  <a:srgbClr val="808080"/>
                </a:solidFill>
                <a:latin typeface="Menlo"/>
              </a:rPr>
              <a:t>.</a:t>
            </a:r>
            <a:r>
              <a:rPr lang="en-US" altLang="zh-CN" sz="800" dirty="0" err="1">
                <a:solidFill>
                  <a:srgbClr val="0055AA"/>
                </a:solidFill>
                <a:latin typeface="Menlo"/>
              </a:rPr>
              <a:t>setName</a:t>
            </a:r>
            <a:r>
              <a:rPr lang="en-US" altLang="zh-CN" sz="800" dirty="0">
                <a:solidFill>
                  <a:srgbClr val="808000"/>
                </a:solidFill>
                <a:latin typeface="Menlo"/>
              </a:rPr>
              <a:t>(</a:t>
            </a:r>
            <a:r>
              <a:rPr lang="en-US" altLang="zh-CN" sz="800" dirty="0" err="1">
                <a:solidFill>
                  <a:srgbClr val="0055AA"/>
                </a:solidFill>
                <a:latin typeface="Menlo"/>
              </a:rPr>
              <a:t>student</a:t>
            </a:r>
            <a:r>
              <a:rPr lang="en-US" altLang="zh-CN" sz="800" dirty="0" err="1">
                <a:solidFill>
                  <a:srgbClr val="808080"/>
                </a:solidFill>
                <a:latin typeface="Menlo"/>
              </a:rPr>
              <a:t>.</a:t>
            </a:r>
            <a:r>
              <a:rPr lang="en-US" altLang="zh-CN" sz="800" dirty="0" err="1">
                <a:solidFill>
                  <a:srgbClr val="0055AA"/>
                </a:solidFill>
                <a:latin typeface="Menlo"/>
              </a:rPr>
              <a:t>getName</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err="1">
                <a:solidFill>
                  <a:srgbClr val="0055AA"/>
                </a:solidFill>
                <a:latin typeface="Menlo"/>
              </a:rPr>
              <a:t>System</a:t>
            </a:r>
            <a:r>
              <a:rPr lang="en-US" altLang="zh-CN" sz="800" dirty="0" err="1">
                <a:solidFill>
                  <a:srgbClr val="808080"/>
                </a:solidFill>
                <a:latin typeface="Menlo"/>
              </a:rPr>
              <a:t>.</a:t>
            </a:r>
            <a:r>
              <a:rPr lang="en-US" altLang="zh-CN" sz="800" dirty="0" err="1">
                <a:solidFill>
                  <a:srgbClr val="0055AA"/>
                </a:solidFill>
                <a:latin typeface="Menlo"/>
              </a:rPr>
              <a:t>out</a:t>
            </a:r>
            <a:r>
              <a:rPr lang="en-US" altLang="zh-CN" sz="800" dirty="0" err="1">
                <a:solidFill>
                  <a:srgbClr val="808080"/>
                </a:solidFill>
                <a:latin typeface="Menlo"/>
              </a:rPr>
              <a:t>.</a:t>
            </a:r>
            <a:r>
              <a:rPr lang="en-US" altLang="zh-CN" sz="800" dirty="0" err="1">
                <a:solidFill>
                  <a:srgbClr val="0055AA"/>
                </a:solidFill>
                <a:latin typeface="Menlo"/>
              </a:rPr>
              <a:t>println</a:t>
            </a:r>
            <a:r>
              <a:rPr lang="en-US" altLang="zh-CN" sz="800" dirty="0">
                <a:solidFill>
                  <a:srgbClr val="808000"/>
                </a:solidFill>
                <a:latin typeface="Menlo"/>
              </a:rPr>
              <a:t>(</a:t>
            </a:r>
            <a:r>
              <a:rPr lang="en-US" altLang="zh-CN" sz="800" dirty="0">
                <a:solidFill>
                  <a:srgbClr val="8B0000"/>
                </a:solidFill>
                <a:latin typeface="Menlo"/>
              </a:rPr>
              <a:t>"</a:t>
            </a:r>
            <a:r>
              <a:rPr lang="en-US" altLang="zh-CN" sz="800" dirty="0">
                <a:solidFill>
                  <a:srgbClr val="AA1111"/>
                </a:solidFill>
                <a:latin typeface="Menlo"/>
              </a:rPr>
              <a:t>Student: Roll No </a:t>
            </a:r>
            <a:r>
              <a:rPr lang="en-US" altLang="zh-CN" sz="800" dirty="0">
                <a:solidFill>
                  <a:srgbClr val="8B0000"/>
                </a:solidFill>
                <a:latin typeface="Menlo"/>
              </a:rPr>
              <a:t>"</a:t>
            </a:r>
            <a:r>
              <a:rPr lang="en-US" altLang="zh-CN" sz="800" dirty="0">
                <a:solidFill>
                  <a:srgbClr val="808080"/>
                </a:solidFill>
                <a:latin typeface="Menlo"/>
              </a:rPr>
              <a:t> + </a:t>
            </a:r>
            <a:r>
              <a:rPr lang="en-US" altLang="zh-CN" sz="800" dirty="0" err="1">
                <a:solidFill>
                  <a:srgbClr val="0055AA"/>
                </a:solidFill>
                <a:latin typeface="Menlo"/>
              </a:rPr>
              <a:t>student</a:t>
            </a:r>
            <a:r>
              <a:rPr lang="en-US" altLang="zh-CN" sz="800" dirty="0" err="1">
                <a:solidFill>
                  <a:srgbClr val="808080"/>
                </a:solidFill>
                <a:latin typeface="Menlo"/>
              </a:rPr>
              <a:t>.</a:t>
            </a:r>
            <a:r>
              <a:rPr lang="en-US" altLang="zh-CN" sz="800" dirty="0" err="1">
                <a:solidFill>
                  <a:srgbClr val="0055AA"/>
                </a:solidFill>
                <a:latin typeface="Menlo"/>
              </a:rPr>
              <a:t>getRollNo</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B0000"/>
                </a:solidFill>
                <a:latin typeface="Menlo"/>
              </a:rPr>
              <a:t>"</a:t>
            </a:r>
            <a:r>
              <a:rPr lang="en-US" altLang="zh-CN" sz="800" dirty="0">
                <a:solidFill>
                  <a:srgbClr val="AA1111"/>
                </a:solidFill>
                <a:latin typeface="Menlo"/>
              </a:rPr>
              <a:t>, updated in the database</a:t>
            </a:r>
            <a:r>
              <a:rPr lang="en-US" altLang="zh-CN" sz="800" dirty="0">
                <a:solidFill>
                  <a:srgbClr val="8B0000"/>
                </a:solidFill>
                <a:latin typeface="Menlo"/>
              </a:rPr>
              <a:t>"</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endParaRPr lang="zh-CN" altLang="en-US" sz="800" dirty="0"/>
          </a:p>
        </p:txBody>
      </p:sp>
      <p:sp>
        <p:nvSpPr>
          <p:cNvPr id="10" name="矩形 9">
            <a:extLst>
              <a:ext uri="{FF2B5EF4-FFF2-40B4-BE49-F238E27FC236}">
                <a16:creationId xmlns:a16="http://schemas.microsoft.com/office/drawing/2014/main" id="{B8A572A3-5D2B-44D7-B18B-C416B633E47C}"/>
              </a:ext>
            </a:extLst>
          </p:cNvPr>
          <p:cNvSpPr/>
          <p:nvPr/>
        </p:nvSpPr>
        <p:spPr>
          <a:xfrm>
            <a:off x="3666740" y="3335041"/>
            <a:ext cx="5336076" cy="1461939"/>
          </a:xfrm>
          <a:prstGeom prst="rect">
            <a:avLst/>
          </a:prstGeom>
        </p:spPr>
        <p:txBody>
          <a:bodyPr wrap="none">
            <a:spAutoFit/>
          </a:bodyPr>
          <a:lstStyle/>
          <a:p>
            <a:pPr algn="l" latinLnBrk="1"/>
            <a:r>
              <a:rPr lang="en-US" altLang="zh-CN" sz="900" dirty="0"/>
              <a:t>4</a:t>
            </a:r>
            <a:r>
              <a:rPr lang="zh-CN" altLang="en-US" sz="900" dirty="0"/>
              <a:t>、使用 </a:t>
            </a:r>
            <a:r>
              <a:rPr lang="en-US" altLang="zh-CN" sz="900" dirty="0" err="1"/>
              <a:t>StudentDao</a:t>
            </a:r>
            <a:r>
              <a:rPr lang="zh-CN" altLang="en-US" sz="900" dirty="0"/>
              <a:t> 来演示数据访问对象模式的用法：</a:t>
            </a:r>
            <a:endParaRPr lang="en-US" altLang="zh-CN" sz="900" dirty="0"/>
          </a:p>
          <a:p>
            <a:pPr algn="l" latinLnBrk="1"/>
            <a:r>
              <a:rPr lang="en-US" altLang="zh-CN" sz="800" dirty="0">
                <a:solidFill>
                  <a:srgbClr val="008000"/>
                </a:solidFill>
                <a:latin typeface="Menlo"/>
              </a:rPr>
              <a:t>public</a:t>
            </a:r>
            <a:r>
              <a:rPr lang="en-US" altLang="zh-CN" sz="800" dirty="0">
                <a:solidFill>
                  <a:srgbClr val="808080"/>
                </a:solidFill>
                <a:latin typeface="Menlo"/>
              </a:rPr>
              <a:t> </a:t>
            </a:r>
            <a:r>
              <a:rPr lang="en-US" altLang="zh-CN" sz="800" dirty="0">
                <a:solidFill>
                  <a:srgbClr val="008000"/>
                </a:solidFill>
                <a:latin typeface="Menlo"/>
              </a:rPr>
              <a:t>class</a:t>
            </a:r>
            <a:r>
              <a:rPr lang="en-US" altLang="zh-CN" sz="800" dirty="0">
                <a:solidFill>
                  <a:srgbClr val="808080"/>
                </a:solidFill>
                <a:latin typeface="Menlo"/>
              </a:rPr>
              <a:t> </a:t>
            </a:r>
            <a:r>
              <a:rPr lang="en-US" altLang="zh-CN" sz="800" dirty="0" err="1">
                <a:solidFill>
                  <a:srgbClr val="0055AA"/>
                </a:solidFill>
                <a:latin typeface="Menlo"/>
              </a:rPr>
              <a:t>DaoPatternDemo</a:t>
            </a:r>
            <a:r>
              <a:rPr lang="en-US" altLang="zh-CN" sz="800" dirty="0">
                <a:solidFill>
                  <a:srgbClr val="808080"/>
                </a:solidFill>
                <a:latin typeface="Menlo"/>
              </a:rPr>
              <a:t> </a:t>
            </a:r>
            <a:r>
              <a:rPr lang="en-US" altLang="zh-CN" sz="800" dirty="0">
                <a:solidFill>
                  <a:srgbClr val="808000"/>
                </a:solidFill>
                <a:latin typeface="Menlo"/>
              </a:rPr>
              <a:t>{</a:t>
            </a:r>
          </a:p>
          <a:p>
            <a:pPr algn="l" latinLnBrk="1"/>
            <a:r>
              <a:rPr lang="en-US" altLang="zh-CN" sz="800" dirty="0">
                <a:solidFill>
                  <a:srgbClr val="808000"/>
                </a:solidFill>
                <a:latin typeface="Menlo"/>
              </a:rPr>
              <a:t>	</a:t>
            </a:r>
            <a:r>
              <a:rPr lang="en-US" altLang="zh-CN" sz="800" dirty="0">
                <a:solidFill>
                  <a:srgbClr val="808080"/>
                </a:solidFill>
                <a:latin typeface="Menlo"/>
              </a:rPr>
              <a:t> </a:t>
            </a:r>
            <a:r>
              <a:rPr lang="en-US" altLang="zh-CN" sz="800" dirty="0">
                <a:solidFill>
                  <a:srgbClr val="008000"/>
                </a:solidFill>
                <a:latin typeface="Menlo"/>
              </a:rPr>
              <a:t>public</a:t>
            </a:r>
            <a:r>
              <a:rPr lang="en-US" altLang="zh-CN" sz="800" dirty="0">
                <a:solidFill>
                  <a:srgbClr val="808080"/>
                </a:solidFill>
                <a:latin typeface="Menlo"/>
              </a:rPr>
              <a:t> </a:t>
            </a:r>
            <a:r>
              <a:rPr lang="en-US" altLang="zh-CN" sz="800" dirty="0">
                <a:latin typeface="Menlo"/>
              </a:rPr>
              <a:t>static</a:t>
            </a:r>
            <a:r>
              <a:rPr lang="en-US" altLang="zh-CN" sz="800" dirty="0">
                <a:solidFill>
                  <a:srgbClr val="808080"/>
                </a:solidFill>
                <a:latin typeface="Menlo"/>
              </a:rPr>
              <a:t> </a:t>
            </a:r>
            <a:r>
              <a:rPr lang="en-US" altLang="zh-CN" sz="800" dirty="0">
                <a:latin typeface="Menlo"/>
              </a:rPr>
              <a:t>void</a:t>
            </a:r>
            <a:r>
              <a:rPr lang="en-US" altLang="zh-CN" sz="800" dirty="0">
                <a:solidFill>
                  <a:srgbClr val="808080"/>
                </a:solidFill>
                <a:latin typeface="Menlo"/>
              </a:rPr>
              <a:t> </a:t>
            </a:r>
            <a:r>
              <a:rPr lang="en-US" altLang="zh-CN" sz="800" dirty="0">
                <a:solidFill>
                  <a:srgbClr val="0055AA"/>
                </a:solidFill>
                <a:latin typeface="Menlo"/>
              </a:rPr>
              <a:t>main</a:t>
            </a:r>
            <a:r>
              <a:rPr lang="en-US" altLang="zh-CN" sz="800" dirty="0">
                <a:solidFill>
                  <a:srgbClr val="808000"/>
                </a:solidFill>
                <a:latin typeface="Menlo"/>
              </a:rPr>
              <a:t>(</a:t>
            </a:r>
            <a:r>
              <a:rPr lang="en-US" altLang="zh-CN" sz="800" dirty="0">
                <a:solidFill>
                  <a:srgbClr val="0055AA"/>
                </a:solidFill>
                <a:latin typeface="Menlo"/>
              </a:rPr>
              <a:t>String</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err="1">
                <a:solidFill>
                  <a:srgbClr val="0055AA"/>
                </a:solidFill>
                <a:latin typeface="Menlo"/>
              </a:rPr>
              <a:t>args</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err="1">
                <a:solidFill>
                  <a:srgbClr val="0055AA"/>
                </a:solidFill>
                <a:latin typeface="Menlo"/>
              </a:rPr>
              <a:t>StudentDao</a:t>
            </a:r>
            <a:r>
              <a:rPr lang="en-US" altLang="zh-CN" sz="800" dirty="0">
                <a:solidFill>
                  <a:srgbClr val="808080"/>
                </a:solidFill>
                <a:latin typeface="Menlo"/>
              </a:rPr>
              <a:t> </a:t>
            </a:r>
            <a:r>
              <a:rPr lang="en-US" altLang="zh-CN" sz="800" dirty="0" err="1">
                <a:solidFill>
                  <a:srgbClr val="0055AA"/>
                </a:solidFill>
                <a:latin typeface="Menlo"/>
              </a:rPr>
              <a:t>studentDao</a:t>
            </a:r>
            <a:r>
              <a:rPr lang="en-US" altLang="zh-CN" sz="800" dirty="0">
                <a:solidFill>
                  <a:srgbClr val="808080"/>
                </a:solidFill>
                <a:latin typeface="Menlo"/>
              </a:rPr>
              <a:t> = </a:t>
            </a:r>
            <a:r>
              <a:rPr lang="en-US" altLang="zh-CN" sz="800" dirty="0">
                <a:solidFill>
                  <a:srgbClr val="008000"/>
                </a:solidFill>
                <a:latin typeface="Menlo"/>
              </a:rPr>
              <a:t>new</a:t>
            </a:r>
            <a:r>
              <a:rPr lang="en-US" altLang="zh-CN" sz="800" dirty="0">
                <a:solidFill>
                  <a:srgbClr val="808080"/>
                </a:solidFill>
                <a:latin typeface="Menlo"/>
              </a:rPr>
              <a:t> </a:t>
            </a:r>
            <a:r>
              <a:rPr lang="en-US" altLang="zh-CN" sz="800" dirty="0" err="1">
                <a:solidFill>
                  <a:srgbClr val="0055AA"/>
                </a:solidFill>
                <a:latin typeface="Menlo"/>
              </a:rPr>
              <a:t>StudentDaoImpl</a:t>
            </a:r>
            <a:r>
              <a:rPr lang="en-US" altLang="zh-CN" sz="800" dirty="0">
                <a:solidFill>
                  <a:srgbClr val="808000"/>
                </a:solidFill>
                <a:latin typeface="Menlo"/>
              </a:rPr>
              <a:t>()</a:t>
            </a:r>
            <a:r>
              <a:rPr lang="en-US" altLang="zh-CN" sz="800" dirty="0">
                <a:solidFill>
                  <a:srgbClr val="808080"/>
                </a:solidFill>
                <a:latin typeface="Menlo"/>
              </a:rPr>
              <a:t>;</a:t>
            </a:r>
          </a:p>
          <a:p>
            <a:pPr algn="l" latinLnBrk="1"/>
            <a:r>
              <a:rPr lang="en-US" altLang="zh-CN" sz="800" dirty="0">
                <a:solidFill>
                  <a:srgbClr val="808080"/>
                </a:solidFill>
                <a:latin typeface="Menlo"/>
              </a:rPr>
              <a:t>		 </a:t>
            </a:r>
            <a:r>
              <a:rPr lang="en-US" altLang="zh-CN" sz="800" dirty="0">
                <a:solidFill>
                  <a:srgbClr val="AA5500"/>
                </a:solidFill>
                <a:latin typeface="Menlo"/>
              </a:rPr>
              <a:t>//</a:t>
            </a:r>
            <a:r>
              <a:rPr lang="zh-CN" altLang="en-US" sz="800" dirty="0">
                <a:solidFill>
                  <a:srgbClr val="AA5500"/>
                </a:solidFill>
                <a:latin typeface="Menlo"/>
              </a:rPr>
              <a:t>输出所有的学生</a:t>
            </a:r>
            <a:r>
              <a:rPr lang="zh-CN" altLang="en-US" sz="800" dirty="0">
                <a:solidFill>
                  <a:srgbClr val="808080"/>
                </a:solidFill>
                <a:latin typeface="Menlo"/>
              </a:rPr>
              <a:t> </a:t>
            </a:r>
            <a:endParaRPr lang="en-US" altLang="zh-CN" sz="800" dirty="0">
              <a:solidFill>
                <a:srgbClr val="808080"/>
              </a:solidFill>
              <a:latin typeface="Menlo"/>
            </a:endParaRPr>
          </a:p>
          <a:p>
            <a:pPr algn="l" latinLnBrk="1"/>
            <a:r>
              <a:rPr lang="en-US" altLang="zh-CN" sz="800" dirty="0">
                <a:solidFill>
                  <a:srgbClr val="808080"/>
                </a:solidFill>
                <a:latin typeface="Menlo"/>
              </a:rPr>
              <a:t>		</a:t>
            </a:r>
            <a:r>
              <a:rPr lang="en-US" altLang="zh-CN" sz="800" dirty="0">
                <a:solidFill>
                  <a:srgbClr val="008000"/>
                </a:solidFill>
                <a:latin typeface="Menlo"/>
              </a:rPr>
              <a:t>for</a:t>
            </a:r>
            <a:r>
              <a:rPr lang="en-US" altLang="zh-CN" sz="800" dirty="0">
                <a:solidFill>
                  <a:srgbClr val="808080"/>
                </a:solidFill>
                <a:latin typeface="Menlo"/>
              </a:rPr>
              <a:t> </a:t>
            </a:r>
            <a:r>
              <a:rPr lang="en-US" altLang="zh-CN" sz="800" dirty="0">
                <a:solidFill>
                  <a:srgbClr val="808000"/>
                </a:solidFill>
                <a:latin typeface="Menlo"/>
              </a:rPr>
              <a:t>(</a:t>
            </a:r>
            <a:r>
              <a:rPr lang="en-US" altLang="zh-CN" sz="800" dirty="0">
                <a:solidFill>
                  <a:srgbClr val="0055AA"/>
                </a:solidFill>
                <a:latin typeface="Menlo"/>
              </a:rPr>
              <a:t>Student</a:t>
            </a:r>
            <a:r>
              <a:rPr lang="en-US" altLang="zh-CN" sz="800" dirty="0">
                <a:solidFill>
                  <a:srgbClr val="808080"/>
                </a:solidFill>
                <a:latin typeface="Menlo"/>
              </a:rPr>
              <a:t> </a:t>
            </a:r>
            <a:r>
              <a:rPr lang="en-US" altLang="zh-CN" sz="800" dirty="0" err="1">
                <a:solidFill>
                  <a:srgbClr val="0055AA"/>
                </a:solidFill>
                <a:latin typeface="Menlo"/>
              </a:rPr>
              <a:t>student</a:t>
            </a:r>
            <a:r>
              <a:rPr lang="en-US" altLang="zh-CN" sz="800" dirty="0">
                <a:solidFill>
                  <a:srgbClr val="808080"/>
                </a:solidFill>
                <a:latin typeface="Menlo"/>
              </a:rPr>
              <a:t> : </a:t>
            </a:r>
            <a:r>
              <a:rPr lang="en-US" altLang="zh-CN" sz="800" dirty="0" err="1">
                <a:solidFill>
                  <a:srgbClr val="0055AA"/>
                </a:solidFill>
                <a:latin typeface="Menlo"/>
              </a:rPr>
              <a:t>studentDao</a:t>
            </a:r>
            <a:r>
              <a:rPr lang="en-US" altLang="zh-CN" sz="800" dirty="0" err="1">
                <a:solidFill>
                  <a:srgbClr val="808080"/>
                </a:solidFill>
                <a:latin typeface="Menlo"/>
              </a:rPr>
              <a:t>.</a:t>
            </a:r>
            <a:r>
              <a:rPr lang="en-US" altLang="zh-CN" sz="800" dirty="0" err="1">
                <a:solidFill>
                  <a:srgbClr val="0055AA"/>
                </a:solidFill>
                <a:latin typeface="Menlo"/>
              </a:rPr>
              <a:t>getAllStudents</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err="1">
                <a:solidFill>
                  <a:srgbClr val="0055AA"/>
                </a:solidFill>
                <a:latin typeface="Menlo"/>
              </a:rPr>
              <a:t>System</a:t>
            </a:r>
            <a:r>
              <a:rPr lang="en-US" altLang="zh-CN" sz="800" dirty="0" err="1">
                <a:solidFill>
                  <a:srgbClr val="808080"/>
                </a:solidFill>
                <a:latin typeface="Menlo"/>
              </a:rPr>
              <a:t>.</a:t>
            </a:r>
            <a:r>
              <a:rPr lang="en-US" altLang="zh-CN" sz="800" dirty="0" err="1">
                <a:solidFill>
                  <a:srgbClr val="0055AA"/>
                </a:solidFill>
                <a:latin typeface="Menlo"/>
              </a:rPr>
              <a:t>out</a:t>
            </a:r>
            <a:r>
              <a:rPr lang="en-US" altLang="zh-CN" sz="800" dirty="0" err="1">
                <a:solidFill>
                  <a:srgbClr val="808080"/>
                </a:solidFill>
                <a:latin typeface="Menlo"/>
              </a:rPr>
              <a:t>.</a:t>
            </a:r>
            <a:r>
              <a:rPr lang="en-US" altLang="zh-CN" sz="800" dirty="0" err="1">
                <a:solidFill>
                  <a:srgbClr val="0055AA"/>
                </a:solidFill>
                <a:latin typeface="Menlo"/>
              </a:rPr>
              <a:t>println</a:t>
            </a:r>
            <a:r>
              <a:rPr lang="en-US" altLang="zh-CN" sz="800" dirty="0">
                <a:solidFill>
                  <a:srgbClr val="808000"/>
                </a:solidFill>
                <a:latin typeface="Menlo"/>
              </a:rPr>
              <a:t>(</a:t>
            </a:r>
            <a:r>
              <a:rPr lang="en-US" altLang="zh-CN" sz="800" dirty="0">
                <a:solidFill>
                  <a:srgbClr val="8B0000"/>
                </a:solidFill>
                <a:latin typeface="Menlo"/>
              </a:rPr>
              <a:t>"</a:t>
            </a:r>
            <a:r>
              <a:rPr lang="en-US" altLang="zh-CN" sz="800" dirty="0">
                <a:solidFill>
                  <a:srgbClr val="AA1111"/>
                </a:solidFill>
                <a:latin typeface="Menlo"/>
              </a:rPr>
              <a:t>Student: [</a:t>
            </a:r>
            <a:r>
              <a:rPr lang="en-US" altLang="zh-CN" sz="800" dirty="0" err="1">
                <a:solidFill>
                  <a:srgbClr val="AA1111"/>
                </a:solidFill>
                <a:latin typeface="Menlo"/>
              </a:rPr>
              <a:t>RollNo</a:t>
            </a:r>
            <a:r>
              <a:rPr lang="en-US" altLang="zh-CN" sz="800" dirty="0">
                <a:solidFill>
                  <a:srgbClr val="AA1111"/>
                </a:solidFill>
                <a:latin typeface="Menlo"/>
              </a:rPr>
              <a:t> : </a:t>
            </a:r>
            <a:r>
              <a:rPr lang="en-US" altLang="zh-CN" sz="800" dirty="0">
                <a:solidFill>
                  <a:srgbClr val="8B0000"/>
                </a:solidFill>
                <a:latin typeface="Menlo"/>
              </a:rPr>
              <a:t>"</a:t>
            </a:r>
            <a:r>
              <a:rPr lang="en-US" altLang="zh-CN" sz="800" dirty="0">
                <a:solidFill>
                  <a:srgbClr val="808080"/>
                </a:solidFill>
                <a:latin typeface="Menlo"/>
              </a:rPr>
              <a:t> +</a:t>
            </a:r>
            <a:r>
              <a:rPr lang="en-US" altLang="zh-CN" sz="800" dirty="0" err="1">
                <a:solidFill>
                  <a:srgbClr val="0055AA"/>
                </a:solidFill>
                <a:latin typeface="Menlo"/>
              </a:rPr>
              <a:t>student</a:t>
            </a:r>
            <a:r>
              <a:rPr lang="en-US" altLang="zh-CN" sz="800" dirty="0" err="1">
                <a:solidFill>
                  <a:srgbClr val="808080"/>
                </a:solidFill>
                <a:latin typeface="Menlo"/>
              </a:rPr>
              <a:t>.</a:t>
            </a:r>
            <a:r>
              <a:rPr lang="en-US" altLang="zh-CN" sz="800" dirty="0" err="1">
                <a:solidFill>
                  <a:srgbClr val="0055AA"/>
                </a:solidFill>
                <a:latin typeface="Menlo"/>
              </a:rPr>
              <a:t>getRollNo</a:t>
            </a:r>
            <a:r>
              <a:rPr lang="en-US" altLang="zh-CN" sz="800" dirty="0">
                <a:solidFill>
                  <a:srgbClr val="808000"/>
                </a:solidFill>
                <a:latin typeface="Menlo"/>
              </a:rPr>
              <a:t>()</a:t>
            </a:r>
            <a:r>
              <a:rPr lang="en-US" altLang="zh-CN" sz="800" dirty="0">
                <a:solidFill>
                  <a:srgbClr val="808080"/>
                </a:solidFill>
                <a:latin typeface="Menlo"/>
              </a:rPr>
              <a:t>+</a:t>
            </a:r>
            <a:r>
              <a:rPr lang="en-US" altLang="zh-CN" sz="800" dirty="0">
                <a:solidFill>
                  <a:srgbClr val="8B0000"/>
                </a:solidFill>
                <a:latin typeface="Menlo"/>
              </a:rPr>
              <a:t>"</a:t>
            </a:r>
            <a:r>
              <a:rPr lang="en-US" altLang="zh-CN" sz="800" dirty="0">
                <a:solidFill>
                  <a:srgbClr val="AA1111"/>
                </a:solidFill>
                <a:latin typeface="Menlo"/>
              </a:rPr>
              <a:t>, Name : </a:t>
            </a:r>
            <a:r>
              <a:rPr lang="en-US" altLang="zh-CN" sz="800" dirty="0">
                <a:solidFill>
                  <a:srgbClr val="8B0000"/>
                </a:solidFill>
                <a:latin typeface="Menlo"/>
              </a:rPr>
              <a:t>"</a:t>
            </a:r>
            <a:r>
              <a:rPr lang="en-US" altLang="zh-CN" sz="800" dirty="0">
                <a:solidFill>
                  <a:srgbClr val="808080"/>
                </a:solidFill>
                <a:latin typeface="Menlo"/>
              </a:rPr>
              <a:t>+</a:t>
            </a:r>
            <a:r>
              <a:rPr lang="en-US" altLang="zh-CN" sz="800" dirty="0" err="1">
                <a:solidFill>
                  <a:srgbClr val="0055AA"/>
                </a:solidFill>
                <a:latin typeface="Menlo"/>
              </a:rPr>
              <a:t>student</a:t>
            </a:r>
            <a:r>
              <a:rPr lang="en-US" altLang="zh-CN" sz="800" dirty="0" err="1">
                <a:solidFill>
                  <a:srgbClr val="808080"/>
                </a:solidFill>
                <a:latin typeface="Menlo"/>
              </a:rPr>
              <a:t>.</a:t>
            </a:r>
            <a:r>
              <a:rPr lang="en-US" altLang="zh-CN" sz="800" dirty="0" err="1">
                <a:solidFill>
                  <a:srgbClr val="0055AA"/>
                </a:solidFill>
                <a:latin typeface="Menlo"/>
              </a:rPr>
              <a:t>getName</a:t>
            </a:r>
            <a:r>
              <a:rPr lang="en-US" altLang="zh-CN" sz="800" dirty="0">
                <a:solidFill>
                  <a:srgbClr val="808000"/>
                </a:solidFill>
                <a:latin typeface="Menlo"/>
              </a:rPr>
              <a:t>()</a:t>
            </a:r>
            <a:r>
              <a:rPr lang="en-US" altLang="zh-CN" sz="800" dirty="0">
                <a:solidFill>
                  <a:srgbClr val="808080"/>
                </a:solidFill>
                <a:latin typeface="Menlo"/>
              </a:rPr>
              <a:t>+</a:t>
            </a:r>
            <a:r>
              <a:rPr lang="en-US" altLang="zh-CN" sz="800" dirty="0">
                <a:solidFill>
                  <a:srgbClr val="8B0000"/>
                </a:solidFill>
                <a:latin typeface="Menlo"/>
              </a:rPr>
              <a:t>"</a:t>
            </a:r>
            <a:r>
              <a:rPr lang="en-US" altLang="zh-CN" sz="800" dirty="0">
                <a:solidFill>
                  <a:srgbClr val="AA1111"/>
                </a:solidFill>
                <a:latin typeface="Menlo"/>
              </a:rPr>
              <a:t> ]</a:t>
            </a:r>
            <a:r>
              <a:rPr lang="en-US" altLang="zh-CN" sz="800" dirty="0">
                <a:solidFill>
                  <a:srgbClr val="8B0000"/>
                </a:solidFill>
                <a:latin typeface="Menlo"/>
              </a:rPr>
              <a:t>"</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a:solidFill>
                  <a:srgbClr val="AA5500"/>
                </a:solidFill>
                <a:latin typeface="Menlo"/>
              </a:rPr>
              <a:t>//</a:t>
            </a:r>
            <a:r>
              <a:rPr lang="zh-CN" altLang="en-US" sz="800" dirty="0">
                <a:solidFill>
                  <a:srgbClr val="AA5500"/>
                </a:solidFill>
                <a:latin typeface="Menlo"/>
              </a:rPr>
              <a:t>更新学生</a:t>
            </a:r>
            <a:endParaRPr lang="en-US" altLang="zh-CN" sz="800" dirty="0">
              <a:solidFill>
                <a:srgbClr val="AA5500"/>
              </a:solidFill>
              <a:latin typeface="Menlo"/>
            </a:endParaRPr>
          </a:p>
          <a:p>
            <a:pPr algn="l" latinLnBrk="1"/>
            <a:r>
              <a:rPr lang="en-US" altLang="zh-CN" sz="800" dirty="0">
                <a:solidFill>
                  <a:srgbClr val="AA5500"/>
                </a:solidFill>
                <a:latin typeface="Menlo"/>
              </a:rPr>
              <a:t>		</a:t>
            </a:r>
            <a:r>
              <a:rPr lang="zh-CN" altLang="en-US" sz="800" dirty="0">
                <a:solidFill>
                  <a:srgbClr val="808080"/>
                </a:solidFill>
                <a:latin typeface="Menlo"/>
              </a:rPr>
              <a:t> </a:t>
            </a:r>
            <a:r>
              <a:rPr lang="en-US" altLang="zh-CN" sz="800" dirty="0">
                <a:solidFill>
                  <a:srgbClr val="0055AA"/>
                </a:solidFill>
                <a:latin typeface="Menlo"/>
              </a:rPr>
              <a:t>Student</a:t>
            </a:r>
            <a:r>
              <a:rPr lang="en-US" altLang="zh-CN" sz="800" dirty="0">
                <a:solidFill>
                  <a:srgbClr val="808080"/>
                </a:solidFill>
                <a:latin typeface="Menlo"/>
              </a:rPr>
              <a:t> </a:t>
            </a:r>
            <a:r>
              <a:rPr lang="en-US" altLang="zh-CN" sz="800" dirty="0" err="1">
                <a:solidFill>
                  <a:srgbClr val="0055AA"/>
                </a:solidFill>
                <a:latin typeface="Menlo"/>
              </a:rPr>
              <a:t>student</a:t>
            </a:r>
            <a:r>
              <a:rPr lang="en-US" altLang="zh-CN" sz="800" dirty="0">
                <a:solidFill>
                  <a:srgbClr val="808080"/>
                </a:solidFill>
                <a:latin typeface="Menlo"/>
              </a:rPr>
              <a:t> =</a:t>
            </a:r>
            <a:r>
              <a:rPr lang="en-US" altLang="zh-CN" sz="800" dirty="0" err="1">
                <a:solidFill>
                  <a:srgbClr val="0055AA"/>
                </a:solidFill>
                <a:latin typeface="Menlo"/>
              </a:rPr>
              <a:t>studentDao</a:t>
            </a:r>
            <a:r>
              <a:rPr lang="en-US" altLang="zh-CN" sz="800" dirty="0" err="1">
                <a:solidFill>
                  <a:srgbClr val="808080"/>
                </a:solidFill>
                <a:latin typeface="Menlo"/>
              </a:rPr>
              <a:t>.</a:t>
            </a:r>
            <a:r>
              <a:rPr lang="en-US" altLang="zh-CN" sz="800" dirty="0" err="1">
                <a:solidFill>
                  <a:srgbClr val="0055AA"/>
                </a:solidFill>
                <a:latin typeface="Menlo"/>
              </a:rPr>
              <a:t>getAllStudents</a:t>
            </a:r>
            <a:r>
              <a:rPr lang="en-US" altLang="zh-CN" sz="800" dirty="0">
                <a:solidFill>
                  <a:srgbClr val="808000"/>
                </a:solidFill>
                <a:latin typeface="Menlo"/>
              </a:rPr>
              <a:t>()</a:t>
            </a:r>
            <a:r>
              <a:rPr lang="en-US" altLang="zh-CN" sz="800" dirty="0">
                <a:solidFill>
                  <a:srgbClr val="808080"/>
                </a:solidFill>
                <a:latin typeface="Menlo"/>
              </a:rPr>
              <a:t>.</a:t>
            </a:r>
            <a:r>
              <a:rPr lang="en-US" altLang="zh-CN" sz="800" dirty="0">
                <a:solidFill>
                  <a:srgbClr val="0055AA"/>
                </a:solidFill>
                <a:latin typeface="Menlo"/>
              </a:rPr>
              <a:t>get</a:t>
            </a:r>
            <a:r>
              <a:rPr lang="en-US" altLang="zh-CN" sz="800" dirty="0">
                <a:solidFill>
                  <a:srgbClr val="808000"/>
                </a:solidFill>
                <a:latin typeface="Menlo"/>
              </a:rPr>
              <a:t>(</a:t>
            </a:r>
            <a:r>
              <a:rPr lang="en-US" altLang="zh-CN" sz="800" dirty="0">
                <a:solidFill>
                  <a:srgbClr val="800000"/>
                </a:solidFill>
                <a:latin typeface="Menlo"/>
              </a:rPr>
              <a:t>0</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err="1">
                <a:solidFill>
                  <a:srgbClr val="0055AA"/>
                </a:solidFill>
                <a:latin typeface="Menlo"/>
              </a:rPr>
              <a:t>student</a:t>
            </a:r>
            <a:r>
              <a:rPr lang="en-US" altLang="zh-CN" sz="800" dirty="0" err="1">
                <a:solidFill>
                  <a:srgbClr val="808080"/>
                </a:solidFill>
                <a:latin typeface="Menlo"/>
              </a:rPr>
              <a:t>.</a:t>
            </a:r>
            <a:r>
              <a:rPr lang="en-US" altLang="zh-CN" sz="800" dirty="0" err="1">
                <a:solidFill>
                  <a:srgbClr val="0055AA"/>
                </a:solidFill>
                <a:latin typeface="Menlo"/>
              </a:rPr>
              <a:t>setName</a:t>
            </a:r>
            <a:r>
              <a:rPr lang="en-US" altLang="zh-CN" sz="800" dirty="0">
                <a:solidFill>
                  <a:srgbClr val="808000"/>
                </a:solidFill>
                <a:latin typeface="Menlo"/>
              </a:rPr>
              <a:t>(</a:t>
            </a:r>
            <a:r>
              <a:rPr lang="en-US" altLang="zh-CN" sz="800" dirty="0">
                <a:solidFill>
                  <a:srgbClr val="8B0000"/>
                </a:solidFill>
                <a:latin typeface="Menlo"/>
              </a:rPr>
              <a:t>"</a:t>
            </a:r>
            <a:r>
              <a:rPr lang="en-US" altLang="zh-CN" sz="800" dirty="0">
                <a:solidFill>
                  <a:srgbClr val="AA1111"/>
                </a:solidFill>
                <a:latin typeface="Menlo"/>
              </a:rPr>
              <a:t>Michael</a:t>
            </a:r>
            <a:r>
              <a:rPr lang="en-US" altLang="zh-CN" sz="800" dirty="0">
                <a:solidFill>
                  <a:srgbClr val="8B0000"/>
                </a:solidFill>
                <a:latin typeface="Menlo"/>
              </a:rPr>
              <a:t>"</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err="1">
                <a:solidFill>
                  <a:srgbClr val="0055AA"/>
                </a:solidFill>
                <a:latin typeface="Menlo"/>
              </a:rPr>
              <a:t>studentDao</a:t>
            </a:r>
            <a:r>
              <a:rPr lang="en-US" altLang="zh-CN" sz="800" dirty="0" err="1">
                <a:solidFill>
                  <a:srgbClr val="808080"/>
                </a:solidFill>
                <a:latin typeface="Menlo"/>
              </a:rPr>
              <a:t>.</a:t>
            </a:r>
            <a:r>
              <a:rPr lang="en-US" altLang="zh-CN" sz="800" dirty="0" err="1">
                <a:solidFill>
                  <a:srgbClr val="0055AA"/>
                </a:solidFill>
                <a:latin typeface="Menlo"/>
              </a:rPr>
              <a:t>updateStudent</a:t>
            </a:r>
            <a:r>
              <a:rPr lang="en-US" altLang="zh-CN" sz="800" dirty="0">
                <a:solidFill>
                  <a:srgbClr val="808000"/>
                </a:solidFill>
                <a:latin typeface="Menlo"/>
              </a:rPr>
              <a:t>(</a:t>
            </a:r>
            <a:r>
              <a:rPr lang="en-US" altLang="zh-CN" sz="800" dirty="0">
                <a:solidFill>
                  <a:srgbClr val="0055AA"/>
                </a:solidFill>
                <a:latin typeface="Menlo"/>
              </a:rPr>
              <a:t>student</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AA5500"/>
                </a:solidFill>
                <a:latin typeface="Menlo"/>
              </a:rPr>
              <a:t>//</a:t>
            </a:r>
            <a:r>
              <a:rPr lang="zh-CN" altLang="en-US" sz="800" dirty="0">
                <a:solidFill>
                  <a:srgbClr val="AA5500"/>
                </a:solidFill>
                <a:latin typeface="Menlo"/>
              </a:rPr>
              <a:t>获取学生</a:t>
            </a:r>
            <a:r>
              <a:rPr lang="zh-CN" altLang="en-US" sz="800" dirty="0">
                <a:solidFill>
                  <a:srgbClr val="808080"/>
                </a:solidFill>
                <a:latin typeface="Menlo"/>
              </a:rPr>
              <a:t> </a:t>
            </a:r>
            <a:r>
              <a:rPr lang="en-US" altLang="zh-CN" sz="800" dirty="0" err="1">
                <a:solidFill>
                  <a:srgbClr val="0055AA"/>
                </a:solidFill>
                <a:latin typeface="Menlo"/>
              </a:rPr>
              <a:t>studentDao</a:t>
            </a:r>
            <a:r>
              <a:rPr lang="en-US" altLang="zh-CN" sz="800" dirty="0" err="1">
                <a:solidFill>
                  <a:srgbClr val="808080"/>
                </a:solidFill>
                <a:latin typeface="Menlo"/>
              </a:rPr>
              <a:t>.</a:t>
            </a:r>
            <a:r>
              <a:rPr lang="en-US" altLang="zh-CN" sz="800" dirty="0" err="1">
                <a:solidFill>
                  <a:srgbClr val="0055AA"/>
                </a:solidFill>
                <a:latin typeface="Menlo"/>
              </a:rPr>
              <a:t>getStudent</a:t>
            </a:r>
            <a:r>
              <a:rPr lang="en-US" altLang="zh-CN" sz="800" dirty="0">
                <a:solidFill>
                  <a:srgbClr val="808000"/>
                </a:solidFill>
                <a:latin typeface="Menlo"/>
              </a:rPr>
              <a:t>(</a:t>
            </a:r>
            <a:r>
              <a:rPr lang="en-US" altLang="zh-CN" sz="800" dirty="0">
                <a:solidFill>
                  <a:srgbClr val="800000"/>
                </a:solidFill>
                <a:latin typeface="Menlo"/>
              </a:rPr>
              <a:t>0</a:t>
            </a:r>
            <a:r>
              <a:rPr lang="en-US" altLang="zh-CN" sz="800" dirty="0">
                <a:solidFill>
                  <a:srgbClr val="808000"/>
                </a:solidFill>
                <a:latin typeface="Menlo"/>
              </a:rPr>
              <a:t>)</a:t>
            </a:r>
            <a:r>
              <a:rPr lang="en-US" altLang="zh-CN" sz="800" dirty="0">
                <a:solidFill>
                  <a:srgbClr val="808080"/>
                </a:solidFill>
                <a:latin typeface="Menlo"/>
              </a:rPr>
              <a:t>; </a:t>
            </a:r>
          </a:p>
          <a:p>
            <a:pPr algn="l" latinLnBrk="1"/>
            <a:r>
              <a:rPr lang="en-US" altLang="zh-CN" sz="800" dirty="0">
                <a:solidFill>
                  <a:srgbClr val="808080"/>
                </a:solidFill>
                <a:latin typeface="Menlo"/>
              </a:rPr>
              <a:t>		</a:t>
            </a:r>
            <a:r>
              <a:rPr lang="en-US" altLang="zh-CN" sz="800" dirty="0" err="1">
                <a:solidFill>
                  <a:srgbClr val="0055AA"/>
                </a:solidFill>
                <a:latin typeface="Menlo"/>
              </a:rPr>
              <a:t>System</a:t>
            </a:r>
            <a:r>
              <a:rPr lang="en-US" altLang="zh-CN" sz="800" dirty="0" err="1">
                <a:solidFill>
                  <a:srgbClr val="808080"/>
                </a:solidFill>
                <a:latin typeface="Menlo"/>
              </a:rPr>
              <a:t>.</a:t>
            </a:r>
            <a:r>
              <a:rPr lang="en-US" altLang="zh-CN" sz="800" dirty="0" err="1">
                <a:solidFill>
                  <a:srgbClr val="0055AA"/>
                </a:solidFill>
                <a:latin typeface="Menlo"/>
              </a:rPr>
              <a:t>out</a:t>
            </a:r>
            <a:r>
              <a:rPr lang="en-US" altLang="zh-CN" sz="800" dirty="0" err="1">
                <a:solidFill>
                  <a:srgbClr val="808080"/>
                </a:solidFill>
                <a:latin typeface="Menlo"/>
              </a:rPr>
              <a:t>.</a:t>
            </a:r>
            <a:r>
              <a:rPr lang="en-US" altLang="zh-CN" sz="800" dirty="0" err="1">
                <a:solidFill>
                  <a:srgbClr val="0055AA"/>
                </a:solidFill>
                <a:latin typeface="Menlo"/>
              </a:rPr>
              <a:t>println</a:t>
            </a:r>
            <a:r>
              <a:rPr lang="en-US" altLang="zh-CN" sz="800" dirty="0">
                <a:solidFill>
                  <a:srgbClr val="808000"/>
                </a:solidFill>
                <a:latin typeface="Menlo"/>
              </a:rPr>
              <a:t>(</a:t>
            </a:r>
            <a:r>
              <a:rPr lang="en-US" altLang="zh-CN" sz="800" dirty="0">
                <a:solidFill>
                  <a:srgbClr val="8B0000"/>
                </a:solidFill>
                <a:latin typeface="Menlo"/>
              </a:rPr>
              <a:t>"</a:t>
            </a:r>
            <a:r>
              <a:rPr lang="en-US" altLang="zh-CN" sz="800" dirty="0">
                <a:solidFill>
                  <a:srgbClr val="AA1111"/>
                </a:solidFill>
                <a:latin typeface="Menlo"/>
              </a:rPr>
              <a:t>Student: [</a:t>
            </a:r>
            <a:r>
              <a:rPr lang="en-US" altLang="zh-CN" sz="800" dirty="0" err="1">
                <a:solidFill>
                  <a:srgbClr val="AA1111"/>
                </a:solidFill>
                <a:latin typeface="Menlo"/>
              </a:rPr>
              <a:t>RollNo</a:t>
            </a:r>
            <a:r>
              <a:rPr lang="en-US" altLang="zh-CN" sz="800" dirty="0">
                <a:solidFill>
                  <a:srgbClr val="AA1111"/>
                </a:solidFill>
                <a:latin typeface="Menlo"/>
              </a:rPr>
              <a:t> : </a:t>
            </a:r>
            <a:r>
              <a:rPr lang="en-US" altLang="zh-CN" sz="800" dirty="0">
                <a:solidFill>
                  <a:srgbClr val="8B0000"/>
                </a:solidFill>
                <a:latin typeface="Menlo"/>
              </a:rPr>
              <a:t>"</a:t>
            </a:r>
            <a:r>
              <a:rPr lang="en-US" altLang="zh-CN" sz="800" dirty="0">
                <a:solidFill>
                  <a:srgbClr val="808080"/>
                </a:solidFill>
                <a:latin typeface="Menlo"/>
              </a:rPr>
              <a:t> +</a:t>
            </a:r>
            <a:r>
              <a:rPr lang="en-US" altLang="zh-CN" sz="800" dirty="0" err="1">
                <a:solidFill>
                  <a:srgbClr val="0055AA"/>
                </a:solidFill>
                <a:latin typeface="Menlo"/>
              </a:rPr>
              <a:t>student</a:t>
            </a:r>
            <a:r>
              <a:rPr lang="en-US" altLang="zh-CN" sz="800" dirty="0" err="1">
                <a:solidFill>
                  <a:srgbClr val="808080"/>
                </a:solidFill>
                <a:latin typeface="Menlo"/>
              </a:rPr>
              <a:t>.</a:t>
            </a:r>
            <a:r>
              <a:rPr lang="en-US" altLang="zh-CN" sz="800" dirty="0" err="1">
                <a:solidFill>
                  <a:srgbClr val="0055AA"/>
                </a:solidFill>
                <a:latin typeface="Menlo"/>
              </a:rPr>
              <a:t>getRollNo</a:t>
            </a:r>
            <a:r>
              <a:rPr lang="en-US" altLang="zh-CN" sz="800" dirty="0">
                <a:solidFill>
                  <a:srgbClr val="808000"/>
                </a:solidFill>
                <a:latin typeface="Menlo"/>
              </a:rPr>
              <a:t>()</a:t>
            </a:r>
            <a:r>
              <a:rPr lang="en-US" altLang="zh-CN" sz="800" dirty="0">
                <a:solidFill>
                  <a:srgbClr val="808080"/>
                </a:solidFill>
                <a:latin typeface="Menlo"/>
              </a:rPr>
              <a:t>+</a:t>
            </a:r>
            <a:r>
              <a:rPr lang="en-US" altLang="zh-CN" sz="800" dirty="0">
                <a:solidFill>
                  <a:srgbClr val="8B0000"/>
                </a:solidFill>
                <a:latin typeface="Menlo"/>
              </a:rPr>
              <a:t>"</a:t>
            </a:r>
            <a:r>
              <a:rPr lang="en-US" altLang="zh-CN" sz="800" dirty="0">
                <a:solidFill>
                  <a:srgbClr val="AA1111"/>
                </a:solidFill>
                <a:latin typeface="Menlo"/>
              </a:rPr>
              <a:t>, Name : </a:t>
            </a:r>
            <a:r>
              <a:rPr lang="en-US" altLang="zh-CN" sz="800" dirty="0">
                <a:solidFill>
                  <a:srgbClr val="8B0000"/>
                </a:solidFill>
                <a:latin typeface="Menlo"/>
              </a:rPr>
              <a:t>"</a:t>
            </a:r>
            <a:r>
              <a:rPr lang="en-US" altLang="zh-CN" sz="800" dirty="0">
                <a:solidFill>
                  <a:srgbClr val="808080"/>
                </a:solidFill>
                <a:latin typeface="Menlo"/>
              </a:rPr>
              <a:t>+</a:t>
            </a:r>
            <a:r>
              <a:rPr lang="en-US" altLang="zh-CN" sz="800" dirty="0" err="1">
                <a:solidFill>
                  <a:srgbClr val="0055AA"/>
                </a:solidFill>
                <a:latin typeface="Menlo"/>
              </a:rPr>
              <a:t>student</a:t>
            </a:r>
            <a:r>
              <a:rPr lang="en-US" altLang="zh-CN" sz="800" dirty="0" err="1">
                <a:solidFill>
                  <a:srgbClr val="808080"/>
                </a:solidFill>
                <a:latin typeface="Menlo"/>
              </a:rPr>
              <a:t>.</a:t>
            </a:r>
            <a:r>
              <a:rPr lang="en-US" altLang="zh-CN" sz="800" dirty="0" err="1">
                <a:solidFill>
                  <a:srgbClr val="0055AA"/>
                </a:solidFill>
                <a:latin typeface="Menlo"/>
              </a:rPr>
              <a:t>getName</a:t>
            </a:r>
            <a:r>
              <a:rPr lang="en-US" altLang="zh-CN" sz="800" dirty="0">
                <a:solidFill>
                  <a:srgbClr val="808000"/>
                </a:solidFill>
                <a:latin typeface="Menlo"/>
              </a:rPr>
              <a:t>()</a:t>
            </a:r>
            <a:r>
              <a:rPr lang="en-US" altLang="zh-CN" sz="800" dirty="0">
                <a:solidFill>
                  <a:srgbClr val="808080"/>
                </a:solidFill>
                <a:latin typeface="Menlo"/>
              </a:rPr>
              <a:t>+</a:t>
            </a:r>
            <a:r>
              <a:rPr lang="en-US" altLang="zh-CN" sz="800" dirty="0">
                <a:solidFill>
                  <a:srgbClr val="8B0000"/>
                </a:solidFill>
                <a:latin typeface="Menlo"/>
              </a:rPr>
              <a:t>"</a:t>
            </a:r>
            <a:r>
              <a:rPr lang="en-US" altLang="zh-CN" sz="800" dirty="0">
                <a:solidFill>
                  <a:srgbClr val="AA1111"/>
                </a:solidFill>
                <a:latin typeface="Menlo"/>
              </a:rPr>
              <a:t> ]</a:t>
            </a:r>
            <a:r>
              <a:rPr lang="en-US" altLang="zh-CN" sz="800" dirty="0">
                <a:solidFill>
                  <a:srgbClr val="8B0000"/>
                </a:solidFill>
                <a:latin typeface="Menlo"/>
              </a:rPr>
              <a:t>"</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r>
              <a:rPr lang="en-US" altLang="zh-CN" sz="800" dirty="0">
                <a:solidFill>
                  <a:srgbClr val="808080"/>
                </a:solidFill>
                <a:latin typeface="Menlo"/>
              </a:rPr>
              <a:t> </a:t>
            </a:r>
            <a:r>
              <a:rPr lang="en-US" altLang="zh-CN" sz="800" dirty="0">
                <a:solidFill>
                  <a:srgbClr val="808000"/>
                </a:solidFill>
                <a:latin typeface="Menlo"/>
              </a:rPr>
              <a:t>}</a:t>
            </a:r>
            <a:endParaRPr lang="zh-CN" altLang="en-US" sz="800" dirty="0"/>
          </a:p>
        </p:txBody>
      </p:sp>
    </p:spTree>
    <p:extLst>
      <p:ext uri="{BB962C8B-B14F-4D97-AF65-F5344CB8AC3E}">
        <p14:creationId xmlns:p14="http://schemas.microsoft.com/office/powerpoint/2010/main" val="1404015655"/>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idx="4294967295"/>
          </p:nvPr>
        </p:nvSpPr>
        <p:spPr>
          <a:xfrm>
            <a:off x="666750" y="1700213"/>
            <a:ext cx="7810500" cy="1743075"/>
          </a:xfrm>
          <a:prstGeom prst="rect">
            <a:avLst/>
          </a:prstGeom>
        </p:spPr>
        <p:txBody>
          <a:bodyPr/>
          <a:lstStyle/>
          <a:p>
            <a:r>
              <a:rPr dirty="0">
                <a:solidFill>
                  <a:schemeClr val="bg1"/>
                </a:solidFill>
              </a:rPr>
              <a:t>THANKS!</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封装</a:t>
            </a:r>
          </a:p>
        </p:txBody>
      </p:sp>
      <p:sp>
        <p:nvSpPr>
          <p:cNvPr id="3" name="文本框 2"/>
          <p:cNvSpPr txBox="1"/>
          <p:nvPr/>
        </p:nvSpPr>
        <p:spPr>
          <a:xfrm>
            <a:off x="780415" y="2313305"/>
            <a:ext cx="4325620" cy="21075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noAutofit/>
          </a:bodyPr>
          <a:lstStyle/>
          <a:p>
            <a:pPr marR="0" algn="just" defTabSz="825500" rtl="0" fontAlgn="auto" latinLnBrk="0" hangingPunct="0">
              <a:lnSpc>
                <a:spcPct val="100000"/>
              </a:lnSpc>
              <a:spcBef>
                <a:spcPts val="0"/>
              </a:spcBef>
              <a:spcAft>
                <a:spcPts val="0"/>
              </a:spcAft>
              <a:buClrTx/>
              <a:buSzTx/>
              <a:buFontTx/>
            </a:pPr>
            <a:r>
              <a:rPr kumimoji="0" lang="zh-CN" altLang="en-US" sz="1800" b="0" i="0" u="none" strike="noStrike" cap="none" spc="0" normalizeH="0" baseline="0">
                <a:ln>
                  <a:noFill/>
                </a:ln>
                <a:solidFill>
                  <a:srgbClr val="000000"/>
                </a:solidFill>
                <a:effectLst/>
                <a:uFillTx/>
                <a:latin typeface="+mn-lt"/>
                <a:ea typeface="+mn-ea"/>
                <a:cs typeface="+mn-cs"/>
                <a:sym typeface="Helvetica Light"/>
              </a:rPr>
              <a:t>封装的优点</a:t>
            </a:r>
          </a:p>
          <a:p>
            <a:pPr marR="0" algn="just" defTabSz="825500" rtl="0" fontAlgn="auto" latinLnBrk="0" hangingPunct="0">
              <a:lnSpc>
                <a:spcPct val="100000"/>
              </a:lnSpc>
              <a:spcBef>
                <a:spcPts val="0"/>
              </a:spcBef>
              <a:spcAft>
                <a:spcPts val="0"/>
              </a:spcAft>
              <a:buClrTx/>
              <a:buSzTx/>
              <a:buFontTx/>
            </a:pPr>
            <a:r>
              <a:rPr kumimoji="0" lang="zh-CN" altLang="en-US" sz="1800" b="0" i="0" u="none" strike="noStrike" cap="none" spc="0" normalizeH="0" baseline="0">
                <a:ln>
                  <a:noFill/>
                </a:ln>
                <a:solidFill>
                  <a:srgbClr val="000000"/>
                </a:solidFill>
                <a:effectLst/>
                <a:uFillTx/>
                <a:latin typeface="+mn-lt"/>
                <a:ea typeface="+mn-ea"/>
                <a:cs typeface="+mn-cs"/>
                <a:sym typeface="Helvetica Light"/>
              </a:rPr>
              <a:t>1. 良好的封装能够减少耦合</a:t>
            </a:r>
          </a:p>
          <a:p>
            <a:pPr marR="0" algn="just" defTabSz="825500" rtl="0" fontAlgn="auto" latinLnBrk="0" hangingPunct="0">
              <a:lnSpc>
                <a:spcPct val="100000"/>
              </a:lnSpc>
              <a:spcBef>
                <a:spcPts val="0"/>
              </a:spcBef>
              <a:spcAft>
                <a:spcPts val="0"/>
              </a:spcAft>
              <a:buClrTx/>
              <a:buSzTx/>
              <a:buFontTx/>
            </a:pPr>
            <a:r>
              <a:rPr kumimoji="0" lang="zh-CN" altLang="en-US" sz="1800" b="0" i="0" u="none" strike="noStrike" cap="none" spc="0" normalizeH="0" baseline="0">
                <a:ln>
                  <a:noFill/>
                </a:ln>
                <a:solidFill>
                  <a:srgbClr val="000000"/>
                </a:solidFill>
                <a:effectLst/>
                <a:uFillTx/>
                <a:latin typeface="+mn-lt"/>
                <a:ea typeface="+mn-ea"/>
                <a:cs typeface="+mn-cs"/>
                <a:sym typeface="Helvetica Light"/>
              </a:rPr>
              <a:t>2. 类内部的结构可以自由修改</a:t>
            </a:r>
          </a:p>
          <a:p>
            <a:pPr marR="0" algn="just" defTabSz="825500" rtl="0" fontAlgn="auto" latinLnBrk="0" hangingPunct="0">
              <a:lnSpc>
                <a:spcPct val="100000"/>
              </a:lnSpc>
              <a:spcBef>
                <a:spcPts val="0"/>
              </a:spcBef>
              <a:spcAft>
                <a:spcPts val="0"/>
              </a:spcAft>
              <a:buClrTx/>
              <a:buSzTx/>
              <a:buFontTx/>
            </a:pPr>
            <a:r>
              <a:rPr kumimoji="0" lang="zh-CN" altLang="en-US" sz="1800" b="0" i="0" u="none" strike="noStrike" cap="none" spc="0" normalizeH="0" baseline="0">
                <a:ln>
                  <a:noFill/>
                </a:ln>
                <a:solidFill>
                  <a:srgbClr val="000000"/>
                </a:solidFill>
                <a:effectLst/>
                <a:uFillTx/>
                <a:latin typeface="+mn-lt"/>
                <a:ea typeface="+mn-ea"/>
                <a:cs typeface="+mn-cs"/>
                <a:sym typeface="Helvetica Light"/>
              </a:rPr>
              <a:t>3. 可以对成员变量进行更精确的控制</a:t>
            </a:r>
          </a:p>
          <a:p>
            <a:pPr marR="0" algn="just" defTabSz="825500" rtl="0" fontAlgn="auto" latinLnBrk="0" hangingPunct="0">
              <a:lnSpc>
                <a:spcPct val="100000"/>
              </a:lnSpc>
              <a:spcBef>
                <a:spcPts val="0"/>
              </a:spcBef>
              <a:spcAft>
                <a:spcPts val="0"/>
              </a:spcAft>
              <a:buClrTx/>
              <a:buSzTx/>
              <a:buFontTx/>
            </a:pPr>
            <a:r>
              <a:rPr kumimoji="0" lang="zh-CN" altLang="en-US" sz="1800" b="0" i="0" u="none" strike="noStrike" cap="none" spc="0" normalizeH="0" baseline="0">
                <a:ln>
                  <a:noFill/>
                </a:ln>
                <a:solidFill>
                  <a:srgbClr val="000000"/>
                </a:solidFill>
                <a:effectLst/>
                <a:uFillTx/>
                <a:latin typeface="+mn-lt"/>
                <a:ea typeface="+mn-ea"/>
                <a:cs typeface="+mn-cs"/>
                <a:sym typeface="Helvetica Light"/>
              </a:rPr>
              <a:t>4. 隐藏信息，实现细节</a:t>
            </a:r>
          </a:p>
        </p:txBody>
      </p:sp>
      <p:sp>
        <p:nvSpPr>
          <p:cNvPr id="2" name="文本框 1"/>
          <p:cNvSpPr txBox="1"/>
          <p:nvPr/>
        </p:nvSpPr>
        <p:spPr>
          <a:xfrm>
            <a:off x="780415" y="1047750"/>
            <a:ext cx="5029200" cy="11887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noAutofit/>
          </a:bodyPr>
          <a:lstStyle/>
          <a:p>
            <a:pPr marL="0" marR="0" indent="0" algn="just" defTabSz="8255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Helvetica Light"/>
              </a:rPr>
              <a:t>封装最主要的功能在于我们能修改自己的实现代码，而不用修改那些调用我们代码的程序片段。</a:t>
            </a:r>
          </a:p>
          <a:p>
            <a:pPr marL="0" marR="0" indent="0" algn="just" defTabSz="8255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Helvetica Light"/>
              </a:rPr>
              <a:t>适当的封装可以让程式码更容易理解与维护，也加强了程式码的安全性。</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代码示例</a:t>
            </a:r>
          </a:p>
        </p:txBody>
      </p:sp>
      <p:sp>
        <p:nvSpPr>
          <p:cNvPr id="11" name="文本框 10"/>
          <p:cNvSpPr txBox="1"/>
          <p:nvPr/>
        </p:nvSpPr>
        <p:spPr>
          <a:xfrm>
            <a:off x="1221740" y="802640"/>
            <a:ext cx="3060065" cy="43446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algn="l">
              <a:lnSpc>
                <a:spcPct val="90000"/>
              </a:lnSpc>
              <a:spcBef>
                <a:spcPct val="20000"/>
              </a:spcBef>
              <a:buClr>
                <a:schemeClr val="tx1"/>
              </a:buClr>
              <a:buSzPct val="70000"/>
              <a:buFont typeface="Wingdings" charset="2"/>
            </a:pPr>
            <a:endParaRPr lang="en-US" altLang="zh-CN" sz="800" dirty="0">
              <a:latin typeface="Arial" charset="0"/>
            </a:endParaRP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文件名: EncapTest.java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public class EncapTest{</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private String name;</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private String idNum;</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private int age;</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public int getAge(){</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return age;</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public String getName(){</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return name;</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public String getIdNum(){</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return idNum;</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public void setAge( int newAge){</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age = newAge;</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public void setName(String newName){</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name = newName;</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public void setIdNum( String newId){</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idNum = newId;</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   }</a:t>
            </a:r>
          </a:p>
          <a:p>
            <a:pPr algn="l">
              <a:lnSpc>
                <a:spcPct val="90000"/>
              </a:lnSpc>
              <a:spcBef>
                <a:spcPct val="20000"/>
              </a:spcBef>
              <a:buClr>
                <a:schemeClr val="tx1"/>
              </a:buClr>
              <a:buSzPct val="70000"/>
              <a:buFont typeface="Wingdings" charset="2"/>
            </a:pPr>
            <a:r>
              <a:rPr kumimoji="0" lang="zh-CN" altLang="en-US" sz="800" b="0" i="0" u="none" strike="noStrike" cap="none" spc="0" normalizeH="0" baseline="0" dirty="0">
                <a:ln>
                  <a:noFill/>
                </a:ln>
                <a:solidFill>
                  <a:srgbClr val="000000"/>
                </a:solidFill>
                <a:effectLst/>
                <a:uFillTx/>
                <a:latin typeface="微软雅黑" pitchFamily="34" charset="-122"/>
                <a:ea typeface="微软雅黑" pitchFamily="34" charset="-122"/>
                <a:cs typeface="微软雅黑" pitchFamily="34" charset="-122"/>
                <a:sym typeface="Helvetica Light"/>
              </a:rPr>
              <a:t>}</a:t>
            </a:r>
          </a:p>
        </p:txBody>
      </p:sp>
      <p:sp>
        <p:nvSpPr>
          <p:cNvPr id="2" name="文本框 1"/>
          <p:cNvSpPr txBox="1"/>
          <p:nvPr/>
        </p:nvSpPr>
        <p:spPr>
          <a:xfrm>
            <a:off x="4227830" y="978535"/>
            <a:ext cx="4810760" cy="32200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noAutofit/>
          </a:bodyPr>
          <a:lstStyle/>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Helvetica Light"/>
              </a:rPr>
              <a:t>/* F文件名 : RunEncap.java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Helvetica Light"/>
              </a:rPr>
              <a:t>public class RunEncap{</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Helvetica Light"/>
              </a:rPr>
              <a:t>   public static void main(String args[]){</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Helvetica Light"/>
              </a:rPr>
              <a:t>      EncapTest encap = new EncapTest();</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Helvetica Light"/>
              </a:rPr>
              <a:t>      encap.setName("James");</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Helvetica Light"/>
              </a:rPr>
              <a:t>      encap.setAge(20);</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Helvetica Light"/>
              </a:rPr>
              <a:t>      encap.setIdNum("12343ms");</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Helvetica Light"/>
              </a:rPr>
              <a:t>      System.out.print("Name : " + encap.getName()+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Helvetica Light"/>
              </a:rPr>
              <a:t>                             " Age : "+ encap.getAge());</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Helvetica Light"/>
              </a:rP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继承</a:t>
            </a:r>
          </a:p>
        </p:txBody>
      </p:sp>
      <p:sp>
        <p:nvSpPr>
          <p:cNvPr id="5" name="文本框 4"/>
          <p:cNvSpPr txBox="1"/>
          <p:nvPr/>
        </p:nvSpPr>
        <p:spPr>
          <a:xfrm>
            <a:off x="840740" y="697230"/>
            <a:ext cx="7659370" cy="10013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noAutofit/>
          </a:bodyPr>
          <a:lstStyle/>
          <a:p>
            <a:pPr marL="0" marR="0" indent="0" algn="just" defTabSz="8255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Helvetica Light"/>
              </a:rPr>
              <a:t>继承就是子类继承父类的特征和行为，使得子类对象（实例）具有父类的实例域和方法，或子类从父类继承方法，使得子类具有父类相同的行为。</a:t>
            </a:r>
          </a:p>
        </p:txBody>
      </p:sp>
      <p:pic>
        <p:nvPicPr>
          <p:cNvPr id="8" name="图片 7" descr="2019-06-17 18:14:59.118000"/>
          <p:cNvPicPr>
            <a:picLocks noChangeAspect="1"/>
          </p:cNvPicPr>
          <p:nvPr/>
        </p:nvPicPr>
        <p:blipFill>
          <a:blip r:embed="rId3"/>
          <a:stretch>
            <a:fillRect/>
          </a:stretch>
        </p:blipFill>
        <p:spPr>
          <a:xfrm>
            <a:off x="580390" y="1432560"/>
            <a:ext cx="4876800" cy="3658235"/>
          </a:xfrm>
          <a:prstGeom prst="rect">
            <a:avLst/>
          </a:prstGeom>
        </p:spPr>
      </p:pic>
      <p:sp>
        <p:nvSpPr>
          <p:cNvPr id="9" name="DRAWINGSTR_UNKNOWNSHAPENAME 8"/>
          <p:cNvSpPr>
            <a:spLocks noChangeAspect="1"/>
          </p:cNvSpPr>
          <p:nvPr/>
        </p:nvSpPr>
        <p:spPr>
          <a:xfrm>
            <a:off x="0" y="0"/>
            <a:ext cx="127000" cy="12700"/>
          </a:xfrm>
          <a:prstGeom prst="rect">
            <a:avLst/>
          </a:prstGeom>
        </p:spPr>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91130" y="2311400"/>
            <a:ext cx="5029200" cy="11887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noAutofit/>
          </a:bodyPr>
          <a:lstStyle/>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class Animal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void eat()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System.out.println("animal : eat");</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class Dog extends Animal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void eat()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System.out.println("dog : eat");</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void eatTest()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this.eat();   // this 调用自己的方法</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super.eat();  // super 调用父类方法</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public class Test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public static void main(String[] args)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Animal a = new Animal();</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a.eat();</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Dog d = new Dog();</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d.eatTest();</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  }</a:t>
            </a:r>
          </a:p>
          <a:p>
            <a:pPr marL="0" marR="0" indent="0" algn="just" defTabSz="8255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mn-lt"/>
                <a:ea typeface="+mn-ea"/>
                <a:cs typeface="+mn-cs"/>
                <a:sym typeface="Helvetica Light"/>
              </a:rPr>
              <a:t>}</a:t>
            </a:r>
          </a:p>
        </p:txBody>
      </p:sp>
      <p:sp>
        <p:nvSpPr>
          <p:cNvPr id="5" name="标题 1"/>
          <p:cNvSpPr txBox="1"/>
          <p:nvPr/>
        </p:nvSpPr>
        <p:spPr>
          <a:xfrm>
            <a:off x="939132" y="454025"/>
            <a:ext cx="7269163" cy="434975"/>
          </a:xfrm>
          <a:prstGeom prst="rect">
            <a:avLst/>
          </a:prstGeom>
          <a:ln w="12700">
            <a:miter lim="400000"/>
          </a:ln>
        </p:spPr>
        <p:txBody>
          <a:bodyPr lIns="19050" tIns="19050" rIns="19050" bIns="19050" anchor="ctr">
            <a:noAutofit/>
          </a:bodyPr>
          <a:lstStyle>
            <a:lvl1pPr marL="0" marR="0" indent="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857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880"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a:lstStyle>
          <a:p>
            <a:pPr algn="l" hangingPunct="1"/>
            <a:r>
              <a:rPr kumimoji="1" lang="zh-CN" altLang="en-US" sz="3200" dirty="0">
                <a:solidFill>
                  <a:srgbClr val="161F50"/>
                </a:solidFill>
                <a:latin typeface="微软雅黑" pitchFamily="34" charset="-122"/>
                <a:ea typeface="微软雅黑" pitchFamily="34" charset="-122"/>
                <a:cs typeface="微软雅黑" pitchFamily="34" charset="-122"/>
              </a:rPr>
              <a:t>代码示例</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3803</Words>
  <Application>Microsoft Office PowerPoint</Application>
  <PresentationFormat>全屏显示(16:9)</PresentationFormat>
  <Paragraphs>719</Paragraphs>
  <Slides>53</Slides>
  <Notes>47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53</vt:i4>
      </vt:variant>
    </vt:vector>
  </HeadingPairs>
  <TitlesOfParts>
    <vt:vector size="64" baseType="lpstr">
      <vt:lpstr>-apple-system</vt:lpstr>
      <vt:lpstr>Helvetica Light</vt:lpstr>
      <vt:lpstr>Helvetica Neue</vt:lpstr>
      <vt:lpstr>Menlo</vt:lpstr>
      <vt:lpstr>等线</vt:lpstr>
      <vt:lpstr>微软雅黑</vt:lpstr>
      <vt:lpstr>Arial</vt:lpstr>
      <vt:lpstr>Calibri</vt:lpstr>
      <vt:lpstr>Consolas</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Anita Tian</dc:creator>
  <cp:lastModifiedBy>weilong ma</cp:lastModifiedBy>
  <cp:revision>323</cp:revision>
  <dcterms:created xsi:type="dcterms:W3CDTF">1900-01-01T00:00:00Z</dcterms:created>
  <dcterms:modified xsi:type="dcterms:W3CDTF">2019-06-20T09:27:42Z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2052-9.2.1</vt:lpwstr>
  </property>
</Properties>
</file>