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95AA7-EAF9-44FA-BB13-5ECA7F8F6E94}"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41F29-60A9-4148-9443-41FDEF93D19B}" type="slidenum">
              <a:rPr lang="en-US" smtClean="0"/>
              <a:t>‹#›</a:t>
            </a:fld>
            <a:endParaRPr lang="en-US"/>
          </a:p>
        </p:txBody>
      </p:sp>
    </p:spTree>
    <p:extLst>
      <p:ext uri="{BB962C8B-B14F-4D97-AF65-F5344CB8AC3E}">
        <p14:creationId xmlns:p14="http://schemas.microsoft.com/office/powerpoint/2010/main" val="96552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695AA7-EAF9-44FA-BB13-5ECA7F8F6E94}"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41F29-60A9-4148-9443-41FDEF93D19B}" type="slidenum">
              <a:rPr lang="en-US" smtClean="0"/>
              <a:t>‹#›</a:t>
            </a:fld>
            <a:endParaRPr lang="en-US"/>
          </a:p>
        </p:txBody>
      </p:sp>
    </p:spTree>
    <p:extLst>
      <p:ext uri="{BB962C8B-B14F-4D97-AF65-F5344CB8AC3E}">
        <p14:creationId xmlns:p14="http://schemas.microsoft.com/office/powerpoint/2010/main" val="4285225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9695AA7-EAF9-44FA-BB13-5ECA7F8F6E94}"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41F29-60A9-4148-9443-41FDEF93D19B}" type="slidenum">
              <a:rPr lang="en-US" smtClean="0"/>
              <a:t>‹#›</a:t>
            </a:fld>
            <a:endParaRPr lang="en-US"/>
          </a:p>
        </p:txBody>
      </p:sp>
    </p:spTree>
    <p:extLst>
      <p:ext uri="{BB962C8B-B14F-4D97-AF65-F5344CB8AC3E}">
        <p14:creationId xmlns:p14="http://schemas.microsoft.com/office/powerpoint/2010/main" val="3129381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9695AA7-EAF9-44FA-BB13-5ECA7F8F6E94}"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41F29-60A9-4148-9443-41FDEF93D19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69692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95AA7-EAF9-44FA-BB13-5ECA7F8F6E94}"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41F29-60A9-4148-9443-41FDEF93D19B}" type="slidenum">
              <a:rPr lang="en-US" smtClean="0"/>
              <a:t>‹#›</a:t>
            </a:fld>
            <a:endParaRPr lang="en-US"/>
          </a:p>
        </p:txBody>
      </p:sp>
    </p:spTree>
    <p:extLst>
      <p:ext uri="{BB962C8B-B14F-4D97-AF65-F5344CB8AC3E}">
        <p14:creationId xmlns:p14="http://schemas.microsoft.com/office/powerpoint/2010/main" val="3164831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695AA7-EAF9-44FA-BB13-5ECA7F8F6E94}" type="datetimeFigureOut">
              <a:rPr lang="en-US" smtClean="0"/>
              <a:t>4/16/2022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41F29-60A9-4148-9443-41FDEF93D19B}" type="slidenum">
              <a:rPr lang="en-US" smtClean="0"/>
              <a:t>‹#›</a:t>
            </a:fld>
            <a:endParaRPr lang="en-US"/>
          </a:p>
        </p:txBody>
      </p:sp>
    </p:spTree>
    <p:extLst>
      <p:ext uri="{BB962C8B-B14F-4D97-AF65-F5344CB8AC3E}">
        <p14:creationId xmlns:p14="http://schemas.microsoft.com/office/powerpoint/2010/main" val="656365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695AA7-EAF9-44FA-BB13-5ECA7F8F6E94}" type="datetimeFigureOut">
              <a:rPr lang="en-US" smtClean="0"/>
              <a:t>4/16/2022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41F29-60A9-4148-9443-41FDEF93D19B}" type="slidenum">
              <a:rPr lang="en-US" smtClean="0"/>
              <a:t>‹#›</a:t>
            </a:fld>
            <a:endParaRPr lang="en-US"/>
          </a:p>
        </p:txBody>
      </p:sp>
    </p:spTree>
    <p:extLst>
      <p:ext uri="{BB962C8B-B14F-4D97-AF65-F5344CB8AC3E}">
        <p14:creationId xmlns:p14="http://schemas.microsoft.com/office/powerpoint/2010/main" val="3562896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695AA7-EAF9-44FA-BB13-5ECA7F8F6E94}"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41F29-60A9-4148-9443-41FDEF93D19B}" type="slidenum">
              <a:rPr lang="en-US" smtClean="0"/>
              <a:t>‹#›</a:t>
            </a:fld>
            <a:endParaRPr lang="en-US"/>
          </a:p>
        </p:txBody>
      </p:sp>
    </p:spTree>
    <p:extLst>
      <p:ext uri="{BB962C8B-B14F-4D97-AF65-F5344CB8AC3E}">
        <p14:creationId xmlns:p14="http://schemas.microsoft.com/office/powerpoint/2010/main" val="40982195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695AA7-EAF9-44FA-BB13-5ECA7F8F6E94}"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41F29-60A9-4148-9443-41FDEF93D19B}" type="slidenum">
              <a:rPr lang="en-US" smtClean="0"/>
              <a:t>‹#›</a:t>
            </a:fld>
            <a:endParaRPr lang="en-US"/>
          </a:p>
        </p:txBody>
      </p:sp>
    </p:spTree>
    <p:extLst>
      <p:ext uri="{BB962C8B-B14F-4D97-AF65-F5344CB8AC3E}">
        <p14:creationId xmlns:p14="http://schemas.microsoft.com/office/powerpoint/2010/main" val="2828190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9695AA7-EAF9-44FA-BB13-5ECA7F8F6E94}"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41F29-60A9-4148-9443-41FDEF93D19B}" type="slidenum">
              <a:rPr lang="en-US" smtClean="0"/>
              <a:t>‹#›</a:t>
            </a:fld>
            <a:endParaRPr lang="en-US"/>
          </a:p>
        </p:txBody>
      </p:sp>
    </p:spTree>
    <p:extLst>
      <p:ext uri="{BB962C8B-B14F-4D97-AF65-F5344CB8AC3E}">
        <p14:creationId xmlns:p14="http://schemas.microsoft.com/office/powerpoint/2010/main" val="6263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95AA7-EAF9-44FA-BB13-5ECA7F8F6E94}"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41F29-60A9-4148-9443-41FDEF93D19B}" type="slidenum">
              <a:rPr lang="en-US" smtClean="0"/>
              <a:t>‹#›</a:t>
            </a:fld>
            <a:endParaRPr lang="en-US"/>
          </a:p>
        </p:txBody>
      </p:sp>
    </p:spTree>
    <p:extLst>
      <p:ext uri="{BB962C8B-B14F-4D97-AF65-F5344CB8AC3E}">
        <p14:creationId xmlns:p14="http://schemas.microsoft.com/office/powerpoint/2010/main" val="1039828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695AA7-EAF9-44FA-BB13-5ECA7F8F6E94}"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41F29-60A9-4148-9443-41FDEF93D19B}" type="slidenum">
              <a:rPr lang="en-US" smtClean="0"/>
              <a:t>‹#›</a:t>
            </a:fld>
            <a:endParaRPr lang="en-US"/>
          </a:p>
        </p:txBody>
      </p:sp>
    </p:spTree>
    <p:extLst>
      <p:ext uri="{BB962C8B-B14F-4D97-AF65-F5344CB8AC3E}">
        <p14:creationId xmlns:p14="http://schemas.microsoft.com/office/powerpoint/2010/main" val="510284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695AA7-EAF9-44FA-BB13-5ECA7F8F6E94}" type="datetimeFigureOut">
              <a:rPr lang="en-US" smtClean="0"/>
              <a:t>4/16/2022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D41F29-60A9-4148-9443-41FDEF93D19B}" type="slidenum">
              <a:rPr lang="en-US" smtClean="0"/>
              <a:t>‹#›</a:t>
            </a:fld>
            <a:endParaRPr lang="en-US"/>
          </a:p>
        </p:txBody>
      </p:sp>
    </p:spTree>
    <p:extLst>
      <p:ext uri="{BB962C8B-B14F-4D97-AF65-F5344CB8AC3E}">
        <p14:creationId xmlns:p14="http://schemas.microsoft.com/office/powerpoint/2010/main" val="63577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9695AA7-EAF9-44FA-BB13-5ECA7F8F6E94}" type="datetimeFigureOut">
              <a:rPr lang="en-US" smtClean="0"/>
              <a:t>4/16/2022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2D41F29-60A9-4148-9443-41FDEF93D19B}" type="slidenum">
              <a:rPr lang="en-US" smtClean="0"/>
              <a:t>‹#›</a:t>
            </a:fld>
            <a:endParaRPr lang="en-US"/>
          </a:p>
        </p:txBody>
      </p:sp>
    </p:spTree>
    <p:extLst>
      <p:ext uri="{BB962C8B-B14F-4D97-AF65-F5344CB8AC3E}">
        <p14:creationId xmlns:p14="http://schemas.microsoft.com/office/powerpoint/2010/main" val="4107920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9695AA7-EAF9-44FA-BB13-5ECA7F8F6E94}" type="datetimeFigureOut">
              <a:rPr lang="en-US" smtClean="0"/>
              <a:t>4/16/2022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2D41F29-60A9-4148-9443-41FDEF93D19B}" type="slidenum">
              <a:rPr lang="en-US" smtClean="0"/>
              <a:t>‹#›</a:t>
            </a:fld>
            <a:endParaRPr lang="en-US"/>
          </a:p>
        </p:txBody>
      </p:sp>
    </p:spTree>
    <p:extLst>
      <p:ext uri="{BB962C8B-B14F-4D97-AF65-F5344CB8AC3E}">
        <p14:creationId xmlns:p14="http://schemas.microsoft.com/office/powerpoint/2010/main" val="3068242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9695AA7-EAF9-44FA-BB13-5ECA7F8F6E94}" type="datetimeFigureOut">
              <a:rPr lang="en-US" smtClean="0"/>
              <a:t>4/16/2022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2D41F29-60A9-4148-9443-41FDEF93D19B}" type="slidenum">
              <a:rPr lang="en-US" smtClean="0"/>
              <a:t>‹#›</a:t>
            </a:fld>
            <a:endParaRPr lang="en-US"/>
          </a:p>
        </p:txBody>
      </p:sp>
    </p:spTree>
    <p:extLst>
      <p:ext uri="{BB962C8B-B14F-4D97-AF65-F5344CB8AC3E}">
        <p14:creationId xmlns:p14="http://schemas.microsoft.com/office/powerpoint/2010/main" val="216328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695AA7-EAF9-44FA-BB13-5ECA7F8F6E94}"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41F29-60A9-4148-9443-41FDEF93D19B}" type="slidenum">
              <a:rPr lang="en-US" smtClean="0"/>
              <a:t>‹#›</a:t>
            </a:fld>
            <a:endParaRPr lang="en-US"/>
          </a:p>
        </p:txBody>
      </p:sp>
    </p:spTree>
    <p:extLst>
      <p:ext uri="{BB962C8B-B14F-4D97-AF65-F5344CB8AC3E}">
        <p14:creationId xmlns:p14="http://schemas.microsoft.com/office/powerpoint/2010/main" val="793694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9695AA7-EAF9-44FA-BB13-5ECA7F8F6E94}" type="datetimeFigureOut">
              <a:rPr lang="en-US" smtClean="0"/>
              <a:t>4/16/2022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2D41F29-60A9-4148-9443-41FDEF93D19B}" type="slidenum">
              <a:rPr lang="en-US" smtClean="0"/>
              <a:t>‹#›</a:t>
            </a:fld>
            <a:endParaRPr lang="en-US"/>
          </a:p>
        </p:txBody>
      </p:sp>
    </p:spTree>
    <p:extLst>
      <p:ext uri="{BB962C8B-B14F-4D97-AF65-F5344CB8AC3E}">
        <p14:creationId xmlns:p14="http://schemas.microsoft.com/office/powerpoint/2010/main" val="29499450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BFEFF-1240-4801-9145-6D70AF2A1BBA}"/>
              </a:ext>
            </a:extLst>
          </p:cNvPr>
          <p:cNvSpPr>
            <a:spLocks noGrp="1"/>
          </p:cNvSpPr>
          <p:nvPr>
            <p:ph type="ctrTitle"/>
          </p:nvPr>
        </p:nvSpPr>
        <p:spPr/>
        <p:txBody>
          <a:bodyPr/>
          <a:lstStyle/>
          <a:p>
            <a:r>
              <a:rPr lang="en-US" dirty="0"/>
              <a:t>Radiology Information System</a:t>
            </a:r>
          </a:p>
        </p:txBody>
      </p:sp>
      <p:sp>
        <p:nvSpPr>
          <p:cNvPr id="3" name="Subtitle 2">
            <a:extLst>
              <a:ext uri="{FF2B5EF4-FFF2-40B4-BE49-F238E27FC236}">
                <a16:creationId xmlns:a16="http://schemas.microsoft.com/office/drawing/2014/main" id="{57320EB0-6307-4270-8465-E3EA3DB28392}"/>
              </a:ext>
            </a:extLst>
          </p:cNvPr>
          <p:cNvSpPr>
            <a:spLocks noGrp="1"/>
          </p:cNvSpPr>
          <p:nvPr>
            <p:ph type="subTitle" idx="1"/>
          </p:nvPr>
        </p:nvSpPr>
        <p:spPr/>
        <p:txBody>
          <a:bodyPr/>
          <a:lstStyle/>
          <a:p>
            <a:r>
              <a:rPr lang="en-US" dirty="0"/>
              <a:t>Chase, Cole, Austin &amp; Cade</a:t>
            </a:r>
          </a:p>
        </p:txBody>
      </p:sp>
    </p:spTree>
    <p:extLst>
      <p:ext uri="{BB962C8B-B14F-4D97-AF65-F5344CB8AC3E}">
        <p14:creationId xmlns:p14="http://schemas.microsoft.com/office/powerpoint/2010/main" val="614971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AFA4D-EBBE-426B-8528-1CFE42038642}"/>
              </a:ext>
            </a:extLst>
          </p:cNvPr>
          <p:cNvSpPr>
            <a:spLocks noGrp="1"/>
          </p:cNvSpPr>
          <p:nvPr>
            <p:ph type="title"/>
          </p:nvPr>
        </p:nvSpPr>
        <p:spPr/>
        <p:txBody>
          <a:bodyPr/>
          <a:lstStyle/>
          <a:p>
            <a:r>
              <a:rPr lang="en-US" dirty="0"/>
              <a:t>Responsibilities	</a:t>
            </a:r>
          </a:p>
        </p:txBody>
      </p:sp>
      <p:sp>
        <p:nvSpPr>
          <p:cNvPr id="3" name="Content Placeholder 2">
            <a:extLst>
              <a:ext uri="{FF2B5EF4-FFF2-40B4-BE49-F238E27FC236}">
                <a16:creationId xmlns:a16="http://schemas.microsoft.com/office/drawing/2014/main" id="{F853880F-8C7C-4579-93BA-C0A174C7B51D}"/>
              </a:ext>
            </a:extLst>
          </p:cNvPr>
          <p:cNvSpPr>
            <a:spLocks noGrp="1"/>
          </p:cNvSpPr>
          <p:nvPr>
            <p:ph idx="1"/>
          </p:nvPr>
        </p:nvSpPr>
        <p:spPr/>
        <p:txBody>
          <a:bodyPr/>
          <a:lstStyle/>
          <a:p>
            <a:r>
              <a:rPr lang="en-US" dirty="0"/>
              <a:t>Chase Manning – Team lead</a:t>
            </a:r>
          </a:p>
          <a:p>
            <a:pPr marL="457200" lvl="1" indent="0">
              <a:buNone/>
            </a:pPr>
            <a:r>
              <a:rPr lang="en-US" dirty="0"/>
              <a:t>Documentation, Delegation, Overall System Design &amp; Appearance, Feature 1</a:t>
            </a:r>
          </a:p>
          <a:p>
            <a:r>
              <a:rPr lang="en-US" dirty="0"/>
              <a:t>Austin – Facilitator</a:t>
            </a:r>
          </a:p>
          <a:p>
            <a:pPr marL="0" indent="0">
              <a:buNone/>
            </a:pPr>
            <a:r>
              <a:rPr lang="en-US" dirty="0"/>
              <a:t>	System Replication, Java Controller Creation, Security, Feature 3</a:t>
            </a:r>
          </a:p>
          <a:p>
            <a:r>
              <a:rPr lang="en-US" dirty="0"/>
              <a:t>Cole – </a:t>
            </a:r>
          </a:p>
          <a:p>
            <a:pPr marL="0" indent="0">
              <a:buNone/>
            </a:pPr>
            <a:r>
              <a:rPr lang="en-US" dirty="0"/>
              <a:t>	Database Design, Database Connections, Feature 2</a:t>
            </a:r>
          </a:p>
          <a:p>
            <a:r>
              <a:rPr lang="en-US" dirty="0"/>
              <a:t>Cade – Scribe</a:t>
            </a:r>
          </a:p>
          <a:p>
            <a:pPr marL="0" indent="0">
              <a:buNone/>
            </a:pPr>
            <a:r>
              <a:rPr lang="en-US" dirty="0"/>
              <a:t>	Tracking Meeting Minutes, Remote Database Creation, Debugger</a:t>
            </a:r>
          </a:p>
          <a:p>
            <a:pPr marL="0" indent="0">
              <a:buNone/>
            </a:pPr>
            <a:endParaRPr lang="en-US" dirty="0"/>
          </a:p>
        </p:txBody>
      </p:sp>
    </p:spTree>
    <p:extLst>
      <p:ext uri="{BB962C8B-B14F-4D97-AF65-F5344CB8AC3E}">
        <p14:creationId xmlns:p14="http://schemas.microsoft.com/office/powerpoint/2010/main" val="1415030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D3CA-6D67-47E1-A844-8DC67B491A0D}"/>
              </a:ext>
            </a:extLst>
          </p:cNvPr>
          <p:cNvSpPr>
            <a:spLocks noGrp="1"/>
          </p:cNvSpPr>
          <p:nvPr>
            <p:ph type="title"/>
          </p:nvPr>
        </p:nvSpPr>
        <p:spPr/>
        <p:txBody>
          <a:bodyPr/>
          <a:lstStyle/>
          <a:p>
            <a:r>
              <a:rPr lang="en-US" dirty="0"/>
              <a:t>Radiology Information System</a:t>
            </a:r>
            <a:br>
              <a:rPr lang="en-US" dirty="0"/>
            </a:br>
            <a:r>
              <a:rPr lang="en-US" dirty="0"/>
              <a:t>Goals</a:t>
            </a:r>
          </a:p>
        </p:txBody>
      </p:sp>
      <p:sp>
        <p:nvSpPr>
          <p:cNvPr id="3" name="Content Placeholder 2">
            <a:extLst>
              <a:ext uri="{FF2B5EF4-FFF2-40B4-BE49-F238E27FC236}">
                <a16:creationId xmlns:a16="http://schemas.microsoft.com/office/drawing/2014/main" id="{F807DD0A-0593-4DCD-9CCA-1C15FCF3B54E}"/>
              </a:ext>
            </a:extLst>
          </p:cNvPr>
          <p:cNvSpPr>
            <a:spLocks noGrp="1"/>
          </p:cNvSpPr>
          <p:nvPr>
            <p:ph idx="1"/>
          </p:nvPr>
        </p:nvSpPr>
        <p:spPr/>
        <p:txBody>
          <a:bodyPr/>
          <a:lstStyle/>
          <a:p>
            <a:r>
              <a:rPr lang="en-US" dirty="0"/>
              <a:t>Create and Monitor Patients</a:t>
            </a:r>
          </a:p>
          <a:p>
            <a:r>
              <a:rPr lang="en-US" dirty="0"/>
              <a:t>Create Orders for Patients</a:t>
            </a:r>
          </a:p>
          <a:p>
            <a:r>
              <a:rPr lang="en-US" dirty="0"/>
              <a:t>Schedule Appointments for Patients</a:t>
            </a:r>
          </a:p>
          <a:p>
            <a:r>
              <a:rPr lang="en-US" dirty="0"/>
              <a:t>Manage Appointment Day files</a:t>
            </a:r>
          </a:p>
          <a:p>
            <a:r>
              <a:rPr lang="en-US" dirty="0"/>
              <a:t>Correlate Diagnostic Reports to Order and Appointment</a:t>
            </a:r>
          </a:p>
          <a:p>
            <a:r>
              <a:rPr lang="en-US" dirty="0"/>
              <a:t>Review Diagnostic Reports based on Order Status</a:t>
            </a:r>
          </a:p>
          <a:p>
            <a:r>
              <a:rPr lang="en-US" dirty="0"/>
              <a:t>Maintain User Independence throughout daily proceedings</a:t>
            </a:r>
          </a:p>
          <a:p>
            <a:endParaRPr lang="en-US" dirty="0"/>
          </a:p>
        </p:txBody>
      </p:sp>
    </p:spTree>
    <p:extLst>
      <p:ext uri="{BB962C8B-B14F-4D97-AF65-F5344CB8AC3E}">
        <p14:creationId xmlns:p14="http://schemas.microsoft.com/office/powerpoint/2010/main" val="800032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09BF-133E-4B23-83B4-874181ECE3C3}"/>
              </a:ext>
            </a:extLst>
          </p:cNvPr>
          <p:cNvSpPr>
            <a:spLocks noGrp="1"/>
          </p:cNvSpPr>
          <p:nvPr>
            <p:ph type="title"/>
          </p:nvPr>
        </p:nvSpPr>
        <p:spPr/>
        <p:txBody>
          <a:bodyPr/>
          <a:lstStyle/>
          <a:p>
            <a:r>
              <a:rPr lang="en-US" dirty="0"/>
              <a:t>Tools Used in Development</a:t>
            </a:r>
            <a:br>
              <a:rPr lang="en-US" dirty="0"/>
            </a:br>
            <a:endParaRPr lang="en-US" dirty="0"/>
          </a:p>
        </p:txBody>
      </p:sp>
      <p:sp>
        <p:nvSpPr>
          <p:cNvPr id="3" name="Content Placeholder 2">
            <a:extLst>
              <a:ext uri="{FF2B5EF4-FFF2-40B4-BE49-F238E27FC236}">
                <a16:creationId xmlns:a16="http://schemas.microsoft.com/office/drawing/2014/main" id="{3FBB2821-AF1C-4080-8D42-3AE090A908BE}"/>
              </a:ext>
            </a:extLst>
          </p:cNvPr>
          <p:cNvSpPr>
            <a:spLocks noGrp="1"/>
          </p:cNvSpPr>
          <p:nvPr>
            <p:ph idx="1"/>
          </p:nvPr>
        </p:nvSpPr>
        <p:spPr/>
        <p:txBody>
          <a:bodyPr/>
          <a:lstStyle/>
          <a:p>
            <a:r>
              <a:rPr lang="en-US" dirty="0"/>
              <a:t>Google Cloud – The Remote Database</a:t>
            </a:r>
          </a:p>
          <a:p>
            <a:r>
              <a:rPr lang="en-US" dirty="0"/>
              <a:t>GitHub – Handled version control during development</a:t>
            </a:r>
          </a:p>
          <a:p>
            <a:r>
              <a:rPr lang="en-US" dirty="0"/>
              <a:t>Scene Builder – Create base FXML files</a:t>
            </a:r>
          </a:p>
          <a:p>
            <a:r>
              <a:rPr lang="en-US" dirty="0"/>
              <a:t>Discord – Remote Collaborative Voice Sessions for working on project as a team</a:t>
            </a:r>
          </a:p>
          <a:p>
            <a:r>
              <a:rPr lang="en-US" dirty="0"/>
              <a:t>Jira – Online version of the Team Schedule </a:t>
            </a:r>
          </a:p>
          <a:p>
            <a:r>
              <a:rPr lang="en-US" dirty="0"/>
              <a:t>Visual Studio Code and Java Extension Pack – Used for Java Development</a:t>
            </a:r>
          </a:p>
          <a:p>
            <a:r>
              <a:rPr lang="en-US" dirty="0"/>
              <a:t>MySQL Workbench – Used for managing the remote Database</a:t>
            </a:r>
          </a:p>
        </p:txBody>
      </p:sp>
    </p:spTree>
    <p:extLst>
      <p:ext uri="{BB962C8B-B14F-4D97-AF65-F5344CB8AC3E}">
        <p14:creationId xmlns:p14="http://schemas.microsoft.com/office/powerpoint/2010/main" val="1534456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BDD0-FB20-4BE9-9C31-C343DF8C56AD}"/>
              </a:ext>
            </a:extLst>
          </p:cNvPr>
          <p:cNvSpPr>
            <a:spLocks noGrp="1"/>
          </p:cNvSpPr>
          <p:nvPr>
            <p:ph type="title"/>
          </p:nvPr>
        </p:nvSpPr>
        <p:spPr/>
        <p:txBody>
          <a:bodyPr/>
          <a:lstStyle/>
          <a:p>
            <a:r>
              <a:rPr lang="en-US" dirty="0"/>
              <a:t>Team Sprint Schedule</a:t>
            </a:r>
            <a:br>
              <a:rPr lang="en-US" dirty="0"/>
            </a:br>
            <a:endParaRPr lang="en-US" dirty="0"/>
          </a:p>
        </p:txBody>
      </p:sp>
      <p:sp>
        <p:nvSpPr>
          <p:cNvPr id="3" name="Content Placeholder 2">
            <a:extLst>
              <a:ext uri="{FF2B5EF4-FFF2-40B4-BE49-F238E27FC236}">
                <a16:creationId xmlns:a16="http://schemas.microsoft.com/office/drawing/2014/main" id="{4A093037-E8AA-4D68-AC1C-BFC2BB4024A7}"/>
              </a:ext>
            </a:extLst>
          </p:cNvPr>
          <p:cNvSpPr>
            <a:spLocks noGrp="1"/>
          </p:cNvSpPr>
          <p:nvPr>
            <p:ph idx="1"/>
          </p:nvPr>
        </p:nvSpPr>
        <p:spPr>
          <a:xfrm>
            <a:off x="1103313" y="1602298"/>
            <a:ext cx="3963638" cy="4907560"/>
          </a:xfrm>
        </p:spPr>
        <p:txBody>
          <a:bodyPr>
            <a:normAutofit/>
          </a:bodyPr>
          <a:lstStyle/>
          <a:p>
            <a:r>
              <a:rPr lang="en-US" dirty="0"/>
              <a:t>Installing Source RIS</a:t>
            </a:r>
          </a:p>
          <a:p>
            <a:pPr marL="0" indent="0">
              <a:buNone/>
            </a:pPr>
            <a:r>
              <a:rPr lang="en-US" dirty="0"/>
              <a:t>	2/4/2022 – 3/3/2022</a:t>
            </a:r>
          </a:p>
          <a:p>
            <a:pPr lvl="1"/>
            <a:r>
              <a:rPr lang="en-US" dirty="0"/>
              <a:t>Learn about </a:t>
            </a:r>
            <a:r>
              <a:rPr lang="en-US" dirty="0" err="1"/>
              <a:t>Github</a:t>
            </a:r>
            <a:endParaRPr lang="en-US" dirty="0"/>
          </a:p>
          <a:p>
            <a:pPr lvl="1"/>
            <a:r>
              <a:rPr lang="en-US" dirty="0"/>
              <a:t>Learn about </a:t>
            </a:r>
            <a:r>
              <a:rPr lang="en-US" dirty="0" err="1"/>
              <a:t>Jirra</a:t>
            </a:r>
            <a:endParaRPr lang="en-US" dirty="0"/>
          </a:p>
          <a:p>
            <a:pPr lvl="1"/>
            <a:r>
              <a:rPr lang="en-US" dirty="0"/>
              <a:t>Create Personas</a:t>
            </a:r>
          </a:p>
          <a:p>
            <a:pPr lvl="1"/>
            <a:r>
              <a:rPr lang="en-US" dirty="0"/>
              <a:t>Install the Source RIS</a:t>
            </a:r>
          </a:p>
          <a:p>
            <a:r>
              <a:rPr lang="en-US" dirty="0"/>
              <a:t>Converting RIS to Desktop</a:t>
            </a:r>
          </a:p>
          <a:p>
            <a:pPr marL="457200" lvl="1" indent="0">
              <a:buNone/>
            </a:pPr>
            <a:r>
              <a:rPr lang="en-US" dirty="0"/>
              <a:t>3/1/2022 – 3/24/2022</a:t>
            </a:r>
          </a:p>
          <a:p>
            <a:pPr lvl="1"/>
            <a:r>
              <a:rPr lang="en-US" dirty="0"/>
              <a:t>Create the Controllers </a:t>
            </a:r>
          </a:p>
          <a:p>
            <a:pPr lvl="1"/>
            <a:r>
              <a:rPr lang="en-US" dirty="0"/>
              <a:t>Create the FXMLs</a:t>
            </a:r>
          </a:p>
          <a:p>
            <a:pPr lvl="1"/>
            <a:r>
              <a:rPr lang="en-US" dirty="0"/>
              <a:t>Test the System As Is</a:t>
            </a:r>
          </a:p>
          <a:p>
            <a:endParaRPr lang="en-US" dirty="0"/>
          </a:p>
          <a:p>
            <a:endParaRPr lang="en-US" dirty="0"/>
          </a:p>
          <a:p>
            <a:endParaRPr lang="en-US" dirty="0"/>
          </a:p>
        </p:txBody>
      </p:sp>
      <p:sp>
        <p:nvSpPr>
          <p:cNvPr id="4" name="Content Placeholder 2">
            <a:extLst>
              <a:ext uri="{FF2B5EF4-FFF2-40B4-BE49-F238E27FC236}">
                <a16:creationId xmlns:a16="http://schemas.microsoft.com/office/drawing/2014/main" id="{EE47F335-C8D4-434D-9231-83B85A3254D9}"/>
              </a:ext>
            </a:extLst>
          </p:cNvPr>
          <p:cNvSpPr txBox="1">
            <a:spLocks/>
          </p:cNvSpPr>
          <p:nvPr/>
        </p:nvSpPr>
        <p:spPr>
          <a:xfrm>
            <a:off x="5066950" y="1603697"/>
            <a:ext cx="5285065" cy="49075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Implementing 3 Features</a:t>
            </a:r>
          </a:p>
          <a:p>
            <a:pPr marL="0" indent="0">
              <a:buFont typeface="Wingdings 3" charset="2"/>
              <a:buNone/>
            </a:pPr>
            <a:r>
              <a:rPr lang="en-US" dirty="0"/>
              <a:t>	3/24/2022 – 4/14/2022</a:t>
            </a:r>
          </a:p>
          <a:p>
            <a:pPr lvl="1"/>
            <a:r>
              <a:rPr lang="en-US" dirty="0"/>
              <a:t>Implement Feature 1 (Patient Alerts)</a:t>
            </a:r>
          </a:p>
          <a:p>
            <a:pPr lvl="1"/>
            <a:r>
              <a:rPr lang="en-US" dirty="0"/>
              <a:t>Implement Feature 2 (Consent Forms)</a:t>
            </a:r>
          </a:p>
          <a:p>
            <a:pPr lvl="1"/>
            <a:r>
              <a:rPr lang="en-US" dirty="0"/>
              <a:t>Implement Feature 3 (Medical History)</a:t>
            </a:r>
          </a:p>
          <a:p>
            <a:r>
              <a:rPr lang="en-US" dirty="0"/>
              <a:t>Prep System for Production</a:t>
            </a:r>
          </a:p>
          <a:p>
            <a:pPr marL="0" indent="0">
              <a:buFont typeface="Wingdings 3" charset="2"/>
              <a:buNone/>
            </a:pPr>
            <a:r>
              <a:rPr lang="en-US" dirty="0"/>
              <a:t>	4/14/2022 – 4/16/2022</a:t>
            </a:r>
          </a:p>
          <a:p>
            <a:pPr lvl="1"/>
            <a:r>
              <a:rPr lang="en-US" dirty="0"/>
              <a:t>Organize Team Deliverables</a:t>
            </a:r>
          </a:p>
          <a:p>
            <a:pPr lvl="1"/>
            <a:r>
              <a:rPr lang="en-US" dirty="0"/>
              <a:t>Complete Last round of testing</a:t>
            </a:r>
          </a:p>
          <a:p>
            <a:pPr lvl="1"/>
            <a:r>
              <a:rPr lang="en-US" dirty="0"/>
              <a:t>Recreate System From Instructions</a:t>
            </a:r>
          </a:p>
          <a:p>
            <a:pPr lvl="1"/>
            <a:endParaRPr lang="en-US" dirty="0"/>
          </a:p>
          <a:p>
            <a:pPr lvl="1"/>
            <a:endParaRPr lang="en-US" dirty="0"/>
          </a:p>
          <a:p>
            <a:pPr marL="457200" lvl="1"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099730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5889-FBB7-4C29-B14D-7E96BF7B543C}"/>
              </a:ext>
            </a:extLst>
          </p:cNvPr>
          <p:cNvSpPr>
            <a:spLocks noGrp="1"/>
          </p:cNvSpPr>
          <p:nvPr>
            <p:ph type="title"/>
          </p:nvPr>
        </p:nvSpPr>
        <p:spPr/>
        <p:txBody>
          <a:bodyPr/>
          <a:lstStyle/>
          <a:p>
            <a:r>
              <a:rPr lang="en-US" dirty="0"/>
              <a:t>New RIS Features</a:t>
            </a:r>
          </a:p>
        </p:txBody>
      </p:sp>
      <p:sp>
        <p:nvSpPr>
          <p:cNvPr id="3" name="Content Placeholder 2">
            <a:extLst>
              <a:ext uri="{FF2B5EF4-FFF2-40B4-BE49-F238E27FC236}">
                <a16:creationId xmlns:a16="http://schemas.microsoft.com/office/drawing/2014/main" id="{E2C1BD73-1AE9-41B4-A59C-855D4607C35D}"/>
              </a:ext>
            </a:extLst>
          </p:cNvPr>
          <p:cNvSpPr>
            <a:spLocks noGrp="1"/>
          </p:cNvSpPr>
          <p:nvPr>
            <p:ph idx="1"/>
          </p:nvPr>
        </p:nvSpPr>
        <p:spPr>
          <a:xfrm>
            <a:off x="1103312" y="1392573"/>
            <a:ext cx="8946541" cy="4211274"/>
          </a:xfrm>
        </p:spPr>
        <p:txBody>
          <a:bodyPr/>
          <a:lstStyle/>
          <a:p>
            <a:r>
              <a:rPr lang="en-US" dirty="0"/>
              <a:t>Patient Alerts (1) – Patient Alerts to be added when creating a new patient. Will notify users like the Doctor and the Technician when a patient has a medical condition. Requires Technician to acknowledge the alert before proceeding with a scan.</a:t>
            </a:r>
          </a:p>
          <a:p>
            <a:r>
              <a:rPr lang="en-US" dirty="0"/>
              <a:t>Liability Consent Forms (2) – Requires the Technician to submit a consent form to be scanned into the computer that is signed by the patients. </a:t>
            </a:r>
          </a:p>
          <a:p>
            <a:r>
              <a:rPr lang="en-US" dirty="0"/>
              <a:t>Medical History Page (3) – Visible to the Referring Physician the Medical History Page  shows all Closed Orders and corresponding scans that the patient has had in the past. Allows for less user input by the Referring Physician</a:t>
            </a:r>
          </a:p>
        </p:txBody>
      </p:sp>
    </p:spTree>
    <p:extLst>
      <p:ext uri="{BB962C8B-B14F-4D97-AF65-F5344CB8AC3E}">
        <p14:creationId xmlns:p14="http://schemas.microsoft.com/office/powerpoint/2010/main" val="612336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C30FA-6AB0-4B6D-91A7-23D1A07B620A}"/>
              </a:ext>
            </a:extLst>
          </p:cNvPr>
          <p:cNvSpPr>
            <a:spLocks noGrp="1"/>
          </p:cNvSpPr>
          <p:nvPr>
            <p:ph type="title"/>
          </p:nvPr>
        </p:nvSpPr>
        <p:spPr/>
        <p:txBody>
          <a:bodyPr/>
          <a:lstStyle/>
          <a:p>
            <a:r>
              <a:rPr lang="en-US" dirty="0"/>
              <a:t>Lessons Learned	</a:t>
            </a:r>
          </a:p>
        </p:txBody>
      </p:sp>
      <p:sp>
        <p:nvSpPr>
          <p:cNvPr id="3" name="Content Placeholder 2">
            <a:extLst>
              <a:ext uri="{FF2B5EF4-FFF2-40B4-BE49-F238E27FC236}">
                <a16:creationId xmlns:a16="http://schemas.microsoft.com/office/drawing/2014/main" id="{9D534DD6-2B46-4839-8793-01D3D00017F8}"/>
              </a:ext>
            </a:extLst>
          </p:cNvPr>
          <p:cNvSpPr>
            <a:spLocks noGrp="1"/>
          </p:cNvSpPr>
          <p:nvPr>
            <p:ph idx="1"/>
          </p:nvPr>
        </p:nvSpPr>
        <p:spPr/>
        <p:txBody>
          <a:bodyPr/>
          <a:lstStyle/>
          <a:p>
            <a:r>
              <a:rPr lang="en-US" dirty="0"/>
              <a:t>Misunderstanding of the Goal of the project. Team didn’t take creative liberties until System was recreated.</a:t>
            </a:r>
          </a:p>
          <a:p>
            <a:r>
              <a:rPr lang="en-US" dirty="0"/>
              <a:t>Early on in the project a lot of time was wasted trying to learn about the original system through usage instead of the documentation.</a:t>
            </a:r>
          </a:p>
          <a:p>
            <a:r>
              <a:rPr lang="en-US" dirty="0"/>
              <a:t>Heavy Replication of code inside the project while compartmentalized and easy to work with the number of files towards the end of development was around four times as many as needed. </a:t>
            </a:r>
            <a:r>
              <a:rPr lang="en-US"/>
              <a:t>Think Ahead!</a:t>
            </a:r>
            <a:endParaRPr lang="en-US" dirty="0"/>
          </a:p>
        </p:txBody>
      </p:sp>
    </p:spTree>
    <p:extLst>
      <p:ext uri="{BB962C8B-B14F-4D97-AF65-F5344CB8AC3E}">
        <p14:creationId xmlns:p14="http://schemas.microsoft.com/office/powerpoint/2010/main" val="33521694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7D37F9ADBC5A46B5B9AE4FE7A2A55E" ma:contentTypeVersion="10" ma:contentTypeDescription="Create a new document." ma:contentTypeScope="" ma:versionID="1c00d33b87f511faa1fd67b588bab4e9">
  <xsd:schema xmlns:xsd="http://www.w3.org/2001/XMLSchema" xmlns:xs="http://www.w3.org/2001/XMLSchema" xmlns:p="http://schemas.microsoft.com/office/2006/metadata/properties" xmlns:ns3="c45b7c73-5d04-43a6-857c-82a97772bf18" xmlns:ns4="5c748f32-8ddb-493f-a31c-9a2c0e558a8a" targetNamespace="http://schemas.microsoft.com/office/2006/metadata/properties" ma:root="true" ma:fieldsID="873ac6d623db5e6b3410c35e267bd5dd" ns3:_="" ns4:_="">
    <xsd:import namespace="c45b7c73-5d04-43a6-857c-82a97772bf18"/>
    <xsd:import namespace="5c748f32-8ddb-493f-a31c-9a2c0e558a8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5b7c73-5d04-43a6-857c-82a97772bf1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c748f32-8ddb-493f-a31c-9a2c0e558a8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706D64-DA8E-4FDD-BF2D-1121D9978D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5b7c73-5d04-43a6-857c-82a97772bf18"/>
    <ds:schemaRef ds:uri="5c748f32-8ddb-493f-a31c-9a2c0e558a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C707E5-7E9A-4100-8989-E37D0E69520F}">
  <ds:schemaRefs>
    <ds:schemaRef ds:uri="http://schemas.microsoft.com/office/2006/metadata/properties"/>
    <ds:schemaRef ds:uri="http://www.w3.org/XML/1998/namespace"/>
    <ds:schemaRef ds:uri="http://purl.org/dc/dcmitype/"/>
    <ds:schemaRef ds:uri="http://purl.org/dc/terms/"/>
    <ds:schemaRef ds:uri="5c748f32-8ddb-493f-a31c-9a2c0e558a8a"/>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c45b7c73-5d04-43a6-857c-82a97772bf18"/>
  </ds:schemaRefs>
</ds:datastoreItem>
</file>

<file path=customXml/itemProps3.xml><?xml version="1.0" encoding="utf-8"?>
<ds:datastoreItem xmlns:ds="http://schemas.openxmlformats.org/officeDocument/2006/customXml" ds:itemID="{9624AF35-B7A8-4630-A5A7-6B238A9D0E4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38</TotalTime>
  <Words>464</Words>
  <Application>Microsoft Office PowerPoint</Application>
  <PresentationFormat>Widescreen</PresentationFormat>
  <Paragraphs>62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Radiology Information System</vt:lpstr>
      <vt:lpstr>Responsibilities </vt:lpstr>
      <vt:lpstr>Radiology Information System Goals</vt:lpstr>
      <vt:lpstr>Tools Used in Development </vt:lpstr>
      <vt:lpstr>Team Sprint Schedule </vt:lpstr>
      <vt:lpstr>New RIS Features</vt:lpstr>
      <vt:lpstr>Lessons Learned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Radiology Information System</dc:title>
  <dc:creator>Chase Manning (CDMANN0288)</dc:creator>
  <cp:lastModifiedBy>Chase Manning (CDMANN0288)</cp:lastModifiedBy>
  <cp:revision>2</cp:revision>
  <dcterms:created xsi:type="dcterms:W3CDTF">2022-04-17T00:10:12Z</dcterms:created>
  <dcterms:modified xsi:type="dcterms:W3CDTF">2022-04-17T02:49:06Z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0x010100107D37F9ADBC5A46B5B9AE4FE7A2A55E</vt:lpwstr>
  </property>
</Properties>
</file>