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6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7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ustomXml" Target="../customXml/item3.xml"/><Relationship Id="rId18" Type="http://schemas.openxmlformats.org/officeDocument/2006/relationships/customXml" Target="../customXml/item2.xml"/><Relationship Id="rId17" Type="http://schemas.openxmlformats.org/officeDocument/2006/relationships/customXml" Target="../customXml/item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214AC-42D7-4112-B607-287FA1B3348F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8E1EF-28A3-48B0-A2E7-28A1554736A7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565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0"/>
          <a:stretch>
            <a:fillRect/>
          </a:stretch>
        </p:blipFill>
        <p:spPr>
          <a:xfrm>
            <a:off x="3006379" y="375184"/>
            <a:ext cx="3131127" cy="1088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3280" y="2183130"/>
            <a:ext cx="5165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600" b="1">
                <a:solidFill>
                  <a:schemeClr val="bg1"/>
                </a:solidFill>
                <a:latin typeface="Times New Roman" panose="02020603050405020304" charset="0"/>
                <a:ea typeface="TimesNewRomanPS-BoldMT"/>
                <a:cs typeface="Times New Roman" panose="02020603050405020304" charset="0"/>
                <a:sym typeface="+mn-ea"/>
              </a:rPr>
              <a:t>КУРСОВОЙ</a:t>
            </a:r>
            <a:r>
              <a:rPr lang="ru-RU" sz="3600" b="1">
                <a:solidFill>
                  <a:schemeClr val="bg1"/>
                </a:solidFill>
                <a:latin typeface="Times New Roman" panose="02020603050405020304" charset="0"/>
                <a:ea typeface="TimesNewRomanPS-BoldMT"/>
                <a:cs typeface="Times New Roman" panose="02020603050405020304" charset="0"/>
                <a:sym typeface="+mn-ea"/>
              </a:rPr>
              <a:t> </a:t>
            </a:r>
            <a:r>
              <a:rPr sz="3600" b="1">
                <a:solidFill>
                  <a:schemeClr val="bg1"/>
                </a:solidFill>
                <a:latin typeface="Times New Roman" panose="02020603050405020304" charset="0"/>
                <a:ea typeface="TimesNewRomanPS-BoldMT"/>
                <a:cs typeface="Times New Roman" panose="02020603050405020304" charset="0"/>
                <a:sym typeface="+mn-ea"/>
              </a:rPr>
              <a:t>ПРОЕКТ</a:t>
            </a:r>
            <a:endParaRPr lang="ru-RU" sz="3600" b="1" dirty="0">
              <a:solidFill>
                <a:schemeClr val="bg1"/>
              </a:solidFill>
              <a:latin typeface="Times New Roman" panose="02020603050405020304" charset="0"/>
              <a:ea typeface="TimesNewRomanPS-BoldMT"/>
              <a:cs typeface="Times New Roman" panose="02020603050405020304" charset="0"/>
              <a:sym typeface="+mn-ea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55245" y="494030"/>
            <a:ext cx="5184140" cy="636397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896745" y="2930813"/>
            <a:ext cx="5514109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896687" y="3078510"/>
            <a:ext cx="5514109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 b="1">
                <a:solidFill>
                  <a:schemeClr val="bg1"/>
                </a:solidFill>
                <a:latin typeface="Times New Roman" panose="02020603050405020304" charset="0"/>
                <a:ea typeface="TimesNewRomanPS-BoldMT"/>
                <a:cs typeface="Times New Roman" panose="02020603050405020304" charset="0"/>
                <a:sym typeface="+mn-ea"/>
              </a:rPr>
              <a:t>На тему: «</a:t>
            </a:r>
            <a:r>
              <a:rPr lang="en-US" altLang="en-US" sz="2800" b="1">
                <a:solidFill>
                  <a:schemeClr val="bg1"/>
                </a:solidFill>
                <a:latin typeface="Times New Roman" panose="02020603050405020304" charset="0"/>
                <a:ea typeface="TimesNewRomanPS-BoldMT"/>
                <a:cs typeface="Times New Roman" panose="02020603050405020304" charset="0"/>
                <a:sym typeface="+mn-ea"/>
              </a:rPr>
              <a:t>Проектирование</a:t>
            </a:r>
            <a:r>
              <a:rPr lang="en-US" altLang="ru-RU" sz="2800" b="1">
                <a:solidFill>
                  <a:schemeClr val="bg1"/>
                </a:solidFill>
                <a:latin typeface="Times New Roman" panose="02020603050405020304" charset="0"/>
                <a:ea typeface="TimesNewRomanPS-BoldMT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800" b="1">
                <a:solidFill>
                  <a:schemeClr val="bg1"/>
                </a:solidFill>
                <a:latin typeface="Times New Roman" panose="02020603050405020304" charset="0"/>
                <a:ea typeface="TimesNewRomanPS-BoldMT"/>
                <a:cs typeface="Times New Roman" panose="02020603050405020304" charset="0"/>
                <a:sym typeface="+mn-ea"/>
              </a:rPr>
              <a:t>и</a:t>
            </a:r>
            <a:r>
              <a:rPr lang="en-US" altLang="ru-RU" sz="2800" b="1">
                <a:solidFill>
                  <a:schemeClr val="bg1"/>
                </a:solidFill>
                <a:latin typeface="Times New Roman" panose="02020603050405020304" charset="0"/>
                <a:ea typeface="TimesNewRomanPS-BoldMT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800" b="1">
                <a:solidFill>
                  <a:schemeClr val="bg1"/>
                </a:solidFill>
                <a:latin typeface="Times New Roman" panose="02020603050405020304" charset="0"/>
                <a:ea typeface="TimesNewRomanPS-BoldMT"/>
                <a:cs typeface="Times New Roman" panose="02020603050405020304" charset="0"/>
                <a:sym typeface="+mn-ea"/>
              </a:rPr>
              <a:t>разработка</a:t>
            </a:r>
            <a:r>
              <a:rPr lang="en-US" altLang="ru-RU" sz="2800" b="1">
                <a:solidFill>
                  <a:schemeClr val="bg1"/>
                </a:solidFill>
                <a:latin typeface="Times New Roman" panose="02020603050405020304" charset="0"/>
                <a:ea typeface="TimesNewRomanPS-BoldMT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800" b="1">
                <a:solidFill>
                  <a:schemeClr val="bg1"/>
                </a:solidFill>
                <a:latin typeface="Times New Roman" panose="02020603050405020304" charset="0"/>
                <a:ea typeface="TimesNewRomanPS-BoldMT"/>
                <a:cs typeface="Times New Roman" panose="02020603050405020304" charset="0"/>
                <a:sym typeface="+mn-ea"/>
              </a:rPr>
              <a:t>базы</a:t>
            </a:r>
            <a:r>
              <a:rPr lang="en-US" altLang="ru-RU" sz="2800" b="1">
                <a:solidFill>
                  <a:schemeClr val="bg1"/>
                </a:solidFill>
                <a:latin typeface="Times New Roman" panose="02020603050405020304" charset="0"/>
                <a:ea typeface="TimesNewRomanPS-BoldMT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800" b="1">
                <a:solidFill>
                  <a:schemeClr val="bg1"/>
                </a:solidFill>
                <a:latin typeface="Times New Roman" panose="02020603050405020304" charset="0"/>
                <a:ea typeface="TimesNewRomanPS-BoldMT"/>
                <a:cs typeface="Times New Roman" panose="02020603050405020304" charset="0"/>
                <a:sym typeface="+mn-ea"/>
              </a:rPr>
              <a:t>данных</a:t>
            </a:r>
            <a:r>
              <a:rPr lang="en-US" altLang="ru-RU" sz="2800" b="1">
                <a:solidFill>
                  <a:schemeClr val="bg1"/>
                </a:solidFill>
                <a:latin typeface="Times New Roman" panose="02020603050405020304" charset="0"/>
                <a:ea typeface="TimesNewRomanPS-BoldMT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800" b="1">
                <a:solidFill>
                  <a:schemeClr val="bg1"/>
                </a:solidFill>
                <a:latin typeface="Times New Roman" panose="02020603050405020304" charset="0"/>
                <a:ea typeface="TimesNewRomanPS-BoldMT"/>
                <a:cs typeface="Times New Roman" panose="02020603050405020304" charset="0"/>
                <a:sym typeface="+mn-ea"/>
              </a:rPr>
              <a:t>для</a:t>
            </a:r>
            <a:r>
              <a:rPr lang="en-US" altLang="ru-RU" sz="2800" b="1">
                <a:solidFill>
                  <a:schemeClr val="bg1"/>
                </a:solidFill>
                <a:latin typeface="Times New Roman" panose="02020603050405020304" charset="0"/>
                <a:ea typeface="TimesNewRomanPS-BoldMT"/>
                <a:cs typeface="Times New Roman" panose="02020603050405020304" charset="0"/>
                <a:sym typeface="+mn-ea"/>
              </a:rPr>
              <a:t> </a:t>
            </a:r>
            <a:r>
              <a:rPr lang="ru-RU" altLang="en-US" sz="2800" b="1">
                <a:solidFill>
                  <a:schemeClr val="bg1"/>
                </a:solidFill>
                <a:latin typeface="Times New Roman" panose="02020603050405020304" charset="0"/>
                <a:ea typeface="TimesNewRomanPS-BoldMT"/>
                <a:cs typeface="Times New Roman" panose="02020603050405020304" charset="0"/>
                <a:sym typeface="+mn-ea"/>
              </a:rPr>
              <a:t>бизнес-аналитики</a:t>
            </a:r>
            <a:r>
              <a:rPr sz="2800" b="1">
                <a:solidFill>
                  <a:schemeClr val="bg1"/>
                </a:solidFill>
                <a:latin typeface="Times New Roman" panose="02020603050405020304" charset="0"/>
                <a:ea typeface="TimesNewRomanPS-BoldMT"/>
                <a:cs typeface="Times New Roman" panose="02020603050405020304" charset="0"/>
                <a:sym typeface="+mn-ea"/>
              </a:rPr>
              <a:t>»</a:t>
            </a:r>
            <a:endParaRPr lang="ru-RU" sz="2800" b="1" dirty="0">
              <a:solidFill>
                <a:schemeClr val="bg1"/>
              </a:solidFill>
              <a:latin typeface="Times New Roman" panose="02020603050405020304" charset="0"/>
              <a:ea typeface="TimesNewRomanPS-BoldMT"/>
              <a:cs typeface="Times New Roman" panose="02020603050405020304" charset="0"/>
              <a:sym typeface="+mn-ea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3929380" y="5836920"/>
            <a:ext cx="1533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Москва 2025</a:t>
            </a:r>
            <a:endParaRPr lang="ru-RU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5533390" y="5144135"/>
            <a:ext cx="3513455" cy="2131695"/>
          </a:xfrm>
          <a:prstGeom prst="rect">
            <a:avLst/>
          </a:prstGeom>
        </p:spPr>
        <p:txBody>
          <a:bodyPr>
            <a:noAutofit/>
          </a:bodyPr>
          <a:p>
            <a:pPr algn="r"/>
            <a:r>
              <a:rPr>
                <a:solidFill>
                  <a:schemeClr val="bg1"/>
                </a:solidFill>
                <a:latin typeface="Times New Roman" panose="02020603050405020304"/>
                <a:ea typeface="Times New Roman" panose="02020603050405020304"/>
              </a:rPr>
              <a:t>Руководитель курсового проекта </a:t>
            </a:r>
            <a:endParaRPr>
              <a:solidFill>
                <a:schemeClr val="bg1"/>
              </a:solidFill>
              <a:latin typeface="Times New Roman" panose="02020603050405020304"/>
              <a:ea typeface="Times New Roman" panose="02020603050405020304"/>
            </a:endParaRPr>
          </a:p>
          <a:p>
            <a:pPr algn="r"/>
            <a:r>
              <a:rPr lang="ru-RU">
                <a:solidFill>
                  <a:schemeClr val="bg1"/>
                </a:solidFill>
                <a:latin typeface="Times New Roman" panose="02020603050405020304"/>
                <a:ea typeface="Times New Roman" panose="02020603050405020304"/>
              </a:rPr>
              <a:t>Н. А. Хасанова</a:t>
            </a:r>
            <a:r>
              <a:rPr>
                <a:solidFill>
                  <a:schemeClr val="bg1"/>
                </a:solidFill>
                <a:latin typeface="Times New Roman" panose="02020603050405020304"/>
                <a:ea typeface="Times New Roman" panose="02020603050405020304"/>
              </a:rPr>
              <a:t> </a:t>
            </a:r>
            <a:endParaRPr>
              <a:solidFill>
                <a:schemeClr val="bg1"/>
              </a:solidFill>
              <a:latin typeface="Times New Roman" panose="02020603050405020304"/>
              <a:ea typeface="Times New Roman" panose="02020603050405020304"/>
            </a:endParaRPr>
          </a:p>
          <a:p>
            <a:pPr algn="r"/>
            <a:r>
              <a:rPr>
                <a:solidFill>
                  <a:schemeClr val="bg1"/>
                </a:solidFill>
                <a:latin typeface="Times New Roman" panose="02020603050405020304"/>
                <a:ea typeface="Times New Roman" panose="02020603050405020304"/>
              </a:rPr>
              <a:t>Исполнитель курсового проекта </a:t>
            </a:r>
            <a:endParaRPr>
              <a:solidFill>
                <a:schemeClr val="bg1"/>
              </a:solidFill>
              <a:latin typeface="Times New Roman" panose="02020603050405020304"/>
              <a:ea typeface="Times New Roman" panose="02020603050405020304"/>
            </a:endParaRPr>
          </a:p>
          <a:p>
            <a:pPr algn="r"/>
            <a:r>
              <a:rPr lang="ru-RU">
                <a:solidFill>
                  <a:schemeClr val="bg1"/>
                </a:solidFill>
                <a:latin typeface="Times New Roman" panose="02020603050405020304"/>
                <a:ea typeface="Times New Roman" panose="02020603050405020304"/>
              </a:rPr>
              <a:t>Л. Ф. Якунин</a:t>
            </a:r>
            <a:endParaRPr lang="ru-RU">
              <a:solidFill>
                <a:schemeClr val="bg1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1814137" y="1534190"/>
            <a:ext cx="551410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2000" b="1">
                <a:solidFill>
                  <a:schemeClr val="bg1"/>
                </a:solidFill>
                <a:latin typeface="Times New Roman" panose="02020603050405020304" charset="0"/>
                <a:ea typeface="TimesNewRomanPS-BoldMT"/>
                <a:cs typeface="Times New Roman" panose="02020603050405020304" charset="0"/>
                <a:sym typeface="+mn-ea"/>
              </a:rPr>
              <a:t>Колледж информатики и программирования</a:t>
            </a:r>
            <a:endParaRPr lang="ru-RU" sz="2000" b="1" dirty="0">
              <a:solidFill>
                <a:schemeClr val="bg1"/>
              </a:solidFill>
              <a:latin typeface="Times New Roman" panose="02020603050405020304" charset="0"/>
              <a:ea typeface="TimesNewRomanPS-BoldMT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ятиугольник 4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>
            <a:fillRect/>
          </a:stretch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41807" y="485259"/>
            <a:ext cx="17367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400" err="1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Заключение</a:t>
            </a:r>
            <a:endParaRPr lang="ru-RU" sz="2400" b="1" err="1">
              <a:solidFill>
                <a:schemeClr val="bg1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164327" y="1951806"/>
            <a:ext cx="5060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Закреплены навыки работы с базами данных</a:t>
            </a:r>
            <a:endParaRPr lang="ru-RU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87738" y="2650291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Изучена работа с интерфейсами WPF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60823" y="3348959"/>
            <a:ext cx="50609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p>
            <a:r>
              <a:rPr lang="ru-RU" dirty="0">
                <a:latin typeface="Times New Roman" panose="02020603050405020304"/>
                <a:cs typeface="Times New Roman" panose="02020603050405020304"/>
                <a:sym typeface="+mn-ea"/>
              </a:rPr>
              <a:t>- </a:t>
            </a:r>
            <a:r>
              <a:rPr dirty="0" err="1">
                <a:latin typeface="Times New Roman" panose="02020603050405020304"/>
                <a:cs typeface="Times New Roman" panose="02020603050405020304"/>
                <a:sym typeface="+mn-ea"/>
              </a:rPr>
              <a:t>Получен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 err="1">
                <a:latin typeface="Times New Roman" panose="02020603050405020304"/>
                <a:cs typeface="Times New Roman" panose="02020603050405020304"/>
                <a:sym typeface="+mn-ea"/>
              </a:rPr>
              <a:t>опыт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 err="1">
                <a:latin typeface="Times New Roman" panose="02020603050405020304"/>
                <a:cs typeface="Times New Roman" panose="02020603050405020304"/>
                <a:sym typeface="+mn-ea"/>
              </a:rPr>
              <a:t>проектирования</a:t>
            </a:r>
            <a:r>
              <a:rPr lang="en-US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az-Cyrl-AZ">
                <a:latin typeface="Times New Roman" panose="02020603050405020304"/>
                <a:cs typeface="Times New Roman" panose="02020603050405020304"/>
                <a:sym typeface="+mn-ea"/>
              </a:rPr>
              <a:t>и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 err="1">
                <a:latin typeface="Times New Roman" panose="02020603050405020304"/>
                <a:cs typeface="Times New Roman" panose="02020603050405020304"/>
                <a:sym typeface="+mn-ea"/>
              </a:rPr>
              <a:t>тестирования</a:t>
            </a:r>
            <a:endParaRPr lang="en-US" dirty="0" err="1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ятиугольник 4"/>
          <p:cNvSpPr/>
          <p:nvPr/>
        </p:nvSpPr>
        <p:spPr>
          <a:xfrm>
            <a:off x="0" y="3198495"/>
            <a:ext cx="6395085" cy="554355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>
            <a:fillRect/>
          </a:stretch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63372" y="3198614"/>
            <a:ext cx="3058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Спасибо за внимание</a:t>
            </a:r>
            <a:r>
              <a:rPr lang="en-US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!</a:t>
            </a:r>
            <a:endParaRPr lang="en-US" altLang="en-US" sz="2400" b="1" err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>
            <a:fillRect/>
          </a:stretch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37130" y="579120"/>
            <a:ext cx="1910715" cy="45974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ru-RU" sz="240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+mn-ea"/>
              </a:rPr>
              <a:t>Цель проекта</a:t>
            </a:r>
            <a:endParaRPr lang="ru-RU" sz="2400" b="1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0783" y="1705841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/>
                <a:ea typeface="+mn-lt"/>
                <a:cs typeface="+mn-lt"/>
                <a:sym typeface="+mn-ea"/>
              </a:rPr>
              <a:t>Цель проекта — разработать систему мониторинга инцидентов в IT-инфраструктуре для анализа их влияния на бизнес-метрики и повышение надежности через автоматизацию и аналитику.</a:t>
            </a:r>
            <a:endParaRPr lang="ru-RU" sz="1600" b="1" dirty="0">
              <a:solidFill>
                <a:schemeClr val="tx1">
                  <a:lumMod val="50000"/>
                  <a:lumOff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18" name="Пятиугольник 17"/>
          <p:cNvSpPr/>
          <p:nvPr/>
        </p:nvSpPr>
        <p:spPr>
          <a:xfrm>
            <a:off x="0" y="267184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  <p:sp>
        <p:nvSpPr>
          <p:cNvPr id="19" name="Текстовое поле 18"/>
          <p:cNvSpPr txBox="1"/>
          <p:nvPr/>
        </p:nvSpPr>
        <p:spPr>
          <a:xfrm>
            <a:off x="2373630" y="2672080"/>
            <a:ext cx="23977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Задачи проекта</a:t>
            </a: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alt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0" name="Текстовое поле 19"/>
          <p:cNvSpPr txBox="1"/>
          <p:nvPr/>
        </p:nvSpPr>
        <p:spPr>
          <a:xfrm>
            <a:off x="716280" y="3463290"/>
            <a:ext cx="4462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1) 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Проанализировать предметную область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;</a:t>
            </a:r>
            <a:endParaRPr lang="en-US" altLang="ru-RU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1" name="Текстовое поле 20"/>
          <p:cNvSpPr txBox="1"/>
          <p:nvPr/>
        </p:nvSpPr>
        <p:spPr>
          <a:xfrm>
            <a:off x="720090" y="3941657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2) 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Разработать структуру базы данных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;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2" name="Текстовое поле 21"/>
          <p:cNvSpPr txBox="1"/>
          <p:nvPr/>
        </p:nvSpPr>
        <p:spPr>
          <a:xfrm>
            <a:off x="716280" y="44208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3) 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Реализовать интерфейс на WPF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;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3" name="Текстовое поле 22"/>
          <p:cNvSpPr txBox="1"/>
          <p:nvPr/>
        </p:nvSpPr>
        <p:spPr>
          <a:xfrm>
            <a:off x="720090" y="4982633"/>
            <a:ext cx="452374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p>
            <a:r>
              <a:rPr lang="en-US" altLang="ru-RU" dirty="0">
                <a:latin typeface="Times New Roman" panose="02020603050405020304"/>
                <a:cs typeface="Times New Roman" panose="02020603050405020304"/>
              </a:rPr>
              <a:t>4) </a:t>
            </a:r>
            <a:r>
              <a:rPr dirty="0" err="1">
                <a:latin typeface="Times New Roman" panose="02020603050405020304"/>
                <a:cs typeface="Times New Roman" panose="02020603050405020304"/>
                <a:sym typeface="+mn-ea"/>
              </a:rPr>
              <a:t>Обеспечить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 err="1">
                <a:latin typeface="Times New Roman" panose="02020603050405020304"/>
                <a:cs typeface="Times New Roman" panose="02020603050405020304"/>
                <a:sym typeface="+mn-ea"/>
              </a:rPr>
              <a:t>вход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 err="1">
                <a:latin typeface="Times New Roman" panose="02020603050405020304"/>
                <a:cs typeface="Times New Roman" panose="02020603050405020304"/>
                <a:sym typeface="+mn-ea"/>
              </a:rPr>
              <a:t>по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 err="1">
                <a:latin typeface="Times New Roman" panose="02020603050405020304"/>
                <a:cs typeface="Times New Roman" panose="02020603050405020304"/>
                <a:sym typeface="+mn-ea"/>
              </a:rPr>
              <a:t>ролям</a:t>
            </a:r>
            <a:endParaRPr lang="en-US" dirty="0" err="1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ятиугольник 2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>
            <a:fillRect/>
          </a:stretch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92127" y="485259"/>
            <a:ext cx="28130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err="1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Предметная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область</a:t>
            </a:r>
            <a:endParaRPr lang="en-US" sz="2400" dirty="0" err="1">
              <a:solidFill>
                <a:schemeClr val="bg1"/>
              </a:solidFill>
              <a:latin typeface="Times New Roman" panose="02020603050405020304"/>
              <a:cs typeface="Times New Roman" panose="02020603050405020304"/>
            </a:endParaRPr>
          </a:p>
          <a:p>
            <a:endParaRPr lang="en-US" sz="2400" b="1" dirty="0" err="1">
              <a:solidFill>
                <a:schemeClr val="bg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65279" y="3745676"/>
            <a:ext cx="3864052" cy="45719"/>
          </a:xfrm>
          <a:prstGeom prst="rect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465455" y="1534160"/>
            <a:ext cx="5667375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p>
            <a:r>
              <a:rPr lang="en-US" err="1">
                <a:latin typeface="Times New Roman" panose="02020603050405020304"/>
                <a:ea typeface="+mn-lt"/>
                <a:cs typeface="+mn-lt"/>
                <a:sym typeface="+mn-ea"/>
              </a:rPr>
              <a:t>Система</a:t>
            </a:r>
            <a:r>
              <a:rPr lang="en-US" dirty="0">
                <a:latin typeface="Times New Roman" panose="02020603050405020304"/>
                <a:ea typeface="+mn-lt"/>
                <a:cs typeface="+mn-lt"/>
                <a:sym typeface="+mn-ea"/>
              </a:rPr>
              <a:t> </a:t>
            </a:r>
            <a:r>
              <a:rPr lang="en-US" err="1">
                <a:latin typeface="Times New Roman" panose="02020603050405020304"/>
                <a:ea typeface="+mn-lt"/>
                <a:cs typeface="+mn-lt"/>
                <a:sym typeface="+mn-ea"/>
              </a:rPr>
              <a:t>управления</a:t>
            </a:r>
            <a:r>
              <a:rPr lang="en-US" dirty="0">
                <a:latin typeface="Times New Roman" panose="02020603050405020304"/>
                <a:ea typeface="+mn-lt"/>
                <a:cs typeface="+mn-lt"/>
                <a:sym typeface="+mn-ea"/>
              </a:rPr>
              <a:t> </a:t>
            </a:r>
            <a:r>
              <a:rPr lang="en-US" err="1">
                <a:latin typeface="Times New Roman" panose="02020603050405020304"/>
                <a:ea typeface="+mn-lt"/>
                <a:cs typeface="+mn-lt"/>
                <a:sym typeface="+mn-ea"/>
              </a:rPr>
              <a:t>инцидентами</a:t>
            </a:r>
            <a:r>
              <a:rPr lang="en-US" dirty="0">
                <a:latin typeface="Times New Roman" panose="02020603050405020304"/>
                <a:ea typeface="+mn-lt"/>
                <a:cs typeface="+mn-lt"/>
                <a:sym typeface="+mn-ea"/>
              </a:rPr>
              <a:t> и </a:t>
            </a:r>
            <a:r>
              <a:rPr lang="en-US" err="1">
                <a:latin typeface="Times New Roman" panose="02020603050405020304"/>
                <a:ea typeface="+mn-lt"/>
                <a:cs typeface="+mn-lt"/>
                <a:sym typeface="+mn-ea"/>
              </a:rPr>
              <a:t>мониторинга:</a:t>
            </a:r>
            <a:endParaRPr lang="en-US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465455" y="2318808"/>
            <a:ext cx="40640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p>
            <a:pPr marL="285750" indent="-285750">
              <a:buFont typeface="Calibri" panose="020F0502020204030204"/>
              <a:buChar char="-"/>
            </a:pPr>
            <a:r>
              <a:rPr lang="en-US" err="1">
                <a:latin typeface="Times New Roman" panose="02020603050405020304"/>
                <a:ea typeface="+mn-lt"/>
                <a:cs typeface="+mn-lt"/>
                <a:sym typeface="+mn-ea"/>
              </a:rPr>
              <a:t>Систематизирует</a:t>
            </a:r>
            <a:r>
              <a:rPr lang="en-US" dirty="0">
                <a:latin typeface="Times New Roman" panose="02020603050405020304"/>
                <a:ea typeface="+mn-lt"/>
                <a:cs typeface="+mn-lt"/>
                <a:sym typeface="+mn-ea"/>
              </a:rPr>
              <a:t> </a:t>
            </a:r>
            <a:r>
              <a:rPr lang="en-US" err="1">
                <a:latin typeface="Times New Roman" panose="02020603050405020304"/>
                <a:ea typeface="+mn-lt"/>
                <a:cs typeface="+mn-lt"/>
                <a:sym typeface="+mn-ea"/>
              </a:rPr>
              <a:t>информацию</a:t>
            </a:r>
            <a:r>
              <a:rPr lang="en-US" dirty="0">
                <a:latin typeface="Times New Roman" panose="02020603050405020304"/>
                <a:ea typeface="+mn-lt"/>
                <a:cs typeface="+mn-lt"/>
                <a:sym typeface="+mn-ea"/>
              </a:rPr>
              <a:t> </a:t>
            </a:r>
            <a:endParaRPr lang="en-US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465455" y="2893695"/>
            <a:ext cx="40640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p>
            <a:pPr marL="285750" indent="-285750">
              <a:buFont typeface="Calibri" panose="020F0502020204030204"/>
              <a:buChar char="-"/>
            </a:pPr>
            <a:r>
              <a:rPr lang="en-US" dirty="0" err="1">
                <a:latin typeface="Times New Roman" panose="02020603050405020304"/>
                <a:ea typeface="+mn-lt"/>
                <a:cs typeface="+mn-lt"/>
                <a:sym typeface="+mn-ea"/>
              </a:rPr>
              <a:t>Хранит</a:t>
            </a:r>
            <a:r>
              <a:rPr lang="en-US" dirty="0">
                <a:latin typeface="Times New Roman" panose="02020603050405020304"/>
                <a:ea typeface="+mn-lt"/>
                <a:cs typeface="+mn-lt"/>
                <a:sym typeface="+mn-ea"/>
              </a:rPr>
              <a:t> </a:t>
            </a:r>
            <a:r>
              <a:rPr lang="en-US" dirty="0" err="1">
                <a:latin typeface="Times New Roman" panose="02020603050405020304"/>
                <a:ea typeface="+mn-lt"/>
                <a:cs typeface="+mn-lt"/>
                <a:sym typeface="+mn-ea"/>
              </a:rPr>
              <a:t>данные</a:t>
            </a:r>
            <a:r>
              <a:rPr lang="en-US" dirty="0">
                <a:latin typeface="Times New Roman" panose="02020603050405020304"/>
                <a:ea typeface="+mn-lt"/>
                <a:cs typeface="+mn-lt"/>
                <a:sym typeface="+mn-ea"/>
              </a:rPr>
              <a:t> о </a:t>
            </a:r>
            <a:r>
              <a:rPr lang="en-US" dirty="0" err="1">
                <a:latin typeface="Times New Roman" panose="02020603050405020304"/>
                <a:ea typeface="+mn-lt"/>
                <a:cs typeface="+mn-lt"/>
                <a:sym typeface="+mn-ea"/>
              </a:rPr>
              <a:t>компаниях</a:t>
            </a:r>
            <a:r>
              <a:rPr lang="en-US" dirty="0">
                <a:latin typeface="Times New Roman" panose="02020603050405020304"/>
                <a:ea typeface="+mn-lt"/>
                <a:cs typeface="+mn-lt"/>
                <a:sym typeface="+mn-ea"/>
              </a:rPr>
              <a:t>, </a:t>
            </a:r>
            <a:r>
              <a:rPr lang="en-US" dirty="0" err="1">
                <a:latin typeface="Times New Roman" panose="02020603050405020304"/>
                <a:ea typeface="+mn-lt"/>
                <a:cs typeface="+mn-lt"/>
                <a:sym typeface="+mn-ea"/>
              </a:rPr>
              <a:t>странах</a:t>
            </a:r>
            <a:r>
              <a:rPr lang="en-US" dirty="0">
                <a:latin typeface="Times New Roman" panose="02020603050405020304"/>
                <a:ea typeface="+mn-lt"/>
                <a:cs typeface="+mn-lt"/>
                <a:sym typeface="+mn-ea"/>
              </a:rPr>
              <a:t> и </a:t>
            </a:r>
            <a:r>
              <a:rPr lang="en-US" dirty="0" err="1">
                <a:latin typeface="Times New Roman" panose="02020603050405020304"/>
                <a:ea typeface="+mn-lt"/>
                <a:cs typeface="+mn-lt"/>
                <a:sym typeface="+mn-ea"/>
              </a:rPr>
              <a:t>типах</a:t>
            </a:r>
            <a:r>
              <a:rPr lang="en-US" dirty="0">
                <a:latin typeface="Times New Roman" panose="02020603050405020304"/>
                <a:ea typeface="+mn-lt"/>
                <a:cs typeface="+mn-lt"/>
                <a:sym typeface="+mn-ea"/>
              </a:rPr>
              <a:t> </a:t>
            </a:r>
            <a:r>
              <a:rPr lang="en-US" dirty="0" err="1">
                <a:latin typeface="Times New Roman" panose="02020603050405020304"/>
                <a:ea typeface="+mn-lt"/>
                <a:cs typeface="+mn-lt"/>
                <a:sym typeface="+mn-ea"/>
              </a:rPr>
              <a:t>инцидентов</a:t>
            </a:r>
            <a:r>
              <a:rPr lang="en-US" dirty="0">
                <a:latin typeface="Times New Roman" panose="02020603050405020304"/>
                <a:ea typeface="+mn-lt"/>
                <a:cs typeface="+mn-lt"/>
                <a:sym typeface="+mn-ea"/>
              </a:rPr>
              <a:t>.</a:t>
            </a:r>
            <a:endParaRPr lang="en-US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465666" y="4080510"/>
            <a:ext cx="452374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p>
            <a:pPr marL="285750" indent="-285750">
              <a:buFont typeface="Calibri" panose="020F0502020204030204"/>
              <a:buChar char="-"/>
            </a:pPr>
            <a:r>
              <a:rPr lang="en-US" err="1">
                <a:latin typeface="Times New Roman" panose="02020603050405020304"/>
                <a:ea typeface="+mn-lt"/>
                <a:cs typeface="+mn-lt"/>
                <a:sym typeface="+mn-ea"/>
              </a:rPr>
              <a:t>Повышение</a:t>
            </a:r>
            <a:r>
              <a:rPr lang="en-US" dirty="0">
                <a:latin typeface="Times New Roman" panose="02020603050405020304"/>
                <a:ea typeface="+mn-lt"/>
                <a:cs typeface="+mn-lt"/>
                <a:sym typeface="+mn-ea"/>
              </a:rPr>
              <a:t> </a:t>
            </a:r>
            <a:r>
              <a:rPr lang="en-US" err="1">
                <a:latin typeface="Times New Roman" panose="02020603050405020304"/>
                <a:ea typeface="+mn-lt"/>
                <a:cs typeface="+mn-lt"/>
                <a:sym typeface="+mn-ea"/>
              </a:rPr>
              <a:t>надежности</a:t>
            </a:r>
            <a:r>
              <a:rPr lang="en-US" dirty="0">
                <a:latin typeface="Times New Roman" panose="02020603050405020304"/>
                <a:ea typeface="+mn-lt"/>
                <a:cs typeface="+mn-lt"/>
                <a:sym typeface="+mn-ea"/>
              </a:rPr>
              <a:t> </a:t>
            </a:r>
            <a:r>
              <a:rPr lang="en-US" err="1">
                <a:latin typeface="Times New Roman" panose="02020603050405020304"/>
                <a:ea typeface="+mn-lt"/>
                <a:cs typeface="+mn-lt"/>
                <a:sym typeface="+mn-ea"/>
              </a:rPr>
              <a:t>инфраструктуры</a:t>
            </a:r>
            <a:r>
              <a:rPr lang="en-US" dirty="0">
                <a:latin typeface="Times New Roman" panose="02020603050405020304"/>
                <a:ea typeface="+mn-lt"/>
                <a:cs typeface="+mn-lt"/>
                <a:sym typeface="+mn-ea"/>
              </a:rPr>
              <a:t> и </a:t>
            </a:r>
            <a:r>
              <a:rPr lang="en-US" err="1">
                <a:latin typeface="Times New Roman" panose="02020603050405020304"/>
                <a:ea typeface="+mn-lt"/>
                <a:cs typeface="+mn-lt"/>
                <a:sym typeface="+mn-ea"/>
              </a:rPr>
              <a:t>улучшение</a:t>
            </a:r>
            <a:r>
              <a:rPr lang="en-US" dirty="0">
                <a:latin typeface="Times New Roman" panose="02020603050405020304"/>
                <a:ea typeface="+mn-lt"/>
                <a:cs typeface="+mn-lt"/>
                <a:sym typeface="+mn-ea"/>
              </a:rPr>
              <a:t> </a:t>
            </a:r>
            <a:r>
              <a:rPr lang="en-US" err="1">
                <a:latin typeface="Times New Roman" panose="02020603050405020304"/>
                <a:ea typeface="+mn-lt"/>
                <a:cs typeface="+mn-lt"/>
                <a:sym typeface="+mn-ea"/>
              </a:rPr>
              <a:t>реагирования</a:t>
            </a:r>
            <a:r>
              <a:rPr lang="en-US" dirty="0">
                <a:latin typeface="Times New Roman" panose="02020603050405020304"/>
                <a:ea typeface="+mn-lt"/>
                <a:cs typeface="+mn-lt"/>
                <a:sym typeface="+mn-ea"/>
              </a:rPr>
              <a:t> </a:t>
            </a:r>
            <a:r>
              <a:rPr lang="en-US" err="1">
                <a:latin typeface="Times New Roman" panose="02020603050405020304"/>
                <a:ea typeface="+mn-lt"/>
                <a:cs typeface="+mn-lt"/>
                <a:sym typeface="+mn-ea"/>
              </a:rPr>
              <a:t>на</a:t>
            </a:r>
            <a:r>
              <a:rPr lang="en-US" dirty="0">
                <a:latin typeface="Times New Roman" panose="02020603050405020304"/>
                <a:ea typeface="+mn-lt"/>
                <a:cs typeface="+mn-lt"/>
                <a:sym typeface="+mn-ea"/>
              </a:rPr>
              <a:t> </a:t>
            </a:r>
            <a:r>
              <a:rPr lang="en-US" err="1">
                <a:latin typeface="Times New Roman" panose="02020603050405020304"/>
                <a:ea typeface="+mn-lt"/>
                <a:cs typeface="+mn-lt"/>
                <a:sym typeface="+mn-ea"/>
              </a:rPr>
              <a:t>инциденты</a:t>
            </a:r>
            <a:r>
              <a:rPr lang="en-US" dirty="0">
                <a:latin typeface="Times New Roman" panose="02020603050405020304"/>
                <a:ea typeface="+mn-lt"/>
                <a:cs typeface="+mn-lt"/>
                <a:sym typeface="+mn-ea"/>
              </a:rPr>
              <a:t>.</a:t>
            </a:r>
            <a:endParaRPr lang="en-US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465667" y="5292513"/>
            <a:ext cx="40640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p>
            <a:pPr marL="285750" indent="-285750">
              <a:buFont typeface="Calibri" panose="020F0502020204030204"/>
              <a:buChar char="-"/>
            </a:pPr>
            <a:r>
              <a:rPr lang="en-US" err="1">
                <a:latin typeface="Times New Roman" panose="02020603050405020304"/>
                <a:ea typeface="+mn-lt"/>
                <a:cs typeface="+mn-lt"/>
                <a:sym typeface="+mn-ea"/>
              </a:rPr>
              <a:t>Анализ</a:t>
            </a:r>
            <a:r>
              <a:rPr lang="en-US" dirty="0">
                <a:latin typeface="Times New Roman" panose="02020603050405020304"/>
                <a:ea typeface="+mn-lt"/>
                <a:cs typeface="+mn-lt"/>
                <a:sym typeface="+mn-ea"/>
              </a:rPr>
              <a:t> </a:t>
            </a:r>
            <a:r>
              <a:rPr lang="en-US" err="1">
                <a:latin typeface="Times New Roman" panose="02020603050405020304"/>
                <a:ea typeface="+mn-lt"/>
                <a:cs typeface="+mn-lt"/>
                <a:sym typeface="+mn-ea"/>
              </a:rPr>
              <a:t>воздействия</a:t>
            </a:r>
            <a:r>
              <a:rPr lang="en-US" dirty="0">
                <a:latin typeface="Times New Roman" panose="02020603050405020304"/>
                <a:ea typeface="+mn-lt"/>
                <a:cs typeface="+mn-lt"/>
                <a:sym typeface="+mn-ea"/>
              </a:rPr>
              <a:t> </a:t>
            </a:r>
            <a:r>
              <a:rPr lang="en-US" err="1">
                <a:latin typeface="Times New Roman" panose="02020603050405020304"/>
                <a:ea typeface="+mn-lt"/>
                <a:cs typeface="+mn-lt"/>
                <a:sym typeface="+mn-ea"/>
              </a:rPr>
              <a:t>инцидентов</a:t>
            </a:r>
            <a:r>
              <a:rPr lang="en-US" dirty="0">
                <a:latin typeface="Times New Roman" panose="02020603050405020304"/>
                <a:ea typeface="+mn-lt"/>
                <a:cs typeface="+mn-lt"/>
                <a:sym typeface="+mn-ea"/>
              </a:rPr>
              <a:t> </a:t>
            </a:r>
            <a:r>
              <a:rPr lang="en-US" err="1">
                <a:latin typeface="Times New Roman" panose="02020603050405020304"/>
                <a:ea typeface="+mn-lt"/>
                <a:cs typeface="+mn-lt"/>
                <a:sym typeface="+mn-ea"/>
              </a:rPr>
              <a:t>на</a:t>
            </a:r>
            <a:r>
              <a:rPr lang="en-US" dirty="0">
                <a:latin typeface="Times New Roman" panose="02020603050405020304"/>
                <a:ea typeface="+mn-lt"/>
                <a:cs typeface="+mn-lt"/>
                <a:sym typeface="+mn-ea"/>
              </a:rPr>
              <a:t> </a:t>
            </a:r>
            <a:r>
              <a:rPr lang="en-US" err="1">
                <a:latin typeface="Times New Roman" panose="02020603050405020304"/>
                <a:ea typeface="+mn-lt"/>
                <a:cs typeface="+mn-lt"/>
                <a:sym typeface="+mn-ea"/>
              </a:rPr>
              <a:t>бизнес</a:t>
            </a:r>
            <a:r>
              <a:rPr lang="en-US" dirty="0">
                <a:latin typeface="Times New Roman" panose="02020603050405020304"/>
                <a:ea typeface="+mn-lt"/>
                <a:cs typeface="+mn-lt"/>
                <a:sym typeface="+mn-ea"/>
              </a:rPr>
              <a:t>, </a:t>
            </a:r>
            <a:r>
              <a:rPr lang="en-US" err="1">
                <a:latin typeface="Times New Roman" panose="02020603050405020304"/>
                <a:ea typeface="+mn-lt"/>
                <a:cs typeface="+mn-lt"/>
                <a:sym typeface="+mn-ea"/>
              </a:rPr>
              <a:t>включая</a:t>
            </a:r>
            <a:r>
              <a:rPr lang="en-US" dirty="0">
                <a:latin typeface="Times New Roman" panose="02020603050405020304"/>
                <a:ea typeface="+mn-lt"/>
                <a:cs typeface="+mn-lt"/>
                <a:sym typeface="+mn-ea"/>
              </a:rPr>
              <a:t> </a:t>
            </a:r>
            <a:r>
              <a:rPr lang="en-US" err="1">
                <a:latin typeface="Times New Roman" panose="02020603050405020304"/>
                <a:ea typeface="+mn-lt"/>
                <a:cs typeface="+mn-lt"/>
                <a:sym typeface="+mn-ea"/>
              </a:rPr>
              <a:t>связь</a:t>
            </a:r>
            <a:r>
              <a:rPr lang="en-US" dirty="0">
                <a:latin typeface="Times New Roman" panose="02020603050405020304"/>
                <a:ea typeface="+mn-lt"/>
                <a:cs typeface="+mn-lt"/>
                <a:sym typeface="+mn-ea"/>
              </a:rPr>
              <a:t> с </a:t>
            </a:r>
            <a:r>
              <a:rPr lang="en-US" err="1">
                <a:latin typeface="Times New Roman" panose="02020603050405020304"/>
                <a:ea typeface="+mn-lt"/>
                <a:cs typeface="+mn-lt"/>
                <a:sym typeface="+mn-ea"/>
              </a:rPr>
              <a:t>финансовыми</a:t>
            </a:r>
            <a:r>
              <a:rPr lang="en-US" dirty="0">
                <a:latin typeface="Times New Roman" panose="02020603050405020304"/>
                <a:ea typeface="+mn-lt"/>
                <a:cs typeface="+mn-lt"/>
                <a:sym typeface="+mn-ea"/>
              </a:rPr>
              <a:t> </a:t>
            </a:r>
            <a:r>
              <a:rPr lang="en-US" err="1">
                <a:latin typeface="Times New Roman" panose="02020603050405020304"/>
                <a:ea typeface="+mn-lt"/>
                <a:cs typeface="+mn-lt"/>
                <a:sym typeface="+mn-ea"/>
              </a:rPr>
              <a:t>показателями</a:t>
            </a:r>
            <a:r>
              <a:rPr lang="en-US" dirty="0">
                <a:latin typeface="Times New Roman" panose="02020603050405020304"/>
                <a:ea typeface="+mn-lt"/>
                <a:cs typeface="+mn-lt"/>
                <a:sym typeface="+mn-ea"/>
              </a:rPr>
              <a:t> (</a:t>
            </a:r>
            <a:r>
              <a:rPr lang="en-US" err="1">
                <a:latin typeface="Times New Roman" panose="02020603050405020304"/>
                <a:ea typeface="+mn-lt"/>
                <a:cs typeface="+mn-lt"/>
                <a:sym typeface="+mn-ea"/>
              </a:rPr>
              <a:t>стоимость</a:t>
            </a:r>
            <a:r>
              <a:rPr lang="en-US" dirty="0">
                <a:latin typeface="Times New Roman" panose="02020603050405020304"/>
                <a:ea typeface="+mn-lt"/>
                <a:cs typeface="+mn-lt"/>
                <a:sym typeface="+mn-ea"/>
              </a:rPr>
              <a:t> </a:t>
            </a:r>
            <a:r>
              <a:rPr lang="en-US" err="1">
                <a:latin typeface="Times New Roman" panose="02020603050405020304"/>
                <a:ea typeface="+mn-lt"/>
                <a:cs typeface="+mn-lt"/>
                <a:sym typeface="+mn-ea"/>
              </a:rPr>
              <a:t>акций</a:t>
            </a:r>
            <a:r>
              <a:rPr lang="en-US" dirty="0">
                <a:latin typeface="Times New Roman" panose="02020603050405020304"/>
                <a:ea typeface="+mn-lt"/>
                <a:cs typeface="+mn-lt"/>
                <a:sym typeface="+mn-ea"/>
              </a:rPr>
              <a:t>).</a:t>
            </a:r>
            <a:endParaRPr lang="en-US">
              <a:latin typeface="Times New Roman" panose="02020603050405020304"/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ятиугольник 4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>
            <a:fillRect/>
          </a:stretch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17477" y="485259"/>
            <a:ext cx="36315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Используемые технологии</a:t>
            </a:r>
            <a:endParaRPr lang="ru-RU" sz="24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706120" y="1638300"/>
            <a:ext cx="4683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C# и .NET</a:t>
            </a:r>
            <a:r>
              <a:rPr 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ru-RU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706120" y="31584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WPF для интерфейса</a:t>
            </a:r>
            <a:r>
              <a:rPr 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ru-RU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706120" y="2355215"/>
            <a:ext cx="4204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SQL Server (SSMS) для хранения данных</a:t>
            </a:r>
            <a:r>
              <a:rPr 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ru-RU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706120" y="3961765"/>
            <a:ext cx="4523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Visual Studio для разработки</a:t>
            </a:r>
            <a:r>
              <a:rPr 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ru-RU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ятиугольник 4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>
            <a:fillRect/>
          </a:stretch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5742" y="485259"/>
            <a:ext cx="33483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Инфологическая модель</a:t>
            </a:r>
            <a:endParaRPr lang="ru-RU" sz="24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2134235"/>
            <a:ext cx="7324090" cy="37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ятиугольник 4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>
            <a:fillRect/>
          </a:stretch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5742" y="485259"/>
            <a:ext cx="32283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Даталогическая модель</a:t>
            </a:r>
            <a:endParaRPr lang="ru-RU" sz="24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" y="1294130"/>
            <a:ext cx="7928610" cy="50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ятиугольник 4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>
            <a:fillRect/>
          </a:stretch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43942" y="485259"/>
            <a:ext cx="21024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Бизнес-модель</a:t>
            </a:r>
            <a:endParaRPr lang="ru-RU" sz="24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661160"/>
            <a:ext cx="8167370" cy="437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ятиугольник 4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>
            <a:fillRect/>
          </a:stretch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43942" y="485259"/>
            <a:ext cx="26149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Показ приложения</a:t>
            </a:r>
            <a:endParaRPr lang="ru-RU" sz="24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Picture 1" descr="A screenshot of a computer&#10;&#10;AI-generated content may be incorrec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55" y="1884045"/>
            <a:ext cx="6943090" cy="38976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ятиугольник 4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>
            <a:fillRect/>
          </a:stretch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41807" y="485259"/>
            <a:ext cx="16198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Результаты</a:t>
            </a:r>
            <a:endParaRPr lang="ru-RU" sz="24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328425" y="1864123"/>
            <a:ext cx="506095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p>
            <a:r>
              <a:rPr lang="ru-RU" dirty="0">
                <a:latin typeface="Times New Roman" panose="02020603050405020304"/>
                <a:cs typeface="Times New Roman" panose="02020603050405020304"/>
                <a:sym typeface="+mn-ea"/>
              </a:rPr>
              <a:t>-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Создано полноценное приложение</a:t>
            </a:r>
            <a:r>
              <a:rPr lang="en-US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  <a:sym typeface="+mn-ea"/>
              </a:rPr>
              <a:t>для</a:t>
            </a:r>
            <a:r>
              <a:rPr lang="en-US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  <a:sym typeface="+mn-ea"/>
              </a:rPr>
              <a:t>бизнес</a:t>
            </a:r>
            <a:r>
              <a:rPr lang="en-US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  <a:sym typeface="+mn-ea"/>
              </a:rPr>
              <a:t>аналитики</a:t>
            </a:r>
            <a:endParaRPr lang="ru-RU" dirty="0" err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382247" y="2810908"/>
            <a:ext cx="6096000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p>
            <a:r>
              <a:rPr lang="ru-RU" dirty="0">
                <a:latin typeface="Times New Roman" panose="02020603050405020304"/>
                <a:cs typeface="Times New Roman" panose="02020603050405020304"/>
                <a:sym typeface="+mn-ea"/>
              </a:rPr>
              <a:t>- </a:t>
            </a:r>
            <a:r>
              <a:rPr dirty="0" err="1">
                <a:latin typeface="Times New Roman" panose="02020603050405020304"/>
                <a:cs typeface="Times New Roman" panose="02020603050405020304"/>
                <a:sym typeface="+mn-ea"/>
              </a:rPr>
              <a:t>Выполнены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 err="1">
                <a:latin typeface="Times New Roman" panose="02020603050405020304"/>
                <a:cs typeface="Times New Roman" panose="02020603050405020304"/>
                <a:sym typeface="+mn-ea"/>
              </a:rPr>
              <a:t>все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az-Cyrl-AZ" dirty="0" err="1">
                <a:latin typeface="Times New Roman" panose="02020603050405020304"/>
                <a:cs typeface="Times New Roman" panose="02020603050405020304"/>
                <a:sym typeface="+mn-ea"/>
              </a:rPr>
              <a:t>запрошенные</a:t>
            </a:r>
            <a:r>
              <a:rPr lang="en-US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задачи </a:t>
            </a:r>
            <a:r>
              <a:rPr dirty="0" err="1">
                <a:latin typeface="Times New Roman" panose="02020603050405020304"/>
                <a:cs typeface="Times New Roman" panose="02020603050405020304"/>
                <a:sym typeface="+mn-ea"/>
              </a:rPr>
              <a:t>проекта</a:t>
            </a:r>
            <a:endParaRPr lang="en-US" dirty="0" err="1">
              <a:latin typeface="Times New Roman" panose="02020603050405020304"/>
              <a:cs typeface="Times New Roman" panose="02020603050405020304"/>
              <a:sym typeface="+mn-ea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382400" y="3429168"/>
            <a:ext cx="5060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- Интерфейс работает стабильно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328272" y="4664878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- Проект готов к сдаче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382247" y="4047023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- Приложение протестировано</a:t>
            </a:r>
            <a:endParaRPr lang="ru-RU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152A4D475B3F94B9A44EC35E28A4960" ma:contentTypeVersion="1" ma:contentTypeDescription="Создание документа." ma:contentTypeScope="" ma:versionID="46f56e486521e51090bd96ea8df1194b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a10c82831e5d625bbb0173136b0368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Дата начала расписания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Дата окончания расписания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01F834A-76E6-4828-A761-3403309F8AD6}">
  <ds:schemaRefs/>
</ds:datastoreItem>
</file>

<file path=customXml/itemProps2.xml><?xml version="1.0" encoding="utf-8"?>
<ds:datastoreItem xmlns:ds="http://schemas.openxmlformats.org/officeDocument/2006/customXml" ds:itemID="{FE14FB3A-98B0-4541-A9B6-6A9A9A4E9711}">
  <ds:schemaRefs/>
</ds:datastoreItem>
</file>

<file path=customXml/itemProps3.xml><?xml version="1.0" encoding="utf-8"?>
<ds:datastoreItem xmlns:ds="http://schemas.openxmlformats.org/officeDocument/2006/customXml" ds:itemID="{77F78A8B-7EE1-459B-81DE-8E382C3F86C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1402</Words>
  <Application>WPS Presentation</Application>
  <PresentationFormat>Экран (4:3)</PresentationFormat>
  <Paragraphs>80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Book Antiqua</vt:lpstr>
      <vt:lpstr>Calibri</vt:lpstr>
      <vt:lpstr>Microsoft YaHei</vt:lpstr>
      <vt:lpstr>Arial Unicode MS</vt:lpstr>
      <vt:lpstr>Calibri Light</vt:lpstr>
      <vt:lpstr>Times New Roman</vt:lpstr>
      <vt:lpstr>Times New Roman</vt:lpstr>
      <vt:lpstr>TimesNewRomanPS-BoldMT</vt:lpstr>
      <vt:lpstr>Segoe Print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Leonid</cp:lastModifiedBy>
  <cp:revision>18</cp:revision>
  <dcterms:created xsi:type="dcterms:W3CDTF">2016-09-22T16:49:00Z</dcterms:created>
  <dcterms:modified xsi:type="dcterms:W3CDTF">2025-05-26T20:56:54Z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0x010100D152A4D475B3F94B9A44EC35E28A4960</vt:lpwstr>
  </property>
  <property fmtid="{D5CDD505-2E9C-101B-9397-08002B2CF9AE}" pid="3" name="ICV">
    <vt:lpwstr>EC9919F2FF0A432C9B18BECDC57FE454_13</vt:lpwstr>
  </property>
  <property fmtid="{D5CDD505-2E9C-101B-9397-08002B2CF9AE}" pid="4" name="KSOProductBuildVer">
    <vt:lpwstr>1049-12.2.0.21183</vt:lpwstr>
  </property>
</Properties>
</file>