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57"/>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31" r:id="rId15"/>
    <p:sldId id="325" r:id="rId16"/>
    <p:sldId id="326" r:id="rId17"/>
    <p:sldId id="327" r:id="rId18"/>
    <p:sldId id="328" r:id="rId19"/>
    <p:sldId id="329" r:id="rId20"/>
    <p:sldId id="330" r:id="rId21"/>
    <p:sldId id="306" r:id="rId22"/>
    <p:sldId id="312" r:id="rId23"/>
    <p:sldId id="257" r:id="rId24"/>
    <p:sldId id="275" r:id="rId25"/>
    <p:sldId id="313" r:id="rId26"/>
    <p:sldId id="258" r:id="rId27"/>
    <p:sldId id="311" r:id="rId28"/>
    <p:sldId id="262" r:id="rId29"/>
    <p:sldId id="263" r:id="rId30"/>
    <p:sldId id="287" r:id="rId31"/>
    <p:sldId id="259" r:id="rId32"/>
    <p:sldId id="265" r:id="rId33"/>
    <p:sldId id="267" r:id="rId34"/>
    <p:sldId id="270" r:id="rId35"/>
    <p:sldId id="268" r:id="rId36"/>
    <p:sldId id="269" r:id="rId37"/>
    <p:sldId id="274" r:id="rId38"/>
    <p:sldId id="272" r:id="rId39"/>
    <p:sldId id="271" r:id="rId40"/>
    <p:sldId id="324" r:id="rId41"/>
    <p:sldId id="260" r:id="rId42"/>
    <p:sldId id="261" r:id="rId43"/>
    <p:sldId id="277" r:id="rId44"/>
    <p:sldId id="276" r:id="rId45"/>
    <p:sldId id="322" r:id="rId46"/>
    <p:sldId id="321" r:id="rId47"/>
    <p:sldId id="323" r:id="rId48"/>
    <p:sldId id="314" r:id="rId49"/>
    <p:sldId id="320" r:id="rId50"/>
    <p:sldId id="318" r:id="rId51"/>
    <p:sldId id="315" r:id="rId52"/>
    <p:sldId id="316" r:id="rId53"/>
    <p:sldId id="317" r:id="rId54"/>
    <p:sldId id="264" r:id="rId55"/>
    <p:sldId id="27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31"/>
            <p14:sldId id="325"/>
            <p14:sldId id="326"/>
            <p14:sldId id="327"/>
            <p14:sldId id="328"/>
            <p14:sldId id="329"/>
            <p14:sldId id="330"/>
            <p14:sldId id="306"/>
            <p14:sldId id="312"/>
          </p14:sldIdLst>
        </p14:section>
        <p14:section name="For the users of the model" id="{5CA99CC5-B8EA-4480-8EE1-83DDF2A3399E}">
          <p14:sldIdLst>
            <p14:sldId id="257"/>
            <p14:sldId id="275"/>
            <p14:sldId id="313"/>
            <p14:sldId id="258"/>
            <p14:sldId id="311"/>
            <p14:sldId id="262"/>
            <p14:sldId id="263"/>
            <p14:sldId id="287"/>
            <p14:sldId id="259"/>
            <p14:sldId id="265"/>
            <p14:sldId id="267"/>
            <p14:sldId id="270"/>
            <p14:sldId id="268"/>
            <p14:sldId id="269"/>
            <p14:sldId id="274"/>
            <p14:sldId id="272"/>
            <p14:sldId id="271"/>
            <p14:sldId id="324"/>
            <p14:sldId id="260"/>
            <p14:sldId id="261"/>
            <p14:sldId id="277"/>
            <p14:sldId id="276"/>
            <p14:sldId id="322"/>
            <p14:sldId id="321"/>
            <p14:sldId id="323"/>
            <p14:sldId id="314"/>
            <p14:sldId id="320"/>
            <p14:sldId id="318"/>
            <p14:sldId id="315"/>
            <p14:sldId id="316"/>
            <p14:sldId id="317"/>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2"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Revenue-Academy"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5.png"/><Relationship Id="rId7" Type="http://schemas.openxmlformats.org/officeDocument/2006/relationships/image" Target="../media/image1.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0.svg"/><Relationship Id="rId4" Type="http://schemas.openxmlformats.org/officeDocument/2006/relationships/image" Target="../media/image56.svg"/><Relationship Id="rId9" Type="http://schemas.openxmlformats.org/officeDocument/2006/relationships/image" Target="../media/image5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Revenue-Academy"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5.png"/><Relationship Id="rId7" Type="http://schemas.openxmlformats.org/officeDocument/2006/relationships/image" Target="../media/image1.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0.svg"/><Relationship Id="rId4" Type="http://schemas.openxmlformats.org/officeDocument/2006/relationships/image" Target="../media/image56.svg"/><Relationship Id="rId9" Type="http://schemas.openxmlformats.org/officeDocument/2006/relationships/image" Target="../media/image5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solidFill>
                <a:schemeClr val="tx1"/>
              </a:solidFill>
            </a:rPr>
            <a:t>This tool is situated in the World Bank’s repository named Revenue Academy (</a:t>
          </a:r>
          <a:r>
            <a:rPr lang="en-US" sz="16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https://github.com/Revenue-Academy</a:t>
          </a:r>
          <a:r>
            <a:rPr lang="en-US" sz="1600" dirty="0">
              <a:solidFill>
                <a:schemeClr val="tx1"/>
              </a:solidFill>
            </a:rPr>
            <a:t>)  which is on an open-source platform called </a:t>
          </a:r>
          <a:r>
            <a:rPr lang="en-US" sz="1600" b="1" dirty="0">
              <a:solidFill>
                <a:schemeClr val="tx1"/>
              </a:solidFill>
            </a:rPr>
            <a:t>GitHub</a:t>
          </a:r>
          <a:r>
            <a:rPr lang="en-US" sz="1600" dirty="0">
              <a:solidFill>
                <a:schemeClr val="tx1"/>
              </a:solidFill>
            </a:rPr>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custLinFactNeighborY="-9167"/>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ScaleY="97100" custLinFactNeighborX="-8322" custLinFactNeighborY="4670">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0"/>
          <a:ext cx="6683374" cy="13339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3504" y="305715"/>
          <a:ext cx="733645" cy="7336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71501" y="0"/>
          <a:ext cx="4996661" cy="122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368" tIns="129368" rIns="129368" bIns="129368"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to calculate the tax liability of the country using micro-data of individuals. </a:t>
          </a:r>
        </a:p>
      </dsp:txBody>
      <dsp:txXfrm>
        <a:off x="1171501" y="0"/>
        <a:ext cx="4996661" cy="1222377"/>
      </dsp:txXfrm>
    </dsp:sp>
    <dsp:sp modelId="{9263BB13-9390-4F44-B45C-331E0E892EFE}">
      <dsp:nvSpPr>
        <dsp:cNvPr id="0" name=""/>
        <dsp:cNvSpPr/>
      </dsp:nvSpPr>
      <dsp:spPr>
        <a:xfrm>
          <a:off x="0" y="1636512"/>
          <a:ext cx="6683374" cy="13339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3504" y="1936639"/>
          <a:ext cx="733645" cy="7336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24832" y="1711321"/>
          <a:ext cx="4996661" cy="1186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368" tIns="129368" rIns="129368" bIns="129368"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24832" y="1711321"/>
        <a:ext cx="4996661" cy="1186928"/>
      </dsp:txXfrm>
    </dsp:sp>
    <dsp:sp modelId="{D28F5A92-0853-4EBD-875D-B3C6AAF8C4E8}">
      <dsp:nvSpPr>
        <dsp:cNvPr id="0" name=""/>
        <dsp:cNvSpPr/>
      </dsp:nvSpPr>
      <dsp:spPr>
        <a:xfrm>
          <a:off x="0" y="3267437"/>
          <a:ext cx="6683374" cy="13339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3504" y="3567564"/>
          <a:ext cx="733645" cy="7336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53621" y="3267437"/>
          <a:ext cx="5197577" cy="122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368" tIns="129368" rIns="129368" bIns="129368"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This tool is situated in the World Bank’s repository named Revenue Academy (</a:t>
          </a:r>
          <a:r>
            <a:rPr lang="en-US" sz="1600" kern="1200" dirty="0">
              <a:solidFill>
                <a:schemeClr val="tx1"/>
              </a:solidFill>
              <a:hlinkClick xmlns:r="http://schemas.openxmlformats.org/officeDocument/2006/relationships" r:id="rId7">
                <a:extLst>
                  <a:ext uri="{A12FA001-AC4F-418D-AE19-62706E023703}">
                    <ahyp:hlinkClr xmlns:ahyp="http://schemas.microsoft.com/office/drawing/2018/hyperlinkcolor" val="tx"/>
                  </a:ext>
                </a:extLst>
              </a:hlinkClick>
            </a:rPr>
            <a:t>https://github.com/Revenue-Academy</a:t>
          </a:r>
          <a:r>
            <a:rPr lang="en-US" sz="1600" kern="1200" dirty="0">
              <a:solidFill>
                <a:schemeClr val="tx1"/>
              </a:solidFill>
            </a:rPr>
            <a:t>)  which is on an open-source platform called </a:t>
          </a:r>
          <a:r>
            <a:rPr lang="en-US" sz="1600" b="1" kern="1200" dirty="0">
              <a:solidFill>
                <a:schemeClr val="tx1"/>
              </a:solidFill>
            </a:rPr>
            <a:t>GitHub</a:t>
          </a:r>
          <a:r>
            <a:rPr lang="en-US" sz="1600" kern="1200" dirty="0">
              <a:solidFill>
                <a:schemeClr val="tx1"/>
              </a:solidFill>
            </a:rPr>
            <a:t> where people can work on the software collaboratively.</a:t>
          </a:r>
        </a:p>
      </dsp:txBody>
      <dsp:txXfrm>
        <a:off x="1253621" y="3267437"/>
        <a:ext cx="5197577" cy="1222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2/16/2021</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2/16/2021</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2/16/2021</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2/16/2021</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2/16/2021</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2/16/2021</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2/16/2021</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2/16/2021</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2/16/2021</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2/16/2021</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2/16/2021</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2/16/2021</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Revenue-Academy/Tax_Microsimula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3093208"/>
          </a:xfrm>
        </p:spPr>
        <p:txBody>
          <a:bodyPr>
            <a:normAutofit/>
          </a:bodyPr>
          <a:lstStyle/>
          <a:p>
            <a:r>
              <a:rPr lang="en-US" dirty="0"/>
              <a:t>Tax Microsimulation Model</a:t>
            </a:r>
            <a:br>
              <a:rPr lang="en-US" dirty="0"/>
            </a:br>
            <a:br>
              <a:rPr lang="en-US" dirty="0"/>
            </a:br>
            <a:r>
              <a:rPr lang="en-US" sz="2800" dirty="0">
                <a:hlinkClick r:id="rId2"/>
              </a:rPr>
              <a:t>https://github.com/Revenue-Academy/Tax_Microsimulation</a:t>
            </a:r>
            <a:r>
              <a:rPr lang="en-US" sz="2800" dirty="0"/>
              <a:t> </a:t>
            </a:r>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88D0-06B8-467B-B363-CE39737EB03E}"/>
              </a:ext>
            </a:extLst>
          </p:cNvPr>
          <p:cNvSpPr>
            <a:spLocks noGrp="1"/>
          </p:cNvSpPr>
          <p:nvPr>
            <p:ph type="title"/>
          </p:nvPr>
        </p:nvSpPr>
        <p:spPr/>
        <p:txBody>
          <a:bodyPr>
            <a:normAutofit/>
          </a:bodyPr>
          <a:lstStyle/>
          <a:p>
            <a:pPr algn="ctr"/>
            <a:r>
              <a:rPr lang="en-US" sz="4800" dirty="0"/>
              <a:t>An Example of a Model Implementation</a:t>
            </a:r>
          </a:p>
        </p:txBody>
      </p:sp>
      <p:sp>
        <p:nvSpPr>
          <p:cNvPr id="3" name="Text Placeholder 2">
            <a:extLst>
              <a:ext uri="{FF2B5EF4-FFF2-40B4-BE49-F238E27FC236}">
                <a16:creationId xmlns:a16="http://schemas.microsoft.com/office/drawing/2014/main" id="{23F90482-99CA-4C58-A51A-F1B54E7BDD4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0488E48-F32D-452D-9864-4421ED3C3106}"/>
              </a:ext>
            </a:extLst>
          </p:cNvPr>
          <p:cNvSpPr>
            <a:spLocks noGrp="1"/>
          </p:cNvSpPr>
          <p:nvPr>
            <p:ph type="sldNum" sz="quarter" idx="12"/>
          </p:nvPr>
        </p:nvSpPr>
        <p:spPr/>
        <p:txBody>
          <a:bodyPr/>
          <a:lstStyle/>
          <a:p>
            <a:fld id="{52C44A77-5F5E-4CB9-8D56-F5EB4797E63D}" type="slidenum">
              <a:rPr lang="en-US" smtClean="0"/>
              <a:t>14</a:t>
            </a:fld>
            <a:endParaRPr lang="en-US"/>
          </a:p>
        </p:txBody>
      </p:sp>
    </p:spTree>
    <p:extLst>
      <p:ext uri="{BB962C8B-B14F-4D97-AF65-F5344CB8AC3E}">
        <p14:creationId xmlns:p14="http://schemas.microsoft.com/office/powerpoint/2010/main" val="57229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562-F783-48F7-AC9E-057BCF65FF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BA9EF2-1EF0-478E-B471-B1C69F7C7B9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C36DE09-15F9-4BE7-93D3-52D0F9B624C7}"/>
              </a:ext>
            </a:extLst>
          </p:cNvPr>
          <p:cNvPicPr>
            <a:picLocks noChangeAspect="1"/>
          </p:cNvPicPr>
          <p:nvPr/>
        </p:nvPicPr>
        <p:blipFill>
          <a:blip r:embed="rId2"/>
          <a:stretch>
            <a:fillRect/>
          </a:stretch>
        </p:blipFill>
        <p:spPr>
          <a:xfrm>
            <a:off x="92228" y="0"/>
            <a:ext cx="12007544" cy="6858000"/>
          </a:xfrm>
          <a:prstGeom prst="rect">
            <a:avLst/>
          </a:prstGeom>
        </p:spPr>
      </p:pic>
    </p:spTree>
    <p:extLst>
      <p:ext uri="{BB962C8B-B14F-4D97-AF65-F5344CB8AC3E}">
        <p14:creationId xmlns:p14="http://schemas.microsoft.com/office/powerpoint/2010/main" val="147899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371B-8126-4A62-9BED-0C05464C53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B0C89C-D89C-490A-9FAF-58734614878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2E1D89E-EBFC-4F70-8F21-5B4384E4688B}"/>
              </a:ext>
            </a:extLst>
          </p:cNvPr>
          <p:cNvPicPr>
            <a:picLocks noChangeAspect="1"/>
          </p:cNvPicPr>
          <p:nvPr/>
        </p:nvPicPr>
        <p:blipFill>
          <a:blip r:embed="rId2"/>
          <a:stretch>
            <a:fillRect/>
          </a:stretch>
        </p:blipFill>
        <p:spPr>
          <a:xfrm>
            <a:off x="0" y="25995"/>
            <a:ext cx="12192000" cy="6806010"/>
          </a:xfrm>
          <a:prstGeom prst="rect">
            <a:avLst/>
          </a:prstGeom>
        </p:spPr>
      </p:pic>
      <p:sp>
        <p:nvSpPr>
          <p:cNvPr id="5" name="Oval 4">
            <a:extLst>
              <a:ext uri="{FF2B5EF4-FFF2-40B4-BE49-F238E27FC236}">
                <a16:creationId xmlns:a16="http://schemas.microsoft.com/office/drawing/2014/main" id="{3D492007-6F89-4F86-9AD8-81BC5B63511A}"/>
              </a:ext>
            </a:extLst>
          </p:cNvPr>
          <p:cNvSpPr/>
          <p:nvPr/>
        </p:nvSpPr>
        <p:spPr>
          <a:xfrm>
            <a:off x="0" y="4232953"/>
            <a:ext cx="6226139" cy="19831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444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B7F0-AECC-4205-AD3C-7CA15FB84B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E8BB82-F216-4395-B0AD-5FEC210E4FC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1C8623C-9DEE-4D8A-B1A7-565354881CC2}"/>
              </a:ext>
            </a:extLst>
          </p:cNvPr>
          <p:cNvPicPr>
            <a:picLocks noChangeAspect="1"/>
          </p:cNvPicPr>
          <p:nvPr/>
        </p:nvPicPr>
        <p:blipFill>
          <a:blip r:embed="rId2"/>
          <a:stretch>
            <a:fillRect/>
          </a:stretch>
        </p:blipFill>
        <p:spPr>
          <a:xfrm>
            <a:off x="0" y="207175"/>
            <a:ext cx="12192000" cy="6443650"/>
          </a:xfrm>
          <a:prstGeom prst="rect">
            <a:avLst/>
          </a:prstGeom>
        </p:spPr>
      </p:pic>
    </p:spTree>
    <p:extLst>
      <p:ext uri="{BB962C8B-B14F-4D97-AF65-F5344CB8AC3E}">
        <p14:creationId xmlns:p14="http://schemas.microsoft.com/office/powerpoint/2010/main" val="92163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DCFB-6707-439D-B4B8-AB58AFBACA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2D3265-D6C0-4E02-9A86-09C99CCCA16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C97F92D-B290-4B93-B685-FB7075D6586E}"/>
              </a:ext>
            </a:extLst>
          </p:cNvPr>
          <p:cNvPicPr>
            <a:picLocks noChangeAspect="1"/>
          </p:cNvPicPr>
          <p:nvPr/>
        </p:nvPicPr>
        <p:blipFill>
          <a:blip r:embed="rId2"/>
          <a:stretch>
            <a:fillRect/>
          </a:stretch>
        </p:blipFill>
        <p:spPr>
          <a:xfrm>
            <a:off x="0" y="153657"/>
            <a:ext cx="12192000" cy="6550685"/>
          </a:xfrm>
          <a:prstGeom prst="rect">
            <a:avLst/>
          </a:prstGeom>
        </p:spPr>
      </p:pic>
    </p:spTree>
    <p:extLst>
      <p:ext uri="{BB962C8B-B14F-4D97-AF65-F5344CB8AC3E}">
        <p14:creationId xmlns:p14="http://schemas.microsoft.com/office/powerpoint/2010/main" val="235790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6B78-8E42-4B76-BD5D-E14A27FAD333}"/>
              </a:ext>
            </a:extLst>
          </p:cNvPr>
          <p:cNvSpPr>
            <a:spLocks noGrp="1"/>
          </p:cNvSpPr>
          <p:nvPr>
            <p:ph type="title"/>
          </p:nvPr>
        </p:nvSpPr>
        <p:spPr>
          <a:xfrm>
            <a:off x="838200" y="585216"/>
            <a:ext cx="10515600" cy="1325563"/>
          </a:xfrm>
          <a:solidFill>
            <a:schemeClr val="bg1"/>
          </a:solidFill>
        </p:spPr>
        <p:txBody>
          <a:bodyPr>
            <a:normAutofit/>
          </a:bodyPr>
          <a:lstStyle/>
          <a:p>
            <a:r>
              <a:rPr lang="en-US" dirty="0"/>
              <a:t>Detailed Tax Expenditures</a:t>
            </a:r>
          </a:p>
        </p:txBody>
      </p:sp>
      <p:pic>
        <p:nvPicPr>
          <p:cNvPr id="4" name="Picture 3" descr="Text&#10;&#10;Description automatically generated">
            <a:extLst>
              <a:ext uri="{FF2B5EF4-FFF2-40B4-BE49-F238E27FC236}">
                <a16:creationId xmlns:a16="http://schemas.microsoft.com/office/drawing/2014/main" id="{AA5DCA84-9451-4B2A-8593-5236F1F4202B}"/>
              </a:ext>
            </a:extLst>
          </p:cNvPr>
          <p:cNvPicPr>
            <a:picLocks noChangeAspect="1"/>
          </p:cNvPicPr>
          <p:nvPr/>
        </p:nvPicPr>
        <p:blipFill rotWithShape="1">
          <a:blip r:embed="rId2"/>
          <a:srcRect r="1212" b="-2"/>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70314C83-D82E-4C6A-82FF-714BDFF99DD3}"/>
              </a:ext>
            </a:extLst>
          </p:cNvPr>
          <p:cNvSpPr>
            <a:spLocks noGrp="1"/>
          </p:cNvSpPr>
          <p:nvPr>
            <p:ph idx="1"/>
          </p:nvPr>
        </p:nvSpPr>
        <p:spPr>
          <a:xfrm>
            <a:off x="7546848" y="2516777"/>
            <a:ext cx="3803904" cy="3660185"/>
          </a:xfrm>
        </p:spPr>
        <p:txBody>
          <a:bodyPr anchor="ctr">
            <a:normAutofit/>
          </a:bodyPr>
          <a:lstStyle/>
          <a:p>
            <a:endParaRPr lang="en-US" sz="2200"/>
          </a:p>
        </p:txBody>
      </p:sp>
    </p:spTree>
    <p:extLst>
      <p:ext uri="{BB962C8B-B14F-4D97-AF65-F5344CB8AC3E}">
        <p14:creationId xmlns:p14="http://schemas.microsoft.com/office/powerpoint/2010/main" val="379964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4207243731"/>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3DD4-EB4D-436B-830B-0762246D4E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EF5B90-2ADD-418E-9907-75CE0B95BC8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686DB5-7308-472B-AA44-75271DC5ECA9}"/>
              </a:ext>
            </a:extLst>
          </p:cNvPr>
          <p:cNvPicPr>
            <a:picLocks noChangeAspect="1"/>
          </p:cNvPicPr>
          <p:nvPr/>
        </p:nvPicPr>
        <p:blipFill>
          <a:blip r:embed="rId2"/>
          <a:stretch>
            <a:fillRect/>
          </a:stretch>
        </p:blipFill>
        <p:spPr>
          <a:xfrm>
            <a:off x="0" y="349534"/>
            <a:ext cx="12192000" cy="6158932"/>
          </a:xfrm>
          <a:prstGeom prst="rect">
            <a:avLst/>
          </a:prstGeom>
        </p:spPr>
      </p:pic>
    </p:spTree>
    <p:extLst>
      <p:ext uri="{BB962C8B-B14F-4D97-AF65-F5344CB8AC3E}">
        <p14:creationId xmlns:p14="http://schemas.microsoft.com/office/powerpoint/2010/main" val="1623751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capabilities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a:xfrm>
            <a:off x="913774" y="1554480"/>
            <a:ext cx="10363826" cy="4236719"/>
          </a:xfrm>
        </p:spPr>
        <p:txBody>
          <a:bodyPr>
            <a:normAutofit fontScale="70000" lnSpcReduction="20000"/>
          </a:bodyPr>
          <a:lstStyle/>
          <a:p>
            <a:r>
              <a:rPr lang="en-US" dirty="0"/>
              <a:t>Further capabilities of the Model includes:-</a:t>
            </a:r>
          </a:p>
          <a:p>
            <a:r>
              <a:rPr lang="en-US" dirty="0"/>
              <a:t>Behavioral analysis (elasticities) -How behavioral responses can have an impact on demand and supply elasticities resulting in tax changes </a:t>
            </a:r>
          </a:p>
          <a:p>
            <a:r>
              <a:rPr lang="en-US" dirty="0"/>
              <a:t>Growth dynamics - t</a:t>
            </a:r>
            <a:r>
              <a:rPr lang="en-US" sz="2400" dirty="0"/>
              <a:t>he reasoning behind the choice for grow factors can depend on various reasons:</a:t>
            </a:r>
          </a:p>
          <a:p>
            <a:pPr lvl="1"/>
            <a:r>
              <a:rPr lang="en-US" dirty="0"/>
              <a:t>Population growth</a:t>
            </a:r>
          </a:p>
          <a:p>
            <a:pPr lvl="1"/>
            <a:r>
              <a:rPr lang="en-US" dirty="0"/>
              <a:t>GDP growth</a:t>
            </a:r>
          </a:p>
          <a:p>
            <a:pPr lvl="1"/>
            <a:r>
              <a:rPr lang="en-US" dirty="0"/>
              <a:t>An econometric rationale for the variable from a study conducted ceteris paribus other factors</a:t>
            </a:r>
          </a:p>
          <a:p>
            <a:pPr lvl="1"/>
            <a:r>
              <a:rPr lang="en-US" dirty="0"/>
              <a:t>Increase/decrease in Labor Supply</a:t>
            </a:r>
          </a:p>
          <a:p>
            <a:pPr lvl="1"/>
            <a:r>
              <a:rPr lang="en-US" dirty="0"/>
              <a:t>Quality of Human Capital</a:t>
            </a:r>
          </a:p>
          <a:p>
            <a:pPr lvl="1"/>
            <a:r>
              <a:rPr lang="en-US" dirty="0"/>
              <a:t>Real Income</a:t>
            </a:r>
          </a:p>
          <a:p>
            <a:pPr lvl="1"/>
            <a:r>
              <a:rPr lang="en-US" dirty="0"/>
              <a:t>Interest Rates etc.</a:t>
            </a:r>
          </a:p>
          <a:p>
            <a:r>
              <a:rPr lang="en-US" dirty="0"/>
              <a:t>Negative Income Taxes</a:t>
            </a:r>
          </a:p>
          <a:p>
            <a:pPr lvl="1"/>
            <a:r>
              <a:rPr lang="en-US" dirty="0"/>
              <a:t>How to create a balance between income taxes and the welfare of the people and the economy?</a:t>
            </a:r>
          </a:p>
          <a:p>
            <a:pPr lvl="1"/>
            <a:r>
              <a:rPr lang="en-US" dirty="0"/>
              <a:t>Specific tax preferences can affect the allocation of economic resources. High marginal tax rates can discourage work, saving, investment, and innovation. </a:t>
            </a:r>
          </a:p>
          <a:p>
            <a:pPr lvl="1"/>
            <a:r>
              <a:rPr lang="en-US" dirty="0"/>
              <a:t>But tax cuts can also slow long-run economic growth by increasing deficits. </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22</a:t>
            </a:fld>
            <a:endParaRPr lang="en-US"/>
          </a:p>
        </p:txBody>
      </p:sp>
    </p:spTree>
    <p:extLst>
      <p:ext uri="{BB962C8B-B14F-4D97-AF65-F5344CB8AC3E}">
        <p14:creationId xmlns:p14="http://schemas.microsoft.com/office/powerpoint/2010/main" val="84332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EAD-5CBD-418D-BDA8-5991678B26A2}"/>
              </a:ext>
            </a:extLst>
          </p:cNvPr>
          <p:cNvSpPr>
            <a:spLocks noGrp="1"/>
          </p:cNvSpPr>
          <p:nvPr>
            <p:ph type="title"/>
          </p:nvPr>
        </p:nvSpPr>
        <p:spPr/>
        <p:txBody>
          <a:bodyPr/>
          <a:lstStyle/>
          <a:p>
            <a:r>
              <a:rPr lang="en-US" dirty="0"/>
              <a:t>Summary of Tasks</a:t>
            </a:r>
          </a:p>
        </p:txBody>
      </p:sp>
      <p:sp>
        <p:nvSpPr>
          <p:cNvPr id="3" name="Content Placeholder 2">
            <a:extLst>
              <a:ext uri="{FF2B5EF4-FFF2-40B4-BE49-F238E27FC236}">
                <a16:creationId xmlns:a16="http://schemas.microsoft.com/office/drawing/2014/main" id="{013D0E9B-0707-4DB7-A078-66DD27606EDE}"/>
              </a:ext>
            </a:extLst>
          </p:cNvPr>
          <p:cNvSpPr>
            <a:spLocks noGrp="1"/>
          </p:cNvSpPr>
          <p:nvPr>
            <p:ph idx="1"/>
          </p:nvPr>
        </p:nvSpPr>
        <p:spPr/>
        <p:txBody>
          <a:bodyPr/>
          <a:lstStyle/>
          <a:p>
            <a:r>
              <a:rPr lang="en-US" dirty="0"/>
              <a:t>Setup the software</a:t>
            </a:r>
          </a:p>
          <a:p>
            <a:r>
              <a:rPr lang="en-US" dirty="0"/>
              <a:t>Import the pit.csv data into records.py</a:t>
            </a:r>
          </a:p>
          <a:p>
            <a:r>
              <a:rPr lang="en-US" dirty="0"/>
              <a:t>Import the </a:t>
            </a:r>
            <a:r>
              <a:rPr lang="en-US" dirty="0" err="1"/>
              <a:t>pit_weights</a:t>
            </a:r>
            <a:r>
              <a:rPr lang="en-US" dirty="0"/>
              <a:t> data into records.py</a:t>
            </a:r>
          </a:p>
          <a:p>
            <a:r>
              <a:rPr lang="en-US" dirty="0"/>
              <a:t>Build the records_variable.json file</a:t>
            </a:r>
          </a:p>
          <a:p>
            <a:r>
              <a:rPr lang="en-US" dirty="0"/>
              <a:t>Build the current_law_policy.json file</a:t>
            </a:r>
          </a:p>
          <a:p>
            <a:r>
              <a:rPr lang="en-US" dirty="0"/>
              <a:t>Import the current_law_policy.json file into policy.py</a:t>
            </a:r>
          </a:p>
          <a:p>
            <a:r>
              <a:rPr lang="en-US" dirty="0"/>
              <a:t>Incorporate </a:t>
            </a:r>
            <a:r>
              <a:rPr lang="en-US" dirty="0" err="1"/>
              <a:t>growfactors</a:t>
            </a:r>
            <a:endParaRPr lang="en-US" dirty="0"/>
          </a:p>
          <a:p>
            <a:r>
              <a:rPr lang="en-US" dirty="0"/>
              <a:t>Write a short function to calculate the PIT</a:t>
            </a:r>
          </a:p>
        </p:txBody>
      </p:sp>
      <p:sp>
        <p:nvSpPr>
          <p:cNvPr id="4" name="Slide Number Placeholder 3">
            <a:extLst>
              <a:ext uri="{FF2B5EF4-FFF2-40B4-BE49-F238E27FC236}">
                <a16:creationId xmlns:a16="http://schemas.microsoft.com/office/drawing/2014/main" id="{3FE5E8F5-0D3A-4C19-AE03-3501C442397A}"/>
              </a:ext>
            </a:extLst>
          </p:cNvPr>
          <p:cNvSpPr>
            <a:spLocks noGrp="1"/>
          </p:cNvSpPr>
          <p:nvPr>
            <p:ph type="sldNum" sz="quarter" idx="12"/>
          </p:nvPr>
        </p:nvSpPr>
        <p:spPr/>
        <p:txBody>
          <a:bodyPr/>
          <a:lstStyle/>
          <a:p>
            <a:fld id="{52C44A77-5F5E-4CB9-8D56-F5EB4797E63D}" type="slidenum">
              <a:rPr lang="en-US" smtClean="0"/>
              <a:t>25</a:t>
            </a:fld>
            <a:endParaRPr lang="en-US"/>
          </a:p>
        </p:txBody>
      </p:sp>
    </p:spTree>
    <p:extLst>
      <p:ext uri="{BB962C8B-B14F-4D97-AF65-F5344CB8AC3E}">
        <p14:creationId xmlns:p14="http://schemas.microsoft.com/office/powerpoint/2010/main" val="3410754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A64B-12EA-463D-A214-CA58D36E7EF9}"/>
              </a:ext>
            </a:extLst>
          </p:cNvPr>
          <p:cNvSpPr>
            <a:spLocks noGrp="1"/>
          </p:cNvSpPr>
          <p:nvPr>
            <p:ph type="title"/>
          </p:nvPr>
        </p:nvSpPr>
        <p:spPr>
          <a:xfrm>
            <a:off x="1408110" y="332767"/>
            <a:ext cx="9105901" cy="734033"/>
          </a:xfrm>
        </p:spPr>
        <p:txBody>
          <a:bodyPr>
            <a:normAutofit/>
          </a:bodyPr>
          <a:lstStyle/>
          <a:p>
            <a:r>
              <a:rPr lang="en-US" sz="3200" dirty="0"/>
              <a:t>Reading the Data</a:t>
            </a:r>
          </a:p>
        </p:txBody>
      </p:sp>
      <p:sp>
        <p:nvSpPr>
          <p:cNvPr id="3" name="Content Placeholder 2">
            <a:extLst>
              <a:ext uri="{FF2B5EF4-FFF2-40B4-BE49-F238E27FC236}">
                <a16:creationId xmlns:a16="http://schemas.microsoft.com/office/drawing/2014/main" id="{22E2396B-8ECA-4987-8E8B-EDEBC311B79F}"/>
              </a:ext>
            </a:extLst>
          </p:cNvPr>
          <p:cNvSpPr>
            <a:spLocks noGrp="1"/>
          </p:cNvSpPr>
          <p:nvPr>
            <p:ph idx="1"/>
          </p:nvPr>
        </p:nvSpPr>
        <p:spPr>
          <a:xfrm>
            <a:off x="913775" y="1343025"/>
            <a:ext cx="10364452" cy="4981575"/>
          </a:xfrm>
        </p:spPr>
        <p:txBody>
          <a:bodyPr>
            <a:normAutofit/>
          </a:bodyPr>
          <a:lstStyle/>
          <a:p>
            <a:r>
              <a:rPr lang="en-US" dirty="0"/>
              <a:t>Preparing the data to be read into the other modules (Tax Return Data and Survey Data)</a:t>
            </a:r>
          </a:p>
          <a:p>
            <a:r>
              <a:rPr lang="en-US" dirty="0"/>
              <a:t>Linking the pit.csv, pit_weights.csv and </a:t>
            </a:r>
            <a:r>
              <a:rPr lang="en-US" dirty="0" err="1"/>
              <a:t>records_variables.json</a:t>
            </a:r>
            <a:r>
              <a:rPr lang="en-US" dirty="0"/>
              <a:t> with Records Class</a:t>
            </a:r>
          </a:p>
          <a:p>
            <a:r>
              <a:rPr lang="en-US" dirty="0"/>
              <a:t>Linking the </a:t>
            </a:r>
            <a:r>
              <a:rPr lang="en-US" dirty="0" err="1"/>
              <a:t>current_law_policy.json</a:t>
            </a:r>
            <a:r>
              <a:rPr lang="en-US" dirty="0"/>
              <a:t> file with the Policy class</a:t>
            </a:r>
          </a:p>
          <a:p>
            <a:r>
              <a:rPr lang="en-US" dirty="0"/>
              <a:t>Update app1_reform.json with a reform using </a:t>
            </a:r>
            <a:r>
              <a:rPr lang="en-US" dirty="0" err="1"/>
              <a:t>current_law_policy.json</a:t>
            </a:r>
            <a:r>
              <a:rPr lang="en-US" dirty="0"/>
              <a:t> as the template</a:t>
            </a:r>
          </a:p>
          <a:p>
            <a:r>
              <a:rPr lang="en-US" dirty="0"/>
              <a:t>Run app0.py, app1.py </a:t>
            </a:r>
          </a:p>
          <a:p>
            <a:r>
              <a:rPr lang="en-US" dirty="0"/>
              <a:t>Run app2.py to introduce the idea of </a:t>
            </a:r>
            <a:r>
              <a:rPr lang="en-US" dirty="0" err="1"/>
              <a:t>growfactors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806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27</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the repository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https://github.com/TPRU-India/taxcalc</a:t>
            </a:r>
            <a:r>
              <a:rPr lang="en-US" dirty="0"/>
              <a:t> </a:t>
            </a:r>
          </a:p>
          <a:p>
            <a:r>
              <a:rPr lang="en-US" dirty="0"/>
              <a:t>Follow the instructions to sync with the repository</a:t>
            </a:r>
          </a:p>
          <a:p>
            <a:pPr lvl="1"/>
            <a:r>
              <a:rPr lang="en-US" dirty="0"/>
              <a:t>Fork the repository</a:t>
            </a:r>
          </a:p>
          <a:p>
            <a:pPr lvl="1"/>
            <a:r>
              <a:rPr lang="en-US" dirty="0"/>
              <a:t>Clone the repository</a:t>
            </a:r>
          </a:p>
          <a:p>
            <a:pPr lvl="1"/>
            <a:r>
              <a:rPr lang="en-US" dirty="0"/>
              <a:t>Create upstream channel</a:t>
            </a:r>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House Property income</a:t>
            </a:r>
          </a:p>
          <a:p>
            <a:r>
              <a:rPr lang="en-US" dirty="0"/>
              <a:t>This function is written in function.py</a:t>
            </a:r>
          </a:p>
          <a:p>
            <a:r>
              <a:rPr lang="en-US" dirty="0"/>
              <a:t>The function would require policy inputs (say a deduction)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Adding a new tax function (3)</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
            <a:ext cx="10515600" cy="1267326"/>
          </a:xfrm>
        </p:spPr>
        <p:txBody>
          <a:bodyPr/>
          <a:lstStyle/>
          <a:p>
            <a:r>
              <a:rPr lang="en-US" dirty="0"/>
              <a:t>Adding a new Variable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31359"/>
            <a:ext cx="10515600" cy="5259904"/>
          </a:xfrm>
        </p:spPr>
        <p:txBody>
          <a:bodyPr/>
          <a:lstStyle/>
          <a:p>
            <a:r>
              <a:rPr lang="en-US" sz="2000" dirty="0"/>
              <a:t>Declare the variables in the respective json files. </a:t>
            </a:r>
          </a:p>
          <a:p>
            <a:r>
              <a:rPr lang="en-US" sz="2000" dirty="0"/>
              <a:t>“INCOME_HP” and “Income_House_Property” are declared in </a:t>
            </a:r>
            <a:r>
              <a:rPr lang="en-US" sz="2000" dirty="0" err="1"/>
              <a:t>records_variable.json</a:t>
            </a:r>
            <a:r>
              <a:rPr lang="en-US" sz="2000" dirty="0"/>
              <a:t>. “INCOME_HP” is declared as a “read” variable as it is directly read from the tax return/survey while “Income_House_Property”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r>
              <a:rPr lang="en-US" dirty="0"/>
              <a:t>Adding a new Variable (2)</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err="1"/>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36</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457200"/>
            <a:ext cx="5178054" cy="745958"/>
          </a:xfrm>
        </p:spPr>
        <p:txBody>
          <a:bodyPr>
            <a:normAutofit fontScale="90000"/>
          </a:bodyPr>
          <a:lstStyle/>
          <a:p>
            <a:r>
              <a:rPr lang="en-US" dirty="0"/>
              <a:t>Adding a new Variable (3)</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1203157"/>
            <a:ext cx="4229765" cy="4665831"/>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38</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87DD067-734E-4CB1-A3E3-CEDD902D25D5}"/>
              </a:ext>
            </a:extLst>
          </p:cNvPr>
          <p:cNvPicPr>
            <a:picLocks noChangeAspect="1"/>
          </p:cNvPicPr>
          <p:nvPr/>
        </p:nvPicPr>
        <p:blipFill>
          <a:blip r:embed="rId2"/>
          <a:stretch>
            <a:fillRect/>
          </a:stretch>
        </p:blipFill>
        <p:spPr>
          <a:xfrm>
            <a:off x="4995862" y="1643062"/>
            <a:ext cx="6238875" cy="3571875"/>
          </a:xfrm>
          <a:prstGeom prst="rect">
            <a:avLst/>
          </a:prstGeom>
        </p:spPr>
      </p:pic>
      <p:sp>
        <p:nvSpPr>
          <p:cNvPr id="6" name="Title 5">
            <a:extLst>
              <a:ext uri="{FF2B5EF4-FFF2-40B4-BE49-F238E27FC236}">
                <a16:creationId xmlns:a16="http://schemas.microsoft.com/office/drawing/2014/main" id="{2DEEF128-7F8E-4CED-A143-7FC3DDD487FE}"/>
              </a:ext>
            </a:extLst>
          </p:cNvPr>
          <p:cNvSpPr>
            <a:spLocks noGrp="1"/>
          </p:cNvSpPr>
          <p:nvPr>
            <p:ph type="title"/>
          </p:nvPr>
        </p:nvSpPr>
        <p:spPr/>
        <p:txBody>
          <a:bodyPr/>
          <a:lstStyle/>
          <a:p>
            <a:r>
              <a:rPr lang="en-US" dirty="0"/>
              <a:t>Change the variable that reflects the Wage growth </a:t>
            </a:r>
          </a:p>
        </p:txBody>
      </p:sp>
      <p:sp>
        <p:nvSpPr>
          <p:cNvPr id="8" name="Text Placeholder 7">
            <a:extLst>
              <a:ext uri="{FF2B5EF4-FFF2-40B4-BE49-F238E27FC236}">
                <a16:creationId xmlns:a16="http://schemas.microsoft.com/office/drawing/2014/main" id="{5D367CFF-1D57-4A19-B223-D69CF1E8C3F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This variable is in the growfactors.csv file It may be either ‘SALARY’ or ‘GROSS_INCOME’ , etc.</a:t>
            </a:r>
          </a:p>
        </p:txBody>
      </p:sp>
      <p:sp>
        <p:nvSpPr>
          <p:cNvPr id="5" name="Slide Number Placeholder 4">
            <a:extLst>
              <a:ext uri="{FF2B5EF4-FFF2-40B4-BE49-F238E27FC236}">
                <a16:creationId xmlns:a16="http://schemas.microsoft.com/office/drawing/2014/main" id="{8F50AAE2-DDF4-4BCC-A6DD-F55565132C62}"/>
              </a:ext>
            </a:extLst>
          </p:cNvPr>
          <p:cNvSpPr>
            <a:spLocks noGrp="1"/>
          </p:cNvSpPr>
          <p:nvPr>
            <p:ph type="sldNum" sz="quarter" idx="12"/>
          </p:nvPr>
        </p:nvSpPr>
        <p:spPr/>
        <p:txBody>
          <a:bodyPr/>
          <a:lstStyle/>
          <a:p>
            <a:fld id="{52C44A77-5F5E-4CB9-8D56-F5EB4797E63D}" type="slidenum">
              <a:rPr lang="en-US" smtClean="0"/>
              <a:t>40</a:t>
            </a:fld>
            <a:endParaRPr lang="en-US"/>
          </a:p>
        </p:txBody>
      </p:sp>
      <p:sp>
        <p:nvSpPr>
          <p:cNvPr id="11" name="Oval 10">
            <a:extLst>
              <a:ext uri="{FF2B5EF4-FFF2-40B4-BE49-F238E27FC236}">
                <a16:creationId xmlns:a16="http://schemas.microsoft.com/office/drawing/2014/main" id="{13A8282F-5255-4C89-8729-01E079523DA6}"/>
              </a:ext>
            </a:extLst>
          </p:cNvPr>
          <p:cNvSpPr/>
          <p:nvPr/>
        </p:nvSpPr>
        <p:spPr>
          <a:xfrm>
            <a:off x="5056301" y="4338637"/>
            <a:ext cx="6117996" cy="1117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781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41</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458-6E40-4EC0-A43A-3347F23D4674}"/>
              </a:ext>
            </a:extLst>
          </p:cNvPr>
          <p:cNvSpPr>
            <a:spLocks noGrp="1"/>
          </p:cNvSpPr>
          <p:nvPr>
            <p:ph type="title"/>
          </p:nvPr>
        </p:nvSpPr>
        <p:spPr>
          <a:xfrm>
            <a:off x="2628900" y="219075"/>
            <a:ext cx="7591693" cy="490889"/>
          </a:xfrm>
        </p:spPr>
        <p:txBody>
          <a:bodyPr>
            <a:noAutofit/>
          </a:bodyPr>
          <a:lstStyle/>
          <a:p>
            <a:r>
              <a:rPr lang="en-US" dirty="0"/>
              <a:t>Implementing Reforms</a:t>
            </a:r>
          </a:p>
        </p:txBody>
      </p:sp>
      <p:graphicFrame>
        <p:nvGraphicFramePr>
          <p:cNvPr id="5" name="Content Placeholder 4">
            <a:extLst>
              <a:ext uri="{FF2B5EF4-FFF2-40B4-BE49-F238E27FC236}">
                <a16:creationId xmlns:a16="http://schemas.microsoft.com/office/drawing/2014/main" id="{702A1397-5D41-4B8F-AC56-39F5CBADB4B1}"/>
              </a:ext>
            </a:extLst>
          </p:cNvPr>
          <p:cNvGraphicFramePr>
            <a:graphicFrameLocks noGrp="1"/>
          </p:cNvGraphicFramePr>
          <p:nvPr>
            <p:ph type="pic" idx="1"/>
            <p:extLst>
              <p:ext uri="{D42A27DB-BD31-4B8C-83A1-F6EECF244321}">
                <p14:modId xmlns:p14="http://schemas.microsoft.com/office/powerpoint/2010/main" val="1548253223"/>
              </p:ext>
            </p:extLst>
          </p:nvPr>
        </p:nvGraphicFramePr>
        <p:xfrm>
          <a:off x="1148375" y="960120"/>
          <a:ext cx="8824299" cy="4937760"/>
        </p:xfrm>
        <a:graphic>
          <a:graphicData uri="http://schemas.openxmlformats.org/drawingml/2006/table">
            <a:tbl>
              <a:tblPr firstRow="1" bandRow="1">
                <a:tableStyleId>{5C22544A-7EE6-4342-B048-85BDC9FD1C3A}</a:tableStyleId>
              </a:tblPr>
              <a:tblGrid>
                <a:gridCol w="6089517">
                  <a:extLst>
                    <a:ext uri="{9D8B030D-6E8A-4147-A177-3AD203B41FA5}">
                      <a16:colId xmlns:a16="http://schemas.microsoft.com/office/drawing/2014/main" val="3781138112"/>
                    </a:ext>
                  </a:extLst>
                </a:gridCol>
                <a:gridCol w="2734782">
                  <a:extLst>
                    <a:ext uri="{9D8B030D-6E8A-4147-A177-3AD203B41FA5}">
                      <a16:colId xmlns:a16="http://schemas.microsoft.com/office/drawing/2014/main" val="3938058442"/>
                    </a:ext>
                  </a:extLst>
                </a:gridCol>
              </a:tblGrid>
              <a:tr h="3609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specify Calculator object for reform in JSON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 =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Calculator.read_json_param_objects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('app1_reform.json',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pol.implement_reform</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(reform['policy'])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print('\n\n\n')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compare aggregate results from two calculators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weighted_tax1 = calc1.weighted_total('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weighted_tax2 = calc2.weighted_total('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calc1.total_weight()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Current Law: {weighted_tax1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Reform: {weighted_tax2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f'Total</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1e-6:,.2f} million')</a:t>
                      </a:r>
                    </a:p>
                    <a:p>
                      <a:endParaRPr lang="en-US" dirty="0">
                        <a:solidFill>
                          <a:schemeClr val="tx1"/>
                        </a:solidFill>
                      </a:endParaRPr>
                    </a:p>
                  </a:txBody>
                  <a:tcPr marL="62265" marR="62265">
                    <a:noFill/>
                  </a:tcPr>
                </a:tc>
                <a:tc>
                  <a:txBody>
                    <a:bodyPr/>
                    <a:lstStyle/>
                    <a:p>
                      <a:endParaRPr lang="en-US" dirty="0">
                        <a:solidFill>
                          <a:schemeClr val="tx1"/>
                        </a:solidFill>
                      </a:endParaRPr>
                    </a:p>
                  </a:txBody>
                  <a:tcPr marL="62265" marR="62265">
                    <a:noFill/>
                  </a:tcPr>
                </a:tc>
                <a:extLst>
                  <a:ext uri="{0D108BD9-81ED-4DB2-BD59-A6C34878D82A}">
                    <a16:rowId xmlns:a16="http://schemas.microsoft.com/office/drawing/2014/main" val="460769381"/>
                  </a:ext>
                </a:extLst>
              </a:tr>
              <a:tr h="313831">
                <a:tc>
                  <a:txBody>
                    <a:bodyPr/>
                    <a:lstStyle/>
                    <a:p>
                      <a:endParaRPr lang="en-US" dirty="0">
                        <a:solidFill>
                          <a:schemeClr val="tx1"/>
                        </a:solidFill>
                      </a:endParaRPr>
                    </a:p>
                  </a:txBody>
                  <a:tcPr marL="62265" marR="62265"/>
                </a:tc>
                <a:tc>
                  <a:txBody>
                    <a:bodyPr/>
                    <a:lstStyle/>
                    <a:p>
                      <a:endParaRPr lang="en-US">
                        <a:solidFill>
                          <a:schemeClr val="tx1"/>
                        </a:solidFill>
                      </a:endParaRPr>
                    </a:p>
                  </a:txBody>
                  <a:tcPr marL="62265" marR="62265"/>
                </a:tc>
                <a:extLst>
                  <a:ext uri="{0D108BD9-81ED-4DB2-BD59-A6C34878D82A}">
                    <a16:rowId xmlns:a16="http://schemas.microsoft.com/office/drawing/2014/main" val="3031195144"/>
                  </a:ext>
                </a:extLst>
              </a:tr>
              <a:tr h="313831">
                <a:tc>
                  <a:txBody>
                    <a:bodyPr/>
                    <a:lstStyle/>
                    <a:p>
                      <a:endParaRPr lang="en-US" dirty="0">
                        <a:solidFill>
                          <a:schemeClr val="tx1"/>
                        </a:solidFill>
                      </a:endParaRPr>
                    </a:p>
                  </a:txBody>
                  <a:tcPr marL="62265" marR="62265"/>
                </a:tc>
                <a:tc>
                  <a:txBody>
                    <a:bodyPr/>
                    <a:lstStyle/>
                    <a:p>
                      <a:endParaRPr lang="en-US" dirty="0">
                        <a:solidFill>
                          <a:schemeClr val="tx1"/>
                        </a:solidFill>
                      </a:endParaRPr>
                    </a:p>
                  </a:txBody>
                  <a:tcPr marL="62265" marR="62265"/>
                </a:tc>
                <a:extLst>
                  <a:ext uri="{0D108BD9-81ED-4DB2-BD59-A6C34878D82A}">
                    <a16:rowId xmlns:a16="http://schemas.microsoft.com/office/drawing/2014/main" val="2874037922"/>
                  </a:ext>
                </a:extLst>
              </a:tr>
            </a:tbl>
          </a:graphicData>
        </a:graphic>
      </p:graphicFrame>
    </p:spTree>
    <p:extLst>
      <p:ext uri="{BB962C8B-B14F-4D97-AF65-F5344CB8AC3E}">
        <p14:creationId xmlns:p14="http://schemas.microsoft.com/office/powerpoint/2010/main" val="1357764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a:t>
                      </a:r>
                      <a:r>
                        <a:rPr lang="en-US" dirty="0" err="1"/>
                        <a:t>weighted_tax_diff</a:t>
                      </a:r>
                      <a:r>
                        <a:rPr lang="en-US" dirty="0"/>
                        <a:t>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2583882565"/>
              </p:ext>
            </p:extLst>
          </p:nvPr>
        </p:nvGraphicFramePr>
        <p:xfrm>
          <a:off x="1000125" y="1127760"/>
          <a:ext cx="10363200" cy="55778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4754566">
                <a:tc>
                  <a:txBody>
                    <a:bodyPr/>
                    <a:lstStyle/>
                    <a:p>
                      <a:r>
                        <a:rPr lang="en-US" sz="1800" b="1" kern="1200" dirty="0">
                          <a:solidFill>
                            <a:schemeClr val="lt1"/>
                          </a:solidFill>
                          <a:effectLst/>
                          <a:latin typeface="+mn-lt"/>
                          <a:ea typeface="+mn-ea"/>
                          <a:cs typeface="+mn-cs"/>
                        </a:rPr>
                        <a:t> output_categories = 'standard_income_bins'</a:t>
                      </a:r>
                    </a:p>
                    <a:p>
                      <a:r>
                        <a:rPr lang="en-US" sz="1800" b="1" kern="1200" dirty="0">
                          <a:solidFill>
                            <a:schemeClr val="lt1"/>
                          </a:solidFill>
                          <a:effectLst/>
                          <a:latin typeface="+mn-lt"/>
                          <a:ea typeface="+mn-ea"/>
                          <a:cs typeface="+mn-cs"/>
                        </a:rPr>
                        <a:t>    dt1, dt2 = calc1.distribution_tables(calc2, output_categories,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pPr marL="285750" indent="-285750">
                        <a:buFont typeface="Arial" panose="020B0604020202020204" pitchFamily="34" charset="0"/>
                        <a:buChar char="•"/>
                      </a:pPr>
                      <a:r>
                        <a:rPr lang="en-US" sz="1800" b="1" kern="1200" dirty="0">
                          <a:solidFill>
                            <a:schemeClr val="lt1"/>
                          </a:solidFill>
                          <a:effectLst/>
                          <a:latin typeface="+mn-lt"/>
                          <a:ea typeface="+mn-ea"/>
                          <a:cs typeface="+mn-cs"/>
                        </a:rPr>
                        <a:t>If we need the distribution tables with average tax paid by each group we state</a:t>
                      </a:r>
                    </a:p>
                    <a:p>
                      <a:pPr marL="0" indent="0">
                        <a:buFont typeface="Arial" panose="020B0604020202020204" pitchFamily="34" charset="0"/>
                        <a:buNone/>
                      </a:pPr>
                      <a:r>
                        <a:rPr lang="en-US" sz="1800" b="1" kern="1200" dirty="0">
                          <a:solidFill>
                            <a:schemeClr val="lt1"/>
                          </a:solidFill>
                          <a:effectLst/>
                          <a:latin typeface="+mn-lt"/>
                          <a:ea typeface="+mn-ea"/>
                          <a:cs typeface="+mn-cs"/>
                        </a:rPr>
                        <a:t>       </a:t>
                      </a:r>
                    </a:p>
                    <a:p>
                      <a:pPr marL="0" indent="0">
                        <a:buFont typeface="Arial" panose="020B0604020202020204" pitchFamily="34" charset="0"/>
                        <a:buNone/>
                      </a:pPr>
                      <a:r>
                        <a:rPr lang="en-US" sz="1800" b="1" kern="1200" dirty="0">
                          <a:solidFill>
                            <a:schemeClr val="lt1"/>
                          </a:solidFill>
                          <a:effectLst/>
                          <a:latin typeface="+mn-lt"/>
                          <a:ea typeface="+mn-ea"/>
                          <a:cs typeface="+mn-cs"/>
                        </a:rPr>
                        <a:t>       averages = True</a:t>
                      </a:r>
                    </a:p>
                    <a:p>
                      <a:pPr marL="0" indent="0">
                        <a:buFont typeface="Arial" panose="020B0604020202020204" pitchFamily="34" charset="0"/>
                        <a:buNone/>
                      </a:pPr>
                      <a:endParaRPr lang="en-US" sz="1800" b="1" kern="1200" dirty="0">
                        <a:solidFill>
                          <a:schemeClr val="lt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kern="1200" dirty="0">
                          <a:solidFill>
                            <a:schemeClr val="lt1"/>
                          </a:solidFill>
                          <a:effectLst/>
                          <a:latin typeface="+mn-lt"/>
                          <a:ea typeface="+mn-ea"/>
                          <a:cs typeface="+mn-cs"/>
                        </a:rPr>
                        <a:t>Otherwise if we need the distribution tables with the total tax paid by each group we state</a:t>
                      </a:r>
                    </a:p>
                    <a:p>
                      <a:pPr marL="0" indent="0">
                        <a:buFont typeface="Arial" panose="020B0604020202020204" pitchFamily="34" charset="0"/>
                        <a:buNone/>
                      </a:pPr>
                      <a:endParaRPr lang="en-US" dirty="0"/>
                    </a:p>
                    <a:p>
                      <a:pPr marL="0" indent="0">
                        <a:buFont typeface="Arial" panose="020B0604020202020204" pitchFamily="34" charset="0"/>
                        <a:buNone/>
                      </a:pPr>
                      <a:r>
                        <a:rPr lang="en-US" sz="1800" b="1" kern="1200" dirty="0">
                          <a:solidFill>
                            <a:schemeClr val="lt1"/>
                          </a:solidFill>
                          <a:effectLst/>
                          <a:latin typeface="+mn-lt"/>
                          <a:ea typeface="+mn-ea"/>
                          <a:cs typeface="+mn-cs"/>
                        </a:rPr>
                        <a:t>       averages = False</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sz="1800" b="1" kern="1200" dirty="0">
                          <a:solidFill>
                            <a:schemeClr val="lt1"/>
                          </a:solidFill>
                          <a:effectLst/>
                          <a:latin typeface="+mn-lt"/>
                          <a:ea typeface="+mn-ea"/>
                          <a:cs typeface="+mn-cs"/>
                        </a:rPr>
                        <a:t>If we need the distribution tables in deciles we state</a:t>
                      </a:r>
                    </a:p>
                    <a:p>
                      <a:pPr marL="0" indent="0">
                        <a:buFont typeface="Arial" panose="020B0604020202020204" pitchFamily="34" charset="0"/>
                        <a:buNone/>
                      </a:pP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‘weighted _deciles'</a:t>
                      </a:r>
                    </a:p>
                    <a:p>
                      <a:pPr marL="0" indent="0">
                        <a:buFont typeface="Arial" panose="020B0604020202020204" pitchFamily="34" charset="0"/>
                        <a:buNone/>
                      </a:pPr>
                      <a:endParaRPr lang="en-US" sz="1800" b="1" kern="1200" dirty="0">
                        <a:solidFill>
                          <a:schemeClr val="lt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kern="1200" dirty="0">
                          <a:solidFill>
                            <a:schemeClr val="lt1"/>
                          </a:solidFill>
                          <a:effectLst/>
                          <a:latin typeface="+mn-lt"/>
                          <a:ea typeface="+mn-ea"/>
                          <a:cs typeface="+mn-cs"/>
                        </a:rPr>
                        <a:t>Otherwise if we need the distribution tables with the total tax </a:t>
                      </a:r>
                      <a:r>
                        <a:rPr lang="en-US" sz="1800" b="1" kern="1200" dirty="0" err="1">
                          <a:solidFill>
                            <a:schemeClr val="lt1"/>
                          </a:solidFill>
                          <a:effectLst/>
                          <a:latin typeface="+mn-lt"/>
                          <a:ea typeface="+mn-ea"/>
                          <a:cs typeface="+mn-cs"/>
                        </a:rPr>
                        <a:t>pais</a:t>
                      </a:r>
                      <a:r>
                        <a:rPr lang="en-US" sz="1800" b="1" kern="1200" dirty="0">
                          <a:solidFill>
                            <a:schemeClr val="lt1"/>
                          </a:solidFill>
                          <a:effectLst/>
                          <a:latin typeface="+mn-lt"/>
                          <a:ea typeface="+mn-ea"/>
                          <a:cs typeface="+mn-cs"/>
                        </a:rPr>
                        <a:t> by each group we state</a:t>
                      </a:r>
                    </a:p>
                    <a:p>
                      <a:pPr marL="0" indent="0">
                        <a:buFont typeface="Arial" panose="020B0604020202020204" pitchFamily="34" charset="0"/>
                        <a:buNone/>
                      </a:pPr>
                      <a:endParaRPr lang="en-US" dirty="0"/>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pPr marL="0" indent="0">
                        <a:buFont typeface="Arial" panose="020B0604020202020204" pitchFamily="34" charset="0"/>
                        <a:buNone/>
                      </a:pPr>
                      <a:endParaRPr lang="en-US" dirty="0"/>
                    </a:p>
                  </a:txBody>
                  <a:tcPr marL="90114" marR="90114"/>
                </a:tc>
                <a:extLst>
                  <a:ext uri="{0D108BD9-81ED-4DB2-BD59-A6C34878D82A}">
                    <a16:rowId xmlns:a16="http://schemas.microsoft.com/office/drawing/2014/main" val="368318763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B36B4B-3F50-45EF-A9B9-BF942B295383}"/>
              </a:ext>
            </a:extLst>
          </p:cNvPr>
          <p:cNvSpPr>
            <a:spLocks noGrp="1"/>
          </p:cNvSpPr>
          <p:nvPr>
            <p:ph type="title"/>
          </p:nvPr>
        </p:nvSpPr>
        <p:spPr/>
        <p:txBody>
          <a:bodyPr/>
          <a:lstStyle/>
          <a:p>
            <a:r>
              <a:rPr lang="en-US" dirty="0"/>
              <a:t>Distribution Tables</a:t>
            </a:r>
          </a:p>
        </p:txBody>
      </p:sp>
      <p:sp>
        <p:nvSpPr>
          <p:cNvPr id="8" name="Text Placeholder 7">
            <a:extLst>
              <a:ext uri="{FF2B5EF4-FFF2-40B4-BE49-F238E27FC236}">
                <a16:creationId xmlns:a16="http://schemas.microsoft.com/office/drawing/2014/main" id="{F25824EE-56C3-4F18-A08A-65525CFEE60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Include the variables on which the Tables are to be made</a:t>
            </a:r>
          </a:p>
          <a:p>
            <a:pPr marL="285750" indent="-285750">
              <a:buFont typeface="Arial" panose="020B0604020202020204" pitchFamily="34" charset="0"/>
              <a:buChar char="•"/>
            </a:pPr>
            <a:r>
              <a:rPr lang="en-US" dirty="0"/>
              <a:t>Define the row names for the deciles that will be displayed</a:t>
            </a:r>
          </a:p>
          <a:p>
            <a:pPr marL="285750" indent="-285750">
              <a:buFont typeface="Arial" panose="020B0604020202020204" pitchFamily="34" charset="0"/>
              <a:buChar char="•"/>
            </a:pPr>
            <a:r>
              <a:rPr lang="en-US" dirty="0"/>
              <a:t>Define the row names for the income bins that will be displayed</a:t>
            </a:r>
          </a:p>
          <a:p>
            <a:pPr marL="285750" indent="-285750">
              <a:buFont typeface="Arial" panose="020B0604020202020204" pitchFamily="34" charset="0"/>
              <a:buChar char="•"/>
            </a:pPr>
            <a:r>
              <a:rPr lang="en-US" dirty="0"/>
              <a:t>Define the actual bins values</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744B22-72DD-4BD1-9ABA-E12CD2F555E0}"/>
              </a:ext>
            </a:extLst>
          </p:cNvPr>
          <p:cNvSpPr>
            <a:spLocks noGrp="1"/>
          </p:cNvSpPr>
          <p:nvPr>
            <p:ph type="sldNum" sz="quarter" idx="12"/>
          </p:nvPr>
        </p:nvSpPr>
        <p:spPr/>
        <p:txBody>
          <a:bodyPr/>
          <a:lstStyle/>
          <a:p>
            <a:fld id="{52C44A77-5F5E-4CB9-8D56-F5EB4797E63D}" type="slidenum">
              <a:rPr lang="en-US" smtClean="0"/>
              <a:t>45</a:t>
            </a:fld>
            <a:endParaRPr lang="en-US"/>
          </a:p>
        </p:txBody>
      </p:sp>
      <p:pic>
        <p:nvPicPr>
          <p:cNvPr id="5" name="Picture 4">
            <a:extLst>
              <a:ext uri="{FF2B5EF4-FFF2-40B4-BE49-F238E27FC236}">
                <a16:creationId xmlns:a16="http://schemas.microsoft.com/office/drawing/2014/main" id="{FCD27116-D5F6-4CC5-997E-2C6D013FF16E}"/>
              </a:ext>
            </a:extLst>
          </p:cNvPr>
          <p:cNvPicPr>
            <a:picLocks noChangeAspect="1"/>
          </p:cNvPicPr>
          <p:nvPr/>
        </p:nvPicPr>
        <p:blipFill>
          <a:blip r:embed="rId2"/>
          <a:stretch>
            <a:fillRect/>
          </a:stretch>
        </p:blipFill>
        <p:spPr>
          <a:xfrm>
            <a:off x="5077838" y="20638"/>
            <a:ext cx="7114163" cy="6195336"/>
          </a:xfrm>
          <a:prstGeom prst="rect">
            <a:avLst/>
          </a:prstGeom>
        </p:spPr>
      </p:pic>
    </p:spTree>
    <p:extLst>
      <p:ext uri="{BB962C8B-B14F-4D97-AF65-F5344CB8AC3E}">
        <p14:creationId xmlns:p14="http://schemas.microsoft.com/office/powerpoint/2010/main" val="1872334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26B41B-F130-4A1F-BACE-0B4EDB900A80}"/>
              </a:ext>
            </a:extLst>
          </p:cNvPr>
          <p:cNvSpPr>
            <a:spLocks noGrp="1"/>
          </p:cNvSpPr>
          <p:nvPr>
            <p:ph type="sldNum" sz="quarter" idx="12"/>
          </p:nvPr>
        </p:nvSpPr>
        <p:spPr/>
        <p:txBody>
          <a:bodyPr/>
          <a:lstStyle/>
          <a:p>
            <a:fld id="{52C44A77-5F5E-4CB9-8D56-F5EB4797E63D}" type="slidenum">
              <a:rPr lang="en-US" smtClean="0"/>
              <a:t>46</a:t>
            </a:fld>
            <a:endParaRPr lang="en-US"/>
          </a:p>
        </p:txBody>
      </p:sp>
      <p:pic>
        <p:nvPicPr>
          <p:cNvPr id="5" name="Picture 4">
            <a:extLst>
              <a:ext uri="{FF2B5EF4-FFF2-40B4-BE49-F238E27FC236}">
                <a16:creationId xmlns:a16="http://schemas.microsoft.com/office/drawing/2014/main" id="{55ED43AE-5590-4D21-A630-8E518C18D389}"/>
              </a:ext>
            </a:extLst>
          </p:cNvPr>
          <p:cNvPicPr>
            <a:picLocks noChangeAspect="1"/>
          </p:cNvPicPr>
          <p:nvPr/>
        </p:nvPicPr>
        <p:blipFill>
          <a:blip r:embed="rId2"/>
          <a:stretch>
            <a:fillRect/>
          </a:stretch>
        </p:blipFill>
        <p:spPr>
          <a:xfrm>
            <a:off x="838200" y="15875"/>
            <a:ext cx="3298454" cy="6543675"/>
          </a:xfrm>
          <a:prstGeom prst="rect">
            <a:avLst/>
          </a:prstGeom>
        </p:spPr>
      </p:pic>
      <p:pic>
        <p:nvPicPr>
          <p:cNvPr id="6" name="Picture 5">
            <a:extLst>
              <a:ext uri="{FF2B5EF4-FFF2-40B4-BE49-F238E27FC236}">
                <a16:creationId xmlns:a16="http://schemas.microsoft.com/office/drawing/2014/main" id="{4604AEA8-2073-4036-A474-0124A9FF37D8}"/>
              </a:ext>
            </a:extLst>
          </p:cNvPr>
          <p:cNvPicPr>
            <a:picLocks noChangeAspect="1"/>
          </p:cNvPicPr>
          <p:nvPr/>
        </p:nvPicPr>
        <p:blipFill>
          <a:blip r:embed="rId3"/>
          <a:stretch>
            <a:fillRect/>
          </a:stretch>
        </p:blipFill>
        <p:spPr>
          <a:xfrm>
            <a:off x="5424487" y="3719513"/>
            <a:ext cx="5724525" cy="2457450"/>
          </a:xfrm>
          <a:prstGeom prst="rect">
            <a:avLst/>
          </a:prstGeom>
        </p:spPr>
      </p:pic>
      <p:cxnSp>
        <p:nvCxnSpPr>
          <p:cNvPr id="8" name="Straight Arrow Connector 7">
            <a:extLst>
              <a:ext uri="{FF2B5EF4-FFF2-40B4-BE49-F238E27FC236}">
                <a16:creationId xmlns:a16="http://schemas.microsoft.com/office/drawing/2014/main" id="{B1941F7F-DFF9-462B-8F7A-0410BB7C9886}"/>
              </a:ext>
            </a:extLst>
          </p:cNvPr>
          <p:cNvCxnSpPr/>
          <p:nvPr/>
        </p:nvCxnSpPr>
        <p:spPr>
          <a:xfrm flipV="1">
            <a:off x="3381375" y="3876675"/>
            <a:ext cx="2181225" cy="157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76D381-917B-468E-9EEA-FF337431DC40}"/>
              </a:ext>
            </a:extLst>
          </p:cNvPr>
          <p:cNvCxnSpPr/>
          <p:nvPr/>
        </p:nvCxnSpPr>
        <p:spPr>
          <a:xfrm flipV="1">
            <a:off x="3299381" y="6176963"/>
            <a:ext cx="2347275" cy="17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4E90265E-51B3-431A-85EA-4DD93AE4A69D}"/>
              </a:ext>
            </a:extLst>
          </p:cNvPr>
          <p:cNvSpPr/>
          <p:nvPr/>
        </p:nvSpPr>
        <p:spPr>
          <a:xfrm>
            <a:off x="3467640" y="5382706"/>
            <a:ext cx="103695"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9F1D7D0D-6A15-4D19-A175-0BB180CAC27E}"/>
              </a:ext>
            </a:extLst>
          </p:cNvPr>
          <p:cNvPicPr>
            <a:picLocks noChangeAspect="1"/>
          </p:cNvPicPr>
          <p:nvPr/>
        </p:nvPicPr>
        <p:blipFill>
          <a:blip r:embed="rId4"/>
          <a:stretch>
            <a:fillRect/>
          </a:stretch>
        </p:blipFill>
        <p:spPr>
          <a:xfrm>
            <a:off x="5045844" y="1014355"/>
            <a:ext cx="5305425" cy="1543050"/>
          </a:xfrm>
          <a:prstGeom prst="rect">
            <a:avLst/>
          </a:prstGeom>
        </p:spPr>
      </p:pic>
      <p:cxnSp>
        <p:nvCxnSpPr>
          <p:cNvPr id="13" name="Straight Arrow Connector 12">
            <a:extLst>
              <a:ext uri="{FF2B5EF4-FFF2-40B4-BE49-F238E27FC236}">
                <a16:creationId xmlns:a16="http://schemas.microsoft.com/office/drawing/2014/main" id="{CD0E97C4-47F9-455C-A497-F8C9101072D8}"/>
              </a:ext>
            </a:extLst>
          </p:cNvPr>
          <p:cNvCxnSpPr>
            <a:cxnSpLocks/>
          </p:cNvCxnSpPr>
          <p:nvPr/>
        </p:nvCxnSpPr>
        <p:spPr>
          <a:xfrm>
            <a:off x="3583784" y="278712"/>
            <a:ext cx="1563251" cy="73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1F0E2C6-7237-4531-BB95-AD4AA3C87C15}"/>
              </a:ext>
            </a:extLst>
          </p:cNvPr>
          <p:cNvCxnSpPr>
            <a:cxnSpLocks/>
          </p:cNvCxnSpPr>
          <p:nvPr/>
        </p:nvCxnSpPr>
        <p:spPr>
          <a:xfrm>
            <a:off x="2109813" y="764487"/>
            <a:ext cx="3178360" cy="1947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1F0101F3-9606-4A80-AA71-A4A003CFB4DB}"/>
              </a:ext>
            </a:extLst>
          </p:cNvPr>
          <p:cNvSpPr/>
          <p:nvPr/>
        </p:nvSpPr>
        <p:spPr>
          <a:xfrm>
            <a:off x="3698993" y="501649"/>
            <a:ext cx="128289" cy="1074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918A54B2-5051-46FC-B588-34C386A23747}"/>
              </a:ext>
            </a:extLst>
          </p:cNvPr>
          <p:cNvSpPr txBox="1"/>
          <p:nvPr/>
        </p:nvSpPr>
        <p:spPr>
          <a:xfrm>
            <a:off x="5288173" y="141402"/>
            <a:ext cx="5724525" cy="369332"/>
          </a:xfrm>
          <a:prstGeom prst="rect">
            <a:avLst/>
          </a:prstGeom>
          <a:noFill/>
        </p:spPr>
        <p:txBody>
          <a:bodyPr wrap="square" rtlCol="0">
            <a:spAutoFit/>
          </a:bodyPr>
          <a:lstStyle/>
          <a:p>
            <a:r>
              <a:rPr lang="en-US" dirty="0"/>
              <a:t>Changing the Scaling factor for the Distribution Tables</a:t>
            </a:r>
          </a:p>
        </p:txBody>
      </p:sp>
    </p:spTree>
    <p:extLst>
      <p:ext uri="{BB962C8B-B14F-4D97-AF65-F5344CB8AC3E}">
        <p14:creationId xmlns:p14="http://schemas.microsoft.com/office/powerpoint/2010/main" val="3753624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0E17-678B-4860-88A4-535CEA4DD83F}"/>
              </a:ext>
            </a:extLst>
          </p:cNvPr>
          <p:cNvSpPr>
            <a:spLocks noGrp="1"/>
          </p:cNvSpPr>
          <p:nvPr>
            <p:ph type="title"/>
          </p:nvPr>
        </p:nvSpPr>
        <p:spPr/>
        <p:txBody>
          <a:bodyPr/>
          <a:lstStyle/>
          <a:p>
            <a:r>
              <a:rPr lang="en-US" dirty="0"/>
              <a:t>Output of the Distribution Table</a:t>
            </a:r>
          </a:p>
        </p:txBody>
      </p:sp>
      <p:sp>
        <p:nvSpPr>
          <p:cNvPr id="7" name="Text Placeholder 6">
            <a:extLst>
              <a:ext uri="{FF2B5EF4-FFF2-40B4-BE49-F238E27FC236}">
                <a16:creationId xmlns:a16="http://schemas.microsoft.com/office/drawing/2014/main" id="{3A4839F2-9990-47C0-BB7C-D6BD41D66D44}"/>
              </a:ext>
            </a:extLst>
          </p:cNvPr>
          <p:cNvSpPr>
            <a:spLocks noGrp="1"/>
          </p:cNvSpPr>
          <p:nvPr>
            <p:ph type="body" sz="half" idx="2"/>
          </p:nvPr>
        </p:nvSpPr>
        <p:spPr/>
        <p:txBody>
          <a:bodyPr/>
          <a:lstStyle/>
          <a:p>
            <a:endParaRPr lang="en-US"/>
          </a:p>
        </p:txBody>
      </p:sp>
      <p:sp>
        <p:nvSpPr>
          <p:cNvPr id="4" name="Slide Number Placeholder 3">
            <a:extLst>
              <a:ext uri="{FF2B5EF4-FFF2-40B4-BE49-F238E27FC236}">
                <a16:creationId xmlns:a16="http://schemas.microsoft.com/office/drawing/2014/main" id="{A377C004-5F9A-44F1-B767-8D46DAADB288}"/>
              </a:ext>
            </a:extLst>
          </p:cNvPr>
          <p:cNvSpPr>
            <a:spLocks noGrp="1"/>
          </p:cNvSpPr>
          <p:nvPr>
            <p:ph type="sldNum" sz="quarter" idx="12"/>
          </p:nvPr>
        </p:nvSpPr>
        <p:spPr/>
        <p:txBody>
          <a:bodyPr/>
          <a:lstStyle/>
          <a:p>
            <a:fld id="{52C44A77-5F5E-4CB9-8D56-F5EB4797E63D}" type="slidenum">
              <a:rPr lang="en-US" smtClean="0"/>
              <a:t>47</a:t>
            </a:fld>
            <a:endParaRPr lang="en-US"/>
          </a:p>
        </p:txBody>
      </p:sp>
      <p:pic>
        <p:nvPicPr>
          <p:cNvPr id="5" name="Picture 4">
            <a:extLst>
              <a:ext uri="{FF2B5EF4-FFF2-40B4-BE49-F238E27FC236}">
                <a16:creationId xmlns:a16="http://schemas.microsoft.com/office/drawing/2014/main" id="{87FD85AE-0E5A-468B-9B39-B93DE5C7F863}"/>
              </a:ext>
            </a:extLst>
          </p:cNvPr>
          <p:cNvPicPr>
            <a:picLocks noChangeAspect="1"/>
          </p:cNvPicPr>
          <p:nvPr/>
        </p:nvPicPr>
        <p:blipFill>
          <a:blip r:embed="rId2"/>
          <a:stretch>
            <a:fillRect/>
          </a:stretch>
        </p:blipFill>
        <p:spPr>
          <a:xfrm>
            <a:off x="6281737" y="280988"/>
            <a:ext cx="5000625" cy="5895975"/>
          </a:xfrm>
          <a:prstGeom prst="rect">
            <a:avLst/>
          </a:prstGeom>
        </p:spPr>
      </p:pic>
    </p:spTree>
    <p:extLst>
      <p:ext uri="{BB962C8B-B14F-4D97-AF65-F5344CB8AC3E}">
        <p14:creationId xmlns:p14="http://schemas.microsoft.com/office/powerpoint/2010/main" val="2964601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875946-8630-4671-97E1-C51F7AA9BEE1}"/>
              </a:ext>
            </a:extLst>
          </p:cNvPr>
          <p:cNvSpPr>
            <a:spLocks noGrp="1"/>
          </p:cNvSpPr>
          <p:nvPr>
            <p:ph type="title"/>
          </p:nvPr>
        </p:nvSpPr>
        <p:spPr>
          <a:xfrm>
            <a:off x="501460" y="210312"/>
            <a:ext cx="3932237" cy="1161288"/>
          </a:xfrm>
        </p:spPr>
        <p:txBody>
          <a:bodyPr>
            <a:noAutofit/>
          </a:bodyPr>
          <a:lstStyle/>
          <a:p>
            <a:r>
              <a:rPr lang="en-US" sz="2400" b="1" dirty="0"/>
              <a:t>Syncing with the updated online repository:</a:t>
            </a:r>
          </a:p>
        </p:txBody>
      </p:sp>
      <p:sp>
        <p:nvSpPr>
          <p:cNvPr id="8" name="Text Placeholder 7">
            <a:extLst>
              <a:ext uri="{FF2B5EF4-FFF2-40B4-BE49-F238E27FC236}">
                <a16:creationId xmlns:a16="http://schemas.microsoft.com/office/drawing/2014/main" id="{24992C9B-92AD-4E9B-AD51-ED4B98EAC924}"/>
              </a:ext>
            </a:extLst>
          </p:cNvPr>
          <p:cNvSpPr>
            <a:spLocks noGrp="1"/>
          </p:cNvSpPr>
          <p:nvPr>
            <p:ph type="body" sz="half" idx="2"/>
          </p:nvPr>
        </p:nvSpPr>
        <p:spPr>
          <a:xfrm>
            <a:off x="501460" y="1581912"/>
            <a:ext cx="4270565" cy="5065776"/>
          </a:xfrm>
        </p:spPr>
        <p:txBody>
          <a:bodyPr/>
          <a:lstStyle/>
          <a:p>
            <a:pPr marL="342900" indent="-342900">
              <a:buFont typeface="Arial" panose="020B0604020202020204" pitchFamily="34" charset="0"/>
              <a:buChar char="•"/>
            </a:pPr>
            <a:r>
              <a:rPr lang="en-US" sz="2000" dirty="0"/>
              <a:t>Go to Anaconda Prompt, type the following commands to sync your local repository with your online one:</a:t>
            </a:r>
          </a:p>
          <a:p>
            <a:pPr marL="800100" lvl="1" indent="-342900">
              <a:buFont typeface="Arial" panose="020B0604020202020204" pitchFamily="34" charset="0"/>
              <a:buChar char="•"/>
            </a:pPr>
            <a:r>
              <a:rPr lang="en-US" sz="2000" dirty="0">
                <a:solidFill>
                  <a:schemeClr val="accent1"/>
                </a:solidFill>
              </a:rPr>
              <a:t>cd</a:t>
            </a:r>
            <a:r>
              <a:rPr lang="en-US" sz="2000" dirty="0"/>
              <a:t> </a:t>
            </a:r>
            <a:r>
              <a:rPr lang="en-US" sz="2000" b="1" dirty="0">
                <a:solidFill>
                  <a:srgbClr val="FF0000"/>
                </a:solidFill>
              </a:rPr>
              <a:t>path/address </a:t>
            </a:r>
            <a:r>
              <a:rPr lang="en-US" sz="2000" dirty="0"/>
              <a:t>of the folder on your computer</a:t>
            </a:r>
          </a:p>
          <a:p>
            <a:pPr marL="800100" lvl="1" indent="-342900">
              <a:buFont typeface="Arial" panose="020B0604020202020204" pitchFamily="34" charset="0"/>
              <a:buChar char="•"/>
            </a:pPr>
            <a:r>
              <a:rPr lang="en-US" sz="2000" dirty="0"/>
              <a:t>Type </a:t>
            </a:r>
            <a:r>
              <a:rPr lang="en-US" sz="2000" dirty="0" err="1">
                <a:solidFill>
                  <a:schemeClr val="accent1"/>
                </a:solidFill>
              </a:rPr>
              <a:t>gitsync</a:t>
            </a:r>
            <a:endParaRPr lang="en-US" sz="2000" dirty="0">
              <a:solidFill>
                <a:schemeClr val="accent1"/>
              </a:solidFill>
            </a:endParaRPr>
          </a:p>
          <a:p>
            <a:pPr marL="800100" lvl="1" indent="-342900">
              <a:buFont typeface="Arial" panose="020B0604020202020204" pitchFamily="34" charset="0"/>
              <a:buChar char="•"/>
            </a:pPr>
            <a:r>
              <a:rPr lang="en-US" sz="2000" dirty="0"/>
              <a:t>Type ‘</a:t>
            </a:r>
            <a:r>
              <a:rPr lang="en-US" sz="2000" dirty="0">
                <a:solidFill>
                  <a:schemeClr val="accent1"/>
                </a:solidFill>
              </a:rPr>
              <a:t>y</a:t>
            </a:r>
            <a:r>
              <a:rPr lang="en-US" sz="2000" dirty="0"/>
              <a:t>’ if you are on </a:t>
            </a:r>
            <a:r>
              <a:rPr lang="en-US" sz="2000" b="1" dirty="0">
                <a:solidFill>
                  <a:srgbClr val="FF0000"/>
                </a:solidFill>
              </a:rPr>
              <a:t>master</a:t>
            </a:r>
            <a:r>
              <a:rPr lang="en-US" sz="2000" dirty="0"/>
              <a:t> branch, If you are not on the master branch, type ‘</a:t>
            </a:r>
            <a:r>
              <a:rPr lang="en-US" sz="2000" dirty="0">
                <a:solidFill>
                  <a:schemeClr val="accent1"/>
                </a:solidFill>
              </a:rPr>
              <a:t>n</a:t>
            </a:r>
            <a:r>
              <a:rPr lang="en-US" sz="2000" dirty="0"/>
              <a:t>’ and then type  </a:t>
            </a:r>
            <a:r>
              <a:rPr lang="en-US" sz="2000" dirty="0">
                <a:solidFill>
                  <a:schemeClr val="accent1"/>
                </a:solidFill>
              </a:rPr>
              <a:t>git checkout master</a:t>
            </a:r>
            <a:r>
              <a:rPr lang="en-US" sz="2000" dirty="0"/>
              <a:t> at the prompt</a:t>
            </a:r>
          </a:p>
          <a:p>
            <a:pPr lvl="1"/>
            <a:endParaRPr lang="en-US" sz="2000" dirty="0"/>
          </a:p>
          <a:p>
            <a:pPr lvl="1"/>
            <a:r>
              <a:rPr lang="en-US" sz="2000" dirty="0"/>
              <a:t>The local computer will now be updated with the latest version of the model from github</a:t>
            </a:r>
          </a:p>
          <a:p>
            <a:pPr marL="800100" lvl="1" indent="-34290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22474D9F-62DC-4E69-B80E-419434808C0E}"/>
              </a:ext>
            </a:extLst>
          </p:cNvPr>
          <p:cNvSpPr>
            <a:spLocks noGrp="1"/>
          </p:cNvSpPr>
          <p:nvPr>
            <p:ph type="sldNum" sz="quarter" idx="12"/>
          </p:nvPr>
        </p:nvSpPr>
        <p:spPr>
          <a:xfrm>
            <a:off x="8610600" y="6356350"/>
            <a:ext cx="2743200" cy="365125"/>
          </a:xfrm>
        </p:spPr>
        <p:txBody>
          <a:bodyPr/>
          <a:lstStyle/>
          <a:p>
            <a:fld id="{52C44A77-5F5E-4CB9-8D56-F5EB4797E63D}" type="slidenum">
              <a:rPr lang="en-US" smtClean="0"/>
              <a:t>48</a:t>
            </a:fld>
            <a:endParaRPr lang="en-US"/>
          </a:p>
        </p:txBody>
      </p:sp>
      <p:sp>
        <p:nvSpPr>
          <p:cNvPr id="3" name="Content Placeholder 2">
            <a:extLst>
              <a:ext uri="{FF2B5EF4-FFF2-40B4-BE49-F238E27FC236}">
                <a16:creationId xmlns:a16="http://schemas.microsoft.com/office/drawing/2014/main" id="{9E5C6151-A51C-4C87-8F06-17DCC561E1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33959B-386B-4B5C-BB8A-D92A8AF64319}"/>
              </a:ext>
            </a:extLst>
          </p:cNvPr>
          <p:cNvPicPr>
            <a:picLocks noChangeAspect="1"/>
          </p:cNvPicPr>
          <p:nvPr/>
        </p:nvPicPr>
        <p:blipFill>
          <a:blip r:embed="rId2"/>
          <a:stretch>
            <a:fillRect/>
          </a:stretch>
        </p:blipFill>
        <p:spPr>
          <a:xfrm>
            <a:off x="4817301" y="0"/>
            <a:ext cx="7374699" cy="6466788"/>
          </a:xfrm>
          <a:prstGeom prst="rect">
            <a:avLst/>
          </a:prstGeom>
        </p:spPr>
      </p:pic>
    </p:spTree>
    <p:extLst>
      <p:ext uri="{BB962C8B-B14F-4D97-AF65-F5344CB8AC3E}">
        <p14:creationId xmlns:p14="http://schemas.microsoft.com/office/powerpoint/2010/main" val="3740345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CEFA-5CB3-4F97-B29B-88BA3BE2CD22}"/>
              </a:ext>
            </a:extLst>
          </p:cNvPr>
          <p:cNvSpPr>
            <a:spLocks noGrp="1"/>
          </p:cNvSpPr>
          <p:nvPr>
            <p:ph type="title"/>
          </p:nvPr>
        </p:nvSpPr>
        <p:spPr/>
        <p:txBody>
          <a:bodyPr/>
          <a:lstStyle/>
          <a:p>
            <a:r>
              <a:rPr lang="en-US" dirty="0"/>
              <a:t>Tax Expenditures</a:t>
            </a:r>
          </a:p>
        </p:txBody>
      </p:sp>
      <p:sp>
        <p:nvSpPr>
          <p:cNvPr id="3" name="Content Placeholder 2">
            <a:extLst>
              <a:ext uri="{FF2B5EF4-FFF2-40B4-BE49-F238E27FC236}">
                <a16:creationId xmlns:a16="http://schemas.microsoft.com/office/drawing/2014/main" id="{4A01CE95-59F3-42AB-B363-FA2B0A5F31B9}"/>
              </a:ext>
            </a:extLst>
          </p:cNvPr>
          <p:cNvSpPr>
            <a:spLocks noGrp="1"/>
          </p:cNvSpPr>
          <p:nvPr>
            <p:ph idx="1"/>
          </p:nvPr>
        </p:nvSpPr>
        <p:spPr/>
        <p:txBody>
          <a:bodyPr/>
          <a:lstStyle/>
          <a:p>
            <a:r>
              <a:rPr lang="en-US" dirty="0"/>
              <a:t>The Microsimulation Model can estimate the tax expenditures (revenue foregone due to tax incentives)</a:t>
            </a:r>
          </a:p>
          <a:p>
            <a:r>
              <a:rPr lang="en-US" dirty="0"/>
              <a:t>This is done by calculating the difference in the tax calculated with and without the tax exemptions.</a:t>
            </a:r>
          </a:p>
          <a:p>
            <a:r>
              <a:rPr lang="en-US" dirty="0"/>
              <a:t>In the model this can be done by switching ‘on’ and ‘off’ the exemptions in the current_law_policy.json file and finding the difference in the tax calculated in these two modes.</a:t>
            </a:r>
          </a:p>
          <a:p>
            <a:r>
              <a:rPr lang="en-US" dirty="0"/>
              <a:t>As tax expenditures are a ‘static’ concept, there is no need to include behavioral impacts of switching the exemptions ‘on’ and ‘off.</a:t>
            </a:r>
          </a:p>
        </p:txBody>
      </p:sp>
      <p:sp>
        <p:nvSpPr>
          <p:cNvPr id="4" name="Slide Number Placeholder 3">
            <a:extLst>
              <a:ext uri="{FF2B5EF4-FFF2-40B4-BE49-F238E27FC236}">
                <a16:creationId xmlns:a16="http://schemas.microsoft.com/office/drawing/2014/main" id="{AC0FE74E-EEA6-42BA-B862-8E343AAC0053}"/>
              </a:ext>
            </a:extLst>
          </p:cNvPr>
          <p:cNvSpPr>
            <a:spLocks noGrp="1"/>
          </p:cNvSpPr>
          <p:nvPr>
            <p:ph type="sldNum" sz="quarter" idx="12"/>
          </p:nvPr>
        </p:nvSpPr>
        <p:spPr/>
        <p:txBody>
          <a:bodyPr/>
          <a:lstStyle/>
          <a:p>
            <a:fld id="{52C44A77-5F5E-4CB9-8D56-F5EB4797E63D}" type="slidenum">
              <a:rPr lang="en-US" smtClean="0"/>
              <a:t>49</a:t>
            </a:fld>
            <a:endParaRPr lang="en-US"/>
          </a:p>
        </p:txBody>
      </p:sp>
    </p:spTree>
    <p:extLst>
      <p:ext uri="{BB962C8B-B14F-4D97-AF65-F5344CB8AC3E}">
        <p14:creationId xmlns:p14="http://schemas.microsoft.com/office/powerpoint/2010/main" val="51813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5E3-63C1-4D63-89C2-1847C1F7F279}"/>
              </a:ext>
            </a:extLst>
          </p:cNvPr>
          <p:cNvSpPr>
            <a:spLocks noGrp="1"/>
          </p:cNvSpPr>
          <p:nvPr>
            <p:ph type="title"/>
          </p:nvPr>
        </p:nvSpPr>
        <p:spPr/>
        <p:txBody>
          <a:bodyPr>
            <a:normAutofit fontScale="90000"/>
          </a:bodyPr>
          <a:lstStyle/>
          <a:p>
            <a:r>
              <a:rPr lang="en-US" b="1" dirty="0"/>
              <a:t>The exemptions are added to the </a:t>
            </a:r>
            <a:r>
              <a:rPr lang="en-US" b="1" dirty="0" err="1"/>
              <a:t>current_law_policy</a:t>
            </a:r>
            <a:r>
              <a:rPr lang="en-US" b="1" dirty="0"/>
              <a:t> json file</a:t>
            </a:r>
            <a:endParaRPr lang="en-US" dirty="0"/>
          </a:p>
        </p:txBody>
      </p:sp>
      <p:sp>
        <p:nvSpPr>
          <p:cNvPr id="3" name="Content Placeholder 2">
            <a:extLst>
              <a:ext uri="{FF2B5EF4-FFF2-40B4-BE49-F238E27FC236}">
                <a16:creationId xmlns:a16="http://schemas.microsoft.com/office/drawing/2014/main" id="{7C401FBD-A839-43A1-93BB-C83D3B0A1CDA}"/>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A3CCC1B5-439E-4569-A5CE-5865FA5E9B64}"/>
              </a:ext>
            </a:extLst>
          </p:cNvPr>
          <p:cNvSpPr>
            <a:spLocks noGrp="1"/>
          </p:cNvSpPr>
          <p:nvPr>
            <p:ph type="sldNum" sz="quarter" idx="12"/>
          </p:nvPr>
        </p:nvSpPr>
        <p:spPr/>
        <p:txBody>
          <a:bodyPr/>
          <a:lstStyle/>
          <a:p>
            <a:fld id="{52C44A77-5F5E-4CB9-8D56-F5EB4797E63D}" type="slidenum">
              <a:rPr lang="en-US" smtClean="0"/>
              <a:t>50</a:t>
            </a:fld>
            <a:endParaRPr lang="en-US"/>
          </a:p>
        </p:txBody>
      </p:sp>
      <p:pic>
        <p:nvPicPr>
          <p:cNvPr id="6" name="Picture 5">
            <a:extLst>
              <a:ext uri="{FF2B5EF4-FFF2-40B4-BE49-F238E27FC236}">
                <a16:creationId xmlns:a16="http://schemas.microsoft.com/office/drawing/2014/main" id="{F1722697-CF43-44DC-B8FE-B05117155C64}"/>
              </a:ext>
            </a:extLst>
          </p:cNvPr>
          <p:cNvPicPr>
            <a:picLocks noChangeAspect="1"/>
          </p:cNvPicPr>
          <p:nvPr/>
        </p:nvPicPr>
        <p:blipFill>
          <a:blip r:embed="rId2"/>
          <a:stretch>
            <a:fillRect/>
          </a:stretch>
        </p:blipFill>
        <p:spPr>
          <a:xfrm>
            <a:off x="5059679" y="0"/>
            <a:ext cx="6947925" cy="6400800"/>
          </a:xfrm>
          <a:prstGeom prst="rect">
            <a:avLst/>
          </a:prstGeom>
        </p:spPr>
      </p:pic>
      <p:sp>
        <p:nvSpPr>
          <p:cNvPr id="8" name="Rectangle: Rounded Corners 7">
            <a:extLst>
              <a:ext uri="{FF2B5EF4-FFF2-40B4-BE49-F238E27FC236}">
                <a16:creationId xmlns:a16="http://schemas.microsoft.com/office/drawing/2014/main" id="{27C36ABA-5309-4FCA-A664-DEA4D8292026}"/>
              </a:ext>
            </a:extLst>
          </p:cNvPr>
          <p:cNvSpPr/>
          <p:nvPr/>
        </p:nvSpPr>
        <p:spPr>
          <a:xfrm>
            <a:off x="5059679" y="136525"/>
            <a:ext cx="5442473" cy="5899149"/>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69E92ED5-5E6F-4BA9-A06D-7E4367572231}"/>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US" sz="2000" dirty="0"/>
              <a:t>Note that in many cases the exemptions are switched ‘on’ and ‘off’ by applying either 100% of the exemption or 0% exemption, i.e. the “value” is between ‘1’ and ‘0’.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425874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75E77-1DA1-4E07-9E77-F418E8FB2A27}"/>
              </a:ext>
            </a:extLst>
          </p:cNvPr>
          <p:cNvSpPr>
            <a:spLocks noGrp="1"/>
          </p:cNvSpPr>
          <p:nvPr>
            <p:ph type="title"/>
          </p:nvPr>
        </p:nvSpPr>
        <p:spPr>
          <a:xfrm>
            <a:off x="839788" y="111188"/>
            <a:ext cx="3932237" cy="877824"/>
          </a:xfrm>
        </p:spPr>
        <p:txBody>
          <a:bodyPr>
            <a:normAutofit/>
          </a:bodyPr>
          <a:lstStyle/>
          <a:p>
            <a:r>
              <a:rPr lang="en-US" sz="2400" b="1" dirty="0"/>
              <a:t>A new ‘benchmark’ policy json file is created</a:t>
            </a:r>
          </a:p>
        </p:txBody>
      </p:sp>
      <p:sp>
        <p:nvSpPr>
          <p:cNvPr id="9" name="Text Placeholder 8">
            <a:extLst>
              <a:ext uri="{FF2B5EF4-FFF2-40B4-BE49-F238E27FC236}">
                <a16:creationId xmlns:a16="http://schemas.microsoft.com/office/drawing/2014/main" id="{59C6D6FB-4B17-4187-B3F0-92A59746299D}"/>
              </a:ext>
            </a:extLst>
          </p:cNvPr>
          <p:cNvSpPr>
            <a:spLocks noGrp="1"/>
          </p:cNvSpPr>
          <p:nvPr>
            <p:ph type="body" sz="half" idx="2"/>
          </p:nvPr>
        </p:nvSpPr>
        <p:spPr>
          <a:xfrm>
            <a:off x="713232" y="989012"/>
            <a:ext cx="4058793" cy="5645252"/>
          </a:xfrm>
        </p:spPr>
        <p:txBody>
          <a:bodyPr>
            <a:normAutofit fontScale="92500" lnSpcReduction="20000"/>
          </a:bodyPr>
          <a:lstStyle/>
          <a:p>
            <a:pPr marL="285750" indent="-285750">
              <a:buFont typeface="Arial" panose="020B0604020202020204" pitchFamily="34" charset="0"/>
              <a:buChar char="•"/>
            </a:pPr>
            <a:r>
              <a:rPr lang="en-US" sz="2000" dirty="0"/>
              <a:t>All the exemptions are included in the file </a:t>
            </a:r>
            <a:r>
              <a:rPr lang="en-US" sz="2000" dirty="0" err="1"/>
              <a:t>tax_incentives_benchmark.json</a:t>
            </a:r>
            <a:endParaRPr lang="en-US" sz="2000" dirty="0"/>
          </a:p>
          <a:p>
            <a:pPr marL="285750" indent="-285750">
              <a:buFont typeface="Arial" panose="020B0604020202020204" pitchFamily="34" charset="0"/>
              <a:buChar char="•"/>
            </a:pPr>
            <a:r>
              <a:rPr lang="en-US" sz="2000" dirty="0"/>
              <a:t>The ‘benchmark’ implies no exemption, therefore the policy variable is switched to ‘0’. The tax collected in such a case would be the baseline against which the revenue foregone due to the exemption would be calculated. </a:t>
            </a:r>
          </a:p>
          <a:p>
            <a:pPr marL="285750" indent="-285750">
              <a:buFont typeface="Arial" panose="020B0604020202020204" pitchFamily="34" charset="0"/>
              <a:buChar char="•"/>
            </a:pPr>
            <a:r>
              <a:rPr lang="en-US" sz="2000" dirty="0"/>
              <a:t>When we apply the current law we get the tax collectible under the current law. When we switch off the exemption one-by-one by applying the ‘benchmark’ policy we get the baseline tax collectible.</a:t>
            </a:r>
          </a:p>
          <a:p>
            <a:pPr marL="285750" indent="-285750">
              <a:buFont typeface="Arial" panose="020B0604020202020204" pitchFamily="34" charset="0"/>
              <a:buChar char="•"/>
            </a:pPr>
            <a:r>
              <a:rPr lang="en-US" sz="2000" dirty="0"/>
              <a:t>The difference between the two gives us the revenue foregone or the tax expenditures as a result of the exemption.</a:t>
            </a:r>
          </a:p>
          <a:p>
            <a:pPr marL="285750" indent="-285750">
              <a:buFont typeface="Arial" panose="020B0604020202020204" pitchFamily="34" charset="0"/>
              <a:buChar char="•"/>
            </a:pPr>
            <a:r>
              <a:rPr lang="en-US" sz="2000" dirty="0"/>
              <a:t>We repeat the process for each of the exemptions in the ‘benchmark file. </a:t>
            </a:r>
          </a:p>
          <a:p>
            <a:pPr marL="285750" indent="-285750">
              <a:buFont typeface="Arial" panose="020B0604020202020204" pitchFamily="34" charset="0"/>
              <a:buChar char="•"/>
            </a:pPr>
            <a:r>
              <a:rPr lang="en-US" sz="2000" dirty="0"/>
              <a:t>The results are output into a </a:t>
            </a:r>
            <a:r>
              <a:rPr lang="en-US" sz="2000" b="1" dirty="0"/>
              <a:t>csv</a:t>
            </a:r>
            <a:r>
              <a:rPr lang="en-US" sz="2000" dirty="0"/>
              <a:t> file.</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ECCE8930-9CE2-4429-A925-B5BBD6607A74}"/>
              </a:ext>
            </a:extLst>
          </p:cNvPr>
          <p:cNvSpPr>
            <a:spLocks noGrp="1"/>
          </p:cNvSpPr>
          <p:nvPr>
            <p:ph type="sldNum" sz="quarter" idx="12"/>
          </p:nvPr>
        </p:nvSpPr>
        <p:spPr/>
        <p:txBody>
          <a:bodyPr/>
          <a:lstStyle/>
          <a:p>
            <a:fld id="{52C44A77-5F5E-4CB9-8D56-F5EB4797E63D}" type="slidenum">
              <a:rPr lang="en-US" smtClean="0"/>
              <a:t>51</a:t>
            </a:fld>
            <a:endParaRPr lang="en-US"/>
          </a:p>
        </p:txBody>
      </p:sp>
      <p:sp>
        <p:nvSpPr>
          <p:cNvPr id="12" name="Oval 11">
            <a:extLst>
              <a:ext uri="{FF2B5EF4-FFF2-40B4-BE49-F238E27FC236}">
                <a16:creationId xmlns:a16="http://schemas.microsoft.com/office/drawing/2014/main" id="{D7EF3378-60A5-4ABC-AB57-0EB60B5F76B5}"/>
              </a:ext>
            </a:extLst>
          </p:cNvPr>
          <p:cNvSpPr/>
          <p:nvPr/>
        </p:nvSpPr>
        <p:spPr>
          <a:xfrm>
            <a:off x="8513064" y="2496312"/>
            <a:ext cx="3302127" cy="146304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2215432-1AB9-432E-B7F7-1604D47E5519}"/>
              </a:ext>
            </a:extLst>
          </p:cNvPr>
          <p:cNvSpPr>
            <a:spLocks noGrp="1"/>
          </p:cNvSpPr>
          <p:nvPr>
            <p:ph type="pic" idx="1"/>
          </p:nvPr>
        </p:nvSpPr>
        <p:spPr/>
      </p:sp>
      <p:pic>
        <p:nvPicPr>
          <p:cNvPr id="4" name="Picture 3">
            <a:extLst>
              <a:ext uri="{FF2B5EF4-FFF2-40B4-BE49-F238E27FC236}">
                <a16:creationId xmlns:a16="http://schemas.microsoft.com/office/drawing/2014/main" id="{26E90B40-05BF-4582-8C25-6CED416E037A}"/>
              </a:ext>
            </a:extLst>
          </p:cNvPr>
          <p:cNvPicPr>
            <a:picLocks noChangeAspect="1"/>
          </p:cNvPicPr>
          <p:nvPr/>
        </p:nvPicPr>
        <p:blipFill>
          <a:blip r:embed="rId2"/>
          <a:stretch>
            <a:fillRect/>
          </a:stretch>
        </p:blipFill>
        <p:spPr>
          <a:xfrm>
            <a:off x="4772025" y="0"/>
            <a:ext cx="7341270" cy="6356350"/>
          </a:xfrm>
          <a:prstGeom prst="rect">
            <a:avLst/>
          </a:prstGeom>
        </p:spPr>
      </p:pic>
      <p:sp>
        <p:nvSpPr>
          <p:cNvPr id="7" name="Rectangle: Rounded Corners 6">
            <a:extLst>
              <a:ext uri="{FF2B5EF4-FFF2-40B4-BE49-F238E27FC236}">
                <a16:creationId xmlns:a16="http://schemas.microsoft.com/office/drawing/2014/main" id="{B9474BB5-55D3-4F0D-B1E8-5BB9EC4F1B6E}"/>
              </a:ext>
            </a:extLst>
          </p:cNvPr>
          <p:cNvSpPr/>
          <p:nvPr/>
        </p:nvSpPr>
        <p:spPr>
          <a:xfrm>
            <a:off x="5307291" y="2234153"/>
            <a:ext cx="6608189" cy="3233393"/>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067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EC58-0B97-449E-AC2C-184C35CC4016}"/>
              </a:ext>
            </a:extLst>
          </p:cNvPr>
          <p:cNvSpPr>
            <a:spLocks noGrp="1"/>
          </p:cNvSpPr>
          <p:nvPr>
            <p:ph type="title"/>
          </p:nvPr>
        </p:nvSpPr>
        <p:spPr>
          <a:xfrm>
            <a:off x="731520" y="265176"/>
            <a:ext cx="4040505" cy="1133856"/>
          </a:xfrm>
        </p:spPr>
        <p:txBody>
          <a:bodyPr>
            <a:noAutofit/>
          </a:bodyPr>
          <a:lstStyle/>
          <a:p>
            <a:r>
              <a:rPr lang="en-US" sz="2400" b="1" dirty="0"/>
              <a:t>Variables &amp; functions are added, changes are made to the following files</a:t>
            </a:r>
          </a:p>
        </p:txBody>
      </p:sp>
      <p:pic>
        <p:nvPicPr>
          <p:cNvPr id="7" name="Content Placeholder 6" descr="A screenshot of a map&#10;&#10;Description automatically generated">
            <a:extLst>
              <a:ext uri="{FF2B5EF4-FFF2-40B4-BE49-F238E27FC236}">
                <a16:creationId xmlns:a16="http://schemas.microsoft.com/office/drawing/2014/main" id="{D8C6BD92-A3E9-4555-A10C-ABC2C6F2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0" y="630936"/>
            <a:ext cx="6409944" cy="4882896"/>
          </a:xfrm>
        </p:spPr>
      </p:pic>
      <p:sp>
        <p:nvSpPr>
          <p:cNvPr id="4" name="Text Placeholder 3">
            <a:extLst>
              <a:ext uri="{FF2B5EF4-FFF2-40B4-BE49-F238E27FC236}">
                <a16:creationId xmlns:a16="http://schemas.microsoft.com/office/drawing/2014/main" id="{291C95CF-2F4A-4824-AEFE-D0BEC1E26234}"/>
              </a:ext>
            </a:extLst>
          </p:cNvPr>
          <p:cNvSpPr>
            <a:spLocks noGrp="1"/>
          </p:cNvSpPr>
          <p:nvPr>
            <p:ph type="body" sz="half" idx="2"/>
          </p:nvPr>
        </p:nvSpPr>
        <p:spPr>
          <a:xfrm>
            <a:off x="731520" y="1986978"/>
            <a:ext cx="4171220" cy="4369372"/>
          </a:xfrm>
        </p:spPr>
        <p:txBody>
          <a:bodyPr>
            <a:normAutofit/>
          </a:bodyPr>
          <a:lstStyle/>
          <a:p>
            <a:pPr marL="342900" indent="-342900">
              <a:buFont typeface="Arial" panose="020B0604020202020204" pitchFamily="34" charset="0"/>
              <a:buChar char="•"/>
            </a:pPr>
            <a:r>
              <a:rPr lang="en-US" sz="2000" dirty="0"/>
              <a:t>corpfunctions.py</a:t>
            </a:r>
          </a:p>
          <a:p>
            <a:pPr marL="342900" indent="-342900">
              <a:buFont typeface="Arial" panose="020B0604020202020204" pitchFamily="34" charset="0"/>
              <a:buChar char="•"/>
            </a:pPr>
            <a:r>
              <a:rPr lang="en-US" sz="2000" dirty="0"/>
              <a:t>calculator.py</a:t>
            </a:r>
          </a:p>
          <a:p>
            <a:pPr marL="342900" indent="-342900">
              <a:buFont typeface="Arial" panose="020B0604020202020204" pitchFamily="34" charset="0"/>
              <a:buChar char="•"/>
            </a:pPr>
            <a:r>
              <a:rPr lang="en-US" sz="2000" dirty="0" err="1"/>
              <a:t>corprecords_variables_poland.json</a:t>
            </a:r>
            <a:endParaRPr lang="en-US" sz="2000" dirty="0"/>
          </a:p>
          <a:p>
            <a:pPr marL="342900" indent="-342900">
              <a:buFont typeface="Arial" panose="020B0604020202020204" pitchFamily="34" charset="0"/>
              <a:buChar char="•"/>
            </a:pPr>
            <a:r>
              <a:rPr lang="en-US" sz="2000" dirty="0" err="1"/>
              <a:t>current_law_policy_Poland.json</a:t>
            </a:r>
            <a:endParaRPr lang="en-US" sz="2000" dirty="0"/>
          </a:p>
        </p:txBody>
      </p:sp>
      <p:sp>
        <p:nvSpPr>
          <p:cNvPr id="5" name="Slide Number Placeholder 4">
            <a:extLst>
              <a:ext uri="{FF2B5EF4-FFF2-40B4-BE49-F238E27FC236}">
                <a16:creationId xmlns:a16="http://schemas.microsoft.com/office/drawing/2014/main" id="{62FF7CA4-B4C1-4861-B0F7-6C647B3FBFB1}"/>
              </a:ext>
            </a:extLst>
          </p:cNvPr>
          <p:cNvSpPr>
            <a:spLocks noGrp="1"/>
          </p:cNvSpPr>
          <p:nvPr>
            <p:ph type="sldNum" sz="quarter" idx="12"/>
          </p:nvPr>
        </p:nvSpPr>
        <p:spPr/>
        <p:txBody>
          <a:bodyPr/>
          <a:lstStyle/>
          <a:p>
            <a:fld id="{52C44A77-5F5E-4CB9-8D56-F5EB4797E63D}" type="slidenum">
              <a:rPr lang="en-US" smtClean="0"/>
              <a:t>52</a:t>
            </a:fld>
            <a:endParaRPr lang="en-US"/>
          </a:p>
        </p:txBody>
      </p:sp>
      <p:sp>
        <p:nvSpPr>
          <p:cNvPr id="8" name="Oval 7">
            <a:extLst>
              <a:ext uri="{FF2B5EF4-FFF2-40B4-BE49-F238E27FC236}">
                <a16:creationId xmlns:a16="http://schemas.microsoft.com/office/drawing/2014/main" id="{63F02FE1-9BFF-48A6-8CAF-84239EB7A65A}"/>
              </a:ext>
            </a:extLst>
          </p:cNvPr>
          <p:cNvSpPr/>
          <p:nvPr/>
        </p:nvSpPr>
        <p:spPr>
          <a:xfrm>
            <a:off x="5266944" y="1216152"/>
            <a:ext cx="4059936" cy="18379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94415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CC6A0F-0D82-4DBF-BFB9-3E9412B638D4}"/>
              </a:ext>
            </a:extLst>
          </p:cNvPr>
          <p:cNvSpPr>
            <a:spLocks noGrp="1"/>
          </p:cNvSpPr>
          <p:nvPr>
            <p:ph type="title"/>
          </p:nvPr>
        </p:nvSpPr>
        <p:spPr>
          <a:xfrm>
            <a:off x="838200" y="365125"/>
            <a:ext cx="8982456" cy="750443"/>
          </a:xfrm>
        </p:spPr>
        <p:txBody>
          <a:bodyPr>
            <a:normAutofit/>
          </a:bodyPr>
          <a:lstStyle/>
          <a:p>
            <a:pPr algn="ctr"/>
            <a:r>
              <a:rPr lang="en-US" sz="2400" b="1" dirty="0"/>
              <a:t>Results/Output of Tax Expenditures </a:t>
            </a:r>
          </a:p>
        </p:txBody>
      </p:sp>
      <p:pic>
        <p:nvPicPr>
          <p:cNvPr id="7" name="Content Placeholder 6" descr="A screenshot of a computer&#10;&#10;Description automatically generated">
            <a:extLst>
              <a:ext uri="{FF2B5EF4-FFF2-40B4-BE49-F238E27FC236}">
                <a16:creationId xmlns:a16="http://schemas.microsoft.com/office/drawing/2014/main" id="{F23B9E8E-A074-4A1C-9238-9B377DCCE59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34440"/>
            <a:ext cx="9622536" cy="5121909"/>
          </a:xfrm>
        </p:spPr>
      </p:pic>
      <p:sp>
        <p:nvSpPr>
          <p:cNvPr id="5" name="Slide Number Placeholder 4">
            <a:extLst>
              <a:ext uri="{FF2B5EF4-FFF2-40B4-BE49-F238E27FC236}">
                <a16:creationId xmlns:a16="http://schemas.microsoft.com/office/drawing/2014/main" id="{B8561A0C-30C2-4B32-B957-3DF0067A3B64}"/>
              </a:ext>
            </a:extLst>
          </p:cNvPr>
          <p:cNvSpPr>
            <a:spLocks noGrp="1"/>
          </p:cNvSpPr>
          <p:nvPr>
            <p:ph type="sldNum" sz="quarter" idx="12"/>
          </p:nvPr>
        </p:nvSpPr>
        <p:spPr/>
        <p:txBody>
          <a:bodyPr/>
          <a:lstStyle/>
          <a:p>
            <a:fld id="{52C44A77-5F5E-4CB9-8D56-F5EB4797E63D}" type="slidenum">
              <a:rPr lang="en-US" smtClean="0"/>
              <a:t>53</a:t>
            </a:fld>
            <a:endParaRPr lang="en-US"/>
          </a:p>
        </p:txBody>
      </p:sp>
    </p:spTree>
    <p:extLst>
      <p:ext uri="{BB962C8B-B14F-4D97-AF65-F5344CB8AC3E}">
        <p14:creationId xmlns:p14="http://schemas.microsoft.com/office/powerpoint/2010/main" val="3278262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54</a:t>
            </a:fld>
            <a:endParaRPr lang="en-US"/>
          </a:p>
        </p:txBody>
      </p:sp>
    </p:spTree>
    <p:extLst>
      <p:ext uri="{BB962C8B-B14F-4D97-AF65-F5344CB8AC3E}">
        <p14:creationId xmlns:p14="http://schemas.microsoft.com/office/powerpoint/2010/main" val="545784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of The Microsimulation Model</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Revenue forecast for multiple years</a:t>
            </a:r>
          </a:p>
          <a:p>
            <a:r>
              <a:rPr lang="en-US" dirty="0"/>
              <a:t>Breakdown of tax burden by income, region, industry, </a:t>
            </a:r>
            <a:r>
              <a:rPr lang="en-US" dirty="0" err="1"/>
              <a:t>etc</a:t>
            </a:r>
            <a:endParaRPr lang="en-US" dirty="0"/>
          </a:p>
          <a:p>
            <a:r>
              <a:rPr lang="en-US" dirty="0"/>
              <a:t>Policy Simulation of revenue impact of specific reform proposals</a:t>
            </a:r>
          </a:p>
          <a:p>
            <a:r>
              <a:rPr lang="en-US" dirty="0"/>
              <a:t>Tax Expenditures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7023</TotalTime>
  <Words>4075</Words>
  <Application>Microsoft Office PowerPoint</Application>
  <PresentationFormat>Widescreen</PresentationFormat>
  <Paragraphs>599</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Tax Microsimulation Model  https://github.com/Revenue-Academy/Tax_Microsimulation </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of The Microsimulation Model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An Example of a Model Implementation</vt:lpstr>
      <vt:lpstr>PowerPoint Presentation</vt:lpstr>
      <vt:lpstr>PowerPoint Presentation</vt:lpstr>
      <vt:lpstr>PowerPoint Presentation</vt:lpstr>
      <vt:lpstr>PowerPoint Presentation</vt:lpstr>
      <vt:lpstr>Detailed Tax Expenditures</vt:lpstr>
      <vt:lpstr>PowerPoint Presentation</vt:lpstr>
      <vt:lpstr> Further capabilities  </vt:lpstr>
      <vt:lpstr>TRAINING SLIDES</vt:lpstr>
      <vt:lpstr>Design of the Microsimulation Model</vt:lpstr>
      <vt:lpstr>Structure of the Microsimulation Model</vt:lpstr>
      <vt:lpstr>Summary of Tasks</vt:lpstr>
      <vt:lpstr>Reading the Data</vt:lpstr>
      <vt:lpstr>Data Input – pit.csv and pitweights.csv</vt:lpstr>
      <vt:lpstr>Getting started with the model (Prerequisites)</vt:lpstr>
      <vt:lpstr>Sync with the repository on github</vt:lpstr>
      <vt:lpstr>Example of an Output result from app0,app1,app2</vt:lpstr>
      <vt:lpstr>Writing Tax Functions</vt:lpstr>
      <vt:lpstr>Adding a new tax function</vt:lpstr>
      <vt:lpstr>Adding a new tax function (2)</vt:lpstr>
      <vt:lpstr>Adding a new tax function (3)</vt:lpstr>
      <vt:lpstr>Adding a new Variable</vt:lpstr>
      <vt:lpstr>Adding a new Variable (2)</vt:lpstr>
      <vt:lpstr>Adding a new Variable (3) - if different growth rate from CPI</vt:lpstr>
      <vt:lpstr>Adding a new Variable (4) - if different growth rate from CPI</vt:lpstr>
      <vt:lpstr>PowerPoint Presentation</vt:lpstr>
      <vt:lpstr>Change the variable that reflects the Wage growth </vt:lpstr>
      <vt:lpstr>Running baseline case</vt:lpstr>
      <vt:lpstr>Implementing Reforms</vt:lpstr>
      <vt:lpstr>Revenue Projections into the Future</vt:lpstr>
      <vt:lpstr>Distributional Analysis</vt:lpstr>
      <vt:lpstr>Distribution Tables</vt:lpstr>
      <vt:lpstr>PowerPoint Presentation</vt:lpstr>
      <vt:lpstr>Output of the Distribution Table</vt:lpstr>
      <vt:lpstr>Syncing with the updated online repository:</vt:lpstr>
      <vt:lpstr>Tax Expenditures</vt:lpstr>
      <vt:lpstr>The exemptions are added to the current_law_policy json file</vt:lpstr>
      <vt:lpstr>A new ‘benchmark’ policy json file is created</vt:lpstr>
      <vt:lpstr>Variables &amp; functions are added, changes are made to the following files</vt:lpstr>
      <vt:lpstr>Results/Output of Tax Expenditures </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Sebastian S. James</cp:lastModifiedBy>
  <cp:revision>72</cp:revision>
  <dcterms:created xsi:type="dcterms:W3CDTF">2019-12-05T21:38:14Z</dcterms:created>
  <dcterms:modified xsi:type="dcterms:W3CDTF">2021-02-16T16:05:13Z</dcterms:modified>
</cp:coreProperties>
</file>