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6" r:id="rId3"/>
    <p:sldId id="265" r:id="rId4"/>
    <p:sldId id="267" r:id="rId5"/>
    <p:sldId id="258" r:id="rId6"/>
    <p:sldId id="259" r:id="rId7"/>
    <p:sldId id="274" r:id="rId8"/>
    <p:sldId id="260" r:id="rId9"/>
    <p:sldId id="261" r:id="rId10"/>
    <p:sldId id="270" r:id="rId11"/>
    <p:sldId id="269" r:id="rId12"/>
    <p:sldId id="273" r:id="rId13"/>
    <p:sldId id="275" r:id="rId14"/>
    <p:sldId id="262"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F9DF8-4D9D-4717-9219-BC6F987D27B5}" v="72" dt="2021-11-29T18:41:10.454"/>
    <p1510:client id="{617F754E-920D-4B69-9924-FB3B5D7EC435}" v="10" dt="2021-11-29T17:00:24.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12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C85F0-6BF1-40E8-9B3C-20B4FBE70C65}"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8A9C4-2581-4944-BDF1-8C4EC93285F8}" type="slidenum">
              <a:rPr lang="en-US" smtClean="0"/>
              <a:t>‹#›</a:t>
            </a:fld>
            <a:endParaRPr lang="en-US"/>
          </a:p>
        </p:txBody>
      </p:sp>
    </p:spTree>
    <p:extLst>
      <p:ext uri="{BB962C8B-B14F-4D97-AF65-F5344CB8AC3E}">
        <p14:creationId xmlns:p14="http://schemas.microsoft.com/office/powerpoint/2010/main" val="414971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6C43-5AC1-42C8-A31C-BF331D6B8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D14DF-4202-4D0C-8B38-B9B287EA3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C0847-84FB-40A6-BCF2-4C2DE00417A3}"/>
              </a:ext>
            </a:extLst>
          </p:cNvPr>
          <p:cNvSpPr>
            <a:spLocks noGrp="1"/>
          </p:cNvSpPr>
          <p:nvPr>
            <p:ph type="dt" sz="half" idx="10"/>
          </p:nvPr>
        </p:nvSpPr>
        <p:spPr/>
        <p:txBody>
          <a:bodyPr/>
          <a:lstStyle/>
          <a:p>
            <a:fld id="{CE9D9F09-9ED1-45E0-B1B0-B43ED0E93FFA}" type="datetime1">
              <a:rPr lang="en-US" smtClean="0"/>
              <a:t>4/11/2022</a:t>
            </a:fld>
            <a:endParaRPr lang="en-US"/>
          </a:p>
        </p:txBody>
      </p:sp>
      <p:sp>
        <p:nvSpPr>
          <p:cNvPr id="5" name="Footer Placeholder 4">
            <a:extLst>
              <a:ext uri="{FF2B5EF4-FFF2-40B4-BE49-F238E27FC236}">
                <a16:creationId xmlns:a16="http://schemas.microsoft.com/office/drawing/2014/main" id="{90D63020-92F3-4321-95B4-D9FB01981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46421-E455-4F3B-BB42-E3FB84BCD26B}"/>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100-4D83-42FA-BE2F-3070B8C36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3AE2C-521D-4FC5-8B97-6614C700A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0B520-EFD1-4954-82CB-74B4DC89D1FB}"/>
              </a:ext>
            </a:extLst>
          </p:cNvPr>
          <p:cNvSpPr>
            <a:spLocks noGrp="1"/>
          </p:cNvSpPr>
          <p:nvPr>
            <p:ph type="dt" sz="half" idx="10"/>
          </p:nvPr>
        </p:nvSpPr>
        <p:spPr/>
        <p:txBody>
          <a:bodyPr/>
          <a:lstStyle/>
          <a:p>
            <a:fld id="{1D67F2B9-AB57-4430-B4E5-89A2B8CBF232}" type="datetime1">
              <a:rPr lang="en-US" smtClean="0"/>
              <a:t>4/11/2022</a:t>
            </a:fld>
            <a:endParaRPr lang="en-US"/>
          </a:p>
        </p:txBody>
      </p:sp>
      <p:sp>
        <p:nvSpPr>
          <p:cNvPr id="5" name="Footer Placeholder 4">
            <a:extLst>
              <a:ext uri="{FF2B5EF4-FFF2-40B4-BE49-F238E27FC236}">
                <a16:creationId xmlns:a16="http://schemas.microsoft.com/office/drawing/2014/main" id="{0B292EA7-B2F9-4F74-9F4A-AFBA8E63E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71A1-CF12-4223-96B9-819DDECE3AA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21048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4443D-7D10-404E-9F58-FF1075A6B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9529E-F68D-4AC2-AA18-8A09B647E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3AC50-9B0A-4518-B8AD-940B89C922E8}"/>
              </a:ext>
            </a:extLst>
          </p:cNvPr>
          <p:cNvSpPr>
            <a:spLocks noGrp="1"/>
          </p:cNvSpPr>
          <p:nvPr>
            <p:ph type="dt" sz="half" idx="10"/>
          </p:nvPr>
        </p:nvSpPr>
        <p:spPr/>
        <p:txBody>
          <a:bodyPr/>
          <a:lstStyle/>
          <a:p>
            <a:fld id="{B41442E3-B306-456C-9F9B-821D667EE863}" type="datetime1">
              <a:rPr lang="en-US" smtClean="0"/>
              <a:t>4/11/2022</a:t>
            </a:fld>
            <a:endParaRPr lang="en-US"/>
          </a:p>
        </p:txBody>
      </p:sp>
      <p:sp>
        <p:nvSpPr>
          <p:cNvPr id="5" name="Footer Placeholder 4">
            <a:extLst>
              <a:ext uri="{FF2B5EF4-FFF2-40B4-BE49-F238E27FC236}">
                <a16:creationId xmlns:a16="http://schemas.microsoft.com/office/drawing/2014/main" id="{402F575B-7185-4744-91AD-38982E565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3C03E-CEB8-4FD7-BAF2-5E97AEC1673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67535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76D2-654D-4150-99FB-037C0D388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657BC-E0F6-43D6-B6B5-B63ADFED6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67907-01F8-414A-91F5-54F47F328C27}"/>
              </a:ext>
            </a:extLst>
          </p:cNvPr>
          <p:cNvSpPr>
            <a:spLocks noGrp="1"/>
          </p:cNvSpPr>
          <p:nvPr>
            <p:ph type="dt" sz="half" idx="10"/>
          </p:nvPr>
        </p:nvSpPr>
        <p:spPr/>
        <p:txBody>
          <a:bodyPr/>
          <a:lstStyle/>
          <a:p>
            <a:fld id="{6E3B2B4F-A0C5-471D-A6AD-5746B150E48B}" type="datetime1">
              <a:rPr lang="en-US" smtClean="0"/>
              <a:t>4/11/2022</a:t>
            </a:fld>
            <a:endParaRPr lang="en-US"/>
          </a:p>
        </p:txBody>
      </p:sp>
      <p:sp>
        <p:nvSpPr>
          <p:cNvPr id="5" name="Footer Placeholder 4">
            <a:extLst>
              <a:ext uri="{FF2B5EF4-FFF2-40B4-BE49-F238E27FC236}">
                <a16:creationId xmlns:a16="http://schemas.microsoft.com/office/drawing/2014/main" id="{13FAE368-6E05-4065-BD43-92D18A41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4D766-F27A-48EA-8741-487DBC1AD7D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8503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8E2E-02B0-42F5-A019-75BD1691B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5DFD85-02B8-4D49-B728-E0674D00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CBD-5172-4131-860C-A360F933931A}"/>
              </a:ext>
            </a:extLst>
          </p:cNvPr>
          <p:cNvSpPr>
            <a:spLocks noGrp="1"/>
          </p:cNvSpPr>
          <p:nvPr>
            <p:ph type="dt" sz="half" idx="10"/>
          </p:nvPr>
        </p:nvSpPr>
        <p:spPr/>
        <p:txBody>
          <a:bodyPr/>
          <a:lstStyle/>
          <a:p>
            <a:fld id="{D69762C1-CFAB-4F06-A262-6729BC9E9EC1}" type="datetime1">
              <a:rPr lang="en-US" smtClean="0"/>
              <a:t>4/11/2022</a:t>
            </a:fld>
            <a:endParaRPr lang="en-US"/>
          </a:p>
        </p:txBody>
      </p:sp>
      <p:sp>
        <p:nvSpPr>
          <p:cNvPr id="5" name="Footer Placeholder 4">
            <a:extLst>
              <a:ext uri="{FF2B5EF4-FFF2-40B4-BE49-F238E27FC236}">
                <a16:creationId xmlns:a16="http://schemas.microsoft.com/office/drawing/2014/main" id="{2F60EAC2-9D1A-4B69-ACD9-650BECC99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5893E-B690-449C-9509-FF47BE0457FE}"/>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4964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1B4D-03B4-4626-9627-D8918F92B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D18B8-56FE-48A9-8753-43FB9B86C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66147-95DC-49CF-B3C1-5A30AE242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BEF37-B35E-4B29-86CD-D5FCD2BE9AFC}"/>
              </a:ext>
            </a:extLst>
          </p:cNvPr>
          <p:cNvSpPr>
            <a:spLocks noGrp="1"/>
          </p:cNvSpPr>
          <p:nvPr>
            <p:ph type="dt" sz="half" idx="10"/>
          </p:nvPr>
        </p:nvSpPr>
        <p:spPr/>
        <p:txBody>
          <a:bodyPr/>
          <a:lstStyle/>
          <a:p>
            <a:fld id="{E68547F0-5AEB-405E-8E2B-8F00D082DDC3}" type="datetime1">
              <a:rPr lang="en-US" smtClean="0"/>
              <a:t>4/11/2022</a:t>
            </a:fld>
            <a:endParaRPr lang="en-US"/>
          </a:p>
        </p:txBody>
      </p:sp>
      <p:sp>
        <p:nvSpPr>
          <p:cNvPr id="6" name="Footer Placeholder 5">
            <a:extLst>
              <a:ext uri="{FF2B5EF4-FFF2-40B4-BE49-F238E27FC236}">
                <a16:creationId xmlns:a16="http://schemas.microsoft.com/office/drawing/2014/main" id="{B688B7FB-EC11-4489-AB4A-172C78CE0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CB6B1-5E08-41D4-984C-190F8987FEB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2781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6CD9-70BA-46E5-9F30-57F596634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96F8E8-B57B-4EE0-96D7-8D8A560EC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D46B0-9299-463F-90FC-E613C9B25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9B749-5A83-419E-80AE-9D573C35B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B2E2-6FF8-4360-AE68-842967F5E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64785-F859-49CE-8851-5AB37143D8EF}"/>
              </a:ext>
            </a:extLst>
          </p:cNvPr>
          <p:cNvSpPr>
            <a:spLocks noGrp="1"/>
          </p:cNvSpPr>
          <p:nvPr>
            <p:ph type="dt" sz="half" idx="10"/>
          </p:nvPr>
        </p:nvSpPr>
        <p:spPr/>
        <p:txBody>
          <a:bodyPr/>
          <a:lstStyle/>
          <a:p>
            <a:fld id="{3891CD34-3001-4144-B020-8EBC37FD517D}" type="datetime1">
              <a:rPr lang="en-US" smtClean="0"/>
              <a:t>4/11/2022</a:t>
            </a:fld>
            <a:endParaRPr lang="en-US"/>
          </a:p>
        </p:txBody>
      </p:sp>
      <p:sp>
        <p:nvSpPr>
          <p:cNvPr id="8" name="Footer Placeholder 7">
            <a:extLst>
              <a:ext uri="{FF2B5EF4-FFF2-40B4-BE49-F238E27FC236}">
                <a16:creationId xmlns:a16="http://schemas.microsoft.com/office/drawing/2014/main" id="{CB9435D5-0B45-4ACC-8B6E-17FBFAB6C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F80FC-41BD-4066-81AC-63EAA783120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0286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994-8A44-4701-B6C0-DDA97D588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63CC4-42FD-4A23-914E-09E9C30F5DD0}"/>
              </a:ext>
            </a:extLst>
          </p:cNvPr>
          <p:cNvSpPr>
            <a:spLocks noGrp="1"/>
          </p:cNvSpPr>
          <p:nvPr>
            <p:ph type="dt" sz="half" idx="10"/>
          </p:nvPr>
        </p:nvSpPr>
        <p:spPr/>
        <p:txBody>
          <a:bodyPr/>
          <a:lstStyle/>
          <a:p>
            <a:fld id="{7A783B12-35B8-4A02-AC23-5AD8597F9770}" type="datetime1">
              <a:rPr lang="en-US" smtClean="0"/>
              <a:t>4/11/2022</a:t>
            </a:fld>
            <a:endParaRPr lang="en-US"/>
          </a:p>
        </p:txBody>
      </p:sp>
      <p:sp>
        <p:nvSpPr>
          <p:cNvPr id="4" name="Footer Placeholder 3">
            <a:extLst>
              <a:ext uri="{FF2B5EF4-FFF2-40B4-BE49-F238E27FC236}">
                <a16:creationId xmlns:a16="http://schemas.microsoft.com/office/drawing/2014/main" id="{AB506EAD-D842-4DD3-9EFC-F2DF2B6690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167AF-3F73-46D8-B719-4E6CB3D58BC0}"/>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0597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487D3-DC1D-4E9B-A5A6-5BB799BC72E8}"/>
              </a:ext>
            </a:extLst>
          </p:cNvPr>
          <p:cNvSpPr>
            <a:spLocks noGrp="1"/>
          </p:cNvSpPr>
          <p:nvPr>
            <p:ph type="dt" sz="half" idx="10"/>
          </p:nvPr>
        </p:nvSpPr>
        <p:spPr/>
        <p:txBody>
          <a:bodyPr/>
          <a:lstStyle/>
          <a:p>
            <a:fld id="{AA7CADBE-0295-459B-A50B-F76C381B62C4}" type="datetime1">
              <a:rPr lang="en-US" smtClean="0"/>
              <a:t>4/11/2022</a:t>
            </a:fld>
            <a:endParaRPr lang="en-US"/>
          </a:p>
        </p:txBody>
      </p:sp>
      <p:sp>
        <p:nvSpPr>
          <p:cNvPr id="3" name="Footer Placeholder 2">
            <a:extLst>
              <a:ext uri="{FF2B5EF4-FFF2-40B4-BE49-F238E27FC236}">
                <a16:creationId xmlns:a16="http://schemas.microsoft.com/office/drawing/2014/main" id="{B910B471-19E3-4DD0-80FB-D2EE865EE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7B879-3400-48C4-8615-3C2CDAAC536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4155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60E9-67E0-46E7-A995-5AEFA1FF5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F500C-36D8-4960-9B9C-AF6231727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9A2F4-C7EE-46C2-98F5-EA2AF1AD6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18D89-C769-4736-AC99-BD1301849C82}"/>
              </a:ext>
            </a:extLst>
          </p:cNvPr>
          <p:cNvSpPr>
            <a:spLocks noGrp="1"/>
          </p:cNvSpPr>
          <p:nvPr>
            <p:ph type="dt" sz="half" idx="10"/>
          </p:nvPr>
        </p:nvSpPr>
        <p:spPr/>
        <p:txBody>
          <a:bodyPr/>
          <a:lstStyle/>
          <a:p>
            <a:fld id="{6F4E66AF-55FF-4DD9-89DB-83AEE766BABA}" type="datetime1">
              <a:rPr lang="en-US" smtClean="0"/>
              <a:t>4/11/2022</a:t>
            </a:fld>
            <a:endParaRPr lang="en-US"/>
          </a:p>
        </p:txBody>
      </p:sp>
      <p:sp>
        <p:nvSpPr>
          <p:cNvPr id="6" name="Footer Placeholder 5">
            <a:extLst>
              <a:ext uri="{FF2B5EF4-FFF2-40B4-BE49-F238E27FC236}">
                <a16:creationId xmlns:a16="http://schemas.microsoft.com/office/drawing/2014/main" id="{ECA57589-9D90-45A7-8F67-21E8A4E2A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CFEE7-1613-4292-9FE7-0A0FCE3458E7}"/>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7704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BA4-7496-49E6-A5B8-2032B58AE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2AD46-C136-41AF-8BF8-826452C4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53841-9499-4D0C-8348-37DCF2D0C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60297-A1DC-489E-B20D-454BC89C6033}"/>
              </a:ext>
            </a:extLst>
          </p:cNvPr>
          <p:cNvSpPr>
            <a:spLocks noGrp="1"/>
          </p:cNvSpPr>
          <p:nvPr>
            <p:ph type="dt" sz="half" idx="10"/>
          </p:nvPr>
        </p:nvSpPr>
        <p:spPr/>
        <p:txBody>
          <a:bodyPr/>
          <a:lstStyle/>
          <a:p>
            <a:fld id="{F8268C52-AF19-4B44-B8EB-446504A7DAAF}" type="datetime1">
              <a:rPr lang="en-US" smtClean="0"/>
              <a:t>4/11/2022</a:t>
            </a:fld>
            <a:endParaRPr lang="en-US"/>
          </a:p>
        </p:txBody>
      </p:sp>
      <p:sp>
        <p:nvSpPr>
          <p:cNvPr id="6" name="Footer Placeholder 5">
            <a:extLst>
              <a:ext uri="{FF2B5EF4-FFF2-40B4-BE49-F238E27FC236}">
                <a16:creationId xmlns:a16="http://schemas.microsoft.com/office/drawing/2014/main" id="{8A246246-FE1F-4D6D-85E3-981D79D02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F475C-01D3-44FC-B3F9-E6005DAE7CF4}"/>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1329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EE138-8D81-458E-BAFB-6676BB97F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3404D-662A-4CE3-A2C2-6042F2F4E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51B8-ED44-439D-9E38-A8E5424FF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02D44-0729-430D-815A-DFDB41C3166E}" type="datetime1">
              <a:rPr lang="en-US" smtClean="0"/>
              <a:t>4/11/2022</a:t>
            </a:fld>
            <a:endParaRPr lang="en-US"/>
          </a:p>
        </p:txBody>
      </p:sp>
      <p:sp>
        <p:nvSpPr>
          <p:cNvPr id="5" name="Footer Placeholder 4">
            <a:extLst>
              <a:ext uri="{FF2B5EF4-FFF2-40B4-BE49-F238E27FC236}">
                <a16:creationId xmlns:a16="http://schemas.microsoft.com/office/drawing/2014/main" id="{2399D1E4-961E-45C2-AE6B-7A5F35063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458B5-BECA-4DB0-ACFE-D33ADE6DF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24970-2339-403E-9316-2C9204B73916}" type="slidenum">
              <a:rPr lang="en-US" smtClean="0"/>
              <a:t>‹#›</a:t>
            </a:fld>
            <a:endParaRPr lang="en-US"/>
          </a:p>
        </p:txBody>
      </p:sp>
    </p:spTree>
    <p:extLst>
      <p:ext uri="{BB962C8B-B14F-4D97-AF65-F5344CB8AC3E}">
        <p14:creationId xmlns:p14="http://schemas.microsoft.com/office/powerpoint/2010/main" val="39722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nbrahmankar@worldbank.org" TargetMode="External"/><Relationship Id="rId2" Type="http://schemas.openxmlformats.org/officeDocument/2006/relationships/hyperlink" Target="mailto:sjames2@worldbank.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A1ECDB1-3063-445B-9D19-A45A22DBC252}"/>
              </a:ext>
            </a:extLst>
          </p:cNvPr>
          <p:cNvSpPr>
            <a:spLocks noGrp="1"/>
          </p:cNvSpPr>
          <p:nvPr>
            <p:ph type="subTitle" idx="1"/>
          </p:nvPr>
        </p:nvSpPr>
        <p:spPr>
          <a:xfrm>
            <a:off x="2400833" y="4393299"/>
            <a:ext cx="7140633" cy="1141851"/>
          </a:xfrm>
          <a:noFill/>
        </p:spPr>
        <p:txBody>
          <a:bodyPr>
            <a:normAutofit/>
          </a:bodyPr>
          <a:lstStyle/>
          <a:p>
            <a:r>
              <a:rPr lang="en-US" sz="1400" dirty="0"/>
              <a:t>Fiscal Policy and Sustainable Growth Unit</a:t>
            </a:r>
          </a:p>
          <a:p>
            <a:r>
              <a:rPr lang="en-US" sz="1400" dirty="0"/>
              <a:t>Macroeconomics, Trade and Investment</a:t>
            </a:r>
          </a:p>
          <a:p>
            <a:r>
              <a:rPr lang="en-US" sz="1400" dirty="0"/>
              <a:t>Equitable Growth, Finance and Inclusion Vice-Presidency</a:t>
            </a:r>
          </a:p>
        </p:txBody>
      </p:sp>
      <p:sp>
        <p:nvSpPr>
          <p:cNvPr id="2" name="Title 1">
            <a:extLst>
              <a:ext uri="{FF2B5EF4-FFF2-40B4-BE49-F238E27FC236}">
                <a16:creationId xmlns:a16="http://schemas.microsoft.com/office/drawing/2014/main" id="{7894EE26-2C5A-4FB8-847A-42D8F6DA4098}"/>
              </a:ext>
            </a:extLst>
          </p:cNvPr>
          <p:cNvSpPr>
            <a:spLocks noGrp="1"/>
          </p:cNvSpPr>
          <p:nvPr>
            <p:ph type="ctrTitle"/>
          </p:nvPr>
        </p:nvSpPr>
        <p:spPr>
          <a:xfrm>
            <a:off x="3204641" y="2353641"/>
            <a:ext cx="6763773" cy="1466329"/>
          </a:xfrm>
          <a:noFill/>
        </p:spPr>
        <p:txBody>
          <a:bodyPr anchor="ctr">
            <a:normAutofit/>
          </a:bodyPr>
          <a:lstStyle/>
          <a:p>
            <a:r>
              <a:rPr lang="en-US" sz="3600" b="1" dirty="0">
                <a:solidFill>
                  <a:srgbClr val="080808"/>
                </a:solidFill>
              </a:rPr>
              <a:t>World Bank’s Revenue Dashboard</a:t>
            </a:r>
            <a:br>
              <a:rPr lang="en-US" sz="3600" dirty="0">
                <a:solidFill>
                  <a:srgbClr val="080808"/>
                </a:solidFill>
              </a:rPr>
            </a:br>
            <a:r>
              <a:rPr lang="en-US" sz="2200" b="1" dirty="0"/>
              <a:t>A Tool for Benchmarking Tax Policy Performance</a:t>
            </a:r>
            <a:endParaRPr lang="en-US" sz="22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56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Income Group Comparison</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a:bodyPr>
          <a:lstStyle/>
          <a:p>
            <a:r>
              <a:rPr lang="en-US" sz="2000" dirty="0"/>
              <a:t>Clicking on any data point (Income Group, Year) in the “Tax Revenue-All Income Groups” chart updates “Tax Rates : All Regions”(top- middle), “Income Group Total Revenue” (top-right), and “Income Group Tax Structure” (bottom right) charts.</a:t>
            </a:r>
          </a:p>
          <a:p>
            <a:r>
              <a:rPr lang="en-US" sz="2000" dirty="0"/>
              <a:t>Years are selected from the Tax Revenue Dashboard.</a:t>
            </a:r>
          </a:p>
          <a:p>
            <a:r>
              <a:rPr lang="en-US" sz="2000" dirty="0"/>
              <a:t>Average Tax Rates for PIT, CIT and VAT for the selected income group are shown in the top-middle chart.</a:t>
            </a:r>
          </a:p>
          <a:p>
            <a:r>
              <a:rPr lang="en-US" sz="2000" dirty="0"/>
              <a:t>Un-weighted averages are used.</a:t>
            </a:r>
          </a:p>
          <a:p>
            <a:endParaRPr lang="en-US" sz="2000" dirty="0"/>
          </a:p>
        </p:txBody>
      </p:sp>
      <p:sp>
        <p:nvSpPr>
          <p:cNvPr id="6" name="Footer Placeholder 5">
            <a:extLst>
              <a:ext uri="{FF2B5EF4-FFF2-40B4-BE49-F238E27FC236}">
                <a16:creationId xmlns:a16="http://schemas.microsoft.com/office/drawing/2014/main" id="{6C24C68A-289C-477C-A8AB-2F0643334FCF}"/>
              </a:ext>
            </a:extLst>
          </p:cNvPr>
          <p:cNvSpPr>
            <a:spLocks noGrp="1"/>
          </p:cNvSpPr>
          <p:nvPr>
            <p:ph type="ftr" sz="quarter" idx="11"/>
          </p:nvPr>
        </p:nvSpPr>
        <p:spPr>
          <a:xfrm>
            <a:off x="643467" y="6353703"/>
            <a:ext cx="10905065" cy="365125"/>
          </a:xfrm>
        </p:spPr>
        <p:txBody>
          <a:bodyPr/>
          <a:lstStyle/>
          <a:p>
            <a:endParaRPr lang="en-US" sz="1200" dirty="0"/>
          </a:p>
        </p:txBody>
      </p:sp>
      <p:pic>
        <p:nvPicPr>
          <p:cNvPr id="8" name="Picture 7">
            <a:extLst>
              <a:ext uri="{FF2B5EF4-FFF2-40B4-BE49-F238E27FC236}">
                <a16:creationId xmlns:a16="http://schemas.microsoft.com/office/drawing/2014/main" id="{AB3F193E-373E-48A3-AE8F-46EFED9A209F}"/>
              </a:ext>
            </a:extLst>
          </p:cNvPr>
          <p:cNvPicPr>
            <a:picLocks noChangeAspect="1"/>
          </p:cNvPicPr>
          <p:nvPr/>
        </p:nvPicPr>
        <p:blipFill>
          <a:blip r:embed="rId2"/>
          <a:stretch>
            <a:fillRect/>
          </a:stretch>
        </p:blipFill>
        <p:spPr>
          <a:xfrm>
            <a:off x="4597300" y="1259634"/>
            <a:ext cx="7594700" cy="4917329"/>
          </a:xfrm>
          <a:prstGeom prst="rect">
            <a:avLst/>
          </a:prstGeom>
        </p:spPr>
      </p:pic>
      <p:sp>
        <p:nvSpPr>
          <p:cNvPr id="17" name="Oval 16">
            <a:extLst>
              <a:ext uri="{FF2B5EF4-FFF2-40B4-BE49-F238E27FC236}">
                <a16:creationId xmlns:a16="http://schemas.microsoft.com/office/drawing/2014/main" id="{BB12C7AD-DFD6-43F7-B458-BEF8FACBC8D0}"/>
              </a:ext>
            </a:extLst>
          </p:cNvPr>
          <p:cNvSpPr/>
          <p:nvPr/>
        </p:nvSpPr>
        <p:spPr>
          <a:xfrm>
            <a:off x="7417837" y="1402225"/>
            <a:ext cx="2799183"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030B9C-D733-4D48-80FE-6D9AD99C76D5}"/>
              </a:ext>
            </a:extLst>
          </p:cNvPr>
          <p:cNvSpPr txBox="1"/>
          <p:nvPr/>
        </p:nvSpPr>
        <p:spPr>
          <a:xfrm>
            <a:off x="5822302" y="2485265"/>
            <a:ext cx="2024743" cy="1015663"/>
          </a:xfrm>
          <a:prstGeom prst="rect">
            <a:avLst/>
          </a:prstGeom>
          <a:noFill/>
          <a:ln>
            <a:solidFill>
              <a:srgbClr val="FF0000"/>
            </a:solidFill>
          </a:ln>
        </p:spPr>
        <p:txBody>
          <a:bodyPr wrap="square" rtlCol="0">
            <a:spAutoFit/>
          </a:bodyPr>
          <a:lstStyle/>
          <a:p>
            <a:r>
              <a:rPr lang="en-US" sz="1200" b="1" dirty="0">
                <a:solidFill>
                  <a:srgbClr val="FF0000"/>
                </a:solidFill>
              </a:rPr>
              <a:t>Click on income group of interest and year. This activates the other charts including those in the other dashboards.</a:t>
            </a:r>
          </a:p>
        </p:txBody>
      </p:sp>
      <p:cxnSp>
        <p:nvCxnSpPr>
          <p:cNvPr id="20" name="Straight Arrow Connector 19">
            <a:extLst>
              <a:ext uri="{FF2B5EF4-FFF2-40B4-BE49-F238E27FC236}">
                <a16:creationId xmlns:a16="http://schemas.microsoft.com/office/drawing/2014/main" id="{EBBBE2E5-F220-4630-914A-E35B0FFE52DF}"/>
              </a:ext>
            </a:extLst>
          </p:cNvPr>
          <p:cNvCxnSpPr>
            <a:cxnSpLocks/>
          </p:cNvCxnSpPr>
          <p:nvPr/>
        </p:nvCxnSpPr>
        <p:spPr>
          <a:xfrm flipH="1">
            <a:off x="6835763" y="2258008"/>
            <a:ext cx="638058" cy="294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ED89040-B8E1-4345-902E-CEBED1018636}"/>
              </a:ext>
            </a:extLst>
          </p:cNvPr>
          <p:cNvCxnSpPr>
            <a:cxnSpLocks/>
          </p:cNvCxnSpPr>
          <p:nvPr/>
        </p:nvCxnSpPr>
        <p:spPr>
          <a:xfrm flipV="1">
            <a:off x="7700441" y="1632857"/>
            <a:ext cx="3113739" cy="11540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3A733B1-35F9-4DE7-902C-2D53FBDF5849}"/>
              </a:ext>
            </a:extLst>
          </p:cNvPr>
          <p:cNvCxnSpPr>
            <a:cxnSpLocks/>
          </p:cNvCxnSpPr>
          <p:nvPr/>
        </p:nvCxnSpPr>
        <p:spPr>
          <a:xfrm>
            <a:off x="7700441" y="3162892"/>
            <a:ext cx="2759175" cy="746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Income Group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fontScale="92500" lnSpcReduction="20000"/>
          </a:bodyPr>
          <a:lstStyle/>
          <a:p>
            <a:r>
              <a:rPr lang="en-US" sz="2000" dirty="0"/>
              <a:t>Income Group Benchmarking Dashboard is updated for each Income Group (can be selected in “Tax Revenue-All Income Groups” chart from “Income Group Comparison” dashboard) and Year combination (can be selected in “Country vs Neighbors” chart from “Tax Revenue” dashboard)</a:t>
            </a:r>
          </a:p>
          <a:p>
            <a:r>
              <a:rPr lang="en-US" sz="2000" dirty="0"/>
              <a:t>It helps us to understand and compare the performance of all countries within the selected Income Group for Tax Revenue, Income Taxes, VAT, Excise Taxes, Trade Taxes, Property Taxes, PIT, and CIT.</a:t>
            </a:r>
          </a:p>
          <a:p>
            <a:r>
              <a:rPr lang="en-US" sz="2000" dirty="0"/>
              <a:t>The countries are color coded by Region Group.</a:t>
            </a:r>
          </a:p>
        </p:txBody>
      </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pic>
        <p:nvPicPr>
          <p:cNvPr id="4" name="Picture 3">
            <a:extLst>
              <a:ext uri="{FF2B5EF4-FFF2-40B4-BE49-F238E27FC236}">
                <a16:creationId xmlns:a16="http://schemas.microsoft.com/office/drawing/2014/main" id="{0A2114BA-B5CB-4CB5-ACDE-DD7E2F8A2597}"/>
              </a:ext>
            </a:extLst>
          </p:cNvPr>
          <p:cNvPicPr>
            <a:picLocks noChangeAspect="1"/>
          </p:cNvPicPr>
          <p:nvPr/>
        </p:nvPicPr>
        <p:blipFill>
          <a:blip r:embed="rId2"/>
          <a:stretch>
            <a:fillRect/>
          </a:stretch>
        </p:blipFill>
        <p:spPr>
          <a:xfrm>
            <a:off x="4994728" y="1334279"/>
            <a:ext cx="7131957" cy="4739666"/>
          </a:xfrm>
          <a:prstGeom prst="rect">
            <a:avLst/>
          </a:prstGeom>
        </p:spPr>
      </p:pic>
    </p:spTree>
    <p:extLst>
      <p:ext uri="{BB962C8B-B14F-4D97-AF65-F5344CB8AC3E}">
        <p14:creationId xmlns:p14="http://schemas.microsoft.com/office/powerpoint/2010/main" val="269301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Tax Rates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lnSpcReduction="10000"/>
          </a:bodyPr>
          <a:lstStyle/>
          <a:p>
            <a:r>
              <a:rPr lang="en-US" sz="1700" dirty="0"/>
              <a:t>The Tax Rates Dashboard provides the tax rates for the major taxes, PIT, CIT, VAT and Social Security Taxes.</a:t>
            </a:r>
          </a:p>
          <a:p>
            <a:r>
              <a:rPr lang="en-US" sz="1700" dirty="0"/>
              <a:t>The country is selected from the Tax Revenue Dashboard.</a:t>
            </a:r>
          </a:p>
          <a:p>
            <a:r>
              <a:rPr lang="en-US" sz="1700" dirty="0"/>
              <a:t>The Tax Revenue vs Rates Chart (top-left) shows the performance of Tax Revenue versus the tax rates for the three major taxes. Individual charts (bottom row) shows the performance of each of these taxes along with the tax rate.</a:t>
            </a:r>
          </a:p>
          <a:p>
            <a:r>
              <a:rPr lang="en-US" sz="1700" dirty="0"/>
              <a:t>The Labor Taxes chart (top-middle) shows the various taxes/Social Contributions applied on labor.</a:t>
            </a:r>
          </a:p>
          <a:p>
            <a:r>
              <a:rPr lang="en-US" sz="1700" dirty="0"/>
              <a:t>The Tax Rates vs Region chart shows how the selected countries’ tax rate compares to that of the region.</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34689A4-F002-49F3-98E2-C61D9323A073}"/>
              </a:ext>
            </a:extLst>
          </p:cNvPr>
          <p:cNvPicPr>
            <a:picLocks noChangeAspect="1"/>
          </p:cNvPicPr>
          <p:nvPr/>
        </p:nvPicPr>
        <p:blipFill>
          <a:blip r:embed="rId2"/>
          <a:stretch>
            <a:fillRect/>
          </a:stretch>
        </p:blipFill>
        <p:spPr>
          <a:xfrm>
            <a:off x="4651853" y="1457472"/>
            <a:ext cx="7540145" cy="4644748"/>
          </a:xfrm>
          <a:prstGeom prst="rect">
            <a:avLst/>
          </a:prstGeom>
        </p:spPr>
      </p:pic>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spTree>
    <p:extLst>
      <p:ext uri="{BB962C8B-B14F-4D97-AF65-F5344CB8AC3E}">
        <p14:creationId xmlns:p14="http://schemas.microsoft.com/office/powerpoint/2010/main" val="126177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F72-B613-47A4-8CAE-39814C22EC48}"/>
              </a:ext>
            </a:extLst>
          </p:cNvPr>
          <p:cNvSpPr>
            <a:spLocks noGrp="1"/>
          </p:cNvSpPr>
          <p:nvPr>
            <p:ph type="title"/>
          </p:nvPr>
        </p:nvSpPr>
        <p:spPr>
          <a:xfrm>
            <a:off x="90311" y="136525"/>
            <a:ext cx="10515600" cy="684742"/>
          </a:xfrm>
        </p:spPr>
        <p:txBody>
          <a:bodyPr>
            <a:normAutofit fontScale="90000"/>
          </a:bodyPr>
          <a:lstStyle/>
          <a:p>
            <a:r>
              <a:rPr lang="en-US" dirty="0"/>
              <a:t>Downloading Data and Charts </a:t>
            </a:r>
          </a:p>
        </p:txBody>
      </p:sp>
      <p:sp>
        <p:nvSpPr>
          <p:cNvPr id="3" name="Content Placeholder 2">
            <a:extLst>
              <a:ext uri="{FF2B5EF4-FFF2-40B4-BE49-F238E27FC236}">
                <a16:creationId xmlns:a16="http://schemas.microsoft.com/office/drawing/2014/main" id="{3E724538-44C9-4D43-969E-54BC3E43CB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6E8FE31-FB4F-45D0-95C6-B80E5A5DFE1B}"/>
              </a:ext>
            </a:extLst>
          </p:cNvPr>
          <p:cNvSpPr>
            <a:spLocks noGrp="1"/>
          </p:cNvSpPr>
          <p:nvPr>
            <p:ph type="ftr" sz="quarter" idx="11"/>
          </p:nvPr>
        </p:nvSpPr>
        <p:spPr>
          <a:xfrm>
            <a:off x="541867" y="6356350"/>
            <a:ext cx="11277600" cy="365125"/>
          </a:xfrm>
        </p:spPr>
        <p:txBody>
          <a:bodyPr/>
          <a:lstStyle/>
          <a:p>
            <a:pPr>
              <a:lnSpc>
                <a:spcPct val="90000"/>
              </a:lnSpc>
              <a:spcAft>
                <a:spcPts val="600"/>
              </a:spcAft>
            </a:pPr>
            <a:endParaRPr lang="en-US" sz="800" dirty="0"/>
          </a:p>
        </p:txBody>
      </p:sp>
      <p:pic>
        <p:nvPicPr>
          <p:cNvPr id="6" name="Picture 5">
            <a:extLst>
              <a:ext uri="{FF2B5EF4-FFF2-40B4-BE49-F238E27FC236}">
                <a16:creationId xmlns:a16="http://schemas.microsoft.com/office/drawing/2014/main" id="{FD465908-EA6A-451F-97D5-70FDB794B171}"/>
              </a:ext>
            </a:extLst>
          </p:cNvPr>
          <p:cNvPicPr>
            <a:picLocks noChangeAspect="1"/>
          </p:cNvPicPr>
          <p:nvPr/>
        </p:nvPicPr>
        <p:blipFill>
          <a:blip r:embed="rId2"/>
          <a:stretch>
            <a:fillRect/>
          </a:stretch>
        </p:blipFill>
        <p:spPr>
          <a:xfrm>
            <a:off x="90311" y="1049867"/>
            <a:ext cx="12192000" cy="4786489"/>
          </a:xfrm>
          <a:prstGeom prst="rect">
            <a:avLst/>
          </a:prstGeom>
        </p:spPr>
      </p:pic>
      <p:sp>
        <p:nvSpPr>
          <p:cNvPr id="7" name="Oval 6">
            <a:extLst>
              <a:ext uri="{FF2B5EF4-FFF2-40B4-BE49-F238E27FC236}">
                <a16:creationId xmlns:a16="http://schemas.microsoft.com/office/drawing/2014/main" id="{F38576A8-1509-40EB-ABD4-05C9CF5CCBFC}"/>
              </a:ext>
            </a:extLst>
          </p:cNvPr>
          <p:cNvSpPr/>
          <p:nvPr/>
        </p:nvSpPr>
        <p:spPr>
          <a:xfrm>
            <a:off x="11010122" y="5691673"/>
            <a:ext cx="578498" cy="144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7A0964D-5D75-4BF8-B152-6F55D70BD300}"/>
              </a:ext>
            </a:extLst>
          </p:cNvPr>
          <p:cNvCxnSpPr>
            <a:cxnSpLocks/>
            <a:stCxn id="7" idx="2"/>
          </p:cNvCxnSpPr>
          <p:nvPr/>
        </p:nvCxnSpPr>
        <p:spPr>
          <a:xfrm flipH="1" flipV="1">
            <a:off x="8584163" y="1089150"/>
            <a:ext cx="2425959" cy="4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1714BE-4132-4288-8583-8F28F1B10DFE}"/>
              </a:ext>
            </a:extLst>
          </p:cNvPr>
          <p:cNvCxnSpPr>
            <a:cxnSpLocks/>
          </p:cNvCxnSpPr>
          <p:nvPr/>
        </p:nvCxnSpPr>
        <p:spPr>
          <a:xfrm flipH="1">
            <a:off x="6624735" y="1089150"/>
            <a:ext cx="1705947" cy="1812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D1C4DD-6426-49DE-9B6E-CA3CA95714F0}"/>
              </a:ext>
            </a:extLst>
          </p:cNvPr>
          <p:cNvSpPr txBox="1"/>
          <p:nvPr/>
        </p:nvSpPr>
        <p:spPr>
          <a:xfrm>
            <a:off x="7091264" y="350486"/>
            <a:ext cx="4262535" cy="738664"/>
          </a:xfrm>
          <a:prstGeom prst="rect">
            <a:avLst/>
          </a:prstGeom>
          <a:noFill/>
        </p:spPr>
        <p:txBody>
          <a:bodyPr wrap="square" rtlCol="0">
            <a:spAutoFit/>
          </a:bodyPr>
          <a:lstStyle/>
          <a:p>
            <a:r>
              <a:rPr lang="en-US" sz="1400" b="1" dirty="0">
                <a:solidFill>
                  <a:srgbClr val="FF0000"/>
                </a:solidFill>
              </a:rPr>
              <a:t>Selecting Download activates various options to download Data (csv/Excel) and Charts. Selecting PDF/PowerPoint allows selection of individual charts</a:t>
            </a:r>
          </a:p>
        </p:txBody>
      </p:sp>
    </p:spTree>
    <p:extLst>
      <p:ext uri="{BB962C8B-B14F-4D97-AF65-F5344CB8AC3E}">
        <p14:creationId xmlns:p14="http://schemas.microsoft.com/office/powerpoint/2010/main" val="313257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Something more…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8" y="1782981"/>
            <a:ext cx="11273197" cy="4393982"/>
          </a:xfrm>
        </p:spPr>
        <p:txBody>
          <a:bodyPr>
            <a:normAutofit/>
          </a:bodyPr>
          <a:lstStyle/>
          <a:p>
            <a:r>
              <a:rPr lang="en-US" sz="2000" dirty="0"/>
              <a:t>A HIGH FREQUENCY REVENUE DASHBOARD that provides more recent revenue data from different countries on a monthly/quarterly basis will be piloted soon.</a:t>
            </a:r>
          </a:p>
          <a:p>
            <a:r>
              <a:rPr lang="en-US" sz="2000" dirty="0"/>
              <a:t>Users can subscribe to these dashboards to receive periodical updates.</a:t>
            </a:r>
          </a:p>
          <a:p>
            <a:r>
              <a:rPr lang="en-US" sz="2000" dirty="0"/>
              <a:t>Users can also define alerts based on data conditions to receive critical updates.</a:t>
            </a:r>
          </a:p>
          <a:p>
            <a:r>
              <a:rPr lang="en-US" sz="2000" dirty="0"/>
              <a:t>Data updating will be carried on periodically.</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spTree>
    <p:extLst>
      <p:ext uri="{BB962C8B-B14F-4D97-AF65-F5344CB8AC3E}">
        <p14:creationId xmlns:p14="http://schemas.microsoft.com/office/powerpoint/2010/main" val="133484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7413-DE6A-44DE-A099-80383F2F5120}"/>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94C33DD2-E27F-4030-886D-1DB11BD8D319}"/>
              </a:ext>
            </a:extLst>
          </p:cNvPr>
          <p:cNvSpPr>
            <a:spLocks noGrp="1"/>
          </p:cNvSpPr>
          <p:nvPr>
            <p:ph type="body" idx="1"/>
          </p:nvPr>
        </p:nvSpPr>
        <p:spPr/>
        <p:txBody>
          <a:bodyPr/>
          <a:lstStyle/>
          <a:p>
            <a:r>
              <a:rPr lang="en-US" dirty="0"/>
              <a:t>Contacts:</a:t>
            </a:r>
          </a:p>
          <a:p>
            <a:r>
              <a:rPr lang="en-US" dirty="0"/>
              <a:t>Sebastian James, </a:t>
            </a:r>
            <a:r>
              <a:rPr lang="en-US" dirty="0">
                <a:hlinkClick r:id="rId2"/>
              </a:rPr>
              <a:t>sjames2@worldbank.org</a:t>
            </a:r>
            <a:endParaRPr lang="en-US" dirty="0"/>
          </a:p>
          <a:p>
            <a:r>
              <a:rPr lang="en-US" dirty="0"/>
              <a:t>Nikhil Brahmankar, </a:t>
            </a:r>
            <a:r>
              <a:rPr lang="en-US" dirty="0">
                <a:hlinkClick r:id="rId3"/>
              </a:rPr>
              <a:t>nbrahmankar@worldbank.org</a:t>
            </a:r>
            <a:r>
              <a:rPr lang="en-US" dirty="0"/>
              <a:t> </a:t>
            </a:r>
          </a:p>
        </p:txBody>
      </p:sp>
      <p:sp>
        <p:nvSpPr>
          <p:cNvPr id="4" name="Footer Placeholder 3">
            <a:extLst>
              <a:ext uri="{FF2B5EF4-FFF2-40B4-BE49-F238E27FC236}">
                <a16:creationId xmlns:a16="http://schemas.microsoft.com/office/drawing/2014/main" id="{99BE70F1-49B1-48CB-BED3-55FB828CFCF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716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212B-93D8-4C44-9EA6-275D71BB23F2}"/>
              </a:ext>
            </a:extLst>
          </p:cNvPr>
          <p:cNvSpPr>
            <a:spLocks noGrp="1"/>
          </p:cNvSpPr>
          <p:nvPr>
            <p:ph type="title"/>
          </p:nvPr>
        </p:nvSpPr>
        <p:spPr>
          <a:xfrm>
            <a:off x="345232" y="261256"/>
            <a:ext cx="4627983" cy="848645"/>
          </a:xfrm>
        </p:spPr>
        <p:txBody>
          <a:bodyPr vert="horz" lIns="91440" tIns="45720" rIns="91440" bIns="45720" rtlCol="0" anchor="b">
            <a:normAutofit fontScale="90000"/>
          </a:bodyPr>
          <a:lstStyle/>
          <a:p>
            <a:r>
              <a:rPr lang="en-US" sz="4200" dirty="0">
                <a:hlinkClick r:id="rId2"/>
              </a:rPr>
              <a:t>Revenue Dashboard</a:t>
            </a:r>
            <a:br>
              <a:rPr lang="en-US" sz="4200" dirty="0"/>
            </a:br>
            <a:r>
              <a:rPr lang="en-US" sz="4200" dirty="0"/>
              <a:t>- Overview</a:t>
            </a:r>
            <a:endParaRPr lang="en-US" sz="2200" b="1" dirty="0"/>
          </a:p>
        </p:txBody>
      </p:sp>
      <p:pic>
        <p:nvPicPr>
          <p:cNvPr id="7" name="Picture 6" descr="Chart, scatter chart&#10;&#10;Description automatically generated">
            <a:extLst>
              <a:ext uri="{FF2B5EF4-FFF2-40B4-BE49-F238E27FC236}">
                <a16:creationId xmlns:a16="http://schemas.microsoft.com/office/drawing/2014/main" id="{3E10A625-5F81-43C7-AA8A-3E4CF7B883D5}"/>
              </a:ext>
            </a:extLst>
          </p:cNvPr>
          <p:cNvPicPr>
            <a:picLocks noChangeAspect="1"/>
          </p:cNvPicPr>
          <p:nvPr/>
        </p:nvPicPr>
        <p:blipFill>
          <a:blip r:embed="rId3"/>
          <a:stretch>
            <a:fillRect/>
          </a:stretch>
        </p:blipFill>
        <p:spPr>
          <a:xfrm>
            <a:off x="5597221" y="138274"/>
            <a:ext cx="6336362" cy="2986712"/>
          </a:xfrm>
          <a:prstGeom prst="rect">
            <a:avLst/>
          </a:prstGeom>
        </p:spPr>
      </p:pic>
      <p:pic>
        <p:nvPicPr>
          <p:cNvPr id="5" name="Content Placeholder 4" descr="Graphical user interface, chart, application&#10;&#10;Description automatically generated">
            <a:extLst>
              <a:ext uri="{FF2B5EF4-FFF2-40B4-BE49-F238E27FC236}">
                <a16:creationId xmlns:a16="http://schemas.microsoft.com/office/drawing/2014/main" id="{85401CA2-7080-4487-A4EE-0AC61070E4F3}"/>
              </a:ext>
            </a:extLst>
          </p:cNvPr>
          <p:cNvPicPr>
            <a:picLocks noGrp="1" noChangeAspect="1"/>
          </p:cNvPicPr>
          <p:nvPr>
            <p:ph idx="1"/>
          </p:nvPr>
        </p:nvPicPr>
        <p:blipFill>
          <a:blip r:embed="rId4"/>
          <a:stretch>
            <a:fillRect/>
          </a:stretch>
        </p:blipFill>
        <p:spPr>
          <a:xfrm>
            <a:off x="5734667" y="3205654"/>
            <a:ext cx="5586942" cy="3067381"/>
          </a:xfrm>
          <a:prstGeom prst="rect">
            <a:avLst/>
          </a:prstGeom>
        </p:spPr>
      </p:pic>
      <p:sp>
        <p:nvSpPr>
          <p:cNvPr id="39" name="Title 1">
            <a:extLst>
              <a:ext uri="{FF2B5EF4-FFF2-40B4-BE49-F238E27FC236}">
                <a16:creationId xmlns:a16="http://schemas.microsoft.com/office/drawing/2014/main" id="{02A38D18-7606-471E-9AEA-E1A030B388C0}"/>
              </a:ext>
            </a:extLst>
          </p:cNvPr>
          <p:cNvSpPr txBox="1">
            <a:spLocks/>
          </p:cNvSpPr>
          <p:nvPr/>
        </p:nvSpPr>
        <p:spPr>
          <a:xfrm>
            <a:off x="1116499" y="1313416"/>
            <a:ext cx="4135124" cy="506407"/>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200" dirty="0"/>
          </a:p>
        </p:txBody>
      </p:sp>
      <p:sp>
        <p:nvSpPr>
          <p:cNvPr id="10" name="TextBox 9">
            <a:extLst>
              <a:ext uri="{FF2B5EF4-FFF2-40B4-BE49-F238E27FC236}">
                <a16:creationId xmlns:a16="http://schemas.microsoft.com/office/drawing/2014/main" id="{83ED8CAC-099B-404E-85D9-9B7A8B51D70E}"/>
              </a:ext>
            </a:extLst>
          </p:cNvPr>
          <p:cNvSpPr txBox="1"/>
          <p:nvPr/>
        </p:nvSpPr>
        <p:spPr>
          <a:xfrm>
            <a:off x="165111" y="1192646"/>
            <a:ext cx="533880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 tool to aid World Bank Staff and policy makers and researchers outside with high-level analysis of the performance of a country's tax system</a:t>
            </a:r>
          </a:p>
          <a:p>
            <a:pPr marL="285750" indent="-285750">
              <a:buFont typeface="Arial" panose="020B0604020202020204" pitchFamily="34" charset="0"/>
              <a:buChar char="•"/>
            </a:pPr>
            <a:r>
              <a:rPr lang="en-US" dirty="0"/>
              <a:t>Benchmarks a country’s tax performance with their neighbors and other comparator countries.</a:t>
            </a:r>
          </a:p>
          <a:p>
            <a:pPr marL="285750" indent="-285750">
              <a:buFont typeface="Arial" panose="020B0604020202020204" pitchFamily="34" charset="0"/>
              <a:buChar char="•"/>
            </a:pPr>
            <a:r>
              <a:rPr lang="en-US" dirty="0"/>
              <a:t>Allows analysis of tax trends and tax structure.</a:t>
            </a:r>
          </a:p>
          <a:p>
            <a:pPr marL="285750" indent="-285750">
              <a:buFont typeface="Arial" panose="020B0604020202020204" pitchFamily="34" charset="0"/>
              <a:buChar char="•"/>
            </a:pPr>
            <a:r>
              <a:rPr lang="en-US" dirty="0"/>
              <a:t>Compares a country’s performance with the average and best performer (Tax Capacity/Tax Gap)</a:t>
            </a:r>
          </a:p>
          <a:p>
            <a:pPr marL="285750" indent="-285750">
              <a:buFont typeface="Arial" panose="020B0604020202020204" pitchFamily="34" charset="0"/>
              <a:buChar char="•"/>
            </a:pPr>
            <a:r>
              <a:rPr lang="en-US" dirty="0"/>
              <a:t>Is available on an easily accessible Web-based platform.</a:t>
            </a:r>
          </a:p>
          <a:p>
            <a:pPr marL="285750" indent="-285750">
              <a:buFont typeface="Arial" panose="020B0604020202020204" pitchFamily="34" charset="0"/>
              <a:buChar char="•"/>
            </a:pPr>
            <a:r>
              <a:rPr lang="en-US" dirty="0"/>
              <a:t>Currently uses tax collection data will be expanded to include other relevant data such as C-efficiency, METR &amp; AETR.</a:t>
            </a:r>
          </a:p>
          <a:p>
            <a:pPr marL="285750" indent="-285750">
              <a:buFont typeface="Arial" panose="020B0604020202020204" pitchFamily="34" charset="0"/>
              <a:buChar char="•"/>
            </a:pPr>
            <a:r>
              <a:rPr lang="en-US" sz="1800" dirty="0"/>
              <a:t>The latest year for which data is available is 2020. A HIGH FREQUENCY REVENUE DASHBOARD that provides more recent revenue data from different countries on a monthly/quarterly basis will be piloted soon.</a:t>
            </a:r>
          </a:p>
          <a:p>
            <a:pPr marL="285750" indent="-285750">
              <a:buFont typeface="Arial" panose="020B0604020202020204" pitchFamily="34" charset="0"/>
              <a:buChar char="•"/>
            </a:pPr>
            <a:endParaRPr lang="en-US" sz="1800" dirty="0"/>
          </a:p>
        </p:txBody>
      </p:sp>
      <p:sp>
        <p:nvSpPr>
          <p:cNvPr id="9" name="Rectangle 2">
            <a:extLst>
              <a:ext uri="{FF2B5EF4-FFF2-40B4-BE49-F238E27FC236}">
                <a16:creationId xmlns:a16="http://schemas.microsoft.com/office/drawing/2014/main" id="{CC79ED75-9832-4D99-BC0B-1B392835A137}"/>
              </a:ext>
            </a:extLst>
          </p:cNvPr>
          <p:cNvSpPr>
            <a:spLocks noChangeArrowheads="1"/>
          </p:cNvSpPr>
          <p:nvPr/>
        </p:nvSpPr>
        <p:spPr bwMode="auto">
          <a:xfrm flipH="1">
            <a:off x="177852" y="6264510"/>
            <a:ext cx="118711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2"/>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608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Tax Revenue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507030" y="1345815"/>
            <a:ext cx="4008384" cy="4393982"/>
          </a:xfrm>
        </p:spPr>
        <p:txBody>
          <a:bodyPr vert="horz" lIns="91440" tIns="45720" rIns="91440" bIns="45720" rtlCol="0" anchor="t">
            <a:normAutofit fontScale="85000" lnSpcReduction="20000"/>
          </a:bodyPr>
          <a:lstStyle/>
          <a:p>
            <a:r>
              <a:rPr lang="en-US" sz="2000" dirty="0"/>
              <a:t>The dashboard uses GRD dataset from </a:t>
            </a:r>
            <a:r>
              <a:rPr lang="en-US" sz="2000" dirty="0" err="1"/>
              <a:t>UNUWider</a:t>
            </a:r>
            <a:r>
              <a:rPr lang="en-US" sz="2000" dirty="0"/>
              <a:t> and updated from the different country’s ministry of finance websites.</a:t>
            </a:r>
          </a:p>
          <a:p>
            <a:r>
              <a:rPr lang="en-US" sz="2000" dirty="0"/>
              <a:t>Tax Rates are sourced from KPMG’s online dataset.</a:t>
            </a:r>
          </a:p>
          <a:p>
            <a:r>
              <a:rPr lang="en-US" sz="2000" dirty="0"/>
              <a:t>Focuses mainly on interactivity and filters</a:t>
            </a:r>
          </a:p>
          <a:p>
            <a:r>
              <a:rPr lang="en-US" sz="2000" dirty="0"/>
              <a:t>Single or multiple countries can be selected from “Countries” filter and time period can be selected using “Years” slider</a:t>
            </a:r>
          </a:p>
          <a:p>
            <a:r>
              <a:rPr lang="en-US" sz="2000" dirty="0"/>
              <a:t>Clicking on any data point in “Countries vs Neighbors” chart updates the remaining charts</a:t>
            </a:r>
          </a:p>
          <a:p>
            <a:r>
              <a:rPr lang="en-US" sz="2000" dirty="0"/>
              <a:t>“Tax Type: Country-Region-World” comparison chart is updated based on the selection of the country year.</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1B50D216-F5D9-4181-8A72-365CE4B68325}"/>
              </a:ext>
            </a:extLst>
          </p:cNvPr>
          <p:cNvPicPr>
            <a:picLocks noChangeAspect="1"/>
          </p:cNvPicPr>
          <p:nvPr/>
        </p:nvPicPr>
        <p:blipFill>
          <a:blip r:embed="rId2"/>
          <a:stretch>
            <a:fillRect/>
          </a:stretch>
        </p:blipFill>
        <p:spPr>
          <a:xfrm>
            <a:off x="4572000" y="1166327"/>
            <a:ext cx="7620000" cy="5187375"/>
          </a:xfrm>
          <a:prstGeom prst="rect">
            <a:avLst/>
          </a:prstGeom>
        </p:spPr>
      </p:pic>
      <p:sp>
        <p:nvSpPr>
          <p:cNvPr id="17" name="TextBox 16">
            <a:extLst>
              <a:ext uri="{FF2B5EF4-FFF2-40B4-BE49-F238E27FC236}">
                <a16:creationId xmlns:a16="http://schemas.microsoft.com/office/drawing/2014/main" id="{CF431B22-5893-45F2-9ADD-6DC91C52C9A9}"/>
              </a:ext>
            </a:extLst>
          </p:cNvPr>
          <p:cNvSpPr txBox="1"/>
          <p:nvPr/>
        </p:nvSpPr>
        <p:spPr>
          <a:xfrm>
            <a:off x="505258" y="6217094"/>
            <a:ext cx="609777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3"/>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6116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F628D8-034A-4109-BD9D-D63D26763163}"/>
              </a:ext>
            </a:extLst>
          </p:cNvPr>
          <p:cNvSpPr>
            <a:spLocks noGrp="1"/>
          </p:cNvSpPr>
          <p:nvPr>
            <p:ph type="ftr" sz="quarter" idx="11"/>
          </p:nvPr>
        </p:nvSpPr>
        <p:spPr>
          <a:xfrm>
            <a:off x="671804" y="6356350"/>
            <a:ext cx="11336694" cy="365125"/>
          </a:xfrm>
        </p:spPr>
        <p:txBody>
          <a:bodyPr vert="horz" lIns="91440" tIns="45720" rIns="91440" bIns="45720" rtlCol="0" anchor="ctr">
            <a:normAutofit/>
          </a:bodyPr>
          <a:lstStyle/>
          <a:p>
            <a:endParaRPr lang="en-US" sz="900" dirty="0"/>
          </a:p>
        </p:txBody>
      </p:sp>
      <p:sp>
        <p:nvSpPr>
          <p:cNvPr id="3" name="Content Placeholder 2">
            <a:extLst>
              <a:ext uri="{FF2B5EF4-FFF2-40B4-BE49-F238E27FC236}">
                <a16:creationId xmlns:a16="http://schemas.microsoft.com/office/drawing/2014/main" id="{6750BA1D-CADD-4B66-8CCF-713FEC4FC02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F7AFE1A-8CF1-4DCC-BAE7-A4221B8E7C92}"/>
              </a:ext>
            </a:extLst>
          </p:cNvPr>
          <p:cNvPicPr>
            <a:picLocks noChangeAspect="1"/>
          </p:cNvPicPr>
          <p:nvPr/>
        </p:nvPicPr>
        <p:blipFill>
          <a:blip r:embed="rId2"/>
          <a:stretch>
            <a:fillRect/>
          </a:stretch>
        </p:blipFill>
        <p:spPr>
          <a:xfrm>
            <a:off x="0" y="681037"/>
            <a:ext cx="12192000" cy="5495926"/>
          </a:xfrm>
          <a:prstGeom prst="rect">
            <a:avLst/>
          </a:prstGeom>
        </p:spPr>
      </p:pic>
      <p:sp>
        <p:nvSpPr>
          <p:cNvPr id="8" name="TextBox 7">
            <a:extLst>
              <a:ext uri="{FF2B5EF4-FFF2-40B4-BE49-F238E27FC236}">
                <a16:creationId xmlns:a16="http://schemas.microsoft.com/office/drawing/2014/main" id="{9214458A-8342-4ADA-8E9B-474141DC3E96}"/>
              </a:ext>
            </a:extLst>
          </p:cNvPr>
          <p:cNvSpPr txBox="1"/>
          <p:nvPr/>
        </p:nvSpPr>
        <p:spPr>
          <a:xfrm>
            <a:off x="444137" y="1363960"/>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drop-down list to select or type the country name</a:t>
            </a:r>
          </a:p>
        </p:txBody>
      </p:sp>
      <p:sp>
        <p:nvSpPr>
          <p:cNvPr id="10" name="TextBox 9">
            <a:extLst>
              <a:ext uri="{FF2B5EF4-FFF2-40B4-BE49-F238E27FC236}">
                <a16:creationId xmlns:a16="http://schemas.microsoft.com/office/drawing/2014/main" id="{67433012-21A6-4E20-BE12-A0ED1C7C8DBD}"/>
              </a:ext>
            </a:extLst>
          </p:cNvPr>
          <p:cNvSpPr txBox="1"/>
          <p:nvPr/>
        </p:nvSpPr>
        <p:spPr>
          <a:xfrm>
            <a:off x="3753394" y="2296487"/>
            <a:ext cx="1863635" cy="1015663"/>
          </a:xfrm>
          <a:prstGeom prst="rect">
            <a:avLst/>
          </a:prstGeom>
          <a:noFill/>
          <a:ln>
            <a:solidFill>
              <a:srgbClr val="FF0000"/>
            </a:solidFill>
          </a:ln>
        </p:spPr>
        <p:txBody>
          <a:bodyPr wrap="square" rtlCol="0">
            <a:spAutoFit/>
          </a:bodyPr>
          <a:lstStyle/>
          <a:p>
            <a:r>
              <a:rPr lang="en-US" sz="1200" b="1" dirty="0">
                <a:solidFill>
                  <a:srgbClr val="FF0000"/>
                </a:solidFill>
              </a:rPr>
              <a:t>Click on country of interest and year. This activates the other charts including those in the other dashboards.</a:t>
            </a:r>
          </a:p>
        </p:txBody>
      </p:sp>
      <p:cxnSp>
        <p:nvCxnSpPr>
          <p:cNvPr id="11" name="Straight Arrow Connector 10">
            <a:extLst>
              <a:ext uri="{FF2B5EF4-FFF2-40B4-BE49-F238E27FC236}">
                <a16:creationId xmlns:a16="http://schemas.microsoft.com/office/drawing/2014/main" id="{2F3D3C84-C1FA-427C-BEDA-D7EFA2E385DF}"/>
              </a:ext>
            </a:extLst>
          </p:cNvPr>
          <p:cNvCxnSpPr>
            <a:cxnSpLocks/>
          </p:cNvCxnSpPr>
          <p:nvPr/>
        </p:nvCxnSpPr>
        <p:spPr>
          <a:xfrm flipH="1">
            <a:off x="4605746" y="1884110"/>
            <a:ext cx="470263" cy="479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3E84C8-887F-4BE4-960D-6640B0E80CB3}"/>
              </a:ext>
            </a:extLst>
          </p:cNvPr>
          <p:cNvCxnSpPr/>
          <p:nvPr/>
        </p:nvCxnSpPr>
        <p:spPr>
          <a:xfrm>
            <a:off x="592183" y="1175657"/>
            <a:ext cx="383177" cy="2525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409779-C2A9-4B2D-9290-A3A09FD1BB7A}"/>
              </a:ext>
            </a:extLst>
          </p:cNvPr>
          <p:cNvCxnSpPr/>
          <p:nvPr/>
        </p:nvCxnSpPr>
        <p:spPr>
          <a:xfrm flipV="1">
            <a:off x="5277394" y="1363960"/>
            <a:ext cx="714103" cy="1040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D7C36F-20F7-4E6B-96A6-57156A790D34}"/>
              </a:ext>
            </a:extLst>
          </p:cNvPr>
          <p:cNvCxnSpPr>
            <a:cxnSpLocks/>
          </p:cNvCxnSpPr>
          <p:nvPr/>
        </p:nvCxnSpPr>
        <p:spPr>
          <a:xfrm>
            <a:off x="5277394" y="2923281"/>
            <a:ext cx="776151" cy="521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AADBAF23-758F-4C93-A439-DFF3FB371D22}"/>
              </a:ext>
            </a:extLst>
          </p:cNvPr>
          <p:cNvSpPr>
            <a:spLocks noGrp="1"/>
          </p:cNvSpPr>
          <p:nvPr>
            <p:ph type="title"/>
          </p:nvPr>
        </p:nvSpPr>
        <p:spPr>
          <a:xfrm>
            <a:off x="0" y="59916"/>
            <a:ext cx="6096000" cy="798666"/>
          </a:xfrm>
        </p:spPr>
        <p:txBody>
          <a:bodyPr vert="horz" lIns="91440" tIns="45720" rIns="91440" bIns="45720" rtlCol="0" anchor="b">
            <a:normAutofit/>
          </a:bodyPr>
          <a:lstStyle/>
          <a:p>
            <a:r>
              <a:rPr lang="en-US" sz="4200" dirty="0"/>
              <a:t>Navigating the Dashboard</a:t>
            </a:r>
            <a:endParaRPr lang="en-US" sz="2200" b="1" dirty="0"/>
          </a:p>
        </p:txBody>
      </p:sp>
      <p:sp>
        <p:nvSpPr>
          <p:cNvPr id="21" name="Oval 20">
            <a:extLst>
              <a:ext uri="{FF2B5EF4-FFF2-40B4-BE49-F238E27FC236}">
                <a16:creationId xmlns:a16="http://schemas.microsoft.com/office/drawing/2014/main" id="{D90FF114-514E-4A40-8BA8-25936C94C8B0}"/>
              </a:ext>
            </a:extLst>
          </p:cNvPr>
          <p:cNvSpPr/>
          <p:nvPr/>
        </p:nvSpPr>
        <p:spPr>
          <a:xfrm>
            <a:off x="8181704" y="966970"/>
            <a:ext cx="2934788" cy="339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7B88C95-D7F3-4C6D-9577-9BEE278936EC}"/>
              </a:ext>
            </a:extLst>
          </p:cNvPr>
          <p:cNvCxnSpPr>
            <a:cxnSpLocks/>
            <a:stCxn id="21" idx="7"/>
          </p:cNvCxnSpPr>
          <p:nvPr/>
        </p:nvCxnSpPr>
        <p:spPr>
          <a:xfrm flipV="1">
            <a:off x="10686702" y="677074"/>
            <a:ext cx="286098" cy="3396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5E2B3E-6336-4E5B-B6E9-17E5AF9EF600}"/>
              </a:ext>
            </a:extLst>
          </p:cNvPr>
          <p:cNvSpPr txBox="1"/>
          <p:nvPr/>
        </p:nvSpPr>
        <p:spPr>
          <a:xfrm>
            <a:off x="10088880" y="430213"/>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slider to select the years of interest</a:t>
            </a:r>
          </a:p>
        </p:txBody>
      </p:sp>
      <p:sp>
        <p:nvSpPr>
          <p:cNvPr id="27" name="TextBox 26">
            <a:extLst>
              <a:ext uri="{FF2B5EF4-FFF2-40B4-BE49-F238E27FC236}">
                <a16:creationId xmlns:a16="http://schemas.microsoft.com/office/drawing/2014/main" id="{02909AD0-9B67-4BF2-BDC7-7C0C3293196D}"/>
              </a:ext>
            </a:extLst>
          </p:cNvPr>
          <p:cNvSpPr txBox="1"/>
          <p:nvPr/>
        </p:nvSpPr>
        <p:spPr>
          <a:xfrm>
            <a:off x="835712" y="2600115"/>
            <a:ext cx="1863635" cy="646331"/>
          </a:xfrm>
          <a:prstGeom prst="rect">
            <a:avLst/>
          </a:prstGeom>
          <a:noFill/>
          <a:ln>
            <a:solidFill>
              <a:srgbClr val="FF0000"/>
            </a:solidFill>
          </a:ln>
        </p:spPr>
        <p:txBody>
          <a:bodyPr wrap="square" rtlCol="0">
            <a:spAutoFit/>
          </a:bodyPr>
          <a:lstStyle/>
          <a:p>
            <a:r>
              <a:rPr lang="en-US" sz="1200" b="1" dirty="0">
                <a:solidFill>
                  <a:srgbClr val="FF0000"/>
                </a:solidFill>
              </a:rPr>
              <a:t>Click on an empty part of the chart to highlight all the country-line charts.</a:t>
            </a:r>
          </a:p>
        </p:txBody>
      </p:sp>
      <p:cxnSp>
        <p:nvCxnSpPr>
          <p:cNvPr id="28" name="Straight Arrow Connector 27">
            <a:extLst>
              <a:ext uri="{FF2B5EF4-FFF2-40B4-BE49-F238E27FC236}">
                <a16:creationId xmlns:a16="http://schemas.microsoft.com/office/drawing/2014/main" id="{34275356-B4DB-408A-AF61-DDE63CEE542D}"/>
              </a:ext>
            </a:extLst>
          </p:cNvPr>
          <p:cNvCxnSpPr>
            <a:cxnSpLocks/>
          </p:cNvCxnSpPr>
          <p:nvPr/>
        </p:nvCxnSpPr>
        <p:spPr>
          <a:xfrm flipH="1">
            <a:off x="1655717" y="2223044"/>
            <a:ext cx="470263" cy="479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0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Country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a:bodyPr>
          <a:lstStyle/>
          <a:p>
            <a:r>
              <a:rPr lang="en-US" sz="2000" dirty="0"/>
              <a:t>Country Benchmarking Dashboard is updated for each Country and Year combination (can be selected in “Country vs Neighbors” chart from “Tax Revenue” dashboard).</a:t>
            </a:r>
          </a:p>
          <a:p>
            <a:r>
              <a:rPr lang="en-US" sz="2000" dirty="0"/>
              <a:t>It helps us to understand how the selected country is doing with respect to other countries with similar GDP per Capita or Income Group for Tax Revenue, Income Taxes, VAT, Excise Taxes, Trade Taxes, Property Taxes, PIT, and CIT</a:t>
            </a:r>
          </a:p>
        </p:txBody>
      </p:sp>
      <p:grpSp>
        <p:nvGrpSpPr>
          <p:cNvPr id="34" name="Group 3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C085386-A860-4F2D-81B1-2B15B4C52626}"/>
              </a:ext>
            </a:extLst>
          </p:cNvPr>
          <p:cNvPicPr>
            <a:picLocks noChangeAspect="1"/>
          </p:cNvPicPr>
          <p:nvPr/>
        </p:nvPicPr>
        <p:blipFill>
          <a:blip r:embed="rId2"/>
          <a:stretch>
            <a:fillRect/>
          </a:stretch>
        </p:blipFill>
        <p:spPr>
          <a:xfrm>
            <a:off x="4651853" y="1164514"/>
            <a:ext cx="7540146" cy="5012449"/>
          </a:xfrm>
          <a:prstGeom prst="rect">
            <a:avLst/>
          </a:prstGeom>
        </p:spPr>
      </p:pic>
      <p:grpSp>
        <p:nvGrpSpPr>
          <p:cNvPr id="38" name="Group 3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9" name="Rectangle 3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cxnSp>
        <p:nvCxnSpPr>
          <p:cNvPr id="7" name="Straight Arrow Connector 6">
            <a:extLst>
              <a:ext uri="{FF2B5EF4-FFF2-40B4-BE49-F238E27FC236}">
                <a16:creationId xmlns:a16="http://schemas.microsoft.com/office/drawing/2014/main" id="{14174147-5014-45C8-A5C8-C2BF5BB48D01}"/>
              </a:ext>
            </a:extLst>
          </p:cNvPr>
          <p:cNvCxnSpPr>
            <a:cxnSpLocks/>
          </p:cNvCxnSpPr>
          <p:nvPr/>
        </p:nvCxnSpPr>
        <p:spPr>
          <a:xfrm flipV="1">
            <a:off x="5752888" y="1820141"/>
            <a:ext cx="118994" cy="9602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15F506-9186-4985-BC76-47A8FD6C6A30}"/>
              </a:ext>
            </a:extLst>
          </p:cNvPr>
          <p:cNvSpPr txBox="1"/>
          <p:nvPr/>
        </p:nvSpPr>
        <p:spPr>
          <a:xfrm>
            <a:off x="5226698" y="1321553"/>
            <a:ext cx="1948542" cy="523220"/>
          </a:xfrm>
          <a:prstGeom prst="rect">
            <a:avLst/>
          </a:prstGeom>
          <a:noFill/>
        </p:spPr>
        <p:txBody>
          <a:bodyPr wrap="square" rtlCol="0">
            <a:spAutoFit/>
          </a:bodyPr>
          <a:lstStyle/>
          <a:p>
            <a:r>
              <a:rPr lang="en-US" sz="1400" b="1" dirty="0">
                <a:solidFill>
                  <a:srgbClr val="FF0000"/>
                </a:solidFill>
              </a:rPr>
              <a:t>Country of interest is indicated in red</a:t>
            </a:r>
          </a:p>
        </p:txBody>
      </p:sp>
      <p:cxnSp>
        <p:nvCxnSpPr>
          <p:cNvPr id="12" name="Straight Arrow Connector 11">
            <a:extLst>
              <a:ext uri="{FF2B5EF4-FFF2-40B4-BE49-F238E27FC236}">
                <a16:creationId xmlns:a16="http://schemas.microsoft.com/office/drawing/2014/main" id="{01D71F19-4418-40CE-AA18-0522C5ED5032}"/>
              </a:ext>
            </a:extLst>
          </p:cNvPr>
          <p:cNvCxnSpPr>
            <a:endCxn id="10" idx="2"/>
          </p:cNvCxnSpPr>
          <p:nvPr/>
        </p:nvCxnSpPr>
        <p:spPr>
          <a:xfrm flipH="1" flipV="1">
            <a:off x="6200969" y="1844773"/>
            <a:ext cx="1254190" cy="1280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2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Tax Capacity and Tax Performance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a:bodyPr>
          <a:lstStyle/>
          <a:p>
            <a:r>
              <a:rPr lang="en-US" sz="1700" dirty="0"/>
              <a:t>Tax Capacity and Tax Performance Dashboard is updated for each Country (can be selected in “Country vs Neighbors” chart from “Tax Revenue” dashboard).</a:t>
            </a:r>
          </a:p>
          <a:p>
            <a:r>
              <a:rPr lang="en-US" sz="1700" dirty="0"/>
              <a:t>It helps us to compare the potential of the selected country with the actual values with respect to other countries with similar GDP per Capita or Income Group with respect to Tax Revenue, Income Taxes, VAT, Excise Taxes, Trade Taxes, Property Taxes, PIT, and CIT.</a:t>
            </a:r>
          </a:p>
          <a:p>
            <a:r>
              <a:rPr lang="en-US" sz="1700" dirty="0"/>
              <a:t>The potential of Country is calculated using Stochastic Frontier Analysis controlling for per capita GDP and the openness.</a:t>
            </a:r>
          </a:p>
        </p:txBody>
      </p:sp>
      <p:grpSp>
        <p:nvGrpSpPr>
          <p:cNvPr id="47" name="Group 4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8" name="Rectangle 4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10B3863E-7F9F-4709-8045-A59DABDA9634}"/>
              </a:ext>
            </a:extLst>
          </p:cNvPr>
          <p:cNvPicPr>
            <a:picLocks noChangeAspect="1"/>
          </p:cNvPicPr>
          <p:nvPr/>
        </p:nvPicPr>
        <p:blipFill>
          <a:blip r:embed="rId2"/>
          <a:stretch>
            <a:fillRect/>
          </a:stretch>
        </p:blipFill>
        <p:spPr>
          <a:xfrm>
            <a:off x="4809067" y="914438"/>
            <a:ext cx="7309570" cy="2551971"/>
          </a:xfrm>
          <a:prstGeom prst="rect">
            <a:avLst/>
          </a:prstGeom>
        </p:spPr>
      </p:pic>
      <p:grpSp>
        <p:nvGrpSpPr>
          <p:cNvPr id="51" name="Group 5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EC98317-CA4A-4752-A454-30AE958F6753}"/>
              </a:ext>
            </a:extLst>
          </p:cNvPr>
          <p:cNvPicPr>
            <a:picLocks noChangeAspect="1"/>
          </p:cNvPicPr>
          <p:nvPr/>
        </p:nvPicPr>
        <p:blipFill>
          <a:blip r:embed="rId3"/>
          <a:stretch>
            <a:fillRect/>
          </a:stretch>
        </p:blipFill>
        <p:spPr>
          <a:xfrm>
            <a:off x="4967973" y="3524836"/>
            <a:ext cx="7150664" cy="2620037"/>
          </a:xfrm>
          <a:prstGeom prst="rect">
            <a:avLst/>
          </a:prstGeom>
        </p:spPr>
      </p:pic>
      <p:sp>
        <p:nvSpPr>
          <p:cNvPr id="15" name="Footer Placeholder 5">
            <a:extLst>
              <a:ext uri="{FF2B5EF4-FFF2-40B4-BE49-F238E27FC236}">
                <a16:creationId xmlns:a16="http://schemas.microsoft.com/office/drawing/2014/main" id="{0F10F808-D616-4937-9E8F-0A72414F57E5}"/>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sp>
        <p:nvSpPr>
          <p:cNvPr id="8" name="Oval 7">
            <a:extLst>
              <a:ext uri="{FF2B5EF4-FFF2-40B4-BE49-F238E27FC236}">
                <a16:creationId xmlns:a16="http://schemas.microsoft.com/office/drawing/2014/main" id="{1F605525-F806-4117-80FB-013F0A6E3D01}"/>
              </a:ext>
            </a:extLst>
          </p:cNvPr>
          <p:cNvSpPr/>
          <p:nvPr/>
        </p:nvSpPr>
        <p:spPr>
          <a:xfrm>
            <a:off x="10840163" y="877657"/>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90851E8-B24F-4271-A492-AA766E7A371C}"/>
              </a:ext>
            </a:extLst>
          </p:cNvPr>
          <p:cNvCxnSpPr>
            <a:cxnSpLocks/>
            <a:stCxn id="8" idx="2"/>
          </p:cNvCxnSpPr>
          <p:nvPr/>
        </p:nvCxnSpPr>
        <p:spPr>
          <a:xfrm flipH="1">
            <a:off x="10221775" y="1046972"/>
            <a:ext cx="618388" cy="18265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CCEAA74-58E1-4164-9E47-4F49D0C72B79}"/>
              </a:ext>
            </a:extLst>
          </p:cNvPr>
          <p:cNvSpPr txBox="1"/>
          <p:nvPr/>
        </p:nvSpPr>
        <p:spPr>
          <a:xfrm>
            <a:off x="9021688" y="2790356"/>
            <a:ext cx="2192694" cy="738664"/>
          </a:xfrm>
          <a:prstGeom prst="rect">
            <a:avLst/>
          </a:prstGeom>
          <a:noFill/>
        </p:spPr>
        <p:txBody>
          <a:bodyPr wrap="square" rtlCol="0">
            <a:spAutoFit/>
          </a:bodyPr>
          <a:lstStyle/>
          <a:p>
            <a:r>
              <a:rPr lang="en-US" sz="1400" b="1" dirty="0">
                <a:solidFill>
                  <a:srgbClr val="FF0000"/>
                </a:solidFill>
              </a:rPr>
              <a:t>Choose the Tax Gap or Tax Capacity vs Tax Revenue Charts</a:t>
            </a:r>
          </a:p>
        </p:txBody>
      </p:sp>
      <p:cxnSp>
        <p:nvCxnSpPr>
          <p:cNvPr id="37" name="Straight Arrow Connector 36">
            <a:extLst>
              <a:ext uri="{FF2B5EF4-FFF2-40B4-BE49-F238E27FC236}">
                <a16:creationId xmlns:a16="http://schemas.microsoft.com/office/drawing/2014/main" id="{F07E4FB5-5431-41F7-822F-80DE62F6CDED}"/>
              </a:ext>
            </a:extLst>
          </p:cNvPr>
          <p:cNvCxnSpPr>
            <a:cxnSpLocks/>
          </p:cNvCxnSpPr>
          <p:nvPr/>
        </p:nvCxnSpPr>
        <p:spPr>
          <a:xfrm flipH="1" flipV="1">
            <a:off x="8351561" y="1129005"/>
            <a:ext cx="736455" cy="189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47B57EE-3FBA-4DD1-8C9A-D21A4A5C0AF0}"/>
              </a:ext>
            </a:extLst>
          </p:cNvPr>
          <p:cNvCxnSpPr>
            <a:cxnSpLocks/>
            <a:stCxn id="12" idx="1"/>
          </p:cNvCxnSpPr>
          <p:nvPr/>
        </p:nvCxnSpPr>
        <p:spPr>
          <a:xfrm flipH="1">
            <a:off x="8424924" y="3159688"/>
            <a:ext cx="596764" cy="509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FCF1596-5153-4BDE-9B5F-27A04A219FDB}"/>
              </a:ext>
            </a:extLst>
          </p:cNvPr>
          <p:cNvSpPr/>
          <p:nvPr/>
        </p:nvSpPr>
        <p:spPr>
          <a:xfrm>
            <a:off x="10840163" y="3503190"/>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8374FEE7-227C-4615-B733-35B676DBDFE4}"/>
              </a:ext>
            </a:extLst>
          </p:cNvPr>
          <p:cNvCxnSpPr>
            <a:cxnSpLocks/>
            <a:stCxn id="43" idx="2"/>
          </p:cNvCxnSpPr>
          <p:nvPr/>
        </p:nvCxnSpPr>
        <p:spPr>
          <a:xfrm flipH="1" flipV="1">
            <a:off x="10366311" y="3268193"/>
            <a:ext cx="473852" cy="404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Tax Buoyancy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a:bodyPr>
          <a:lstStyle/>
          <a:p>
            <a:r>
              <a:rPr lang="en-US" sz="1700" dirty="0"/>
              <a:t>The Tax Buoyancy Dashboard provides the buoyancy for Tax Revenue and the major taxes, PIT, CIT, VAT, Excises and Property Taxes.</a:t>
            </a:r>
          </a:p>
          <a:p>
            <a:r>
              <a:rPr lang="en-US" sz="1700" dirty="0"/>
              <a:t>The country and years are selected from the Tax Revenue Dashboard.</a:t>
            </a:r>
          </a:p>
          <a:p>
            <a:r>
              <a:rPr lang="en-US" sz="1700" dirty="0"/>
              <a:t>The charts shows the Buoyancy=1 line for reference and calculates the average buoyancy for the selected years.</a:t>
            </a:r>
          </a:p>
        </p:txBody>
      </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pic>
        <p:nvPicPr>
          <p:cNvPr id="13" name="Picture 12">
            <a:extLst>
              <a:ext uri="{FF2B5EF4-FFF2-40B4-BE49-F238E27FC236}">
                <a16:creationId xmlns:a16="http://schemas.microsoft.com/office/drawing/2014/main" id="{62C3DBE4-19D3-45CD-B384-350060E80F39}"/>
              </a:ext>
            </a:extLst>
          </p:cNvPr>
          <p:cNvPicPr>
            <a:picLocks noChangeAspect="1"/>
          </p:cNvPicPr>
          <p:nvPr/>
        </p:nvPicPr>
        <p:blipFill>
          <a:blip r:embed="rId2"/>
          <a:stretch>
            <a:fillRect/>
          </a:stretch>
        </p:blipFill>
        <p:spPr>
          <a:xfrm>
            <a:off x="4651852" y="1222309"/>
            <a:ext cx="7540147" cy="5134041"/>
          </a:xfrm>
          <a:prstGeom prst="rect">
            <a:avLst/>
          </a:prstGeom>
        </p:spPr>
      </p:pic>
      <p:sp>
        <p:nvSpPr>
          <p:cNvPr id="3" name="Oval 2">
            <a:extLst>
              <a:ext uri="{FF2B5EF4-FFF2-40B4-BE49-F238E27FC236}">
                <a16:creationId xmlns:a16="http://schemas.microsoft.com/office/drawing/2014/main" id="{F0C25480-5F51-4275-9F88-4741DF988D4C}"/>
              </a:ext>
            </a:extLst>
          </p:cNvPr>
          <p:cNvSpPr/>
          <p:nvPr/>
        </p:nvSpPr>
        <p:spPr>
          <a:xfrm>
            <a:off x="6391469" y="1636858"/>
            <a:ext cx="1343609" cy="17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69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Regional Comparison</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a:bodyPr>
          <a:lstStyle/>
          <a:p>
            <a:r>
              <a:rPr lang="en-US" sz="2000" dirty="0"/>
              <a:t>Clicking on any data point (Region, year) in the “Tax Revenue-All Regions” chart updates “Tax Rates : All Regions”(top middle), “Regional Total Revenue” (top right), and “Regional Tax Structure” (bottom right) charts.</a:t>
            </a:r>
          </a:p>
          <a:p>
            <a:r>
              <a:rPr lang="en-US" sz="2000" dirty="0"/>
              <a:t>Years are selected from the Tax Revenue Dashboard.</a:t>
            </a:r>
          </a:p>
          <a:p>
            <a:r>
              <a:rPr lang="en-US" sz="2000" dirty="0"/>
              <a:t>Average Tax Rates for PIT, CIT and VAT for the region are shown in the top-middle chart.</a:t>
            </a:r>
          </a:p>
          <a:p>
            <a:r>
              <a:rPr lang="en-US" sz="2000" dirty="0"/>
              <a:t>Un-weighted averages are used.</a:t>
            </a:r>
          </a:p>
          <a:p>
            <a:endParaRPr lang="en-US" sz="2000" dirty="0"/>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Footer Placeholder 5">
            <a:extLst>
              <a:ext uri="{FF2B5EF4-FFF2-40B4-BE49-F238E27FC236}">
                <a16:creationId xmlns:a16="http://schemas.microsoft.com/office/drawing/2014/main" id="{6C24C68A-289C-477C-A8AB-2F0643334FCF}"/>
              </a:ext>
            </a:extLst>
          </p:cNvPr>
          <p:cNvSpPr>
            <a:spLocks noGrp="1"/>
          </p:cNvSpPr>
          <p:nvPr>
            <p:ph type="ftr" sz="quarter" idx="11"/>
          </p:nvPr>
        </p:nvSpPr>
        <p:spPr>
          <a:xfrm>
            <a:off x="643467" y="6353703"/>
            <a:ext cx="10905065" cy="365125"/>
          </a:xfrm>
        </p:spPr>
        <p:txBody>
          <a:bodyPr/>
          <a:lstStyle/>
          <a:p>
            <a:endParaRPr lang="en-US" sz="1200" dirty="0"/>
          </a:p>
        </p:txBody>
      </p:sp>
      <p:pic>
        <p:nvPicPr>
          <p:cNvPr id="5" name="Picture 4">
            <a:extLst>
              <a:ext uri="{FF2B5EF4-FFF2-40B4-BE49-F238E27FC236}">
                <a16:creationId xmlns:a16="http://schemas.microsoft.com/office/drawing/2014/main" id="{E41303CE-9AAC-4C42-8AA3-CF987D6A4FA3}"/>
              </a:ext>
            </a:extLst>
          </p:cNvPr>
          <p:cNvPicPr>
            <a:picLocks noChangeAspect="1"/>
          </p:cNvPicPr>
          <p:nvPr/>
        </p:nvPicPr>
        <p:blipFill>
          <a:blip r:embed="rId2"/>
          <a:stretch>
            <a:fillRect/>
          </a:stretch>
        </p:blipFill>
        <p:spPr>
          <a:xfrm>
            <a:off x="4651852" y="1195753"/>
            <a:ext cx="7540147" cy="5157949"/>
          </a:xfrm>
          <a:prstGeom prst="rect">
            <a:avLst/>
          </a:prstGeom>
        </p:spPr>
      </p:pic>
      <p:sp>
        <p:nvSpPr>
          <p:cNvPr id="7" name="Oval 6">
            <a:extLst>
              <a:ext uri="{FF2B5EF4-FFF2-40B4-BE49-F238E27FC236}">
                <a16:creationId xmlns:a16="http://schemas.microsoft.com/office/drawing/2014/main" id="{1D659583-B7F7-47C1-9A32-15E405E4BA54}"/>
              </a:ext>
            </a:extLst>
          </p:cNvPr>
          <p:cNvSpPr/>
          <p:nvPr/>
        </p:nvSpPr>
        <p:spPr>
          <a:xfrm>
            <a:off x="7417837" y="1570183"/>
            <a:ext cx="2799183"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BEBE69-A2C8-4205-B6F3-555D3DF054CD}"/>
              </a:ext>
            </a:extLst>
          </p:cNvPr>
          <p:cNvSpPr txBox="1"/>
          <p:nvPr/>
        </p:nvSpPr>
        <p:spPr>
          <a:xfrm>
            <a:off x="5822302" y="2653223"/>
            <a:ext cx="2024743" cy="830997"/>
          </a:xfrm>
          <a:prstGeom prst="rect">
            <a:avLst/>
          </a:prstGeom>
          <a:noFill/>
          <a:ln>
            <a:solidFill>
              <a:srgbClr val="FF0000"/>
            </a:solidFill>
          </a:ln>
        </p:spPr>
        <p:txBody>
          <a:bodyPr wrap="square" rtlCol="0">
            <a:spAutoFit/>
          </a:bodyPr>
          <a:lstStyle/>
          <a:p>
            <a:r>
              <a:rPr lang="en-US" sz="1200" b="1" dirty="0">
                <a:solidFill>
                  <a:srgbClr val="FF0000"/>
                </a:solidFill>
              </a:rPr>
              <a:t>Click on region of interest and year. This activates the other charts including those in the other dashboards.</a:t>
            </a:r>
          </a:p>
        </p:txBody>
      </p:sp>
      <p:cxnSp>
        <p:nvCxnSpPr>
          <p:cNvPr id="17" name="Straight Arrow Connector 16">
            <a:extLst>
              <a:ext uri="{FF2B5EF4-FFF2-40B4-BE49-F238E27FC236}">
                <a16:creationId xmlns:a16="http://schemas.microsoft.com/office/drawing/2014/main" id="{1148D3C7-C552-4545-AF61-4065960F5420}"/>
              </a:ext>
            </a:extLst>
          </p:cNvPr>
          <p:cNvCxnSpPr>
            <a:cxnSpLocks/>
          </p:cNvCxnSpPr>
          <p:nvPr/>
        </p:nvCxnSpPr>
        <p:spPr>
          <a:xfrm flipH="1">
            <a:off x="6835762" y="2240846"/>
            <a:ext cx="470263" cy="479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F3EE27-80BE-494E-98AB-840EA8AE5BE6}"/>
              </a:ext>
            </a:extLst>
          </p:cNvPr>
          <p:cNvCxnSpPr>
            <a:cxnSpLocks/>
          </p:cNvCxnSpPr>
          <p:nvPr/>
        </p:nvCxnSpPr>
        <p:spPr>
          <a:xfrm flipV="1">
            <a:off x="7700441" y="1840912"/>
            <a:ext cx="3132400" cy="111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F70057-8B7A-4E3A-A045-4B7BF023ABAC}"/>
              </a:ext>
            </a:extLst>
          </p:cNvPr>
          <p:cNvCxnSpPr>
            <a:cxnSpLocks/>
          </p:cNvCxnSpPr>
          <p:nvPr/>
        </p:nvCxnSpPr>
        <p:spPr>
          <a:xfrm>
            <a:off x="7700441" y="3330850"/>
            <a:ext cx="2787167" cy="811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21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Dashboard Components - Regional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782981"/>
            <a:ext cx="4008384" cy="4393982"/>
          </a:xfrm>
        </p:spPr>
        <p:txBody>
          <a:bodyPr>
            <a:normAutofit lnSpcReduction="10000"/>
          </a:bodyPr>
          <a:lstStyle/>
          <a:p>
            <a:r>
              <a:rPr lang="en-US" sz="2000" dirty="0"/>
              <a:t>Regional Benchmarking Dashboard shows the countries in each region and their performance on tax collection. The Region can be selected in “Tax Revenue-All Regions” chart from “Regional Comparison” dashboard). </a:t>
            </a:r>
          </a:p>
          <a:p>
            <a:r>
              <a:rPr lang="en-US" sz="2000" dirty="0"/>
              <a:t>It helps us understand and compare the performance of all countries within the selected region for Tax Revenue, Income Taxes, VAT, Excise Taxes, Trade Taxes, Property Taxes, PIT, and CIT</a:t>
            </a:r>
          </a:p>
          <a:p>
            <a:r>
              <a:rPr lang="en-US" sz="2000" dirty="0"/>
              <a:t>The countries are color coded by Income Group</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pic>
        <p:nvPicPr>
          <p:cNvPr id="4" name="Picture 3">
            <a:extLst>
              <a:ext uri="{FF2B5EF4-FFF2-40B4-BE49-F238E27FC236}">
                <a16:creationId xmlns:a16="http://schemas.microsoft.com/office/drawing/2014/main" id="{B96E3100-1B38-42C1-A4D8-CEBBDD1CD6CE}"/>
              </a:ext>
            </a:extLst>
          </p:cNvPr>
          <p:cNvPicPr>
            <a:picLocks noChangeAspect="1"/>
          </p:cNvPicPr>
          <p:nvPr/>
        </p:nvPicPr>
        <p:blipFill>
          <a:blip r:embed="rId2"/>
          <a:stretch>
            <a:fillRect/>
          </a:stretch>
        </p:blipFill>
        <p:spPr>
          <a:xfrm>
            <a:off x="4476750" y="1238250"/>
            <a:ext cx="7715250" cy="5115452"/>
          </a:xfrm>
          <a:prstGeom prst="rect">
            <a:avLst/>
          </a:prstGeom>
        </p:spPr>
      </p:pic>
    </p:spTree>
    <p:extLst>
      <p:ext uri="{BB962C8B-B14F-4D97-AF65-F5344CB8AC3E}">
        <p14:creationId xmlns:p14="http://schemas.microsoft.com/office/powerpoint/2010/main" val="1774013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1249</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World Bank’s Revenue Dashboard A Tool for Benchmarking Tax Policy Performance</vt:lpstr>
      <vt:lpstr>Revenue Dashboard - Overview</vt:lpstr>
      <vt:lpstr>Dashboard Components - Tax Revenue Dashboard</vt:lpstr>
      <vt:lpstr>Navigating the Dashboard</vt:lpstr>
      <vt:lpstr>Dashboard Components - Country Benchmarking</vt:lpstr>
      <vt:lpstr>Dashboard Components - Tax Capacity and Tax Performance</vt:lpstr>
      <vt:lpstr>Dashboard Components – Tax Buoyancy Dashboard</vt:lpstr>
      <vt:lpstr>Dashboard Components - Regional Comparison</vt:lpstr>
      <vt:lpstr>Dashboard Components - Regional Benchmarking</vt:lpstr>
      <vt:lpstr>Dashboard Components – Income Group Comparison</vt:lpstr>
      <vt:lpstr>Dashboard Components – Income Group Benchmarking</vt:lpstr>
      <vt:lpstr>Dashboard Components – Tax Rates Dashboard</vt:lpstr>
      <vt:lpstr>Downloading Data and Charts </vt:lpstr>
      <vt:lpstr>Something more…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Revenue Dashboard</dc:title>
  <dc:creator>Nikhil Subhash Brahmankar</dc:creator>
  <cp:lastModifiedBy>Sebastian S. James</cp:lastModifiedBy>
  <cp:revision>118</cp:revision>
  <dcterms:created xsi:type="dcterms:W3CDTF">2021-11-29T15:30:40Z</dcterms:created>
  <dcterms:modified xsi:type="dcterms:W3CDTF">2022-04-11T17:31:25Z</dcterms:modified>
</cp:coreProperties>
</file>