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5" r:id="rId2"/>
    <p:sldId id="469" r:id="rId3"/>
    <p:sldId id="470" r:id="rId4"/>
    <p:sldId id="471" r:id="rId5"/>
    <p:sldId id="472" r:id="rId6"/>
    <p:sldId id="473" r:id="rId7"/>
    <p:sldId id="474" r:id="rId8"/>
    <p:sldId id="475" r:id="rId9"/>
    <p:sldId id="476" r:id="rId10"/>
    <p:sldId id="477" r:id="rId11"/>
    <p:sldId id="478" r:id="rId12"/>
    <p:sldId id="479" r:id="rId13"/>
    <p:sldId id="485" r:id="rId14"/>
    <p:sldId id="486" r:id="rId15"/>
    <p:sldId id="487" r:id="rId16"/>
    <p:sldId id="488" r:id="rId17"/>
    <p:sldId id="490" r:id="rId18"/>
    <p:sldId id="491" r:id="rId19"/>
    <p:sldId id="493" r:id="rId20"/>
    <p:sldId id="494" r:id="rId21"/>
    <p:sldId id="49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无页码">
    <p:spTree>
      <p:nvGrpSpPr>
        <p:cNvPr id="1" name=""/>
        <p:cNvGrpSpPr/>
        <p:nvPr/>
      </p:nvGrpSpPr>
      <p:grpSpPr>
        <a:xfrm>
          <a:off x="0" y="0"/>
          <a:ext cx="0" cy="0"/>
          <a:chOff x="0" y="0"/>
          <a:chExt cx="0" cy="0"/>
        </a:xfrm>
      </p:grpSpPr>
      <p:sp>
        <p:nvSpPr>
          <p:cNvPr id="2" name="Freeform 10">
            <a:extLst>
              <a:ext uri="{FF2B5EF4-FFF2-40B4-BE49-F238E27FC236}">
                <a16:creationId xmlns:a16="http://schemas.microsoft.com/office/drawing/2014/main" id="{B71A1039-41C5-56E2-2D30-5C0A712640E8}"/>
              </a:ext>
            </a:extLst>
          </p:cNvPr>
          <p:cNvSpPr>
            <a:spLocks noChangeArrowheads="1"/>
          </p:cNvSpPr>
          <p:nvPr userDrawn="1"/>
        </p:nvSpPr>
        <p:spPr bwMode="auto">
          <a:xfrm rot="382501">
            <a:off x="6836834" y="6853238"/>
            <a:ext cx="5422900" cy="1497012"/>
          </a:xfrm>
          <a:custGeom>
            <a:avLst/>
            <a:gdLst>
              <a:gd name="T0" fmla="*/ 2147483646 w 884"/>
              <a:gd name="T1" fmla="*/ 2147483646 h 327"/>
              <a:gd name="T2" fmla="*/ 2147483646 w 884"/>
              <a:gd name="T3" fmla="*/ 2147483646 h 327"/>
              <a:gd name="T4" fmla="*/ 2147483646 w 884"/>
              <a:gd name="T5" fmla="*/ 2147483646 h 327"/>
              <a:gd name="T6" fmla="*/ 0 w 884"/>
              <a:gd name="T7" fmla="*/ 2147483646 h 327"/>
              <a:gd name="T8" fmla="*/ 2147483646 w 884"/>
              <a:gd name="T9" fmla="*/ 2147483646 h 327"/>
              <a:gd name="T10" fmla="*/ 2147483646 w 884"/>
              <a:gd name="T11" fmla="*/ 2147483646 h 327"/>
              <a:gd name="T12" fmla="*/ 2147483646 w 884"/>
              <a:gd name="T13" fmla="*/ 2147483646 h 327"/>
              <a:gd name="T14" fmla="*/ 2147483646 w 884"/>
              <a:gd name="T15" fmla="*/ 2147483646 h 3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4" h="327">
                <a:moveTo>
                  <a:pt x="167" y="16"/>
                </a:moveTo>
                <a:cubicBezTo>
                  <a:pt x="116" y="22"/>
                  <a:pt x="84" y="38"/>
                  <a:pt x="70" y="60"/>
                </a:cubicBezTo>
                <a:cubicBezTo>
                  <a:pt x="32" y="127"/>
                  <a:pt x="32" y="128"/>
                  <a:pt x="16" y="166"/>
                </a:cubicBezTo>
                <a:cubicBezTo>
                  <a:pt x="0" y="207"/>
                  <a:pt x="0" y="207"/>
                  <a:pt x="0" y="207"/>
                </a:cubicBezTo>
                <a:cubicBezTo>
                  <a:pt x="12" y="179"/>
                  <a:pt x="45" y="161"/>
                  <a:pt x="102" y="154"/>
                </a:cubicBezTo>
                <a:cubicBezTo>
                  <a:pt x="239" y="137"/>
                  <a:pt x="476" y="192"/>
                  <a:pt x="712" y="286"/>
                </a:cubicBezTo>
                <a:cubicBezTo>
                  <a:pt x="820" y="327"/>
                  <a:pt x="884" y="179"/>
                  <a:pt x="770" y="147"/>
                </a:cubicBezTo>
                <a:cubicBezTo>
                  <a:pt x="537" y="54"/>
                  <a:pt x="302" y="0"/>
                  <a:pt x="167" y="16"/>
                </a:cubicBezTo>
                <a:close/>
              </a:path>
            </a:pathLst>
          </a:custGeom>
          <a:solidFill>
            <a:srgbClr val="76AFA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3" name="Freeform 6">
            <a:extLst>
              <a:ext uri="{FF2B5EF4-FFF2-40B4-BE49-F238E27FC236}">
                <a16:creationId xmlns:a16="http://schemas.microsoft.com/office/drawing/2014/main" id="{B1A9C8BB-F5E0-2352-BDD9-9166F980500B}"/>
              </a:ext>
            </a:extLst>
          </p:cNvPr>
          <p:cNvSpPr>
            <a:spLocks noChangeArrowheads="1"/>
          </p:cNvSpPr>
          <p:nvPr userDrawn="1"/>
        </p:nvSpPr>
        <p:spPr bwMode="auto">
          <a:xfrm rot="382501">
            <a:off x="-230717" y="920751"/>
            <a:ext cx="1361017" cy="498475"/>
          </a:xfrm>
          <a:custGeom>
            <a:avLst/>
            <a:gdLst>
              <a:gd name="T0" fmla="*/ 2147483646 w 330"/>
              <a:gd name="T1" fmla="*/ 2147483646 h 162"/>
              <a:gd name="T2" fmla="*/ 2147483646 w 330"/>
              <a:gd name="T3" fmla="*/ 2147483646 h 162"/>
              <a:gd name="T4" fmla="*/ 2147483646 w 330"/>
              <a:gd name="T5" fmla="*/ 2147483646 h 162"/>
              <a:gd name="T6" fmla="*/ 2147483646 w 330"/>
              <a:gd name="T7" fmla="*/ 2147483646 h 162"/>
              <a:gd name="T8" fmla="*/ 2147483646 w 330"/>
              <a:gd name="T9" fmla="*/ 2147483646 h 162"/>
              <a:gd name="T10" fmla="*/ 2147483646 w 330"/>
              <a:gd name="T11" fmla="*/ 2147483646 h 162"/>
              <a:gd name="T12" fmla="*/ 2147483646 w 330"/>
              <a:gd name="T13" fmla="*/ 2147483646 h 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0" h="162">
                <a:moveTo>
                  <a:pt x="72" y="3"/>
                </a:moveTo>
                <a:cubicBezTo>
                  <a:pt x="100" y="0"/>
                  <a:pt x="135" y="2"/>
                  <a:pt x="175" y="9"/>
                </a:cubicBezTo>
                <a:cubicBezTo>
                  <a:pt x="281" y="20"/>
                  <a:pt x="330" y="146"/>
                  <a:pt x="220" y="128"/>
                </a:cubicBezTo>
                <a:cubicBezTo>
                  <a:pt x="194" y="124"/>
                  <a:pt x="53" y="110"/>
                  <a:pt x="102" y="162"/>
                </a:cubicBezTo>
                <a:cubicBezTo>
                  <a:pt x="102" y="162"/>
                  <a:pt x="102" y="162"/>
                  <a:pt x="102" y="162"/>
                </a:cubicBezTo>
                <a:cubicBezTo>
                  <a:pt x="102" y="162"/>
                  <a:pt x="54" y="112"/>
                  <a:pt x="40" y="96"/>
                </a:cubicBezTo>
                <a:cubicBezTo>
                  <a:pt x="0" y="47"/>
                  <a:pt x="8" y="11"/>
                  <a:pt x="72" y="3"/>
                </a:cubicBezTo>
                <a:close/>
              </a:path>
            </a:pathLst>
          </a:custGeom>
          <a:solidFill>
            <a:srgbClr val="EB7513"/>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4" name="Freeform 7">
            <a:extLst>
              <a:ext uri="{FF2B5EF4-FFF2-40B4-BE49-F238E27FC236}">
                <a16:creationId xmlns:a16="http://schemas.microsoft.com/office/drawing/2014/main" id="{03406594-F843-5BE3-804D-3A2C9EA9E106}"/>
              </a:ext>
            </a:extLst>
          </p:cNvPr>
          <p:cNvSpPr>
            <a:spLocks noChangeArrowheads="1"/>
          </p:cNvSpPr>
          <p:nvPr userDrawn="1"/>
        </p:nvSpPr>
        <p:spPr bwMode="auto">
          <a:xfrm rot="382501">
            <a:off x="-518584" y="231776"/>
            <a:ext cx="2266951" cy="733425"/>
          </a:xfrm>
          <a:custGeom>
            <a:avLst/>
            <a:gdLst>
              <a:gd name="T0" fmla="*/ 2147483646 w 550"/>
              <a:gd name="T1" fmla="*/ 2147483646 h 239"/>
              <a:gd name="T2" fmla="*/ 2147483646 w 550"/>
              <a:gd name="T3" fmla="*/ 2147483646 h 239"/>
              <a:gd name="T4" fmla="*/ 2147483646 w 550"/>
              <a:gd name="T5" fmla="*/ 2147483646 h 239"/>
              <a:gd name="T6" fmla="*/ 2147483646 w 550"/>
              <a:gd name="T7" fmla="*/ 2147483646 h 239"/>
              <a:gd name="T8" fmla="*/ 2147483646 w 550"/>
              <a:gd name="T9" fmla="*/ 2147483646 h 239"/>
              <a:gd name="T10" fmla="*/ 2147483646 w 550"/>
              <a:gd name="T11" fmla="*/ 2147483646 h 239"/>
              <a:gd name="T12" fmla="*/ 2147483646 w 550"/>
              <a:gd name="T13" fmla="*/ 2147483646 h 239"/>
              <a:gd name="T14" fmla="*/ 2147483646 w 550"/>
              <a:gd name="T15" fmla="*/ 2147483646 h 2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0" h="239">
                <a:moveTo>
                  <a:pt x="18" y="94"/>
                </a:moveTo>
                <a:cubicBezTo>
                  <a:pt x="34" y="132"/>
                  <a:pt x="34" y="132"/>
                  <a:pt x="34" y="132"/>
                </a:cubicBezTo>
                <a:cubicBezTo>
                  <a:pt x="63" y="188"/>
                  <a:pt x="66" y="195"/>
                  <a:pt x="95" y="238"/>
                </a:cubicBezTo>
                <a:cubicBezTo>
                  <a:pt x="63" y="192"/>
                  <a:pt x="76" y="158"/>
                  <a:pt x="141" y="151"/>
                </a:cubicBezTo>
                <a:cubicBezTo>
                  <a:pt x="211" y="142"/>
                  <a:pt x="325" y="165"/>
                  <a:pt x="444" y="207"/>
                </a:cubicBezTo>
                <a:cubicBezTo>
                  <a:pt x="518" y="239"/>
                  <a:pt x="550" y="114"/>
                  <a:pt x="466" y="79"/>
                </a:cubicBezTo>
                <a:cubicBezTo>
                  <a:pt x="318" y="28"/>
                  <a:pt x="178" y="0"/>
                  <a:pt x="92" y="11"/>
                </a:cubicBezTo>
                <a:cubicBezTo>
                  <a:pt x="23" y="19"/>
                  <a:pt x="0" y="50"/>
                  <a:pt x="18" y="94"/>
                </a:cubicBezTo>
                <a:close/>
              </a:path>
            </a:pathLst>
          </a:custGeom>
          <a:solidFill>
            <a:srgbClr val="76AFA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5" name="Freeform 8">
            <a:extLst>
              <a:ext uri="{FF2B5EF4-FFF2-40B4-BE49-F238E27FC236}">
                <a16:creationId xmlns:a16="http://schemas.microsoft.com/office/drawing/2014/main" id="{158E9A46-244F-EA1D-3E11-6086A00732E0}"/>
              </a:ext>
            </a:extLst>
          </p:cNvPr>
          <p:cNvSpPr>
            <a:spLocks noChangeArrowheads="1"/>
          </p:cNvSpPr>
          <p:nvPr userDrawn="1"/>
        </p:nvSpPr>
        <p:spPr bwMode="auto">
          <a:xfrm rot="382501">
            <a:off x="-677333" y="-371475"/>
            <a:ext cx="4313767" cy="1431925"/>
          </a:xfrm>
          <a:custGeom>
            <a:avLst/>
            <a:gdLst>
              <a:gd name="T0" fmla="*/ 2147483646 w 1047"/>
              <a:gd name="T1" fmla="*/ 2147483646 h 466"/>
              <a:gd name="T2" fmla="*/ 2147483646 w 1047"/>
              <a:gd name="T3" fmla="*/ 2147483646 h 466"/>
              <a:gd name="T4" fmla="*/ 2147483646 w 1047"/>
              <a:gd name="T5" fmla="*/ 2147483646 h 466"/>
              <a:gd name="T6" fmla="*/ 2147483646 w 1047"/>
              <a:gd name="T7" fmla="*/ 2147483646 h 466"/>
              <a:gd name="T8" fmla="*/ 2147483646 w 1047"/>
              <a:gd name="T9" fmla="*/ 2147483646 h 466"/>
              <a:gd name="T10" fmla="*/ 2147483646 w 1047"/>
              <a:gd name="T11" fmla="*/ 2147483646 h 466"/>
              <a:gd name="T12" fmla="*/ 2147483646 w 1047"/>
              <a:gd name="T13" fmla="*/ 2147483646 h 466"/>
              <a:gd name="T14" fmla="*/ 2147483646 w 1047"/>
              <a:gd name="T15" fmla="*/ 2147483646 h 466"/>
              <a:gd name="T16" fmla="*/ 2147483646 w 1047"/>
              <a:gd name="T17" fmla="*/ 2147483646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7" h="466">
                <a:moveTo>
                  <a:pt x="3" y="95"/>
                </a:moveTo>
                <a:cubicBezTo>
                  <a:pt x="6" y="130"/>
                  <a:pt x="6" y="130"/>
                  <a:pt x="6" y="130"/>
                </a:cubicBezTo>
                <a:cubicBezTo>
                  <a:pt x="16" y="201"/>
                  <a:pt x="16" y="204"/>
                  <a:pt x="27" y="245"/>
                </a:cubicBezTo>
                <a:cubicBezTo>
                  <a:pt x="29" y="252"/>
                  <a:pt x="29" y="252"/>
                  <a:pt x="29" y="252"/>
                </a:cubicBezTo>
                <a:cubicBezTo>
                  <a:pt x="17" y="210"/>
                  <a:pt x="43" y="180"/>
                  <a:pt x="112" y="172"/>
                </a:cubicBezTo>
                <a:cubicBezTo>
                  <a:pt x="272" y="152"/>
                  <a:pt x="602" y="252"/>
                  <a:pt x="852" y="398"/>
                </a:cubicBezTo>
                <a:cubicBezTo>
                  <a:pt x="950" y="466"/>
                  <a:pt x="1047" y="334"/>
                  <a:pt x="941" y="282"/>
                </a:cubicBezTo>
                <a:cubicBezTo>
                  <a:pt x="658" y="116"/>
                  <a:pt x="281" y="0"/>
                  <a:pt x="99" y="22"/>
                </a:cubicBezTo>
                <a:cubicBezTo>
                  <a:pt x="32" y="30"/>
                  <a:pt x="0" y="57"/>
                  <a:pt x="3" y="95"/>
                </a:cubicBezTo>
                <a:close/>
              </a:path>
            </a:pathLst>
          </a:custGeom>
          <a:solidFill>
            <a:srgbClr val="C8C2A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6" name="Freeform 9">
            <a:extLst>
              <a:ext uri="{FF2B5EF4-FFF2-40B4-BE49-F238E27FC236}">
                <a16:creationId xmlns:a16="http://schemas.microsoft.com/office/drawing/2014/main" id="{6293EF8A-718A-9F3B-CA2C-49E4A4D6EAD0}"/>
              </a:ext>
            </a:extLst>
          </p:cNvPr>
          <p:cNvSpPr>
            <a:spLocks noChangeArrowheads="1"/>
          </p:cNvSpPr>
          <p:nvPr userDrawn="1"/>
        </p:nvSpPr>
        <p:spPr bwMode="auto">
          <a:xfrm rot="382501">
            <a:off x="-277284" y="-920750"/>
            <a:ext cx="4076701" cy="1222375"/>
          </a:xfrm>
          <a:custGeom>
            <a:avLst/>
            <a:gdLst>
              <a:gd name="T0" fmla="*/ 2147483646 w 989"/>
              <a:gd name="T1" fmla="*/ 2147483646 h 398"/>
              <a:gd name="T2" fmla="*/ 2147483646 w 989"/>
              <a:gd name="T3" fmla="*/ 2147483646 h 398"/>
              <a:gd name="T4" fmla="*/ 2147483646 w 989"/>
              <a:gd name="T5" fmla="*/ 2147483646 h 398"/>
              <a:gd name="T6" fmla="*/ 0 w 989"/>
              <a:gd name="T7" fmla="*/ 2147483646 h 398"/>
              <a:gd name="T8" fmla="*/ 2147483646 w 989"/>
              <a:gd name="T9" fmla="*/ 2147483646 h 398"/>
              <a:gd name="T10" fmla="*/ 2147483646 w 989"/>
              <a:gd name="T11" fmla="*/ 2147483646 h 398"/>
              <a:gd name="T12" fmla="*/ 2147483646 w 989"/>
              <a:gd name="T13" fmla="*/ 2147483646 h 398"/>
              <a:gd name="T14" fmla="*/ 2147483646 w 989"/>
              <a:gd name="T15" fmla="*/ 2147483646 h 398"/>
              <a:gd name="T16" fmla="*/ 2147483646 w 989"/>
              <a:gd name="T17" fmla="*/ 2147483646 h 3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9" h="398">
                <a:moveTo>
                  <a:pt x="20" y="81"/>
                </a:moveTo>
                <a:cubicBezTo>
                  <a:pt x="18" y="93"/>
                  <a:pt x="18" y="93"/>
                  <a:pt x="18" y="93"/>
                </a:cubicBezTo>
                <a:cubicBezTo>
                  <a:pt x="4" y="167"/>
                  <a:pt x="3" y="169"/>
                  <a:pt x="1" y="211"/>
                </a:cubicBezTo>
                <a:cubicBezTo>
                  <a:pt x="0" y="241"/>
                  <a:pt x="0" y="241"/>
                  <a:pt x="0" y="241"/>
                </a:cubicBezTo>
                <a:cubicBezTo>
                  <a:pt x="0" y="204"/>
                  <a:pt x="32" y="179"/>
                  <a:pt x="99" y="170"/>
                </a:cubicBezTo>
                <a:cubicBezTo>
                  <a:pt x="252" y="152"/>
                  <a:pt x="540" y="229"/>
                  <a:pt x="799" y="350"/>
                </a:cubicBezTo>
                <a:cubicBezTo>
                  <a:pt x="894" y="398"/>
                  <a:pt x="989" y="269"/>
                  <a:pt x="873" y="215"/>
                </a:cubicBezTo>
                <a:cubicBezTo>
                  <a:pt x="597" y="83"/>
                  <a:pt x="288" y="0"/>
                  <a:pt x="124" y="20"/>
                </a:cubicBezTo>
                <a:cubicBezTo>
                  <a:pt x="62" y="28"/>
                  <a:pt x="28" y="49"/>
                  <a:pt x="20" y="81"/>
                </a:cubicBezTo>
                <a:close/>
              </a:path>
            </a:pathLst>
          </a:custGeom>
          <a:solidFill>
            <a:srgbClr val="FFC53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7" name="Freeform 12">
            <a:extLst>
              <a:ext uri="{FF2B5EF4-FFF2-40B4-BE49-F238E27FC236}">
                <a16:creationId xmlns:a16="http://schemas.microsoft.com/office/drawing/2014/main" id="{096EE17C-E7D1-1779-4FF0-9C354944ECB7}"/>
              </a:ext>
            </a:extLst>
          </p:cNvPr>
          <p:cNvSpPr>
            <a:spLocks noChangeArrowheads="1"/>
          </p:cNvSpPr>
          <p:nvPr userDrawn="1"/>
        </p:nvSpPr>
        <p:spPr bwMode="auto">
          <a:xfrm rot="382501">
            <a:off x="7552267" y="6221414"/>
            <a:ext cx="4394200" cy="1089025"/>
          </a:xfrm>
          <a:custGeom>
            <a:avLst/>
            <a:gdLst>
              <a:gd name="T0" fmla="*/ 2147483646 w 716"/>
              <a:gd name="T1" fmla="*/ 2147483646 h 238"/>
              <a:gd name="T2" fmla="*/ 2147483646 w 716"/>
              <a:gd name="T3" fmla="*/ 2147483646 h 238"/>
              <a:gd name="T4" fmla="*/ 2147483646 w 716"/>
              <a:gd name="T5" fmla="*/ 2147483646 h 238"/>
              <a:gd name="T6" fmla="*/ 0 w 716"/>
              <a:gd name="T7" fmla="*/ 2147483646 h 238"/>
              <a:gd name="T8" fmla="*/ 2147483646 w 716"/>
              <a:gd name="T9" fmla="*/ 2147483646 h 238"/>
              <a:gd name="T10" fmla="*/ 2147483646 w 716"/>
              <a:gd name="T11" fmla="*/ 2147483646 h 238"/>
              <a:gd name="T12" fmla="*/ 2147483646 w 716"/>
              <a:gd name="T13" fmla="*/ 2147483646 h 238"/>
              <a:gd name="T14" fmla="*/ 2147483646 w 716"/>
              <a:gd name="T15" fmla="*/ 2147483646 h 2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238">
                <a:moveTo>
                  <a:pt x="185" y="13"/>
                </a:moveTo>
                <a:cubicBezTo>
                  <a:pt x="150" y="17"/>
                  <a:pt x="124" y="27"/>
                  <a:pt x="108" y="40"/>
                </a:cubicBezTo>
                <a:cubicBezTo>
                  <a:pt x="70" y="76"/>
                  <a:pt x="70" y="76"/>
                  <a:pt x="70" y="76"/>
                </a:cubicBezTo>
                <a:cubicBezTo>
                  <a:pt x="48" y="99"/>
                  <a:pt x="20" y="132"/>
                  <a:pt x="0" y="158"/>
                </a:cubicBezTo>
                <a:cubicBezTo>
                  <a:pt x="15" y="137"/>
                  <a:pt x="45" y="123"/>
                  <a:pt x="93" y="118"/>
                </a:cubicBezTo>
                <a:cubicBezTo>
                  <a:pt x="203" y="104"/>
                  <a:pt x="382" y="139"/>
                  <a:pt x="571" y="203"/>
                </a:cubicBezTo>
                <a:cubicBezTo>
                  <a:pt x="660" y="238"/>
                  <a:pt x="716" y="129"/>
                  <a:pt x="629" y="92"/>
                </a:cubicBezTo>
                <a:cubicBezTo>
                  <a:pt x="454" y="32"/>
                  <a:pt x="288" y="0"/>
                  <a:pt x="185" y="13"/>
                </a:cubicBezTo>
                <a:close/>
              </a:path>
            </a:pathLst>
          </a:custGeom>
          <a:solidFill>
            <a:srgbClr val="EB7513"/>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8" name="Freeform 13">
            <a:extLst>
              <a:ext uri="{FF2B5EF4-FFF2-40B4-BE49-F238E27FC236}">
                <a16:creationId xmlns:a16="http://schemas.microsoft.com/office/drawing/2014/main" id="{1B449A0C-A4DD-243C-69D0-1ED4FA5EA0D2}"/>
              </a:ext>
            </a:extLst>
          </p:cNvPr>
          <p:cNvSpPr>
            <a:spLocks noChangeArrowheads="1"/>
          </p:cNvSpPr>
          <p:nvPr userDrawn="1"/>
        </p:nvSpPr>
        <p:spPr bwMode="auto">
          <a:xfrm rot="382501">
            <a:off x="8580967" y="5894388"/>
            <a:ext cx="5209117" cy="1363662"/>
          </a:xfrm>
          <a:custGeom>
            <a:avLst/>
            <a:gdLst>
              <a:gd name="T0" fmla="*/ 2147483646 w 849"/>
              <a:gd name="T1" fmla="*/ 2147483646 h 298"/>
              <a:gd name="T2" fmla="*/ 2147483646 w 849"/>
              <a:gd name="T3" fmla="*/ 2147483646 h 298"/>
              <a:gd name="T4" fmla="*/ 2147483646 w 849"/>
              <a:gd name="T5" fmla="*/ 2147483646 h 298"/>
              <a:gd name="T6" fmla="*/ 2147483646 w 849"/>
              <a:gd name="T7" fmla="*/ 2147483646 h 298"/>
              <a:gd name="T8" fmla="*/ 0 w 849"/>
              <a:gd name="T9" fmla="*/ 2147483646 h 298"/>
              <a:gd name="T10" fmla="*/ 2147483646 w 849"/>
              <a:gd name="T11" fmla="*/ 2147483646 h 298"/>
              <a:gd name="T12" fmla="*/ 2147483646 w 849"/>
              <a:gd name="T13" fmla="*/ 2147483646 h 298"/>
              <a:gd name="T14" fmla="*/ 2147483646 w 849"/>
              <a:gd name="T15" fmla="*/ 2147483646 h 2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9" h="298">
                <a:moveTo>
                  <a:pt x="769" y="175"/>
                </a:moveTo>
                <a:cubicBezTo>
                  <a:pt x="556" y="69"/>
                  <a:pt x="310" y="0"/>
                  <a:pt x="182" y="16"/>
                </a:cubicBezTo>
                <a:cubicBezTo>
                  <a:pt x="165" y="18"/>
                  <a:pt x="151" y="21"/>
                  <a:pt x="140" y="26"/>
                </a:cubicBezTo>
                <a:cubicBezTo>
                  <a:pt x="98" y="45"/>
                  <a:pt x="98" y="45"/>
                  <a:pt x="98" y="45"/>
                </a:cubicBezTo>
                <a:cubicBezTo>
                  <a:pt x="36" y="79"/>
                  <a:pt x="33" y="80"/>
                  <a:pt x="0" y="103"/>
                </a:cubicBezTo>
                <a:cubicBezTo>
                  <a:pt x="15" y="93"/>
                  <a:pt x="38" y="85"/>
                  <a:pt x="68" y="81"/>
                </a:cubicBezTo>
                <a:cubicBezTo>
                  <a:pt x="217" y="63"/>
                  <a:pt x="505" y="144"/>
                  <a:pt x="754" y="267"/>
                </a:cubicBezTo>
                <a:cubicBezTo>
                  <a:pt x="817" y="298"/>
                  <a:pt x="849" y="200"/>
                  <a:pt x="769" y="175"/>
                </a:cubicBezTo>
                <a:close/>
              </a:path>
            </a:pathLst>
          </a:custGeom>
          <a:solidFill>
            <a:srgbClr val="C8C2A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
        <p:nvSpPr>
          <p:cNvPr id="9" name="Freeform 14">
            <a:extLst>
              <a:ext uri="{FF2B5EF4-FFF2-40B4-BE49-F238E27FC236}">
                <a16:creationId xmlns:a16="http://schemas.microsoft.com/office/drawing/2014/main" id="{620D32DB-61B1-3452-321A-AA448272DB15}"/>
              </a:ext>
            </a:extLst>
          </p:cNvPr>
          <p:cNvSpPr>
            <a:spLocks noChangeArrowheads="1"/>
          </p:cNvSpPr>
          <p:nvPr userDrawn="1"/>
        </p:nvSpPr>
        <p:spPr bwMode="auto">
          <a:xfrm rot="382501">
            <a:off x="9808634" y="5765801"/>
            <a:ext cx="3189817" cy="663575"/>
          </a:xfrm>
          <a:custGeom>
            <a:avLst/>
            <a:gdLst>
              <a:gd name="T0" fmla="*/ 2147483646 w 520"/>
              <a:gd name="T1" fmla="*/ 2147483646 h 145"/>
              <a:gd name="T2" fmla="*/ 2147483646 w 520"/>
              <a:gd name="T3" fmla="*/ 2147483646 h 145"/>
              <a:gd name="T4" fmla="*/ 2147483646 w 520"/>
              <a:gd name="T5" fmla="*/ 2147483646 h 145"/>
              <a:gd name="T6" fmla="*/ 2147483646 w 520"/>
              <a:gd name="T7" fmla="*/ 2147483646 h 145"/>
              <a:gd name="T8" fmla="*/ 0 w 520"/>
              <a:gd name="T9" fmla="*/ 2147483646 h 145"/>
              <a:gd name="T10" fmla="*/ 2147483646 w 520"/>
              <a:gd name="T11" fmla="*/ 2147483646 h 145"/>
              <a:gd name="T12" fmla="*/ 2147483646 w 520"/>
              <a:gd name="T13" fmla="*/ 2147483646 h 145"/>
              <a:gd name="T14" fmla="*/ 2147483646 w 520"/>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0" h="145">
                <a:moveTo>
                  <a:pt x="478" y="76"/>
                </a:moveTo>
                <a:cubicBezTo>
                  <a:pt x="359" y="28"/>
                  <a:pt x="239" y="0"/>
                  <a:pt x="166" y="6"/>
                </a:cubicBezTo>
                <a:cubicBezTo>
                  <a:pt x="140" y="8"/>
                  <a:pt x="140" y="8"/>
                  <a:pt x="140" y="8"/>
                </a:cubicBezTo>
                <a:cubicBezTo>
                  <a:pt x="83" y="17"/>
                  <a:pt x="71" y="19"/>
                  <a:pt x="18" y="34"/>
                </a:cubicBezTo>
                <a:cubicBezTo>
                  <a:pt x="0" y="40"/>
                  <a:pt x="0" y="40"/>
                  <a:pt x="0" y="40"/>
                </a:cubicBezTo>
                <a:cubicBezTo>
                  <a:pt x="9" y="37"/>
                  <a:pt x="19" y="35"/>
                  <a:pt x="32" y="33"/>
                </a:cubicBezTo>
                <a:cubicBezTo>
                  <a:pt x="126" y="22"/>
                  <a:pt x="289" y="59"/>
                  <a:pt x="452" y="124"/>
                </a:cubicBezTo>
                <a:cubicBezTo>
                  <a:pt x="505" y="145"/>
                  <a:pt x="520" y="93"/>
                  <a:pt x="478" y="76"/>
                </a:cubicBezTo>
                <a:close/>
              </a:path>
            </a:pathLst>
          </a:custGeom>
          <a:solidFill>
            <a:srgbClr val="FFC53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1800"/>
          </a:p>
        </p:txBody>
      </p:sp>
    </p:spTree>
    <p:extLst>
      <p:ext uri="{BB962C8B-B14F-4D97-AF65-F5344CB8AC3E}">
        <p14:creationId xmlns:p14="http://schemas.microsoft.com/office/powerpoint/2010/main" val="364022292"/>
      </p:ext>
    </p:extLst>
  </p:cSld>
  <p:clrMapOvr>
    <a:masterClrMapping/>
  </p:clrMapOvr>
  <p:transition spd="slow"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有页码">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26E5582-993B-BDEE-0A93-B397D21BCE8F}"/>
              </a:ext>
            </a:extLst>
          </p:cNvPr>
          <p:cNvSpPr>
            <a:spLocks noGrp="1"/>
          </p:cNvSpPr>
          <p:nvPr>
            <p:ph type="dt" sz="half" idx="10"/>
          </p:nvPr>
        </p:nvSpPr>
        <p:spPr/>
        <p:txBody>
          <a:bodyPr/>
          <a:lstStyle>
            <a:lvl1pPr>
              <a:defRPr/>
            </a:lvl1pPr>
          </a:lstStyle>
          <a:p>
            <a:pPr>
              <a:defRPr/>
            </a:pPr>
            <a:fld id="{38AF31AB-9D08-41BB-ACF9-52AE0864EC8B}" type="datetime1">
              <a:rPr lang="zh-CN" altLang="en-US"/>
              <a:pPr>
                <a:defRPr/>
              </a:pPr>
              <a:t>2024/11/15</a:t>
            </a:fld>
            <a:endParaRPr lang="zh-CN" altLang="en-US"/>
          </a:p>
        </p:txBody>
      </p:sp>
      <p:sp>
        <p:nvSpPr>
          <p:cNvPr id="3" name="页脚占位符 4">
            <a:extLst>
              <a:ext uri="{FF2B5EF4-FFF2-40B4-BE49-F238E27FC236}">
                <a16:creationId xmlns:a16="http://schemas.microsoft.com/office/drawing/2014/main" id="{05C386AB-6927-F9DA-08AE-DFF4E5715D6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00B04B8-3267-947A-0475-B4B9F6F3A16A}"/>
              </a:ext>
            </a:extLst>
          </p:cNvPr>
          <p:cNvSpPr>
            <a:spLocks noGrp="1"/>
          </p:cNvSpPr>
          <p:nvPr>
            <p:ph type="sldNum" sz="quarter" idx="12"/>
          </p:nvPr>
        </p:nvSpPr>
        <p:spPr/>
        <p:txBody>
          <a:bodyPr/>
          <a:lstStyle>
            <a:lvl1pPr>
              <a:defRPr/>
            </a:lvl1pPr>
          </a:lstStyle>
          <a:p>
            <a:pPr>
              <a:defRPr/>
            </a:pPr>
            <a:fld id="{003DF266-A16F-42D2-9670-F3662F15893C}" type="slidenum">
              <a:rPr lang="zh-CN" altLang="en-US"/>
              <a:pPr>
                <a:defRPr/>
              </a:pPr>
              <a:t>‹#›</a:t>
            </a:fld>
            <a:endParaRPr lang="zh-CN" altLang="en-US"/>
          </a:p>
        </p:txBody>
      </p:sp>
    </p:spTree>
    <p:extLst>
      <p:ext uri="{BB962C8B-B14F-4D97-AF65-F5344CB8AC3E}">
        <p14:creationId xmlns:p14="http://schemas.microsoft.com/office/powerpoint/2010/main" val="824017963"/>
      </p:ext>
    </p:extLst>
  </p:cSld>
  <p:clrMapOvr>
    <a:masterClrMapping/>
  </p:clrMapOvr>
  <p:transition spd="slow"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200152" y="404814"/>
            <a:ext cx="7725833" cy="738187"/>
          </a:xfrm>
        </p:spPr>
        <p:txBody>
          <a:bodyPr/>
          <a:lstStyle/>
          <a:p>
            <a:r>
              <a:rPr lang="zh-CN" altLang="en-US"/>
              <a:t>单击此处编辑母版标题样式</a:t>
            </a:r>
          </a:p>
        </p:txBody>
      </p:sp>
      <p:sp>
        <p:nvSpPr>
          <p:cNvPr id="3" name="内容占位符 2"/>
          <p:cNvSpPr>
            <a:spLocks noGrp="1"/>
          </p:cNvSpPr>
          <p:nvPr>
            <p:ph idx="1"/>
          </p:nvPr>
        </p:nvSpPr>
        <p:spPr>
          <a:xfrm>
            <a:off x="800100" y="1412776"/>
            <a:ext cx="10972800" cy="4525963"/>
          </a:xfrm>
        </p:spPr>
        <p:txBody>
          <a:bodyPr/>
          <a:lstStyle>
            <a:lvl1pPr marL="342900" indent="-342900">
              <a:lnSpc>
                <a:spcPct val="120000"/>
              </a:lnSpc>
              <a:buFont typeface="Wingdings" pitchFamily="2" charset="2"/>
              <a:buChar char="Ø"/>
              <a:defRPr sz="2400"/>
            </a:lvl1pPr>
            <a:lvl2pPr marL="742950" indent="-285750">
              <a:lnSpc>
                <a:spcPct val="120000"/>
              </a:lnSpc>
              <a:buFont typeface="Wingdings" pitchFamily="2" charset="2"/>
              <a:buChar char="Ø"/>
              <a:defRPr sz="2400"/>
            </a:lvl2pPr>
            <a:lvl3pPr marL="1143000" indent="-228600">
              <a:lnSpc>
                <a:spcPct val="120000"/>
              </a:lnSpc>
              <a:buFont typeface="Wingdings" pitchFamily="2" charset="2"/>
              <a:buChar char="Ø"/>
              <a:defRPr sz="2400"/>
            </a:lvl3pPr>
            <a:lvl4pPr marL="1600200" indent="-228600">
              <a:lnSpc>
                <a:spcPct val="120000"/>
              </a:lnSpc>
              <a:buFont typeface="Wingdings" pitchFamily="2" charset="2"/>
              <a:buChar char="Ø"/>
              <a:defRPr sz="2400"/>
            </a:lvl4pPr>
            <a:lvl5pPr marL="2057400" indent="-228600">
              <a:lnSpc>
                <a:spcPct val="120000"/>
              </a:lnSpc>
              <a:buFont typeface="Wingdings" pitchFamily="2" charset="2"/>
              <a:buChar char="Ø"/>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53303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240522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DFDFD"/>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42E7E6A-14FB-E4B2-049E-B89BB71476CA}"/>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E783A8B-83B5-6A92-BFEB-73A9D8D5C84B}"/>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5F05C2-8CDA-340A-D902-266785B68DAA}"/>
              </a:ext>
            </a:extLst>
          </p:cNvPr>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eaLnBrk="1" fontAlgn="auto" hangingPunct="1">
              <a:spcBef>
                <a:spcPts val="0"/>
              </a:spcBef>
              <a:spcAft>
                <a:spcPts val="0"/>
              </a:spcAft>
              <a:defRPr sz="900" noProof="1">
                <a:solidFill>
                  <a:prstClr val="black">
                    <a:tint val="75000"/>
                  </a:prstClr>
                </a:solidFill>
                <a:latin typeface="+mn-lt"/>
                <a:ea typeface="+mn-ea"/>
              </a:defRPr>
            </a:lvl1pPr>
          </a:lstStyle>
          <a:p>
            <a:pPr>
              <a:defRPr/>
            </a:pPr>
            <a:fld id="{6A5640C1-2619-4AF6-BD54-3759975C3D3C}" type="datetime1">
              <a:rPr lang="zh-CN" altLang="en-US"/>
              <a:pPr>
                <a:defRPr/>
              </a:pPr>
              <a:t>2024/11/15</a:t>
            </a:fld>
            <a:endParaRPr lang="zh-CN" altLang="en-US"/>
          </a:p>
        </p:txBody>
      </p:sp>
      <p:sp>
        <p:nvSpPr>
          <p:cNvPr id="5" name="页脚占位符 4">
            <a:extLst>
              <a:ext uri="{FF2B5EF4-FFF2-40B4-BE49-F238E27FC236}">
                <a16:creationId xmlns:a16="http://schemas.microsoft.com/office/drawing/2014/main" id="{38D693C2-531C-5DD2-35E7-F36ACFED21D7}"/>
              </a:ext>
            </a:extLst>
          </p:cNvPr>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eaLnBrk="1" fontAlgn="auto" hangingPunct="1">
              <a:spcBef>
                <a:spcPts val="0"/>
              </a:spcBef>
              <a:spcAft>
                <a:spcPts val="0"/>
              </a:spcAft>
              <a:defRPr sz="900" noProof="1">
                <a:solidFill>
                  <a:prstClr val="black">
                    <a:tint val="75000"/>
                  </a:prst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C3FED04-0561-DC9B-94F5-73E66A235325}"/>
              </a:ext>
            </a:extLst>
          </p:cNvPr>
          <p:cNvSpPr>
            <a:spLocks noGrp="1"/>
          </p:cNvSpPr>
          <p:nvPr>
            <p:ph type="sldNum" sz="quarter" idx="4"/>
          </p:nvPr>
        </p:nvSpPr>
        <p:spPr>
          <a:xfrm>
            <a:off x="8610600" y="6356351"/>
            <a:ext cx="2743200" cy="365125"/>
          </a:xfrm>
          <a:prstGeom prst="rect">
            <a:avLst/>
          </a:prstGeom>
        </p:spPr>
        <p:txBody>
          <a:bodyPr vert="horz" wrap="square" lIns="68580" tIns="34290" rIns="68580" bIns="34290" numCol="1" anchor="ctr" anchorCtr="0" compatLnSpc="1">
            <a:prstTxWarp prst="textNoShape">
              <a:avLst/>
            </a:prstTxWarp>
          </a:bodyPr>
          <a:lstStyle>
            <a:lvl1pPr algn="r" eaLnBrk="1" hangingPunct="1">
              <a:defRPr sz="900">
                <a:solidFill>
                  <a:srgbClr val="898989"/>
                </a:solidFill>
              </a:defRPr>
            </a:lvl1pPr>
          </a:lstStyle>
          <a:p>
            <a:pPr>
              <a:defRPr/>
            </a:pPr>
            <a:fld id="{4255E50F-33A1-4DAD-AD20-80030A89B536}" type="slidenum">
              <a:rPr lang="zh-CN" altLang="en-US"/>
              <a:pPr>
                <a:defRPr/>
              </a:pPr>
              <a:t>‹#›</a:t>
            </a:fld>
            <a:endParaRPr lang="zh-CN" altLang="en-US"/>
          </a:p>
        </p:txBody>
      </p:sp>
    </p:spTree>
    <p:extLst>
      <p:ext uri="{BB962C8B-B14F-4D97-AF65-F5344CB8AC3E}">
        <p14:creationId xmlns:p14="http://schemas.microsoft.com/office/powerpoint/2010/main" val="3489636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slow" advClick="0" advTm="0">
    <p:random/>
  </p:transition>
  <p:hf hdr="0" ftr="0" dt="0"/>
  <p:txStyles>
    <p:titleStyle>
      <a:lvl1pPr algn="l" rtl="0" eaLnBrk="0" fontAlgn="base" hangingPunct="0">
        <a:lnSpc>
          <a:spcPct val="90000"/>
        </a:lnSpc>
        <a:spcBef>
          <a:spcPct val="0"/>
        </a:spcBef>
        <a:spcAft>
          <a:spcPct val="0"/>
        </a:spcAft>
        <a:defRPr sz="3300" kern="1200">
          <a:solidFill>
            <a:schemeClr val="tx1"/>
          </a:solidFill>
          <a:latin typeface="微软雅黑 Light" panose="020B0502040204020203" pitchFamily="34" charset="-122"/>
          <a:ea typeface="微软雅黑 Light" panose="020B0502040204020203" pitchFamily="34" charset="-122"/>
          <a:cs typeface="微软雅黑 Light"/>
        </a:defRPr>
      </a:lvl1pPr>
      <a:lvl2pPr algn="l" rtl="0" eaLnBrk="0" fontAlgn="base" hangingPunct="0">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cs typeface="微软雅黑 Light"/>
        </a:defRPr>
      </a:lvl2pPr>
      <a:lvl3pPr algn="l" rtl="0" eaLnBrk="0" fontAlgn="base" hangingPunct="0">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cs typeface="微软雅黑 Light"/>
        </a:defRPr>
      </a:lvl3pPr>
      <a:lvl4pPr algn="l" rtl="0" eaLnBrk="0" fontAlgn="base" hangingPunct="0">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cs typeface="微软雅黑 Light"/>
        </a:defRPr>
      </a:lvl4pPr>
      <a:lvl5pPr algn="l" rtl="0" eaLnBrk="0" fontAlgn="base" hangingPunct="0">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cs typeface="微软雅黑 Light"/>
        </a:defRPr>
      </a:lvl5pPr>
      <a:lvl6pPr marL="342900" algn="l" rtl="0" fontAlgn="base">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defRPr>
      </a:lvl6pPr>
      <a:lvl7pPr marL="685800" algn="l" rtl="0" fontAlgn="base">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defRPr>
      </a:lvl7pPr>
      <a:lvl8pPr marL="1028700" algn="l" rtl="0" fontAlgn="base">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defRPr>
      </a:lvl8pPr>
      <a:lvl9pPr marL="1371600" algn="l" rtl="0" fontAlgn="base">
        <a:lnSpc>
          <a:spcPct val="90000"/>
        </a:lnSpc>
        <a:spcBef>
          <a:spcPct val="0"/>
        </a:spcBef>
        <a:spcAft>
          <a:spcPct val="0"/>
        </a:spcAft>
        <a:defRPr sz="3300">
          <a:solidFill>
            <a:schemeClr val="tx1"/>
          </a:solidFill>
          <a:latin typeface="微软雅黑 Light" panose="020B0502040204020203" pitchFamily="34" charset="-122"/>
          <a:ea typeface="微软雅黑 Light" panose="020B0502040204020203" pitchFamily="34" charset="-122"/>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微软雅黑 Light" panose="020B0502040204020203" pitchFamily="34" charset="-122"/>
          <a:ea typeface="微软雅黑 Light" panose="020B0502040204020203" pitchFamily="34" charset="-122"/>
          <a:cs typeface="微软雅黑 Light"/>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微软雅黑 Light"/>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微软雅黑 Light" panose="020B0502040204020203" pitchFamily="34" charset="-122"/>
          <a:ea typeface="微软雅黑 Light" panose="020B0502040204020203" pitchFamily="34" charset="-122"/>
          <a:cs typeface="微软雅黑 Light"/>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微软雅黑 Light" panose="020B0502040204020203" pitchFamily="34" charset="-122"/>
          <a:ea typeface="微软雅黑 Light" panose="020B0502040204020203" pitchFamily="34" charset="-122"/>
          <a:cs typeface="微软雅黑 Light"/>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微软雅黑 Light" panose="020B0502040204020203" pitchFamily="34" charset="-122"/>
          <a:ea typeface="微软雅黑 Light" panose="020B0502040204020203" pitchFamily="34" charset="-122"/>
          <a:cs typeface="微软雅黑 Light"/>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a:extLst>
              <a:ext uri="{FF2B5EF4-FFF2-40B4-BE49-F238E27FC236}">
                <a16:creationId xmlns:a16="http://schemas.microsoft.com/office/drawing/2014/main" id="{F1252EE7-3FDC-3A35-D88A-1BBB26033366}"/>
              </a:ext>
            </a:extLst>
          </p:cNvPr>
          <p:cNvSpPr txBox="1">
            <a:spLocks noChangeArrowheads="1"/>
          </p:cNvSpPr>
          <p:nvPr/>
        </p:nvSpPr>
        <p:spPr bwMode="auto">
          <a:xfrm>
            <a:off x="3331369" y="2283080"/>
            <a:ext cx="5400675"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750"/>
              </a:spcBef>
              <a:buFont typeface="Arial" panose="020B0604020202020204" pitchFamily="34" charset="0"/>
              <a:buChar char="•"/>
              <a:defRPr sz="2100">
                <a:solidFill>
                  <a:schemeClr val="tx1"/>
                </a:solidFill>
                <a:latin typeface="微软雅黑 Light" panose="020B0502040204020203" pitchFamily="34" charset="-122"/>
                <a:ea typeface="微软雅黑 Light" panose="020B0502040204020203" pitchFamily="34"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3pPr>
            <a:lvl4pPr marL="1600200" indent="-228600" defTabSz="685800">
              <a:lnSpc>
                <a:spcPct val="90000"/>
              </a:lnSpc>
              <a:spcBef>
                <a:spcPts val="375"/>
              </a:spcBef>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4pPr>
            <a:lvl5pPr marL="2057400" indent="-228600" defTabSz="685800">
              <a:lnSpc>
                <a:spcPct val="90000"/>
              </a:lnSpc>
              <a:spcBef>
                <a:spcPts val="375"/>
              </a:spcBef>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微软雅黑 Light" panose="020B0502040204020203" pitchFamily="34" charset="-122"/>
                <a:ea typeface="微软雅黑 Light" panose="020B0502040204020203" pitchFamily="34" charset="-122"/>
              </a:defRPr>
            </a:lvl9pPr>
          </a:lstStyle>
          <a:p>
            <a:pPr algn="ctr" fontAlgn="base">
              <a:lnSpc>
                <a:spcPct val="100000"/>
              </a:lnSpc>
              <a:spcBef>
                <a:spcPct val="0"/>
              </a:spcBef>
              <a:spcAft>
                <a:spcPct val="0"/>
              </a:spcAft>
              <a:buNone/>
            </a:pPr>
            <a:r>
              <a:rPr lang="en-US" altLang="zh-CN" sz="4000" b="1" dirty="0">
                <a:solidFill>
                  <a:srgbClr val="000000"/>
                </a:solidFill>
              </a:rPr>
              <a:t>InfoCo</a:t>
            </a:r>
            <a:r>
              <a:rPr lang="zh-CN" altLang="en-US" sz="4000" b="1" dirty="0">
                <a:solidFill>
                  <a:srgbClr val="000000"/>
                </a:solidFill>
              </a:rPr>
              <a:t>竞赛队培训</a:t>
            </a:r>
            <a:endParaRPr lang="en-US" altLang="zh-CN" sz="4000" b="1" dirty="0">
              <a:solidFill>
                <a:srgbClr val="000000"/>
              </a:solidFill>
            </a:endParaRPr>
          </a:p>
          <a:p>
            <a:pPr algn="ctr" fontAlgn="base">
              <a:lnSpc>
                <a:spcPct val="100000"/>
              </a:lnSpc>
              <a:spcBef>
                <a:spcPct val="0"/>
              </a:spcBef>
              <a:spcAft>
                <a:spcPct val="0"/>
              </a:spcAft>
              <a:buNone/>
            </a:pPr>
            <a:r>
              <a:rPr lang="zh-CN" altLang="en-US" sz="4000" b="1" dirty="0">
                <a:solidFill>
                  <a:srgbClr val="000000"/>
                </a:solidFill>
              </a:rPr>
              <a:t>第十课</a:t>
            </a:r>
            <a:endParaRPr lang="en-US" altLang="zh-CN" sz="4000" b="1" dirty="0">
              <a:solidFill>
                <a:srgbClr val="000000"/>
              </a:solidFill>
            </a:endParaRPr>
          </a:p>
          <a:p>
            <a:pPr algn="ctr" fontAlgn="base">
              <a:lnSpc>
                <a:spcPct val="100000"/>
              </a:lnSpc>
              <a:spcBef>
                <a:spcPct val="0"/>
              </a:spcBef>
              <a:spcAft>
                <a:spcPct val="0"/>
              </a:spcAft>
              <a:buNone/>
            </a:pPr>
            <a:endParaRPr lang="en-US" altLang="zh-CN" sz="3000" b="1" dirty="0">
              <a:solidFill>
                <a:srgbClr val="000000"/>
              </a:solidFill>
            </a:endParaRPr>
          </a:p>
          <a:p>
            <a:pPr algn="ctr" fontAlgn="base">
              <a:lnSpc>
                <a:spcPct val="100000"/>
              </a:lnSpc>
              <a:spcBef>
                <a:spcPct val="0"/>
              </a:spcBef>
              <a:spcAft>
                <a:spcPct val="0"/>
              </a:spcAft>
              <a:buNone/>
            </a:pPr>
            <a:r>
              <a:rPr lang="zh-CN" altLang="en-US" sz="1500" b="1" dirty="0">
                <a:solidFill>
                  <a:srgbClr val="000000"/>
                </a:solidFill>
              </a:rPr>
              <a:t>图论基础</a:t>
            </a:r>
          </a:p>
        </p:txBody>
      </p:sp>
      <p:sp>
        <p:nvSpPr>
          <p:cNvPr id="4" name="椭圆 3">
            <a:extLst>
              <a:ext uri="{FF2B5EF4-FFF2-40B4-BE49-F238E27FC236}">
                <a16:creationId xmlns:a16="http://schemas.microsoft.com/office/drawing/2014/main" id="{8DFBFF42-2626-04D8-589C-489C7B5ACF2C}"/>
              </a:ext>
            </a:extLst>
          </p:cNvPr>
          <p:cNvSpPr/>
          <p:nvPr/>
        </p:nvSpPr>
        <p:spPr>
          <a:xfrm rot="10836226" flipV="1">
            <a:off x="8277226" y="4616451"/>
            <a:ext cx="87313" cy="873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椭圆 4">
            <a:extLst>
              <a:ext uri="{FF2B5EF4-FFF2-40B4-BE49-F238E27FC236}">
                <a16:creationId xmlns:a16="http://schemas.microsoft.com/office/drawing/2014/main" id="{332BCA29-63F1-DA4B-9D6C-223811212B5B}"/>
              </a:ext>
            </a:extLst>
          </p:cNvPr>
          <p:cNvSpPr/>
          <p:nvPr/>
        </p:nvSpPr>
        <p:spPr>
          <a:xfrm rot="10836226">
            <a:off x="6046788" y="4510088"/>
            <a:ext cx="61912" cy="619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椭圆 5">
            <a:extLst>
              <a:ext uri="{FF2B5EF4-FFF2-40B4-BE49-F238E27FC236}">
                <a16:creationId xmlns:a16="http://schemas.microsoft.com/office/drawing/2014/main" id="{C4B40245-177F-38CB-D36E-2B0EA3CC0332}"/>
              </a:ext>
            </a:extLst>
          </p:cNvPr>
          <p:cNvSpPr/>
          <p:nvPr/>
        </p:nvSpPr>
        <p:spPr>
          <a:xfrm rot="10836226">
            <a:off x="4519613" y="4664076"/>
            <a:ext cx="61912" cy="619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a:extLst>
              <a:ext uri="{FF2B5EF4-FFF2-40B4-BE49-F238E27FC236}">
                <a16:creationId xmlns:a16="http://schemas.microsoft.com/office/drawing/2014/main" id="{BD305F6F-1B72-71C7-EF56-648C6FF81DC4}"/>
              </a:ext>
            </a:extLst>
          </p:cNvPr>
          <p:cNvSpPr/>
          <p:nvPr/>
        </p:nvSpPr>
        <p:spPr>
          <a:xfrm rot="10836226">
            <a:off x="4210050" y="5014913"/>
            <a:ext cx="63500" cy="63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a:extLst>
              <a:ext uri="{FF2B5EF4-FFF2-40B4-BE49-F238E27FC236}">
                <a16:creationId xmlns:a16="http://schemas.microsoft.com/office/drawing/2014/main" id="{E7B2FDA1-4C9E-8441-0C93-39BF25FF6275}"/>
              </a:ext>
            </a:extLst>
          </p:cNvPr>
          <p:cNvSpPr/>
          <p:nvPr/>
        </p:nvSpPr>
        <p:spPr>
          <a:xfrm rot="10836226">
            <a:off x="7724776" y="4491038"/>
            <a:ext cx="227013" cy="227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a:extLst>
              <a:ext uri="{FF2B5EF4-FFF2-40B4-BE49-F238E27FC236}">
                <a16:creationId xmlns:a16="http://schemas.microsoft.com/office/drawing/2014/main" id="{7609C42E-27DD-134E-AA0F-DF9B14382861}"/>
              </a:ext>
            </a:extLst>
          </p:cNvPr>
          <p:cNvSpPr/>
          <p:nvPr/>
        </p:nvSpPr>
        <p:spPr>
          <a:xfrm rot="10836226" flipH="1">
            <a:off x="3448050" y="4960938"/>
            <a:ext cx="69850" cy="698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a:extLst>
              <a:ext uri="{FF2B5EF4-FFF2-40B4-BE49-F238E27FC236}">
                <a16:creationId xmlns:a16="http://schemas.microsoft.com/office/drawing/2014/main" id="{8AEDDCBA-73B8-4A7F-36A7-2E677D5270DC}"/>
              </a:ext>
            </a:extLst>
          </p:cNvPr>
          <p:cNvSpPr/>
          <p:nvPr/>
        </p:nvSpPr>
        <p:spPr>
          <a:xfrm rot="21388349" flipV="1">
            <a:off x="8839200" y="3871914"/>
            <a:ext cx="192088" cy="1920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a:extLst>
              <a:ext uri="{FF2B5EF4-FFF2-40B4-BE49-F238E27FC236}">
                <a16:creationId xmlns:a16="http://schemas.microsoft.com/office/drawing/2014/main" id="{9B084701-F466-A0D9-FB18-7059392530D2}"/>
              </a:ext>
            </a:extLst>
          </p:cNvPr>
          <p:cNvSpPr/>
          <p:nvPr/>
        </p:nvSpPr>
        <p:spPr>
          <a:xfrm rot="21388349" flipV="1">
            <a:off x="6275389" y="4643439"/>
            <a:ext cx="193675" cy="1920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a:extLst>
              <a:ext uri="{FF2B5EF4-FFF2-40B4-BE49-F238E27FC236}">
                <a16:creationId xmlns:a16="http://schemas.microsoft.com/office/drawing/2014/main" id="{B905F01B-CEB3-DBB9-744B-031FDE5A73BA}"/>
              </a:ext>
            </a:extLst>
          </p:cNvPr>
          <p:cNvSpPr/>
          <p:nvPr/>
        </p:nvSpPr>
        <p:spPr>
          <a:xfrm rot="21388349">
            <a:off x="4127500" y="4673600"/>
            <a:ext cx="236538" cy="2365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a:extLst>
              <a:ext uri="{FF2B5EF4-FFF2-40B4-BE49-F238E27FC236}">
                <a16:creationId xmlns:a16="http://schemas.microsoft.com/office/drawing/2014/main" id="{B070DF54-D687-629A-37B8-C3C2A546ECE2}"/>
              </a:ext>
            </a:extLst>
          </p:cNvPr>
          <p:cNvSpPr/>
          <p:nvPr/>
        </p:nvSpPr>
        <p:spPr>
          <a:xfrm rot="21388349">
            <a:off x="5248275" y="4873626"/>
            <a:ext cx="134938" cy="1365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椭圆 17">
            <a:extLst>
              <a:ext uri="{FF2B5EF4-FFF2-40B4-BE49-F238E27FC236}">
                <a16:creationId xmlns:a16="http://schemas.microsoft.com/office/drawing/2014/main" id="{E07A3A09-6A29-9593-F529-77CC42F59ED4}"/>
              </a:ext>
            </a:extLst>
          </p:cNvPr>
          <p:cNvSpPr/>
          <p:nvPr/>
        </p:nvSpPr>
        <p:spPr>
          <a:xfrm rot="21388349">
            <a:off x="4011614" y="4400551"/>
            <a:ext cx="276225" cy="2762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a:extLst>
              <a:ext uri="{FF2B5EF4-FFF2-40B4-BE49-F238E27FC236}">
                <a16:creationId xmlns:a16="http://schemas.microsoft.com/office/drawing/2014/main" id="{7BE560F7-DFAD-A9D0-E68E-C013EB052A25}"/>
              </a:ext>
            </a:extLst>
          </p:cNvPr>
          <p:cNvSpPr/>
          <p:nvPr/>
        </p:nvSpPr>
        <p:spPr>
          <a:xfrm rot="21388349">
            <a:off x="5278439" y="4621214"/>
            <a:ext cx="276225" cy="2762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a:extLst>
              <a:ext uri="{FF2B5EF4-FFF2-40B4-BE49-F238E27FC236}">
                <a16:creationId xmlns:a16="http://schemas.microsoft.com/office/drawing/2014/main" id="{7F00F0E5-B0BF-7084-256F-F5425F8B9B22}"/>
              </a:ext>
            </a:extLst>
          </p:cNvPr>
          <p:cNvSpPr/>
          <p:nvPr/>
        </p:nvSpPr>
        <p:spPr>
          <a:xfrm rot="21388349" flipH="1">
            <a:off x="2678113" y="4781550"/>
            <a:ext cx="184150" cy="1841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a:extLst>
              <a:ext uri="{FF2B5EF4-FFF2-40B4-BE49-F238E27FC236}">
                <a16:creationId xmlns:a16="http://schemas.microsoft.com/office/drawing/2014/main" id="{A96DDE39-5C84-C43C-432F-F7FF9864D5EE}"/>
              </a:ext>
            </a:extLst>
          </p:cNvPr>
          <p:cNvSpPr/>
          <p:nvPr/>
        </p:nvSpPr>
        <p:spPr>
          <a:xfrm rot="21388349">
            <a:off x="5646738" y="4425950"/>
            <a:ext cx="304800" cy="306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a:extLst>
              <a:ext uri="{FF2B5EF4-FFF2-40B4-BE49-F238E27FC236}">
                <a16:creationId xmlns:a16="http://schemas.microsoft.com/office/drawing/2014/main" id="{9FCCCC69-044D-4376-34DB-4DDB774B0E3E}"/>
              </a:ext>
            </a:extLst>
          </p:cNvPr>
          <p:cNvSpPr/>
          <p:nvPr/>
        </p:nvSpPr>
        <p:spPr>
          <a:xfrm rot="21388349">
            <a:off x="6994526" y="4419600"/>
            <a:ext cx="174625" cy="1730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椭圆 23">
            <a:extLst>
              <a:ext uri="{FF2B5EF4-FFF2-40B4-BE49-F238E27FC236}">
                <a16:creationId xmlns:a16="http://schemas.microsoft.com/office/drawing/2014/main" id="{2F3E4424-5B2A-DBC5-6104-F4464C965F55}"/>
              </a:ext>
            </a:extLst>
          </p:cNvPr>
          <p:cNvSpPr/>
          <p:nvPr/>
        </p:nvSpPr>
        <p:spPr>
          <a:xfrm rot="21388349">
            <a:off x="8351838" y="4257676"/>
            <a:ext cx="125412" cy="1238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椭圆 25">
            <a:extLst>
              <a:ext uri="{FF2B5EF4-FFF2-40B4-BE49-F238E27FC236}">
                <a16:creationId xmlns:a16="http://schemas.microsoft.com/office/drawing/2014/main" id="{7D569CD8-46C9-7DDD-B365-B13626151848}"/>
              </a:ext>
            </a:extLst>
          </p:cNvPr>
          <p:cNvSpPr/>
          <p:nvPr/>
        </p:nvSpPr>
        <p:spPr>
          <a:xfrm rot="21388349" flipH="1">
            <a:off x="5954714" y="4965701"/>
            <a:ext cx="153987" cy="155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椭圆 26">
            <a:extLst>
              <a:ext uri="{FF2B5EF4-FFF2-40B4-BE49-F238E27FC236}">
                <a16:creationId xmlns:a16="http://schemas.microsoft.com/office/drawing/2014/main" id="{F5460594-AC37-668D-32D2-76AE56A4E9FC}"/>
              </a:ext>
            </a:extLst>
          </p:cNvPr>
          <p:cNvSpPr/>
          <p:nvPr/>
        </p:nvSpPr>
        <p:spPr>
          <a:xfrm rot="21388349">
            <a:off x="8874126" y="4394200"/>
            <a:ext cx="176213" cy="177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椭圆 27">
            <a:extLst>
              <a:ext uri="{FF2B5EF4-FFF2-40B4-BE49-F238E27FC236}">
                <a16:creationId xmlns:a16="http://schemas.microsoft.com/office/drawing/2014/main" id="{C98EC92F-D84D-EF4E-C96E-3C2AA6476CB5}"/>
              </a:ext>
            </a:extLst>
          </p:cNvPr>
          <p:cNvSpPr/>
          <p:nvPr/>
        </p:nvSpPr>
        <p:spPr>
          <a:xfrm rot="21388349">
            <a:off x="8559801" y="4427539"/>
            <a:ext cx="180975" cy="1809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椭圆 29">
            <a:extLst>
              <a:ext uri="{FF2B5EF4-FFF2-40B4-BE49-F238E27FC236}">
                <a16:creationId xmlns:a16="http://schemas.microsoft.com/office/drawing/2014/main" id="{35A6D096-3290-93A7-F2CD-61E946838DBC}"/>
              </a:ext>
            </a:extLst>
          </p:cNvPr>
          <p:cNvSpPr/>
          <p:nvPr/>
        </p:nvSpPr>
        <p:spPr>
          <a:xfrm rot="21388349" flipH="1">
            <a:off x="3154363" y="5010150"/>
            <a:ext cx="157162" cy="1587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椭圆 30">
            <a:extLst>
              <a:ext uri="{FF2B5EF4-FFF2-40B4-BE49-F238E27FC236}">
                <a16:creationId xmlns:a16="http://schemas.microsoft.com/office/drawing/2014/main" id="{DF9DF33E-5409-3B8B-12A5-5C5D6C4E7B31}"/>
              </a:ext>
            </a:extLst>
          </p:cNvPr>
          <p:cNvSpPr/>
          <p:nvPr/>
        </p:nvSpPr>
        <p:spPr>
          <a:xfrm rot="10836226">
            <a:off x="3824288" y="4592638"/>
            <a:ext cx="61912" cy="619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椭圆 31">
            <a:extLst>
              <a:ext uri="{FF2B5EF4-FFF2-40B4-BE49-F238E27FC236}">
                <a16:creationId xmlns:a16="http://schemas.microsoft.com/office/drawing/2014/main" id="{8A4913A9-6D04-EF48-B9E9-8273783E1CC6}"/>
              </a:ext>
            </a:extLst>
          </p:cNvPr>
          <p:cNvSpPr/>
          <p:nvPr/>
        </p:nvSpPr>
        <p:spPr>
          <a:xfrm rot="21388349">
            <a:off x="6672263" y="4670425"/>
            <a:ext cx="336550" cy="336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椭圆 32">
            <a:extLst>
              <a:ext uri="{FF2B5EF4-FFF2-40B4-BE49-F238E27FC236}">
                <a16:creationId xmlns:a16="http://schemas.microsoft.com/office/drawing/2014/main" id="{E5C1FDD8-DADA-CA3C-09C8-B91C0F43D97B}"/>
              </a:ext>
            </a:extLst>
          </p:cNvPr>
          <p:cNvSpPr/>
          <p:nvPr/>
        </p:nvSpPr>
        <p:spPr>
          <a:xfrm rot="21388349">
            <a:off x="7993063" y="4316413"/>
            <a:ext cx="220662" cy="2206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椭圆 33">
            <a:extLst>
              <a:ext uri="{FF2B5EF4-FFF2-40B4-BE49-F238E27FC236}">
                <a16:creationId xmlns:a16="http://schemas.microsoft.com/office/drawing/2014/main" id="{AEC01A0E-D180-B928-081C-CF847FF27EB5}"/>
              </a:ext>
            </a:extLst>
          </p:cNvPr>
          <p:cNvSpPr/>
          <p:nvPr/>
        </p:nvSpPr>
        <p:spPr>
          <a:xfrm rot="21388349">
            <a:off x="7196139" y="4667251"/>
            <a:ext cx="276225" cy="2762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椭圆 36">
            <a:extLst>
              <a:ext uri="{FF2B5EF4-FFF2-40B4-BE49-F238E27FC236}">
                <a16:creationId xmlns:a16="http://schemas.microsoft.com/office/drawing/2014/main" id="{4CB27A54-8F48-6900-BA24-D8CCBABF9721}"/>
              </a:ext>
            </a:extLst>
          </p:cNvPr>
          <p:cNvSpPr/>
          <p:nvPr/>
        </p:nvSpPr>
        <p:spPr>
          <a:xfrm rot="21388349">
            <a:off x="3602038" y="4725988"/>
            <a:ext cx="366712" cy="3667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椭圆 37">
            <a:extLst>
              <a:ext uri="{FF2B5EF4-FFF2-40B4-BE49-F238E27FC236}">
                <a16:creationId xmlns:a16="http://schemas.microsoft.com/office/drawing/2014/main" id="{F3108277-A53C-CA41-EB1B-CC08D99C5EF3}"/>
              </a:ext>
            </a:extLst>
          </p:cNvPr>
          <p:cNvSpPr/>
          <p:nvPr/>
        </p:nvSpPr>
        <p:spPr>
          <a:xfrm rot="21388349">
            <a:off x="6186489" y="4816476"/>
            <a:ext cx="141287"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椭圆 39">
            <a:extLst>
              <a:ext uri="{FF2B5EF4-FFF2-40B4-BE49-F238E27FC236}">
                <a16:creationId xmlns:a16="http://schemas.microsoft.com/office/drawing/2014/main" id="{D057979C-735E-4E96-623E-1E3D3FC57D69}"/>
              </a:ext>
            </a:extLst>
          </p:cNvPr>
          <p:cNvSpPr/>
          <p:nvPr/>
        </p:nvSpPr>
        <p:spPr>
          <a:xfrm rot="21388349">
            <a:off x="2978151" y="4435475"/>
            <a:ext cx="498475" cy="4968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椭圆 40">
            <a:extLst>
              <a:ext uri="{FF2B5EF4-FFF2-40B4-BE49-F238E27FC236}">
                <a16:creationId xmlns:a16="http://schemas.microsoft.com/office/drawing/2014/main" id="{8BAF5152-9D05-5581-C831-D133760CF0F9}"/>
              </a:ext>
            </a:extLst>
          </p:cNvPr>
          <p:cNvSpPr/>
          <p:nvPr/>
        </p:nvSpPr>
        <p:spPr>
          <a:xfrm rot="21388349" flipH="1">
            <a:off x="5619751" y="4878389"/>
            <a:ext cx="301625" cy="3016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椭圆 41">
            <a:extLst>
              <a:ext uri="{FF2B5EF4-FFF2-40B4-BE49-F238E27FC236}">
                <a16:creationId xmlns:a16="http://schemas.microsoft.com/office/drawing/2014/main" id="{B107A7F4-E78B-9702-170C-CDFDC046608B}"/>
              </a:ext>
            </a:extLst>
          </p:cNvPr>
          <p:cNvSpPr/>
          <p:nvPr/>
        </p:nvSpPr>
        <p:spPr>
          <a:xfrm rot="21388349">
            <a:off x="4921250" y="4551364"/>
            <a:ext cx="192088" cy="1920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椭圆 42">
            <a:extLst>
              <a:ext uri="{FF2B5EF4-FFF2-40B4-BE49-F238E27FC236}">
                <a16:creationId xmlns:a16="http://schemas.microsoft.com/office/drawing/2014/main" id="{0D257BD7-A0EB-B38D-42DB-A88221EE9038}"/>
              </a:ext>
            </a:extLst>
          </p:cNvPr>
          <p:cNvSpPr/>
          <p:nvPr/>
        </p:nvSpPr>
        <p:spPr>
          <a:xfrm rot="21388349">
            <a:off x="8585201" y="4056064"/>
            <a:ext cx="320675" cy="3206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椭圆 43">
            <a:extLst>
              <a:ext uri="{FF2B5EF4-FFF2-40B4-BE49-F238E27FC236}">
                <a16:creationId xmlns:a16="http://schemas.microsoft.com/office/drawing/2014/main" id="{EA5D99EB-8580-378D-AD81-864DE1849706}"/>
              </a:ext>
            </a:extLst>
          </p:cNvPr>
          <p:cNvSpPr/>
          <p:nvPr/>
        </p:nvSpPr>
        <p:spPr>
          <a:xfrm rot="21388349">
            <a:off x="9115425" y="4078288"/>
            <a:ext cx="273050" cy="2714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椭圆 44">
            <a:extLst>
              <a:ext uri="{FF2B5EF4-FFF2-40B4-BE49-F238E27FC236}">
                <a16:creationId xmlns:a16="http://schemas.microsoft.com/office/drawing/2014/main" id="{6A814DE9-7537-3671-2A43-A7FF62C92180}"/>
              </a:ext>
            </a:extLst>
          </p:cNvPr>
          <p:cNvSpPr/>
          <p:nvPr/>
        </p:nvSpPr>
        <p:spPr>
          <a:xfrm rot="21388349">
            <a:off x="7397751" y="4573589"/>
            <a:ext cx="206375" cy="2063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椭圆 47">
            <a:extLst>
              <a:ext uri="{FF2B5EF4-FFF2-40B4-BE49-F238E27FC236}">
                <a16:creationId xmlns:a16="http://schemas.microsoft.com/office/drawing/2014/main" id="{BFB75998-8E23-99B1-C230-C7C447A9EEC4}"/>
              </a:ext>
            </a:extLst>
          </p:cNvPr>
          <p:cNvSpPr/>
          <p:nvPr/>
        </p:nvSpPr>
        <p:spPr>
          <a:xfrm>
            <a:off x="4430713" y="4511675"/>
            <a:ext cx="495300" cy="495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a:extLst>
              <a:ext uri="{FF2B5EF4-FFF2-40B4-BE49-F238E27FC236}">
                <a16:creationId xmlns:a16="http://schemas.microsoft.com/office/drawing/2014/main" id="{9943840F-056A-6284-00B0-AD1737565839}"/>
              </a:ext>
            </a:extLst>
          </p:cNvPr>
          <p:cNvSpPr/>
          <p:nvPr/>
        </p:nvSpPr>
        <p:spPr>
          <a:xfrm>
            <a:off x="6546851" y="4611688"/>
            <a:ext cx="493713" cy="495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a:extLst>
              <a:ext uri="{FF2B5EF4-FFF2-40B4-BE49-F238E27FC236}">
                <a16:creationId xmlns:a16="http://schemas.microsoft.com/office/drawing/2014/main" id="{087E11C7-36FA-E4ED-A85F-C7D1735D7DD5}"/>
              </a:ext>
            </a:extLst>
          </p:cNvPr>
          <p:cNvSpPr/>
          <p:nvPr/>
        </p:nvSpPr>
        <p:spPr>
          <a:xfrm>
            <a:off x="8593138" y="3811588"/>
            <a:ext cx="495300" cy="495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a:extLst>
              <a:ext uri="{FF2B5EF4-FFF2-40B4-BE49-F238E27FC236}">
                <a16:creationId xmlns:a16="http://schemas.microsoft.com/office/drawing/2014/main" id="{BDE0585E-6089-C446-7162-AE7806591BB9}"/>
              </a:ext>
            </a:extLst>
          </p:cNvPr>
          <p:cNvSpPr/>
          <p:nvPr/>
        </p:nvSpPr>
        <p:spPr>
          <a:xfrm>
            <a:off x="2973388" y="4425950"/>
            <a:ext cx="495300" cy="495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7B1C9E3-DB5E-A3FE-D6E0-AD11D0C54075}"/>
              </a:ext>
            </a:extLst>
          </p:cNvPr>
          <p:cNvSpPr>
            <a:spLocks noGrp="1"/>
          </p:cNvSpPr>
          <p:nvPr>
            <p:ph type="title" idx="4294967295"/>
          </p:nvPr>
        </p:nvSpPr>
        <p:spPr>
          <a:xfrm>
            <a:off x="897732" y="623094"/>
            <a:ext cx="10515600" cy="1325563"/>
          </a:xfrm>
        </p:spPr>
        <p:txBody>
          <a:bodyPr/>
          <a:lstStyle/>
          <a:p>
            <a:r>
              <a:rPr lang="zh-CN" altLang="en-US" b="1" dirty="0"/>
              <a:t>图的存储</a:t>
            </a:r>
            <a:r>
              <a:rPr lang="en-US" altLang="zh-CN" b="1" dirty="0"/>
              <a:t>—</a:t>
            </a:r>
            <a:r>
              <a:rPr lang="zh-CN" altLang="en-US" b="1" dirty="0"/>
              <a:t>邻接矩阵</a:t>
            </a:r>
          </a:p>
        </p:txBody>
      </p:sp>
      <p:graphicFrame>
        <p:nvGraphicFramePr>
          <p:cNvPr id="12291" name="Object 2">
            <a:extLst>
              <a:ext uri="{FF2B5EF4-FFF2-40B4-BE49-F238E27FC236}">
                <a16:creationId xmlns:a16="http://schemas.microsoft.com/office/drawing/2014/main" id="{78C58CB0-F9E2-153F-773C-653A99AE1C7F}"/>
              </a:ext>
            </a:extLst>
          </p:cNvPr>
          <p:cNvGraphicFramePr>
            <a:graphicFrameLocks noGrp="1" noChangeAspect="1"/>
          </p:cNvGraphicFramePr>
          <p:nvPr>
            <p:ph idx="4294967295"/>
            <p:extLst>
              <p:ext uri="{D42A27DB-BD31-4B8C-83A1-F6EECF244321}">
                <p14:modId xmlns:p14="http://schemas.microsoft.com/office/powerpoint/2010/main" val="2469404407"/>
              </p:ext>
            </p:extLst>
          </p:nvPr>
        </p:nvGraphicFramePr>
        <p:xfrm>
          <a:off x="3095626" y="4545013"/>
          <a:ext cx="4818063" cy="2736850"/>
        </p:xfrm>
        <a:graphic>
          <a:graphicData uri="http://schemas.openxmlformats.org/presentationml/2006/ole">
            <mc:AlternateContent xmlns:mc="http://schemas.openxmlformats.org/markup-compatibility/2006">
              <mc:Choice xmlns:v="urn:schemas-microsoft-com:vml" Requires="v">
                <p:oleObj spid="_x0000_s2050" r:id="rId3" imgW="3088640" imgH="1752600" progId="Word.Picture.8">
                  <p:embed/>
                </p:oleObj>
              </mc:Choice>
              <mc:Fallback>
                <p:oleObj r:id="rId3" imgW="3088640" imgH="1752600" progId="Word.Picture.8">
                  <p:embed/>
                  <p:pic>
                    <p:nvPicPr>
                      <p:cNvPr id="12291" name="Object 2">
                        <a:extLst>
                          <a:ext uri="{FF2B5EF4-FFF2-40B4-BE49-F238E27FC236}">
                            <a16:creationId xmlns:a16="http://schemas.microsoft.com/office/drawing/2014/main" id="{78C58CB0-F9E2-153F-773C-653A99AE1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6" y="4545013"/>
                        <a:ext cx="48180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3">
            <a:extLst>
              <a:ext uri="{FF2B5EF4-FFF2-40B4-BE49-F238E27FC236}">
                <a16:creationId xmlns:a16="http://schemas.microsoft.com/office/drawing/2014/main" id="{12D1E57F-29E8-C2FB-A748-13943E7B0FF3}"/>
              </a:ext>
            </a:extLst>
          </p:cNvPr>
          <p:cNvGraphicFramePr>
            <a:graphicFrameLocks noChangeAspect="1"/>
          </p:cNvGraphicFramePr>
          <p:nvPr>
            <p:extLst>
              <p:ext uri="{D42A27DB-BD31-4B8C-83A1-F6EECF244321}">
                <p14:modId xmlns:p14="http://schemas.microsoft.com/office/powerpoint/2010/main" val="763750468"/>
              </p:ext>
            </p:extLst>
          </p:nvPr>
        </p:nvGraphicFramePr>
        <p:xfrm>
          <a:off x="3425826" y="2168525"/>
          <a:ext cx="4278313" cy="2952750"/>
        </p:xfrm>
        <a:graphic>
          <a:graphicData uri="http://schemas.openxmlformats.org/presentationml/2006/ole">
            <mc:AlternateContent xmlns:mc="http://schemas.openxmlformats.org/markup-compatibility/2006">
              <mc:Choice xmlns:v="urn:schemas-microsoft-com:vml" Requires="v">
                <p:oleObj spid="_x0000_s2051" name="Picture" r:id="rId5" imgW="2057400" imgH="1417320" progId="Word.Picture.8">
                  <p:embed/>
                </p:oleObj>
              </mc:Choice>
              <mc:Fallback>
                <p:oleObj name="Picture" r:id="rId5" imgW="2057400" imgH="1417320" progId="Word.Picture.8">
                  <p:embed/>
                  <p:pic>
                    <p:nvPicPr>
                      <p:cNvPr id="12292" name="Object 3">
                        <a:extLst>
                          <a:ext uri="{FF2B5EF4-FFF2-40B4-BE49-F238E27FC236}">
                            <a16:creationId xmlns:a16="http://schemas.microsoft.com/office/drawing/2014/main" id="{12D1E57F-29E8-C2FB-A748-13943E7B0F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826" y="2168525"/>
                        <a:ext cx="42783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TextBox 5">
            <a:extLst>
              <a:ext uri="{FF2B5EF4-FFF2-40B4-BE49-F238E27FC236}">
                <a16:creationId xmlns:a16="http://schemas.microsoft.com/office/drawing/2014/main" id="{7D429664-47DD-3F5C-F2EC-FE088392049D}"/>
              </a:ext>
            </a:extLst>
          </p:cNvPr>
          <p:cNvSpPr txBox="1">
            <a:spLocks noChangeArrowheads="1"/>
          </p:cNvSpPr>
          <p:nvPr/>
        </p:nvSpPr>
        <p:spPr bwMode="auto">
          <a:xfrm>
            <a:off x="2087564" y="1728789"/>
            <a:ext cx="8351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微软雅黑" pitchFamily="34" charset="-122"/>
                <a:ea typeface="微软雅黑" pitchFamily="34" charset="-122"/>
              </a:defRPr>
            </a:lvl1pPr>
            <a:lvl2pPr>
              <a:defRPr sz="24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400">
                <a:solidFill>
                  <a:schemeClr val="tx1"/>
                </a:solidFill>
                <a:latin typeface="微软雅黑" pitchFamily="34" charset="-122"/>
                <a:ea typeface="微软雅黑" pitchFamily="34" charset="-122"/>
              </a:defRPr>
            </a:lvl4pPr>
            <a:lvl5pPr>
              <a:defRPr sz="2400">
                <a:solidFill>
                  <a:schemeClr val="tx1"/>
                </a:solidFill>
                <a:latin typeface="微软雅黑" pitchFamily="34" charset="-122"/>
                <a:ea typeface="微软雅黑" pitchFamily="34" charset="-122"/>
              </a:defRPr>
            </a:lvl5pPr>
            <a:lvl6pPr eaLnBrk="0" hangingPunct="0">
              <a:defRPr sz="2400">
                <a:solidFill>
                  <a:schemeClr val="tx1"/>
                </a:solidFill>
                <a:latin typeface="微软雅黑" pitchFamily="34" charset="-122"/>
                <a:ea typeface="微软雅黑" pitchFamily="34" charset="-122"/>
              </a:defRPr>
            </a:lvl6pPr>
            <a:lvl7pPr eaLnBrk="0" hangingPunct="0">
              <a:defRPr sz="2400">
                <a:solidFill>
                  <a:schemeClr val="tx1"/>
                </a:solidFill>
                <a:latin typeface="微软雅黑" pitchFamily="34" charset="-122"/>
                <a:ea typeface="微软雅黑" pitchFamily="34" charset="-122"/>
              </a:defRPr>
            </a:lvl7pPr>
            <a:lvl8pPr eaLnBrk="0" hangingPunct="0">
              <a:defRPr sz="2400">
                <a:solidFill>
                  <a:schemeClr val="tx1"/>
                </a:solidFill>
                <a:latin typeface="微软雅黑" pitchFamily="34" charset="-122"/>
                <a:ea typeface="微软雅黑" pitchFamily="34" charset="-122"/>
              </a:defRPr>
            </a:lvl8pPr>
            <a:lvl9pPr eaLnBrk="0" hangingPunct="0">
              <a:defRPr sz="2400">
                <a:solidFill>
                  <a:schemeClr val="tx1"/>
                </a:solidFill>
                <a:latin typeface="微软雅黑" pitchFamily="34" charset="-122"/>
                <a:ea typeface="微软雅黑" pitchFamily="34" charset="-122"/>
              </a:defRPr>
            </a:lvl9pPr>
          </a:lstStyle>
          <a:p>
            <a:pPr>
              <a:defRPr/>
            </a:pPr>
            <a:r>
              <a:rPr lang="zh-CN" altLang="en-US" sz="2800">
                <a:latin typeface="+mn-ea"/>
                <a:ea typeface="+mn-ea"/>
              </a:rPr>
              <a:t>例如</a:t>
            </a:r>
            <a:r>
              <a:rPr lang="en-US" altLang="zh-CN" sz="2800">
                <a:latin typeface="+mn-ea"/>
                <a:ea typeface="+mn-ea"/>
              </a:rPr>
              <a:t>, </a:t>
            </a:r>
            <a:r>
              <a:rPr lang="zh-CN" altLang="en-US" sz="2800">
                <a:latin typeface="+mn-ea"/>
                <a:ea typeface="+mn-ea"/>
              </a:rPr>
              <a:t>下面为两个无向图和有向图对应的邻接矩阵。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 calcmode="lin" valueType="num">
                                      <p:cBhvr additive="base">
                                        <p:cTn id="7" dur="500" fill="hold"/>
                                        <p:tgtEl>
                                          <p:spTgt spid="1229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 calcmode="lin" valueType="num">
                                      <p:cBhvr additive="base">
                                        <p:cTn id="13" dur="500" fill="hold"/>
                                        <p:tgtEl>
                                          <p:spTgt spid="12292"/>
                                        </p:tgtEl>
                                        <p:attrNameLst>
                                          <p:attrName>ppt_x</p:attrName>
                                        </p:attrNameLst>
                                      </p:cBhvr>
                                      <p:tavLst>
                                        <p:tav tm="0">
                                          <p:val>
                                            <p:strVal val="#ppt_x"/>
                                          </p:val>
                                        </p:tav>
                                        <p:tav tm="100000">
                                          <p:val>
                                            <p:strVal val="#ppt_x"/>
                                          </p:val>
                                        </p:tav>
                                      </p:tavLst>
                                    </p:anim>
                                    <p:anim calcmode="lin" valueType="num">
                                      <p:cBhvr additive="base">
                                        <p:cTn id="14"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gtEl>
                                        <p:attrNameLst>
                                          <p:attrName>style.visibility</p:attrName>
                                        </p:attrNameLst>
                                      </p:cBhvr>
                                      <p:to>
                                        <p:strVal val="visible"/>
                                      </p:to>
                                    </p:set>
                                    <p:anim calcmode="lin" valueType="num">
                                      <p:cBhvr additive="base">
                                        <p:cTn id="19" dur="500" fill="hold"/>
                                        <p:tgtEl>
                                          <p:spTgt spid="12291"/>
                                        </p:tgtEl>
                                        <p:attrNameLst>
                                          <p:attrName>ppt_x</p:attrName>
                                        </p:attrNameLst>
                                      </p:cBhvr>
                                      <p:tavLst>
                                        <p:tav tm="0">
                                          <p:val>
                                            <p:strVal val="#ppt_x"/>
                                          </p:val>
                                        </p:tav>
                                        <p:tav tm="100000">
                                          <p:val>
                                            <p:strVal val="#ppt_x"/>
                                          </p:val>
                                        </p:tav>
                                      </p:tavLst>
                                    </p:anim>
                                    <p:anim calcmode="lin" valueType="num">
                                      <p:cBhvr additive="base">
                                        <p:cTn id="20"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E3EBA60A-63F3-176C-E47C-DE002EE7FE52}"/>
              </a:ext>
            </a:extLst>
          </p:cNvPr>
          <p:cNvSpPr>
            <a:spLocks noGrp="1"/>
          </p:cNvSpPr>
          <p:nvPr>
            <p:ph type="title" idx="4294967295"/>
          </p:nvPr>
        </p:nvSpPr>
        <p:spPr>
          <a:xfrm>
            <a:off x="958850" y="650876"/>
            <a:ext cx="10515600" cy="1325563"/>
          </a:xfrm>
        </p:spPr>
        <p:txBody>
          <a:bodyPr/>
          <a:lstStyle/>
          <a:p>
            <a:r>
              <a:rPr lang="zh-CN" altLang="en-US" b="1" dirty="0"/>
              <a:t>图的存储</a:t>
            </a:r>
            <a:r>
              <a:rPr lang="en-US" altLang="zh-CN" b="1" dirty="0"/>
              <a:t>—</a:t>
            </a:r>
            <a:r>
              <a:rPr lang="zh-CN" altLang="en-US" b="1" dirty="0"/>
              <a:t>邻接矩阵</a:t>
            </a:r>
          </a:p>
        </p:txBody>
      </p:sp>
      <p:sp>
        <p:nvSpPr>
          <p:cNvPr id="13315" name="内容占位符 2">
            <a:extLst>
              <a:ext uri="{FF2B5EF4-FFF2-40B4-BE49-F238E27FC236}">
                <a16:creationId xmlns:a16="http://schemas.microsoft.com/office/drawing/2014/main" id="{AA9A3922-51B4-DB3B-C5E8-7AEFD2E19289}"/>
              </a:ext>
            </a:extLst>
          </p:cNvPr>
          <p:cNvSpPr>
            <a:spLocks noGrp="1"/>
          </p:cNvSpPr>
          <p:nvPr>
            <p:ph idx="4294967295"/>
          </p:nvPr>
        </p:nvSpPr>
        <p:spPr>
          <a:xfrm>
            <a:off x="1981200" y="2168525"/>
            <a:ext cx="8229600" cy="2592388"/>
          </a:xfrm>
        </p:spPr>
        <p:txBody>
          <a:bodyPr/>
          <a:lstStyle/>
          <a:p>
            <a:pPr marL="0" indent="0" algn="just">
              <a:spcBef>
                <a:spcPct val="50000"/>
              </a:spcBef>
              <a:buNone/>
              <a:defRPr/>
            </a:pPr>
            <a:r>
              <a:rPr lang="zh-CN" altLang="en-US" sz="2800" dirty="0"/>
              <a:t>类似地可以定义网的邻接矩阵为：</a:t>
            </a:r>
          </a:p>
          <a:p>
            <a:pPr marL="0" indent="0" algn="just">
              <a:spcBef>
                <a:spcPct val="50000"/>
              </a:spcBef>
              <a:buNone/>
              <a:defRPr/>
            </a:pPr>
            <a:r>
              <a:rPr lang="zh-CN" altLang="en-US" sz="2800" dirty="0"/>
              <a:t>              </a:t>
            </a:r>
            <a:r>
              <a:rPr lang="en-US" altLang="zh-CN" sz="2800" dirty="0" err="1"/>
              <a:t>wij</a:t>
            </a:r>
            <a:r>
              <a:rPr lang="en-US" altLang="zh-CN" sz="2800" dirty="0"/>
              <a:t>  </a:t>
            </a:r>
            <a:r>
              <a:rPr lang="zh-CN" altLang="en-US" sz="2800" dirty="0"/>
              <a:t>若（</a:t>
            </a:r>
            <a:r>
              <a:rPr lang="en-US" altLang="zh-CN" sz="2800" dirty="0" err="1"/>
              <a:t>i,j</a:t>
            </a:r>
            <a:r>
              <a:rPr lang="zh-CN" altLang="en-US" sz="2800" dirty="0"/>
              <a:t>）∈</a:t>
            </a:r>
            <a:r>
              <a:rPr lang="en-US" altLang="zh-CN" sz="2800" dirty="0"/>
              <a:t>E(G)</a:t>
            </a:r>
            <a:r>
              <a:rPr lang="zh-CN" altLang="en-US" sz="2800" dirty="0"/>
              <a:t>或</a:t>
            </a:r>
            <a:r>
              <a:rPr lang="en-US" altLang="zh-CN" sz="2800" dirty="0"/>
              <a:t>〈</a:t>
            </a:r>
            <a:r>
              <a:rPr lang="en-US" altLang="zh-CN" sz="2800" dirty="0" err="1"/>
              <a:t>i,j</a:t>
            </a:r>
            <a:r>
              <a:rPr lang="en-US" altLang="zh-CN" sz="2800" dirty="0"/>
              <a:t>〉∈E(G)</a:t>
            </a:r>
          </a:p>
          <a:p>
            <a:pPr algn="just">
              <a:spcBef>
                <a:spcPct val="50000"/>
              </a:spcBef>
              <a:buFontTx/>
              <a:buNone/>
              <a:defRPr/>
            </a:pPr>
            <a:r>
              <a:rPr lang="en-US" altLang="zh-CN" sz="2800" dirty="0"/>
              <a:t>A[i][j]=   0    </a:t>
            </a:r>
            <a:r>
              <a:rPr lang="zh-CN" altLang="en-US" sz="2800" dirty="0"/>
              <a:t>若</a:t>
            </a:r>
            <a:r>
              <a:rPr lang="en-US" altLang="zh-CN" sz="2800" dirty="0"/>
              <a:t>i=j</a:t>
            </a:r>
          </a:p>
          <a:p>
            <a:pPr marL="0" indent="0" algn="just">
              <a:spcBef>
                <a:spcPct val="50000"/>
              </a:spcBef>
              <a:buNone/>
              <a:defRPr/>
            </a:pPr>
            <a:r>
              <a:rPr lang="en-US" altLang="zh-CN" sz="2800" dirty="0"/>
              <a:t>              ∞   </a:t>
            </a:r>
            <a:r>
              <a:rPr lang="zh-CN" altLang="en-US" sz="2800" dirty="0"/>
              <a:t>其它情形</a:t>
            </a:r>
          </a:p>
        </p:txBody>
      </p:sp>
      <p:sp>
        <p:nvSpPr>
          <p:cNvPr id="13316" name="AutoShape 4">
            <a:extLst>
              <a:ext uri="{FF2B5EF4-FFF2-40B4-BE49-F238E27FC236}">
                <a16:creationId xmlns:a16="http://schemas.microsoft.com/office/drawing/2014/main" id="{D76DB850-A7FD-6802-4FD5-0E8D50F6D7C3}"/>
              </a:ext>
            </a:extLst>
          </p:cNvPr>
          <p:cNvSpPr>
            <a:spLocks/>
          </p:cNvSpPr>
          <p:nvPr/>
        </p:nvSpPr>
        <p:spPr bwMode="auto">
          <a:xfrm>
            <a:off x="3287713" y="2986088"/>
            <a:ext cx="152400" cy="1143000"/>
          </a:xfrm>
          <a:prstGeom prst="leftBrace">
            <a:avLst>
              <a:gd name="adj1" fmla="val 62500"/>
              <a:gd name="adj2" fmla="val 50000"/>
            </a:avLst>
          </a:pr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12" dur="500"/>
                                        <p:tgtEl>
                                          <p:spTgt spid="133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7" dur="500"/>
                                        <p:tgtEl>
                                          <p:spTgt spid="13315">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20" dur="500"/>
                                        <p:tgtEl>
                                          <p:spTgt spid="1331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3" dur="500"/>
                                        <p:tgtEl>
                                          <p:spTgt spid="1331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3316"/>
                                        </p:tgtEl>
                                        <p:attrNameLst>
                                          <p:attrName>style.visibility</p:attrName>
                                        </p:attrNameLst>
                                      </p:cBhvr>
                                      <p:to>
                                        <p:strVal val="visible"/>
                                      </p:to>
                                    </p:set>
                                    <p:animEffect transition="in" filter="blinds(horizontal)">
                                      <p:cBhvr>
                                        <p:cTn id="28"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DD91748F-C902-D2D7-91BA-F7B44FCAECBE}"/>
              </a:ext>
            </a:extLst>
          </p:cNvPr>
          <p:cNvSpPr>
            <a:spLocks noGrp="1"/>
          </p:cNvSpPr>
          <p:nvPr>
            <p:ph type="title" idx="4294967295"/>
          </p:nvPr>
        </p:nvSpPr>
        <p:spPr>
          <a:xfrm>
            <a:off x="925513" y="644526"/>
            <a:ext cx="10515600" cy="1325563"/>
          </a:xfrm>
        </p:spPr>
        <p:txBody>
          <a:bodyPr/>
          <a:lstStyle/>
          <a:p>
            <a:r>
              <a:rPr lang="zh-CN" altLang="en-US" b="1" dirty="0"/>
              <a:t>图的存储</a:t>
            </a:r>
            <a:r>
              <a:rPr lang="en-US" altLang="zh-CN" b="1" dirty="0"/>
              <a:t>—</a:t>
            </a:r>
            <a:r>
              <a:rPr lang="zh-CN" altLang="en-US" b="1" dirty="0"/>
              <a:t>邻接矩阵</a:t>
            </a:r>
          </a:p>
        </p:txBody>
      </p:sp>
      <p:sp>
        <p:nvSpPr>
          <p:cNvPr id="14339" name="内容占位符 2">
            <a:extLst>
              <a:ext uri="{FF2B5EF4-FFF2-40B4-BE49-F238E27FC236}">
                <a16:creationId xmlns:a16="http://schemas.microsoft.com/office/drawing/2014/main" id="{52AD91A5-CD6C-56F5-8619-A697112FC576}"/>
              </a:ext>
            </a:extLst>
          </p:cNvPr>
          <p:cNvSpPr>
            <a:spLocks noGrp="1"/>
          </p:cNvSpPr>
          <p:nvPr>
            <p:ph idx="4294967295"/>
          </p:nvPr>
        </p:nvSpPr>
        <p:spPr>
          <a:xfrm>
            <a:off x="1935163" y="2117726"/>
            <a:ext cx="8496300" cy="2879725"/>
          </a:xfrm>
        </p:spPr>
        <p:txBody>
          <a:bodyPr/>
          <a:lstStyle/>
          <a:p>
            <a:pPr>
              <a:buFontTx/>
              <a:buNone/>
              <a:defRPr/>
            </a:pPr>
            <a:r>
              <a:rPr lang="zh-CN" altLang="en-US" sz="2800" dirty="0">
                <a:latin typeface="+mn-ea"/>
              </a:rPr>
              <a:t>空间复杂度：</a:t>
            </a:r>
            <a:r>
              <a:rPr lang="en-US" altLang="zh-CN" sz="2800" dirty="0">
                <a:latin typeface="+mn-ea"/>
              </a:rPr>
              <a:t>O(V^2)</a:t>
            </a:r>
            <a:endParaRPr lang="en-US" sz="2800" dirty="0">
              <a:latin typeface="+mn-ea"/>
            </a:endParaRPr>
          </a:p>
          <a:p>
            <a:pPr marL="0" indent="345600">
              <a:buNone/>
              <a:defRPr/>
            </a:pPr>
            <a:r>
              <a:rPr lang="zh-CN" altLang="en-US" sz="2800" dirty="0">
                <a:latin typeface="+mn-ea"/>
              </a:rPr>
              <a:t>优点：直观，容易理解，可以直接查看任意两点的关系。</a:t>
            </a:r>
            <a:endParaRPr lang="en-US" sz="2800" dirty="0">
              <a:latin typeface="+mn-ea"/>
            </a:endParaRPr>
          </a:p>
          <a:p>
            <a:pPr marL="0" indent="345600">
              <a:buNone/>
              <a:defRPr/>
            </a:pPr>
            <a:r>
              <a:rPr lang="zh-CN" altLang="en-US" sz="2800" dirty="0">
                <a:latin typeface="+mn-ea"/>
              </a:rPr>
              <a:t>缺点：对于稀疏图，会有很多空间根本没有利用。对于带权图，不能处理重边。要查询某一个顶点的所有边，要枚举</a:t>
            </a:r>
            <a:r>
              <a:rPr lang="en-US" altLang="zh-CN" sz="2800" dirty="0">
                <a:latin typeface="+mn-ea"/>
              </a:rPr>
              <a:t>V</a:t>
            </a:r>
            <a:r>
              <a:rPr lang="zh-CN" altLang="en-US" sz="2800" dirty="0">
                <a:latin typeface="+mn-ea"/>
              </a:rPr>
              <a:t>次。</a:t>
            </a:r>
            <a:endParaRPr lang="en-US" sz="2800" dirty="0">
              <a:latin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7" dur="500"/>
                                        <p:tgtEl>
                                          <p:spTgt spid="143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2"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6A5824A-40B9-A1C9-BA77-84CA1F58B930}"/>
              </a:ext>
            </a:extLst>
          </p:cNvPr>
          <p:cNvSpPr>
            <a:spLocks noGrp="1" noChangeArrowheads="1"/>
          </p:cNvSpPr>
          <p:nvPr>
            <p:ph type="title" idx="4294967295"/>
          </p:nvPr>
        </p:nvSpPr>
        <p:spPr>
          <a:xfrm>
            <a:off x="1181100" y="836611"/>
            <a:ext cx="6767513" cy="719137"/>
          </a:xfrm>
        </p:spPr>
        <p:txBody>
          <a:bodyPr/>
          <a:lstStyle/>
          <a:p>
            <a:pPr>
              <a:defRPr/>
            </a:pPr>
            <a:r>
              <a:rPr lang="zh-CN" b="1" kern="1200" dirty="0"/>
              <a:t>图的遍历</a:t>
            </a:r>
          </a:p>
        </p:txBody>
      </p:sp>
      <p:sp>
        <p:nvSpPr>
          <p:cNvPr id="21507" name="Text Box 3">
            <a:extLst>
              <a:ext uri="{FF2B5EF4-FFF2-40B4-BE49-F238E27FC236}">
                <a16:creationId xmlns:a16="http://schemas.microsoft.com/office/drawing/2014/main" id="{B18A97C5-E386-4DBF-743D-79773BA0D4DE}"/>
              </a:ext>
            </a:extLst>
          </p:cNvPr>
          <p:cNvSpPr txBox="1">
            <a:spLocks noChangeArrowheads="1"/>
          </p:cNvSpPr>
          <p:nvPr/>
        </p:nvSpPr>
        <p:spPr bwMode="auto">
          <a:xfrm>
            <a:off x="2103438" y="1884364"/>
            <a:ext cx="8291512"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sz="2400">
                <a:solidFill>
                  <a:schemeClr val="tx1"/>
                </a:solidFill>
                <a:latin typeface="微软雅黑" pitchFamily="34" charset="-122"/>
                <a:ea typeface="微软雅黑" pitchFamily="34" charset="-122"/>
              </a:defRPr>
            </a:lvl1pPr>
            <a:lvl2pPr>
              <a:defRPr sz="24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400">
                <a:solidFill>
                  <a:schemeClr val="tx1"/>
                </a:solidFill>
                <a:latin typeface="微软雅黑" pitchFamily="34" charset="-122"/>
                <a:ea typeface="微软雅黑" pitchFamily="34" charset="-122"/>
              </a:defRPr>
            </a:lvl4pPr>
            <a:lvl5pPr>
              <a:defRPr sz="2400">
                <a:solidFill>
                  <a:schemeClr val="tx1"/>
                </a:solidFill>
                <a:latin typeface="微软雅黑" pitchFamily="34" charset="-122"/>
                <a:ea typeface="微软雅黑" pitchFamily="34" charset="-122"/>
              </a:defRPr>
            </a:lvl5pPr>
            <a:lvl6pPr eaLnBrk="0" hangingPunct="0">
              <a:defRPr sz="2400">
                <a:solidFill>
                  <a:schemeClr val="tx1"/>
                </a:solidFill>
                <a:latin typeface="微软雅黑" pitchFamily="34" charset="-122"/>
                <a:ea typeface="微软雅黑" pitchFamily="34" charset="-122"/>
              </a:defRPr>
            </a:lvl6pPr>
            <a:lvl7pPr eaLnBrk="0" hangingPunct="0">
              <a:defRPr sz="2400">
                <a:solidFill>
                  <a:schemeClr val="tx1"/>
                </a:solidFill>
                <a:latin typeface="微软雅黑" pitchFamily="34" charset="-122"/>
                <a:ea typeface="微软雅黑" pitchFamily="34" charset="-122"/>
              </a:defRPr>
            </a:lvl7pPr>
            <a:lvl8pPr eaLnBrk="0" hangingPunct="0">
              <a:defRPr sz="2400">
                <a:solidFill>
                  <a:schemeClr val="tx1"/>
                </a:solidFill>
                <a:latin typeface="微软雅黑" pitchFamily="34" charset="-122"/>
                <a:ea typeface="微软雅黑" pitchFamily="34" charset="-122"/>
              </a:defRPr>
            </a:lvl8pPr>
            <a:lvl9pPr eaLnBrk="0" hangingPunct="0">
              <a:defRPr sz="2400">
                <a:solidFill>
                  <a:schemeClr val="tx1"/>
                </a:solidFill>
                <a:latin typeface="微软雅黑" pitchFamily="34" charset="-122"/>
                <a:ea typeface="微软雅黑" pitchFamily="34" charset="-122"/>
              </a:defRPr>
            </a:lvl9pPr>
          </a:lstStyle>
          <a:p>
            <a:pPr indent="345600">
              <a:spcBef>
                <a:spcPct val="50000"/>
              </a:spcBef>
              <a:defRPr/>
            </a:pPr>
            <a:r>
              <a:rPr lang="zh-CN" altLang="en-US" sz="2800" dirty="0">
                <a:latin typeface="+mn-ea"/>
                <a:ea typeface="+mn-ea"/>
              </a:rPr>
              <a:t>给出一个图G和其中任意一个结点V</a:t>
            </a:r>
            <a:r>
              <a:rPr lang="zh-CN" altLang="en-US" sz="2800" baseline="-30000" dirty="0">
                <a:latin typeface="+mn-ea"/>
                <a:ea typeface="+mn-ea"/>
              </a:rPr>
              <a:t>0</a:t>
            </a:r>
            <a:r>
              <a:rPr lang="zh-CN" altLang="en-US" sz="2800" dirty="0">
                <a:latin typeface="+mn-ea"/>
                <a:ea typeface="+mn-ea"/>
              </a:rPr>
              <a:t>，从V</a:t>
            </a:r>
            <a:r>
              <a:rPr lang="zh-CN" altLang="en-US" sz="2800" baseline="-30000" dirty="0">
                <a:latin typeface="+mn-ea"/>
                <a:ea typeface="+mn-ea"/>
              </a:rPr>
              <a:t>0</a:t>
            </a:r>
            <a:r>
              <a:rPr lang="zh-CN" altLang="en-US" sz="2800" dirty="0">
                <a:latin typeface="+mn-ea"/>
                <a:ea typeface="+mn-ea"/>
              </a:rPr>
              <a:t>出发访问G中所有结点，每一个结点被访问一次，这就叫图的遍历</a:t>
            </a:r>
            <a:r>
              <a:rPr lang="en-US" altLang="zh-CN" sz="2800" dirty="0">
                <a:latin typeface="+mn-ea"/>
                <a:ea typeface="+mn-ea"/>
              </a:rPr>
              <a:t>:</a:t>
            </a:r>
            <a:endParaRPr lang="zh-CN" altLang="en-US" sz="3200" dirty="0">
              <a:latin typeface="华文楷体" pitchFamily="2" charset="-122"/>
              <a:ea typeface="华文楷体" pitchFamily="2" charset="-122"/>
            </a:endParaRPr>
          </a:p>
          <a:p>
            <a:pPr>
              <a:spcBef>
                <a:spcPct val="50000"/>
              </a:spcBef>
              <a:defRPr/>
            </a:pPr>
            <a:r>
              <a:rPr lang="zh-CN" altLang="en-US" sz="3200" dirty="0">
                <a:latin typeface="华文楷体" pitchFamily="2" charset="-122"/>
                <a:ea typeface="华文楷体" pitchFamily="2" charset="-122"/>
              </a:rPr>
              <a:t>      通常有两种遍历方法：</a:t>
            </a:r>
          </a:p>
          <a:p>
            <a:pPr algn="just">
              <a:spcBef>
                <a:spcPct val="50000"/>
              </a:spcBef>
              <a:defRPr/>
            </a:pPr>
            <a:r>
              <a:rPr lang="zh-CN" altLang="en-US" sz="3200" b="1" dirty="0">
                <a:latin typeface="华文楷体" pitchFamily="2" charset="-122"/>
                <a:ea typeface="华文楷体" pitchFamily="2" charset="-122"/>
              </a:rPr>
              <a:t>             </a:t>
            </a:r>
            <a:r>
              <a:rPr lang="zh-CN" altLang="en-US" sz="3200" b="1" dirty="0">
                <a:solidFill>
                  <a:srgbClr val="FF3300"/>
                </a:solidFill>
                <a:latin typeface="华文楷体" pitchFamily="2" charset="-122"/>
                <a:ea typeface="华文楷体" pitchFamily="2" charset="-122"/>
              </a:rPr>
              <a:t>⑴深度优先搜索dfs</a:t>
            </a:r>
          </a:p>
          <a:p>
            <a:pPr algn="just">
              <a:spcBef>
                <a:spcPct val="50000"/>
              </a:spcBef>
              <a:defRPr/>
            </a:pPr>
            <a:r>
              <a:rPr lang="zh-CN" altLang="en-US" sz="3200" b="1" dirty="0">
                <a:solidFill>
                  <a:srgbClr val="FF3300"/>
                </a:solidFill>
                <a:latin typeface="华文楷体" pitchFamily="2" charset="-122"/>
                <a:ea typeface="华文楷体" pitchFamily="2" charset="-122"/>
              </a:rPr>
              <a:t>             ⑵广度优先搜索bfs</a:t>
            </a:r>
          </a:p>
          <a:p>
            <a:pPr algn="just">
              <a:spcBef>
                <a:spcPct val="50000"/>
              </a:spcBef>
              <a:defRPr/>
            </a:pPr>
            <a:endParaRPr lang="zh-CN" altLang="en-US" sz="1800" b="1" dirty="0">
              <a:latin typeface="华文楷体" pitchFamily="2" charset="-122"/>
              <a:ea typeface="华文楷体" pitchFamily="2" charset="-122"/>
            </a:endParaRPr>
          </a:p>
        </p:txBody>
      </p:sp>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7A88413-E837-DEBF-66C1-576B5BBEC80C}"/>
              </a:ext>
            </a:extLst>
          </p:cNvPr>
          <p:cNvSpPr>
            <a:spLocks noGrp="1" noChangeArrowheads="1"/>
          </p:cNvSpPr>
          <p:nvPr>
            <p:ph type="title" idx="4294967295"/>
          </p:nvPr>
        </p:nvSpPr>
        <p:spPr>
          <a:xfrm>
            <a:off x="1009650" y="644525"/>
            <a:ext cx="10515600" cy="1325563"/>
          </a:xfrm>
        </p:spPr>
        <p:txBody>
          <a:bodyPr/>
          <a:lstStyle/>
          <a:p>
            <a:pPr>
              <a:defRPr/>
            </a:pPr>
            <a:r>
              <a:rPr lang="zh-CN" altLang="en-US" b="1" kern="1200" dirty="0"/>
              <a:t>深度优先遍历(DFS)</a:t>
            </a:r>
          </a:p>
        </p:txBody>
      </p:sp>
      <p:sp>
        <p:nvSpPr>
          <p:cNvPr id="22531" name="Rectangle 3">
            <a:extLst>
              <a:ext uri="{FF2B5EF4-FFF2-40B4-BE49-F238E27FC236}">
                <a16:creationId xmlns:a16="http://schemas.microsoft.com/office/drawing/2014/main" id="{5EF5E572-3E33-C180-0CE6-355077B0FF54}"/>
              </a:ext>
            </a:extLst>
          </p:cNvPr>
          <p:cNvSpPr>
            <a:spLocks noGrp="1" noChangeArrowheads="1"/>
          </p:cNvSpPr>
          <p:nvPr>
            <p:ph type="body" idx="4294967295"/>
          </p:nvPr>
        </p:nvSpPr>
        <p:spPr>
          <a:xfrm>
            <a:off x="1939925" y="2468563"/>
            <a:ext cx="8423275" cy="3024187"/>
          </a:xfrm>
        </p:spPr>
        <p:txBody>
          <a:bodyPr/>
          <a:lstStyle/>
          <a:p>
            <a:pPr marL="0" indent="0">
              <a:buNone/>
              <a:defRPr/>
            </a:pPr>
            <a:r>
              <a:rPr lang="zh-CN" altLang="en-US" dirty="0">
                <a:latin typeface="+mn-ea"/>
              </a:rPr>
              <a:t>遍历算法： </a:t>
            </a:r>
          </a:p>
          <a:p>
            <a:pPr marL="0" indent="345600">
              <a:buNone/>
              <a:defRPr/>
            </a:pPr>
            <a:r>
              <a:rPr lang="zh-CN" altLang="en-US" dirty="0">
                <a:latin typeface="+mn-ea"/>
              </a:rPr>
              <a:t>1、从某一顶点出发开始访问,被访问的顶点作相应的标记,输出访问顶点号。</a:t>
            </a:r>
          </a:p>
          <a:p>
            <a:pPr marL="0" indent="345600">
              <a:buNone/>
              <a:defRPr/>
            </a:pPr>
            <a:r>
              <a:rPr lang="zh-CN" altLang="en-US" dirty="0">
                <a:latin typeface="+mn-ea"/>
              </a:rPr>
              <a:t>2、从被访问的顶点出发,搜索与该顶点有边的关联的某个未被访问的邻接点。 </a:t>
            </a:r>
          </a:p>
          <a:p>
            <a:pPr marL="0" indent="345600">
              <a:buNone/>
              <a:defRPr/>
            </a:pPr>
            <a:r>
              <a:rPr lang="zh-CN" altLang="en-US" dirty="0">
                <a:latin typeface="+mn-ea"/>
              </a:rPr>
              <a:t>再从该邻接点出发进一步搜索与该顶点有边的关联的某个未被访问的邻接点,直到全部接点访问完毕</a:t>
            </a:r>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AAF954-154E-105C-A86F-46BB7C8AFF4F}"/>
              </a:ext>
            </a:extLst>
          </p:cNvPr>
          <p:cNvSpPr>
            <a:spLocks noGrp="1" noChangeArrowheads="1"/>
          </p:cNvSpPr>
          <p:nvPr>
            <p:ph type="title" idx="4294967295"/>
          </p:nvPr>
        </p:nvSpPr>
        <p:spPr>
          <a:xfrm>
            <a:off x="838200" y="631758"/>
            <a:ext cx="10515600" cy="1325563"/>
          </a:xfrm>
        </p:spPr>
        <p:txBody>
          <a:bodyPr/>
          <a:lstStyle/>
          <a:p>
            <a:r>
              <a:rPr lang="zh-CN" altLang="en-US" b="1" dirty="0"/>
              <a:t>广度优先搜索(BFS)</a:t>
            </a:r>
          </a:p>
        </p:txBody>
      </p:sp>
      <p:sp>
        <p:nvSpPr>
          <p:cNvPr id="23555" name="Rectangle 3">
            <a:extLst>
              <a:ext uri="{FF2B5EF4-FFF2-40B4-BE49-F238E27FC236}">
                <a16:creationId xmlns:a16="http://schemas.microsoft.com/office/drawing/2014/main" id="{C3D5DA6B-4D33-726C-469F-7426AAEB39BC}"/>
              </a:ext>
            </a:extLst>
          </p:cNvPr>
          <p:cNvSpPr>
            <a:spLocks noGrp="1" noChangeArrowheads="1"/>
          </p:cNvSpPr>
          <p:nvPr>
            <p:ph type="body" idx="4294967295"/>
          </p:nvPr>
        </p:nvSpPr>
        <p:spPr>
          <a:xfrm>
            <a:off x="1411976" y="1737892"/>
            <a:ext cx="8353425" cy="2462212"/>
          </a:xfrm>
        </p:spPr>
        <p:txBody>
          <a:bodyPr/>
          <a:lstStyle/>
          <a:p>
            <a:pPr marL="0" indent="0" algn="just">
              <a:spcBef>
                <a:spcPts val="500"/>
              </a:spcBef>
              <a:buNone/>
              <a:defRPr/>
            </a:pPr>
            <a:r>
              <a:rPr lang="zh-CN" altLang="en-US" dirty="0">
                <a:latin typeface="宋体" pitchFamily="2" charset="-122"/>
                <a:ea typeface="宋体" pitchFamily="2" charset="-122"/>
              </a:rPr>
              <a:t>广度优先搜索</a:t>
            </a:r>
            <a:r>
              <a:rPr lang="zh-CN" altLang="en-US" dirty="0">
                <a:solidFill>
                  <a:srgbClr val="FF3300"/>
                </a:solidFill>
                <a:latin typeface="宋体" pitchFamily="2" charset="-122"/>
                <a:ea typeface="宋体" pitchFamily="2" charset="-122"/>
              </a:rPr>
              <a:t>按层次</a:t>
            </a:r>
            <a:r>
              <a:rPr lang="zh-CN" altLang="en-US" dirty="0">
                <a:latin typeface="宋体" pitchFamily="2" charset="-122"/>
                <a:ea typeface="宋体" pitchFamily="2" charset="-122"/>
              </a:rPr>
              <a:t>遍历的过程，其搜索过程如下：</a:t>
            </a:r>
          </a:p>
          <a:p>
            <a:pPr marL="0" indent="345600" algn="just">
              <a:spcBef>
                <a:spcPts val="500"/>
              </a:spcBef>
              <a:buNone/>
              <a:defRPr/>
            </a:pPr>
            <a:r>
              <a:rPr lang="zh-CN" altLang="en-US" dirty="0">
                <a:latin typeface="宋体" pitchFamily="2" charset="-122"/>
                <a:ea typeface="宋体" pitchFamily="2" charset="-122"/>
              </a:rPr>
              <a:t>假设从图中某结点</a:t>
            </a:r>
            <a:r>
              <a:rPr lang="zh-CN" altLang="zh-CN" dirty="0">
                <a:latin typeface="宋体" pitchFamily="2" charset="-122"/>
                <a:ea typeface="宋体" pitchFamily="2" charset="-122"/>
              </a:rPr>
              <a:t>v</a:t>
            </a:r>
            <a:r>
              <a:rPr lang="zh-CN" altLang="zh-CN" baseline="-30000" dirty="0">
                <a:latin typeface="宋体" pitchFamily="2" charset="-122"/>
                <a:ea typeface="宋体" pitchFamily="2" charset="-122"/>
              </a:rPr>
              <a:t>0</a:t>
            </a:r>
            <a:r>
              <a:rPr lang="zh-CN" altLang="en-US" dirty="0">
                <a:latin typeface="宋体" pitchFamily="2" charset="-122"/>
                <a:ea typeface="宋体" pitchFamily="2" charset="-122"/>
              </a:rPr>
              <a:t>出发，在访问了</a:t>
            </a:r>
            <a:r>
              <a:rPr lang="zh-CN" altLang="zh-CN" dirty="0">
                <a:latin typeface="宋体" pitchFamily="2" charset="-122"/>
                <a:ea typeface="宋体" pitchFamily="2" charset="-122"/>
              </a:rPr>
              <a:t>v</a:t>
            </a:r>
            <a:r>
              <a:rPr lang="zh-CN" altLang="zh-CN" baseline="-30000" dirty="0">
                <a:latin typeface="宋体" pitchFamily="2" charset="-122"/>
                <a:ea typeface="宋体" pitchFamily="2" charset="-122"/>
              </a:rPr>
              <a:t>0</a:t>
            </a:r>
            <a:r>
              <a:rPr lang="zh-CN" altLang="en-US" dirty="0">
                <a:latin typeface="宋体" pitchFamily="2" charset="-122"/>
                <a:ea typeface="宋体" pitchFamily="2" charset="-122"/>
              </a:rPr>
              <a:t>之后依次访问</a:t>
            </a:r>
            <a:r>
              <a:rPr lang="zh-CN" altLang="zh-CN" dirty="0">
                <a:latin typeface="宋体" pitchFamily="2" charset="-122"/>
                <a:ea typeface="宋体" pitchFamily="2" charset="-122"/>
              </a:rPr>
              <a:t>v</a:t>
            </a:r>
            <a:r>
              <a:rPr lang="zh-CN" altLang="zh-CN" baseline="-30000" dirty="0">
                <a:latin typeface="宋体" pitchFamily="2" charset="-122"/>
                <a:ea typeface="宋体" pitchFamily="2" charset="-122"/>
              </a:rPr>
              <a:t>0</a:t>
            </a:r>
            <a:r>
              <a:rPr lang="zh-CN" altLang="en-US" dirty="0">
                <a:latin typeface="宋体" pitchFamily="2" charset="-122"/>
                <a:ea typeface="宋体" pitchFamily="2" charset="-122"/>
              </a:rPr>
              <a:t>的各个未曾访问的邻接点，然后分别从这些邻接点出发按广度优先搜索的顺序遍历图，直至图中所有可被访问的结点都被访问到。</a:t>
            </a:r>
            <a:endParaRPr lang="en-US" altLang="zh-CN" dirty="0">
              <a:latin typeface="宋体" pitchFamily="2" charset="-122"/>
              <a:ea typeface="宋体" pitchFamily="2" charset="-122"/>
            </a:endParaRPr>
          </a:p>
          <a:p>
            <a:pPr marL="0" indent="345600" algn="just">
              <a:spcBef>
                <a:spcPts val="500"/>
              </a:spcBef>
              <a:buNone/>
              <a:defRPr/>
            </a:pPr>
            <a:r>
              <a:rPr lang="zh-CN" altLang="en-US" dirty="0">
                <a:latin typeface="宋体" pitchFamily="2" charset="-122"/>
                <a:ea typeface="宋体" pitchFamily="2" charset="-122"/>
              </a:rPr>
              <a:t>依次访问和</a:t>
            </a:r>
            <a:r>
              <a:rPr lang="zh-CN" altLang="zh-CN" dirty="0">
                <a:latin typeface="宋体" pitchFamily="2" charset="-122"/>
                <a:ea typeface="宋体" pitchFamily="2" charset="-122"/>
              </a:rPr>
              <a:t>v</a:t>
            </a:r>
            <a:r>
              <a:rPr lang="zh-CN" altLang="zh-CN" baseline="-30000" dirty="0">
                <a:latin typeface="宋体" pitchFamily="2" charset="-122"/>
                <a:ea typeface="宋体" pitchFamily="2" charset="-122"/>
              </a:rPr>
              <a:t>0</a:t>
            </a:r>
            <a:r>
              <a:rPr lang="zh-CN" altLang="en-US" dirty="0">
                <a:latin typeface="宋体" pitchFamily="2" charset="-122"/>
                <a:ea typeface="宋体" pitchFamily="2" charset="-122"/>
              </a:rPr>
              <a:t>有路径相连且路径长度为</a:t>
            </a:r>
            <a:r>
              <a:rPr lang="zh-CN" altLang="zh-CN" dirty="0">
                <a:latin typeface="宋体" pitchFamily="2" charset="-122"/>
                <a:ea typeface="宋体" pitchFamily="2" charset="-122"/>
              </a:rPr>
              <a:t>1</a:t>
            </a:r>
            <a:r>
              <a:rPr lang="zh-CN" altLang="en-US" dirty="0">
                <a:latin typeface="宋体" pitchFamily="2" charset="-122"/>
                <a:ea typeface="宋体" pitchFamily="2" charset="-122"/>
              </a:rPr>
              <a:t>，</a:t>
            </a:r>
            <a:r>
              <a:rPr lang="zh-CN" altLang="zh-CN" dirty="0">
                <a:latin typeface="宋体" pitchFamily="2" charset="-122"/>
                <a:ea typeface="宋体" pitchFamily="2" charset="-122"/>
              </a:rPr>
              <a:t>2</a:t>
            </a:r>
            <a:r>
              <a:rPr lang="zh-CN" altLang="en-US" dirty="0">
                <a:latin typeface="宋体" pitchFamily="2" charset="-122"/>
                <a:ea typeface="宋体" pitchFamily="2" charset="-122"/>
              </a:rPr>
              <a:t>，</a:t>
            </a:r>
            <a:r>
              <a:rPr lang="zh-CN" altLang="zh-CN" dirty="0">
                <a:latin typeface="宋体" pitchFamily="2" charset="-122"/>
                <a:ea typeface="宋体" pitchFamily="2" charset="-122"/>
              </a:rPr>
              <a:t>3……</a:t>
            </a:r>
            <a:r>
              <a:rPr lang="zh-CN" altLang="en-US" dirty="0">
                <a:latin typeface="宋体" pitchFamily="2" charset="-122"/>
                <a:ea typeface="宋体" pitchFamily="2" charset="-122"/>
              </a:rPr>
              <a:t>的结点</a:t>
            </a:r>
          </a:p>
          <a:p>
            <a:pPr marL="0" indent="0">
              <a:lnSpc>
                <a:spcPct val="80000"/>
              </a:lnSpc>
              <a:buNone/>
              <a:defRPr/>
            </a:pPr>
            <a:endParaRPr lang="zh-CN" altLang="zh-CN" b="1" dirty="0">
              <a:latin typeface="华文楷体" pitchFamily="2" charset="-122"/>
              <a:ea typeface="华文楷体" pitchFamily="2" charset="-122"/>
            </a:endParaRPr>
          </a:p>
        </p:txBody>
      </p:sp>
      <p:grpSp>
        <p:nvGrpSpPr>
          <p:cNvPr id="2" name="Group 4">
            <a:extLst>
              <a:ext uri="{FF2B5EF4-FFF2-40B4-BE49-F238E27FC236}">
                <a16:creationId xmlns:a16="http://schemas.microsoft.com/office/drawing/2014/main" id="{AA8C933C-6959-A277-81F3-6AC979FBA076}"/>
              </a:ext>
            </a:extLst>
          </p:cNvPr>
          <p:cNvGrpSpPr>
            <a:grpSpLocks/>
          </p:cNvGrpSpPr>
          <p:nvPr/>
        </p:nvGrpSpPr>
        <p:grpSpPr bwMode="auto">
          <a:xfrm>
            <a:off x="1919288" y="3608389"/>
            <a:ext cx="3960812" cy="2916237"/>
            <a:chOff x="0" y="0"/>
            <a:chExt cx="2631" cy="1939"/>
          </a:xfrm>
        </p:grpSpPr>
        <p:grpSp>
          <p:nvGrpSpPr>
            <p:cNvPr id="22534" name="Group 5">
              <a:extLst>
                <a:ext uri="{FF2B5EF4-FFF2-40B4-BE49-F238E27FC236}">
                  <a16:creationId xmlns:a16="http://schemas.microsoft.com/office/drawing/2014/main" id="{7151E45A-3083-9B94-D093-F151C0414661}"/>
                </a:ext>
              </a:extLst>
            </p:cNvPr>
            <p:cNvGrpSpPr>
              <a:grpSpLocks/>
            </p:cNvGrpSpPr>
            <p:nvPr/>
          </p:nvGrpSpPr>
          <p:grpSpPr bwMode="auto">
            <a:xfrm>
              <a:off x="0" y="0"/>
              <a:ext cx="2041" cy="1939"/>
              <a:chOff x="0" y="0"/>
              <a:chExt cx="2544" cy="2256"/>
            </a:xfrm>
          </p:grpSpPr>
          <p:sp>
            <p:nvSpPr>
              <p:cNvPr id="22536" name="Oval 6">
                <a:extLst>
                  <a:ext uri="{FF2B5EF4-FFF2-40B4-BE49-F238E27FC236}">
                    <a16:creationId xmlns:a16="http://schemas.microsoft.com/office/drawing/2014/main" id="{FD45CF12-CD5D-ADE6-7AB1-9D993D0F88CD}"/>
                  </a:ext>
                </a:extLst>
              </p:cNvPr>
              <p:cNvSpPr>
                <a:spLocks noChangeArrowheads="1"/>
              </p:cNvSpPr>
              <p:nvPr/>
            </p:nvSpPr>
            <p:spPr bwMode="auto">
              <a:xfrm>
                <a:off x="960" y="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1</a:t>
                </a:r>
              </a:p>
            </p:txBody>
          </p:sp>
          <p:sp>
            <p:nvSpPr>
              <p:cNvPr id="22537" name="Oval 7">
                <a:extLst>
                  <a:ext uri="{FF2B5EF4-FFF2-40B4-BE49-F238E27FC236}">
                    <a16:creationId xmlns:a16="http://schemas.microsoft.com/office/drawing/2014/main" id="{1241DD60-563B-5891-EC92-2AD157C71AE4}"/>
                  </a:ext>
                </a:extLst>
              </p:cNvPr>
              <p:cNvSpPr>
                <a:spLocks noChangeArrowheads="1"/>
              </p:cNvSpPr>
              <p:nvPr/>
            </p:nvSpPr>
            <p:spPr bwMode="auto">
              <a:xfrm>
                <a:off x="0" y="768"/>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4</a:t>
                </a:r>
              </a:p>
            </p:txBody>
          </p:sp>
          <p:sp>
            <p:nvSpPr>
              <p:cNvPr id="22538" name="Oval 8">
                <a:extLst>
                  <a:ext uri="{FF2B5EF4-FFF2-40B4-BE49-F238E27FC236}">
                    <a16:creationId xmlns:a16="http://schemas.microsoft.com/office/drawing/2014/main" id="{20390648-7842-38F4-3EFE-EAC382B3B661}"/>
                  </a:ext>
                </a:extLst>
              </p:cNvPr>
              <p:cNvSpPr>
                <a:spLocks noChangeArrowheads="1"/>
              </p:cNvSpPr>
              <p:nvPr/>
            </p:nvSpPr>
            <p:spPr bwMode="auto">
              <a:xfrm>
                <a:off x="288" y="168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3</a:t>
                </a:r>
              </a:p>
            </p:txBody>
          </p:sp>
          <p:sp>
            <p:nvSpPr>
              <p:cNvPr id="22539" name="Oval 9">
                <a:extLst>
                  <a:ext uri="{FF2B5EF4-FFF2-40B4-BE49-F238E27FC236}">
                    <a16:creationId xmlns:a16="http://schemas.microsoft.com/office/drawing/2014/main" id="{1FB8FACA-18DB-111B-9D6F-5F84C5807EC2}"/>
                  </a:ext>
                </a:extLst>
              </p:cNvPr>
              <p:cNvSpPr>
                <a:spLocks noChangeArrowheads="1"/>
              </p:cNvSpPr>
              <p:nvPr/>
            </p:nvSpPr>
            <p:spPr bwMode="auto">
              <a:xfrm>
                <a:off x="1392" y="72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5</a:t>
                </a:r>
              </a:p>
            </p:txBody>
          </p:sp>
          <p:sp>
            <p:nvSpPr>
              <p:cNvPr id="22540" name="Oval 10">
                <a:extLst>
                  <a:ext uri="{FF2B5EF4-FFF2-40B4-BE49-F238E27FC236}">
                    <a16:creationId xmlns:a16="http://schemas.microsoft.com/office/drawing/2014/main" id="{4A50455D-9DFA-19F0-12CB-0401138B595B}"/>
                  </a:ext>
                </a:extLst>
              </p:cNvPr>
              <p:cNvSpPr>
                <a:spLocks noChangeArrowheads="1"/>
              </p:cNvSpPr>
              <p:nvPr/>
            </p:nvSpPr>
            <p:spPr bwMode="auto">
              <a:xfrm>
                <a:off x="2208" y="384"/>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6</a:t>
                </a:r>
              </a:p>
            </p:txBody>
          </p:sp>
          <p:sp>
            <p:nvSpPr>
              <p:cNvPr id="22541" name="Oval 11">
                <a:extLst>
                  <a:ext uri="{FF2B5EF4-FFF2-40B4-BE49-F238E27FC236}">
                    <a16:creationId xmlns:a16="http://schemas.microsoft.com/office/drawing/2014/main" id="{7489B7A0-A01B-DC48-0795-A4A748AFE183}"/>
                  </a:ext>
                </a:extLst>
              </p:cNvPr>
              <p:cNvSpPr>
                <a:spLocks noChangeArrowheads="1"/>
              </p:cNvSpPr>
              <p:nvPr/>
            </p:nvSpPr>
            <p:spPr bwMode="auto">
              <a:xfrm>
                <a:off x="1296" y="192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7</a:t>
                </a:r>
              </a:p>
            </p:txBody>
          </p:sp>
          <p:sp>
            <p:nvSpPr>
              <p:cNvPr id="22542" name="Oval 12">
                <a:extLst>
                  <a:ext uri="{FF2B5EF4-FFF2-40B4-BE49-F238E27FC236}">
                    <a16:creationId xmlns:a16="http://schemas.microsoft.com/office/drawing/2014/main" id="{19FF7024-4209-5FE6-6F4F-3B67FED12EC2}"/>
                  </a:ext>
                </a:extLst>
              </p:cNvPr>
              <p:cNvSpPr>
                <a:spLocks noChangeArrowheads="1"/>
              </p:cNvSpPr>
              <p:nvPr/>
            </p:nvSpPr>
            <p:spPr bwMode="auto">
              <a:xfrm>
                <a:off x="672" y="960"/>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8</a:t>
                </a:r>
              </a:p>
            </p:txBody>
          </p:sp>
          <p:sp>
            <p:nvSpPr>
              <p:cNvPr id="22543" name="Oval 13">
                <a:extLst>
                  <a:ext uri="{FF2B5EF4-FFF2-40B4-BE49-F238E27FC236}">
                    <a16:creationId xmlns:a16="http://schemas.microsoft.com/office/drawing/2014/main" id="{0EDCA3DC-6322-BF95-C06D-5DD90A5A01FC}"/>
                  </a:ext>
                </a:extLst>
              </p:cNvPr>
              <p:cNvSpPr>
                <a:spLocks noChangeArrowheads="1"/>
              </p:cNvSpPr>
              <p:nvPr/>
            </p:nvSpPr>
            <p:spPr bwMode="auto">
              <a:xfrm>
                <a:off x="2112" y="1488"/>
                <a:ext cx="336" cy="336"/>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a:t>2</a:t>
                </a:r>
              </a:p>
            </p:txBody>
          </p:sp>
          <p:sp>
            <p:nvSpPr>
              <p:cNvPr id="22544" name="Line 14">
                <a:extLst>
                  <a:ext uri="{FF2B5EF4-FFF2-40B4-BE49-F238E27FC236}">
                    <a16:creationId xmlns:a16="http://schemas.microsoft.com/office/drawing/2014/main" id="{8530A35D-4098-5D76-3524-0522550508E4}"/>
                  </a:ext>
                </a:extLst>
              </p:cNvPr>
              <p:cNvSpPr>
                <a:spLocks noChangeShapeType="1"/>
              </p:cNvSpPr>
              <p:nvPr/>
            </p:nvSpPr>
            <p:spPr bwMode="auto">
              <a:xfrm flipH="1">
                <a:off x="288" y="288"/>
                <a:ext cx="672" cy="52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15">
                <a:extLst>
                  <a:ext uri="{FF2B5EF4-FFF2-40B4-BE49-F238E27FC236}">
                    <a16:creationId xmlns:a16="http://schemas.microsoft.com/office/drawing/2014/main" id="{C4358B7D-A1BA-31F1-80F7-8ED2425303FA}"/>
                  </a:ext>
                </a:extLst>
              </p:cNvPr>
              <p:cNvSpPr>
                <a:spLocks noChangeShapeType="1"/>
              </p:cNvSpPr>
              <p:nvPr/>
            </p:nvSpPr>
            <p:spPr bwMode="auto">
              <a:xfrm>
                <a:off x="1200" y="336"/>
                <a:ext cx="240" cy="4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6">
                <a:extLst>
                  <a:ext uri="{FF2B5EF4-FFF2-40B4-BE49-F238E27FC236}">
                    <a16:creationId xmlns:a16="http://schemas.microsoft.com/office/drawing/2014/main" id="{EBBE15E4-172E-F817-28B1-006AA54525C2}"/>
                  </a:ext>
                </a:extLst>
              </p:cNvPr>
              <p:cNvSpPr>
                <a:spLocks noChangeShapeType="1"/>
              </p:cNvSpPr>
              <p:nvPr/>
            </p:nvSpPr>
            <p:spPr bwMode="auto">
              <a:xfrm>
                <a:off x="1296" y="240"/>
                <a:ext cx="912"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17">
                <a:extLst>
                  <a:ext uri="{FF2B5EF4-FFF2-40B4-BE49-F238E27FC236}">
                    <a16:creationId xmlns:a16="http://schemas.microsoft.com/office/drawing/2014/main" id="{C9C303B9-1AB5-61F2-7A99-B3E761378FCE}"/>
                  </a:ext>
                </a:extLst>
              </p:cNvPr>
              <p:cNvSpPr>
                <a:spLocks noChangeShapeType="1"/>
              </p:cNvSpPr>
              <p:nvPr/>
            </p:nvSpPr>
            <p:spPr bwMode="auto">
              <a:xfrm>
                <a:off x="192" y="1104"/>
                <a:ext cx="192" cy="576"/>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18">
                <a:extLst>
                  <a:ext uri="{FF2B5EF4-FFF2-40B4-BE49-F238E27FC236}">
                    <a16:creationId xmlns:a16="http://schemas.microsoft.com/office/drawing/2014/main" id="{C03FDF5C-7FFA-9BB7-2308-14F319AA570A}"/>
                  </a:ext>
                </a:extLst>
              </p:cNvPr>
              <p:cNvSpPr>
                <a:spLocks noChangeShapeType="1"/>
              </p:cNvSpPr>
              <p:nvPr/>
            </p:nvSpPr>
            <p:spPr bwMode="auto">
              <a:xfrm>
                <a:off x="624" y="1968"/>
                <a:ext cx="672" cy="144"/>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19">
                <a:extLst>
                  <a:ext uri="{FF2B5EF4-FFF2-40B4-BE49-F238E27FC236}">
                    <a16:creationId xmlns:a16="http://schemas.microsoft.com/office/drawing/2014/main" id="{7C90619F-49E7-4716-9D77-2FAC5F0BAEE3}"/>
                  </a:ext>
                </a:extLst>
              </p:cNvPr>
              <p:cNvSpPr>
                <a:spLocks noChangeShapeType="1"/>
              </p:cNvSpPr>
              <p:nvPr/>
            </p:nvSpPr>
            <p:spPr bwMode="auto">
              <a:xfrm flipV="1">
                <a:off x="1632" y="1776"/>
                <a:ext cx="528"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0">
                <a:extLst>
                  <a:ext uri="{FF2B5EF4-FFF2-40B4-BE49-F238E27FC236}">
                    <a16:creationId xmlns:a16="http://schemas.microsoft.com/office/drawing/2014/main" id="{00B8B4E3-400A-AA4F-F4AC-A0E94DAFD0BA}"/>
                  </a:ext>
                </a:extLst>
              </p:cNvPr>
              <p:cNvSpPr>
                <a:spLocks noChangeShapeType="1"/>
              </p:cNvSpPr>
              <p:nvPr/>
            </p:nvSpPr>
            <p:spPr bwMode="auto">
              <a:xfrm flipH="1">
                <a:off x="2304" y="720"/>
                <a:ext cx="96" cy="76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21">
                <a:extLst>
                  <a:ext uri="{FF2B5EF4-FFF2-40B4-BE49-F238E27FC236}">
                    <a16:creationId xmlns:a16="http://schemas.microsoft.com/office/drawing/2014/main" id="{EE0647C8-B06F-02CE-3CDC-1A720BF6A7AC}"/>
                  </a:ext>
                </a:extLst>
              </p:cNvPr>
              <p:cNvSpPr>
                <a:spLocks noChangeShapeType="1"/>
              </p:cNvSpPr>
              <p:nvPr/>
            </p:nvSpPr>
            <p:spPr bwMode="auto">
              <a:xfrm flipH="1">
                <a:off x="1008" y="960"/>
                <a:ext cx="384" cy="144"/>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22">
                <a:extLst>
                  <a:ext uri="{FF2B5EF4-FFF2-40B4-BE49-F238E27FC236}">
                    <a16:creationId xmlns:a16="http://schemas.microsoft.com/office/drawing/2014/main" id="{5EE57E02-5B4D-8697-4CB9-1536A3F9182A}"/>
                  </a:ext>
                </a:extLst>
              </p:cNvPr>
              <p:cNvSpPr>
                <a:spLocks noChangeShapeType="1"/>
              </p:cNvSpPr>
              <p:nvPr/>
            </p:nvSpPr>
            <p:spPr bwMode="auto">
              <a:xfrm flipV="1">
                <a:off x="624" y="1056"/>
                <a:ext cx="864" cy="72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23">
                <a:extLst>
                  <a:ext uri="{FF2B5EF4-FFF2-40B4-BE49-F238E27FC236}">
                    <a16:creationId xmlns:a16="http://schemas.microsoft.com/office/drawing/2014/main" id="{DB982124-4640-B407-E574-A638E21180BF}"/>
                  </a:ext>
                </a:extLst>
              </p:cNvPr>
              <p:cNvSpPr>
                <a:spLocks noChangeShapeType="1"/>
              </p:cNvSpPr>
              <p:nvPr/>
            </p:nvSpPr>
            <p:spPr bwMode="auto">
              <a:xfrm flipH="1">
                <a:off x="1488" y="1056"/>
                <a:ext cx="96" cy="864"/>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35" name="Oval 24">
              <a:extLst>
                <a:ext uri="{FF2B5EF4-FFF2-40B4-BE49-F238E27FC236}">
                  <a16:creationId xmlns:a16="http://schemas.microsoft.com/office/drawing/2014/main" id="{263355C6-00A8-8B73-44F7-C5608FBD1842}"/>
                </a:ext>
              </a:extLst>
            </p:cNvPr>
            <p:cNvSpPr>
              <a:spLocks noChangeArrowheads="1"/>
            </p:cNvSpPr>
            <p:nvPr/>
          </p:nvSpPr>
          <p:spPr bwMode="auto">
            <a:xfrm>
              <a:off x="2359" y="986"/>
              <a:ext cx="272" cy="272"/>
            </a:xfrm>
            <a:prstGeom prst="ellipse">
              <a:avLst/>
            </a:prstGeom>
            <a:solidFill>
              <a:schemeClr val="accent1"/>
            </a:solidFill>
            <a:ln w="9525">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000"/>
                <a:t>9</a:t>
              </a:r>
            </a:p>
          </p:txBody>
        </p:sp>
      </p:grpSp>
      <p:sp>
        <p:nvSpPr>
          <p:cNvPr id="18457" name="Text Box 25">
            <a:extLst>
              <a:ext uri="{FF2B5EF4-FFF2-40B4-BE49-F238E27FC236}">
                <a16:creationId xmlns:a16="http://schemas.microsoft.com/office/drawing/2014/main" id="{F46E5FE8-0EF7-E8D2-D9C7-C813A26AB88C}"/>
              </a:ext>
            </a:extLst>
          </p:cNvPr>
          <p:cNvSpPr txBox="1">
            <a:spLocks noChangeArrowheads="1"/>
          </p:cNvSpPr>
          <p:nvPr/>
        </p:nvSpPr>
        <p:spPr bwMode="auto">
          <a:xfrm>
            <a:off x="6025078" y="4074117"/>
            <a:ext cx="417512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如何，从1号结点开始广度遍历，则遍历顺序为：</a:t>
            </a:r>
          </a:p>
          <a:p>
            <a:pPr eaLnBrk="1" hangingPunct="1"/>
            <a:r>
              <a:rPr lang="zh-CN" altLang="en-US" sz="2800" dirty="0"/>
              <a:t>1--&gt;4--&gt;5--6--&gt;3--&gt;8--&gt;7--&gt;2--&gt;9</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8457"/>
                                        </p:tgtEl>
                                        <p:attrNameLst>
                                          <p:attrName>style.visibility</p:attrName>
                                        </p:attrNameLst>
                                      </p:cBhvr>
                                      <p:to>
                                        <p:strVal val="visible"/>
                                      </p:to>
                                    </p:set>
                                    <p:animEffect transition="in" filter="fade">
                                      <p:cBhvr>
                                        <p:cTn id="14" dur="1000"/>
                                        <p:tgtEl>
                                          <p:spTgt spid="18457"/>
                                        </p:tgtEl>
                                      </p:cBhvr>
                                    </p:animEffect>
                                    <p:anim calcmode="lin" valueType="num">
                                      <p:cBhvr>
                                        <p:cTn id="15" dur="1000" fill="hold"/>
                                        <p:tgtEl>
                                          <p:spTgt spid="18457"/>
                                        </p:tgtEl>
                                        <p:attrNameLst>
                                          <p:attrName>ppt_x</p:attrName>
                                        </p:attrNameLst>
                                      </p:cBhvr>
                                      <p:tavLst>
                                        <p:tav tm="0">
                                          <p:val>
                                            <p:strVal val="#ppt_x"/>
                                          </p:val>
                                        </p:tav>
                                        <p:tav tm="100000">
                                          <p:val>
                                            <p:strVal val="#ppt_x"/>
                                          </p:val>
                                        </p:tav>
                                      </p:tavLst>
                                    </p:anim>
                                    <p:anim calcmode="lin" valueType="num">
                                      <p:cBhvr>
                                        <p:cTn id="16" dur="1000" fill="hold"/>
                                        <p:tgtEl>
                                          <p:spTgt spid="184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44DA11F2-C1E3-2D68-8696-8099DE14EAD7}"/>
              </a:ext>
            </a:extLst>
          </p:cNvPr>
          <p:cNvSpPr>
            <a:spLocks noGrp="1"/>
          </p:cNvSpPr>
          <p:nvPr>
            <p:ph type="title" idx="4294967295"/>
          </p:nvPr>
        </p:nvSpPr>
        <p:spPr>
          <a:xfrm>
            <a:off x="910087" y="618517"/>
            <a:ext cx="10515600" cy="1325563"/>
          </a:xfrm>
        </p:spPr>
        <p:txBody>
          <a:bodyPr/>
          <a:lstStyle/>
          <a:p>
            <a:r>
              <a:rPr lang="zh-CN" altLang="en-US" b="1" dirty="0"/>
              <a:t>遍历练习题目</a:t>
            </a:r>
          </a:p>
        </p:txBody>
      </p:sp>
      <p:sp>
        <p:nvSpPr>
          <p:cNvPr id="24579" name="矩形 3">
            <a:extLst>
              <a:ext uri="{FF2B5EF4-FFF2-40B4-BE49-F238E27FC236}">
                <a16:creationId xmlns:a16="http://schemas.microsoft.com/office/drawing/2014/main" id="{0A2FBEE2-299D-DC23-0FC1-BF973C0E2713}"/>
              </a:ext>
            </a:extLst>
          </p:cNvPr>
          <p:cNvSpPr>
            <a:spLocks noChangeArrowheads="1"/>
          </p:cNvSpPr>
          <p:nvPr/>
        </p:nvSpPr>
        <p:spPr bwMode="auto">
          <a:xfrm>
            <a:off x="1830388" y="1417638"/>
            <a:ext cx="8424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400" dirty="0">
                <a:latin typeface="宋体" pitchFamily="2" charset="-122"/>
              </a:rPr>
              <a:t>编程实现：</a:t>
            </a:r>
            <a:endParaRPr lang="en-US" altLang="zh-CN" sz="2400" dirty="0">
              <a:latin typeface="宋体" pitchFamily="2" charset="-122"/>
            </a:endParaRPr>
          </a:p>
          <a:p>
            <a:pPr indent="345600">
              <a:defRPr/>
            </a:pPr>
            <a:r>
              <a:rPr lang="zh-CN" altLang="zh-CN" sz="2400" dirty="0">
                <a:latin typeface="宋体" pitchFamily="2" charset="-122"/>
              </a:rPr>
              <a:t>输入下图，按深度优先</a:t>
            </a:r>
            <a:r>
              <a:rPr lang="zh-CN" altLang="zh-CN" sz="2400" dirty="0" smtClean="0">
                <a:latin typeface="宋体" pitchFamily="2" charset="-122"/>
              </a:rPr>
              <a:t>遍历输出</a:t>
            </a:r>
            <a:r>
              <a:rPr lang="zh-CN" altLang="zh-CN" sz="2400" dirty="0">
                <a:latin typeface="宋体" pitchFamily="2" charset="-122"/>
              </a:rPr>
              <a:t>图的结点。</a:t>
            </a:r>
          </a:p>
        </p:txBody>
      </p:sp>
      <p:sp>
        <p:nvSpPr>
          <p:cNvPr id="23556" name="Text Box 21">
            <a:extLst>
              <a:ext uri="{FF2B5EF4-FFF2-40B4-BE49-F238E27FC236}">
                <a16:creationId xmlns:a16="http://schemas.microsoft.com/office/drawing/2014/main" id="{2E7521C1-6D5F-8695-B745-649EB1E5B954}"/>
              </a:ext>
            </a:extLst>
          </p:cNvPr>
          <p:cNvSpPr txBox="1">
            <a:spLocks noChangeArrowheads="1"/>
          </p:cNvSpPr>
          <p:nvPr/>
        </p:nvSpPr>
        <p:spPr bwMode="auto">
          <a:xfrm>
            <a:off x="2190751" y="2370139"/>
            <a:ext cx="1082675"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t>输入：</a:t>
            </a:r>
          </a:p>
          <a:p>
            <a:pPr eaLnBrk="1" hangingPunct="1">
              <a:spcBef>
                <a:spcPct val="50000"/>
              </a:spcBef>
            </a:pPr>
            <a:r>
              <a:rPr lang="zh-CN" altLang="zh-CN" sz="1600"/>
              <a:t>8 </a:t>
            </a:r>
            <a:r>
              <a:rPr lang="en-US" altLang="zh-CN" sz="1600"/>
              <a:t> </a:t>
            </a:r>
            <a:r>
              <a:rPr lang="zh-CN" altLang="zh-CN" sz="1600"/>
              <a:t>10</a:t>
            </a:r>
          </a:p>
          <a:p>
            <a:pPr eaLnBrk="1" hangingPunct="1">
              <a:spcBef>
                <a:spcPct val="50000"/>
              </a:spcBef>
            </a:pPr>
            <a:r>
              <a:rPr lang="zh-CN" altLang="zh-CN" sz="1600"/>
              <a:t>1 4</a:t>
            </a:r>
          </a:p>
          <a:p>
            <a:pPr eaLnBrk="1" hangingPunct="1">
              <a:spcBef>
                <a:spcPct val="50000"/>
              </a:spcBef>
            </a:pPr>
            <a:r>
              <a:rPr lang="zh-CN" altLang="zh-CN" sz="1600"/>
              <a:t>1 5</a:t>
            </a:r>
          </a:p>
          <a:p>
            <a:pPr eaLnBrk="1" hangingPunct="1">
              <a:spcBef>
                <a:spcPct val="50000"/>
              </a:spcBef>
            </a:pPr>
            <a:r>
              <a:rPr lang="zh-CN" altLang="zh-CN" sz="1600"/>
              <a:t>1 6</a:t>
            </a:r>
          </a:p>
          <a:p>
            <a:pPr eaLnBrk="1" hangingPunct="1">
              <a:spcBef>
                <a:spcPct val="50000"/>
              </a:spcBef>
            </a:pPr>
            <a:r>
              <a:rPr lang="zh-CN" altLang="zh-CN" sz="1600"/>
              <a:t>2 6 </a:t>
            </a:r>
          </a:p>
          <a:p>
            <a:pPr eaLnBrk="1" hangingPunct="1">
              <a:spcBef>
                <a:spcPct val="50000"/>
              </a:spcBef>
            </a:pPr>
            <a:r>
              <a:rPr lang="zh-CN" altLang="zh-CN" sz="1600"/>
              <a:t>2 7</a:t>
            </a:r>
          </a:p>
          <a:p>
            <a:pPr eaLnBrk="1" hangingPunct="1">
              <a:spcBef>
                <a:spcPct val="50000"/>
              </a:spcBef>
            </a:pPr>
            <a:r>
              <a:rPr lang="zh-CN" altLang="zh-CN" sz="1600"/>
              <a:t>3 5</a:t>
            </a:r>
          </a:p>
          <a:p>
            <a:pPr eaLnBrk="1" hangingPunct="1">
              <a:spcBef>
                <a:spcPct val="50000"/>
              </a:spcBef>
            </a:pPr>
            <a:r>
              <a:rPr lang="zh-CN" altLang="zh-CN" sz="1600"/>
              <a:t>3 4</a:t>
            </a:r>
          </a:p>
          <a:p>
            <a:pPr eaLnBrk="1" hangingPunct="1">
              <a:spcBef>
                <a:spcPct val="50000"/>
              </a:spcBef>
            </a:pPr>
            <a:r>
              <a:rPr lang="zh-CN" altLang="zh-CN" sz="1600"/>
              <a:t>3 7</a:t>
            </a:r>
          </a:p>
          <a:p>
            <a:pPr eaLnBrk="1" hangingPunct="1">
              <a:spcBef>
                <a:spcPct val="50000"/>
              </a:spcBef>
            </a:pPr>
            <a:r>
              <a:rPr lang="zh-CN" altLang="zh-CN" sz="1600"/>
              <a:t>5 7</a:t>
            </a:r>
          </a:p>
          <a:p>
            <a:pPr eaLnBrk="1" hangingPunct="1">
              <a:spcBef>
                <a:spcPct val="50000"/>
              </a:spcBef>
            </a:pPr>
            <a:r>
              <a:rPr lang="zh-CN" altLang="zh-CN" sz="1600"/>
              <a:t>5 8</a:t>
            </a:r>
          </a:p>
        </p:txBody>
      </p:sp>
      <p:grpSp>
        <p:nvGrpSpPr>
          <p:cNvPr id="23557" name="Group 2">
            <a:extLst>
              <a:ext uri="{FF2B5EF4-FFF2-40B4-BE49-F238E27FC236}">
                <a16:creationId xmlns:a16="http://schemas.microsoft.com/office/drawing/2014/main" id="{454A01D5-14E8-C0B6-F42F-276BAC650789}"/>
              </a:ext>
            </a:extLst>
          </p:cNvPr>
          <p:cNvGrpSpPr>
            <a:grpSpLocks/>
          </p:cNvGrpSpPr>
          <p:nvPr/>
        </p:nvGrpSpPr>
        <p:grpSpPr bwMode="auto">
          <a:xfrm>
            <a:off x="5437188" y="2954338"/>
            <a:ext cx="3522662" cy="3124200"/>
            <a:chOff x="0" y="0"/>
            <a:chExt cx="2544" cy="2256"/>
          </a:xfrm>
        </p:grpSpPr>
        <p:sp>
          <p:nvSpPr>
            <p:cNvPr id="23558" name="Oval 3">
              <a:extLst>
                <a:ext uri="{FF2B5EF4-FFF2-40B4-BE49-F238E27FC236}">
                  <a16:creationId xmlns:a16="http://schemas.microsoft.com/office/drawing/2014/main" id="{350B4242-BF12-A87D-0188-F17BF9CF22A0}"/>
                </a:ext>
              </a:extLst>
            </p:cNvPr>
            <p:cNvSpPr>
              <a:spLocks noChangeArrowheads="1"/>
            </p:cNvSpPr>
            <p:nvPr/>
          </p:nvSpPr>
          <p:spPr bwMode="auto">
            <a:xfrm>
              <a:off x="960" y="0"/>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1</a:t>
              </a:r>
            </a:p>
          </p:txBody>
        </p:sp>
        <p:sp>
          <p:nvSpPr>
            <p:cNvPr id="23559" name="Oval 4">
              <a:extLst>
                <a:ext uri="{FF2B5EF4-FFF2-40B4-BE49-F238E27FC236}">
                  <a16:creationId xmlns:a16="http://schemas.microsoft.com/office/drawing/2014/main" id="{578E2D02-7FF8-13EC-7A29-EEEFE95C3BC6}"/>
                </a:ext>
              </a:extLst>
            </p:cNvPr>
            <p:cNvSpPr>
              <a:spLocks noChangeArrowheads="1"/>
            </p:cNvSpPr>
            <p:nvPr/>
          </p:nvSpPr>
          <p:spPr bwMode="auto">
            <a:xfrm>
              <a:off x="0" y="768"/>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4</a:t>
              </a:r>
            </a:p>
          </p:txBody>
        </p:sp>
        <p:sp>
          <p:nvSpPr>
            <p:cNvPr id="23560" name="Oval 5">
              <a:extLst>
                <a:ext uri="{FF2B5EF4-FFF2-40B4-BE49-F238E27FC236}">
                  <a16:creationId xmlns:a16="http://schemas.microsoft.com/office/drawing/2014/main" id="{59E7532E-EEB6-23C0-4DBD-D33CC4B17B75}"/>
                </a:ext>
              </a:extLst>
            </p:cNvPr>
            <p:cNvSpPr>
              <a:spLocks noChangeArrowheads="1"/>
            </p:cNvSpPr>
            <p:nvPr/>
          </p:nvSpPr>
          <p:spPr bwMode="auto">
            <a:xfrm>
              <a:off x="288" y="1680"/>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3</a:t>
              </a:r>
            </a:p>
          </p:txBody>
        </p:sp>
        <p:sp>
          <p:nvSpPr>
            <p:cNvPr id="23561" name="Oval 6">
              <a:extLst>
                <a:ext uri="{FF2B5EF4-FFF2-40B4-BE49-F238E27FC236}">
                  <a16:creationId xmlns:a16="http://schemas.microsoft.com/office/drawing/2014/main" id="{972326F6-EF45-3175-DF57-8CC19F7BFD22}"/>
                </a:ext>
              </a:extLst>
            </p:cNvPr>
            <p:cNvSpPr>
              <a:spLocks noChangeArrowheads="1"/>
            </p:cNvSpPr>
            <p:nvPr/>
          </p:nvSpPr>
          <p:spPr bwMode="auto">
            <a:xfrm>
              <a:off x="1051" y="714"/>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5</a:t>
              </a:r>
            </a:p>
          </p:txBody>
        </p:sp>
        <p:sp>
          <p:nvSpPr>
            <p:cNvPr id="23562" name="Oval 7">
              <a:extLst>
                <a:ext uri="{FF2B5EF4-FFF2-40B4-BE49-F238E27FC236}">
                  <a16:creationId xmlns:a16="http://schemas.microsoft.com/office/drawing/2014/main" id="{6D3C7E26-AA80-F3B6-4163-6CDF1AF971E7}"/>
                </a:ext>
              </a:extLst>
            </p:cNvPr>
            <p:cNvSpPr>
              <a:spLocks noChangeArrowheads="1"/>
            </p:cNvSpPr>
            <p:nvPr/>
          </p:nvSpPr>
          <p:spPr bwMode="auto">
            <a:xfrm>
              <a:off x="2208" y="384"/>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6</a:t>
              </a:r>
            </a:p>
          </p:txBody>
        </p:sp>
        <p:sp>
          <p:nvSpPr>
            <p:cNvPr id="23563" name="Oval 8">
              <a:extLst>
                <a:ext uri="{FF2B5EF4-FFF2-40B4-BE49-F238E27FC236}">
                  <a16:creationId xmlns:a16="http://schemas.microsoft.com/office/drawing/2014/main" id="{19B5D16A-8EAD-5477-E0BA-DC5CB51ABFE8}"/>
                </a:ext>
              </a:extLst>
            </p:cNvPr>
            <p:cNvSpPr>
              <a:spLocks noChangeArrowheads="1"/>
            </p:cNvSpPr>
            <p:nvPr/>
          </p:nvSpPr>
          <p:spPr bwMode="auto">
            <a:xfrm>
              <a:off x="1296" y="1920"/>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7</a:t>
              </a:r>
            </a:p>
          </p:txBody>
        </p:sp>
        <p:sp>
          <p:nvSpPr>
            <p:cNvPr id="23564" name="Oval 9">
              <a:extLst>
                <a:ext uri="{FF2B5EF4-FFF2-40B4-BE49-F238E27FC236}">
                  <a16:creationId xmlns:a16="http://schemas.microsoft.com/office/drawing/2014/main" id="{9FA60573-7C84-AC20-E4EC-D2DEB0A33F38}"/>
                </a:ext>
              </a:extLst>
            </p:cNvPr>
            <p:cNvSpPr>
              <a:spLocks noChangeArrowheads="1"/>
            </p:cNvSpPr>
            <p:nvPr/>
          </p:nvSpPr>
          <p:spPr bwMode="auto">
            <a:xfrm>
              <a:off x="1596" y="1077"/>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8</a:t>
              </a:r>
            </a:p>
          </p:txBody>
        </p:sp>
        <p:sp>
          <p:nvSpPr>
            <p:cNvPr id="23565" name="Oval 10">
              <a:extLst>
                <a:ext uri="{FF2B5EF4-FFF2-40B4-BE49-F238E27FC236}">
                  <a16:creationId xmlns:a16="http://schemas.microsoft.com/office/drawing/2014/main" id="{47D1D112-23CB-BBE2-5053-06E2C7C7BB22}"/>
                </a:ext>
              </a:extLst>
            </p:cNvPr>
            <p:cNvSpPr>
              <a:spLocks noChangeArrowheads="1"/>
            </p:cNvSpPr>
            <p:nvPr/>
          </p:nvSpPr>
          <p:spPr bwMode="auto">
            <a:xfrm>
              <a:off x="2112" y="1488"/>
              <a:ext cx="336" cy="33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2</a:t>
              </a:r>
            </a:p>
          </p:txBody>
        </p:sp>
        <p:sp>
          <p:nvSpPr>
            <p:cNvPr id="23566" name="Line 11">
              <a:extLst>
                <a:ext uri="{FF2B5EF4-FFF2-40B4-BE49-F238E27FC236}">
                  <a16:creationId xmlns:a16="http://schemas.microsoft.com/office/drawing/2014/main" id="{C0C9FD11-2910-2A2D-16E4-6167EA4978AB}"/>
                </a:ext>
              </a:extLst>
            </p:cNvPr>
            <p:cNvSpPr>
              <a:spLocks noChangeShapeType="1"/>
            </p:cNvSpPr>
            <p:nvPr/>
          </p:nvSpPr>
          <p:spPr bwMode="auto">
            <a:xfrm flipH="1">
              <a:off x="288" y="288"/>
              <a:ext cx="672"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2">
              <a:extLst>
                <a:ext uri="{FF2B5EF4-FFF2-40B4-BE49-F238E27FC236}">
                  <a16:creationId xmlns:a16="http://schemas.microsoft.com/office/drawing/2014/main" id="{45485E29-00EE-5A34-2817-C27B54CBC0D7}"/>
                </a:ext>
              </a:extLst>
            </p:cNvPr>
            <p:cNvSpPr>
              <a:spLocks noChangeShapeType="1"/>
            </p:cNvSpPr>
            <p:nvPr/>
          </p:nvSpPr>
          <p:spPr bwMode="auto">
            <a:xfrm>
              <a:off x="1200" y="336"/>
              <a:ext cx="33" cy="4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3">
              <a:extLst>
                <a:ext uri="{FF2B5EF4-FFF2-40B4-BE49-F238E27FC236}">
                  <a16:creationId xmlns:a16="http://schemas.microsoft.com/office/drawing/2014/main" id="{1FE4FBD8-1505-21F2-C4A7-27E6CE8C65A6}"/>
                </a:ext>
              </a:extLst>
            </p:cNvPr>
            <p:cNvSpPr>
              <a:spLocks noChangeShapeType="1"/>
            </p:cNvSpPr>
            <p:nvPr/>
          </p:nvSpPr>
          <p:spPr bwMode="auto">
            <a:xfrm>
              <a:off x="1296" y="240"/>
              <a:ext cx="91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4">
              <a:extLst>
                <a:ext uri="{FF2B5EF4-FFF2-40B4-BE49-F238E27FC236}">
                  <a16:creationId xmlns:a16="http://schemas.microsoft.com/office/drawing/2014/main" id="{5056C35A-8941-D0E2-C9F1-B0B06E6F9437}"/>
                </a:ext>
              </a:extLst>
            </p:cNvPr>
            <p:cNvSpPr>
              <a:spLocks noChangeShapeType="1"/>
            </p:cNvSpPr>
            <p:nvPr/>
          </p:nvSpPr>
          <p:spPr bwMode="auto">
            <a:xfrm>
              <a:off x="192" y="1104"/>
              <a:ext cx="19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5">
              <a:extLst>
                <a:ext uri="{FF2B5EF4-FFF2-40B4-BE49-F238E27FC236}">
                  <a16:creationId xmlns:a16="http://schemas.microsoft.com/office/drawing/2014/main" id="{398ED114-51A8-CA0E-EDA5-B6E39F3E6C7B}"/>
                </a:ext>
              </a:extLst>
            </p:cNvPr>
            <p:cNvSpPr>
              <a:spLocks noChangeShapeType="1"/>
            </p:cNvSpPr>
            <p:nvPr/>
          </p:nvSpPr>
          <p:spPr bwMode="auto">
            <a:xfrm>
              <a:off x="624" y="1968"/>
              <a:ext cx="6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16">
              <a:extLst>
                <a:ext uri="{FF2B5EF4-FFF2-40B4-BE49-F238E27FC236}">
                  <a16:creationId xmlns:a16="http://schemas.microsoft.com/office/drawing/2014/main" id="{FAEF49F6-E9E2-76C0-E21B-7DE7598AE504}"/>
                </a:ext>
              </a:extLst>
            </p:cNvPr>
            <p:cNvSpPr>
              <a:spLocks noChangeShapeType="1"/>
            </p:cNvSpPr>
            <p:nvPr/>
          </p:nvSpPr>
          <p:spPr bwMode="auto">
            <a:xfrm flipV="1">
              <a:off x="1632" y="1776"/>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7">
              <a:extLst>
                <a:ext uri="{FF2B5EF4-FFF2-40B4-BE49-F238E27FC236}">
                  <a16:creationId xmlns:a16="http://schemas.microsoft.com/office/drawing/2014/main" id="{F39E5313-C7A3-84D1-5526-8C33FF17EFD3}"/>
                </a:ext>
              </a:extLst>
            </p:cNvPr>
            <p:cNvSpPr>
              <a:spLocks noChangeShapeType="1"/>
            </p:cNvSpPr>
            <p:nvPr/>
          </p:nvSpPr>
          <p:spPr bwMode="auto">
            <a:xfrm flipH="1">
              <a:off x="2304" y="720"/>
              <a:ext cx="9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18">
              <a:extLst>
                <a:ext uri="{FF2B5EF4-FFF2-40B4-BE49-F238E27FC236}">
                  <a16:creationId xmlns:a16="http://schemas.microsoft.com/office/drawing/2014/main" id="{84240838-6D49-34E5-3724-B1B150F5FA61}"/>
                </a:ext>
              </a:extLst>
            </p:cNvPr>
            <p:cNvSpPr>
              <a:spLocks noChangeShapeType="1"/>
            </p:cNvSpPr>
            <p:nvPr/>
          </p:nvSpPr>
          <p:spPr bwMode="auto">
            <a:xfrm>
              <a:off x="1392" y="960"/>
              <a:ext cx="249" cy="2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19">
              <a:extLst>
                <a:ext uri="{FF2B5EF4-FFF2-40B4-BE49-F238E27FC236}">
                  <a16:creationId xmlns:a16="http://schemas.microsoft.com/office/drawing/2014/main" id="{0C8AF85E-DCB9-F71A-B777-17303905C6F2}"/>
                </a:ext>
              </a:extLst>
            </p:cNvPr>
            <p:cNvSpPr>
              <a:spLocks noChangeShapeType="1"/>
            </p:cNvSpPr>
            <p:nvPr/>
          </p:nvSpPr>
          <p:spPr bwMode="auto">
            <a:xfrm flipV="1">
              <a:off x="624" y="1031"/>
              <a:ext cx="518" cy="7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20">
              <a:extLst>
                <a:ext uri="{FF2B5EF4-FFF2-40B4-BE49-F238E27FC236}">
                  <a16:creationId xmlns:a16="http://schemas.microsoft.com/office/drawing/2014/main" id="{92A221CF-51B5-39E8-DAA6-B7456EA24297}"/>
                </a:ext>
              </a:extLst>
            </p:cNvPr>
            <p:cNvSpPr>
              <a:spLocks noChangeShapeType="1"/>
            </p:cNvSpPr>
            <p:nvPr/>
          </p:nvSpPr>
          <p:spPr bwMode="auto">
            <a:xfrm>
              <a:off x="1323" y="1031"/>
              <a:ext cx="165"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EFD366D9-4298-573A-8757-5C4CBC6D66E1}"/>
              </a:ext>
            </a:extLst>
          </p:cNvPr>
          <p:cNvSpPr>
            <a:spLocks noGrp="1"/>
          </p:cNvSpPr>
          <p:nvPr>
            <p:ph type="title" idx="4294967295"/>
          </p:nvPr>
        </p:nvSpPr>
        <p:spPr>
          <a:xfrm>
            <a:off x="1028700" y="933450"/>
            <a:ext cx="5794375" cy="576263"/>
          </a:xfrm>
        </p:spPr>
        <p:txBody>
          <a:bodyPr/>
          <a:lstStyle/>
          <a:p>
            <a:r>
              <a:rPr lang="zh-CN" altLang="zh-CN" b="1" dirty="0"/>
              <a:t>犯罪团伙</a:t>
            </a:r>
            <a:endParaRPr lang="zh-CN" altLang="en-US" sz="2800" b="1" dirty="0"/>
          </a:p>
        </p:txBody>
      </p:sp>
      <p:sp>
        <p:nvSpPr>
          <p:cNvPr id="24579" name="Text Box 3">
            <a:extLst>
              <a:ext uri="{FF2B5EF4-FFF2-40B4-BE49-F238E27FC236}">
                <a16:creationId xmlns:a16="http://schemas.microsoft.com/office/drawing/2014/main" id="{6C2D2D0B-4E9F-5CA9-9EF8-C79425E53F4B}"/>
              </a:ext>
            </a:extLst>
          </p:cNvPr>
          <p:cNvSpPr txBox="1">
            <a:spLocks noChangeArrowheads="1"/>
          </p:cNvSpPr>
          <p:nvPr/>
        </p:nvSpPr>
        <p:spPr bwMode="auto">
          <a:xfrm>
            <a:off x="1847056" y="1770062"/>
            <a:ext cx="8497887"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cs typeface="楷体_GB2312"/>
              </a:rPr>
              <a:t>问题描述：</a:t>
            </a:r>
            <a:endParaRPr lang="en-US" altLang="zh-CN" sz="2000" dirty="0">
              <a:latin typeface="微软雅黑" panose="020B0503020204020204" pitchFamily="34" charset="-122"/>
              <a:ea typeface="微软雅黑" panose="020B0503020204020204" pitchFamily="34" charset="-122"/>
              <a:cs typeface="楷体_GB2312"/>
            </a:endParaRPr>
          </a:p>
          <a:p>
            <a:pPr eaLnBrk="1" hangingPunct="1"/>
            <a:r>
              <a:rPr lang="zh-CN" altLang="en-US" sz="2000" dirty="0">
                <a:latin typeface="微软雅黑" panose="020B0503020204020204" pitchFamily="34" charset="-122"/>
                <a:ea typeface="微软雅黑" panose="020B0503020204020204" pitchFamily="34" charset="-122"/>
                <a:cs typeface="楷体_GB2312"/>
              </a:rPr>
              <a:t>警察抓到了</a:t>
            </a:r>
            <a:r>
              <a:rPr lang="zh-CN" altLang="zh-CN" sz="2000" dirty="0">
                <a:latin typeface="微软雅黑" panose="020B0503020204020204" pitchFamily="34" charset="-122"/>
                <a:ea typeface="微软雅黑" panose="020B0503020204020204" pitchFamily="34" charset="-122"/>
                <a:cs typeface="楷体_GB2312"/>
              </a:rPr>
              <a:t>n</a:t>
            </a:r>
            <a:r>
              <a:rPr lang="zh-CN" altLang="en-US" sz="2000" dirty="0">
                <a:latin typeface="微软雅黑" panose="020B0503020204020204" pitchFamily="34" charset="-122"/>
                <a:ea typeface="微软雅黑" panose="020B0503020204020204" pitchFamily="34" charset="-122"/>
                <a:cs typeface="楷体_GB2312"/>
              </a:rPr>
              <a:t>个罪犯，警察根据经验知道他们属于不同的犯罪团伙，却不能判断有多少个团伙，但通过警察的审讯，知道其中的一些罪犯之间相互认识，已知同一犯罪团伙的成员之间直接或间接认识。有可能一个犯罪团伙只有一个人。请你根据已知罪犯之间的关系，确定犯罪团伙的数量。</a:t>
            </a:r>
            <a:endParaRPr lang="en-US" altLang="zh-CN" sz="2000" dirty="0">
              <a:latin typeface="微软雅黑" panose="020B0503020204020204" pitchFamily="34" charset="-122"/>
              <a:ea typeface="微软雅黑" panose="020B0503020204020204" pitchFamily="34" charset="-122"/>
              <a:cs typeface="楷体_GB2312"/>
            </a:endParaRPr>
          </a:p>
          <a:p>
            <a:pPr eaLnBrk="1" hangingPunct="1"/>
            <a:r>
              <a:rPr lang="zh-CN" altLang="en-US" sz="2000" dirty="0">
                <a:latin typeface="微软雅黑" panose="020B0503020204020204" pitchFamily="34" charset="-122"/>
                <a:ea typeface="微软雅黑" panose="020B0503020204020204" pitchFamily="34" charset="-122"/>
                <a:cs typeface="楷体_GB2312"/>
              </a:rPr>
              <a:t>已知罪犯的编号从</a:t>
            </a:r>
            <a:r>
              <a:rPr lang="zh-CN" altLang="zh-CN" sz="2000" dirty="0">
                <a:latin typeface="微软雅黑" panose="020B0503020204020204" pitchFamily="34" charset="-122"/>
                <a:ea typeface="微软雅黑" panose="020B0503020204020204" pitchFamily="34" charset="-122"/>
                <a:cs typeface="楷体_GB2312"/>
              </a:rPr>
              <a:t>1</a:t>
            </a:r>
            <a:r>
              <a:rPr lang="zh-CN" altLang="en-US" sz="2000" dirty="0">
                <a:latin typeface="微软雅黑" panose="020B0503020204020204" pitchFamily="34" charset="-122"/>
                <a:ea typeface="微软雅黑" panose="020B0503020204020204" pitchFamily="34" charset="-122"/>
                <a:cs typeface="楷体_GB2312"/>
              </a:rPr>
              <a:t>至</a:t>
            </a:r>
            <a:r>
              <a:rPr lang="zh-CN" altLang="zh-CN" sz="2000" dirty="0">
                <a:latin typeface="微软雅黑" panose="020B0503020204020204" pitchFamily="34" charset="-122"/>
                <a:ea typeface="微软雅黑" panose="020B0503020204020204" pitchFamily="34" charset="-122"/>
                <a:cs typeface="楷体_GB2312"/>
              </a:rPr>
              <a:t>n</a:t>
            </a:r>
            <a:r>
              <a:rPr lang="zh-CN" altLang="en-US" sz="2000" dirty="0">
                <a:latin typeface="微软雅黑" panose="020B0503020204020204" pitchFamily="34" charset="-122"/>
                <a:ea typeface="微软雅黑" panose="020B0503020204020204" pitchFamily="34" charset="-122"/>
                <a:cs typeface="楷体_GB2312"/>
              </a:rPr>
              <a:t>。</a:t>
            </a:r>
          </a:p>
          <a:p>
            <a:pPr eaLnBrk="1" hangingPunct="1"/>
            <a:r>
              <a:rPr lang="zh-CN" altLang="en-US" sz="2000" dirty="0">
                <a:latin typeface="微软雅黑" panose="020B0503020204020204" pitchFamily="34" charset="-122"/>
                <a:ea typeface="微软雅黑" panose="020B0503020204020204" pitchFamily="34" charset="-122"/>
                <a:cs typeface="楷体_GB2312"/>
              </a:rPr>
              <a:t>输入：</a:t>
            </a:r>
          </a:p>
          <a:p>
            <a:pPr eaLnBrk="1" hangingPunct="1"/>
            <a:r>
              <a:rPr lang="zh-CN" altLang="en-US" sz="2000" dirty="0">
                <a:latin typeface="微软雅黑" panose="020B0503020204020204" pitchFamily="34" charset="-122"/>
                <a:ea typeface="微软雅黑" panose="020B0503020204020204" pitchFamily="34" charset="-122"/>
                <a:cs typeface="楷体_GB2312"/>
              </a:rPr>
              <a:t>第一行：</a:t>
            </a:r>
            <a:r>
              <a:rPr lang="zh-CN" altLang="zh-CN" sz="2000" dirty="0">
                <a:latin typeface="微软雅黑" panose="020B0503020204020204" pitchFamily="34" charset="-122"/>
                <a:ea typeface="微软雅黑" panose="020B0503020204020204" pitchFamily="34" charset="-122"/>
                <a:cs typeface="楷体_GB2312"/>
              </a:rPr>
              <a:t>n</a:t>
            </a:r>
            <a:r>
              <a:rPr lang="zh-CN" altLang="en-US" sz="2000" dirty="0">
                <a:latin typeface="微软雅黑" panose="020B0503020204020204" pitchFamily="34" charset="-122"/>
                <a:ea typeface="微软雅黑" panose="020B0503020204020204" pitchFamily="34" charset="-122"/>
                <a:cs typeface="楷体_GB2312"/>
              </a:rPr>
              <a:t>（</a:t>
            </a:r>
            <a:r>
              <a:rPr lang="zh-CN" altLang="zh-CN" sz="2000" dirty="0">
                <a:latin typeface="微软雅黑" panose="020B0503020204020204" pitchFamily="34" charset="-122"/>
                <a:ea typeface="微软雅黑" panose="020B0503020204020204" pitchFamily="34" charset="-122"/>
                <a:cs typeface="楷体_GB2312"/>
              </a:rPr>
              <a:t>&lt;=1000,</a:t>
            </a:r>
            <a:r>
              <a:rPr lang="zh-CN" altLang="en-US" sz="2000" dirty="0">
                <a:latin typeface="微软雅黑" panose="020B0503020204020204" pitchFamily="34" charset="-122"/>
                <a:ea typeface="微软雅黑" panose="020B0503020204020204" pitchFamily="34" charset="-122"/>
                <a:cs typeface="楷体_GB2312"/>
              </a:rPr>
              <a:t>罪犯数量），</a:t>
            </a:r>
          </a:p>
          <a:p>
            <a:pPr eaLnBrk="1" hangingPunct="1"/>
            <a:r>
              <a:rPr lang="zh-CN" altLang="en-US" sz="2000" dirty="0">
                <a:latin typeface="微软雅黑" panose="020B0503020204020204" pitchFamily="34" charset="-122"/>
                <a:ea typeface="微软雅黑" panose="020B0503020204020204" pitchFamily="34" charset="-122"/>
                <a:cs typeface="楷体_GB2312"/>
              </a:rPr>
              <a:t>第二行：</a:t>
            </a:r>
            <a:r>
              <a:rPr lang="zh-CN" altLang="zh-CN" sz="2000" dirty="0">
                <a:latin typeface="微软雅黑" panose="020B0503020204020204" pitchFamily="34" charset="-122"/>
                <a:ea typeface="微软雅黑" panose="020B0503020204020204" pitchFamily="34" charset="-122"/>
                <a:cs typeface="楷体_GB2312"/>
              </a:rPr>
              <a:t>m</a:t>
            </a:r>
            <a:r>
              <a:rPr lang="zh-CN" altLang="en-US" sz="2000" dirty="0">
                <a:latin typeface="微软雅黑" panose="020B0503020204020204" pitchFamily="34" charset="-122"/>
                <a:ea typeface="微软雅黑" panose="020B0503020204020204" pitchFamily="34" charset="-122"/>
                <a:cs typeface="楷体_GB2312"/>
              </a:rPr>
              <a:t>（</a:t>
            </a:r>
            <a:r>
              <a:rPr lang="zh-CN" altLang="zh-CN" sz="2000" dirty="0">
                <a:latin typeface="微软雅黑" panose="020B0503020204020204" pitchFamily="34" charset="-122"/>
                <a:ea typeface="微软雅黑" panose="020B0503020204020204" pitchFamily="34" charset="-122"/>
                <a:cs typeface="楷体_GB2312"/>
              </a:rPr>
              <a:t>&lt;5000</a:t>
            </a:r>
            <a:r>
              <a:rPr lang="zh-CN" altLang="en-US" sz="2000" dirty="0">
                <a:latin typeface="微软雅黑" panose="020B0503020204020204" pitchFamily="34" charset="-122"/>
                <a:ea typeface="微软雅黑" panose="020B0503020204020204" pitchFamily="34" charset="-122"/>
                <a:cs typeface="楷体_GB2312"/>
              </a:rPr>
              <a:t>，关系数量）</a:t>
            </a:r>
          </a:p>
          <a:p>
            <a:pPr eaLnBrk="1" hangingPunct="1"/>
            <a:r>
              <a:rPr lang="zh-CN" altLang="en-US" sz="2000" dirty="0">
                <a:latin typeface="微软雅黑" panose="020B0503020204020204" pitchFamily="34" charset="-122"/>
                <a:ea typeface="微软雅黑" panose="020B0503020204020204" pitchFamily="34" charset="-122"/>
                <a:cs typeface="楷体_GB2312"/>
              </a:rPr>
              <a:t>以下若干行：每行两个数：</a:t>
            </a:r>
            <a:r>
              <a:rPr lang="zh-CN" altLang="zh-CN" sz="2000" dirty="0">
                <a:latin typeface="微软雅黑" panose="020B0503020204020204" pitchFamily="34" charset="-122"/>
                <a:ea typeface="微软雅黑" panose="020B0503020204020204" pitchFamily="34" charset="-122"/>
                <a:cs typeface="楷体_GB2312"/>
              </a:rPr>
              <a:t>I </a:t>
            </a:r>
            <a:r>
              <a:rPr lang="zh-CN" altLang="en-US" sz="2000" dirty="0">
                <a:latin typeface="微软雅黑" panose="020B0503020204020204" pitchFamily="34" charset="-122"/>
                <a:ea typeface="微软雅黑" panose="020B0503020204020204" pitchFamily="34" charset="-122"/>
                <a:cs typeface="楷体_GB2312"/>
              </a:rPr>
              <a:t>和</a:t>
            </a:r>
            <a:r>
              <a:rPr lang="zh-CN" altLang="zh-CN" sz="2000" dirty="0">
                <a:latin typeface="微软雅黑" panose="020B0503020204020204" pitchFamily="34" charset="-122"/>
                <a:ea typeface="微软雅黑" panose="020B0503020204020204" pitchFamily="34" charset="-122"/>
                <a:cs typeface="楷体_GB2312"/>
              </a:rPr>
              <a:t>j</a:t>
            </a:r>
            <a:r>
              <a:rPr lang="zh-CN" altLang="en-US" sz="2000" dirty="0">
                <a:latin typeface="微软雅黑" panose="020B0503020204020204" pitchFamily="34" charset="-122"/>
                <a:ea typeface="微软雅黑" panose="020B0503020204020204" pitchFamily="34" charset="-122"/>
                <a:cs typeface="楷体_GB2312"/>
              </a:rPr>
              <a:t>，中间一个空格隔开，表示罪犯</a:t>
            </a:r>
            <a:r>
              <a:rPr lang="zh-CN" altLang="zh-CN" sz="2000" dirty="0">
                <a:latin typeface="微软雅黑" panose="020B0503020204020204" pitchFamily="34" charset="-122"/>
                <a:ea typeface="微软雅黑" panose="020B0503020204020204" pitchFamily="34" charset="-122"/>
                <a:cs typeface="楷体_GB2312"/>
              </a:rPr>
              <a:t>i</a:t>
            </a:r>
            <a:r>
              <a:rPr lang="zh-CN" altLang="en-US" sz="2000" dirty="0">
                <a:latin typeface="微软雅黑" panose="020B0503020204020204" pitchFamily="34" charset="-122"/>
                <a:ea typeface="微软雅黑" panose="020B0503020204020204" pitchFamily="34" charset="-122"/>
                <a:cs typeface="楷体_GB2312"/>
              </a:rPr>
              <a:t>和罪犯</a:t>
            </a:r>
            <a:r>
              <a:rPr lang="zh-CN" altLang="zh-CN" sz="2000" dirty="0">
                <a:latin typeface="微软雅黑" panose="020B0503020204020204" pitchFamily="34" charset="-122"/>
                <a:ea typeface="微软雅黑" panose="020B0503020204020204" pitchFamily="34" charset="-122"/>
                <a:cs typeface="楷体_GB2312"/>
              </a:rPr>
              <a:t>j</a:t>
            </a:r>
            <a:r>
              <a:rPr lang="zh-CN" altLang="en-US" sz="2000" dirty="0">
                <a:latin typeface="微软雅黑" panose="020B0503020204020204" pitchFamily="34" charset="-122"/>
                <a:ea typeface="微软雅黑" panose="020B0503020204020204" pitchFamily="34" charset="-122"/>
                <a:cs typeface="楷体_GB2312"/>
              </a:rPr>
              <a:t>相互认识。</a:t>
            </a:r>
          </a:p>
          <a:p>
            <a:pPr eaLnBrk="1" hangingPunct="1"/>
            <a:r>
              <a:rPr lang="zh-CN" altLang="en-US" sz="2000" dirty="0">
                <a:latin typeface="微软雅黑" panose="020B0503020204020204" pitchFamily="34" charset="-122"/>
                <a:ea typeface="微软雅黑" panose="020B0503020204020204" pitchFamily="34" charset="-122"/>
                <a:cs typeface="楷体_GB2312"/>
              </a:rPr>
              <a:t>输出：</a:t>
            </a:r>
          </a:p>
          <a:p>
            <a:pPr eaLnBrk="1" hangingPunct="1"/>
            <a:r>
              <a:rPr lang="zh-CN" altLang="en-US" sz="2000" dirty="0">
                <a:latin typeface="微软雅黑" panose="020B0503020204020204" pitchFamily="34" charset="-122"/>
                <a:ea typeface="微软雅黑" panose="020B0503020204020204" pitchFamily="34" charset="-122"/>
                <a:cs typeface="楷体_GB2312"/>
              </a:rPr>
              <a:t>一个整数，犯罪团伙的数量</a:t>
            </a:r>
            <a:r>
              <a:rPr lang="zh-CN" altLang="en-US" sz="2400" dirty="0">
                <a:latin typeface="楷体_GB2312"/>
                <a:ea typeface="微软雅黑" panose="020B0503020204020204" pitchFamily="34" charset="-122"/>
                <a:cs typeface="楷体_GB2312"/>
              </a:rPr>
              <a:t>。</a:t>
            </a:r>
          </a:p>
        </p:txBody>
      </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1F88649F-5325-E9C1-9506-F4FCB5BE6E06}"/>
              </a:ext>
            </a:extLst>
          </p:cNvPr>
          <p:cNvSpPr>
            <a:spLocks noGrp="1"/>
          </p:cNvSpPr>
          <p:nvPr>
            <p:ph type="title" idx="4294967295"/>
          </p:nvPr>
        </p:nvSpPr>
        <p:spPr>
          <a:xfrm>
            <a:off x="882650" y="969128"/>
            <a:ext cx="4967288" cy="720725"/>
          </a:xfrm>
        </p:spPr>
        <p:txBody>
          <a:bodyPr/>
          <a:lstStyle/>
          <a:p>
            <a:r>
              <a:rPr lang="zh-CN" altLang="zh-CN" sz="4000" b="1" dirty="0"/>
              <a:t>犯罪团伙</a:t>
            </a:r>
            <a:r>
              <a:rPr lang="zh-CN" altLang="en-US" sz="4000" b="1" dirty="0"/>
              <a:t>样例</a:t>
            </a:r>
            <a:endParaRPr lang="zh-CN" altLang="en-US" b="1" dirty="0"/>
          </a:p>
        </p:txBody>
      </p:sp>
      <p:sp>
        <p:nvSpPr>
          <p:cNvPr id="25603" name="Text Box 2">
            <a:extLst>
              <a:ext uri="{FF2B5EF4-FFF2-40B4-BE49-F238E27FC236}">
                <a16:creationId xmlns:a16="http://schemas.microsoft.com/office/drawing/2014/main" id="{B9D0BE7E-5A2C-153A-9B96-10C12865E088}"/>
              </a:ext>
            </a:extLst>
          </p:cNvPr>
          <p:cNvSpPr txBox="1">
            <a:spLocks noChangeArrowheads="1"/>
          </p:cNvSpPr>
          <p:nvPr/>
        </p:nvSpPr>
        <p:spPr bwMode="auto">
          <a:xfrm>
            <a:off x="2208213" y="2028826"/>
            <a:ext cx="1727200" cy="3139321"/>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样例输入：</a:t>
            </a:r>
          </a:p>
          <a:p>
            <a:pPr eaLnBrk="1" hangingPunct="1"/>
            <a:r>
              <a:rPr lang="zh-CN" altLang="zh-CN" dirty="0"/>
              <a:t>11 </a:t>
            </a:r>
          </a:p>
          <a:p>
            <a:pPr eaLnBrk="1" hangingPunct="1"/>
            <a:r>
              <a:rPr lang="zh-CN" altLang="zh-CN" dirty="0"/>
              <a:t>8 </a:t>
            </a:r>
          </a:p>
          <a:p>
            <a:pPr eaLnBrk="1" hangingPunct="1"/>
            <a:r>
              <a:rPr lang="zh-CN" altLang="zh-CN" dirty="0"/>
              <a:t>1 2</a:t>
            </a:r>
          </a:p>
          <a:p>
            <a:pPr eaLnBrk="1" hangingPunct="1"/>
            <a:r>
              <a:rPr lang="zh-CN" altLang="zh-CN" dirty="0"/>
              <a:t>4 3</a:t>
            </a:r>
          </a:p>
          <a:p>
            <a:pPr eaLnBrk="1" hangingPunct="1"/>
            <a:r>
              <a:rPr lang="zh-CN" altLang="zh-CN" dirty="0"/>
              <a:t>5 4</a:t>
            </a:r>
          </a:p>
          <a:p>
            <a:pPr eaLnBrk="1" hangingPunct="1"/>
            <a:r>
              <a:rPr lang="zh-CN" altLang="zh-CN" dirty="0"/>
              <a:t>1 3</a:t>
            </a:r>
          </a:p>
          <a:p>
            <a:pPr eaLnBrk="1" hangingPunct="1"/>
            <a:r>
              <a:rPr lang="zh-CN" altLang="zh-CN" dirty="0"/>
              <a:t>5 6</a:t>
            </a:r>
          </a:p>
          <a:p>
            <a:pPr eaLnBrk="1" hangingPunct="1"/>
            <a:r>
              <a:rPr lang="zh-CN" altLang="zh-CN" dirty="0"/>
              <a:t>7 10</a:t>
            </a:r>
          </a:p>
          <a:p>
            <a:pPr eaLnBrk="1" hangingPunct="1"/>
            <a:r>
              <a:rPr lang="zh-CN" altLang="zh-CN" dirty="0"/>
              <a:t>5 10</a:t>
            </a:r>
          </a:p>
          <a:p>
            <a:pPr eaLnBrk="1" hangingPunct="1"/>
            <a:r>
              <a:rPr lang="zh-CN" altLang="zh-CN" dirty="0"/>
              <a:t>8 9</a:t>
            </a:r>
          </a:p>
        </p:txBody>
      </p:sp>
      <p:sp>
        <p:nvSpPr>
          <p:cNvPr id="25604" name="Text Box 3">
            <a:extLst>
              <a:ext uri="{FF2B5EF4-FFF2-40B4-BE49-F238E27FC236}">
                <a16:creationId xmlns:a16="http://schemas.microsoft.com/office/drawing/2014/main" id="{E25F6D6B-4619-DAA6-77B1-B9029B9AEDBD}"/>
              </a:ext>
            </a:extLst>
          </p:cNvPr>
          <p:cNvSpPr txBox="1">
            <a:spLocks noChangeArrowheads="1"/>
          </p:cNvSpPr>
          <p:nvPr/>
        </p:nvSpPr>
        <p:spPr bwMode="auto">
          <a:xfrm>
            <a:off x="4230688" y="2032000"/>
            <a:ext cx="3600450" cy="92333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输出：</a:t>
            </a:r>
          </a:p>
          <a:p>
            <a:pPr eaLnBrk="1" hangingPunct="1"/>
            <a:r>
              <a:rPr lang="zh-CN" altLang="zh-CN" dirty="0"/>
              <a:t>3</a:t>
            </a:r>
          </a:p>
          <a:p>
            <a:pPr eaLnBrk="1" hangingPunct="1"/>
            <a:r>
              <a:rPr lang="zh-CN" altLang="en-US" dirty="0"/>
              <a:t>说明：共三个犯罪团伙。</a:t>
            </a:r>
          </a:p>
        </p:txBody>
      </p: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67463A0F-F53B-D2C8-4F50-4AAEBD2C9D11}"/>
              </a:ext>
            </a:extLst>
          </p:cNvPr>
          <p:cNvSpPr>
            <a:spLocks noGrp="1"/>
          </p:cNvSpPr>
          <p:nvPr>
            <p:ph type="title" idx="4294967295"/>
          </p:nvPr>
        </p:nvSpPr>
        <p:spPr>
          <a:xfrm>
            <a:off x="1141413" y="1073151"/>
            <a:ext cx="2087562" cy="576263"/>
          </a:xfrm>
        </p:spPr>
        <p:txBody>
          <a:bodyPr/>
          <a:lstStyle/>
          <a:p>
            <a:r>
              <a:rPr lang="zh-CN" altLang="en-US" b="1" dirty="0"/>
              <a:t>哈密顿路</a:t>
            </a:r>
          </a:p>
        </p:txBody>
      </p:sp>
      <p:sp>
        <p:nvSpPr>
          <p:cNvPr id="25603" name="TextBox 14">
            <a:extLst>
              <a:ext uri="{FF2B5EF4-FFF2-40B4-BE49-F238E27FC236}">
                <a16:creationId xmlns:a16="http://schemas.microsoft.com/office/drawing/2014/main" id="{4D0CA861-08A1-2B44-89BF-21794ACCB423}"/>
              </a:ext>
            </a:extLst>
          </p:cNvPr>
          <p:cNvSpPr txBox="1">
            <a:spLocks noChangeArrowheads="1"/>
          </p:cNvSpPr>
          <p:nvPr/>
        </p:nvSpPr>
        <p:spPr bwMode="auto">
          <a:xfrm>
            <a:off x="1976438" y="2030413"/>
            <a:ext cx="8064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ea typeface="微软雅黑" panose="020B0503020204020204" pitchFamily="34" charset="-122"/>
              </a:rPr>
              <a:t>定义：经过图中每个点恰好一次的路</a:t>
            </a:r>
            <a:endParaRPr lang="en-US" altLang="zh-CN" sz="2400" dirty="0">
              <a:ea typeface="微软雅黑" panose="020B0503020204020204" pitchFamily="34" charset="-122"/>
            </a:endParaRPr>
          </a:p>
          <a:p>
            <a:endParaRPr lang="en-US" altLang="zh-CN" sz="2400" dirty="0">
              <a:ea typeface="微软雅黑" panose="020B0503020204020204" pitchFamily="34" charset="-122"/>
            </a:endParaRPr>
          </a:p>
          <a:p>
            <a:r>
              <a:rPr lang="zh-CN" altLang="en-US" sz="2400" dirty="0">
                <a:ea typeface="微软雅黑" panose="020B0503020204020204" pitchFamily="34" charset="-122"/>
              </a:rPr>
              <a:t>经典的</a:t>
            </a:r>
            <a:r>
              <a:rPr lang="en-US" altLang="zh-CN" sz="2400" dirty="0">
                <a:ea typeface="微软雅黑" panose="020B0503020204020204" pitchFamily="34" charset="-122"/>
              </a:rPr>
              <a:t>NP</a:t>
            </a:r>
            <a:r>
              <a:rPr lang="zh-CN" altLang="en-US" sz="2400" dirty="0">
                <a:ea typeface="微软雅黑" panose="020B0503020204020204" pitchFamily="34" charset="-122"/>
              </a:rPr>
              <a:t>完全问题，尚未发现多项式算法</a:t>
            </a:r>
            <a:r>
              <a:rPr lang="en-US" altLang="zh-CN" sz="2400" dirty="0">
                <a:ea typeface="微软雅黑" panose="020B0503020204020204" pitchFamily="34" charset="-122"/>
              </a:rPr>
              <a:t>…</a:t>
            </a:r>
          </a:p>
          <a:p>
            <a:endParaRPr lang="en-US" altLang="zh-CN" sz="2400" dirty="0">
              <a:ea typeface="微软雅黑" panose="020B0503020204020204" pitchFamily="34" charset="-122"/>
            </a:endParaRPr>
          </a:p>
          <a:p>
            <a:r>
              <a:rPr lang="zh-CN" altLang="en-US" sz="2400" dirty="0">
                <a:ea typeface="微软雅黑" panose="020B0503020204020204" pitchFamily="34" charset="-122"/>
              </a:rPr>
              <a:t>常见解决方法：</a:t>
            </a:r>
            <a:endParaRPr lang="en-US" altLang="zh-CN" sz="2400" dirty="0">
              <a:ea typeface="微软雅黑" panose="020B0503020204020204" pitchFamily="34" charset="-122"/>
            </a:endParaRPr>
          </a:p>
          <a:p>
            <a:pPr>
              <a:lnSpc>
                <a:spcPct val="150000"/>
              </a:lnSpc>
            </a:pPr>
            <a:r>
              <a:rPr lang="en-US" altLang="zh-CN" sz="2400" dirty="0">
                <a:ea typeface="微软雅黑" panose="020B0503020204020204" pitchFamily="34" charset="-122"/>
              </a:rPr>
              <a:t>    —</a:t>
            </a:r>
            <a:r>
              <a:rPr lang="zh-CN" altLang="en-US" sz="2400" dirty="0">
                <a:ea typeface="微软雅黑" panose="020B0503020204020204" pitchFamily="34" charset="-122"/>
              </a:rPr>
              <a:t>状态压缩</a:t>
            </a:r>
            <a:r>
              <a:rPr lang="en-US" altLang="zh-CN" sz="2400" dirty="0" err="1">
                <a:ea typeface="微软雅黑" panose="020B0503020204020204" pitchFamily="34" charset="-122"/>
              </a:rPr>
              <a:t>dp</a:t>
            </a:r>
            <a:r>
              <a:rPr lang="zh-CN" altLang="en-US" sz="2400" dirty="0">
                <a:ea typeface="微软雅黑" panose="020B0503020204020204" pitchFamily="34" charset="-122"/>
              </a:rPr>
              <a:t>（点数比较少的 时候，比如</a:t>
            </a:r>
            <a:r>
              <a:rPr lang="en-US" altLang="zh-CN" sz="2400" dirty="0">
                <a:ea typeface="微软雅黑" panose="020B0503020204020204" pitchFamily="34" charset="-122"/>
              </a:rPr>
              <a:t>N&lt;=15</a:t>
            </a:r>
            <a:r>
              <a:rPr lang="zh-CN" altLang="en-US" sz="2400" dirty="0">
                <a:ea typeface="微软雅黑" panose="020B0503020204020204" pitchFamily="34" charset="-122"/>
              </a:rPr>
              <a:t>）</a:t>
            </a:r>
            <a:endParaRPr lang="en-US" altLang="zh-CN" sz="2400" dirty="0">
              <a:ea typeface="微软雅黑" panose="020B0503020204020204" pitchFamily="34" charset="-122"/>
            </a:endParaRPr>
          </a:p>
          <a:p>
            <a:pPr>
              <a:lnSpc>
                <a:spcPct val="150000"/>
              </a:lnSpc>
            </a:pPr>
            <a:r>
              <a:rPr lang="en-US" altLang="zh-CN" sz="2400" dirty="0">
                <a:ea typeface="微软雅黑" panose="020B0503020204020204" pitchFamily="34" charset="-122"/>
              </a:rPr>
              <a:t>    —</a:t>
            </a:r>
            <a:r>
              <a:rPr lang="zh-CN" altLang="en-US" sz="2400" dirty="0">
                <a:ea typeface="微软雅黑" panose="020B0503020204020204" pitchFamily="34" charset="-122"/>
              </a:rPr>
              <a:t>利用问题特殊性（如某些特殊的图存在多项式算法）</a:t>
            </a:r>
            <a:endParaRPr lang="en-US" altLang="zh-CN" sz="2400" dirty="0">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2" dur="500"/>
                                        <p:tgtEl>
                                          <p:spTgt spid="25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7" dur="500"/>
                                        <p:tgtEl>
                                          <p:spTgt spid="2560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2" dur="500"/>
                                        <p:tgtEl>
                                          <p:spTgt spid="2560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7"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
            <a:extLst>
              <a:ext uri="{FF2B5EF4-FFF2-40B4-BE49-F238E27FC236}">
                <a16:creationId xmlns:a16="http://schemas.microsoft.com/office/drawing/2014/main" id="{5A0B38A4-2699-BD5E-8955-C98CCF899193}"/>
              </a:ext>
            </a:extLst>
          </p:cNvPr>
          <p:cNvSpPr txBox="1">
            <a:spLocks noChangeArrowheads="1"/>
          </p:cNvSpPr>
          <p:nvPr/>
        </p:nvSpPr>
        <p:spPr bwMode="auto">
          <a:xfrm>
            <a:off x="2392364" y="365125"/>
            <a:ext cx="2441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400" b="1">
                <a:solidFill>
                  <a:srgbClr val="002060"/>
                </a:solidFill>
                <a:latin typeface="Times New Roman" panose="02020603050405020304" pitchFamily="18" charset="0"/>
              </a:rPr>
              <a:t>数据结构</a:t>
            </a:r>
          </a:p>
        </p:txBody>
      </p:sp>
      <p:sp>
        <p:nvSpPr>
          <p:cNvPr id="3" name="文本框 2">
            <a:extLst>
              <a:ext uri="{FF2B5EF4-FFF2-40B4-BE49-F238E27FC236}">
                <a16:creationId xmlns:a16="http://schemas.microsoft.com/office/drawing/2014/main" id="{CD3E87B4-2EE6-B192-CBA1-5F722005ECB3}"/>
              </a:ext>
            </a:extLst>
          </p:cNvPr>
          <p:cNvSpPr txBox="1">
            <a:spLocks noChangeArrowheads="1"/>
          </p:cNvSpPr>
          <p:nvPr/>
        </p:nvSpPr>
        <p:spPr bwMode="auto">
          <a:xfrm>
            <a:off x="1928814" y="4437064"/>
            <a:ext cx="72024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微软雅黑" pitchFamily="34" charset="-122"/>
                <a:ea typeface="微软雅黑" pitchFamily="34" charset="-122"/>
              </a:defRPr>
            </a:lvl1pPr>
            <a:lvl2pPr>
              <a:defRPr sz="2400">
                <a:solidFill>
                  <a:schemeClr val="tx1"/>
                </a:solidFill>
                <a:latin typeface="微软雅黑" pitchFamily="34" charset="-122"/>
                <a:ea typeface="微软雅黑" pitchFamily="34" charset="-122"/>
              </a:defRPr>
            </a:lvl2pPr>
            <a:lvl3pPr>
              <a:defRPr sz="2400">
                <a:solidFill>
                  <a:schemeClr val="tx1"/>
                </a:solidFill>
                <a:latin typeface="微软雅黑" pitchFamily="34" charset="-122"/>
                <a:ea typeface="微软雅黑" pitchFamily="34" charset="-122"/>
              </a:defRPr>
            </a:lvl3pPr>
            <a:lvl4pPr>
              <a:defRPr sz="2400">
                <a:solidFill>
                  <a:schemeClr val="tx1"/>
                </a:solidFill>
                <a:latin typeface="微软雅黑" pitchFamily="34" charset="-122"/>
                <a:ea typeface="微软雅黑" pitchFamily="34" charset="-122"/>
              </a:defRPr>
            </a:lvl4pPr>
            <a:lvl5pPr>
              <a:defRPr sz="2400">
                <a:solidFill>
                  <a:schemeClr val="tx1"/>
                </a:solidFill>
                <a:latin typeface="微软雅黑" pitchFamily="34" charset="-122"/>
                <a:ea typeface="微软雅黑" pitchFamily="34" charset="-122"/>
              </a:defRPr>
            </a:lvl5pPr>
            <a:lvl6pPr eaLnBrk="0" hangingPunct="0">
              <a:defRPr sz="2400">
                <a:solidFill>
                  <a:schemeClr val="tx1"/>
                </a:solidFill>
                <a:latin typeface="微软雅黑" pitchFamily="34" charset="-122"/>
                <a:ea typeface="微软雅黑" pitchFamily="34" charset="-122"/>
              </a:defRPr>
            </a:lvl6pPr>
            <a:lvl7pPr eaLnBrk="0" hangingPunct="0">
              <a:defRPr sz="2400">
                <a:solidFill>
                  <a:schemeClr val="tx1"/>
                </a:solidFill>
                <a:latin typeface="微软雅黑" pitchFamily="34" charset="-122"/>
                <a:ea typeface="微软雅黑" pitchFamily="34" charset="-122"/>
              </a:defRPr>
            </a:lvl7pPr>
            <a:lvl8pPr eaLnBrk="0" hangingPunct="0">
              <a:defRPr sz="2400">
                <a:solidFill>
                  <a:schemeClr val="tx1"/>
                </a:solidFill>
                <a:latin typeface="微软雅黑" pitchFamily="34" charset="-122"/>
                <a:ea typeface="微软雅黑" pitchFamily="34" charset="-122"/>
              </a:defRPr>
            </a:lvl8pPr>
            <a:lvl9pPr eaLnBrk="0" hangingPunct="0">
              <a:defRPr sz="2400">
                <a:solidFill>
                  <a:schemeClr val="tx1"/>
                </a:solidFill>
                <a:latin typeface="微软雅黑" pitchFamily="34" charset="-122"/>
                <a:ea typeface="微软雅黑" pitchFamily="34" charset="-122"/>
              </a:defRPr>
            </a:lvl9pPr>
          </a:lstStyle>
          <a:p>
            <a:pPr>
              <a:defRPr/>
            </a:pPr>
            <a:r>
              <a:rPr kumimoji="1" lang="zh-CN" altLang="en-US" dirty="0">
                <a:latin typeface="Times New Roman" pitchFamily="18" charset="0"/>
                <a:ea typeface="宋体" pitchFamily="2" charset="-122"/>
              </a:rPr>
              <a:t>线性类数据结构：</a:t>
            </a:r>
            <a:endParaRPr kumimoji="1" lang="en-US" altLang="zh-CN"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dirty="0">
                <a:latin typeface="Times New Roman" pitchFamily="18" charset="0"/>
                <a:ea typeface="宋体" pitchFamily="2" charset="-122"/>
              </a:rPr>
              <a:t>数组：任意位置访问存储</a:t>
            </a:r>
            <a:endParaRPr kumimoji="1" lang="en-US" altLang="zh-CN"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dirty="0">
                <a:latin typeface="Times New Roman" pitchFamily="18" charset="0"/>
                <a:ea typeface="宋体" pitchFamily="2" charset="-122"/>
              </a:rPr>
              <a:t>栈：一端操作（查询、插入、删除等）</a:t>
            </a:r>
            <a:endParaRPr kumimoji="1" lang="en-US" altLang="zh-CN"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dirty="0">
                <a:latin typeface="Times New Roman" pitchFamily="18" charset="0"/>
                <a:ea typeface="宋体" pitchFamily="2" charset="-122"/>
              </a:rPr>
              <a:t>队列：两端操作（队尾进、队首出）</a:t>
            </a:r>
            <a:endParaRPr kumimoji="1" lang="en-US" altLang="zh-CN" dirty="0">
              <a:latin typeface="Times New Roman" pitchFamily="18" charset="0"/>
              <a:ea typeface="宋体" pitchFamily="2" charset="-122"/>
            </a:endParaRPr>
          </a:p>
          <a:p>
            <a:pPr marL="342900" indent="-342900">
              <a:buClr>
                <a:srgbClr val="FF0000"/>
              </a:buClr>
              <a:buFont typeface="Wingdings" pitchFamily="2" charset="2"/>
              <a:buChar char="²"/>
              <a:defRPr/>
            </a:pPr>
            <a:r>
              <a:rPr kumimoji="1" lang="zh-CN" altLang="en-US" dirty="0">
                <a:latin typeface="Times New Roman" pitchFamily="18" charset="0"/>
                <a:ea typeface="宋体" pitchFamily="2" charset="-122"/>
              </a:rPr>
              <a:t>链表：每次查询从头开始，插入和删除比较方便</a:t>
            </a:r>
          </a:p>
        </p:txBody>
      </p:sp>
      <p:sp>
        <p:nvSpPr>
          <p:cNvPr id="4" name="文本框 3">
            <a:extLst>
              <a:ext uri="{FF2B5EF4-FFF2-40B4-BE49-F238E27FC236}">
                <a16:creationId xmlns:a16="http://schemas.microsoft.com/office/drawing/2014/main" id="{359A717F-0241-5EB3-6337-D3C99C6AF6C6}"/>
              </a:ext>
            </a:extLst>
          </p:cNvPr>
          <p:cNvSpPr txBox="1">
            <a:spLocks noChangeArrowheads="1"/>
          </p:cNvSpPr>
          <p:nvPr/>
        </p:nvSpPr>
        <p:spPr bwMode="auto">
          <a:xfrm>
            <a:off x="1919289" y="1223963"/>
            <a:ext cx="8059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rgbClr val="FF0000"/>
                </a:solidFill>
                <a:latin typeface="Times New Roman" panose="02020603050405020304" pitchFamily="18" charset="0"/>
              </a:rPr>
              <a:t>维护数据与数据之间的关系的存储结构</a:t>
            </a:r>
          </a:p>
        </p:txBody>
      </p:sp>
      <p:sp>
        <p:nvSpPr>
          <p:cNvPr id="8" name="椭圆 7">
            <a:extLst>
              <a:ext uri="{FF2B5EF4-FFF2-40B4-BE49-F238E27FC236}">
                <a16:creationId xmlns:a16="http://schemas.microsoft.com/office/drawing/2014/main" id="{6C9C3157-A1D6-5F2C-529D-AFBD724D9542}"/>
              </a:ext>
            </a:extLst>
          </p:cNvPr>
          <p:cNvSpPr>
            <a:spLocks noChangeArrowheads="1"/>
          </p:cNvSpPr>
          <p:nvPr/>
        </p:nvSpPr>
        <p:spPr bwMode="auto">
          <a:xfrm>
            <a:off x="2711450" y="2257425"/>
            <a:ext cx="438150"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9" name="椭圆 8">
            <a:extLst>
              <a:ext uri="{FF2B5EF4-FFF2-40B4-BE49-F238E27FC236}">
                <a16:creationId xmlns:a16="http://schemas.microsoft.com/office/drawing/2014/main" id="{3FF7CA9E-693E-50B2-4B16-4C6D4C5B85E0}"/>
              </a:ext>
            </a:extLst>
          </p:cNvPr>
          <p:cNvSpPr>
            <a:spLocks noChangeArrowheads="1"/>
          </p:cNvSpPr>
          <p:nvPr/>
        </p:nvSpPr>
        <p:spPr bwMode="auto">
          <a:xfrm>
            <a:off x="3971925" y="2266950"/>
            <a:ext cx="438150"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0" name="椭圆 9">
            <a:extLst>
              <a:ext uri="{FF2B5EF4-FFF2-40B4-BE49-F238E27FC236}">
                <a16:creationId xmlns:a16="http://schemas.microsoft.com/office/drawing/2014/main" id="{149DB244-3CF2-5950-BFE5-8F6509EA777A}"/>
              </a:ext>
            </a:extLst>
          </p:cNvPr>
          <p:cNvSpPr>
            <a:spLocks noChangeArrowheads="1"/>
          </p:cNvSpPr>
          <p:nvPr/>
        </p:nvSpPr>
        <p:spPr bwMode="auto">
          <a:xfrm>
            <a:off x="5106988" y="2266950"/>
            <a:ext cx="438150"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11" name="椭圆 10">
            <a:extLst>
              <a:ext uri="{FF2B5EF4-FFF2-40B4-BE49-F238E27FC236}">
                <a16:creationId xmlns:a16="http://schemas.microsoft.com/office/drawing/2014/main" id="{3F6FC9AC-71A6-8A12-5880-C5DF3FFE9F3E}"/>
              </a:ext>
            </a:extLst>
          </p:cNvPr>
          <p:cNvSpPr>
            <a:spLocks noChangeArrowheads="1"/>
          </p:cNvSpPr>
          <p:nvPr/>
        </p:nvSpPr>
        <p:spPr bwMode="auto">
          <a:xfrm>
            <a:off x="6134100" y="2257425"/>
            <a:ext cx="439738" cy="4333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13" name="直接连接符 12">
            <a:extLst>
              <a:ext uri="{FF2B5EF4-FFF2-40B4-BE49-F238E27FC236}">
                <a16:creationId xmlns:a16="http://schemas.microsoft.com/office/drawing/2014/main" id="{F31F7676-0536-5107-D008-51372964BFE0}"/>
              </a:ext>
            </a:extLst>
          </p:cNvPr>
          <p:cNvCxnSpPr>
            <a:stCxn id="8" idx="6"/>
            <a:endCxn id="9" idx="2"/>
          </p:cNvCxnSpPr>
          <p:nvPr/>
        </p:nvCxnSpPr>
        <p:spPr bwMode="auto">
          <a:xfrm>
            <a:off x="3149601" y="2474914"/>
            <a:ext cx="822325" cy="793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4" name="直接连接符 13">
            <a:extLst>
              <a:ext uri="{FF2B5EF4-FFF2-40B4-BE49-F238E27FC236}">
                <a16:creationId xmlns:a16="http://schemas.microsoft.com/office/drawing/2014/main" id="{CAF37B0F-3016-FF8E-BB60-8FB491E21743}"/>
              </a:ext>
            </a:extLst>
          </p:cNvPr>
          <p:cNvCxnSpPr>
            <a:stCxn id="9" idx="6"/>
            <a:endCxn id="10" idx="2"/>
          </p:cNvCxnSpPr>
          <p:nvPr/>
        </p:nvCxnSpPr>
        <p:spPr bwMode="auto">
          <a:xfrm>
            <a:off x="4410076" y="2482850"/>
            <a:ext cx="696913"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5" name="直接连接符 14">
            <a:extLst>
              <a:ext uri="{FF2B5EF4-FFF2-40B4-BE49-F238E27FC236}">
                <a16:creationId xmlns:a16="http://schemas.microsoft.com/office/drawing/2014/main" id="{AD02B575-6153-319E-7C0D-42411ACAF296}"/>
              </a:ext>
            </a:extLst>
          </p:cNvPr>
          <p:cNvCxnSpPr>
            <a:stCxn id="10" idx="6"/>
            <a:endCxn id="11" idx="2"/>
          </p:cNvCxnSpPr>
          <p:nvPr/>
        </p:nvCxnSpPr>
        <p:spPr bwMode="auto">
          <a:xfrm flipV="1">
            <a:off x="5545138" y="2474914"/>
            <a:ext cx="588962" cy="793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9" name="椭圆 18">
            <a:extLst>
              <a:ext uri="{FF2B5EF4-FFF2-40B4-BE49-F238E27FC236}">
                <a16:creationId xmlns:a16="http://schemas.microsoft.com/office/drawing/2014/main" id="{C3ACBC78-ECEC-4E9D-55D6-0BBBD75FBF30}"/>
              </a:ext>
            </a:extLst>
          </p:cNvPr>
          <p:cNvSpPr>
            <a:spLocks noChangeArrowheads="1"/>
          </p:cNvSpPr>
          <p:nvPr/>
        </p:nvSpPr>
        <p:spPr bwMode="auto">
          <a:xfrm>
            <a:off x="5081588" y="3176588"/>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0" name="椭圆 19">
            <a:extLst>
              <a:ext uri="{FF2B5EF4-FFF2-40B4-BE49-F238E27FC236}">
                <a16:creationId xmlns:a16="http://schemas.microsoft.com/office/drawing/2014/main" id="{209BE9CC-9370-E4B8-95DF-E0F29702DF65}"/>
              </a:ext>
            </a:extLst>
          </p:cNvPr>
          <p:cNvSpPr>
            <a:spLocks noChangeArrowheads="1"/>
          </p:cNvSpPr>
          <p:nvPr/>
        </p:nvSpPr>
        <p:spPr bwMode="auto">
          <a:xfrm>
            <a:off x="4179889" y="3854450"/>
            <a:ext cx="439737"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1" name="椭圆 20">
            <a:extLst>
              <a:ext uri="{FF2B5EF4-FFF2-40B4-BE49-F238E27FC236}">
                <a16:creationId xmlns:a16="http://schemas.microsoft.com/office/drawing/2014/main" id="{FCB175DA-6D3D-FCA2-DFCC-830F1C6EECD6}"/>
              </a:ext>
            </a:extLst>
          </p:cNvPr>
          <p:cNvSpPr>
            <a:spLocks noChangeArrowheads="1"/>
          </p:cNvSpPr>
          <p:nvPr/>
        </p:nvSpPr>
        <p:spPr bwMode="auto">
          <a:xfrm>
            <a:off x="4833938" y="3854450"/>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2" name="椭圆 21">
            <a:extLst>
              <a:ext uri="{FF2B5EF4-FFF2-40B4-BE49-F238E27FC236}">
                <a16:creationId xmlns:a16="http://schemas.microsoft.com/office/drawing/2014/main" id="{D6B94FBA-096D-330E-E56E-516799B25753}"/>
              </a:ext>
            </a:extLst>
          </p:cNvPr>
          <p:cNvSpPr>
            <a:spLocks noChangeArrowheads="1"/>
          </p:cNvSpPr>
          <p:nvPr/>
        </p:nvSpPr>
        <p:spPr bwMode="auto">
          <a:xfrm>
            <a:off x="5514975" y="3854450"/>
            <a:ext cx="439738"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23" name="椭圆 22">
            <a:extLst>
              <a:ext uri="{FF2B5EF4-FFF2-40B4-BE49-F238E27FC236}">
                <a16:creationId xmlns:a16="http://schemas.microsoft.com/office/drawing/2014/main" id="{ECC5863A-CB5A-0F77-4098-C028F75CA086}"/>
              </a:ext>
            </a:extLst>
          </p:cNvPr>
          <p:cNvSpPr>
            <a:spLocks noChangeArrowheads="1"/>
          </p:cNvSpPr>
          <p:nvPr/>
        </p:nvSpPr>
        <p:spPr bwMode="auto">
          <a:xfrm>
            <a:off x="6248400" y="3838575"/>
            <a:ext cx="439738"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25" name="直接连接符 24">
            <a:extLst>
              <a:ext uri="{FF2B5EF4-FFF2-40B4-BE49-F238E27FC236}">
                <a16:creationId xmlns:a16="http://schemas.microsoft.com/office/drawing/2014/main" id="{77B1F1DD-B88C-4C26-F6DE-4D8E49E4A503}"/>
              </a:ext>
            </a:extLst>
          </p:cNvPr>
          <p:cNvCxnSpPr>
            <a:stCxn id="19" idx="4"/>
            <a:endCxn id="20" idx="7"/>
          </p:cNvCxnSpPr>
          <p:nvPr/>
        </p:nvCxnSpPr>
        <p:spPr bwMode="auto">
          <a:xfrm flipH="1">
            <a:off x="4554539" y="3608388"/>
            <a:ext cx="746125" cy="309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接连接符 26">
            <a:extLst>
              <a:ext uri="{FF2B5EF4-FFF2-40B4-BE49-F238E27FC236}">
                <a16:creationId xmlns:a16="http://schemas.microsoft.com/office/drawing/2014/main" id="{0E733D5E-2CA1-C26B-7D51-40FCB44BFF15}"/>
              </a:ext>
            </a:extLst>
          </p:cNvPr>
          <p:cNvCxnSpPr>
            <a:stCxn id="19" idx="4"/>
            <a:endCxn id="21" idx="7"/>
          </p:cNvCxnSpPr>
          <p:nvPr/>
        </p:nvCxnSpPr>
        <p:spPr bwMode="auto">
          <a:xfrm flipH="1">
            <a:off x="5208589" y="3608388"/>
            <a:ext cx="92075" cy="309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 name="直接连接符 28">
            <a:extLst>
              <a:ext uri="{FF2B5EF4-FFF2-40B4-BE49-F238E27FC236}">
                <a16:creationId xmlns:a16="http://schemas.microsoft.com/office/drawing/2014/main" id="{3F1EC8DD-8E9B-A439-BFBD-BEB0D7F7DB13}"/>
              </a:ext>
            </a:extLst>
          </p:cNvPr>
          <p:cNvCxnSpPr>
            <a:stCxn id="19" idx="4"/>
            <a:endCxn id="22" idx="0"/>
          </p:cNvCxnSpPr>
          <p:nvPr/>
        </p:nvCxnSpPr>
        <p:spPr bwMode="auto">
          <a:xfrm>
            <a:off x="5300664" y="3608388"/>
            <a:ext cx="434975" cy="2460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接连接符 30">
            <a:extLst>
              <a:ext uri="{FF2B5EF4-FFF2-40B4-BE49-F238E27FC236}">
                <a16:creationId xmlns:a16="http://schemas.microsoft.com/office/drawing/2014/main" id="{9F379E07-2397-F208-3451-EBFE508E7F8A}"/>
              </a:ext>
            </a:extLst>
          </p:cNvPr>
          <p:cNvCxnSpPr>
            <a:stCxn id="19" idx="4"/>
            <a:endCxn id="23" idx="1"/>
          </p:cNvCxnSpPr>
          <p:nvPr/>
        </p:nvCxnSpPr>
        <p:spPr bwMode="auto">
          <a:xfrm>
            <a:off x="5300664" y="3608388"/>
            <a:ext cx="1012825" cy="292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6" name="椭圆 35">
            <a:extLst>
              <a:ext uri="{FF2B5EF4-FFF2-40B4-BE49-F238E27FC236}">
                <a16:creationId xmlns:a16="http://schemas.microsoft.com/office/drawing/2014/main" id="{3D9EEB39-806E-7A02-5234-C1878E58CDE9}"/>
              </a:ext>
            </a:extLst>
          </p:cNvPr>
          <p:cNvSpPr>
            <a:spLocks noChangeArrowheads="1"/>
          </p:cNvSpPr>
          <p:nvPr/>
        </p:nvSpPr>
        <p:spPr bwMode="auto">
          <a:xfrm>
            <a:off x="8793163" y="2284413"/>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37" name="椭圆 36">
            <a:extLst>
              <a:ext uri="{FF2B5EF4-FFF2-40B4-BE49-F238E27FC236}">
                <a16:creationId xmlns:a16="http://schemas.microsoft.com/office/drawing/2014/main" id="{03C7C05F-51F8-DA44-CC7B-C51AAF2EF05A}"/>
              </a:ext>
            </a:extLst>
          </p:cNvPr>
          <p:cNvSpPr>
            <a:spLocks noChangeArrowheads="1"/>
          </p:cNvSpPr>
          <p:nvPr/>
        </p:nvSpPr>
        <p:spPr bwMode="auto">
          <a:xfrm>
            <a:off x="7700963" y="3217863"/>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38" name="椭圆 37">
            <a:extLst>
              <a:ext uri="{FF2B5EF4-FFF2-40B4-BE49-F238E27FC236}">
                <a16:creationId xmlns:a16="http://schemas.microsoft.com/office/drawing/2014/main" id="{4612C6BD-A05D-F1BC-0EAA-CBBDE2135B58}"/>
              </a:ext>
            </a:extLst>
          </p:cNvPr>
          <p:cNvSpPr>
            <a:spLocks noChangeArrowheads="1"/>
          </p:cNvSpPr>
          <p:nvPr/>
        </p:nvSpPr>
        <p:spPr bwMode="auto">
          <a:xfrm>
            <a:off x="8353425" y="3217863"/>
            <a:ext cx="439738"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39" name="椭圆 38">
            <a:extLst>
              <a:ext uri="{FF2B5EF4-FFF2-40B4-BE49-F238E27FC236}">
                <a16:creationId xmlns:a16="http://schemas.microsoft.com/office/drawing/2014/main" id="{0786A67E-9261-5B47-FF2D-B7782CB21ACB}"/>
              </a:ext>
            </a:extLst>
          </p:cNvPr>
          <p:cNvSpPr>
            <a:spLocks noChangeArrowheads="1"/>
          </p:cNvSpPr>
          <p:nvPr/>
        </p:nvSpPr>
        <p:spPr bwMode="auto">
          <a:xfrm>
            <a:off x="9036050" y="3217863"/>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sp>
        <p:nvSpPr>
          <p:cNvPr id="40" name="椭圆 39">
            <a:extLst>
              <a:ext uri="{FF2B5EF4-FFF2-40B4-BE49-F238E27FC236}">
                <a16:creationId xmlns:a16="http://schemas.microsoft.com/office/drawing/2014/main" id="{3D4D1D9A-625A-D6AA-6A3A-04522124C805}"/>
              </a:ext>
            </a:extLst>
          </p:cNvPr>
          <p:cNvSpPr>
            <a:spLocks noChangeArrowheads="1"/>
          </p:cNvSpPr>
          <p:nvPr/>
        </p:nvSpPr>
        <p:spPr bwMode="auto">
          <a:xfrm>
            <a:off x="9769475" y="3200400"/>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41" name="直接连接符 40">
            <a:extLst>
              <a:ext uri="{FF2B5EF4-FFF2-40B4-BE49-F238E27FC236}">
                <a16:creationId xmlns:a16="http://schemas.microsoft.com/office/drawing/2014/main" id="{A136F7E1-28FA-DCE6-58EF-3B3A4E4783A6}"/>
              </a:ext>
            </a:extLst>
          </p:cNvPr>
          <p:cNvCxnSpPr>
            <a:stCxn id="36" idx="4"/>
            <a:endCxn id="37" idx="7"/>
          </p:cNvCxnSpPr>
          <p:nvPr/>
        </p:nvCxnSpPr>
        <p:spPr bwMode="auto">
          <a:xfrm flipH="1">
            <a:off x="8075614" y="2716213"/>
            <a:ext cx="936625" cy="563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2" name="直接连接符 41">
            <a:extLst>
              <a:ext uri="{FF2B5EF4-FFF2-40B4-BE49-F238E27FC236}">
                <a16:creationId xmlns:a16="http://schemas.microsoft.com/office/drawing/2014/main" id="{5614D2AD-B937-D68D-6716-32CE794C7602}"/>
              </a:ext>
            </a:extLst>
          </p:cNvPr>
          <p:cNvCxnSpPr>
            <a:stCxn id="36" idx="4"/>
            <a:endCxn id="38" idx="7"/>
          </p:cNvCxnSpPr>
          <p:nvPr/>
        </p:nvCxnSpPr>
        <p:spPr bwMode="auto">
          <a:xfrm flipH="1">
            <a:off x="8728076" y="2716213"/>
            <a:ext cx="284163" cy="563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3" name="直接连接符 42">
            <a:extLst>
              <a:ext uri="{FF2B5EF4-FFF2-40B4-BE49-F238E27FC236}">
                <a16:creationId xmlns:a16="http://schemas.microsoft.com/office/drawing/2014/main" id="{C9F64188-18AB-A83F-7441-E5021D3466E5}"/>
              </a:ext>
            </a:extLst>
          </p:cNvPr>
          <p:cNvCxnSpPr>
            <a:stCxn id="36" idx="4"/>
            <a:endCxn id="39" idx="0"/>
          </p:cNvCxnSpPr>
          <p:nvPr/>
        </p:nvCxnSpPr>
        <p:spPr bwMode="auto">
          <a:xfrm>
            <a:off x="9012239" y="2716213"/>
            <a:ext cx="242887" cy="50165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直接连接符 43">
            <a:extLst>
              <a:ext uri="{FF2B5EF4-FFF2-40B4-BE49-F238E27FC236}">
                <a16:creationId xmlns:a16="http://schemas.microsoft.com/office/drawing/2014/main" id="{706DF311-62C2-2FD6-42AA-E78934630FED}"/>
              </a:ext>
            </a:extLst>
          </p:cNvPr>
          <p:cNvCxnSpPr>
            <a:stCxn id="36" idx="4"/>
            <a:endCxn id="40" idx="1"/>
          </p:cNvCxnSpPr>
          <p:nvPr/>
        </p:nvCxnSpPr>
        <p:spPr bwMode="auto">
          <a:xfrm>
            <a:off x="9012239" y="2716214"/>
            <a:ext cx="820737" cy="5476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3" name="椭圆 52">
            <a:extLst>
              <a:ext uri="{FF2B5EF4-FFF2-40B4-BE49-F238E27FC236}">
                <a16:creationId xmlns:a16="http://schemas.microsoft.com/office/drawing/2014/main" id="{12061089-9D9A-8876-1F8A-2E73A8CC931C}"/>
              </a:ext>
            </a:extLst>
          </p:cNvPr>
          <p:cNvSpPr>
            <a:spLocks noChangeArrowheads="1"/>
          </p:cNvSpPr>
          <p:nvPr/>
        </p:nvSpPr>
        <p:spPr bwMode="auto">
          <a:xfrm>
            <a:off x="8816975" y="4149725"/>
            <a:ext cx="438150" cy="431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Times New Roman" panose="02020603050405020304" pitchFamily="18" charset="0"/>
            </a:endParaRPr>
          </a:p>
        </p:txBody>
      </p:sp>
      <p:cxnSp>
        <p:nvCxnSpPr>
          <p:cNvPr id="54" name="直接连接符 53">
            <a:extLst>
              <a:ext uri="{FF2B5EF4-FFF2-40B4-BE49-F238E27FC236}">
                <a16:creationId xmlns:a16="http://schemas.microsoft.com/office/drawing/2014/main" id="{80D777C6-8EB8-4470-7478-A0ADC85EA888}"/>
              </a:ext>
            </a:extLst>
          </p:cNvPr>
          <p:cNvCxnSpPr>
            <a:stCxn id="53" idx="0"/>
            <a:endCxn id="37" idx="5"/>
          </p:cNvCxnSpPr>
          <p:nvPr/>
        </p:nvCxnSpPr>
        <p:spPr bwMode="auto">
          <a:xfrm flipH="1" flipV="1">
            <a:off x="8075614" y="3586163"/>
            <a:ext cx="960437" cy="5635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9" name="直接连接符 58">
            <a:extLst>
              <a:ext uri="{FF2B5EF4-FFF2-40B4-BE49-F238E27FC236}">
                <a16:creationId xmlns:a16="http://schemas.microsoft.com/office/drawing/2014/main" id="{09E69889-C022-F84C-D3FA-D9A61CDD07A7}"/>
              </a:ext>
            </a:extLst>
          </p:cNvPr>
          <p:cNvCxnSpPr>
            <a:stCxn id="53" idx="0"/>
            <a:endCxn id="38" idx="4"/>
          </p:cNvCxnSpPr>
          <p:nvPr/>
        </p:nvCxnSpPr>
        <p:spPr bwMode="auto">
          <a:xfrm flipH="1" flipV="1">
            <a:off x="8574088" y="3649663"/>
            <a:ext cx="461962" cy="5000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3" name="直接连接符 62">
            <a:extLst>
              <a:ext uri="{FF2B5EF4-FFF2-40B4-BE49-F238E27FC236}">
                <a16:creationId xmlns:a16="http://schemas.microsoft.com/office/drawing/2014/main" id="{236466B7-60CF-18DB-21E7-D0C908BA5FD0}"/>
              </a:ext>
            </a:extLst>
          </p:cNvPr>
          <p:cNvCxnSpPr>
            <a:stCxn id="53" idx="0"/>
            <a:endCxn id="39" idx="4"/>
          </p:cNvCxnSpPr>
          <p:nvPr/>
        </p:nvCxnSpPr>
        <p:spPr bwMode="auto">
          <a:xfrm flipV="1">
            <a:off x="9036051" y="3649663"/>
            <a:ext cx="219075" cy="5000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6" name="直接连接符 65">
            <a:extLst>
              <a:ext uri="{FF2B5EF4-FFF2-40B4-BE49-F238E27FC236}">
                <a16:creationId xmlns:a16="http://schemas.microsoft.com/office/drawing/2014/main" id="{4FD37A12-65C2-0537-2A08-7C9B2133CF96}"/>
              </a:ext>
            </a:extLst>
          </p:cNvPr>
          <p:cNvCxnSpPr>
            <a:stCxn id="53" idx="0"/>
            <a:endCxn id="40" idx="4"/>
          </p:cNvCxnSpPr>
          <p:nvPr/>
        </p:nvCxnSpPr>
        <p:spPr bwMode="auto">
          <a:xfrm flipV="1">
            <a:off x="9036050" y="3632201"/>
            <a:ext cx="952500" cy="5175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1000"/>
                                        <p:tgtEl>
                                          <p:spTgt spid="36"/>
                                        </p:tgtEl>
                                      </p:cBhvr>
                                    </p:animEffect>
                                    <p:anim calcmode="lin" valueType="num">
                                      <p:cBhvr>
                                        <p:cTn id="94" dur="1000" fill="hold"/>
                                        <p:tgtEl>
                                          <p:spTgt spid="36"/>
                                        </p:tgtEl>
                                        <p:attrNameLst>
                                          <p:attrName>ppt_x</p:attrName>
                                        </p:attrNameLst>
                                      </p:cBhvr>
                                      <p:tavLst>
                                        <p:tav tm="0">
                                          <p:val>
                                            <p:strVal val="#ppt_x"/>
                                          </p:val>
                                        </p:tav>
                                        <p:tav tm="100000">
                                          <p:val>
                                            <p:strVal val="#ppt_x"/>
                                          </p:val>
                                        </p:tav>
                                      </p:tavLst>
                                    </p:anim>
                                    <p:anim calcmode="lin" valueType="num">
                                      <p:cBhvr>
                                        <p:cTn id="95" dur="1000" fill="hold"/>
                                        <p:tgtEl>
                                          <p:spTgt spid="36"/>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1000"/>
                                        <p:tgtEl>
                                          <p:spTgt spid="37"/>
                                        </p:tgtEl>
                                      </p:cBhvr>
                                    </p:animEffect>
                                    <p:anim calcmode="lin" valueType="num">
                                      <p:cBhvr>
                                        <p:cTn id="99" dur="1000" fill="hold"/>
                                        <p:tgtEl>
                                          <p:spTgt spid="37"/>
                                        </p:tgtEl>
                                        <p:attrNameLst>
                                          <p:attrName>ppt_x</p:attrName>
                                        </p:attrNameLst>
                                      </p:cBhvr>
                                      <p:tavLst>
                                        <p:tav tm="0">
                                          <p:val>
                                            <p:strVal val="#ppt_x"/>
                                          </p:val>
                                        </p:tav>
                                        <p:tav tm="100000">
                                          <p:val>
                                            <p:strVal val="#ppt_x"/>
                                          </p:val>
                                        </p:tav>
                                      </p:tavLst>
                                    </p:anim>
                                    <p:anim calcmode="lin" valueType="num">
                                      <p:cBhvr>
                                        <p:cTn id="100" dur="1000" fill="hold"/>
                                        <p:tgtEl>
                                          <p:spTgt spid="37"/>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1000"/>
                                        <p:tgtEl>
                                          <p:spTgt spid="38"/>
                                        </p:tgtEl>
                                      </p:cBhvr>
                                    </p:animEffect>
                                    <p:anim calcmode="lin" valueType="num">
                                      <p:cBhvr>
                                        <p:cTn id="104" dur="1000" fill="hold"/>
                                        <p:tgtEl>
                                          <p:spTgt spid="38"/>
                                        </p:tgtEl>
                                        <p:attrNameLst>
                                          <p:attrName>ppt_x</p:attrName>
                                        </p:attrNameLst>
                                      </p:cBhvr>
                                      <p:tavLst>
                                        <p:tav tm="0">
                                          <p:val>
                                            <p:strVal val="#ppt_x"/>
                                          </p:val>
                                        </p:tav>
                                        <p:tav tm="100000">
                                          <p:val>
                                            <p:strVal val="#ppt_x"/>
                                          </p:val>
                                        </p:tav>
                                      </p:tavLst>
                                    </p:anim>
                                    <p:anim calcmode="lin" valueType="num">
                                      <p:cBhvr>
                                        <p:cTn id="105" dur="1000" fill="hold"/>
                                        <p:tgtEl>
                                          <p:spTgt spid="38"/>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1000"/>
                                        <p:tgtEl>
                                          <p:spTgt spid="39"/>
                                        </p:tgtEl>
                                      </p:cBhvr>
                                    </p:animEffect>
                                    <p:anim calcmode="lin" valueType="num">
                                      <p:cBhvr>
                                        <p:cTn id="109" dur="1000" fill="hold"/>
                                        <p:tgtEl>
                                          <p:spTgt spid="39"/>
                                        </p:tgtEl>
                                        <p:attrNameLst>
                                          <p:attrName>ppt_x</p:attrName>
                                        </p:attrNameLst>
                                      </p:cBhvr>
                                      <p:tavLst>
                                        <p:tav tm="0">
                                          <p:val>
                                            <p:strVal val="#ppt_x"/>
                                          </p:val>
                                        </p:tav>
                                        <p:tav tm="100000">
                                          <p:val>
                                            <p:strVal val="#ppt_x"/>
                                          </p:val>
                                        </p:tav>
                                      </p:tavLst>
                                    </p:anim>
                                    <p:anim calcmode="lin" valueType="num">
                                      <p:cBhvr>
                                        <p:cTn id="110" dur="1000" fill="hold"/>
                                        <p:tgtEl>
                                          <p:spTgt spid="39"/>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1000"/>
                                        <p:tgtEl>
                                          <p:spTgt spid="40"/>
                                        </p:tgtEl>
                                      </p:cBhvr>
                                    </p:animEffect>
                                    <p:anim calcmode="lin" valueType="num">
                                      <p:cBhvr>
                                        <p:cTn id="114" dur="1000" fill="hold"/>
                                        <p:tgtEl>
                                          <p:spTgt spid="40"/>
                                        </p:tgtEl>
                                        <p:attrNameLst>
                                          <p:attrName>ppt_x</p:attrName>
                                        </p:attrNameLst>
                                      </p:cBhvr>
                                      <p:tavLst>
                                        <p:tav tm="0">
                                          <p:val>
                                            <p:strVal val="#ppt_x"/>
                                          </p:val>
                                        </p:tav>
                                        <p:tav tm="100000">
                                          <p:val>
                                            <p:strVal val="#ppt_x"/>
                                          </p:val>
                                        </p:tav>
                                      </p:tavLst>
                                    </p:anim>
                                    <p:anim calcmode="lin" valueType="num">
                                      <p:cBhvr>
                                        <p:cTn id="115" dur="1000" fill="hold"/>
                                        <p:tgtEl>
                                          <p:spTgt spid="40"/>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1000"/>
                                        <p:tgtEl>
                                          <p:spTgt spid="41"/>
                                        </p:tgtEl>
                                      </p:cBhvr>
                                    </p:animEffect>
                                    <p:anim calcmode="lin" valueType="num">
                                      <p:cBhvr>
                                        <p:cTn id="119" dur="1000" fill="hold"/>
                                        <p:tgtEl>
                                          <p:spTgt spid="41"/>
                                        </p:tgtEl>
                                        <p:attrNameLst>
                                          <p:attrName>ppt_x</p:attrName>
                                        </p:attrNameLst>
                                      </p:cBhvr>
                                      <p:tavLst>
                                        <p:tav tm="0">
                                          <p:val>
                                            <p:strVal val="#ppt_x"/>
                                          </p:val>
                                        </p:tav>
                                        <p:tav tm="100000">
                                          <p:val>
                                            <p:strVal val="#ppt_x"/>
                                          </p:val>
                                        </p:tav>
                                      </p:tavLst>
                                    </p:anim>
                                    <p:anim calcmode="lin" valueType="num">
                                      <p:cBhvr>
                                        <p:cTn id="120" dur="1000" fill="hold"/>
                                        <p:tgtEl>
                                          <p:spTgt spid="41"/>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1000"/>
                                        <p:tgtEl>
                                          <p:spTgt spid="42"/>
                                        </p:tgtEl>
                                      </p:cBhvr>
                                    </p:animEffect>
                                    <p:anim calcmode="lin" valueType="num">
                                      <p:cBhvr>
                                        <p:cTn id="124" dur="1000" fill="hold"/>
                                        <p:tgtEl>
                                          <p:spTgt spid="42"/>
                                        </p:tgtEl>
                                        <p:attrNameLst>
                                          <p:attrName>ppt_x</p:attrName>
                                        </p:attrNameLst>
                                      </p:cBhvr>
                                      <p:tavLst>
                                        <p:tav tm="0">
                                          <p:val>
                                            <p:strVal val="#ppt_x"/>
                                          </p:val>
                                        </p:tav>
                                        <p:tav tm="100000">
                                          <p:val>
                                            <p:strVal val="#ppt_x"/>
                                          </p:val>
                                        </p:tav>
                                      </p:tavLst>
                                    </p:anim>
                                    <p:anim calcmode="lin" valueType="num">
                                      <p:cBhvr>
                                        <p:cTn id="125" dur="1000" fill="hold"/>
                                        <p:tgtEl>
                                          <p:spTgt spid="42"/>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1000"/>
                                        <p:tgtEl>
                                          <p:spTgt spid="43"/>
                                        </p:tgtEl>
                                      </p:cBhvr>
                                    </p:animEffect>
                                    <p:anim calcmode="lin" valueType="num">
                                      <p:cBhvr>
                                        <p:cTn id="129" dur="1000" fill="hold"/>
                                        <p:tgtEl>
                                          <p:spTgt spid="43"/>
                                        </p:tgtEl>
                                        <p:attrNameLst>
                                          <p:attrName>ppt_x</p:attrName>
                                        </p:attrNameLst>
                                      </p:cBhvr>
                                      <p:tavLst>
                                        <p:tav tm="0">
                                          <p:val>
                                            <p:strVal val="#ppt_x"/>
                                          </p:val>
                                        </p:tav>
                                        <p:tav tm="100000">
                                          <p:val>
                                            <p:strVal val="#ppt_x"/>
                                          </p:val>
                                        </p:tav>
                                      </p:tavLst>
                                    </p:anim>
                                    <p:anim calcmode="lin" valueType="num">
                                      <p:cBhvr>
                                        <p:cTn id="130" dur="1000" fill="hold"/>
                                        <p:tgtEl>
                                          <p:spTgt spid="43"/>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fade">
                                      <p:cBhvr>
                                        <p:cTn id="133" dur="1000"/>
                                        <p:tgtEl>
                                          <p:spTgt spid="44"/>
                                        </p:tgtEl>
                                      </p:cBhvr>
                                    </p:animEffect>
                                    <p:anim calcmode="lin" valueType="num">
                                      <p:cBhvr>
                                        <p:cTn id="134" dur="1000" fill="hold"/>
                                        <p:tgtEl>
                                          <p:spTgt spid="44"/>
                                        </p:tgtEl>
                                        <p:attrNameLst>
                                          <p:attrName>ppt_x</p:attrName>
                                        </p:attrNameLst>
                                      </p:cBhvr>
                                      <p:tavLst>
                                        <p:tav tm="0">
                                          <p:val>
                                            <p:strVal val="#ppt_x"/>
                                          </p:val>
                                        </p:tav>
                                        <p:tav tm="100000">
                                          <p:val>
                                            <p:strVal val="#ppt_x"/>
                                          </p:val>
                                        </p:tav>
                                      </p:tavLst>
                                    </p:anim>
                                    <p:anim calcmode="lin" valueType="num">
                                      <p:cBhvr>
                                        <p:cTn id="135" dur="1000" fill="hold"/>
                                        <p:tgtEl>
                                          <p:spTgt spid="44"/>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1000"/>
                                        <p:tgtEl>
                                          <p:spTgt spid="53"/>
                                        </p:tgtEl>
                                      </p:cBhvr>
                                    </p:animEffect>
                                    <p:anim calcmode="lin" valueType="num">
                                      <p:cBhvr>
                                        <p:cTn id="139" dur="1000" fill="hold"/>
                                        <p:tgtEl>
                                          <p:spTgt spid="53"/>
                                        </p:tgtEl>
                                        <p:attrNameLst>
                                          <p:attrName>ppt_x</p:attrName>
                                        </p:attrNameLst>
                                      </p:cBhvr>
                                      <p:tavLst>
                                        <p:tav tm="0">
                                          <p:val>
                                            <p:strVal val="#ppt_x"/>
                                          </p:val>
                                        </p:tav>
                                        <p:tav tm="100000">
                                          <p:val>
                                            <p:strVal val="#ppt_x"/>
                                          </p:val>
                                        </p:tav>
                                      </p:tavLst>
                                    </p:anim>
                                    <p:anim calcmode="lin" valueType="num">
                                      <p:cBhvr>
                                        <p:cTn id="140" dur="1000" fill="hold"/>
                                        <p:tgtEl>
                                          <p:spTgt spid="53"/>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fade">
                                      <p:cBhvr>
                                        <p:cTn id="143" dur="1000"/>
                                        <p:tgtEl>
                                          <p:spTgt spid="54"/>
                                        </p:tgtEl>
                                      </p:cBhvr>
                                    </p:animEffect>
                                    <p:anim calcmode="lin" valueType="num">
                                      <p:cBhvr>
                                        <p:cTn id="144" dur="1000" fill="hold"/>
                                        <p:tgtEl>
                                          <p:spTgt spid="54"/>
                                        </p:tgtEl>
                                        <p:attrNameLst>
                                          <p:attrName>ppt_x</p:attrName>
                                        </p:attrNameLst>
                                      </p:cBhvr>
                                      <p:tavLst>
                                        <p:tav tm="0">
                                          <p:val>
                                            <p:strVal val="#ppt_x"/>
                                          </p:val>
                                        </p:tav>
                                        <p:tav tm="100000">
                                          <p:val>
                                            <p:strVal val="#ppt_x"/>
                                          </p:val>
                                        </p:tav>
                                      </p:tavLst>
                                    </p:anim>
                                    <p:anim calcmode="lin" valueType="num">
                                      <p:cBhvr>
                                        <p:cTn id="145" dur="1000" fill="hold"/>
                                        <p:tgtEl>
                                          <p:spTgt spid="54"/>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59"/>
                                        </p:tgtEl>
                                        <p:attrNameLst>
                                          <p:attrName>style.visibility</p:attrName>
                                        </p:attrNameLst>
                                      </p:cBhvr>
                                      <p:to>
                                        <p:strVal val="visible"/>
                                      </p:to>
                                    </p:set>
                                    <p:animEffect transition="in" filter="fade">
                                      <p:cBhvr>
                                        <p:cTn id="148" dur="1000"/>
                                        <p:tgtEl>
                                          <p:spTgt spid="59"/>
                                        </p:tgtEl>
                                      </p:cBhvr>
                                    </p:animEffect>
                                    <p:anim calcmode="lin" valueType="num">
                                      <p:cBhvr>
                                        <p:cTn id="149" dur="1000" fill="hold"/>
                                        <p:tgtEl>
                                          <p:spTgt spid="59"/>
                                        </p:tgtEl>
                                        <p:attrNameLst>
                                          <p:attrName>ppt_x</p:attrName>
                                        </p:attrNameLst>
                                      </p:cBhvr>
                                      <p:tavLst>
                                        <p:tav tm="0">
                                          <p:val>
                                            <p:strVal val="#ppt_x"/>
                                          </p:val>
                                        </p:tav>
                                        <p:tav tm="100000">
                                          <p:val>
                                            <p:strVal val="#ppt_x"/>
                                          </p:val>
                                        </p:tav>
                                      </p:tavLst>
                                    </p:anim>
                                    <p:anim calcmode="lin" valueType="num">
                                      <p:cBhvr>
                                        <p:cTn id="150" dur="1000" fill="hold"/>
                                        <p:tgtEl>
                                          <p:spTgt spid="59"/>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0"/>
                                  </p:stCondLst>
                                  <p:childTnLst>
                                    <p:set>
                                      <p:cBhvr>
                                        <p:cTn id="152" dur="1" fill="hold">
                                          <p:stCondLst>
                                            <p:cond delay="0"/>
                                          </p:stCondLst>
                                        </p:cTn>
                                        <p:tgtEl>
                                          <p:spTgt spid="63"/>
                                        </p:tgtEl>
                                        <p:attrNameLst>
                                          <p:attrName>style.visibility</p:attrName>
                                        </p:attrNameLst>
                                      </p:cBhvr>
                                      <p:to>
                                        <p:strVal val="visible"/>
                                      </p:to>
                                    </p:set>
                                    <p:animEffect transition="in" filter="fade">
                                      <p:cBhvr>
                                        <p:cTn id="153" dur="1000"/>
                                        <p:tgtEl>
                                          <p:spTgt spid="63"/>
                                        </p:tgtEl>
                                      </p:cBhvr>
                                    </p:animEffect>
                                    <p:anim calcmode="lin" valueType="num">
                                      <p:cBhvr>
                                        <p:cTn id="154" dur="1000" fill="hold"/>
                                        <p:tgtEl>
                                          <p:spTgt spid="63"/>
                                        </p:tgtEl>
                                        <p:attrNameLst>
                                          <p:attrName>ppt_x</p:attrName>
                                        </p:attrNameLst>
                                      </p:cBhvr>
                                      <p:tavLst>
                                        <p:tav tm="0">
                                          <p:val>
                                            <p:strVal val="#ppt_x"/>
                                          </p:val>
                                        </p:tav>
                                        <p:tav tm="100000">
                                          <p:val>
                                            <p:strVal val="#ppt_x"/>
                                          </p:val>
                                        </p:tav>
                                      </p:tavLst>
                                    </p:anim>
                                    <p:anim calcmode="lin" valueType="num">
                                      <p:cBhvr>
                                        <p:cTn id="155" dur="1000" fill="hold"/>
                                        <p:tgtEl>
                                          <p:spTgt spid="63"/>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66"/>
                                        </p:tgtEl>
                                        <p:attrNameLst>
                                          <p:attrName>style.visibility</p:attrName>
                                        </p:attrNameLst>
                                      </p:cBhvr>
                                      <p:to>
                                        <p:strVal val="visible"/>
                                      </p:to>
                                    </p:set>
                                    <p:animEffect transition="in" filter="fade">
                                      <p:cBhvr>
                                        <p:cTn id="158" dur="1000"/>
                                        <p:tgtEl>
                                          <p:spTgt spid="66"/>
                                        </p:tgtEl>
                                      </p:cBhvr>
                                    </p:animEffect>
                                    <p:anim calcmode="lin" valueType="num">
                                      <p:cBhvr>
                                        <p:cTn id="159" dur="1000" fill="hold"/>
                                        <p:tgtEl>
                                          <p:spTgt spid="66"/>
                                        </p:tgtEl>
                                        <p:attrNameLst>
                                          <p:attrName>ppt_x</p:attrName>
                                        </p:attrNameLst>
                                      </p:cBhvr>
                                      <p:tavLst>
                                        <p:tav tm="0">
                                          <p:val>
                                            <p:strVal val="#ppt_x"/>
                                          </p:val>
                                        </p:tav>
                                        <p:tav tm="100000">
                                          <p:val>
                                            <p:strVal val="#ppt_x"/>
                                          </p:val>
                                        </p:tav>
                                      </p:tavLst>
                                    </p:anim>
                                    <p:anim calcmode="lin" valueType="num">
                                      <p:cBhvr>
                                        <p:cTn id="16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2" presetClass="entr" presetSubtype="0" fill="hold" nodeType="clickEffect">
                                  <p:stCondLst>
                                    <p:cond delay="0"/>
                                  </p:stCondLst>
                                  <p:childTnLst>
                                    <p:set>
                                      <p:cBhvr>
                                        <p:cTn id="164" dur="1" fill="hold">
                                          <p:stCondLst>
                                            <p:cond delay="0"/>
                                          </p:stCondLst>
                                        </p:cTn>
                                        <p:tgtEl>
                                          <p:spTgt spid="3"/>
                                        </p:tgtEl>
                                        <p:attrNameLst>
                                          <p:attrName>style.visibility</p:attrName>
                                        </p:attrNameLst>
                                      </p:cBhvr>
                                      <p:to>
                                        <p:strVal val="visible"/>
                                      </p:to>
                                    </p:set>
                                    <p:animEffect transition="in" filter="fade">
                                      <p:cBhvr>
                                        <p:cTn id="165" dur="1000"/>
                                        <p:tgtEl>
                                          <p:spTgt spid="3"/>
                                        </p:tgtEl>
                                      </p:cBhvr>
                                    </p:animEffect>
                                    <p:anim calcmode="lin" valueType="num">
                                      <p:cBhvr>
                                        <p:cTn id="166" dur="1000" fill="hold"/>
                                        <p:tgtEl>
                                          <p:spTgt spid="3"/>
                                        </p:tgtEl>
                                        <p:attrNameLst>
                                          <p:attrName>ppt_x</p:attrName>
                                        </p:attrNameLst>
                                      </p:cBhvr>
                                      <p:tavLst>
                                        <p:tav tm="0">
                                          <p:val>
                                            <p:strVal val="#ppt_x"/>
                                          </p:val>
                                        </p:tav>
                                        <p:tav tm="100000">
                                          <p:val>
                                            <p:strVal val="#ppt_x"/>
                                          </p:val>
                                        </p:tav>
                                      </p:tavLst>
                                    </p:anim>
                                    <p:anim calcmode="lin" valueType="num">
                                      <p:cBhvr>
                                        <p:cTn id="16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animBg="1"/>
      <p:bldP spid="19" grpId="0" animBg="1"/>
      <p:bldP spid="20" grpId="0" animBg="1"/>
      <p:bldP spid="21" grpId="0" animBg="1"/>
      <p:bldP spid="22" grpId="0" animBg="1"/>
      <p:bldP spid="23" grpId="0" animBg="1"/>
      <p:bldP spid="36" grpId="0" animBg="1"/>
      <p:bldP spid="37" grpId="0" animBg="1"/>
      <p:bldP spid="38" grpId="0" animBg="1"/>
      <p:bldP spid="39" grpId="0" animBg="1"/>
      <p:bldP spid="40"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71715B-73ED-0874-A4F4-30CDE31DE585}"/>
              </a:ext>
            </a:extLst>
          </p:cNvPr>
          <p:cNvSpPr/>
          <p:nvPr/>
        </p:nvSpPr>
        <p:spPr>
          <a:xfrm>
            <a:off x="933451" y="935667"/>
            <a:ext cx="2030412" cy="646112"/>
          </a:xfrm>
          <a:prstGeom prst="rect">
            <a:avLst/>
          </a:prstGeom>
        </p:spPr>
        <p:txBody>
          <a:bodyPr wrap="none">
            <a:spAutoFit/>
          </a:bodyPr>
          <a:lstStyle/>
          <a:p>
            <a:pPr>
              <a:spcBef>
                <a:spcPct val="50000"/>
              </a:spcBef>
              <a:defRPr/>
            </a:pPr>
            <a:r>
              <a:rPr lang="zh-CN" altLang="zh-CN" sz="3600" b="1" dirty="0">
                <a:solidFill>
                  <a:srgbClr val="002060"/>
                </a:solidFill>
                <a:latin typeface="+mj-lt"/>
                <a:ea typeface="+mj-ea"/>
                <a:cs typeface="+mj-cs"/>
              </a:rPr>
              <a:t>哈密顿路</a:t>
            </a:r>
          </a:p>
        </p:txBody>
      </p:sp>
      <p:sp>
        <p:nvSpPr>
          <p:cNvPr id="30723" name="矩形 2">
            <a:extLst>
              <a:ext uri="{FF2B5EF4-FFF2-40B4-BE49-F238E27FC236}">
                <a16:creationId xmlns:a16="http://schemas.microsoft.com/office/drawing/2014/main" id="{EF5A34A0-44DC-B604-DF39-5231DEE64175}"/>
              </a:ext>
            </a:extLst>
          </p:cNvPr>
          <p:cNvSpPr>
            <a:spLocks noChangeArrowheads="1"/>
          </p:cNvSpPr>
          <p:nvPr/>
        </p:nvSpPr>
        <p:spPr bwMode="auto">
          <a:xfrm>
            <a:off x="1822451" y="1562894"/>
            <a:ext cx="84248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45600">
              <a:spcBef>
                <a:spcPct val="50000"/>
              </a:spcBef>
              <a:defRPr/>
            </a:pPr>
            <a:r>
              <a:rPr lang="zh-CN" altLang="zh-CN" sz="2000" dirty="0">
                <a:solidFill>
                  <a:schemeClr val="tx1">
                    <a:lumMod val="95000"/>
                    <a:lumOff val="5000"/>
                  </a:schemeClr>
                </a:solidFill>
                <a:latin typeface="+mn-ea"/>
              </a:rPr>
              <a:t>邮递员在送信时，为了节省路途，自己规定：每次总是从n个村子中选择其中一个合适的村子出发，途中每个村子仅且经过一次，送完所有的信。已知各个村子的道路连通情况。请你帮邮递员选择一条合适的路线。</a:t>
            </a:r>
          </a:p>
        </p:txBody>
      </p:sp>
      <p:sp>
        <p:nvSpPr>
          <p:cNvPr id="28676" name="矩形 3">
            <a:extLst>
              <a:ext uri="{FF2B5EF4-FFF2-40B4-BE49-F238E27FC236}">
                <a16:creationId xmlns:a16="http://schemas.microsoft.com/office/drawing/2014/main" id="{96FEB4F3-F2F1-4C6D-AC1C-8479DF78C1A3}"/>
              </a:ext>
            </a:extLst>
          </p:cNvPr>
          <p:cNvSpPr>
            <a:spLocks noChangeArrowheads="1"/>
          </p:cNvSpPr>
          <p:nvPr/>
        </p:nvSpPr>
        <p:spPr bwMode="auto">
          <a:xfrm>
            <a:off x="1948657" y="2653128"/>
            <a:ext cx="788828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t>输入：</a:t>
            </a:r>
          </a:p>
          <a:p>
            <a:pPr eaLnBrk="1" hangingPunct="1"/>
            <a:r>
              <a:rPr lang="zh-CN" altLang="zh-CN" dirty="0"/>
              <a:t>第一行：整数n：村子的个数。</a:t>
            </a:r>
          </a:p>
          <a:p>
            <a:pPr eaLnBrk="1" hangingPunct="1"/>
            <a:r>
              <a:rPr lang="zh-CN" altLang="zh-CN" dirty="0"/>
              <a:t>接下来是一个n*n的0、1矩阵，表示n个村子的连同情况，如：a[I,j]=1 ，表示第i和第j个村子之间有路可走，如果a[I,j]=0，表示他们之间无路可走。</a:t>
            </a:r>
          </a:p>
          <a:p>
            <a:pPr eaLnBrk="1" hangingPunct="1"/>
            <a:r>
              <a:rPr lang="zh-CN" altLang="zh-CN" dirty="0"/>
              <a:t>输出：一条可行的路线</a:t>
            </a:r>
          </a:p>
        </p:txBody>
      </p:sp>
      <p:sp>
        <p:nvSpPr>
          <p:cNvPr id="28677" name="Text Box 21">
            <a:extLst>
              <a:ext uri="{FF2B5EF4-FFF2-40B4-BE49-F238E27FC236}">
                <a16:creationId xmlns:a16="http://schemas.microsoft.com/office/drawing/2014/main" id="{C0AB84E4-105A-B954-26F0-A56F4762CDF3}"/>
              </a:ext>
            </a:extLst>
          </p:cNvPr>
          <p:cNvSpPr txBox="1">
            <a:spLocks noChangeArrowheads="1"/>
          </p:cNvSpPr>
          <p:nvPr/>
        </p:nvSpPr>
        <p:spPr bwMode="auto">
          <a:xfrm>
            <a:off x="2201863" y="4157664"/>
            <a:ext cx="15240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输入：</a:t>
            </a:r>
          </a:p>
          <a:p>
            <a:pPr eaLnBrk="1" hangingPunct="1">
              <a:spcBef>
                <a:spcPct val="50000"/>
              </a:spcBef>
            </a:pPr>
            <a:r>
              <a:rPr lang="zh-CN" altLang="zh-CN" b="1"/>
              <a:t>7</a:t>
            </a:r>
            <a:br>
              <a:rPr lang="zh-CN" altLang="zh-CN" b="1"/>
            </a:br>
            <a:r>
              <a:rPr lang="zh-CN" altLang="zh-CN" b="1"/>
              <a:t>0 1 0 1 1 0 0</a:t>
            </a:r>
            <a:br>
              <a:rPr lang="zh-CN" altLang="zh-CN" b="1"/>
            </a:br>
            <a:r>
              <a:rPr lang="zh-CN" altLang="zh-CN" b="1"/>
              <a:t>1 0 1 0 1 0 0</a:t>
            </a:r>
            <a:br>
              <a:rPr lang="zh-CN" altLang="zh-CN" b="1"/>
            </a:br>
            <a:r>
              <a:rPr lang="zh-CN" altLang="zh-CN" b="1"/>
              <a:t>0 1 0 0 0 0 1</a:t>
            </a:r>
            <a:br>
              <a:rPr lang="zh-CN" altLang="zh-CN" b="1"/>
            </a:br>
            <a:r>
              <a:rPr lang="zh-CN" altLang="zh-CN" b="1"/>
              <a:t>1 0 0 0 0 0 0</a:t>
            </a:r>
            <a:br>
              <a:rPr lang="zh-CN" altLang="zh-CN" b="1"/>
            </a:br>
            <a:r>
              <a:rPr lang="zh-CN" altLang="zh-CN" b="1"/>
              <a:t>1 1 0 0 0 1 0</a:t>
            </a:r>
            <a:br>
              <a:rPr lang="zh-CN" altLang="zh-CN" b="1"/>
            </a:br>
            <a:r>
              <a:rPr lang="zh-CN" altLang="zh-CN" b="1"/>
              <a:t>0 0 0 0 1 0 1</a:t>
            </a:r>
            <a:br>
              <a:rPr lang="zh-CN" altLang="zh-CN" b="1"/>
            </a:br>
            <a:r>
              <a:rPr lang="zh-CN" altLang="zh-CN" b="1"/>
              <a:t>0 0 1 0 0 1 0</a:t>
            </a:r>
          </a:p>
        </p:txBody>
      </p:sp>
      <p:sp>
        <p:nvSpPr>
          <p:cNvPr id="28678" name="Text Box 22">
            <a:extLst>
              <a:ext uri="{FF2B5EF4-FFF2-40B4-BE49-F238E27FC236}">
                <a16:creationId xmlns:a16="http://schemas.microsoft.com/office/drawing/2014/main" id="{79723155-EF06-E526-3DE8-B8629AB7BF63}"/>
              </a:ext>
            </a:extLst>
          </p:cNvPr>
          <p:cNvSpPr txBox="1">
            <a:spLocks noChangeArrowheads="1"/>
          </p:cNvSpPr>
          <p:nvPr/>
        </p:nvSpPr>
        <p:spPr bwMode="auto">
          <a:xfrm>
            <a:off x="3846513" y="4170363"/>
            <a:ext cx="22098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输出：</a:t>
            </a:r>
          </a:p>
          <a:p>
            <a:pPr eaLnBrk="1" hangingPunct="1">
              <a:spcBef>
                <a:spcPct val="50000"/>
              </a:spcBef>
            </a:pPr>
            <a:r>
              <a:rPr lang="zh-CN" altLang="zh-CN" b="1"/>
              <a:t>2  3  7  6  5  1  4</a:t>
            </a:r>
          </a:p>
        </p:txBody>
      </p:sp>
      <p:grpSp>
        <p:nvGrpSpPr>
          <p:cNvPr id="28679" name="Group 2">
            <a:extLst>
              <a:ext uri="{FF2B5EF4-FFF2-40B4-BE49-F238E27FC236}">
                <a16:creationId xmlns:a16="http://schemas.microsoft.com/office/drawing/2014/main" id="{F24BA00A-8EF7-B147-6257-D4F0DFAC48F4}"/>
              </a:ext>
            </a:extLst>
          </p:cNvPr>
          <p:cNvGrpSpPr>
            <a:grpSpLocks/>
          </p:cNvGrpSpPr>
          <p:nvPr/>
        </p:nvGrpSpPr>
        <p:grpSpPr bwMode="auto">
          <a:xfrm>
            <a:off x="6165850" y="3946525"/>
            <a:ext cx="3276600" cy="2514600"/>
            <a:chOff x="0" y="0"/>
            <a:chExt cx="2359" cy="1814"/>
          </a:xfrm>
        </p:grpSpPr>
        <p:sp>
          <p:nvSpPr>
            <p:cNvPr id="28680" name="Oval 3">
              <a:extLst>
                <a:ext uri="{FF2B5EF4-FFF2-40B4-BE49-F238E27FC236}">
                  <a16:creationId xmlns:a16="http://schemas.microsoft.com/office/drawing/2014/main" id="{969A1054-A7E1-3E6C-1C1C-D0848EBB6176}"/>
                </a:ext>
              </a:extLst>
            </p:cNvPr>
            <p:cNvSpPr>
              <a:spLocks noChangeArrowheads="1"/>
            </p:cNvSpPr>
            <p:nvPr/>
          </p:nvSpPr>
          <p:spPr bwMode="auto">
            <a:xfrm>
              <a:off x="136" y="136"/>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1</a:t>
              </a:r>
            </a:p>
          </p:txBody>
        </p:sp>
        <p:sp>
          <p:nvSpPr>
            <p:cNvPr id="28681" name="Oval 4">
              <a:extLst>
                <a:ext uri="{FF2B5EF4-FFF2-40B4-BE49-F238E27FC236}">
                  <a16:creationId xmlns:a16="http://schemas.microsoft.com/office/drawing/2014/main" id="{43AA847A-A6B1-1068-BD21-FF3A2F60240A}"/>
                </a:ext>
              </a:extLst>
            </p:cNvPr>
            <p:cNvSpPr>
              <a:spLocks noChangeArrowheads="1"/>
            </p:cNvSpPr>
            <p:nvPr/>
          </p:nvSpPr>
          <p:spPr bwMode="auto">
            <a:xfrm>
              <a:off x="0" y="998"/>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2</a:t>
              </a:r>
            </a:p>
          </p:txBody>
        </p:sp>
        <p:sp>
          <p:nvSpPr>
            <p:cNvPr id="28682" name="Oval 5">
              <a:extLst>
                <a:ext uri="{FF2B5EF4-FFF2-40B4-BE49-F238E27FC236}">
                  <a16:creationId xmlns:a16="http://schemas.microsoft.com/office/drawing/2014/main" id="{E70C4FEB-D4AD-04ED-F24F-B6ECEBDDAD41}"/>
                </a:ext>
              </a:extLst>
            </p:cNvPr>
            <p:cNvSpPr>
              <a:spLocks noChangeArrowheads="1"/>
            </p:cNvSpPr>
            <p:nvPr/>
          </p:nvSpPr>
          <p:spPr bwMode="auto">
            <a:xfrm>
              <a:off x="1134" y="726"/>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3</a:t>
              </a:r>
            </a:p>
          </p:txBody>
        </p:sp>
        <p:sp>
          <p:nvSpPr>
            <p:cNvPr id="28683" name="Oval 6">
              <a:extLst>
                <a:ext uri="{FF2B5EF4-FFF2-40B4-BE49-F238E27FC236}">
                  <a16:creationId xmlns:a16="http://schemas.microsoft.com/office/drawing/2014/main" id="{E0CEA5B7-0B95-3965-8265-802CD8F8ECBD}"/>
                </a:ext>
              </a:extLst>
            </p:cNvPr>
            <p:cNvSpPr>
              <a:spLocks noChangeArrowheads="1"/>
            </p:cNvSpPr>
            <p:nvPr/>
          </p:nvSpPr>
          <p:spPr bwMode="auto">
            <a:xfrm>
              <a:off x="862" y="1588"/>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5</a:t>
              </a:r>
            </a:p>
          </p:txBody>
        </p:sp>
        <p:sp>
          <p:nvSpPr>
            <p:cNvPr id="28684" name="Oval 7">
              <a:extLst>
                <a:ext uri="{FF2B5EF4-FFF2-40B4-BE49-F238E27FC236}">
                  <a16:creationId xmlns:a16="http://schemas.microsoft.com/office/drawing/2014/main" id="{24D52F15-4DB8-7D50-FDAC-DAA8912E3202}"/>
                </a:ext>
              </a:extLst>
            </p:cNvPr>
            <p:cNvSpPr>
              <a:spLocks noChangeArrowheads="1"/>
            </p:cNvSpPr>
            <p:nvPr/>
          </p:nvSpPr>
          <p:spPr bwMode="auto">
            <a:xfrm>
              <a:off x="1451" y="0"/>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4</a:t>
              </a:r>
            </a:p>
          </p:txBody>
        </p:sp>
        <p:sp>
          <p:nvSpPr>
            <p:cNvPr id="28685" name="Oval 8">
              <a:extLst>
                <a:ext uri="{FF2B5EF4-FFF2-40B4-BE49-F238E27FC236}">
                  <a16:creationId xmlns:a16="http://schemas.microsoft.com/office/drawing/2014/main" id="{F66341F4-D7BF-D2FA-B715-15EC8CAA08B0}"/>
                </a:ext>
              </a:extLst>
            </p:cNvPr>
            <p:cNvSpPr>
              <a:spLocks noChangeArrowheads="1"/>
            </p:cNvSpPr>
            <p:nvPr/>
          </p:nvSpPr>
          <p:spPr bwMode="auto">
            <a:xfrm>
              <a:off x="1724" y="1406"/>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6</a:t>
              </a:r>
            </a:p>
          </p:txBody>
        </p:sp>
        <p:sp>
          <p:nvSpPr>
            <p:cNvPr id="28686" name="Oval 9">
              <a:extLst>
                <a:ext uri="{FF2B5EF4-FFF2-40B4-BE49-F238E27FC236}">
                  <a16:creationId xmlns:a16="http://schemas.microsoft.com/office/drawing/2014/main" id="{8DB566A6-C0BD-83CF-4CF0-CED460AB6BB8}"/>
                </a:ext>
              </a:extLst>
            </p:cNvPr>
            <p:cNvSpPr>
              <a:spLocks noChangeArrowheads="1"/>
            </p:cNvSpPr>
            <p:nvPr/>
          </p:nvSpPr>
          <p:spPr bwMode="auto">
            <a:xfrm>
              <a:off x="2132" y="771"/>
              <a:ext cx="227" cy="22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t>7</a:t>
              </a:r>
            </a:p>
          </p:txBody>
        </p:sp>
        <p:sp>
          <p:nvSpPr>
            <p:cNvPr id="28687" name="Line 10">
              <a:extLst>
                <a:ext uri="{FF2B5EF4-FFF2-40B4-BE49-F238E27FC236}">
                  <a16:creationId xmlns:a16="http://schemas.microsoft.com/office/drawing/2014/main" id="{92136061-8DF2-C24E-26C6-712DCB144CCC}"/>
                </a:ext>
              </a:extLst>
            </p:cNvPr>
            <p:cNvSpPr>
              <a:spLocks noChangeShapeType="1"/>
            </p:cNvSpPr>
            <p:nvPr/>
          </p:nvSpPr>
          <p:spPr bwMode="auto">
            <a:xfrm>
              <a:off x="181" y="1225"/>
              <a:ext cx="681"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1">
              <a:extLst>
                <a:ext uri="{FF2B5EF4-FFF2-40B4-BE49-F238E27FC236}">
                  <a16:creationId xmlns:a16="http://schemas.microsoft.com/office/drawing/2014/main" id="{93306A90-8989-0E7C-7C47-FB0F8F6CA8A4}"/>
                </a:ext>
              </a:extLst>
            </p:cNvPr>
            <p:cNvSpPr>
              <a:spLocks noChangeShapeType="1"/>
            </p:cNvSpPr>
            <p:nvPr/>
          </p:nvSpPr>
          <p:spPr bwMode="auto">
            <a:xfrm>
              <a:off x="1361" y="816"/>
              <a:ext cx="726"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2">
              <a:extLst>
                <a:ext uri="{FF2B5EF4-FFF2-40B4-BE49-F238E27FC236}">
                  <a16:creationId xmlns:a16="http://schemas.microsoft.com/office/drawing/2014/main" id="{A16A2B64-BE8D-CBAB-51D2-C170F327F7A6}"/>
                </a:ext>
              </a:extLst>
            </p:cNvPr>
            <p:cNvSpPr>
              <a:spLocks noChangeShapeType="1"/>
            </p:cNvSpPr>
            <p:nvPr/>
          </p:nvSpPr>
          <p:spPr bwMode="auto">
            <a:xfrm flipH="1">
              <a:off x="1905" y="952"/>
              <a:ext cx="272"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3">
              <a:extLst>
                <a:ext uri="{FF2B5EF4-FFF2-40B4-BE49-F238E27FC236}">
                  <a16:creationId xmlns:a16="http://schemas.microsoft.com/office/drawing/2014/main" id="{733BC611-77C3-D9C3-A675-324C840F0156}"/>
                </a:ext>
              </a:extLst>
            </p:cNvPr>
            <p:cNvSpPr>
              <a:spLocks noChangeShapeType="1"/>
            </p:cNvSpPr>
            <p:nvPr/>
          </p:nvSpPr>
          <p:spPr bwMode="auto">
            <a:xfrm flipV="1">
              <a:off x="1089" y="1542"/>
              <a:ext cx="635"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4">
              <a:extLst>
                <a:ext uri="{FF2B5EF4-FFF2-40B4-BE49-F238E27FC236}">
                  <a16:creationId xmlns:a16="http://schemas.microsoft.com/office/drawing/2014/main" id="{C264D926-6E98-DAA0-887F-C4D8B6414F9B}"/>
                </a:ext>
              </a:extLst>
            </p:cNvPr>
            <p:cNvSpPr>
              <a:spLocks noChangeShapeType="1"/>
            </p:cNvSpPr>
            <p:nvPr/>
          </p:nvSpPr>
          <p:spPr bwMode="auto">
            <a:xfrm flipH="1">
              <a:off x="91" y="363"/>
              <a:ext cx="90"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5">
              <a:extLst>
                <a:ext uri="{FF2B5EF4-FFF2-40B4-BE49-F238E27FC236}">
                  <a16:creationId xmlns:a16="http://schemas.microsoft.com/office/drawing/2014/main" id="{90AB3650-9287-D7A1-7725-A673EA802DB0}"/>
                </a:ext>
              </a:extLst>
            </p:cNvPr>
            <p:cNvSpPr>
              <a:spLocks noChangeShapeType="1"/>
            </p:cNvSpPr>
            <p:nvPr/>
          </p:nvSpPr>
          <p:spPr bwMode="auto">
            <a:xfrm flipV="1">
              <a:off x="363" y="136"/>
              <a:ext cx="1134"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16">
              <a:extLst>
                <a:ext uri="{FF2B5EF4-FFF2-40B4-BE49-F238E27FC236}">
                  <a16:creationId xmlns:a16="http://schemas.microsoft.com/office/drawing/2014/main" id="{FDFEFF61-51B1-A605-B5A7-8A79F606A7E2}"/>
                </a:ext>
              </a:extLst>
            </p:cNvPr>
            <p:cNvSpPr>
              <a:spLocks noChangeShapeType="1"/>
            </p:cNvSpPr>
            <p:nvPr/>
          </p:nvSpPr>
          <p:spPr bwMode="auto">
            <a:xfrm>
              <a:off x="272" y="363"/>
              <a:ext cx="681" cy="1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17">
              <a:extLst>
                <a:ext uri="{FF2B5EF4-FFF2-40B4-BE49-F238E27FC236}">
                  <a16:creationId xmlns:a16="http://schemas.microsoft.com/office/drawing/2014/main" id="{21665CD0-1E9F-3793-772E-0C4C60B3F7E2}"/>
                </a:ext>
              </a:extLst>
            </p:cNvPr>
            <p:cNvSpPr>
              <a:spLocks noChangeShapeType="1"/>
            </p:cNvSpPr>
            <p:nvPr/>
          </p:nvSpPr>
          <p:spPr bwMode="auto">
            <a:xfrm flipH="1">
              <a:off x="227" y="862"/>
              <a:ext cx="90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F0B013B-47C0-9844-70F6-970F3FB56C98}"/>
              </a:ext>
            </a:extLst>
          </p:cNvPr>
          <p:cNvSpPr>
            <a:spLocks noGrp="1" noChangeArrowheads="1"/>
          </p:cNvSpPr>
          <p:nvPr>
            <p:ph type="title" idx="4294967295"/>
          </p:nvPr>
        </p:nvSpPr>
        <p:spPr>
          <a:xfrm>
            <a:off x="895350" y="593725"/>
            <a:ext cx="10515600" cy="1325563"/>
          </a:xfrm>
        </p:spPr>
        <p:txBody>
          <a:bodyPr/>
          <a:lstStyle/>
          <a:p>
            <a:r>
              <a:rPr lang="zh-CN" altLang="en-US" b="1" dirty="0"/>
              <a:t>汉密顿路</a:t>
            </a:r>
            <a:r>
              <a:rPr lang="en-US" altLang="zh-CN" b="1" dirty="0"/>
              <a:t>---DFS</a:t>
            </a:r>
            <a:endParaRPr lang="zh-CN" altLang="en-US" b="1" dirty="0"/>
          </a:p>
        </p:txBody>
      </p:sp>
      <p:sp>
        <p:nvSpPr>
          <p:cNvPr id="29699" name="Rectangle 3">
            <a:extLst>
              <a:ext uri="{FF2B5EF4-FFF2-40B4-BE49-F238E27FC236}">
                <a16:creationId xmlns:a16="http://schemas.microsoft.com/office/drawing/2014/main" id="{4405BAD4-5917-52D6-363E-347C940AAE9F}"/>
              </a:ext>
            </a:extLst>
          </p:cNvPr>
          <p:cNvSpPr>
            <a:spLocks noGrp="1" noChangeArrowheads="1"/>
          </p:cNvSpPr>
          <p:nvPr>
            <p:ph type="body" idx="4294967295"/>
          </p:nvPr>
        </p:nvSpPr>
        <p:spPr>
          <a:xfrm>
            <a:off x="1981200" y="1919288"/>
            <a:ext cx="8229600" cy="2016125"/>
          </a:xfrm>
        </p:spPr>
        <p:txBody>
          <a:bodyPr/>
          <a:lstStyle/>
          <a:p>
            <a:pPr marL="0" indent="0">
              <a:buNone/>
            </a:pPr>
            <a:r>
              <a:rPr lang="zh-CN" altLang="en-US" dirty="0"/>
              <a:t>方法一：暴力搜索</a:t>
            </a:r>
            <a:endParaRPr lang="en-US" altLang="zh-CN" dirty="0"/>
          </a:p>
          <a:p>
            <a:pPr marL="0" indent="0">
              <a:buNone/>
            </a:pPr>
            <a:r>
              <a:rPr lang="en-US" altLang="zh-CN" dirty="0"/>
              <a:t>1</a:t>
            </a:r>
            <a:r>
              <a:rPr lang="zh-CN" altLang="en-US" dirty="0"/>
              <a:t>、枚举顶点</a:t>
            </a:r>
            <a:endParaRPr lang="en-US" altLang="zh-CN" dirty="0"/>
          </a:p>
          <a:p>
            <a:pPr marL="0" indent="0">
              <a:buNone/>
            </a:pPr>
            <a:r>
              <a:rPr lang="en-US" altLang="zh-CN" dirty="0"/>
              <a:t>2</a:t>
            </a:r>
            <a:r>
              <a:rPr lang="zh-CN" altLang="en-US" dirty="0"/>
              <a:t>、然后</a:t>
            </a:r>
            <a:r>
              <a:rPr lang="en-US" altLang="zh-CN" dirty="0" err="1"/>
              <a:t>dfs</a:t>
            </a:r>
            <a:r>
              <a:rPr lang="zh-CN" altLang="en-US" dirty="0"/>
              <a:t>遍历点，直到</a:t>
            </a:r>
            <a:r>
              <a:rPr lang="en-US" altLang="zh-CN" dirty="0"/>
              <a:t>n</a:t>
            </a:r>
            <a:r>
              <a:rPr lang="zh-CN" altLang="en-US" dirty="0"/>
              <a:t>个点遍历完为止。</a:t>
            </a:r>
            <a:endParaRPr lang="en-US" altLang="zh-CN" dirty="0"/>
          </a:p>
          <a:p>
            <a:pPr marL="0" indent="0">
              <a:buNone/>
            </a:pPr>
            <a:r>
              <a:rPr lang="zh-CN" altLang="en-US" dirty="0"/>
              <a:t>方法二：状压</a:t>
            </a:r>
            <a:r>
              <a:rPr lang="en-US" altLang="zh-CN" dirty="0"/>
              <a:t>DP</a:t>
            </a: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39922A-120A-E01D-3C1B-F34F5E94930C}"/>
              </a:ext>
            </a:extLst>
          </p:cNvPr>
          <p:cNvSpPr>
            <a:spLocks noGrp="1" noChangeArrowheads="1"/>
          </p:cNvSpPr>
          <p:nvPr>
            <p:ph type="title" idx="4294967295"/>
          </p:nvPr>
        </p:nvSpPr>
        <p:spPr>
          <a:xfrm>
            <a:off x="1047750" y="781843"/>
            <a:ext cx="6765925" cy="936625"/>
          </a:xfrm>
        </p:spPr>
        <p:txBody>
          <a:bodyPr/>
          <a:lstStyle/>
          <a:p>
            <a:r>
              <a:rPr lang="zh-CN" altLang="en-US" b="1" dirty="0"/>
              <a:t>图的基本概念</a:t>
            </a:r>
          </a:p>
        </p:txBody>
      </p:sp>
      <p:pic>
        <p:nvPicPr>
          <p:cNvPr id="5123" name="Picture 3" descr="未命名">
            <a:extLst>
              <a:ext uri="{FF2B5EF4-FFF2-40B4-BE49-F238E27FC236}">
                <a16:creationId xmlns:a16="http://schemas.microsoft.com/office/drawing/2014/main" id="{A51B4A44-720C-ADC8-5242-54257F94F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75" y="3194050"/>
            <a:ext cx="32004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5124" name="Text Box 4">
            <a:extLst>
              <a:ext uri="{FF2B5EF4-FFF2-40B4-BE49-F238E27FC236}">
                <a16:creationId xmlns:a16="http://schemas.microsoft.com/office/drawing/2014/main" id="{7B23BCCE-BEB4-A011-B591-279629B3E634}"/>
              </a:ext>
            </a:extLst>
          </p:cNvPr>
          <p:cNvSpPr txBox="1">
            <a:spLocks noChangeArrowheads="1"/>
          </p:cNvSpPr>
          <p:nvPr/>
        </p:nvSpPr>
        <p:spPr bwMode="auto">
          <a:xfrm>
            <a:off x="2024063" y="1718468"/>
            <a:ext cx="7777162"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楷体" panose="02010609060101010101" pitchFamily="49" charset="-122"/>
                <a:ea typeface="楷体" panose="02010609060101010101" pitchFamily="49" charset="-122"/>
              </a:rPr>
              <a:t>1、图的的定义</a:t>
            </a:r>
            <a:endParaRPr lang="zh-CN" altLang="en-US"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图是由顶点V的集合和边E的集合组成的二元组：</a:t>
            </a:r>
          </a:p>
          <a:p>
            <a:pPr eaLnBrk="1" hangingPunct="1"/>
            <a:r>
              <a:rPr lang="zh-CN" altLang="en-US" sz="2400" b="1" dirty="0">
                <a:latin typeface="楷体" panose="02010609060101010101" pitchFamily="49" charset="-122"/>
                <a:ea typeface="楷体" panose="02010609060101010101" pitchFamily="49" charset="-122"/>
              </a:rPr>
              <a:t>   记G=（V，E） </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DBF417B5-6C4E-67A8-1C98-FA7DB7C3D54B}"/>
              </a:ext>
            </a:extLst>
          </p:cNvPr>
          <p:cNvSpPr>
            <a:spLocks noGrp="1"/>
          </p:cNvSpPr>
          <p:nvPr>
            <p:ph type="title" idx="4294967295"/>
          </p:nvPr>
        </p:nvSpPr>
        <p:spPr>
          <a:xfrm>
            <a:off x="1395413" y="841376"/>
            <a:ext cx="6767512" cy="938213"/>
          </a:xfrm>
        </p:spPr>
        <p:txBody>
          <a:bodyPr/>
          <a:lstStyle/>
          <a:p>
            <a:r>
              <a:rPr lang="zh-CN" altLang="en-US" b="1" dirty="0"/>
              <a:t>基本概念</a:t>
            </a:r>
          </a:p>
        </p:txBody>
      </p:sp>
      <p:sp>
        <p:nvSpPr>
          <p:cNvPr id="6147" name="内容占位符 2">
            <a:extLst>
              <a:ext uri="{FF2B5EF4-FFF2-40B4-BE49-F238E27FC236}">
                <a16:creationId xmlns:a16="http://schemas.microsoft.com/office/drawing/2014/main" id="{41288C81-6FA1-EC19-F311-CE0D642CC8B8}"/>
              </a:ext>
            </a:extLst>
          </p:cNvPr>
          <p:cNvSpPr>
            <a:spLocks noGrp="1"/>
          </p:cNvSpPr>
          <p:nvPr>
            <p:ph idx="4294967295"/>
          </p:nvPr>
        </p:nvSpPr>
        <p:spPr>
          <a:xfrm>
            <a:off x="1958975" y="2078039"/>
            <a:ext cx="8496300" cy="3311525"/>
          </a:xfrm>
        </p:spPr>
        <p:txBody>
          <a:bodyPr/>
          <a:lstStyle/>
          <a:p>
            <a:pPr>
              <a:lnSpc>
                <a:spcPct val="150000"/>
              </a:lnSpc>
              <a:buClr>
                <a:srgbClr val="FF0000"/>
              </a:buClr>
              <a:buFont typeface="Wingdings" panose="05000000000000000000" pitchFamily="2" charset="2"/>
              <a:buChar char="²"/>
            </a:pPr>
            <a:r>
              <a:rPr lang="zh-CN" altLang="en-US" sz="2800" dirty="0"/>
              <a:t>二元组(V, E) 称为图(graph)。V 为顶点集，E为V 中结点之间的边的集合。</a:t>
            </a:r>
            <a:endParaRPr lang="en-US" altLang="zh-CN" sz="2800" dirty="0"/>
          </a:p>
          <a:p>
            <a:pPr>
              <a:lnSpc>
                <a:spcPct val="150000"/>
              </a:lnSpc>
              <a:buClr>
                <a:srgbClr val="FF0000"/>
              </a:buClr>
              <a:buFont typeface="Wingdings" panose="05000000000000000000" pitchFamily="2" charset="2"/>
              <a:buChar char="²"/>
            </a:pPr>
            <a:r>
              <a:rPr lang="zh-CN" altLang="en-US" sz="2800" dirty="0"/>
              <a:t>自环：一条边的两个端点是相同的。</a:t>
            </a:r>
            <a:endParaRPr lang="en-US" altLang="zh-CN" sz="2800" dirty="0"/>
          </a:p>
          <a:p>
            <a:pPr marL="342900" lvl="1" indent="-342900">
              <a:lnSpc>
                <a:spcPct val="150000"/>
              </a:lnSpc>
              <a:buClr>
                <a:srgbClr val="FF0000"/>
              </a:buClr>
              <a:buFont typeface="Wingdings" panose="05000000000000000000" pitchFamily="2" charset="2"/>
              <a:buChar char="²"/>
            </a:pPr>
            <a:r>
              <a:rPr lang="zh-CN" altLang="en-US" sz="2800" dirty="0"/>
              <a:t>多重边：两个端点之间有两条以上的边，称他们是多重边。</a:t>
            </a:r>
            <a:endParaRPr lang="en-US" altLang="zh-CN" sz="2800" dirty="0"/>
          </a:p>
          <a:p>
            <a:pPr marL="342900" lvl="1" indent="-342900">
              <a:lnSpc>
                <a:spcPct val="150000"/>
              </a:lnSpc>
              <a:buClr>
                <a:srgbClr val="FF0000"/>
              </a:buClr>
              <a:buFont typeface="Wingdings" panose="05000000000000000000" pitchFamily="2" charset="2"/>
              <a:buChar char="²"/>
            </a:pPr>
            <a:r>
              <a:rPr lang="zh-CN" altLang="en-US" sz="2800" dirty="0"/>
              <a:t>简单图：没有自环和多重边的图</a:t>
            </a:r>
            <a:endParaRPr lang="en-US" altLang="zh-CN" sz="2800" dirty="0">
              <a:latin typeface="华文细黑" panose="02010600040101010101" pitchFamily="2" charset="-122"/>
              <a:ea typeface="华文细黑" panose="0201060004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2" dur="500"/>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7" dur="500"/>
                                        <p:tgtEl>
                                          <p:spTgt spid="61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22" dur="500"/>
                                        <p:tgtEl>
                                          <p:spTgt spid="61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F878A4ED-52C7-7CCE-948F-1D2809843951}"/>
              </a:ext>
            </a:extLst>
          </p:cNvPr>
          <p:cNvSpPr>
            <a:spLocks noGrp="1"/>
          </p:cNvSpPr>
          <p:nvPr>
            <p:ph type="title" idx="4294967295"/>
          </p:nvPr>
        </p:nvSpPr>
        <p:spPr>
          <a:xfrm>
            <a:off x="1339850" y="624682"/>
            <a:ext cx="10515600" cy="1325563"/>
          </a:xfrm>
        </p:spPr>
        <p:txBody>
          <a:bodyPr/>
          <a:lstStyle/>
          <a:p>
            <a:r>
              <a:rPr lang="zh-CN" altLang="en-US" b="1" dirty="0"/>
              <a:t>基本概念</a:t>
            </a:r>
          </a:p>
        </p:txBody>
      </p:sp>
      <p:sp>
        <p:nvSpPr>
          <p:cNvPr id="7171" name="内容占位符 2">
            <a:extLst>
              <a:ext uri="{FF2B5EF4-FFF2-40B4-BE49-F238E27FC236}">
                <a16:creationId xmlns:a16="http://schemas.microsoft.com/office/drawing/2014/main" id="{231DCD31-7A95-EA00-9C2D-EB356B6F2830}"/>
              </a:ext>
            </a:extLst>
          </p:cNvPr>
          <p:cNvSpPr>
            <a:spLocks noGrp="1"/>
          </p:cNvSpPr>
          <p:nvPr>
            <p:ph idx="4294967295"/>
          </p:nvPr>
        </p:nvSpPr>
        <p:spPr>
          <a:xfrm>
            <a:off x="2376488" y="2008188"/>
            <a:ext cx="8280400" cy="4032250"/>
          </a:xfrm>
        </p:spPr>
        <p:txBody>
          <a:bodyPr/>
          <a:lstStyle/>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无向边：边是双向的</a:t>
            </a:r>
            <a:endParaRPr lang="en-US" altLang="zh-CN" dirty="0">
              <a:latin typeface="黑体" panose="02010609060101010101" pitchFamily="49" charset="-122"/>
            </a:endParaRPr>
          </a:p>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有向边：单向边，有箭头</a:t>
            </a:r>
            <a:endParaRPr lang="en-US" altLang="zh-CN" dirty="0">
              <a:latin typeface="黑体" panose="02010609060101010101" pitchFamily="49" charset="-122"/>
            </a:endParaRPr>
          </a:p>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无向图：只有无向边的图</a:t>
            </a:r>
            <a:endParaRPr lang="en-US" altLang="zh-CN" dirty="0">
              <a:latin typeface="黑体" panose="02010609060101010101" pitchFamily="49" charset="-122"/>
            </a:endParaRPr>
          </a:p>
          <a:p>
            <a:pPr>
              <a:lnSpc>
                <a:spcPct val="150000"/>
              </a:lnSpc>
              <a:buClr>
                <a:srgbClr val="FF0000"/>
              </a:buClr>
              <a:buFont typeface="Wingdings" panose="05000000000000000000" pitchFamily="2" charset="2"/>
              <a:buChar char=""/>
            </a:pPr>
            <a:r>
              <a:rPr lang="zh-CN" altLang="en-US" dirty="0">
                <a:latin typeface="黑体" panose="02010609060101010101" pitchFamily="49" charset="-122"/>
              </a:rPr>
              <a:t>有向图：只有有向边的图</a:t>
            </a:r>
            <a:endParaRPr lang="en-US" altLang="zh-CN" dirty="0"/>
          </a:p>
          <a:p>
            <a:pPr>
              <a:lnSpc>
                <a:spcPct val="80000"/>
              </a:lnSpc>
              <a:buClr>
                <a:srgbClr val="FF0000"/>
              </a:buClr>
              <a:buFont typeface="Wingdings" panose="05000000000000000000" pitchFamily="2" charset="2"/>
              <a:buChar char=""/>
            </a:pPr>
            <a:r>
              <a:rPr lang="zh-CN" altLang="en-US" dirty="0"/>
              <a:t>顶点的度</a:t>
            </a:r>
          </a:p>
          <a:p>
            <a:pPr lvl="1">
              <a:lnSpc>
                <a:spcPct val="80000"/>
              </a:lnSpc>
              <a:buFont typeface="Wingdings" panose="05000000000000000000" pitchFamily="2" charset="2"/>
              <a:buChar char="l"/>
            </a:pPr>
            <a:r>
              <a:rPr lang="zh-CN" altLang="en-US" dirty="0"/>
              <a:t>无向图中，一个顶点相连的边数称为该顶点的度。</a:t>
            </a:r>
          </a:p>
          <a:p>
            <a:pPr lvl="1">
              <a:lnSpc>
                <a:spcPct val="80000"/>
              </a:lnSpc>
              <a:buFont typeface="Wingdings" panose="05000000000000000000" pitchFamily="2" charset="2"/>
              <a:buChar char="l"/>
            </a:pPr>
            <a:r>
              <a:rPr lang="zh-CN" altLang="en-US" dirty="0"/>
              <a:t>有向图中，从一个顶点出发的边数称为该顶点得出度；到达该顶点的边数称为它的入度。</a:t>
            </a:r>
            <a:endParaRPr lang="en-US" altLang="zh-CN" dirty="0">
              <a:latin typeface="黑体" panose="02010609060101010101" pitchFamily="49" charset="-122"/>
            </a:endParaRPr>
          </a:p>
          <a:p>
            <a:pPr lvl="1">
              <a:lnSpc>
                <a:spcPct val="90000"/>
              </a:lnSpc>
              <a:buFontTx/>
              <a:buNone/>
            </a:pPr>
            <a:endParaRPr lang="en-US" altLang="zh-CN" dirty="0">
              <a:latin typeface="黑体" panose="02010609060101010101" pitchFamily="49" charset="-122"/>
            </a:endParaRPr>
          </a:p>
        </p:txBody>
      </p:sp>
      <p:sp>
        <p:nvSpPr>
          <p:cNvPr id="7172" name="TextBox 20">
            <a:extLst>
              <a:ext uri="{FF2B5EF4-FFF2-40B4-BE49-F238E27FC236}">
                <a16:creationId xmlns:a16="http://schemas.microsoft.com/office/drawing/2014/main" id="{45559042-AA55-62FF-2CF0-078D2701581A}"/>
              </a:ext>
            </a:extLst>
          </p:cNvPr>
          <p:cNvSpPr txBox="1">
            <a:spLocks noChangeArrowheads="1"/>
          </p:cNvSpPr>
          <p:nvPr/>
        </p:nvSpPr>
        <p:spPr bwMode="auto">
          <a:xfrm>
            <a:off x="6784975" y="5013325"/>
            <a:ext cx="5032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200">
              <a:ea typeface="微软雅黑" panose="020B0503020204020204" pitchFamily="34" charset="-122"/>
            </a:endParaRPr>
          </a:p>
        </p:txBody>
      </p:sp>
      <p:pic>
        <p:nvPicPr>
          <p:cNvPr id="7173" name="图片 5" descr="1.bmp">
            <a:extLst>
              <a:ext uri="{FF2B5EF4-FFF2-40B4-BE49-F238E27FC236}">
                <a16:creationId xmlns:a16="http://schemas.microsoft.com/office/drawing/2014/main" id="{EFA6ED6C-0C48-A813-2123-6EE13A89C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789" y="2195514"/>
            <a:ext cx="3265487"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 calcmode="lin" valueType="num">
                                      <p:cBhvr additive="base">
                                        <p:cTn id="27" dur="2000" fill="hold"/>
                                        <p:tgtEl>
                                          <p:spTgt spid="7173"/>
                                        </p:tgtEl>
                                        <p:attrNameLst>
                                          <p:attrName>ppt_x</p:attrName>
                                        </p:attrNameLst>
                                      </p:cBhvr>
                                      <p:tavLst>
                                        <p:tav tm="0">
                                          <p:val>
                                            <p:strVal val="#ppt_x"/>
                                          </p:val>
                                        </p:tav>
                                        <p:tav tm="100000">
                                          <p:val>
                                            <p:strVal val="#ppt_x"/>
                                          </p:val>
                                        </p:tav>
                                      </p:tavLst>
                                    </p:anim>
                                    <p:anim calcmode="lin" valueType="num">
                                      <p:cBhvr additive="base">
                                        <p:cTn id="28" dur="20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171">
                                            <p:txEl>
                                              <p:pRg st="4" end="4"/>
                                            </p:txEl>
                                          </p:spTgt>
                                        </p:tgtEl>
                                        <p:attrNameLst>
                                          <p:attrName>style.visibility</p:attrName>
                                        </p:attrNameLst>
                                      </p:cBhvr>
                                      <p:to>
                                        <p:strVal val="visible"/>
                                      </p:to>
                                    </p:set>
                                    <p:animEffect transition="in" filter="blinds(horizontal)">
                                      <p:cBhvr>
                                        <p:cTn id="33" dur="500"/>
                                        <p:tgtEl>
                                          <p:spTgt spid="7171">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8" dur="500"/>
                                        <p:tgtEl>
                                          <p:spTgt spid="7171">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Effect transition="in" filter="blinds(horizontal)">
                                      <p:cBhvr>
                                        <p:cTn id="43"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5BD392AE-52D2-3665-3F80-A7706D38BFF4}"/>
              </a:ext>
            </a:extLst>
          </p:cNvPr>
          <p:cNvSpPr>
            <a:spLocks noGrp="1"/>
          </p:cNvSpPr>
          <p:nvPr>
            <p:ph type="title" idx="4294967295"/>
          </p:nvPr>
        </p:nvSpPr>
        <p:spPr>
          <a:xfrm>
            <a:off x="1301750" y="641350"/>
            <a:ext cx="10515600" cy="1325563"/>
          </a:xfrm>
        </p:spPr>
        <p:txBody>
          <a:bodyPr/>
          <a:lstStyle/>
          <a:p>
            <a:r>
              <a:rPr lang="zh-CN" altLang="en-US" b="1" dirty="0"/>
              <a:t>基本概念</a:t>
            </a:r>
          </a:p>
        </p:txBody>
      </p:sp>
      <p:sp>
        <p:nvSpPr>
          <p:cNvPr id="8195" name="内容占位符 2">
            <a:extLst>
              <a:ext uri="{FF2B5EF4-FFF2-40B4-BE49-F238E27FC236}">
                <a16:creationId xmlns:a16="http://schemas.microsoft.com/office/drawing/2014/main" id="{3FA0E658-CCAC-08A1-8C6F-1ADAEF9D8332}"/>
              </a:ext>
            </a:extLst>
          </p:cNvPr>
          <p:cNvSpPr>
            <a:spLocks noGrp="1"/>
          </p:cNvSpPr>
          <p:nvPr>
            <p:ph idx="4294967295"/>
          </p:nvPr>
        </p:nvSpPr>
        <p:spPr>
          <a:xfrm>
            <a:off x="2347913" y="1767682"/>
            <a:ext cx="8229600" cy="1512888"/>
          </a:xfrm>
        </p:spPr>
        <p:txBody>
          <a:bodyPr/>
          <a:lstStyle/>
          <a:p>
            <a:pPr>
              <a:buFont typeface="Wingdings" pitchFamily="2" charset="2"/>
              <a:buChar char="Ø"/>
              <a:defRPr/>
            </a:pPr>
            <a:r>
              <a:rPr lang="zh-CN" altLang="en-US" b="1" dirty="0">
                <a:solidFill>
                  <a:srgbClr val="FF0000"/>
                </a:solidFill>
                <a:latin typeface="+mn-ea"/>
              </a:rPr>
              <a:t>权和网</a:t>
            </a:r>
            <a:endParaRPr lang="en-US" b="1" dirty="0">
              <a:solidFill>
                <a:srgbClr val="FF0000"/>
              </a:solidFill>
              <a:latin typeface="+mn-ea"/>
            </a:endParaRPr>
          </a:p>
          <a:p>
            <a:pPr marL="0" indent="345600">
              <a:buNone/>
              <a:defRPr/>
            </a:pPr>
            <a:r>
              <a:rPr lang="zh-CN" altLang="en-US" dirty="0"/>
              <a:t>在图的边给出相关的数，成为权。权可以表示一个顶点到另一个顶点的距离，耗费等，带权图一般称为网</a:t>
            </a:r>
            <a:r>
              <a:rPr lang="zh-CN" altLang="en-US" sz="3600" dirty="0"/>
              <a:t>。</a:t>
            </a:r>
            <a:endParaRPr lang="en-US" sz="3600" dirty="0"/>
          </a:p>
        </p:txBody>
      </p:sp>
      <p:graphicFrame>
        <p:nvGraphicFramePr>
          <p:cNvPr id="8196" name="Object 3">
            <a:extLst>
              <a:ext uri="{FF2B5EF4-FFF2-40B4-BE49-F238E27FC236}">
                <a16:creationId xmlns:a16="http://schemas.microsoft.com/office/drawing/2014/main" id="{3F55436F-9295-78D4-1ED3-EAD845D9C409}"/>
              </a:ext>
            </a:extLst>
          </p:cNvPr>
          <p:cNvGraphicFramePr>
            <a:graphicFrameLocks noChangeAspect="1"/>
          </p:cNvGraphicFramePr>
          <p:nvPr>
            <p:extLst>
              <p:ext uri="{D42A27DB-BD31-4B8C-83A1-F6EECF244321}">
                <p14:modId xmlns:p14="http://schemas.microsoft.com/office/powerpoint/2010/main" val="3872495637"/>
              </p:ext>
            </p:extLst>
          </p:nvPr>
        </p:nvGraphicFramePr>
        <p:xfrm>
          <a:off x="3224213" y="3081338"/>
          <a:ext cx="5886450" cy="3135312"/>
        </p:xfrm>
        <a:graphic>
          <a:graphicData uri="http://schemas.openxmlformats.org/presentationml/2006/ole">
            <mc:AlternateContent xmlns:mc="http://schemas.openxmlformats.org/markup-compatibility/2006">
              <mc:Choice xmlns:v="urn:schemas-microsoft-com:vml" Requires="v">
                <p:oleObj spid="_x0000_s1026" r:id="rId3" imgW="2631440" imgH="1402080" progId="Word.Picture.8">
                  <p:embed/>
                </p:oleObj>
              </mc:Choice>
              <mc:Fallback>
                <p:oleObj r:id="rId3" imgW="2631440" imgH="1402080" progId="Word.Picture.8">
                  <p:embed/>
                  <p:pic>
                    <p:nvPicPr>
                      <p:cNvPr id="8196" name="Object 3">
                        <a:extLst>
                          <a:ext uri="{FF2B5EF4-FFF2-40B4-BE49-F238E27FC236}">
                            <a16:creationId xmlns:a16="http://schemas.microsoft.com/office/drawing/2014/main" id="{3F55436F-9295-78D4-1ED3-EAD845D9C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213" y="3081338"/>
                        <a:ext cx="5886450"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8196"/>
                                        </p:tgtEl>
                                        <p:attrNameLst>
                                          <p:attrName>style.visibility</p:attrName>
                                        </p:attrNameLst>
                                      </p:cBhvr>
                                      <p:to>
                                        <p:strVal val="visible"/>
                                      </p:to>
                                    </p:set>
                                    <p:anim calcmode="lin" valueType="num">
                                      <p:cBhvr additive="base">
                                        <p:cTn id="18" dur="500" fill="hold"/>
                                        <p:tgtEl>
                                          <p:spTgt spid="8196"/>
                                        </p:tgtEl>
                                        <p:attrNameLst>
                                          <p:attrName>ppt_x</p:attrName>
                                        </p:attrNameLst>
                                      </p:cBhvr>
                                      <p:tavLst>
                                        <p:tav tm="0">
                                          <p:val>
                                            <p:strVal val="#ppt_x"/>
                                          </p:val>
                                        </p:tav>
                                        <p:tav tm="100000">
                                          <p:val>
                                            <p:strVal val="#ppt_x"/>
                                          </p:val>
                                        </p:tav>
                                      </p:tavLst>
                                    </p:anim>
                                    <p:anim calcmode="lin" valueType="num">
                                      <p:cBhvr additive="base">
                                        <p:cTn id="19"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F3017875-430B-6373-8B47-0839D32D2FCA}"/>
              </a:ext>
            </a:extLst>
          </p:cNvPr>
          <p:cNvSpPr>
            <a:spLocks noGrp="1"/>
          </p:cNvSpPr>
          <p:nvPr>
            <p:ph type="title" idx="4294967295"/>
          </p:nvPr>
        </p:nvSpPr>
        <p:spPr>
          <a:xfrm>
            <a:off x="1136650" y="676276"/>
            <a:ext cx="10515600" cy="1325563"/>
          </a:xfrm>
        </p:spPr>
        <p:txBody>
          <a:bodyPr/>
          <a:lstStyle/>
          <a:p>
            <a:r>
              <a:rPr lang="zh-CN" altLang="en-US" b="1" dirty="0"/>
              <a:t>基本概念</a:t>
            </a:r>
          </a:p>
        </p:txBody>
      </p:sp>
      <p:sp>
        <p:nvSpPr>
          <p:cNvPr id="9219" name="内容占位符 2">
            <a:extLst>
              <a:ext uri="{FF2B5EF4-FFF2-40B4-BE49-F238E27FC236}">
                <a16:creationId xmlns:a16="http://schemas.microsoft.com/office/drawing/2014/main" id="{A214C6CC-A46B-87D2-14B9-097E78C5F26B}"/>
              </a:ext>
            </a:extLst>
          </p:cNvPr>
          <p:cNvSpPr>
            <a:spLocks noGrp="1"/>
          </p:cNvSpPr>
          <p:nvPr>
            <p:ph idx="4294967295"/>
          </p:nvPr>
        </p:nvSpPr>
        <p:spPr>
          <a:xfrm>
            <a:off x="2247900" y="2286000"/>
            <a:ext cx="7869238" cy="3168650"/>
          </a:xfrm>
        </p:spPr>
        <p:txBody>
          <a:bodyPr/>
          <a:lstStyle/>
          <a:p>
            <a:pPr lvl="1">
              <a:lnSpc>
                <a:spcPct val="150000"/>
              </a:lnSpc>
              <a:buClr>
                <a:srgbClr val="FF0000"/>
              </a:buClr>
              <a:buFont typeface="Wingdings" panose="05000000000000000000" pitchFamily="2" charset="2"/>
              <a:buChar char="²"/>
            </a:pPr>
            <a:r>
              <a:rPr lang="zh-CN" altLang="en-US" sz="2400" dirty="0">
                <a:latin typeface="宋体" panose="02010600030101010101" pitchFamily="2" charset="-122"/>
              </a:rPr>
              <a:t>完全图、稠密图和稀疏图</a:t>
            </a:r>
            <a:endParaRPr lang="en-US" altLang="zh-CN" sz="24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400" dirty="0">
                <a:latin typeface="宋体" panose="02010600030101010101" pitchFamily="2" charset="-122"/>
              </a:rPr>
              <a:t>完全图：</a:t>
            </a:r>
            <a:endParaRPr lang="en-US" altLang="zh-CN" sz="24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400" dirty="0">
                <a:latin typeface="宋体" panose="02010600030101010101" pitchFamily="2" charset="-122"/>
              </a:rPr>
              <a:t>任何两个顶点之间都有边（弧）相连称为完全图</a:t>
            </a:r>
            <a:endParaRPr lang="en-US" altLang="zh-CN" sz="24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400" dirty="0">
                <a:latin typeface="宋体" panose="02010600030101010101" pitchFamily="2" charset="-122"/>
              </a:rPr>
              <a:t>稀疏图、稠密图：</a:t>
            </a:r>
            <a:endParaRPr lang="en-US" altLang="zh-CN" sz="2400" dirty="0">
              <a:latin typeface="宋体" panose="02010600030101010101" pitchFamily="2" charset="-122"/>
            </a:endParaRPr>
          </a:p>
          <a:p>
            <a:pPr lvl="1">
              <a:lnSpc>
                <a:spcPct val="150000"/>
              </a:lnSpc>
              <a:buClr>
                <a:srgbClr val="FF0000"/>
              </a:buClr>
              <a:buFont typeface="Wingdings" panose="05000000000000000000" pitchFamily="2" charset="2"/>
              <a:buChar char="²"/>
            </a:pPr>
            <a:r>
              <a:rPr lang="zh-CN" altLang="en-US" sz="2400" dirty="0">
                <a:latin typeface="宋体" panose="02010600030101010101" pitchFamily="2" charset="-122"/>
              </a:rPr>
              <a:t>边（弧）很少的图称为稀疏图反之为稠密图</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CF95B89-F2AA-B442-D60C-AC974730F7B4}"/>
              </a:ext>
            </a:extLst>
          </p:cNvPr>
          <p:cNvSpPr>
            <a:spLocks noGrp="1" noChangeArrowheads="1"/>
          </p:cNvSpPr>
          <p:nvPr>
            <p:ph type="title" idx="4294967295"/>
          </p:nvPr>
        </p:nvSpPr>
        <p:spPr>
          <a:xfrm>
            <a:off x="1009650" y="957263"/>
            <a:ext cx="3600450" cy="720725"/>
          </a:xfrm>
        </p:spPr>
        <p:txBody>
          <a:bodyPr/>
          <a:lstStyle/>
          <a:p>
            <a:r>
              <a:rPr lang="zh-CN" altLang="en-US" b="1" dirty="0">
                <a:sym typeface="Arial" panose="020B0604020202020204" pitchFamily="34" charset="0"/>
              </a:rPr>
              <a:t>简单路径和回路</a:t>
            </a:r>
          </a:p>
        </p:txBody>
      </p:sp>
      <p:sp>
        <p:nvSpPr>
          <p:cNvPr id="11267" name="Rectangle 3">
            <a:extLst>
              <a:ext uri="{FF2B5EF4-FFF2-40B4-BE49-F238E27FC236}">
                <a16:creationId xmlns:a16="http://schemas.microsoft.com/office/drawing/2014/main" id="{B6610BE2-7E4D-17EB-057D-C887F8CDC1B6}"/>
              </a:ext>
            </a:extLst>
          </p:cNvPr>
          <p:cNvSpPr>
            <a:spLocks noGrp="1" noChangeArrowheads="1"/>
          </p:cNvSpPr>
          <p:nvPr>
            <p:ph type="body" idx="4294967295"/>
          </p:nvPr>
        </p:nvSpPr>
        <p:spPr>
          <a:xfrm>
            <a:off x="1449388" y="1820863"/>
            <a:ext cx="8424862" cy="2447925"/>
          </a:xfrm>
        </p:spPr>
        <p:txBody>
          <a:bodyPr/>
          <a:lstStyle/>
          <a:p>
            <a:pPr marL="0" indent="345600" algn="just">
              <a:spcBef>
                <a:spcPct val="50000"/>
              </a:spcBef>
              <a:buNone/>
              <a:defRPr/>
            </a:pPr>
            <a:r>
              <a:rPr lang="zh-CN" altLang="en-US" dirty="0">
                <a:latin typeface="+mn-ea"/>
              </a:rPr>
              <a:t>如果一条路径上的结点除起点</a:t>
            </a:r>
            <a:r>
              <a:rPr lang="zh-CN" altLang="zh-CN" dirty="0">
                <a:latin typeface="+mn-ea"/>
              </a:rPr>
              <a:t>x</a:t>
            </a:r>
            <a:r>
              <a:rPr lang="zh-CN" altLang="zh-CN" baseline="-30000" dirty="0">
                <a:latin typeface="+mn-ea"/>
              </a:rPr>
              <a:t>1</a:t>
            </a:r>
            <a:r>
              <a:rPr lang="zh-CN" altLang="en-US" dirty="0">
                <a:latin typeface="+mn-ea"/>
              </a:rPr>
              <a:t>和终点</a:t>
            </a:r>
            <a:r>
              <a:rPr lang="zh-CN" altLang="zh-CN" dirty="0">
                <a:latin typeface="+mn-ea"/>
              </a:rPr>
              <a:t>x</a:t>
            </a:r>
            <a:r>
              <a:rPr lang="zh-CN" altLang="zh-CN" baseline="-30000" dirty="0">
                <a:latin typeface="+mn-ea"/>
              </a:rPr>
              <a:t>k</a:t>
            </a:r>
            <a:r>
              <a:rPr lang="zh-CN" altLang="en-US" dirty="0">
                <a:latin typeface="+mn-ea"/>
              </a:rPr>
              <a:t>可以相同外，其它结点均不相同，则称此</a:t>
            </a:r>
            <a:r>
              <a:rPr lang="zh-CN" altLang="en-US" b="1" dirty="0">
                <a:solidFill>
                  <a:srgbClr val="FF0000"/>
                </a:solidFill>
                <a:latin typeface="+mn-ea"/>
              </a:rPr>
              <a:t>路径为一条简单路径</a:t>
            </a:r>
            <a:r>
              <a:rPr lang="zh-CN" altLang="en-US" dirty="0">
                <a:latin typeface="+mn-ea"/>
              </a:rPr>
              <a:t>。</a:t>
            </a:r>
            <a:endParaRPr lang="en-US" altLang="zh-CN" dirty="0">
              <a:latin typeface="+mn-ea"/>
            </a:endParaRPr>
          </a:p>
          <a:p>
            <a:pPr marL="0" indent="345600" algn="just">
              <a:spcBef>
                <a:spcPct val="50000"/>
              </a:spcBef>
              <a:buNone/>
              <a:defRPr/>
            </a:pPr>
            <a:r>
              <a:rPr lang="zh-CN" altLang="en-US" dirty="0">
                <a:latin typeface="+mn-ea"/>
              </a:rPr>
              <a:t>图</a:t>
            </a:r>
            <a:r>
              <a:rPr lang="zh-CN" altLang="zh-CN" dirty="0">
                <a:latin typeface="+mn-ea"/>
              </a:rPr>
              <a:t>(a)</a:t>
            </a:r>
            <a:r>
              <a:rPr lang="zh-CN" altLang="en-US" dirty="0">
                <a:latin typeface="+mn-ea"/>
              </a:rPr>
              <a:t>中</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2</a:t>
            </a:r>
            <a:r>
              <a:rPr lang="zh-CN" altLang="zh-CN" dirty="0">
                <a:latin typeface="+mn-ea"/>
              </a:rPr>
              <a:t>→v</a:t>
            </a:r>
            <a:r>
              <a:rPr lang="zh-CN" altLang="zh-CN" baseline="-30000" dirty="0">
                <a:latin typeface="+mn-ea"/>
              </a:rPr>
              <a:t>3</a:t>
            </a:r>
            <a:r>
              <a:rPr lang="zh-CN" altLang="en-US" dirty="0">
                <a:latin typeface="+mn-ea"/>
              </a:rPr>
              <a:t>是一条简单路径，</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3</a:t>
            </a:r>
            <a:r>
              <a:rPr lang="zh-CN" altLang="zh-CN" dirty="0">
                <a:latin typeface="+mn-ea"/>
              </a:rPr>
              <a:t>→v</a:t>
            </a:r>
            <a:r>
              <a:rPr lang="zh-CN" altLang="zh-CN" baseline="-30000" dirty="0">
                <a:latin typeface="+mn-ea"/>
              </a:rPr>
              <a:t>4</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3</a:t>
            </a:r>
            <a:r>
              <a:rPr lang="zh-CN" altLang="en-US" dirty="0">
                <a:latin typeface="+mn-ea"/>
              </a:rPr>
              <a:t>不是简单路径。</a:t>
            </a:r>
            <a:r>
              <a:rPr lang="zh-CN" altLang="zh-CN" b="1" dirty="0">
                <a:solidFill>
                  <a:srgbClr val="FF0000"/>
                </a:solidFill>
                <a:latin typeface="+mn-ea"/>
              </a:rPr>
              <a:t>x</a:t>
            </a:r>
            <a:r>
              <a:rPr lang="zh-CN" altLang="zh-CN" b="1" baseline="-30000" dirty="0">
                <a:solidFill>
                  <a:srgbClr val="FF0000"/>
                </a:solidFill>
                <a:latin typeface="+mn-ea"/>
              </a:rPr>
              <a:t>1</a:t>
            </a:r>
            <a:r>
              <a:rPr lang="zh-CN" altLang="zh-CN" b="1" dirty="0">
                <a:solidFill>
                  <a:srgbClr val="FF0000"/>
                </a:solidFill>
                <a:latin typeface="+mn-ea"/>
              </a:rPr>
              <a:t>=x</a:t>
            </a:r>
            <a:r>
              <a:rPr lang="zh-CN" altLang="zh-CN" b="1" baseline="-30000" dirty="0">
                <a:solidFill>
                  <a:srgbClr val="FF0000"/>
                </a:solidFill>
                <a:latin typeface="+mn-ea"/>
              </a:rPr>
              <a:t>k</a:t>
            </a:r>
            <a:r>
              <a:rPr lang="zh-CN" altLang="en-US" b="1" dirty="0">
                <a:solidFill>
                  <a:srgbClr val="FF0000"/>
                </a:solidFill>
                <a:latin typeface="+mn-ea"/>
              </a:rPr>
              <a:t>的简单路径称为回路（也称为环）</a:t>
            </a:r>
            <a:r>
              <a:rPr lang="zh-CN" altLang="en-US" dirty="0">
                <a:latin typeface="+mn-ea"/>
              </a:rPr>
              <a:t>。</a:t>
            </a:r>
            <a:endParaRPr lang="en-US" altLang="zh-CN" dirty="0">
              <a:latin typeface="+mn-ea"/>
            </a:endParaRPr>
          </a:p>
          <a:p>
            <a:pPr marL="0" indent="345600" algn="just">
              <a:spcBef>
                <a:spcPct val="50000"/>
              </a:spcBef>
              <a:buNone/>
              <a:defRPr/>
            </a:pPr>
            <a:r>
              <a:rPr lang="zh-CN" altLang="en-US" dirty="0">
                <a:latin typeface="+mn-ea"/>
              </a:rPr>
              <a:t>例如图</a:t>
            </a:r>
            <a:r>
              <a:rPr lang="zh-CN" altLang="zh-CN" dirty="0">
                <a:latin typeface="+mn-ea"/>
              </a:rPr>
              <a:t>(b)</a:t>
            </a:r>
            <a:r>
              <a:rPr lang="zh-CN" altLang="en-US" dirty="0">
                <a:latin typeface="+mn-ea"/>
              </a:rPr>
              <a:t>中，</a:t>
            </a:r>
            <a:r>
              <a:rPr lang="zh-CN" altLang="zh-CN" dirty="0">
                <a:latin typeface="+mn-ea"/>
              </a:rPr>
              <a:t>v</a:t>
            </a:r>
            <a:r>
              <a:rPr lang="zh-CN" altLang="zh-CN" baseline="-30000" dirty="0">
                <a:latin typeface="+mn-ea"/>
              </a:rPr>
              <a:t>1</a:t>
            </a:r>
            <a:r>
              <a:rPr lang="zh-CN" altLang="zh-CN" dirty="0">
                <a:latin typeface="+mn-ea"/>
              </a:rPr>
              <a:t>→v</a:t>
            </a:r>
            <a:r>
              <a:rPr lang="zh-CN" altLang="zh-CN" baseline="-30000" dirty="0">
                <a:latin typeface="+mn-ea"/>
              </a:rPr>
              <a:t>2</a:t>
            </a:r>
            <a:r>
              <a:rPr lang="zh-CN" altLang="zh-CN" dirty="0">
                <a:latin typeface="+mn-ea"/>
              </a:rPr>
              <a:t>→v</a:t>
            </a:r>
            <a:r>
              <a:rPr lang="zh-CN" altLang="zh-CN" baseline="-30000" dirty="0">
                <a:latin typeface="+mn-ea"/>
              </a:rPr>
              <a:t>1</a:t>
            </a:r>
            <a:r>
              <a:rPr lang="zh-CN" altLang="en-US" dirty="0">
                <a:latin typeface="+mn-ea"/>
              </a:rPr>
              <a:t>为一条回路。</a:t>
            </a:r>
          </a:p>
        </p:txBody>
      </p:sp>
      <p:pic>
        <p:nvPicPr>
          <p:cNvPr id="10244" name="Picture 4" descr="未命名">
            <a:extLst>
              <a:ext uri="{FF2B5EF4-FFF2-40B4-BE49-F238E27FC236}">
                <a16:creationId xmlns:a16="http://schemas.microsoft.com/office/drawing/2014/main" id="{439E91EB-D3F2-4B9A-7BBE-7B6520DAE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3752851"/>
            <a:ext cx="511175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DB5D4978-1F98-506B-82DA-8722135DE8E2}"/>
              </a:ext>
            </a:extLst>
          </p:cNvPr>
          <p:cNvSpPr>
            <a:spLocks noGrp="1"/>
          </p:cNvSpPr>
          <p:nvPr>
            <p:ph idx="4294967295"/>
          </p:nvPr>
        </p:nvSpPr>
        <p:spPr>
          <a:xfrm>
            <a:off x="2133601" y="2133600"/>
            <a:ext cx="8353425" cy="3887788"/>
          </a:xfrm>
        </p:spPr>
        <p:txBody>
          <a:bodyPr/>
          <a:lstStyle/>
          <a:p>
            <a:pPr>
              <a:buFontTx/>
              <a:buNone/>
            </a:pPr>
            <a:r>
              <a:rPr lang="en-US" altLang="zh-CN" sz="2000" dirty="0"/>
              <a:t>    </a:t>
            </a:r>
            <a:r>
              <a:rPr lang="zh-CN" altLang="en-US" dirty="0"/>
              <a:t>在邻接矩阵表示中，除了存放顶点本身信息外，还用一个矩阵表示各个顶点之间的关系。若（</a:t>
            </a:r>
            <a:r>
              <a:rPr lang="en-US" altLang="zh-CN" dirty="0" err="1"/>
              <a:t>i,j</a:t>
            </a:r>
            <a:r>
              <a:rPr lang="zh-CN" altLang="en-US" dirty="0"/>
              <a:t>）∈</a:t>
            </a:r>
            <a:r>
              <a:rPr lang="en-US" altLang="zh-CN" dirty="0"/>
              <a:t>E(G)</a:t>
            </a:r>
            <a:r>
              <a:rPr lang="zh-CN" altLang="en-US" dirty="0"/>
              <a:t>或</a:t>
            </a:r>
            <a:r>
              <a:rPr lang="en-US" altLang="zh-CN" dirty="0"/>
              <a:t>〈</a:t>
            </a:r>
            <a:r>
              <a:rPr lang="en-US" altLang="zh-CN" dirty="0" err="1"/>
              <a:t>i,j</a:t>
            </a:r>
            <a:r>
              <a:rPr lang="en-US" altLang="zh-CN" dirty="0"/>
              <a:t>〉∈E(G),</a:t>
            </a:r>
            <a:r>
              <a:rPr lang="zh-CN" altLang="en-US" dirty="0"/>
              <a:t>则矩阵中第</a:t>
            </a:r>
            <a:r>
              <a:rPr lang="en-US" altLang="zh-CN" dirty="0" err="1"/>
              <a:t>i</a:t>
            </a:r>
            <a:r>
              <a:rPr lang="zh-CN" altLang="en-US" dirty="0"/>
              <a:t>行 第</a:t>
            </a:r>
            <a:r>
              <a:rPr lang="en-US" altLang="zh-CN" dirty="0"/>
              <a:t>j</a:t>
            </a:r>
            <a:r>
              <a:rPr lang="zh-CN" altLang="en-US" dirty="0"/>
              <a:t>列元素值为</a:t>
            </a:r>
            <a:r>
              <a:rPr lang="en-US" altLang="zh-CN" dirty="0"/>
              <a:t>1</a:t>
            </a:r>
            <a:r>
              <a:rPr lang="zh-CN" altLang="en-US" dirty="0"/>
              <a:t>，否则为</a:t>
            </a:r>
            <a:r>
              <a:rPr lang="en-US" altLang="zh-CN" dirty="0"/>
              <a:t>0 </a:t>
            </a:r>
            <a:r>
              <a:rPr lang="zh-CN" altLang="en-US" dirty="0"/>
              <a:t>。</a:t>
            </a:r>
          </a:p>
          <a:p>
            <a:pPr algn="just">
              <a:spcBef>
                <a:spcPct val="50000"/>
              </a:spcBef>
              <a:buFontTx/>
              <a:buNone/>
            </a:pPr>
            <a:r>
              <a:rPr lang="en-US" altLang="zh-CN" dirty="0"/>
              <a:t>    </a:t>
            </a:r>
            <a:r>
              <a:rPr lang="zh-CN" altLang="en-US" dirty="0"/>
              <a:t>图的邻接矩阵定义为：</a:t>
            </a:r>
          </a:p>
          <a:p>
            <a:pPr algn="just">
              <a:spcBef>
                <a:spcPct val="50000"/>
              </a:spcBef>
              <a:buFontTx/>
              <a:buNone/>
            </a:pPr>
            <a:r>
              <a:rPr lang="zh-CN" altLang="en-US" dirty="0"/>
              <a:t>                </a:t>
            </a:r>
            <a:r>
              <a:rPr lang="en-US" altLang="zh-CN" dirty="0"/>
              <a:t>1 </a:t>
            </a:r>
            <a:r>
              <a:rPr lang="zh-CN" altLang="en-US" dirty="0"/>
              <a:t>，若（</a:t>
            </a:r>
            <a:r>
              <a:rPr lang="en-US" altLang="zh-CN" dirty="0" err="1"/>
              <a:t>i,j</a:t>
            </a:r>
            <a:r>
              <a:rPr lang="zh-CN" altLang="en-US" dirty="0"/>
              <a:t>）∈</a:t>
            </a:r>
            <a:r>
              <a:rPr lang="en-US" altLang="zh-CN" dirty="0"/>
              <a:t>E(G</a:t>
            </a:r>
            <a:r>
              <a:rPr lang="zh-CN" altLang="en-US" dirty="0"/>
              <a:t>或</a:t>
            </a:r>
            <a:r>
              <a:rPr lang="en-US" altLang="zh-CN" dirty="0"/>
              <a:t>〈</a:t>
            </a:r>
            <a:r>
              <a:rPr lang="en-US" altLang="zh-CN" dirty="0" err="1"/>
              <a:t>i,j</a:t>
            </a:r>
            <a:r>
              <a:rPr lang="en-US" altLang="zh-CN" dirty="0"/>
              <a:t>〉∈E(G)</a:t>
            </a:r>
          </a:p>
          <a:p>
            <a:pPr algn="just">
              <a:spcBef>
                <a:spcPct val="50000"/>
              </a:spcBef>
              <a:buFontTx/>
              <a:buNone/>
            </a:pPr>
            <a:r>
              <a:rPr lang="en-US" altLang="zh-CN" dirty="0"/>
              <a:t>  A[</a:t>
            </a:r>
            <a:r>
              <a:rPr lang="en-US" altLang="zh-CN" dirty="0" err="1"/>
              <a:t>i</a:t>
            </a:r>
            <a:r>
              <a:rPr lang="en-US" altLang="zh-CN" dirty="0"/>
              <a:t>][j]= </a:t>
            </a:r>
          </a:p>
          <a:p>
            <a:pPr>
              <a:spcBef>
                <a:spcPct val="50000"/>
              </a:spcBef>
              <a:buFontTx/>
              <a:buNone/>
            </a:pPr>
            <a:r>
              <a:rPr lang="en-US" altLang="zh-CN" dirty="0"/>
              <a:t>                0 </a:t>
            </a:r>
            <a:r>
              <a:rPr lang="zh-CN" altLang="en-US" dirty="0"/>
              <a:t>，其它情形 </a:t>
            </a:r>
          </a:p>
          <a:p>
            <a:pPr>
              <a:buFontTx/>
              <a:buNone/>
            </a:pPr>
            <a:endParaRPr lang="en-US" altLang="zh-CN" dirty="0"/>
          </a:p>
        </p:txBody>
      </p:sp>
      <p:sp>
        <p:nvSpPr>
          <p:cNvPr id="11267" name="TextBox 3">
            <a:extLst>
              <a:ext uri="{FF2B5EF4-FFF2-40B4-BE49-F238E27FC236}">
                <a16:creationId xmlns:a16="http://schemas.microsoft.com/office/drawing/2014/main" id="{BD51D0A2-5874-3FD9-4692-4726B58C46C2}"/>
              </a:ext>
            </a:extLst>
          </p:cNvPr>
          <p:cNvSpPr txBox="1">
            <a:spLocks noChangeArrowheads="1"/>
          </p:cNvSpPr>
          <p:nvPr/>
        </p:nvSpPr>
        <p:spPr bwMode="auto">
          <a:xfrm>
            <a:off x="1100138" y="996951"/>
            <a:ext cx="763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000" b="1" dirty="0">
                <a:ea typeface="微软雅黑" panose="020B0503020204020204" pitchFamily="34" charset="-122"/>
              </a:rPr>
              <a:t>图的存储</a:t>
            </a:r>
            <a:r>
              <a:rPr lang="en-US" altLang="zh-CN" sz="4000" b="1" dirty="0">
                <a:ea typeface="微软雅黑" panose="020B0503020204020204" pitchFamily="34" charset="-122"/>
              </a:rPr>
              <a:t>-</a:t>
            </a:r>
            <a:r>
              <a:rPr lang="zh-CN" altLang="en-US" sz="4000" b="1" dirty="0">
                <a:ea typeface="微软雅黑" panose="020B0503020204020204" pitchFamily="34" charset="-122"/>
              </a:rPr>
              <a:t>邻接矩阵</a:t>
            </a:r>
          </a:p>
        </p:txBody>
      </p:sp>
      <p:sp>
        <p:nvSpPr>
          <p:cNvPr id="11268" name="AutoShape 7">
            <a:extLst>
              <a:ext uri="{FF2B5EF4-FFF2-40B4-BE49-F238E27FC236}">
                <a16:creationId xmlns:a16="http://schemas.microsoft.com/office/drawing/2014/main" id="{71B690BB-8E12-E81C-2B1C-2FE23E613EEB}"/>
              </a:ext>
            </a:extLst>
          </p:cNvPr>
          <p:cNvSpPr>
            <a:spLocks/>
          </p:cNvSpPr>
          <p:nvPr/>
        </p:nvSpPr>
        <p:spPr bwMode="auto">
          <a:xfrm>
            <a:off x="3181350" y="3559175"/>
            <a:ext cx="228600" cy="1371600"/>
          </a:xfrm>
          <a:prstGeom prst="leftBrace">
            <a:avLst>
              <a:gd name="adj1" fmla="val 50000"/>
              <a:gd name="adj2" fmla="val 50000"/>
            </a:avLst>
          </a:pr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xEl>
                                              <p:pRg st="3" end="3"/>
                                            </p:txEl>
                                          </p:spTgt>
                                        </p:tgtEl>
                                        <p:attrNameLst>
                                          <p:attrName>style.visibility</p:attrName>
                                        </p:attrNameLst>
                                      </p:cBhvr>
                                      <p:to>
                                        <p:strVal val="visible"/>
                                      </p:to>
                                    </p:set>
                                    <p:anim calcmode="lin" valueType="num">
                                      <p:cBhvr additive="base">
                                        <p:cTn id="25"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gtEl>
                                        <p:attrNameLst>
                                          <p:attrName>style.visibility</p:attrName>
                                        </p:attrNameLst>
                                      </p:cBhvr>
                                      <p:to>
                                        <p:strVal val="visible"/>
                                      </p:to>
                                    </p:set>
                                    <p:anim calcmode="lin" valueType="num">
                                      <p:cBhvr additive="base">
                                        <p:cTn id="31" dur="500" fill="hold"/>
                                        <p:tgtEl>
                                          <p:spTgt spid="11268"/>
                                        </p:tgtEl>
                                        <p:attrNameLst>
                                          <p:attrName>ppt_x</p:attrName>
                                        </p:attrNameLst>
                                      </p:cBhvr>
                                      <p:tavLst>
                                        <p:tav tm="0">
                                          <p:val>
                                            <p:strVal val="#ppt_x"/>
                                          </p:val>
                                        </p:tav>
                                        <p:tav tm="100000">
                                          <p:val>
                                            <p:strVal val="#ppt_x"/>
                                          </p:val>
                                        </p:tav>
                                      </p:tavLst>
                                    </p:anim>
                                    <p:anim calcmode="lin" valueType="num">
                                      <p:cBhvr additive="base">
                                        <p:cTn id="32"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266">
                                            <p:txEl>
                                              <p:pRg st="4" end="4"/>
                                            </p:txEl>
                                          </p:spTgt>
                                        </p:tgtEl>
                                        <p:attrNameLst>
                                          <p:attrName>style.visibility</p:attrName>
                                        </p:attrNameLst>
                                      </p:cBhvr>
                                      <p:to>
                                        <p:strVal val="visible"/>
                                      </p:to>
                                    </p:set>
                                    <p:anim calcmode="lin" valueType="num">
                                      <p:cBhvr additive="base">
                                        <p:cTn id="37"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autoUpdateAnimBg="0"/>
    </p:bldLst>
  </p:timing>
</p:sld>
</file>

<file path=ppt/theme/theme1.xml><?xml version="1.0" encoding="utf-8"?>
<a:theme xmlns:a="http://schemas.openxmlformats.org/drawingml/2006/main" name="微软雅黑">
  <a:themeElements>
    <a:clrScheme name="平面图表4配色(合集配色)">
      <a:dk1>
        <a:sysClr val="windowText" lastClr="000000"/>
      </a:dk1>
      <a:lt1>
        <a:sysClr val="window" lastClr="FFFFFF"/>
      </a:lt1>
      <a:dk2>
        <a:srgbClr val="44546A"/>
      </a:dk2>
      <a:lt2>
        <a:srgbClr val="E7E6E6"/>
      </a:lt2>
      <a:accent1>
        <a:srgbClr val="3DBCC0"/>
      </a:accent1>
      <a:accent2>
        <a:srgbClr val="FFC535"/>
      </a:accent2>
      <a:accent3>
        <a:srgbClr val="EB7513"/>
      </a:accent3>
      <a:accent4>
        <a:srgbClr val="C8C2AC"/>
      </a:accent4>
      <a:accent5>
        <a:srgbClr val="76AFAF"/>
      </a:accent5>
      <a:accent6>
        <a:srgbClr val="F4EFD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微软雅黑 Light" panose="020B0502040204020203" pitchFamily="34" charset="-122"/>
            <a:ea typeface="微软雅黑 Light" panose="020B0502040204020203"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1509</Words>
  <Application>Microsoft Office PowerPoint</Application>
  <PresentationFormat>宽屏</PresentationFormat>
  <Paragraphs>161</Paragraphs>
  <Slides>21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7" baseType="lpstr">
      <vt:lpstr>黑体</vt:lpstr>
      <vt:lpstr>华文楷体</vt:lpstr>
      <vt:lpstr>华文细黑</vt:lpstr>
      <vt:lpstr>楷体</vt:lpstr>
      <vt:lpstr>楷体_GB2312</vt:lpstr>
      <vt:lpstr>宋体</vt:lpstr>
      <vt:lpstr>微软雅黑</vt:lpstr>
      <vt:lpstr>微软雅黑 Light</vt:lpstr>
      <vt:lpstr>Arial</vt:lpstr>
      <vt:lpstr>Calibri</vt:lpstr>
      <vt:lpstr>Calibri Light</vt:lpstr>
      <vt:lpstr>Times New Roman</vt:lpstr>
      <vt:lpstr>Wingdings</vt:lpstr>
      <vt:lpstr>微软雅黑</vt:lpstr>
      <vt:lpstr>Microsoft Word Picture</vt:lpstr>
      <vt:lpstr>Picture</vt:lpstr>
      <vt:lpstr>PowerPoint 演示文稿</vt:lpstr>
      <vt:lpstr>PowerPoint 演示文稿</vt:lpstr>
      <vt:lpstr>图的基本概念</vt:lpstr>
      <vt:lpstr>基本概念</vt:lpstr>
      <vt:lpstr>基本概念</vt:lpstr>
      <vt:lpstr>基本概念</vt:lpstr>
      <vt:lpstr>基本概念</vt:lpstr>
      <vt:lpstr>简单路径和回路</vt:lpstr>
      <vt:lpstr>PowerPoint 演示文稿</vt:lpstr>
      <vt:lpstr>图的存储—邻接矩阵</vt:lpstr>
      <vt:lpstr>图的存储—邻接矩阵</vt:lpstr>
      <vt:lpstr>图的存储—邻接矩阵</vt:lpstr>
      <vt:lpstr>图的遍历</vt:lpstr>
      <vt:lpstr>深度优先遍历(DFS)</vt:lpstr>
      <vt:lpstr>广度优先搜索(BFS)</vt:lpstr>
      <vt:lpstr>遍历练习题目</vt:lpstr>
      <vt:lpstr>犯罪团伙</vt:lpstr>
      <vt:lpstr>犯罪团伙样例</vt:lpstr>
      <vt:lpstr>哈密顿路</vt:lpstr>
      <vt:lpstr>PowerPoint 演示文稿</vt:lpstr>
      <vt:lpstr>汉密顿路---DFS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Lekun.Liu22</dc:creator>
  <cp:lastModifiedBy>Sihang.Sha</cp:lastModifiedBy>
  <cp:revision>6</cp:revision>
  <dcterms:created xsi:type="dcterms:W3CDTF">2024-03-21T09:56:22Z</dcterms:created>
  <dcterms:modified xsi:type="dcterms:W3CDTF">2024-11-15T12:37:02Z</dcterms:modified>
</cp:coreProperties>
</file>