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96" r:id="rId5"/>
    <p:sldId id="297" r:id="rId6"/>
    <p:sldId id="298" r:id="rId7"/>
    <p:sldId id="299" r:id="rId8"/>
    <p:sldId id="274" r:id="rId9"/>
    <p:sldId id="275" r:id="rId10"/>
    <p:sldId id="276" r:id="rId11"/>
    <p:sldId id="277" r:id="rId12"/>
    <p:sldId id="278" r:id="rId13"/>
    <p:sldId id="279" r:id="rId14"/>
    <p:sldId id="280" r:id="rId15"/>
    <p:sldId id="281"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8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8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94"/>
  </p:normalViewPr>
  <p:slideViewPr>
    <p:cSldViewPr snapToGrid="0">
      <p:cViewPr varScale="1">
        <p:scale>
          <a:sx n="103" d="100"/>
          <a:sy n="103" d="100"/>
        </p:scale>
        <p:origin x="71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FEEBB-0C30-3673-EE2B-2532924FA956}"/>
              </a:ext>
            </a:extLst>
          </p:cNvPr>
          <p:cNvSpPr>
            <a:spLocks noGrp="1"/>
          </p:cNvSpPr>
          <p:nvPr>
            <p:ph type="ctrTitle"/>
          </p:nvPr>
        </p:nvSpPr>
        <p:spPr>
          <a:xfrm>
            <a:off x="708992" y="1594262"/>
            <a:ext cx="6158948" cy="1934129"/>
          </a:xfrm>
          <a:prstGeom prst="rect">
            <a:avLst/>
          </a:prstGeom>
        </p:spPr>
        <p:txBody>
          <a:bodyPr anchor="b">
            <a:normAutofit/>
          </a:bodyPr>
          <a:lstStyle>
            <a:lvl1pPr algn="l">
              <a:defRPr sz="3200" b="1" i="0">
                <a:solidFill>
                  <a:srgbClr val="4B88A2"/>
                </a:solidFill>
                <a:latin typeface="Times New Roman" panose="02020603050405020304" pitchFamily="18" charset="0"/>
                <a:cs typeface="Times New Roman" panose="02020603050405020304" pitchFamily="18" charset="0"/>
              </a:defRPr>
            </a:lvl1pPr>
          </a:lstStyle>
          <a:p>
            <a:r>
              <a:rPr kumimoji="1" lang="zh-CN" altLang="en-US"/>
              <a:t>单击此处编辑母版标题样式</a:t>
            </a:r>
            <a:endParaRPr kumimoji="1" lang="zh-CN" altLang="en-US" dirty="0"/>
          </a:p>
        </p:txBody>
      </p:sp>
      <p:sp>
        <p:nvSpPr>
          <p:cNvPr id="3" name="副标题 2">
            <a:extLst>
              <a:ext uri="{FF2B5EF4-FFF2-40B4-BE49-F238E27FC236}">
                <a16:creationId xmlns:a16="http://schemas.microsoft.com/office/drawing/2014/main" id="{CC9DE1C3-684D-6B32-DBE6-5D27018EEBE8}"/>
              </a:ext>
            </a:extLst>
          </p:cNvPr>
          <p:cNvSpPr>
            <a:spLocks noGrp="1"/>
          </p:cNvSpPr>
          <p:nvPr>
            <p:ph type="subTitle" idx="1"/>
          </p:nvPr>
        </p:nvSpPr>
        <p:spPr>
          <a:xfrm>
            <a:off x="708992" y="3607976"/>
            <a:ext cx="5632173" cy="1655762"/>
          </a:xfrm>
          <a:prstGeom prst="rect">
            <a:avLst/>
          </a:prstGeo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dirty="0"/>
          </a:p>
        </p:txBody>
      </p:sp>
    </p:spTree>
    <p:extLst>
      <p:ext uri="{BB962C8B-B14F-4D97-AF65-F5344CB8AC3E}">
        <p14:creationId xmlns:p14="http://schemas.microsoft.com/office/powerpoint/2010/main" val="338269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3A664AD0-DF68-E1F9-F08D-81FA532B49F2}"/>
              </a:ext>
            </a:extLst>
          </p:cNvPr>
          <p:cNvSpPr>
            <a:spLocks noGrp="1"/>
          </p:cNvSpPr>
          <p:nvPr>
            <p:ph type="body" orient="vert" idx="1"/>
          </p:nvPr>
        </p:nvSpPr>
        <p:spPr>
          <a:xfrm>
            <a:off x="725558" y="1825625"/>
            <a:ext cx="10740884"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4">
            <a:extLst>
              <a:ext uri="{FF2B5EF4-FFF2-40B4-BE49-F238E27FC236}">
                <a16:creationId xmlns:a16="http://schemas.microsoft.com/office/drawing/2014/main" id="{5FA19414-E6B1-974D-B773-4A92DDB14028}"/>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8" name="页脚占位符 5">
            <a:extLst>
              <a:ext uri="{FF2B5EF4-FFF2-40B4-BE49-F238E27FC236}">
                <a16:creationId xmlns:a16="http://schemas.microsoft.com/office/drawing/2014/main" id="{6E536284-4379-0BC2-7595-1BAA64B8E1C8}"/>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灯片编号占位符 6">
            <a:extLst>
              <a:ext uri="{FF2B5EF4-FFF2-40B4-BE49-F238E27FC236}">
                <a16:creationId xmlns:a16="http://schemas.microsoft.com/office/drawing/2014/main" id="{9C76CD63-90B6-269B-060C-C07AA9D07DE3}"/>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
        <p:nvSpPr>
          <p:cNvPr id="10" name="标题占位符 1">
            <a:extLst>
              <a:ext uri="{FF2B5EF4-FFF2-40B4-BE49-F238E27FC236}">
                <a16:creationId xmlns:a16="http://schemas.microsoft.com/office/drawing/2014/main" id="{26EA7407-B618-46E8-FDD3-2B95120A8B03}"/>
              </a:ext>
            </a:extLst>
          </p:cNvPr>
          <p:cNvSpPr>
            <a:spLocks noGrp="1"/>
          </p:cNvSpPr>
          <p:nvPr>
            <p:ph type="title"/>
          </p:nvPr>
        </p:nvSpPr>
        <p:spPr>
          <a:xfrm>
            <a:off x="1936659" y="854764"/>
            <a:ext cx="9529784" cy="51408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39719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7367E7-B967-A2DB-157E-300FA091DF30}"/>
              </a:ext>
            </a:extLst>
          </p:cNvPr>
          <p:cNvSpPr>
            <a:spLocks noGrp="1"/>
          </p:cNvSpPr>
          <p:nvPr>
            <p:ph type="title" orient="vert"/>
          </p:nvPr>
        </p:nvSpPr>
        <p:spPr>
          <a:xfrm>
            <a:off x="10237304" y="365124"/>
            <a:ext cx="1229138" cy="5811838"/>
          </a:xfrm>
          <a:prstGeom prst="rect">
            <a:avLst/>
          </a:prstGeom>
        </p:spPr>
        <p:txBody>
          <a:bodyPr vert="eaVert" anchor="b"/>
          <a:lstStyle>
            <a:lvl1pPr algn="l">
              <a:defRPr/>
            </a:lvl1p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4734F21-F187-DF61-3F9D-F838214F13B2}"/>
              </a:ext>
            </a:extLst>
          </p:cNvPr>
          <p:cNvSpPr>
            <a:spLocks noGrp="1"/>
          </p:cNvSpPr>
          <p:nvPr>
            <p:ph type="body" orient="vert" idx="1"/>
          </p:nvPr>
        </p:nvSpPr>
        <p:spPr>
          <a:xfrm>
            <a:off x="725557" y="1461051"/>
            <a:ext cx="9412355" cy="4715911"/>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4">
            <a:extLst>
              <a:ext uri="{FF2B5EF4-FFF2-40B4-BE49-F238E27FC236}">
                <a16:creationId xmlns:a16="http://schemas.microsoft.com/office/drawing/2014/main" id="{95378585-9D11-B84E-F348-EDE61C6D8557}"/>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8" name="页脚占位符 5">
            <a:extLst>
              <a:ext uri="{FF2B5EF4-FFF2-40B4-BE49-F238E27FC236}">
                <a16:creationId xmlns:a16="http://schemas.microsoft.com/office/drawing/2014/main" id="{625ACA3C-3B00-CE1E-8E0D-BBA260977E38}"/>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灯片编号占位符 6">
            <a:extLst>
              <a:ext uri="{FF2B5EF4-FFF2-40B4-BE49-F238E27FC236}">
                <a16:creationId xmlns:a16="http://schemas.microsoft.com/office/drawing/2014/main" id="{C7CEEF96-C213-953E-A94F-B06D05D4BCB2}"/>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Tree>
    <p:extLst>
      <p:ext uri="{BB962C8B-B14F-4D97-AF65-F5344CB8AC3E}">
        <p14:creationId xmlns:p14="http://schemas.microsoft.com/office/powerpoint/2010/main" val="255402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3D5930-9F91-0D55-56FB-B38E56D45F70}"/>
              </a:ext>
            </a:extLst>
          </p:cNvPr>
          <p:cNvSpPr>
            <a:spLocks noGrp="1"/>
          </p:cNvSpPr>
          <p:nvPr>
            <p:ph idx="1"/>
          </p:nvPr>
        </p:nvSpPr>
        <p:spPr>
          <a:xfrm>
            <a:off x="725559" y="1825625"/>
            <a:ext cx="10740884"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CN" altLang="en-US" dirty="0"/>
          </a:p>
        </p:txBody>
      </p:sp>
      <p:pic>
        <p:nvPicPr>
          <p:cNvPr id="7" name="图片 6" descr="徽标&#10;&#10;描述已自动生成">
            <a:extLst>
              <a:ext uri="{FF2B5EF4-FFF2-40B4-BE49-F238E27FC236}">
                <a16:creationId xmlns:a16="http://schemas.microsoft.com/office/drawing/2014/main" id="{4711E3EF-1573-5A79-25C3-0961F05A5119}"/>
              </a:ext>
            </a:extLst>
          </p:cNvPr>
          <p:cNvPicPr>
            <a:picLocks noChangeAspect="1"/>
          </p:cNvPicPr>
          <p:nvPr userDrawn="1"/>
        </p:nvPicPr>
        <p:blipFill>
          <a:blip r:embed="rId2"/>
          <a:stretch>
            <a:fillRect/>
          </a:stretch>
        </p:blipFill>
        <p:spPr>
          <a:xfrm>
            <a:off x="708991" y="0"/>
            <a:ext cx="1098458" cy="1368848"/>
          </a:xfrm>
          <a:prstGeom prst="rect">
            <a:avLst/>
          </a:prstGeom>
        </p:spPr>
      </p:pic>
      <p:sp>
        <p:nvSpPr>
          <p:cNvPr id="8" name="标题占位符 1">
            <a:extLst>
              <a:ext uri="{FF2B5EF4-FFF2-40B4-BE49-F238E27FC236}">
                <a16:creationId xmlns:a16="http://schemas.microsoft.com/office/drawing/2014/main" id="{4A0A1BEE-AB7A-B021-58AD-3DADC214E904}"/>
              </a:ext>
            </a:extLst>
          </p:cNvPr>
          <p:cNvSpPr>
            <a:spLocks noGrp="1"/>
          </p:cNvSpPr>
          <p:nvPr>
            <p:ph type="title"/>
          </p:nvPr>
        </p:nvSpPr>
        <p:spPr>
          <a:xfrm>
            <a:off x="1936658" y="854764"/>
            <a:ext cx="9546351" cy="51408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dirty="0"/>
          </a:p>
        </p:txBody>
      </p:sp>
      <p:sp>
        <p:nvSpPr>
          <p:cNvPr id="13" name="日期占位符 4">
            <a:extLst>
              <a:ext uri="{FF2B5EF4-FFF2-40B4-BE49-F238E27FC236}">
                <a16:creationId xmlns:a16="http://schemas.microsoft.com/office/drawing/2014/main" id="{C2A25001-E83A-5DCC-38C2-B3C73FF9CB5F}"/>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14" name="页脚占位符 5">
            <a:extLst>
              <a:ext uri="{FF2B5EF4-FFF2-40B4-BE49-F238E27FC236}">
                <a16:creationId xmlns:a16="http://schemas.microsoft.com/office/drawing/2014/main" id="{2DE9E4BF-C630-701B-9052-23FA8A21A93D}"/>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15" name="灯片编号占位符 6">
            <a:extLst>
              <a:ext uri="{FF2B5EF4-FFF2-40B4-BE49-F238E27FC236}">
                <a16:creationId xmlns:a16="http://schemas.microsoft.com/office/drawing/2014/main" id="{7523D007-EC50-4DD2-5583-37512B9C23CE}"/>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Tree>
    <p:extLst>
      <p:ext uri="{BB962C8B-B14F-4D97-AF65-F5344CB8AC3E}">
        <p14:creationId xmlns:p14="http://schemas.microsoft.com/office/powerpoint/2010/main" val="194762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4B88A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297B6-5546-775A-7C1B-152FCB0E98D7}"/>
              </a:ext>
            </a:extLst>
          </p:cNvPr>
          <p:cNvSpPr>
            <a:spLocks noGrp="1"/>
          </p:cNvSpPr>
          <p:nvPr>
            <p:ph type="title"/>
          </p:nvPr>
        </p:nvSpPr>
        <p:spPr>
          <a:xfrm>
            <a:off x="725558" y="1779312"/>
            <a:ext cx="10740884" cy="1987618"/>
          </a:xfrm>
          <a:prstGeom prst="rect">
            <a:avLst/>
          </a:prstGeom>
        </p:spPr>
        <p:txBody>
          <a:bodyPr anchor="b">
            <a:normAutofit/>
          </a:bodyPr>
          <a:lstStyle>
            <a:lvl1pPr>
              <a:defRPr sz="4000">
                <a:solidFill>
                  <a:schemeClr val="bg1"/>
                </a:solidFill>
              </a:defRPr>
            </a:lvl1pPr>
          </a:lstStyle>
          <a:p>
            <a:r>
              <a:rPr kumimoji="1" lang="zh-CN" altLang="en-US"/>
              <a:t>单击此处编辑母版标题样式</a:t>
            </a:r>
            <a:endParaRPr kumimoji="1" lang="zh-CN" altLang="en-US" dirty="0"/>
          </a:p>
        </p:txBody>
      </p:sp>
      <p:sp>
        <p:nvSpPr>
          <p:cNvPr id="3" name="文本占位符 2">
            <a:extLst>
              <a:ext uri="{FF2B5EF4-FFF2-40B4-BE49-F238E27FC236}">
                <a16:creationId xmlns:a16="http://schemas.microsoft.com/office/drawing/2014/main" id="{02BA25B2-340D-E4B0-0C67-6819A0C24CBA}"/>
              </a:ext>
            </a:extLst>
          </p:cNvPr>
          <p:cNvSpPr>
            <a:spLocks noGrp="1"/>
          </p:cNvSpPr>
          <p:nvPr>
            <p:ph type="body" idx="1"/>
          </p:nvPr>
        </p:nvSpPr>
        <p:spPr>
          <a:xfrm>
            <a:off x="725558" y="3883786"/>
            <a:ext cx="10740884" cy="1500187"/>
          </a:xfrm>
          <a:prstGeom prst="rect">
            <a:avLst/>
          </a:prstGeo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7" name="矩形 6">
            <a:extLst>
              <a:ext uri="{FF2B5EF4-FFF2-40B4-BE49-F238E27FC236}">
                <a16:creationId xmlns:a16="http://schemas.microsoft.com/office/drawing/2014/main" id="{12864857-3A35-DB45-ABB2-4BF0B84CF9C0}"/>
              </a:ext>
            </a:extLst>
          </p:cNvPr>
          <p:cNvSpPr/>
          <p:nvPr userDrawn="1"/>
        </p:nvSpPr>
        <p:spPr>
          <a:xfrm>
            <a:off x="831850" y="3778433"/>
            <a:ext cx="10515600" cy="457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8" name="日期占位符 4">
            <a:extLst>
              <a:ext uri="{FF2B5EF4-FFF2-40B4-BE49-F238E27FC236}">
                <a16:creationId xmlns:a16="http://schemas.microsoft.com/office/drawing/2014/main" id="{0031AF0D-A46B-1015-979D-A70A428D35A5}"/>
              </a:ext>
            </a:extLst>
          </p:cNvPr>
          <p:cNvSpPr>
            <a:spLocks noGrp="1"/>
          </p:cNvSpPr>
          <p:nvPr>
            <p:ph type="dt" sz="half" idx="10"/>
          </p:nvPr>
        </p:nvSpPr>
        <p:spPr>
          <a:xfrm>
            <a:off x="725558" y="6356348"/>
            <a:ext cx="2743200" cy="365125"/>
          </a:xfrm>
          <a:prstGeom prst="rect">
            <a:avLst/>
          </a:prstGeom>
        </p:spPr>
        <p:txBody>
          <a:bodyPr/>
          <a:lstStyle>
            <a:lvl1pPr>
              <a:defRPr>
                <a:solidFill>
                  <a:schemeClr val="bg1"/>
                </a:solidFill>
              </a:defRPr>
            </a:lvl1pPr>
          </a:lstStyle>
          <a:p>
            <a:fld id="{E83AF52B-5465-7A48-95CC-3B1E27A4BFCA}" type="datetimeFigureOut">
              <a:rPr kumimoji="1" lang="zh-CN" altLang="en-US" smtClean="0"/>
              <a:pPr/>
              <a:t>2024/11/16</a:t>
            </a:fld>
            <a:endParaRPr kumimoji="1" lang="zh-CN" altLang="en-US"/>
          </a:p>
        </p:txBody>
      </p:sp>
      <p:sp>
        <p:nvSpPr>
          <p:cNvPr id="9" name="页脚占位符 5">
            <a:extLst>
              <a:ext uri="{FF2B5EF4-FFF2-40B4-BE49-F238E27FC236}">
                <a16:creationId xmlns:a16="http://schemas.microsoft.com/office/drawing/2014/main" id="{C74BDB59-1EB2-7B9D-B8CF-9C8FC764E0A5}"/>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endParaRPr kumimoji="1" lang="zh-CN" altLang="en-US"/>
          </a:p>
        </p:txBody>
      </p:sp>
      <p:sp>
        <p:nvSpPr>
          <p:cNvPr id="10" name="灯片编号占位符 6">
            <a:extLst>
              <a:ext uri="{FF2B5EF4-FFF2-40B4-BE49-F238E27FC236}">
                <a16:creationId xmlns:a16="http://schemas.microsoft.com/office/drawing/2014/main" id="{586F03AE-FFBF-9E7F-B6CB-427A8AE2CBDB}"/>
              </a:ext>
            </a:extLst>
          </p:cNvPr>
          <p:cNvSpPr>
            <a:spLocks noGrp="1"/>
          </p:cNvSpPr>
          <p:nvPr>
            <p:ph type="sldNum" sz="quarter" idx="12"/>
          </p:nvPr>
        </p:nvSpPr>
        <p:spPr>
          <a:xfrm>
            <a:off x="8723242" y="6356349"/>
            <a:ext cx="2743200" cy="365125"/>
          </a:xfrm>
          <a:prstGeom prst="rect">
            <a:avLst/>
          </a:prstGeom>
        </p:spPr>
        <p:txBody>
          <a:bodyPr/>
          <a:lstStyle>
            <a:lvl1pPr>
              <a:defRPr>
                <a:solidFill>
                  <a:schemeClr val="bg1"/>
                </a:solidFill>
              </a:defRPr>
            </a:lvl1pPr>
          </a:lstStyle>
          <a:p>
            <a:fld id="{341C3DBC-66A6-3747-B537-D9767DBD74A0}" type="slidenum">
              <a:rPr kumimoji="1" lang="zh-CN" altLang="en-US" smtClean="0"/>
              <a:pPr/>
              <a:t>‹#›</a:t>
            </a:fld>
            <a:endParaRPr kumimoji="1" lang="zh-CN" altLang="en-US"/>
          </a:p>
        </p:txBody>
      </p:sp>
    </p:spTree>
    <p:extLst>
      <p:ext uri="{BB962C8B-B14F-4D97-AF65-F5344CB8AC3E}">
        <p14:creationId xmlns:p14="http://schemas.microsoft.com/office/powerpoint/2010/main" val="429175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8457D6-4AC7-1117-6149-E29FEE9EB3B2}"/>
              </a:ext>
            </a:extLst>
          </p:cNvPr>
          <p:cNvSpPr>
            <a:spLocks noGrp="1"/>
          </p:cNvSpPr>
          <p:nvPr>
            <p:ph sz="half" idx="1"/>
          </p:nvPr>
        </p:nvSpPr>
        <p:spPr>
          <a:xfrm>
            <a:off x="725558" y="1825625"/>
            <a:ext cx="5294242"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0F5E3C3-B8ED-7462-A47D-9C2E7A34053F}"/>
              </a:ext>
            </a:extLst>
          </p:cNvPr>
          <p:cNvSpPr>
            <a:spLocks noGrp="1"/>
          </p:cNvSpPr>
          <p:nvPr>
            <p:ph sz="half" idx="2"/>
          </p:nvPr>
        </p:nvSpPr>
        <p:spPr>
          <a:xfrm>
            <a:off x="6172199" y="1825625"/>
            <a:ext cx="531081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8" name="标题占位符 1">
            <a:extLst>
              <a:ext uri="{FF2B5EF4-FFF2-40B4-BE49-F238E27FC236}">
                <a16:creationId xmlns:a16="http://schemas.microsoft.com/office/drawing/2014/main" id="{FB2790EB-88B4-5911-53A7-74B6281C9FF9}"/>
              </a:ext>
            </a:extLst>
          </p:cNvPr>
          <p:cNvSpPr>
            <a:spLocks noGrp="1"/>
          </p:cNvSpPr>
          <p:nvPr>
            <p:ph type="title"/>
          </p:nvPr>
        </p:nvSpPr>
        <p:spPr>
          <a:xfrm>
            <a:off x="1936658" y="854764"/>
            <a:ext cx="9546351" cy="51408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dirty="0"/>
          </a:p>
        </p:txBody>
      </p:sp>
      <p:sp>
        <p:nvSpPr>
          <p:cNvPr id="9" name="日期占位符 4">
            <a:extLst>
              <a:ext uri="{FF2B5EF4-FFF2-40B4-BE49-F238E27FC236}">
                <a16:creationId xmlns:a16="http://schemas.microsoft.com/office/drawing/2014/main" id="{333873C1-9FDC-69E5-650D-EBE18AE02680}"/>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10" name="页脚占位符 5">
            <a:extLst>
              <a:ext uri="{FF2B5EF4-FFF2-40B4-BE49-F238E27FC236}">
                <a16:creationId xmlns:a16="http://schemas.microsoft.com/office/drawing/2014/main" id="{FE91223E-32EA-1FD2-330A-E3D5076AAA1E}"/>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11" name="灯片编号占位符 6">
            <a:extLst>
              <a:ext uri="{FF2B5EF4-FFF2-40B4-BE49-F238E27FC236}">
                <a16:creationId xmlns:a16="http://schemas.microsoft.com/office/drawing/2014/main" id="{85357AA5-8C64-2BD8-F3BB-79670B1E6941}"/>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Tree>
    <p:extLst>
      <p:ext uri="{BB962C8B-B14F-4D97-AF65-F5344CB8AC3E}">
        <p14:creationId xmlns:p14="http://schemas.microsoft.com/office/powerpoint/2010/main" val="55279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74756DA-E78D-976D-3346-9B0219DFDFA4}"/>
              </a:ext>
            </a:extLst>
          </p:cNvPr>
          <p:cNvSpPr>
            <a:spLocks noGrp="1"/>
          </p:cNvSpPr>
          <p:nvPr>
            <p:ph type="body" idx="1"/>
          </p:nvPr>
        </p:nvSpPr>
        <p:spPr>
          <a:xfrm>
            <a:off x="725558" y="1681163"/>
            <a:ext cx="5272018" cy="823912"/>
          </a:xfrm>
          <a:prstGeom prst="rect">
            <a:avLst/>
          </a:prstGeom>
        </p:spPr>
        <p:txBody>
          <a:bodyPr anchor="b"/>
          <a:lstStyle>
            <a:lvl1pPr marL="0" indent="0">
              <a:buNone/>
              <a:defRPr sz="2400" b="1">
                <a:solidFill>
                  <a:srgbClr val="4B88A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8771981-8073-4FE5-2903-BC0F2D71A566}"/>
              </a:ext>
            </a:extLst>
          </p:cNvPr>
          <p:cNvSpPr>
            <a:spLocks noGrp="1"/>
          </p:cNvSpPr>
          <p:nvPr>
            <p:ph sz="half" idx="2"/>
          </p:nvPr>
        </p:nvSpPr>
        <p:spPr>
          <a:xfrm>
            <a:off x="725558" y="2505075"/>
            <a:ext cx="527201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D740ED5-1F31-6745-1328-B46D92156BFA}"/>
              </a:ext>
            </a:extLst>
          </p:cNvPr>
          <p:cNvSpPr>
            <a:spLocks noGrp="1"/>
          </p:cNvSpPr>
          <p:nvPr>
            <p:ph type="body" sz="quarter" idx="3"/>
          </p:nvPr>
        </p:nvSpPr>
        <p:spPr>
          <a:xfrm>
            <a:off x="6172200" y="1681163"/>
            <a:ext cx="5294242" cy="823912"/>
          </a:xfrm>
          <a:prstGeom prst="rect">
            <a:avLst/>
          </a:prstGeom>
        </p:spPr>
        <p:txBody>
          <a:bodyPr anchor="b"/>
          <a:lstStyle>
            <a:lvl1pPr marL="0" indent="0">
              <a:buNone/>
              <a:defRPr sz="2400" b="1">
                <a:solidFill>
                  <a:srgbClr val="4B88A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C989F7B-4E7D-EBD1-F575-67D551DD16FD}"/>
              </a:ext>
            </a:extLst>
          </p:cNvPr>
          <p:cNvSpPr>
            <a:spLocks noGrp="1"/>
          </p:cNvSpPr>
          <p:nvPr>
            <p:ph sz="quarter" idx="4"/>
          </p:nvPr>
        </p:nvSpPr>
        <p:spPr>
          <a:xfrm>
            <a:off x="6172199" y="2505075"/>
            <a:ext cx="5294243"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 name="标题占位符 1">
            <a:extLst>
              <a:ext uri="{FF2B5EF4-FFF2-40B4-BE49-F238E27FC236}">
                <a16:creationId xmlns:a16="http://schemas.microsoft.com/office/drawing/2014/main" id="{6DA92095-472D-9314-74C8-892B354C8C75}"/>
              </a:ext>
            </a:extLst>
          </p:cNvPr>
          <p:cNvSpPr>
            <a:spLocks noGrp="1"/>
          </p:cNvSpPr>
          <p:nvPr>
            <p:ph type="title"/>
          </p:nvPr>
        </p:nvSpPr>
        <p:spPr>
          <a:xfrm>
            <a:off x="1936658" y="854764"/>
            <a:ext cx="9546351" cy="51408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dirty="0"/>
          </a:p>
        </p:txBody>
      </p:sp>
      <p:sp>
        <p:nvSpPr>
          <p:cNvPr id="11" name="日期占位符 4">
            <a:extLst>
              <a:ext uri="{FF2B5EF4-FFF2-40B4-BE49-F238E27FC236}">
                <a16:creationId xmlns:a16="http://schemas.microsoft.com/office/drawing/2014/main" id="{DCDF135B-C85D-83F5-A01D-5252D64A7B31}"/>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12" name="页脚占位符 5">
            <a:extLst>
              <a:ext uri="{FF2B5EF4-FFF2-40B4-BE49-F238E27FC236}">
                <a16:creationId xmlns:a16="http://schemas.microsoft.com/office/drawing/2014/main" id="{2D8EA4D4-25B4-E176-AF53-E3BCE29889B4}"/>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13" name="灯片编号占位符 6">
            <a:extLst>
              <a:ext uri="{FF2B5EF4-FFF2-40B4-BE49-F238E27FC236}">
                <a16:creationId xmlns:a16="http://schemas.microsoft.com/office/drawing/2014/main" id="{151CDAE1-D70B-3EFA-B415-1295FD912C1D}"/>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Tree>
    <p:extLst>
      <p:ext uri="{BB962C8B-B14F-4D97-AF65-F5344CB8AC3E}">
        <p14:creationId xmlns:p14="http://schemas.microsoft.com/office/powerpoint/2010/main" val="307968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96F97A67-4FF0-49A8-E3E3-2042E00459A8}"/>
              </a:ext>
            </a:extLst>
          </p:cNvPr>
          <p:cNvSpPr>
            <a:spLocks noGrp="1"/>
          </p:cNvSpPr>
          <p:nvPr>
            <p:ph type="title"/>
          </p:nvPr>
        </p:nvSpPr>
        <p:spPr>
          <a:xfrm>
            <a:off x="1936658" y="854764"/>
            <a:ext cx="9546351" cy="51408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dirty="0"/>
          </a:p>
        </p:txBody>
      </p:sp>
      <p:sp>
        <p:nvSpPr>
          <p:cNvPr id="7" name="日期占位符 4">
            <a:extLst>
              <a:ext uri="{FF2B5EF4-FFF2-40B4-BE49-F238E27FC236}">
                <a16:creationId xmlns:a16="http://schemas.microsoft.com/office/drawing/2014/main" id="{C4E39087-C553-9639-58B3-8A40C66AA3C1}"/>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8" name="页脚占位符 5">
            <a:extLst>
              <a:ext uri="{FF2B5EF4-FFF2-40B4-BE49-F238E27FC236}">
                <a16:creationId xmlns:a16="http://schemas.microsoft.com/office/drawing/2014/main" id="{78D3B147-F4F7-8DB3-994F-004E8D7FFB09}"/>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灯片编号占位符 6">
            <a:extLst>
              <a:ext uri="{FF2B5EF4-FFF2-40B4-BE49-F238E27FC236}">
                <a16:creationId xmlns:a16="http://schemas.microsoft.com/office/drawing/2014/main" id="{F0A95C65-54D6-59FB-44CD-D578DC23EE0C}"/>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Tree>
    <p:extLst>
      <p:ext uri="{BB962C8B-B14F-4D97-AF65-F5344CB8AC3E}">
        <p14:creationId xmlns:p14="http://schemas.microsoft.com/office/powerpoint/2010/main" val="285240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FE3EB7D7-BD08-3133-AE9E-C6F17567F5CD}"/>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6" name="页脚占位符 5">
            <a:extLst>
              <a:ext uri="{FF2B5EF4-FFF2-40B4-BE49-F238E27FC236}">
                <a16:creationId xmlns:a16="http://schemas.microsoft.com/office/drawing/2014/main" id="{4225E8F5-FBDD-693C-632F-303863AC394A}"/>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a:extLst>
              <a:ext uri="{FF2B5EF4-FFF2-40B4-BE49-F238E27FC236}">
                <a16:creationId xmlns:a16="http://schemas.microsoft.com/office/drawing/2014/main" id="{BB0A5A26-B68A-BC16-0D7E-F6C349545101}"/>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Tree>
    <p:extLst>
      <p:ext uri="{BB962C8B-B14F-4D97-AF65-F5344CB8AC3E}">
        <p14:creationId xmlns:p14="http://schemas.microsoft.com/office/powerpoint/2010/main" val="361328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43F93-EE74-9FE0-A331-F5B526DDFAEF}"/>
              </a:ext>
            </a:extLst>
          </p:cNvPr>
          <p:cNvSpPr>
            <a:spLocks noGrp="1"/>
          </p:cNvSpPr>
          <p:nvPr>
            <p:ph type="title"/>
          </p:nvPr>
        </p:nvSpPr>
        <p:spPr>
          <a:xfrm>
            <a:off x="725558" y="1461052"/>
            <a:ext cx="4046468" cy="1071770"/>
          </a:xfrm>
          <a:prstGeom prst="rect">
            <a:avLst/>
          </a:prstGeom>
        </p:spPr>
        <p:txBody>
          <a:bodyPr anchor="b"/>
          <a:lstStyle>
            <a:lvl1pPr>
              <a:defRPr sz="3200"/>
            </a:lvl1pPr>
          </a:lstStyle>
          <a:p>
            <a:r>
              <a:rPr kumimoji="1" lang="zh-CN" altLang="en-US"/>
              <a:t>单击此处编辑母版标题样式</a:t>
            </a:r>
            <a:endParaRPr kumimoji="1" lang="zh-CN" altLang="en-US" dirty="0"/>
          </a:p>
        </p:txBody>
      </p:sp>
      <p:sp>
        <p:nvSpPr>
          <p:cNvPr id="3" name="内容占位符 2">
            <a:extLst>
              <a:ext uri="{FF2B5EF4-FFF2-40B4-BE49-F238E27FC236}">
                <a16:creationId xmlns:a16="http://schemas.microsoft.com/office/drawing/2014/main" id="{B51E0ADD-4F30-9EEF-112C-2559ACF6C153}"/>
              </a:ext>
            </a:extLst>
          </p:cNvPr>
          <p:cNvSpPr>
            <a:spLocks noGrp="1"/>
          </p:cNvSpPr>
          <p:nvPr>
            <p:ph idx="1"/>
          </p:nvPr>
        </p:nvSpPr>
        <p:spPr>
          <a:xfrm>
            <a:off x="5183188" y="437323"/>
            <a:ext cx="6283254" cy="542372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14E77E5-71F7-B92E-3BAE-963EE1B4F0AE}"/>
              </a:ext>
            </a:extLst>
          </p:cNvPr>
          <p:cNvSpPr>
            <a:spLocks noGrp="1"/>
          </p:cNvSpPr>
          <p:nvPr>
            <p:ph type="body" sz="half" idx="2"/>
          </p:nvPr>
        </p:nvSpPr>
        <p:spPr>
          <a:xfrm>
            <a:off x="725558" y="2552700"/>
            <a:ext cx="40464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0452381-A0B0-3CF8-835A-9E0501F9590B}"/>
              </a:ext>
            </a:extLst>
          </p:cNvPr>
          <p:cNvSpPr>
            <a:spLocks noGrp="1"/>
          </p:cNvSpPr>
          <p:nvPr>
            <p:ph type="dt" sz="half" idx="10"/>
          </p:nvPr>
        </p:nvSpPr>
        <p:spPr>
          <a:xfrm>
            <a:off x="725558" y="6356348"/>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6" name="页脚占位符 5">
            <a:extLst>
              <a:ext uri="{FF2B5EF4-FFF2-40B4-BE49-F238E27FC236}">
                <a16:creationId xmlns:a16="http://schemas.microsoft.com/office/drawing/2014/main" id="{F1866C01-201C-3922-E2B8-FB8E2E2C6DA9}"/>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a:extLst>
              <a:ext uri="{FF2B5EF4-FFF2-40B4-BE49-F238E27FC236}">
                <a16:creationId xmlns:a16="http://schemas.microsoft.com/office/drawing/2014/main" id="{6BDFF722-BEEE-5058-F67E-440784C902BE}"/>
              </a:ext>
            </a:extLst>
          </p:cNvPr>
          <p:cNvSpPr>
            <a:spLocks noGrp="1"/>
          </p:cNvSpPr>
          <p:nvPr>
            <p:ph type="sldNum" sz="quarter" idx="12"/>
          </p:nvPr>
        </p:nvSpPr>
        <p:spPr>
          <a:xfrm>
            <a:off x="8723242" y="6356349"/>
            <a:ext cx="2743200" cy="365125"/>
          </a:xfrm>
          <a:prstGeom prst="rect">
            <a:avLst/>
          </a:prstGeom>
        </p:spPr>
        <p:txBody>
          <a:bodyPr/>
          <a:lstStyle/>
          <a:p>
            <a:fld id="{341C3DBC-66A6-3747-B537-D9767DBD74A0}" type="slidenum">
              <a:rPr kumimoji="1" lang="zh-CN" altLang="en-US" smtClean="0"/>
              <a:t>‹#›</a:t>
            </a:fld>
            <a:endParaRPr kumimoji="1" lang="zh-CN" altLang="en-US"/>
          </a:p>
        </p:txBody>
      </p:sp>
    </p:spTree>
    <p:extLst>
      <p:ext uri="{BB962C8B-B14F-4D97-AF65-F5344CB8AC3E}">
        <p14:creationId xmlns:p14="http://schemas.microsoft.com/office/powerpoint/2010/main" val="77750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129D51AE-23CD-9EBA-D51D-E41329122489}"/>
              </a:ext>
            </a:extLst>
          </p:cNvPr>
          <p:cNvSpPr>
            <a:spLocks noGrp="1"/>
          </p:cNvSpPr>
          <p:nvPr>
            <p:ph type="pic" idx="1"/>
          </p:nvPr>
        </p:nvSpPr>
        <p:spPr>
          <a:xfrm>
            <a:off x="5183188" y="427383"/>
            <a:ext cx="6283254" cy="543366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5" name="日期占位符 4">
            <a:extLst>
              <a:ext uri="{FF2B5EF4-FFF2-40B4-BE49-F238E27FC236}">
                <a16:creationId xmlns:a16="http://schemas.microsoft.com/office/drawing/2014/main" id="{306CE524-6A73-D1E5-37F8-5DA916A85485}"/>
              </a:ext>
            </a:extLst>
          </p:cNvPr>
          <p:cNvSpPr>
            <a:spLocks noGrp="1"/>
          </p:cNvSpPr>
          <p:nvPr>
            <p:ph type="dt" sz="half" idx="10"/>
          </p:nvPr>
        </p:nvSpPr>
        <p:spPr>
          <a:xfrm>
            <a:off x="725558" y="6356350"/>
            <a:ext cx="2743200" cy="365125"/>
          </a:xfrm>
          <a:prstGeom prst="rect">
            <a:avLst/>
          </a:prstGeom>
        </p:spPr>
        <p:txBody>
          <a:bodyPr/>
          <a:lstStyle/>
          <a:p>
            <a:fld id="{E83AF52B-5465-7A48-95CC-3B1E27A4BFCA}" type="datetimeFigureOut">
              <a:rPr kumimoji="1" lang="zh-CN" altLang="en-US" smtClean="0"/>
              <a:t>2024/11/16</a:t>
            </a:fld>
            <a:endParaRPr kumimoji="1" lang="zh-CN" altLang="en-US"/>
          </a:p>
        </p:txBody>
      </p:sp>
      <p:sp>
        <p:nvSpPr>
          <p:cNvPr id="6" name="页脚占位符 5">
            <a:extLst>
              <a:ext uri="{FF2B5EF4-FFF2-40B4-BE49-F238E27FC236}">
                <a16:creationId xmlns:a16="http://schemas.microsoft.com/office/drawing/2014/main" id="{B17F468C-88E0-8C6F-8A6D-6DCC46EF048A}"/>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a:extLst>
              <a:ext uri="{FF2B5EF4-FFF2-40B4-BE49-F238E27FC236}">
                <a16:creationId xmlns:a16="http://schemas.microsoft.com/office/drawing/2014/main" id="{31B56C82-99B4-0520-D36C-AFA866C8590B}"/>
              </a:ext>
            </a:extLst>
          </p:cNvPr>
          <p:cNvSpPr>
            <a:spLocks noGrp="1"/>
          </p:cNvSpPr>
          <p:nvPr>
            <p:ph type="sldNum" sz="quarter" idx="12"/>
          </p:nvPr>
        </p:nvSpPr>
        <p:spPr>
          <a:xfrm>
            <a:off x="8723242" y="6356350"/>
            <a:ext cx="2743200" cy="365125"/>
          </a:xfrm>
          <a:prstGeom prst="rect">
            <a:avLst/>
          </a:prstGeom>
        </p:spPr>
        <p:txBody>
          <a:bodyPr/>
          <a:lstStyle/>
          <a:p>
            <a:fld id="{341C3DBC-66A6-3747-B537-D9767DBD74A0}" type="slidenum">
              <a:rPr kumimoji="1" lang="zh-CN" altLang="en-US" smtClean="0"/>
              <a:t>‹#›</a:t>
            </a:fld>
            <a:endParaRPr kumimoji="1" lang="zh-CN" altLang="en-US"/>
          </a:p>
        </p:txBody>
      </p:sp>
      <p:sp>
        <p:nvSpPr>
          <p:cNvPr id="8" name="标题 1">
            <a:extLst>
              <a:ext uri="{FF2B5EF4-FFF2-40B4-BE49-F238E27FC236}">
                <a16:creationId xmlns:a16="http://schemas.microsoft.com/office/drawing/2014/main" id="{C158DE60-9C59-5A42-D4E2-9CFACEC9E7F2}"/>
              </a:ext>
            </a:extLst>
          </p:cNvPr>
          <p:cNvSpPr>
            <a:spLocks noGrp="1"/>
          </p:cNvSpPr>
          <p:nvPr>
            <p:ph type="title"/>
          </p:nvPr>
        </p:nvSpPr>
        <p:spPr>
          <a:xfrm>
            <a:off x="725558" y="1461052"/>
            <a:ext cx="4046468" cy="1071770"/>
          </a:xfrm>
          <a:prstGeom prst="rect">
            <a:avLst/>
          </a:prstGeom>
        </p:spPr>
        <p:txBody>
          <a:bodyPr anchor="b"/>
          <a:lstStyle>
            <a:lvl1pPr>
              <a:defRPr sz="3200"/>
            </a:lvl1pPr>
          </a:lstStyle>
          <a:p>
            <a:r>
              <a:rPr kumimoji="1" lang="zh-CN" altLang="en-US"/>
              <a:t>单击此处编辑母版标题样式</a:t>
            </a:r>
            <a:endParaRPr kumimoji="1" lang="zh-CN" altLang="en-US" dirty="0"/>
          </a:p>
        </p:txBody>
      </p:sp>
      <p:sp>
        <p:nvSpPr>
          <p:cNvPr id="9" name="文本占位符 3">
            <a:extLst>
              <a:ext uri="{FF2B5EF4-FFF2-40B4-BE49-F238E27FC236}">
                <a16:creationId xmlns:a16="http://schemas.microsoft.com/office/drawing/2014/main" id="{27090E57-3D33-F16E-4AF2-426295B73A91}"/>
              </a:ext>
            </a:extLst>
          </p:cNvPr>
          <p:cNvSpPr>
            <a:spLocks noGrp="1"/>
          </p:cNvSpPr>
          <p:nvPr>
            <p:ph type="body" sz="half" idx="2"/>
          </p:nvPr>
        </p:nvSpPr>
        <p:spPr>
          <a:xfrm>
            <a:off x="725558" y="2552700"/>
            <a:ext cx="40464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Tree>
    <p:extLst>
      <p:ext uri="{BB962C8B-B14F-4D97-AF65-F5344CB8AC3E}">
        <p14:creationId xmlns:p14="http://schemas.microsoft.com/office/powerpoint/2010/main" val="406555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BE4013-808A-C812-AA9A-499D303D84A6}"/>
              </a:ext>
            </a:extLst>
          </p:cNvPr>
          <p:cNvSpPr>
            <a:spLocks noGrp="1"/>
          </p:cNvSpPr>
          <p:nvPr>
            <p:ph type="title"/>
          </p:nvPr>
        </p:nvSpPr>
        <p:spPr>
          <a:xfrm>
            <a:off x="1936658" y="854764"/>
            <a:ext cx="9546351" cy="51408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36CFAA95-B6DC-44A9-6330-DF671B9BE86E}"/>
              </a:ext>
            </a:extLst>
          </p:cNvPr>
          <p:cNvSpPr>
            <a:spLocks noGrp="1"/>
          </p:cNvSpPr>
          <p:nvPr>
            <p:ph type="body" idx="1"/>
          </p:nvPr>
        </p:nvSpPr>
        <p:spPr>
          <a:xfrm>
            <a:off x="708991" y="1825625"/>
            <a:ext cx="10774018"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89AD166-C292-7A67-4109-8A865BD68B69}"/>
              </a:ext>
            </a:extLst>
          </p:cNvPr>
          <p:cNvSpPr>
            <a:spLocks noGrp="1"/>
          </p:cNvSpPr>
          <p:nvPr>
            <p:ph type="dt" sz="half" idx="2"/>
          </p:nvPr>
        </p:nvSpPr>
        <p:spPr>
          <a:xfrm>
            <a:off x="747275" y="6361596"/>
            <a:ext cx="2743200" cy="365125"/>
          </a:xfrm>
          <a:prstGeom prst="rect">
            <a:avLst/>
          </a:prstGeom>
        </p:spPr>
        <p:txBody>
          <a:bodyPr vert="horz" lIns="91440" tIns="45720" rIns="91440" bIns="45720" rtlCol="0" anchor="ctr"/>
          <a:lstStyle>
            <a:lvl1pPr algn="l">
              <a:defRPr sz="1200">
                <a:solidFill>
                  <a:schemeClr val="tx1">
                    <a:tint val="82000"/>
                  </a:schemeClr>
                </a:solidFill>
                <a:latin typeface="Times New Roman" panose="02020603050405020304" pitchFamily="18" charset="0"/>
                <a:cs typeface="Times New Roman" panose="02020603050405020304" pitchFamily="18" charset="0"/>
              </a:defRPr>
            </a:lvl1pPr>
          </a:lstStyle>
          <a:p>
            <a:fld id="{E83AF52B-5465-7A48-95CC-3B1E27A4BFCA}" type="datetimeFigureOut">
              <a:rPr kumimoji="1" lang="zh-CN" altLang="en-US" smtClean="0"/>
              <a:pPr/>
              <a:t>2024/11/16</a:t>
            </a:fld>
            <a:endParaRPr kumimoji="1" lang="zh-CN" altLang="en-US"/>
          </a:p>
        </p:txBody>
      </p:sp>
      <p:sp>
        <p:nvSpPr>
          <p:cNvPr id="5" name="页脚占位符 4">
            <a:extLst>
              <a:ext uri="{FF2B5EF4-FFF2-40B4-BE49-F238E27FC236}">
                <a16:creationId xmlns:a16="http://schemas.microsoft.com/office/drawing/2014/main" id="{895E2581-49CE-8F32-BE7E-BBAEB25E4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Times New Roman" panose="02020603050405020304" pitchFamily="18" charset="0"/>
                <a:cs typeface="Times New Roman" panose="02020603050405020304" pitchFamily="18" charset="0"/>
              </a:defRPr>
            </a:lvl1pPr>
          </a:lstStyle>
          <a:p>
            <a:endParaRPr kumimoji="1" lang="zh-CN" altLang="en-US"/>
          </a:p>
        </p:txBody>
      </p:sp>
      <p:sp>
        <p:nvSpPr>
          <p:cNvPr id="6" name="灯片编号占位符 5">
            <a:extLst>
              <a:ext uri="{FF2B5EF4-FFF2-40B4-BE49-F238E27FC236}">
                <a16:creationId xmlns:a16="http://schemas.microsoft.com/office/drawing/2014/main" id="{72FD5F84-390A-5928-DA5F-482357AB07BB}"/>
              </a:ext>
            </a:extLst>
          </p:cNvPr>
          <p:cNvSpPr>
            <a:spLocks noGrp="1"/>
          </p:cNvSpPr>
          <p:nvPr>
            <p:ph type="sldNum" sz="quarter" idx="4"/>
          </p:nvPr>
        </p:nvSpPr>
        <p:spPr>
          <a:xfrm>
            <a:off x="8739809"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Times New Roman" panose="02020603050405020304" pitchFamily="18" charset="0"/>
                <a:cs typeface="Times New Roman" panose="02020603050405020304" pitchFamily="18" charset="0"/>
              </a:defRPr>
            </a:lvl1pPr>
          </a:lstStyle>
          <a:p>
            <a:fld id="{341C3DBC-66A6-3747-B537-D9767DBD74A0}" type="slidenum">
              <a:rPr kumimoji="1" lang="zh-CN" altLang="en-US" smtClean="0"/>
              <a:pPr/>
              <a:t>‹#›</a:t>
            </a:fld>
            <a:endParaRPr kumimoji="1" lang="zh-CN" altLang="en-US"/>
          </a:p>
        </p:txBody>
      </p:sp>
      <p:pic>
        <p:nvPicPr>
          <p:cNvPr id="14" name="图片 13" descr="徽标&#10;&#10;描述已自动生成">
            <a:extLst>
              <a:ext uri="{FF2B5EF4-FFF2-40B4-BE49-F238E27FC236}">
                <a16:creationId xmlns:a16="http://schemas.microsoft.com/office/drawing/2014/main" id="{6C208722-897C-C7D4-5817-92DA390C4D79}"/>
              </a:ext>
            </a:extLst>
          </p:cNvPr>
          <p:cNvPicPr>
            <a:picLocks noChangeAspect="1"/>
          </p:cNvPicPr>
          <p:nvPr userDrawn="1"/>
        </p:nvPicPr>
        <p:blipFill>
          <a:blip r:embed="rId13"/>
          <a:stretch>
            <a:fillRect/>
          </a:stretch>
        </p:blipFill>
        <p:spPr>
          <a:xfrm>
            <a:off x="708991" y="0"/>
            <a:ext cx="1098458" cy="1368848"/>
          </a:xfrm>
          <a:prstGeom prst="rect">
            <a:avLst/>
          </a:prstGeom>
        </p:spPr>
      </p:pic>
    </p:spTree>
    <p:extLst>
      <p:ext uri="{BB962C8B-B14F-4D97-AF65-F5344CB8AC3E}">
        <p14:creationId xmlns:p14="http://schemas.microsoft.com/office/powerpoint/2010/main" val="62272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lang="zh-CN" altLang="en-US" sz="3200" b="1" i="0" kern="1200" dirty="0" smtClean="0">
          <a:solidFill>
            <a:srgbClr val="4B88A2"/>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542BC-B697-92F4-A462-FC1ECEA2F9A2}"/>
              </a:ext>
            </a:extLst>
          </p:cNvPr>
          <p:cNvSpPr>
            <a:spLocks noGrp="1"/>
          </p:cNvSpPr>
          <p:nvPr>
            <p:ph type="ctrTitle"/>
          </p:nvPr>
        </p:nvSpPr>
        <p:spPr>
          <a:xfrm>
            <a:off x="1654076" y="1494871"/>
            <a:ext cx="6158948" cy="1934129"/>
          </a:xfrm>
        </p:spPr>
        <p:txBody>
          <a:bodyPr>
            <a:normAutofit/>
          </a:bodyPr>
          <a:lstStyle/>
          <a:p>
            <a:r>
              <a:rPr lang="en-US" altLang="zh-CN" sz="4400" dirty="0" err="1" smtClean="0">
                <a:latin typeface="黑体" panose="02010609060101010101" pitchFamily="49" charset="-122"/>
                <a:ea typeface="黑体" panose="02010609060101010101" pitchFamily="49" charset="-122"/>
              </a:rPr>
              <a:t>InfoCo</a:t>
            </a:r>
            <a:r>
              <a:rPr lang="zh-CN" altLang="en-US" sz="4400" dirty="0" smtClean="0">
                <a:latin typeface="黑体" panose="02010609060101010101" pitchFamily="49" charset="-122"/>
                <a:ea typeface="黑体" panose="02010609060101010101" pitchFamily="49" charset="-122"/>
              </a:rPr>
              <a:t>社</a:t>
            </a:r>
            <a:r>
              <a:rPr lang="zh-CN" altLang="en-US" sz="4400">
                <a:latin typeface="黑体" panose="02010609060101010101" pitchFamily="49" charset="-122"/>
                <a:ea typeface="黑体" panose="02010609060101010101" pitchFamily="49" charset="-122"/>
              </a:rPr>
              <a:t>团课</a:t>
            </a:r>
            <a:r>
              <a:rPr lang="zh-CN" altLang="en-US" sz="4400" smtClean="0">
                <a:latin typeface="黑体" panose="02010609060101010101" pitchFamily="49" charset="-122"/>
                <a:ea typeface="黑体" panose="02010609060101010101" pitchFamily="49" charset="-122"/>
              </a:rPr>
              <a:t>第六节</a:t>
            </a:r>
            <a:endParaRPr kumimoji="1" lang="zh-CN" altLang="en-US" sz="4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2545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基本概念</a:t>
            </a:r>
          </a:p>
        </p:txBody>
      </p:sp>
      <p:sp>
        <p:nvSpPr>
          <p:cNvPr id="4" name="内容占位符 2">
            <a:extLst>
              <a:ext uri="{FF2B5EF4-FFF2-40B4-BE49-F238E27FC236}">
                <a16:creationId xmlns:a16="http://schemas.microsoft.com/office/drawing/2014/main" id="{231DCD31-7A95-EA00-9C2D-EB356B6F2830}"/>
              </a:ext>
            </a:extLst>
          </p:cNvPr>
          <p:cNvSpPr>
            <a:spLocks noGrp="1"/>
          </p:cNvSpPr>
          <p:nvPr>
            <p:ph idx="4294967295"/>
          </p:nvPr>
        </p:nvSpPr>
        <p:spPr>
          <a:xfrm>
            <a:off x="2207154" y="1788054"/>
            <a:ext cx="8280400" cy="4032250"/>
          </a:xfrm>
        </p:spPr>
        <p:txBody>
          <a:bodyPr>
            <a:normAutofit fontScale="92500" lnSpcReduction="10000"/>
          </a:bodyPr>
          <a:lstStyle/>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无向边：边是双向的</a:t>
            </a:r>
            <a:endParaRPr lang="en-US" altLang="zh-CN" dirty="0">
              <a:latin typeface="黑体" panose="02010609060101010101" pitchFamily="49" charset="-122"/>
            </a:endParaRPr>
          </a:p>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有向边：单向边，有箭头</a:t>
            </a:r>
            <a:endParaRPr lang="en-US" altLang="zh-CN" dirty="0">
              <a:latin typeface="黑体" panose="02010609060101010101" pitchFamily="49" charset="-122"/>
            </a:endParaRPr>
          </a:p>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无向图：只有无向边的图</a:t>
            </a:r>
            <a:endParaRPr lang="en-US" altLang="zh-CN" dirty="0">
              <a:latin typeface="黑体" panose="02010609060101010101" pitchFamily="49" charset="-122"/>
            </a:endParaRPr>
          </a:p>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有向图：只有有向边的图</a:t>
            </a:r>
            <a:endParaRPr lang="en-US" altLang="zh-CN" dirty="0"/>
          </a:p>
          <a:p>
            <a:pPr>
              <a:lnSpc>
                <a:spcPct val="80000"/>
              </a:lnSpc>
              <a:buClr>
                <a:srgbClr val="FF0000"/>
              </a:buClr>
              <a:buFont typeface="Wingdings" panose="05000000000000000000" pitchFamily="2" charset="2"/>
              <a:buChar char=""/>
            </a:pPr>
            <a:r>
              <a:rPr lang="zh-CN" altLang="en-US" dirty="0"/>
              <a:t>顶点的度</a:t>
            </a:r>
          </a:p>
          <a:p>
            <a:pPr lvl="1">
              <a:lnSpc>
                <a:spcPct val="80000"/>
              </a:lnSpc>
              <a:buFont typeface="Wingdings" panose="05000000000000000000" pitchFamily="2" charset="2"/>
              <a:buChar char="l"/>
            </a:pPr>
            <a:r>
              <a:rPr lang="zh-CN" altLang="en-US" dirty="0"/>
              <a:t>无向图中，一个顶点相连的边数称为该顶点的度。</a:t>
            </a:r>
          </a:p>
          <a:p>
            <a:pPr lvl="1">
              <a:lnSpc>
                <a:spcPct val="80000"/>
              </a:lnSpc>
              <a:buFont typeface="Wingdings" panose="05000000000000000000" pitchFamily="2" charset="2"/>
              <a:buChar char="l"/>
            </a:pPr>
            <a:r>
              <a:rPr lang="zh-CN" altLang="en-US" dirty="0"/>
              <a:t>有向图中，从一个顶点出发的边数称为该顶点得出度；到达该顶点的边数称为它的入度。</a:t>
            </a:r>
            <a:endParaRPr lang="en-US" altLang="zh-CN" dirty="0">
              <a:latin typeface="黑体" panose="02010609060101010101" pitchFamily="49" charset="-122"/>
            </a:endParaRPr>
          </a:p>
          <a:p>
            <a:pPr lvl="1">
              <a:lnSpc>
                <a:spcPct val="90000"/>
              </a:lnSpc>
              <a:buFontTx/>
              <a:buNone/>
            </a:pPr>
            <a:endParaRPr lang="en-US" altLang="zh-CN" dirty="0">
              <a:latin typeface="黑体" panose="02010609060101010101" pitchFamily="49" charset="-122"/>
            </a:endParaRPr>
          </a:p>
        </p:txBody>
      </p:sp>
      <p:pic>
        <p:nvPicPr>
          <p:cNvPr id="5" name="图片 5" descr="1.bmp">
            <a:extLst>
              <a:ext uri="{FF2B5EF4-FFF2-40B4-BE49-F238E27FC236}">
                <a16:creationId xmlns:a16="http://schemas.microsoft.com/office/drawing/2014/main" id="{EFA6ED6C-0C48-A813-2123-6EE13A89C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189" y="1975381"/>
            <a:ext cx="3265487"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4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2000" fill="hold"/>
                                        <p:tgtEl>
                                          <p:spTgt spid="5"/>
                                        </p:tgtEl>
                                        <p:attrNameLst>
                                          <p:attrName>ppt_x</p:attrName>
                                        </p:attrNameLst>
                                      </p:cBhvr>
                                      <p:tavLst>
                                        <p:tav tm="0">
                                          <p:val>
                                            <p:strVal val="#ppt_x"/>
                                          </p:val>
                                        </p:tav>
                                        <p:tav tm="100000">
                                          <p:val>
                                            <p:strVal val="#ppt_x"/>
                                          </p:val>
                                        </p:tav>
                                      </p:tavLst>
                                    </p:anim>
                                    <p:anim calcmode="lin" valueType="num">
                                      <p:cBhvr additive="base">
                                        <p:cTn id="43"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基本概念</a:t>
            </a:r>
          </a:p>
        </p:txBody>
      </p:sp>
      <p:sp>
        <p:nvSpPr>
          <p:cNvPr id="4" name="内容占位符 2">
            <a:extLst>
              <a:ext uri="{FF2B5EF4-FFF2-40B4-BE49-F238E27FC236}">
                <a16:creationId xmlns:a16="http://schemas.microsoft.com/office/drawing/2014/main" id="{3FA0E658-CCAC-08A1-8C6F-1ADAEF9D8332}"/>
              </a:ext>
            </a:extLst>
          </p:cNvPr>
          <p:cNvSpPr txBox="1">
            <a:spLocks/>
          </p:cNvSpPr>
          <p:nvPr/>
        </p:nvSpPr>
        <p:spPr>
          <a:xfrm>
            <a:off x="2347913" y="1767682"/>
            <a:ext cx="8229600" cy="15128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defRPr/>
            </a:pPr>
            <a:r>
              <a:rPr lang="zh-CN" altLang="en-US" b="1" smtClean="0">
                <a:solidFill>
                  <a:srgbClr val="FF0000"/>
                </a:solidFill>
                <a:latin typeface="+mn-ea"/>
              </a:rPr>
              <a:t>权和网</a:t>
            </a:r>
            <a:endParaRPr lang="en-US" b="1" smtClean="0">
              <a:solidFill>
                <a:srgbClr val="FF0000"/>
              </a:solidFill>
              <a:latin typeface="+mn-ea"/>
            </a:endParaRPr>
          </a:p>
          <a:p>
            <a:pPr marL="0" indent="345600">
              <a:buFont typeface="Arial" panose="020B0604020202020204" pitchFamily="34" charset="0"/>
              <a:buNone/>
              <a:defRPr/>
            </a:pPr>
            <a:r>
              <a:rPr lang="zh-CN" altLang="en-US" smtClean="0"/>
              <a:t>在图的边给出相关的数，成为权。权可以表示一个顶点到另一个顶点的距离，耗费等，带权图一般称为网</a:t>
            </a:r>
            <a:r>
              <a:rPr lang="zh-CN" altLang="en-US" sz="3600" smtClean="0"/>
              <a:t>。</a:t>
            </a:r>
            <a:endParaRPr lang="en-US" sz="3600" dirty="0"/>
          </a:p>
        </p:txBody>
      </p:sp>
      <p:graphicFrame>
        <p:nvGraphicFramePr>
          <p:cNvPr id="5" name="Object 3">
            <a:extLst>
              <a:ext uri="{FF2B5EF4-FFF2-40B4-BE49-F238E27FC236}">
                <a16:creationId xmlns:a16="http://schemas.microsoft.com/office/drawing/2014/main" id="{3F55436F-9295-78D4-1ED3-EAD845D9C409}"/>
              </a:ext>
            </a:extLst>
          </p:cNvPr>
          <p:cNvGraphicFramePr>
            <a:graphicFrameLocks noChangeAspect="1"/>
          </p:cNvGraphicFramePr>
          <p:nvPr>
            <p:extLst>
              <p:ext uri="{D42A27DB-BD31-4B8C-83A1-F6EECF244321}">
                <p14:modId xmlns:p14="http://schemas.microsoft.com/office/powerpoint/2010/main" val="1391420744"/>
              </p:ext>
            </p:extLst>
          </p:nvPr>
        </p:nvGraphicFramePr>
        <p:xfrm>
          <a:off x="3224213" y="3081337"/>
          <a:ext cx="5886450" cy="3302529"/>
        </p:xfrm>
        <a:graphic>
          <a:graphicData uri="http://schemas.openxmlformats.org/presentationml/2006/ole">
            <mc:AlternateContent xmlns:mc="http://schemas.openxmlformats.org/markup-compatibility/2006">
              <mc:Choice xmlns:v="urn:schemas-microsoft-com:vml" Requires="v">
                <p:oleObj spid="_x0000_s1034" r:id="rId3" imgW="2631440" imgH="1402080" progId="Word.Picture.8">
                  <p:embed/>
                </p:oleObj>
              </mc:Choice>
              <mc:Fallback>
                <p:oleObj r:id="rId3" imgW="2631440" imgH="1402080" progId="Word.Picture.8">
                  <p:embed/>
                  <p:pic>
                    <p:nvPicPr>
                      <p:cNvPr id="8196" name="Object 3">
                        <a:extLst>
                          <a:ext uri="{FF2B5EF4-FFF2-40B4-BE49-F238E27FC236}">
                            <a16:creationId xmlns:a16="http://schemas.microsoft.com/office/drawing/2014/main" id="{3F55436F-9295-78D4-1ED3-EAD845D9C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213" y="3081337"/>
                        <a:ext cx="5886450" cy="330252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49761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sp>
        <p:nvSpPr>
          <p:cNvPr id="4" name="内容占位符 2">
            <a:extLst>
              <a:ext uri="{FF2B5EF4-FFF2-40B4-BE49-F238E27FC236}">
                <a16:creationId xmlns:a16="http://schemas.microsoft.com/office/drawing/2014/main" id="{A214C6CC-A46B-87D2-14B9-097E78C5F26B}"/>
              </a:ext>
            </a:extLst>
          </p:cNvPr>
          <p:cNvSpPr>
            <a:spLocks noGrp="1"/>
          </p:cNvSpPr>
          <p:nvPr>
            <p:ph idx="4294967295"/>
          </p:nvPr>
        </p:nvSpPr>
        <p:spPr>
          <a:xfrm>
            <a:off x="1312597" y="1913466"/>
            <a:ext cx="9253803" cy="4047067"/>
          </a:xfrm>
        </p:spPr>
        <p:txBody>
          <a:bodyPr>
            <a:noAutofit/>
          </a:bodyPr>
          <a:lstStyle/>
          <a:p>
            <a:pPr lvl="1">
              <a:lnSpc>
                <a:spcPct val="150000"/>
              </a:lnSpc>
              <a:buClr>
                <a:srgbClr val="FF0000"/>
              </a:buClr>
              <a:buFont typeface="Wingdings" panose="05000000000000000000" pitchFamily="2" charset="2"/>
              <a:buChar char="²"/>
            </a:pPr>
            <a:r>
              <a:rPr lang="zh-CN" altLang="en-US" sz="2800" dirty="0">
                <a:latin typeface="宋体" panose="02010600030101010101" pitchFamily="2" charset="-122"/>
              </a:rPr>
              <a:t>完全图、稠密图和稀疏图</a:t>
            </a:r>
            <a:endParaRPr lang="en-US" altLang="zh-CN" sz="28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800" dirty="0">
                <a:latin typeface="宋体" panose="02010600030101010101" pitchFamily="2" charset="-122"/>
              </a:rPr>
              <a:t>完全图：</a:t>
            </a:r>
            <a:endParaRPr lang="en-US" altLang="zh-CN" sz="28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800" dirty="0">
                <a:latin typeface="宋体" panose="02010600030101010101" pitchFamily="2" charset="-122"/>
              </a:rPr>
              <a:t>任何两个顶点之间都有边（弧）相连称为完全图</a:t>
            </a:r>
            <a:endParaRPr lang="en-US" altLang="zh-CN" sz="28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800" dirty="0">
                <a:latin typeface="宋体" panose="02010600030101010101" pitchFamily="2" charset="-122"/>
              </a:rPr>
              <a:t>稀疏图、稠密图：</a:t>
            </a:r>
            <a:endParaRPr lang="en-US" altLang="zh-CN" sz="28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800" dirty="0">
                <a:latin typeface="宋体" panose="02010600030101010101" pitchFamily="2" charset="-122"/>
              </a:rPr>
              <a:t>边（弧）很少的图称为稀疏图反之为稠密图</a:t>
            </a:r>
          </a:p>
        </p:txBody>
      </p:sp>
    </p:spTree>
    <p:extLst>
      <p:ext uri="{BB962C8B-B14F-4D97-AF65-F5344CB8AC3E}">
        <p14:creationId xmlns:p14="http://schemas.microsoft.com/office/powerpoint/2010/main" val="19891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25559" y="1825625"/>
            <a:ext cx="5984274" cy="4351338"/>
          </a:xfrm>
        </p:spPr>
        <p:txBody>
          <a:bodyPr/>
          <a:lstStyle/>
          <a:p>
            <a:pPr marL="0" indent="345600" algn="just">
              <a:spcBef>
                <a:spcPct val="50000"/>
              </a:spcBef>
              <a:buNone/>
              <a:defRPr/>
            </a:pPr>
            <a:r>
              <a:rPr lang="zh-CN" altLang="en-US" dirty="0">
                <a:latin typeface="+mn-ea"/>
              </a:rPr>
              <a:t>如果一条路径上的结点除起点</a:t>
            </a:r>
            <a:r>
              <a:rPr lang="zh-CN" altLang="zh-CN" dirty="0">
                <a:latin typeface="+mn-ea"/>
              </a:rPr>
              <a:t>x</a:t>
            </a:r>
            <a:r>
              <a:rPr lang="zh-CN" altLang="zh-CN" baseline="-30000" dirty="0">
                <a:latin typeface="+mn-ea"/>
              </a:rPr>
              <a:t>1</a:t>
            </a:r>
            <a:r>
              <a:rPr lang="zh-CN" altLang="en-US" dirty="0">
                <a:latin typeface="+mn-ea"/>
              </a:rPr>
              <a:t>和终点</a:t>
            </a:r>
            <a:r>
              <a:rPr lang="zh-CN" altLang="zh-CN" dirty="0">
                <a:latin typeface="+mn-ea"/>
              </a:rPr>
              <a:t>x</a:t>
            </a:r>
            <a:r>
              <a:rPr lang="zh-CN" altLang="zh-CN" baseline="-30000" dirty="0">
                <a:latin typeface="+mn-ea"/>
              </a:rPr>
              <a:t>k</a:t>
            </a:r>
            <a:r>
              <a:rPr lang="zh-CN" altLang="en-US" dirty="0">
                <a:latin typeface="+mn-ea"/>
              </a:rPr>
              <a:t>可以相同外，其它结点均不相同，则称此</a:t>
            </a:r>
            <a:r>
              <a:rPr lang="zh-CN" altLang="en-US" b="1" dirty="0">
                <a:solidFill>
                  <a:srgbClr val="FF0000"/>
                </a:solidFill>
                <a:latin typeface="+mn-ea"/>
              </a:rPr>
              <a:t>路径为一条简单路径</a:t>
            </a:r>
            <a:r>
              <a:rPr lang="zh-CN" altLang="en-US" dirty="0">
                <a:latin typeface="+mn-ea"/>
              </a:rPr>
              <a:t>。</a:t>
            </a:r>
            <a:endParaRPr lang="en-US" altLang="zh-CN" dirty="0">
              <a:latin typeface="+mn-ea"/>
            </a:endParaRPr>
          </a:p>
          <a:p>
            <a:pPr marL="0" indent="345600" algn="just">
              <a:spcBef>
                <a:spcPct val="50000"/>
              </a:spcBef>
              <a:buNone/>
              <a:defRPr/>
            </a:pPr>
            <a:r>
              <a:rPr lang="zh-CN" altLang="en-US" dirty="0">
                <a:latin typeface="+mn-ea"/>
              </a:rPr>
              <a:t>图</a:t>
            </a:r>
            <a:r>
              <a:rPr lang="zh-CN" altLang="zh-CN" dirty="0">
                <a:latin typeface="+mn-ea"/>
              </a:rPr>
              <a:t>(a)</a:t>
            </a:r>
            <a:r>
              <a:rPr lang="zh-CN" altLang="en-US" dirty="0">
                <a:latin typeface="+mn-ea"/>
              </a:rPr>
              <a:t>中</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2</a:t>
            </a:r>
            <a:r>
              <a:rPr lang="zh-CN" altLang="zh-CN" dirty="0">
                <a:latin typeface="+mn-ea"/>
              </a:rPr>
              <a:t>→v</a:t>
            </a:r>
            <a:r>
              <a:rPr lang="zh-CN" altLang="zh-CN" baseline="-30000" dirty="0">
                <a:latin typeface="+mn-ea"/>
              </a:rPr>
              <a:t>3</a:t>
            </a:r>
            <a:r>
              <a:rPr lang="zh-CN" altLang="en-US" dirty="0">
                <a:latin typeface="+mn-ea"/>
              </a:rPr>
              <a:t>是一条简单路径，</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3</a:t>
            </a:r>
            <a:r>
              <a:rPr lang="zh-CN" altLang="zh-CN" dirty="0">
                <a:latin typeface="+mn-ea"/>
              </a:rPr>
              <a:t>→v</a:t>
            </a:r>
            <a:r>
              <a:rPr lang="zh-CN" altLang="zh-CN" baseline="-30000" dirty="0">
                <a:latin typeface="+mn-ea"/>
              </a:rPr>
              <a:t>4</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3</a:t>
            </a:r>
            <a:r>
              <a:rPr lang="zh-CN" altLang="en-US" dirty="0">
                <a:latin typeface="+mn-ea"/>
              </a:rPr>
              <a:t>不是简单路径。</a:t>
            </a:r>
            <a:r>
              <a:rPr lang="zh-CN" altLang="zh-CN" b="1" dirty="0">
                <a:solidFill>
                  <a:srgbClr val="FF0000"/>
                </a:solidFill>
                <a:latin typeface="+mn-ea"/>
              </a:rPr>
              <a:t>x</a:t>
            </a:r>
            <a:r>
              <a:rPr lang="zh-CN" altLang="zh-CN" b="1" baseline="-30000" dirty="0">
                <a:solidFill>
                  <a:srgbClr val="FF0000"/>
                </a:solidFill>
                <a:latin typeface="+mn-ea"/>
              </a:rPr>
              <a:t>1</a:t>
            </a:r>
            <a:r>
              <a:rPr lang="zh-CN" altLang="zh-CN" b="1" dirty="0">
                <a:solidFill>
                  <a:srgbClr val="FF0000"/>
                </a:solidFill>
                <a:latin typeface="+mn-ea"/>
              </a:rPr>
              <a:t>=x</a:t>
            </a:r>
            <a:r>
              <a:rPr lang="zh-CN" altLang="zh-CN" b="1" baseline="-30000" dirty="0">
                <a:solidFill>
                  <a:srgbClr val="FF0000"/>
                </a:solidFill>
                <a:latin typeface="+mn-ea"/>
              </a:rPr>
              <a:t>k</a:t>
            </a:r>
            <a:r>
              <a:rPr lang="zh-CN" altLang="en-US" b="1" dirty="0">
                <a:solidFill>
                  <a:srgbClr val="FF0000"/>
                </a:solidFill>
                <a:latin typeface="+mn-ea"/>
              </a:rPr>
              <a:t>的简单路径称为回路（也称为环）</a:t>
            </a:r>
            <a:r>
              <a:rPr lang="zh-CN" altLang="en-US" dirty="0">
                <a:latin typeface="+mn-ea"/>
              </a:rPr>
              <a:t>。</a:t>
            </a:r>
            <a:endParaRPr lang="en-US" altLang="zh-CN" dirty="0">
              <a:latin typeface="+mn-ea"/>
            </a:endParaRPr>
          </a:p>
          <a:p>
            <a:pPr marL="0" indent="345600" algn="just">
              <a:spcBef>
                <a:spcPct val="50000"/>
              </a:spcBef>
              <a:buNone/>
              <a:defRPr/>
            </a:pPr>
            <a:r>
              <a:rPr lang="zh-CN" altLang="en-US" dirty="0">
                <a:latin typeface="+mn-ea"/>
              </a:rPr>
              <a:t>例如图</a:t>
            </a:r>
            <a:r>
              <a:rPr lang="zh-CN" altLang="zh-CN" dirty="0">
                <a:latin typeface="+mn-ea"/>
              </a:rPr>
              <a:t>(b)</a:t>
            </a:r>
            <a:r>
              <a:rPr lang="zh-CN" altLang="en-US" dirty="0">
                <a:latin typeface="+mn-ea"/>
              </a:rPr>
              <a:t>中，</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2</a:t>
            </a:r>
            <a:r>
              <a:rPr lang="zh-CN" altLang="zh-CN" dirty="0">
                <a:latin typeface="+mn-ea"/>
              </a:rPr>
              <a:t>→v</a:t>
            </a:r>
            <a:r>
              <a:rPr lang="zh-CN" altLang="zh-CN" baseline="-30000" dirty="0">
                <a:latin typeface="+mn-ea"/>
              </a:rPr>
              <a:t>1</a:t>
            </a:r>
            <a:r>
              <a:rPr lang="zh-CN" altLang="en-US" dirty="0">
                <a:latin typeface="+mn-ea"/>
              </a:rPr>
              <a:t>为一条回路。</a:t>
            </a:r>
          </a:p>
          <a:p>
            <a:endParaRPr lang="zh-CN" altLang="en-US" dirty="0"/>
          </a:p>
        </p:txBody>
      </p:sp>
      <p:sp>
        <p:nvSpPr>
          <p:cNvPr id="3" name="标题 2"/>
          <p:cNvSpPr>
            <a:spLocks noGrp="1"/>
          </p:cNvSpPr>
          <p:nvPr>
            <p:ph type="title"/>
          </p:nvPr>
        </p:nvSpPr>
        <p:spPr/>
        <p:txBody>
          <a:bodyPr>
            <a:normAutofit fontScale="90000"/>
          </a:bodyPr>
          <a:lstStyle/>
          <a:p>
            <a:endParaRPr lang="zh-CN" altLang="en-US"/>
          </a:p>
        </p:txBody>
      </p:sp>
      <p:pic>
        <p:nvPicPr>
          <p:cNvPr id="4" name="Picture 4" descr="未命名">
            <a:extLst>
              <a:ext uri="{FF2B5EF4-FFF2-40B4-BE49-F238E27FC236}">
                <a16:creationId xmlns:a16="http://schemas.microsoft.com/office/drawing/2014/main" id="{439E91EB-D3F2-4B9A-7BBE-7B6520DAE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833" y="2279651"/>
            <a:ext cx="511175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419424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sp>
        <p:nvSpPr>
          <p:cNvPr id="4" name="内容占位符 2">
            <a:extLst>
              <a:ext uri="{FF2B5EF4-FFF2-40B4-BE49-F238E27FC236}">
                <a16:creationId xmlns:a16="http://schemas.microsoft.com/office/drawing/2014/main" id="{DB5D4978-1F98-506B-82DA-8722135DE8E2}"/>
              </a:ext>
            </a:extLst>
          </p:cNvPr>
          <p:cNvSpPr>
            <a:spLocks noGrp="1"/>
          </p:cNvSpPr>
          <p:nvPr>
            <p:ph idx="1"/>
          </p:nvPr>
        </p:nvSpPr>
        <p:spPr/>
        <p:txBody>
          <a:bodyPr/>
          <a:lstStyle/>
          <a:p>
            <a:pPr>
              <a:buFontTx/>
              <a:buNone/>
            </a:pPr>
            <a:r>
              <a:rPr lang="en-US" altLang="zh-CN" sz="2000" dirty="0" smtClean="0"/>
              <a:t>    </a:t>
            </a:r>
            <a:r>
              <a:rPr lang="zh-CN" altLang="en-US" dirty="0" smtClean="0"/>
              <a:t>在邻接矩阵表示中，除了存放顶点本身信息外，还用一个矩阵表示各个顶点之间的关系。若（</a:t>
            </a:r>
            <a:r>
              <a:rPr lang="en-US" altLang="zh-CN" dirty="0" err="1" smtClean="0"/>
              <a:t>i,j</a:t>
            </a:r>
            <a:r>
              <a:rPr lang="zh-CN" altLang="en-US" dirty="0" smtClean="0"/>
              <a:t>）∈</a:t>
            </a:r>
            <a:r>
              <a:rPr lang="en-US" altLang="zh-CN" dirty="0" smtClean="0"/>
              <a:t>E(G)</a:t>
            </a:r>
            <a:r>
              <a:rPr lang="zh-CN" altLang="en-US" dirty="0" smtClean="0"/>
              <a:t>或</a:t>
            </a:r>
            <a:r>
              <a:rPr lang="en-US" altLang="zh-CN" dirty="0" smtClean="0"/>
              <a:t>〈</a:t>
            </a:r>
            <a:r>
              <a:rPr lang="en-US" altLang="zh-CN" dirty="0" err="1" smtClean="0"/>
              <a:t>i,j</a:t>
            </a:r>
            <a:r>
              <a:rPr lang="en-US" altLang="zh-CN" dirty="0" smtClean="0"/>
              <a:t>〉∈E(G),</a:t>
            </a:r>
            <a:r>
              <a:rPr lang="zh-CN" altLang="en-US" dirty="0" smtClean="0"/>
              <a:t>则矩阵中第</a:t>
            </a:r>
            <a:r>
              <a:rPr lang="en-US" altLang="zh-CN" dirty="0" err="1" smtClean="0"/>
              <a:t>i</a:t>
            </a:r>
            <a:r>
              <a:rPr lang="zh-CN" altLang="en-US" dirty="0" smtClean="0"/>
              <a:t>行 第</a:t>
            </a:r>
            <a:r>
              <a:rPr lang="en-US" altLang="zh-CN" dirty="0" smtClean="0"/>
              <a:t>j</a:t>
            </a:r>
            <a:r>
              <a:rPr lang="zh-CN" altLang="en-US" dirty="0" smtClean="0"/>
              <a:t>列元素值为</a:t>
            </a:r>
            <a:r>
              <a:rPr lang="en-US" altLang="zh-CN" dirty="0" smtClean="0"/>
              <a:t>1</a:t>
            </a:r>
            <a:r>
              <a:rPr lang="zh-CN" altLang="en-US" dirty="0" smtClean="0"/>
              <a:t>，否则为</a:t>
            </a:r>
            <a:r>
              <a:rPr lang="en-US" altLang="zh-CN" dirty="0" smtClean="0"/>
              <a:t>0 </a:t>
            </a:r>
            <a:r>
              <a:rPr lang="zh-CN" altLang="en-US" dirty="0" smtClean="0"/>
              <a:t>。</a:t>
            </a:r>
          </a:p>
          <a:p>
            <a:pPr algn="just">
              <a:spcBef>
                <a:spcPct val="50000"/>
              </a:spcBef>
              <a:buFontTx/>
              <a:buNone/>
            </a:pPr>
            <a:r>
              <a:rPr lang="en-US" altLang="zh-CN" dirty="0" smtClean="0"/>
              <a:t>    </a:t>
            </a:r>
            <a:r>
              <a:rPr lang="zh-CN" altLang="en-US" dirty="0" smtClean="0"/>
              <a:t>图的邻接矩阵定义为：</a:t>
            </a:r>
          </a:p>
          <a:p>
            <a:pPr algn="just">
              <a:spcBef>
                <a:spcPct val="50000"/>
              </a:spcBef>
              <a:buFontTx/>
              <a:buNone/>
            </a:pPr>
            <a:r>
              <a:rPr lang="zh-CN" altLang="en-US" dirty="0" smtClean="0"/>
              <a:t>                </a:t>
            </a:r>
            <a:r>
              <a:rPr lang="en-US" altLang="zh-CN" dirty="0" smtClean="0"/>
              <a:t>1 </a:t>
            </a:r>
            <a:r>
              <a:rPr lang="zh-CN" altLang="en-US" dirty="0" smtClean="0"/>
              <a:t>，若（</a:t>
            </a:r>
            <a:r>
              <a:rPr lang="en-US" altLang="zh-CN" dirty="0" err="1" smtClean="0"/>
              <a:t>i,j</a:t>
            </a:r>
            <a:r>
              <a:rPr lang="zh-CN" altLang="en-US" dirty="0" smtClean="0"/>
              <a:t>）∈</a:t>
            </a:r>
            <a:r>
              <a:rPr lang="en-US" altLang="zh-CN" smtClean="0"/>
              <a:t>E(G)</a:t>
            </a:r>
            <a:r>
              <a:rPr lang="zh-CN" altLang="en-US" smtClean="0"/>
              <a:t>或</a:t>
            </a:r>
            <a:r>
              <a:rPr lang="en-US" altLang="zh-CN" dirty="0" smtClean="0"/>
              <a:t>〈</a:t>
            </a:r>
            <a:r>
              <a:rPr lang="en-US" altLang="zh-CN" dirty="0" err="1" smtClean="0"/>
              <a:t>i,j</a:t>
            </a:r>
            <a:r>
              <a:rPr lang="en-US" altLang="zh-CN" dirty="0" smtClean="0"/>
              <a:t>〉∈E(G)</a:t>
            </a:r>
          </a:p>
          <a:p>
            <a:pPr algn="just">
              <a:spcBef>
                <a:spcPct val="50000"/>
              </a:spcBef>
              <a:buFontTx/>
              <a:buNone/>
            </a:pPr>
            <a:r>
              <a:rPr lang="en-US" altLang="zh-CN" dirty="0" smtClean="0"/>
              <a:t>  A[</a:t>
            </a:r>
            <a:r>
              <a:rPr lang="en-US" altLang="zh-CN" dirty="0" err="1" smtClean="0"/>
              <a:t>i</a:t>
            </a:r>
            <a:r>
              <a:rPr lang="en-US" altLang="zh-CN" dirty="0" smtClean="0"/>
              <a:t>][j]= </a:t>
            </a:r>
          </a:p>
          <a:p>
            <a:pPr>
              <a:spcBef>
                <a:spcPct val="50000"/>
              </a:spcBef>
              <a:buFontTx/>
              <a:buNone/>
            </a:pPr>
            <a:r>
              <a:rPr lang="en-US" altLang="zh-CN" dirty="0" smtClean="0"/>
              <a:t>                0 </a:t>
            </a:r>
            <a:r>
              <a:rPr lang="zh-CN" altLang="en-US" dirty="0" smtClean="0"/>
              <a:t>，其它情形 </a:t>
            </a:r>
          </a:p>
          <a:p>
            <a:pPr>
              <a:buFontTx/>
              <a:buNone/>
            </a:pPr>
            <a:endParaRPr lang="en-US" altLang="zh-CN" dirty="0"/>
          </a:p>
        </p:txBody>
      </p:sp>
    </p:spTree>
    <p:extLst>
      <p:ext uri="{BB962C8B-B14F-4D97-AF65-F5344CB8AC3E}">
        <p14:creationId xmlns:p14="http://schemas.microsoft.com/office/powerpoint/2010/main" val="29595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sp>
        <p:nvSpPr>
          <p:cNvPr id="4" name="TextBox 5">
            <a:extLst>
              <a:ext uri="{FF2B5EF4-FFF2-40B4-BE49-F238E27FC236}">
                <a16:creationId xmlns:a16="http://schemas.microsoft.com/office/drawing/2014/main" id="{7D429664-47DD-3F5C-F2EC-FE088392049D}"/>
              </a:ext>
            </a:extLst>
          </p:cNvPr>
          <p:cNvSpPr txBox="1">
            <a:spLocks noGrp="1" noChangeArrowheads="1"/>
          </p:cNvSpPr>
          <p:nvPr>
            <p:ph idx="1"/>
          </p:nvPr>
        </p:nvSpPr>
        <p:spPr bwMode="auto">
          <a:xfrm>
            <a:off x="725559" y="1825625"/>
            <a:ext cx="107408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微软雅黑" pitchFamily="34" charset="-122"/>
                <a:ea typeface="微软雅黑" pitchFamily="34" charset="-122"/>
              </a:defRPr>
            </a:lvl1pPr>
            <a:lvl2pPr>
              <a:defRPr sz="24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400">
                <a:solidFill>
                  <a:schemeClr val="tx1"/>
                </a:solidFill>
                <a:latin typeface="微软雅黑" pitchFamily="34" charset="-122"/>
                <a:ea typeface="微软雅黑" pitchFamily="34" charset="-122"/>
              </a:defRPr>
            </a:lvl4pPr>
            <a:lvl5pPr>
              <a:defRPr sz="2400">
                <a:solidFill>
                  <a:schemeClr val="tx1"/>
                </a:solidFill>
                <a:latin typeface="微软雅黑" pitchFamily="34" charset="-122"/>
                <a:ea typeface="微软雅黑" pitchFamily="34" charset="-122"/>
              </a:defRPr>
            </a:lvl5pPr>
            <a:lvl6pPr eaLnBrk="0" hangingPunct="0">
              <a:defRPr sz="2400">
                <a:solidFill>
                  <a:schemeClr val="tx1"/>
                </a:solidFill>
                <a:latin typeface="微软雅黑" pitchFamily="34" charset="-122"/>
                <a:ea typeface="微软雅黑" pitchFamily="34" charset="-122"/>
              </a:defRPr>
            </a:lvl6pPr>
            <a:lvl7pPr eaLnBrk="0" hangingPunct="0">
              <a:defRPr sz="2400">
                <a:solidFill>
                  <a:schemeClr val="tx1"/>
                </a:solidFill>
                <a:latin typeface="微软雅黑" pitchFamily="34" charset="-122"/>
                <a:ea typeface="微软雅黑" pitchFamily="34" charset="-122"/>
              </a:defRPr>
            </a:lvl7pPr>
            <a:lvl8pPr eaLnBrk="0" hangingPunct="0">
              <a:defRPr sz="2400">
                <a:solidFill>
                  <a:schemeClr val="tx1"/>
                </a:solidFill>
                <a:latin typeface="微软雅黑" pitchFamily="34" charset="-122"/>
                <a:ea typeface="微软雅黑" pitchFamily="34" charset="-122"/>
              </a:defRPr>
            </a:lvl8pPr>
            <a:lvl9pPr eaLnBrk="0" hangingPunct="0">
              <a:defRPr sz="2400">
                <a:solidFill>
                  <a:schemeClr val="tx1"/>
                </a:solidFill>
                <a:latin typeface="微软雅黑" pitchFamily="34" charset="-122"/>
                <a:ea typeface="微软雅黑" pitchFamily="34" charset="-122"/>
              </a:defRPr>
            </a:lvl9pPr>
          </a:lstStyle>
          <a:p>
            <a:pPr>
              <a:defRPr/>
            </a:pPr>
            <a:r>
              <a:rPr lang="zh-CN" altLang="en-US" sz="2800" dirty="0">
                <a:latin typeface="+mn-ea"/>
              </a:rPr>
              <a:t>例如</a:t>
            </a:r>
            <a:r>
              <a:rPr lang="en-US" altLang="zh-CN" sz="2800" dirty="0">
                <a:latin typeface="+mn-ea"/>
              </a:rPr>
              <a:t>, </a:t>
            </a:r>
            <a:r>
              <a:rPr lang="zh-CN" altLang="en-US" sz="2800" dirty="0">
                <a:latin typeface="+mn-ea"/>
              </a:rPr>
              <a:t>下面为两个无向图和有向图对应的邻接矩阵。 </a:t>
            </a:r>
          </a:p>
        </p:txBody>
      </p:sp>
      <p:graphicFrame>
        <p:nvGraphicFramePr>
          <p:cNvPr id="5" name="Object 3">
            <a:extLst>
              <a:ext uri="{FF2B5EF4-FFF2-40B4-BE49-F238E27FC236}">
                <a16:creationId xmlns:a16="http://schemas.microsoft.com/office/drawing/2014/main" id="{12D1E57F-29E8-C2FB-A748-13943E7B0FF3}"/>
              </a:ext>
            </a:extLst>
          </p:cNvPr>
          <p:cNvGraphicFramePr>
            <a:graphicFrameLocks noChangeAspect="1"/>
          </p:cNvGraphicFramePr>
          <p:nvPr>
            <p:extLst>
              <p:ext uri="{D42A27DB-BD31-4B8C-83A1-F6EECF244321}">
                <p14:modId xmlns:p14="http://schemas.microsoft.com/office/powerpoint/2010/main" val="1439052490"/>
              </p:ext>
            </p:extLst>
          </p:nvPr>
        </p:nvGraphicFramePr>
        <p:xfrm>
          <a:off x="3425826" y="2168525"/>
          <a:ext cx="4278313" cy="2952750"/>
        </p:xfrm>
        <a:graphic>
          <a:graphicData uri="http://schemas.openxmlformats.org/presentationml/2006/ole">
            <mc:AlternateContent xmlns:mc="http://schemas.openxmlformats.org/markup-compatibility/2006">
              <mc:Choice xmlns:v="urn:schemas-microsoft-com:vml" Requires="v">
                <p:oleObj spid="_x0000_s2064" name="Picture" r:id="rId3" imgW="2057400" imgH="1417320" progId="Word.Picture.8">
                  <p:embed/>
                </p:oleObj>
              </mc:Choice>
              <mc:Fallback>
                <p:oleObj name="Picture" r:id="rId3" imgW="2057400" imgH="1417320" progId="Word.Picture.8">
                  <p:embed/>
                  <p:pic>
                    <p:nvPicPr>
                      <p:cNvPr id="12292" name="Object 3">
                        <a:extLst>
                          <a:ext uri="{FF2B5EF4-FFF2-40B4-BE49-F238E27FC236}">
                            <a16:creationId xmlns:a16="http://schemas.microsoft.com/office/drawing/2014/main" id="{12D1E57F-29E8-C2FB-A748-13943E7B0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826" y="2168525"/>
                        <a:ext cx="42783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
            <a:extLst>
              <a:ext uri="{FF2B5EF4-FFF2-40B4-BE49-F238E27FC236}">
                <a16:creationId xmlns:a16="http://schemas.microsoft.com/office/drawing/2014/main" id="{78C58CB0-F9E2-153F-773C-653A99AE1C7F}"/>
              </a:ext>
            </a:extLst>
          </p:cNvPr>
          <p:cNvGraphicFramePr>
            <a:graphicFrameLocks noChangeAspect="1"/>
          </p:cNvGraphicFramePr>
          <p:nvPr>
            <p:extLst>
              <p:ext uri="{D42A27DB-BD31-4B8C-83A1-F6EECF244321}">
                <p14:modId xmlns:p14="http://schemas.microsoft.com/office/powerpoint/2010/main" val="2096165496"/>
              </p:ext>
            </p:extLst>
          </p:nvPr>
        </p:nvGraphicFramePr>
        <p:xfrm>
          <a:off x="3095626" y="4545013"/>
          <a:ext cx="4818063" cy="2736850"/>
        </p:xfrm>
        <a:graphic>
          <a:graphicData uri="http://schemas.openxmlformats.org/presentationml/2006/ole">
            <mc:AlternateContent xmlns:mc="http://schemas.openxmlformats.org/markup-compatibility/2006">
              <mc:Choice xmlns:v="urn:schemas-microsoft-com:vml" Requires="v">
                <p:oleObj spid="_x0000_s2065" r:id="rId5" imgW="3088640" imgH="1752600" progId="Word.Picture.8">
                  <p:embed/>
                </p:oleObj>
              </mc:Choice>
              <mc:Fallback>
                <p:oleObj r:id="rId5" imgW="3088640" imgH="1752600" progId="Word.Picture.8">
                  <p:embed/>
                  <p:pic>
                    <p:nvPicPr>
                      <p:cNvPr id="12291" name="Object 2">
                        <a:extLst>
                          <a:ext uri="{FF2B5EF4-FFF2-40B4-BE49-F238E27FC236}">
                            <a16:creationId xmlns:a16="http://schemas.microsoft.com/office/drawing/2014/main" id="{78C58CB0-F9E2-153F-773C-653A99AE1C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26" y="4545013"/>
                        <a:ext cx="4818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01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1851991" y="839845"/>
            <a:ext cx="9546351" cy="51408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kumimoji="1" lang="zh-CN" altLang="en-US" sz="3200" b="1" i="0" kern="1200" dirty="0" smtClean="0">
                <a:solidFill>
                  <a:srgbClr val="4B88A2"/>
                </a:solidFill>
                <a:latin typeface="Times New Roman" panose="02020603050405020304" pitchFamily="18" charset="0"/>
                <a:ea typeface="+mj-ea"/>
                <a:cs typeface="Times New Roman" panose="02020603050405020304" pitchFamily="18" charset="0"/>
              </a:defRPr>
            </a:lvl1pPr>
          </a:lstStyle>
          <a:p>
            <a:r>
              <a:rPr lang="zh-CN" altLang="en-US" dirty="0" smtClean="0"/>
              <a:t>图的存储</a:t>
            </a:r>
            <a:r>
              <a:rPr lang="en-US" altLang="zh-CN" dirty="0" smtClean="0"/>
              <a:t>—</a:t>
            </a:r>
            <a:r>
              <a:rPr lang="zh-CN" altLang="en-US" dirty="0" smtClean="0"/>
              <a:t>邻接矩阵</a:t>
            </a:r>
            <a:endParaRPr lang="zh-CN" altLang="en-US" dirty="0"/>
          </a:p>
        </p:txBody>
      </p:sp>
      <p:sp>
        <p:nvSpPr>
          <p:cNvPr id="5" name="内容占位符 2">
            <a:extLst>
              <a:ext uri="{FF2B5EF4-FFF2-40B4-BE49-F238E27FC236}">
                <a16:creationId xmlns:a16="http://schemas.microsoft.com/office/drawing/2014/main" id="{AA9A3922-51B4-DB3B-C5E8-7AEFD2E19289}"/>
              </a:ext>
            </a:extLst>
          </p:cNvPr>
          <p:cNvSpPr txBox="1">
            <a:spLocks/>
          </p:cNvSpPr>
          <p:nvPr/>
        </p:nvSpPr>
        <p:spPr>
          <a:xfrm>
            <a:off x="1981200" y="2168525"/>
            <a:ext cx="8229600" cy="2592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ct val="50000"/>
              </a:spcBef>
              <a:buFont typeface="Arial" panose="020B0604020202020204" pitchFamily="34" charset="0"/>
              <a:buNone/>
              <a:defRPr/>
            </a:pPr>
            <a:r>
              <a:rPr lang="zh-CN" altLang="en-US" dirty="0" smtClean="0"/>
              <a:t>类似地可以定义网的邻接矩阵为：</a:t>
            </a:r>
          </a:p>
          <a:p>
            <a:pPr marL="0" indent="0" algn="just">
              <a:spcBef>
                <a:spcPct val="50000"/>
              </a:spcBef>
              <a:buFont typeface="Arial" panose="020B0604020202020204" pitchFamily="34" charset="0"/>
              <a:buNone/>
              <a:defRPr/>
            </a:pPr>
            <a:r>
              <a:rPr lang="zh-CN" altLang="en-US" dirty="0" smtClean="0"/>
              <a:t>              </a:t>
            </a:r>
            <a:r>
              <a:rPr lang="en-US" altLang="zh-CN" dirty="0" err="1" smtClean="0"/>
              <a:t>wij</a:t>
            </a:r>
            <a:r>
              <a:rPr lang="en-US" altLang="zh-CN" dirty="0" smtClean="0"/>
              <a:t>  </a:t>
            </a:r>
            <a:r>
              <a:rPr lang="zh-CN" altLang="en-US" dirty="0" smtClean="0"/>
              <a:t>若（</a:t>
            </a:r>
            <a:r>
              <a:rPr lang="en-US" altLang="zh-CN" dirty="0" err="1" smtClean="0"/>
              <a:t>i,j</a:t>
            </a:r>
            <a:r>
              <a:rPr lang="zh-CN" altLang="en-US" dirty="0" smtClean="0"/>
              <a:t>）∈</a:t>
            </a:r>
            <a:r>
              <a:rPr lang="en-US" altLang="zh-CN" dirty="0" smtClean="0"/>
              <a:t>E(G)</a:t>
            </a:r>
            <a:r>
              <a:rPr lang="zh-CN" altLang="en-US" dirty="0" smtClean="0"/>
              <a:t>或</a:t>
            </a:r>
            <a:r>
              <a:rPr lang="en-US" altLang="zh-CN" dirty="0" smtClean="0"/>
              <a:t>〈</a:t>
            </a:r>
            <a:r>
              <a:rPr lang="en-US" altLang="zh-CN" dirty="0" err="1" smtClean="0"/>
              <a:t>i,j</a:t>
            </a:r>
            <a:r>
              <a:rPr lang="en-US" altLang="zh-CN" dirty="0" smtClean="0"/>
              <a:t>〉∈E(G)</a:t>
            </a:r>
          </a:p>
          <a:p>
            <a:pPr algn="just">
              <a:spcBef>
                <a:spcPct val="50000"/>
              </a:spcBef>
              <a:buFontTx/>
              <a:buNone/>
              <a:defRPr/>
            </a:pPr>
            <a:r>
              <a:rPr lang="en-US" altLang="zh-CN" dirty="0" smtClean="0"/>
              <a:t>A[</a:t>
            </a:r>
            <a:r>
              <a:rPr lang="en-US" altLang="zh-CN" dirty="0" err="1" smtClean="0"/>
              <a:t>i</a:t>
            </a:r>
            <a:r>
              <a:rPr lang="en-US" altLang="zh-CN" dirty="0" smtClean="0"/>
              <a:t>][j]=   0    </a:t>
            </a:r>
            <a:r>
              <a:rPr lang="zh-CN" altLang="en-US" dirty="0" smtClean="0"/>
              <a:t>若</a:t>
            </a:r>
            <a:r>
              <a:rPr lang="en-US" altLang="zh-CN" dirty="0" err="1" smtClean="0"/>
              <a:t>i</a:t>
            </a:r>
            <a:r>
              <a:rPr lang="en-US" altLang="zh-CN" dirty="0" smtClean="0"/>
              <a:t>=j</a:t>
            </a:r>
          </a:p>
          <a:p>
            <a:pPr marL="0" indent="0" algn="just">
              <a:spcBef>
                <a:spcPct val="50000"/>
              </a:spcBef>
              <a:buFont typeface="Arial" panose="020B0604020202020204" pitchFamily="34" charset="0"/>
              <a:buNone/>
              <a:defRPr/>
            </a:pPr>
            <a:r>
              <a:rPr lang="en-US" altLang="zh-CN" dirty="0" smtClean="0"/>
              <a:t>              ∞   </a:t>
            </a:r>
            <a:r>
              <a:rPr lang="zh-CN" altLang="en-US" dirty="0" smtClean="0"/>
              <a:t>其它情形</a:t>
            </a:r>
            <a:endParaRPr lang="zh-CN" altLang="en-US" dirty="0"/>
          </a:p>
        </p:txBody>
      </p:sp>
      <p:sp>
        <p:nvSpPr>
          <p:cNvPr id="6" name="AutoShape 4">
            <a:extLst>
              <a:ext uri="{FF2B5EF4-FFF2-40B4-BE49-F238E27FC236}">
                <a16:creationId xmlns:a16="http://schemas.microsoft.com/office/drawing/2014/main" id="{D76DB850-A7FD-6802-4FD5-0E8D50F6D7C3}"/>
              </a:ext>
            </a:extLst>
          </p:cNvPr>
          <p:cNvSpPr>
            <a:spLocks/>
          </p:cNvSpPr>
          <p:nvPr/>
        </p:nvSpPr>
        <p:spPr bwMode="auto">
          <a:xfrm>
            <a:off x="3118380" y="3019954"/>
            <a:ext cx="152400" cy="1143000"/>
          </a:xfrm>
          <a:prstGeom prst="leftBrace">
            <a:avLst>
              <a:gd name="adj1" fmla="val 62500"/>
              <a:gd name="adj2" fmla="val 50000"/>
            </a:avLst>
          </a:prstGeom>
          <a:noFill/>
          <a:ln w="571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ea typeface="微软雅黑" panose="020B0503020204020204" pitchFamily="34" charset="-122"/>
            </a:endParaRPr>
          </a:p>
        </p:txBody>
      </p:sp>
    </p:spTree>
    <p:extLst>
      <p:ext uri="{BB962C8B-B14F-4D97-AF65-F5344CB8AC3E}">
        <p14:creationId xmlns:p14="http://schemas.microsoft.com/office/powerpoint/2010/main" val="351141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图的存储</a:t>
            </a:r>
            <a:r>
              <a:rPr lang="en-US" altLang="zh-CN" dirty="0"/>
              <a:t>—</a:t>
            </a:r>
            <a:r>
              <a:rPr lang="zh-CN" altLang="en-US" dirty="0"/>
              <a:t>邻接矩阵</a:t>
            </a:r>
          </a:p>
        </p:txBody>
      </p:sp>
      <p:sp>
        <p:nvSpPr>
          <p:cNvPr id="4" name="内容占位符 2">
            <a:extLst>
              <a:ext uri="{FF2B5EF4-FFF2-40B4-BE49-F238E27FC236}">
                <a16:creationId xmlns:a16="http://schemas.microsoft.com/office/drawing/2014/main" id="{52AD91A5-CD6C-56F5-8619-A697112FC576}"/>
              </a:ext>
            </a:extLst>
          </p:cNvPr>
          <p:cNvSpPr>
            <a:spLocks noGrp="1"/>
          </p:cNvSpPr>
          <p:nvPr>
            <p:ph idx="4294967295"/>
          </p:nvPr>
        </p:nvSpPr>
        <p:spPr>
          <a:xfrm>
            <a:off x="1935163" y="2117726"/>
            <a:ext cx="8496300" cy="2879725"/>
          </a:xfrm>
        </p:spPr>
        <p:txBody>
          <a:bodyPr/>
          <a:lstStyle/>
          <a:p>
            <a:pPr>
              <a:buFontTx/>
              <a:buNone/>
              <a:defRPr/>
            </a:pPr>
            <a:r>
              <a:rPr lang="zh-CN" altLang="en-US" sz="2800" dirty="0">
                <a:latin typeface="+mn-ea"/>
              </a:rPr>
              <a:t>空间复杂度：</a:t>
            </a:r>
            <a:r>
              <a:rPr lang="en-US" altLang="zh-CN" sz="2800" dirty="0">
                <a:latin typeface="+mn-ea"/>
              </a:rPr>
              <a:t>O(V^2)</a:t>
            </a:r>
            <a:endParaRPr lang="en-US" sz="2800" dirty="0">
              <a:latin typeface="+mn-ea"/>
            </a:endParaRPr>
          </a:p>
          <a:p>
            <a:pPr marL="0" indent="345600">
              <a:buNone/>
              <a:defRPr/>
            </a:pPr>
            <a:r>
              <a:rPr lang="zh-CN" altLang="en-US" sz="2800" dirty="0">
                <a:latin typeface="+mn-ea"/>
              </a:rPr>
              <a:t>优点：直观，容易理解，可以直接查看任意两点的关系。</a:t>
            </a:r>
            <a:endParaRPr lang="en-US" sz="2800" dirty="0">
              <a:latin typeface="+mn-ea"/>
            </a:endParaRPr>
          </a:p>
          <a:p>
            <a:pPr marL="0" indent="345600">
              <a:buNone/>
              <a:defRPr/>
            </a:pPr>
            <a:r>
              <a:rPr lang="zh-CN" altLang="en-US" sz="2800" dirty="0">
                <a:latin typeface="+mn-ea"/>
              </a:rPr>
              <a:t>缺点：对于稀疏图，会有很多空间根本没有利用。对于带权图，不能处理重边。要查询某一个顶点的所有边，要枚举</a:t>
            </a:r>
            <a:r>
              <a:rPr lang="en-US" altLang="zh-CN" sz="2800" dirty="0">
                <a:latin typeface="+mn-ea"/>
              </a:rPr>
              <a:t>V</a:t>
            </a:r>
            <a:r>
              <a:rPr lang="zh-CN" altLang="en-US" sz="2800" dirty="0">
                <a:latin typeface="+mn-ea"/>
              </a:rPr>
              <a:t>次。</a:t>
            </a:r>
            <a:endParaRPr lang="en-US" sz="2800" dirty="0">
              <a:latin typeface="+mn-ea"/>
            </a:endParaRPr>
          </a:p>
        </p:txBody>
      </p:sp>
    </p:spTree>
    <p:extLst>
      <p:ext uri="{BB962C8B-B14F-4D97-AF65-F5344CB8AC3E}">
        <p14:creationId xmlns:p14="http://schemas.microsoft.com/office/powerpoint/2010/main" val="134902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B18A97C5-E386-4DBF-743D-79773BA0D4DE}"/>
              </a:ext>
            </a:extLst>
          </p:cNvPr>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sz="2400">
                <a:solidFill>
                  <a:schemeClr val="tx1"/>
                </a:solidFill>
                <a:latin typeface="微软雅黑" pitchFamily="34" charset="-122"/>
                <a:ea typeface="微软雅黑" pitchFamily="34" charset="-122"/>
              </a:defRPr>
            </a:lvl1pPr>
            <a:lvl2pPr>
              <a:defRPr sz="24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400">
                <a:solidFill>
                  <a:schemeClr val="tx1"/>
                </a:solidFill>
                <a:latin typeface="微软雅黑" pitchFamily="34" charset="-122"/>
                <a:ea typeface="微软雅黑" pitchFamily="34" charset="-122"/>
              </a:defRPr>
            </a:lvl4pPr>
            <a:lvl5pPr>
              <a:defRPr sz="2400">
                <a:solidFill>
                  <a:schemeClr val="tx1"/>
                </a:solidFill>
                <a:latin typeface="微软雅黑" pitchFamily="34" charset="-122"/>
                <a:ea typeface="微软雅黑" pitchFamily="34" charset="-122"/>
              </a:defRPr>
            </a:lvl5pPr>
            <a:lvl6pPr eaLnBrk="0" hangingPunct="0">
              <a:defRPr sz="2400">
                <a:solidFill>
                  <a:schemeClr val="tx1"/>
                </a:solidFill>
                <a:latin typeface="微软雅黑" pitchFamily="34" charset="-122"/>
                <a:ea typeface="微软雅黑" pitchFamily="34" charset="-122"/>
              </a:defRPr>
            </a:lvl6pPr>
            <a:lvl7pPr eaLnBrk="0" hangingPunct="0">
              <a:defRPr sz="2400">
                <a:solidFill>
                  <a:schemeClr val="tx1"/>
                </a:solidFill>
                <a:latin typeface="微软雅黑" pitchFamily="34" charset="-122"/>
                <a:ea typeface="微软雅黑" pitchFamily="34" charset="-122"/>
              </a:defRPr>
            </a:lvl7pPr>
            <a:lvl8pPr eaLnBrk="0" hangingPunct="0">
              <a:defRPr sz="2400">
                <a:solidFill>
                  <a:schemeClr val="tx1"/>
                </a:solidFill>
                <a:latin typeface="微软雅黑" pitchFamily="34" charset="-122"/>
                <a:ea typeface="微软雅黑" pitchFamily="34" charset="-122"/>
              </a:defRPr>
            </a:lvl8pPr>
            <a:lvl9pPr eaLnBrk="0" hangingPunct="0">
              <a:defRPr sz="2400">
                <a:solidFill>
                  <a:schemeClr val="tx1"/>
                </a:solidFill>
                <a:latin typeface="微软雅黑" pitchFamily="34" charset="-122"/>
                <a:ea typeface="微软雅黑" pitchFamily="34" charset="-122"/>
              </a:defRPr>
            </a:lvl9pPr>
          </a:lstStyle>
          <a:p>
            <a:pPr indent="345600">
              <a:spcBef>
                <a:spcPct val="50000"/>
              </a:spcBef>
              <a:defRPr/>
            </a:pPr>
            <a:r>
              <a:rPr lang="zh-CN" altLang="en-US" sz="2800" dirty="0">
                <a:latin typeface="+mn-ea"/>
                <a:ea typeface="+mn-ea"/>
              </a:rPr>
              <a:t>给出一个图G和其中任意一个结点V</a:t>
            </a:r>
            <a:r>
              <a:rPr lang="zh-CN" altLang="en-US" sz="2800" baseline="-30000" dirty="0">
                <a:latin typeface="+mn-ea"/>
                <a:ea typeface="+mn-ea"/>
              </a:rPr>
              <a:t>0</a:t>
            </a:r>
            <a:r>
              <a:rPr lang="zh-CN" altLang="en-US" sz="2800" dirty="0">
                <a:latin typeface="+mn-ea"/>
                <a:ea typeface="+mn-ea"/>
              </a:rPr>
              <a:t>，从V</a:t>
            </a:r>
            <a:r>
              <a:rPr lang="zh-CN" altLang="en-US" sz="2800" baseline="-30000" dirty="0">
                <a:latin typeface="+mn-ea"/>
                <a:ea typeface="+mn-ea"/>
              </a:rPr>
              <a:t>0</a:t>
            </a:r>
            <a:r>
              <a:rPr lang="zh-CN" altLang="en-US" sz="2800" dirty="0">
                <a:latin typeface="+mn-ea"/>
                <a:ea typeface="+mn-ea"/>
              </a:rPr>
              <a:t>出发访问G中所有结点，每一个结点被访问一次，这就叫图的遍历</a:t>
            </a:r>
            <a:r>
              <a:rPr lang="en-US" altLang="zh-CN" sz="2800" dirty="0">
                <a:latin typeface="+mn-ea"/>
                <a:ea typeface="+mn-ea"/>
              </a:rPr>
              <a:t>:</a:t>
            </a:r>
            <a:endParaRPr lang="zh-CN" altLang="en-US" sz="3200" dirty="0">
              <a:latin typeface="华文楷体" pitchFamily="2" charset="-122"/>
              <a:ea typeface="华文楷体" pitchFamily="2" charset="-122"/>
            </a:endParaRPr>
          </a:p>
          <a:p>
            <a:pPr>
              <a:spcBef>
                <a:spcPct val="50000"/>
              </a:spcBef>
              <a:defRPr/>
            </a:pPr>
            <a:r>
              <a:rPr lang="zh-CN" altLang="en-US" sz="3200" dirty="0">
                <a:latin typeface="华文楷体" pitchFamily="2" charset="-122"/>
                <a:ea typeface="华文楷体" pitchFamily="2" charset="-122"/>
              </a:rPr>
              <a:t>      通常有两种遍历方法：</a:t>
            </a:r>
          </a:p>
          <a:p>
            <a:pPr algn="just">
              <a:spcBef>
                <a:spcPct val="50000"/>
              </a:spcBef>
              <a:defRPr/>
            </a:pPr>
            <a:r>
              <a:rPr lang="zh-CN" altLang="en-US" sz="3200" b="1" dirty="0">
                <a:latin typeface="华文楷体" pitchFamily="2" charset="-122"/>
                <a:ea typeface="华文楷体" pitchFamily="2" charset="-122"/>
              </a:rPr>
              <a:t>             </a:t>
            </a:r>
            <a:r>
              <a:rPr lang="zh-CN" altLang="en-US" sz="3200" b="1" dirty="0">
                <a:solidFill>
                  <a:srgbClr val="FF3300"/>
                </a:solidFill>
                <a:latin typeface="华文楷体" pitchFamily="2" charset="-122"/>
                <a:ea typeface="华文楷体" pitchFamily="2" charset="-122"/>
              </a:rPr>
              <a:t>⑴深度优先搜索dfs</a:t>
            </a:r>
          </a:p>
          <a:p>
            <a:pPr algn="just">
              <a:spcBef>
                <a:spcPct val="50000"/>
              </a:spcBef>
              <a:defRPr/>
            </a:pPr>
            <a:r>
              <a:rPr lang="zh-CN" altLang="en-US" sz="3200" b="1" dirty="0">
                <a:solidFill>
                  <a:srgbClr val="FF3300"/>
                </a:solidFill>
                <a:latin typeface="华文楷体" pitchFamily="2" charset="-122"/>
                <a:ea typeface="华文楷体" pitchFamily="2" charset="-122"/>
              </a:rPr>
              <a:t>             ⑵广度优先搜索bfs</a:t>
            </a:r>
          </a:p>
          <a:p>
            <a:pPr algn="just">
              <a:spcBef>
                <a:spcPct val="50000"/>
              </a:spcBef>
              <a:defRPr/>
            </a:pPr>
            <a:endParaRPr lang="zh-CN" altLang="en-US" sz="1800" b="1" dirty="0">
              <a:latin typeface="华文楷体" pitchFamily="2" charset="-122"/>
              <a:ea typeface="华文楷体" pitchFamily="2" charset="-122"/>
            </a:endParaRPr>
          </a:p>
        </p:txBody>
      </p:sp>
      <p:sp>
        <p:nvSpPr>
          <p:cNvPr id="5" name="Rectangle 2">
            <a:extLst>
              <a:ext uri="{FF2B5EF4-FFF2-40B4-BE49-F238E27FC236}">
                <a16:creationId xmlns:a16="http://schemas.microsoft.com/office/drawing/2014/main" id="{66A5824A-40B9-A1C9-BA77-84CA1F58B930}"/>
              </a:ext>
            </a:extLst>
          </p:cNvPr>
          <p:cNvSpPr>
            <a:spLocks noGrp="1" noChangeArrowheads="1"/>
          </p:cNvSpPr>
          <p:nvPr>
            <p:ph type="title"/>
          </p:nvPr>
        </p:nvSpPr>
        <p:spPr/>
        <p:txBody>
          <a:bodyPr>
            <a:normAutofit fontScale="90000"/>
          </a:bodyPr>
          <a:lstStyle/>
          <a:p>
            <a:pPr>
              <a:defRPr/>
            </a:pPr>
            <a:r>
              <a:rPr lang="zh-CN" b="1" kern="1200" dirty="0"/>
              <a:t>图的遍历</a:t>
            </a:r>
          </a:p>
        </p:txBody>
      </p:sp>
    </p:spTree>
    <p:extLst>
      <p:ext uri="{BB962C8B-B14F-4D97-AF65-F5344CB8AC3E}">
        <p14:creationId xmlns:p14="http://schemas.microsoft.com/office/powerpoint/2010/main" val="405849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defRPr/>
            </a:pPr>
            <a:r>
              <a:rPr lang="zh-CN" altLang="en-US" sz="3200" dirty="0">
                <a:latin typeface="+mn-ea"/>
              </a:rPr>
              <a:t>遍历算法： </a:t>
            </a:r>
          </a:p>
          <a:p>
            <a:pPr marL="0" indent="345600">
              <a:buNone/>
              <a:defRPr/>
            </a:pPr>
            <a:r>
              <a:rPr lang="zh-CN" altLang="en-US" sz="3200" dirty="0">
                <a:latin typeface="+mn-ea"/>
              </a:rPr>
              <a:t>1、从某一顶点出发开始访问,被访问的顶点作相应的标记,输出访问顶点号。</a:t>
            </a:r>
          </a:p>
          <a:p>
            <a:pPr marL="0" indent="345600">
              <a:buNone/>
              <a:defRPr/>
            </a:pPr>
            <a:r>
              <a:rPr lang="zh-CN" altLang="en-US" sz="3200" dirty="0">
                <a:latin typeface="+mn-ea"/>
              </a:rPr>
              <a:t>2、从被访问的顶点出发,搜索与该顶点有边的关联的某个未被访问的邻接点。 </a:t>
            </a:r>
          </a:p>
          <a:p>
            <a:pPr marL="0" indent="345600">
              <a:buNone/>
              <a:defRPr/>
            </a:pPr>
            <a:r>
              <a:rPr lang="zh-CN" altLang="en-US" sz="3200" dirty="0">
                <a:latin typeface="+mn-ea"/>
              </a:rPr>
              <a:t>再从该邻接点出发进一步搜索与该顶点有边的关联的某个未被访问的邻接点,直到全部接点访问完毕</a:t>
            </a:r>
          </a:p>
          <a:p>
            <a:pPr marL="0" indent="0">
              <a:buNone/>
            </a:pPr>
            <a:endParaRPr lang="zh-CN" altLang="en-US" sz="3200" dirty="0"/>
          </a:p>
        </p:txBody>
      </p:sp>
      <p:sp>
        <p:nvSpPr>
          <p:cNvPr id="3" name="标题 2"/>
          <p:cNvSpPr>
            <a:spLocks noGrp="1"/>
          </p:cNvSpPr>
          <p:nvPr>
            <p:ph type="title"/>
          </p:nvPr>
        </p:nvSpPr>
        <p:spPr/>
        <p:txBody>
          <a:bodyPr>
            <a:normAutofit fontScale="90000"/>
          </a:bodyPr>
          <a:lstStyle/>
          <a:p>
            <a:r>
              <a:rPr lang="zh-CN" altLang="en-US" dirty="0"/>
              <a:t>深度优先遍历(DFS)</a:t>
            </a:r>
          </a:p>
        </p:txBody>
      </p:sp>
    </p:spTree>
    <p:extLst>
      <p:ext uri="{BB962C8B-B14F-4D97-AF65-F5344CB8AC3E}">
        <p14:creationId xmlns:p14="http://schemas.microsoft.com/office/powerpoint/2010/main" val="409866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ED54E4-D14E-E6F4-3F43-6DAD3F949B07}"/>
              </a:ext>
            </a:extLst>
          </p:cNvPr>
          <p:cNvSpPr>
            <a:spLocks noGrp="1"/>
          </p:cNvSpPr>
          <p:nvPr>
            <p:ph type="title"/>
          </p:nvPr>
        </p:nvSpPr>
        <p:spPr/>
        <p:txBody>
          <a:bodyPr>
            <a:normAutofit fontScale="90000"/>
          </a:bodyPr>
          <a:lstStyle/>
          <a:p>
            <a:r>
              <a:rPr lang="zh-CN" altLang="en-US" dirty="0">
                <a:solidFill>
                  <a:srgbClr val="002060"/>
                </a:solidFill>
              </a:rPr>
              <a:t>数据结构</a:t>
            </a:r>
            <a:endParaRPr lang="zh-CN" altLang="en-US" dirty="0"/>
          </a:p>
        </p:txBody>
      </p:sp>
      <p:sp>
        <p:nvSpPr>
          <p:cNvPr id="6" name="文本框 5">
            <a:extLst>
              <a:ext uri="{FF2B5EF4-FFF2-40B4-BE49-F238E27FC236}">
                <a16:creationId xmlns:a16="http://schemas.microsoft.com/office/drawing/2014/main" id="{359A717F-0241-5EB3-6337-D3C99C6AF6C6}"/>
              </a:ext>
            </a:extLst>
          </p:cNvPr>
          <p:cNvSpPr txBox="1">
            <a:spLocks noChangeArrowheads="1"/>
          </p:cNvSpPr>
          <p:nvPr/>
        </p:nvSpPr>
        <p:spPr bwMode="auto">
          <a:xfrm>
            <a:off x="1936658" y="1502569"/>
            <a:ext cx="8059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dirty="0">
                <a:solidFill>
                  <a:srgbClr val="FF0000"/>
                </a:solidFill>
                <a:latin typeface="Times New Roman" panose="02020603050405020304" pitchFamily="18" charset="0"/>
              </a:rPr>
              <a:t>维护数据与数据之间的关系的存储结构</a:t>
            </a:r>
          </a:p>
        </p:txBody>
      </p:sp>
      <p:sp>
        <p:nvSpPr>
          <p:cNvPr id="9" name="椭圆 8">
            <a:extLst>
              <a:ext uri="{FF2B5EF4-FFF2-40B4-BE49-F238E27FC236}">
                <a16:creationId xmlns:a16="http://schemas.microsoft.com/office/drawing/2014/main" id="{6C9C3157-A1D6-5F2C-529D-AFBD724D9542}"/>
              </a:ext>
            </a:extLst>
          </p:cNvPr>
          <p:cNvSpPr>
            <a:spLocks noChangeArrowheads="1"/>
          </p:cNvSpPr>
          <p:nvPr/>
        </p:nvSpPr>
        <p:spPr bwMode="auto">
          <a:xfrm>
            <a:off x="1575858" y="2556879"/>
            <a:ext cx="438150"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0" name="椭圆 9">
            <a:extLst>
              <a:ext uri="{FF2B5EF4-FFF2-40B4-BE49-F238E27FC236}">
                <a16:creationId xmlns:a16="http://schemas.microsoft.com/office/drawing/2014/main" id="{3FF7CA9E-693E-50B2-4B16-4C6D4C5B85E0}"/>
              </a:ext>
            </a:extLst>
          </p:cNvPr>
          <p:cNvSpPr>
            <a:spLocks noChangeArrowheads="1"/>
          </p:cNvSpPr>
          <p:nvPr/>
        </p:nvSpPr>
        <p:spPr bwMode="auto">
          <a:xfrm>
            <a:off x="2836333" y="2566404"/>
            <a:ext cx="438150"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1" name="椭圆 10">
            <a:extLst>
              <a:ext uri="{FF2B5EF4-FFF2-40B4-BE49-F238E27FC236}">
                <a16:creationId xmlns:a16="http://schemas.microsoft.com/office/drawing/2014/main" id="{149DB244-3CF2-5950-BFE5-8F6509EA777A}"/>
              </a:ext>
            </a:extLst>
          </p:cNvPr>
          <p:cNvSpPr>
            <a:spLocks noChangeArrowheads="1"/>
          </p:cNvSpPr>
          <p:nvPr/>
        </p:nvSpPr>
        <p:spPr bwMode="auto">
          <a:xfrm>
            <a:off x="3971396" y="2566404"/>
            <a:ext cx="438150"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2" name="椭圆 11">
            <a:extLst>
              <a:ext uri="{FF2B5EF4-FFF2-40B4-BE49-F238E27FC236}">
                <a16:creationId xmlns:a16="http://schemas.microsoft.com/office/drawing/2014/main" id="{3F6FC9AC-71A6-8A12-5880-C5DF3FFE9F3E}"/>
              </a:ext>
            </a:extLst>
          </p:cNvPr>
          <p:cNvSpPr>
            <a:spLocks noChangeArrowheads="1"/>
          </p:cNvSpPr>
          <p:nvPr/>
        </p:nvSpPr>
        <p:spPr bwMode="auto">
          <a:xfrm>
            <a:off x="4998508" y="2556879"/>
            <a:ext cx="439738"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13" name="直接连接符 12">
            <a:extLst>
              <a:ext uri="{FF2B5EF4-FFF2-40B4-BE49-F238E27FC236}">
                <a16:creationId xmlns:a16="http://schemas.microsoft.com/office/drawing/2014/main" id="{F31F7676-0536-5107-D008-51372964BFE0}"/>
              </a:ext>
            </a:extLst>
          </p:cNvPr>
          <p:cNvCxnSpPr>
            <a:stCxn id="9" idx="6"/>
            <a:endCxn id="10" idx="2"/>
          </p:cNvCxnSpPr>
          <p:nvPr/>
        </p:nvCxnSpPr>
        <p:spPr bwMode="auto">
          <a:xfrm>
            <a:off x="2014009" y="2774368"/>
            <a:ext cx="822325" cy="7937"/>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4" name="直接连接符 13">
            <a:extLst>
              <a:ext uri="{FF2B5EF4-FFF2-40B4-BE49-F238E27FC236}">
                <a16:creationId xmlns:a16="http://schemas.microsoft.com/office/drawing/2014/main" id="{CAF37B0F-3016-FF8E-BB60-8FB491E21743}"/>
              </a:ext>
            </a:extLst>
          </p:cNvPr>
          <p:cNvCxnSpPr>
            <a:stCxn id="10" idx="6"/>
            <a:endCxn id="11" idx="2"/>
          </p:cNvCxnSpPr>
          <p:nvPr/>
        </p:nvCxnSpPr>
        <p:spPr bwMode="auto">
          <a:xfrm>
            <a:off x="3274484" y="2782304"/>
            <a:ext cx="696913"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5" name="直接连接符 14">
            <a:extLst>
              <a:ext uri="{FF2B5EF4-FFF2-40B4-BE49-F238E27FC236}">
                <a16:creationId xmlns:a16="http://schemas.microsoft.com/office/drawing/2014/main" id="{AD02B575-6153-319E-7C0D-42411ACAF296}"/>
              </a:ext>
            </a:extLst>
          </p:cNvPr>
          <p:cNvCxnSpPr>
            <a:stCxn id="11" idx="6"/>
            <a:endCxn id="12" idx="2"/>
          </p:cNvCxnSpPr>
          <p:nvPr/>
        </p:nvCxnSpPr>
        <p:spPr bwMode="auto">
          <a:xfrm flipV="1">
            <a:off x="4409546" y="2774368"/>
            <a:ext cx="588962" cy="7937"/>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6" name="椭圆 15">
            <a:extLst>
              <a:ext uri="{FF2B5EF4-FFF2-40B4-BE49-F238E27FC236}">
                <a16:creationId xmlns:a16="http://schemas.microsoft.com/office/drawing/2014/main" id="{C3ACBC78-ECEC-4E9D-55D6-0BBBD75FBF30}"/>
              </a:ext>
            </a:extLst>
          </p:cNvPr>
          <p:cNvSpPr>
            <a:spLocks noChangeArrowheads="1"/>
          </p:cNvSpPr>
          <p:nvPr/>
        </p:nvSpPr>
        <p:spPr bwMode="auto">
          <a:xfrm>
            <a:off x="2509837" y="4395788"/>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7" name="椭圆 16">
            <a:extLst>
              <a:ext uri="{FF2B5EF4-FFF2-40B4-BE49-F238E27FC236}">
                <a16:creationId xmlns:a16="http://schemas.microsoft.com/office/drawing/2014/main" id="{209BE9CC-9370-E4B8-95DF-E0F29702DF65}"/>
              </a:ext>
            </a:extLst>
          </p:cNvPr>
          <p:cNvSpPr>
            <a:spLocks noChangeArrowheads="1"/>
          </p:cNvSpPr>
          <p:nvPr/>
        </p:nvSpPr>
        <p:spPr bwMode="auto">
          <a:xfrm>
            <a:off x="1608138" y="5073650"/>
            <a:ext cx="439737"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8" name="椭圆 17">
            <a:extLst>
              <a:ext uri="{FF2B5EF4-FFF2-40B4-BE49-F238E27FC236}">
                <a16:creationId xmlns:a16="http://schemas.microsoft.com/office/drawing/2014/main" id="{FCB175DA-6D3D-FCA2-DFCC-830F1C6EECD6}"/>
              </a:ext>
            </a:extLst>
          </p:cNvPr>
          <p:cNvSpPr>
            <a:spLocks noChangeArrowheads="1"/>
          </p:cNvSpPr>
          <p:nvPr/>
        </p:nvSpPr>
        <p:spPr bwMode="auto">
          <a:xfrm>
            <a:off x="2262187" y="5073650"/>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9" name="椭圆 18">
            <a:extLst>
              <a:ext uri="{FF2B5EF4-FFF2-40B4-BE49-F238E27FC236}">
                <a16:creationId xmlns:a16="http://schemas.microsoft.com/office/drawing/2014/main" id="{D6B94FBA-096D-330E-E56E-516799B25753}"/>
              </a:ext>
            </a:extLst>
          </p:cNvPr>
          <p:cNvSpPr>
            <a:spLocks noChangeArrowheads="1"/>
          </p:cNvSpPr>
          <p:nvPr/>
        </p:nvSpPr>
        <p:spPr bwMode="auto">
          <a:xfrm>
            <a:off x="2943224" y="5073650"/>
            <a:ext cx="439738"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0" name="椭圆 19">
            <a:extLst>
              <a:ext uri="{FF2B5EF4-FFF2-40B4-BE49-F238E27FC236}">
                <a16:creationId xmlns:a16="http://schemas.microsoft.com/office/drawing/2014/main" id="{ECC5863A-CB5A-0F77-4098-C028F75CA086}"/>
              </a:ext>
            </a:extLst>
          </p:cNvPr>
          <p:cNvSpPr>
            <a:spLocks noChangeArrowheads="1"/>
          </p:cNvSpPr>
          <p:nvPr/>
        </p:nvSpPr>
        <p:spPr bwMode="auto">
          <a:xfrm>
            <a:off x="3676649" y="5057775"/>
            <a:ext cx="439738"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21" name="直接连接符 20">
            <a:extLst>
              <a:ext uri="{FF2B5EF4-FFF2-40B4-BE49-F238E27FC236}">
                <a16:creationId xmlns:a16="http://schemas.microsoft.com/office/drawing/2014/main" id="{77B1F1DD-B88C-4C26-F6DE-4D8E49E4A503}"/>
              </a:ext>
            </a:extLst>
          </p:cNvPr>
          <p:cNvCxnSpPr>
            <a:stCxn id="16" idx="4"/>
            <a:endCxn id="17" idx="7"/>
          </p:cNvCxnSpPr>
          <p:nvPr/>
        </p:nvCxnSpPr>
        <p:spPr bwMode="auto">
          <a:xfrm flipH="1">
            <a:off x="1982788" y="4827588"/>
            <a:ext cx="746125" cy="309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a:extLst>
              <a:ext uri="{FF2B5EF4-FFF2-40B4-BE49-F238E27FC236}">
                <a16:creationId xmlns:a16="http://schemas.microsoft.com/office/drawing/2014/main" id="{0E733D5E-2CA1-C26B-7D51-40FCB44BFF15}"/>
              </a:ext>
            </a:extLst>
          </p:cNvPr>
          <p:cNvCxnSpPr>
            <a:stCxn id="16" idx="4"/>
            <a:endCxn id="18" idx="7"/>
          </p:cNvCxnSpPr>
          <p:nvPr/>
        </p:nvCxnSpPr>
        <p:spPr bwMode="auto">
          <a:xfrm flipH="1">
            <a:off x="2636838" y="4827588"/>
            <a:ext cx="92075" cy="309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a:extLst>
              <a:ext uri="{FF2B5EF4-FFF2-40B4-BE49-F238E27FC236}">
                <a16:creationId xmlns:a16="http://schemas.microsoft.com/office/drawing/2014/main" id="{3F1EC8DD-8E9B-A439-BFBD-BEB0D7F7DB13}"/>
              </a:ext>
            </a:extLst>
          </p:cNvPr>
          <p:cNvCxnSpPr>
            <a:stCxn id="16" idx="4"/>
            <a:endCxn id="19" idx="0"/>
          </p:cNvCxnSpPr>
          <p:nvPr/>
        </p:nvCxnSpPr>
        <p:spPr bwMode="auto">
          <a:xfrm>
            <a:off x="2728913" y="4827588"/>
            <a:ext cx="434975" cy="2460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 name="直接连接符 23">
            <a:extLst>
              <a:ext uri="{FF2B5EF4-FFF2-40B4-BE49-F238E27FC236}">
                <a16:creationId xmlns:a16="http://schemas.microsoft.com/office/drawing/2014/main" id="{9F379E07-2397-F208-3451-EBFE508E7F8A}"/>
              </a:ext>
            </a:extLst>
          </p:cNvPr>
          <p:cNvCxnSpPr>
            <a:stCxn id="16" idx="4"/>
            <a:endCxn id="20" idx="1"/>
          </p:cNvCxnSpPr>
          <p:nvPr/>
        </p:nvCxnSpPr>
        <p:spPr bwMode="auto">
          <a:xfrm>
            <a:off x="2728913" y="4827588"/>
            <a:ext cx="1012825" cy="292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5" name="椭圆 24">
            <a:extLst>
              <a:ext uri="{FF2B5EF4-FFF2-40B4-BE49-F238E27FC236}">
                <a16:creationId xmlns:a16="http://schemas.microsoft.com/office/drawing/2014/main" id="{3D9EEB39-806E-7A02-5234-C1878E58CDE9}"/>
              </a:ext>
            </a:extLst>
          </p:cNvPr>
          <p:cNvSpPr>
            <a:spLocks noChangeArrowheads="1"/>
          </p:cNvSpPr>
          <p:nvPr/>
        </p:nvSpPr>
        <p:spPr bwMode="auto">
          <a:xfrm>
            <a:off x="8793163" y="2284413"/>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6" name="椭圆 25">
            <a:extLst>
              <a:ext uri="{FF2B5EF4-FFF2-40B4-BE49-F238E27FC236}">
                <a16:creationId xmlns:a16="http://schemas.microsoft.com/office/drawing/2014/main" id="{03C7C05F-51F8-DA44-CC7B-C51AAF2EF05A}"/>
              </a:ext>
            </a:extLst>
          </p:cNvPr>
          <p:cNvSpPr>
            <a:spLocks noChangeArrowheads="1"/>
          </p:cNvSpPr>
          <p:nvPr/>
        </p:nvSpPr>
        <p:spPr bwMode="auto">
          <a:xfrm>
            <a:off x="7700963" y="3217863"/>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7" name="椭圆 26">
            <a:extLst>
              <a:ext uri="{FF2B5EF4-FFF2-40B4-BE49-F238E27FC236}">
                <a16:creationId xmlns:a16="http://schemas.microsoft.com/office/drawing/2014/main" id="{4612C6BD-A05D-F1BC-0EAA-CBBDE2135B58}"/>
              </a:ext>
            </a:extLst>
          </p:cNvPr>
          <p:cNvSpPr>
            <a:spLocks noChangeArrowheads="1"/>
          </p:cNvSpPr>
          <p:nvPr/>
        </p:nvSpPr>
        <p:spPr bwMode="auto">
          <a:xfrm>
            <a:off x="8353425" y="3217863"/>
            <a:ext cx="439738"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8" name="椭圆 27">
            <a:extLst>
              <a:ext uri="{FF2B5EF4-FFF2-40B4-BE49-F238E27FC236}">
                <a16:creationId xmlns:a16="http://schemas.microsoft.com/office/drawing/2014/main" id="{0786A67E-9261-5B47-FF2D-B7782CB21ACB}"/>
              </a:ext>
            </a:extLst>
          </p:cNvPr>
          <p:cNvSpPr>
            <a:spLocks noChangeArrowheads="1"/>
          </p:cNvSpPr>
          <p:nvPr/>
        </p:nvSpPr>
        <p:spPr bwMode="auto">
          <a:xfrm>
            <a:off x="9036050" y="3217863"/>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9" name="椭圆 28">
            <a:extLst>
              <a:ext uri="{FF2B5EF4-FFF2-40B4-BE49-F238E27FC236}">
                <a16:creationId xmlns:a16="http://schemas.microsoft.com/office/drawing/2014/main" id="{3D4D1D9A-625A-D6AA-6A3A-04522124C805}"/>
              </a:ext>
            </a:extLst>
          </p:cNvPr>
          <p:cNvSpPr>
            <a:spLocks noChangeArrowheads="1"/>
          </p:cNvSpPr>
          <p:nvPr/>
        </p:nvSpPr>
        <p:spPr bwMode="auto">
          <a:xfrm>
            <a:off x="9769475" y="3200400"/>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30" name="直接连接符 29">
            <a:extLst>
              <a:ext uri="{FF2B5EF4-FFF2-40B4-BE49-F238E27FC236}">
                <a16:creationId xmlns:a16="http://schemas.microsoft.com/office/drawing/2014/main" id="{A136F7E1-28FA-DCE6-58EF-3B3A4E4783A6}"/>
              </a:ext>
            </a:extLst>
          </p:cNvPr>
          <p:cNvCxnSpPr>
            <a:stCxn id="25" idx="4"/>
            <a:endCxn id="26" idx="7"/>
          </p:cNvCxnSpPr>
          <p:nvPr/>
        </p:nvCxnSpPr>
        <p:spPr bwMode="auto">
          <a:xfrm flipH="1">
            <a:off x="8075614" y="2716213"/>
            <a:ext cx="936625" cy="563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接连接符 30">
            <a:extLst>
              <a:ext uri="{FF2B5EF4-FFF2-40B4-BE49-F238E27FC236}">
                <a16:creationId xmlns:a16="http://schemas.microsoft.com/office/drawing/2014/main" id="{5614D2AD-B937-D68D-6716-32CE794C7602}"/>
              </a:ext>
            </a:extLst>
          </p:cNvPr>
          <p:cNvCxnSpPr>
            <a:stCxn id="25" idx="4"/>
            <a:endCxn id="27" idx="7"/>
          </p:cNvCxnSpPr>
          <p:nvPr/>
        </p:nvCxnSpPr>
        <p:spPr bwMode="auto">
          <a:xfrm flipH="1">
            <a:off x="8728076" y="2716213"/>
            <a:ext cx="284163" cy="563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接连接符 31">
            <a:extLst>
              <a:ext uri="{FF2B5EF4-FFF2-40B4-BE49-F238E27FC236}">
                <a16:creationId xmlns:a16="http://schemas.microsoft.com/office/drawing/2014/main" id="{C9F64188-18AB-A83F-7441-E5021D3466E5}"/>
              </a:ext>
            </a:extLst>
          </p:cNvPr>
          <p:cNvCxnSpPr>
            <a:stCxn id="25" idx="4"/>
            <a:endCxn id="28" idx="0"/>
          </p:cNvCxnSpPr>
          <p:nvPr/>
        </p:nvCxnSpPr>
        <p:spPr bwMode="auto">
          <a:xfrm>
            <a:off x="9012239" y="2716213"/>
            <a:ext cx="242887" cy="50165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3" name="直接连接符 32">
            <a:extLst>
              <a:ext uri="{FF2B5EF4-FFF2-40B4-BE49-F238E27FC236}">
                <a16:creationId xmlns:a16="http://schemas.microsoft.com/office/drawing/2014/main" id="{706DF311-62C2-2FD6-42AA-E78934630FED}"/>
              </a:ext>
            </a:extLst>
          </p:cNvPr>
          <p:cNvCxnSpPr>
            <a:stCxn id="25" idx="4"/>
            <a:endCxn id="29" idx="1"/>
          </p:cNvCxnSpPr>
          <p:nvPr/>
        </p:nvCxnSpPr>
        <p:spPr bwMode="auto">
          <a:xfrm>
            <a:off x="9012239" y="2716214"/>
            <a:ext cx="820737" cy="5476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4" name="椭圆 33">
            <a:extLst>
              <a:ext uri="{FF2B5EF4-FFF2-40B4-BE49-F238E27FC236}">
                <a16:creationId xmlns:a16="http://schemas.microsoft.com/office/drawing/2014/main" id="{12061089-9D9A-8876-1F8A-2E73A8CC931C}"/>
              </a:ext>
            </a:extLst>
          </p:cNvPr>
          <p:cNvSpPr>
            <a:spLocks noChangeArrowheads="1"/>
          </p:cNvSpPr>
          <p:nvPr/>
        </p:nvSpPr>
        <p:spPr bwMode="auto">
          <a:xfrm>
            <a:off x="8816975" y="4149725"/>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35" name="直接连接符 34">
            <a:extLst>
              <a:ext uri="{FF2B5EF4-FFF2-40B4-BE49-F238E27FC236}">
                <a16:creationId xmlns:a16="http://schemas.microsoft.com/office/drawing/2014/main" id="{80D777C6-8EB8-4470-7478-A0ADC85EA888}"/>
              </a:ext>
            </a:extLst>
          </p:cNvPr>
          <p:cNvCxnSpPr>
            <a:stCxn id="34" idx="0"/>
            <a:endCxn id="26" idx="5"/>
          </p:cNvCxnSpPr>
          <p:nvPr/>
        </p:nvCxnSpPr>
        <p:spPr bwMode="auto">
          <a:xfrm flipH="1" flipV="1">
            <a:off x="8075614" y="3586163"/>
            <a:ext cx="960437" cy="563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6" name="直接连接符 35">
            <a:extLst>
              <a:ext uri="{FF2B5EF4-FFF2-40B4-BE49-F238E27FC236}">
                <a16:creationId xmlns:a16="http://schemas.microsoft.com/office/drawing/2014/main" id="{09E69889-C022-F84C-D3FA-D9A61CDD07A7}"/>
              </a:ext>
            </a:extLst>
          </p:cNvPr>
          <p:cNvCxnSpPr>
            <a:stCxn id="34" idx="0"/>
            <a:endCxn id="27" idx="4"/>
          </p:cNvCxnSpPr>
          <p:nvPr/>
        </p:nvCxnSpPr>
        <p:spPr bwMode="auto">
          <a:xfrm flipH="1" flipV="1">
            <a:off x="8574088" y="3649663"/>
            <a:ext cx="461962" cy="5000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236466B7-60CF-18DB-21E7-D0C908BA5FD0}"/>
              </a:ext>
            </a:extLst>
          </p:cNvPr>
          <p:cNvCxnSpPr>
            <a:stCxn id="34" idx="0"/>
            <a:endCxn id="28" idx="4"/>
          </p:cNvCxnSpPr>
          <p:nvPr/>
        </p:nvCxnSpPr>
        <p:spPr bwMode="auto">
          <a:xfrm flipV="1">
            <a:off x="9036051" y="3649663"/>
            <a:ext cx="219075" cy="5000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8" name="直接连接符 37">
            <a:extLst>
              <a:ext uri="{FF2B5EF4-FFF2-40B4-BE49-F238E27FC236}">
                <a16:creationId xmlns:a16="http://schemas.microsoft.com/office/drawing/2014/main" id="{4FD37A12-65C2-0537-2A08-7C9B2133CF96}"/>
              </a:ext>
            </a:extLst>
          </p:cNvPr>
          <p:cNvCxnSpPr>
            <a:stCxn id="34" idx="0"/>
            <a:endCxn id="29" idx="4"/>
          </p:cNvCxnSpPr>
          <p:nvPr/>
        </p:nvCxnSpPr>
        <p:spPr bwMode="auto">
          <a:xfrm flipV="1">
            <a:off x="9036050" y="3632201"/>
            <a:ext cx="952500" cy="5175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2262187" y="3586163"/>
            <a:ext cx="3037946" cy="461665"/>
          </a:xfrm>
          <a:prstGeom prst="rect">
            <a:avLst/>
          </a:prstGeom>
          <a:noFill/>
        </p:spPr>
        <p:txBody>
          <a:bodyPr wrap="square" rtlCol="0">
            <a:spAutoFit/>
          </a:bodyPr>
          <a:lstStyle/>
          <a:p>
            <a:r>
              <a:rPr lang="zh-CN" altLang="en-US" sz="2400" dirty="0" smtClean="0"/>
              <a:t>线性数据结构</a:t>
            </a:r>
            <a:endParaRPr lang="zh-CN" altLang="en-US" sz="2400" dirty="0"/>
          </a:p>
        </p:txBody>
      </p:sp>
      <p:sp>
        <p:nvSpPr>
          <p:cNvPr id="39" name="文本框 38"/>
          <p:cNvSpPr txBox="1"/>
          <p:nvPr/>
        </p:nvSpPr>
        <p:spPr>
          <a:xfrm>
            <a:off x="7890933" y="4827588"/>
            <a:ext cx="2980267" cy="461665"/>
          </a:xfrm>
          <a:prstGeom prst="rect">
            <a:avLst/>
          </a:prstGeom>
          <a:noFill/>
        </p:spPr>
        <p:txBody>
          <a:bodyPr wrap="square" rtlCol="0">
            <a:spAutoFit/>
          </a:bodyPr>
          <a:lstStyle/>
          <a:p>
            <a:r>
              <a:rPr lang="zh-CN" altLang="en-US" sz="2400" dirty="0" smtClean="0"/>
              <a:t>图状数据结构</a:t>
            </a:r>
            <a:endParaRPr lang="zh-CN" altLang="en-US" sz="2400" dirty="0"/>
          </a:p>
        </p:txBody>
      </p:sp>
      <p:sp>
        <p:nvSpPr>
          <p:cNvPr id="40" name="文本框 39"/>
          <p:cNvSpPr txBox="1"/>
          <p:nvPr/>
        </p:nvSpPr>
        <p:spPr>
          <a:xfrm>
            <a:off x="2047875" y="5706533"/>
            <a:ext cx="2361671" cy="461665"/>
          </a:xfrm>
          <a:prstGeom prst="rect">
            <a:avLst/>
          </a:prstGeom>
          <a:noFill/>
        </p:spPr>
        <p:txBody>
          <a:bodyPr wrap="square" rtlCol="0">
            <a:spAutoFit/>
          </a:bodyPr>
          <a:lstStyle/>
          <a:p>
            <a:r>
              <a:rPr lang="zh-CN" altLang="en-US" sz="2400" dirty="0" smtClean="0"/>
              <a:t>树状数据结构</a:t>
            </a:r>
            <a:endParaRPr lang="zh-CN" altLang="en-US" sz="2400" dirty="0"/>
          </a:p>
        </p:txBody>
      </p:sp>
    </p:spTree>
    <p:extLst>
      <p:ext uri="{BB962C8B-B14F-4D97-AF65-F5344CB8AC3E}">
        <p14:creationId xmlns:p14="http://schemas.microsoft.com/office/powerpoint/2010/main" val="303558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1000"/>
                                        <p:tgtEl>
                                          <p:spTgt spid="22"/>
                                        </p:tgtEl>
                                      </p:cBhvr>
                                    </p:animEffect>
                                    <p:anim calcmode="lin" valueType="num">
                                      <p:cBhvr>
                                        <p:cTn id="79" dur="1000" fill="hold"/>
                                        <p:tgtEl>
                                          <p:spTgt spid="22"/>
                                        </p:tgtEl>
                                        <p:attrNameLst>
                                          <p:attrName>ppt_x</p:attrName>
                                        </p:attrNameLst>
                                      </p:cBhvr>
                                      <p:tavLst>
                                        <p:tav tm="0">
                                          <p:val>
                                            <p:strVal val="#ppt_x"/>
                                          </p:val>
                                        </p:tav>
                                        <p:tav tm="100000">
                                          <p:val>
                                            <p:strVal val="#ppt_x"/>
                                          </p:val>
                                        </p:tav>
                                      </p:tavLst>
                                    </p:anim>
                                    <p:anim calcmode="lin" valueType="num">
                                      <p:cBhvr>
                                        <p:cTn id="80" dur="1000" fill="hold"/>
                                        <p:tgtEl>
                                          <p:spTgt spid="22"/>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1000"/>
                                        <p:tgtEl>
                                          <p:spTgt spid="24"/>
                                        </p:tgtEl>
                                      </p:cBhvr>
                                    </p:animEffect>
                                    <p:anim calcmode="lin" valueType="num">
                                      <p:cBhvr>
                                        <p:cTn id="89" dur="1000" fill="hold"/>
                                        <p:tgtEl>
                                          <p:spTgt spid="24"/>
                                        </p:tgtEl>
                                        <p:attrNameLst>
                                          <p:attrName>ppt_x</p:attrName>
                                        </p:attrNameLst>
                                      </p:cBhvr>
                                      <p:tavLst>
                                        <p:tav tm="0">
                                          <p:val>
                                            <p:strVal val="#ppt_x"/>
                                          </p:val>
                                        </p:tav>
                                        <p:tav tm="100000">
                                          <p:val>
                                            <p:strVal val="#ppt_x"/>
                                          </p:val>
                                        </p:tav>
                                      </p:tavLst>
                                    </p:anim>
                                    <p:anim calcmode="lin" valueType="num">
                                      <p:cBhvr>
                                        <p:cTn id="90" dur="1000" fill="hold"/>
                                        <p:tgtEl>
                                          <p:spTgt spid="24"/>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1000"/>
                                        <p:tgtEl>
                                          <p:spTgt spid="25"/>
                                        </p:tgtEl>
                                      </p:cBhvr>
                                    </p:animEffect>
                                    <p:anim calcmode="lin" valueType="num">
                                      <p:cBhvr>
                                        <p:cTn id="94" dur="1000" fill="hold"/>
                                        <p:tgtEl>
                                          <p:spTgt spid="25"/>
                                        </p:tgtEl>
                                        <p:attrNameLst>
                                          <p:attrName>ppt_x</p:attrName>
                                        </p:attrNameLst>
                                      </p:cBhvr>
                                      <p:tavLst>
                                        <p:tav tm="0">
                                          <p:val>
                                            <p:strVal val="#ppt_x"/>
                                          </p:val>
                                        </p:tav>
                                        <p:tav tm="100000">
                                          <p:val>
                                            <p:strVal val="#ppt_x"/>
                                          </p:val>
                                        </p:tav>
                                      </p:tavLst>
                                    </p:anim>
                                    <p:anim calcmode="lin" valueType="num">
                                      <p:cBhvr>
                                        <p:cTn id="95" dur="1000" fill="hold"/>
                                        <p:tgtEl>
                                          <p:spTgt spid="25"/>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1000"/>
                                        <p:tgtEl>
                                          <p:spTgt spid="26"/>
                                        </p:tgtEl>
                                      </p:cBhvr>
                                    </p:animEffect>
                                    <p:anim calcmode="lin" valueType="num">
                                      <p:cBhvr>
                                        <p:cTn id="99" dur="1000" fill="hold"/>
                                        <p:tgtEl>
                                          <p:spTgt spid="26"/>
                                        </p:tgtEl>
                                        <p:attrNameLst>
                                          <p:attrName>ppt_x</p:attrName>
                                        </p:attrNameLst>
                                      </p:cBhvr>
                                      <p:tavLst>
                                        <p:tav tm="0">
                                          <p:val>
                                            <p:strVal val="#ppt_x"/>
                                          </p:val>
                                        </p:tav>
                                        <p:tav tm="100000">
                                          <p:val>
                                            <p:strVal val="#ppt_x"/>
                                          </p:val>
                                        </p:tav>
                                      </p:tavLst>
                                    </p:anim>
                                    <p:anim calcmode="lin" valueType="num">
                                      <p:cBhvr>
                                        <p:cTn id="100" dur="1000" fill="hold"/>
                                        <p:tgtEl>
                                          <p:spTgt spid="26"/>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1000"/>
                                        <p:tgtEl>
                                          <p:spTgt spid="27"/>
                                        </p:tgtEl>
                                      </p:cBhvr>
                                    </p:animEffect>
                                    <p:anim calcmode="lin" valueType="num">
                                      <p:cBhvr>
                                        <p:cTn id="104" dur="1000" fill="hold"/>
                                        <p:tgtEl>
                                          <p:spTgt spid="27"/>
                                        </p:tgtEl>
                                        <p:attrNameLst>
                                          <p:attrName>ppt_x</p:attrName>
                                        </p:attrNameLst>
                                      </p:cBhvr>
                                      <p:tavLst>
                                        <p:tav tm="0">
                                          <p:val>
                                            <p:strVal val="#ppt_x"/>
                                          </p:val>
                                        </p:tav>
                                        <p:tav tm="100000">
                                          <p:val>
                                            <p:strVal val="#ppt_x"/>
                                          </p:val>
                                        </p:tav>
                                      </p:tavLst>
                                    </p:anim>
                                    <p:anim calcmode="lin" valueType="num">
                                      <p:cBhvr>
                                        <p:cTn id="105" dur="1000" fill="hold"/>
                                        <p:tgtEl>
                                          <p:spTgt spid="27"/>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1000"/>
                                        <p:tgtEl>
                                          <p:spTgt spid="28"/>
                                        </p:tgtEl>
                                      </p:cBhvr>
                                    </p:animEffect>
                                    <p:anim calcmode="lin" valueType="num">
                                      <p:cBhvr>
                                        <p:cTn id="109" dur="1000" fill="hold"/>
                                        <p:tgtEl>
                                          <p:spTgt spid="28"/>
                                        </p:tgtEl>
                                        <p:attrNameLst>
                                          <p:attrName>ppt_x</p:attrName>
                                        </p:attrNameLst>
                                      </p:cBhvr>
                                      <p:tavLst>
                                        <p:tav tm="0">
                                          <p:val>
                                            <p:strVal val="#ppt_x"/>
                                          </p:val>
                                        </p:tav>
                                        <p:tav tm="100000">
                                          <p:val>
                                            <p:strVal val="#ppt_x"/>
                                          </p:val>
                                        </p:tav>
                                      </p:tavLst>
                                    </p:anim>
                                    <p:anim calcmode="lin" valueType="num">
                                      <p:cBhvr>
                                        <p:cTn id="110" dur="1000" fill="hold"/>
                                        <p:tgtEl>
                                          <p:spTgt spid="28"/>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1000"/>
                                        <p:tgtEl>
                                          <p:spTgt spid="29"/>
                                        </p:tgtEl>
                                      </p:cBhvr>
                                    </p:animEffect>
                                    <p:anim calcmode="lin" valueType="num">
                                      <p:cBhvr>
                                        <p:cTn id="114" dur="1000" fill="hold"/>
                                        <p:tgtEl>
                                          <p:spTgt spid="29"/>
                                        </p:tgtEl>
                                        <p:attrNameLst>
                                          <p:attrName>ppt_x</p:attrName>
                                        </p:attrNameLst>
                                      </p:cBhvr>
                                      <p:tavLst>
                                        <p:tav tm="0">
                                          <p:val>
                                            <p:strVal val="#ppt_x"/>
                                          </p:val>
                                        </p:tav>
                                        <p:tav tm="100000">
                                          <p:val>
                                            <p:strVal val="#ppt_x"/>
                                          </p:val>
                                        </p:tav>
                                      </p:tavLst>
                                    </p:anim>
                                    <p:anim calcmode="lin" valueType="num">
                                      <p:cBhvr>
                                        <p:cTn id="115" dur="1000" fill="hold"/>
                                        <p:tgtEl>
                                          <p:spTgt spid="29"/>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1000"/>
                                        <p:tgtEl>
                                          <p:spTgt spid="30"/>
                                        </p:tgtEl>
                                      </p:cBhvr>
                                    </p:animEffect>
                                    <p:anim calcmode="lin" valueType="num">
                                      <p:cBhvr>
                                        <p:cTn id="119" dur="1000" fill="hold"/>
                                        <p:tgtEl>
                                          <p:spTgt spid="30"/>
                                        </p:tgtEl>
                                        <p:attrNameLst>
                                          <p:attrName>ppt_x</p:attrName>
                                        </p:attrNameLst>
                                      </p:cBhvr>
                                      <p:tavLst>
                                        <p:tav tm="0">
                                          <p:val>
                                            <p:strVal val="#ppt_x"/>
                                          </p:val>
                                        </p:tav>
                                        <p:tav tm="100000">
                                          <p:val>
                                            <p:strVal val="#ppt_x"/>
                                          </p:val>
                                        </p:tav>
                                      </p:tavLst>
                                    </p:anim>
                                    <p:anim calcmode="lin" valueType="num">
                                      <p:cBhvr>
                                        <p:cTn id="120" dur="1000" fill="hold"/>
                                        <p:tgtEl>
                                          <p:spTgt spid="30"/>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1000"/>
                                        <p:tgtEl>
                                          <p:spTgt spid="31"/>
                                        </p:tgtEl>
                                      </p:cBhvr>
                                    </p:animEffect>
                                    <p:anim calcmode="lin" valueType="num">
                                      <p:cBhvr>
                                        <p:cTn id="124" dur="1000" fill="hold"/>
                                        <p:tgtEl>
                                          <p:spTgt spid="31"/>
                                        </p:tgtEl>
                                        <p:attrNameLst>
                                          <p:attrName>ppt_x</p:attrName>
                                        </p:attrNameLst>
                                      </p:cBhvr>
                                      <p:tavLst>
                                        <p:tav tm="0">
                                          <p:val>
                                            <p:strVal val="#ppt_x"/>
                                          </p:val>
                                        </p:tav>
                                        <p:tav tm="100000">
                                          <p:val>
                                            <p:strVal val="#ppt_x"/>
                                          </p:val>
                                        </p:tav>
                                      </p:tavLst>
                                    </p:anim>
                                    <p:anim calcmode="lin" valueType="num">
                                      <p:cBhvr>
                                        <p:cTn id="125" dur="1000" fill="hold"/>
                                        <p:tgtEl>
                                          <p:spTgt spid="31"/>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1000"/>
                                        <p:tgtEl>
                                          <p:spTgt spid="32"/>
                                        </p:tgtEl>
                                      </p:cBhvr>
                                    </p:animEffect>
                                    <p:anim calcmode="lin" valueType="num">
                                      <p:cBhvr>
                                        <p:cTn id="129" dur="1000" fill="hold"/>
                                        <p:tgtEl>
                                          <p:spTgt spid="32"/>
                                        </p:tgtEl>
                                        <p:attrNameLst>
                                          <p:attrName>ppt_x</p:attrName>
                                        </p:attrNameLst>
                                      </p:cBhvr>
                                      <p:tavLst>
                                        <p:tav tm="0">
                                          <p:val>
                                            <p:strVal val="#ppt_x"/>
                                          </p:val>
                                        </p:tav>
                                        <p:tav tm="100000">
                                          <p:val>
                                            <p:strVal val="#ppt_x"/>
                                          </p:val>
                                        </p:tav>
                                      </p:tavLst>
                                    </p:anim>
                                    <p:anim calcmode="lin" valueType="num">
                                      <p:cBhvr>
                                        <p:cTn id="130" dur="1000" fill="hold"/>
                                        <p:tgtEl>
                                          <p:spTgt spid="32"/>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1000"/>
                                        <p:tgtEl>
                                          <p:spTgt spid="33"/>
                                        </p:tgtEl>
                                      </p:cBhvr>
                                    </p:animEffect>
                                    <p:anim calcmode="lin" valueType="num">
                                      <p:cBhvr>
                                        <p:cTn id="134" dur="1000" fill="hold"/>
                                        <p:tgtEl>
                                          <p:spTgt spid="33"/>
                                        </p:tgtEl>
                                        <p:attrNameLst>
                                          <p:attrName>ppt_x</p:attrName>
                                        </p:attrNameLst>
                                      </p:cBhvr>
                                      <p:tavLst>
                                        <p:tav tm="0">
                                          <p:val>
                                            <p:strVal val="#ppt_x"/>
                                          </p:val>
                                        </p:tav>
                                        <p:tav tm="100000">
                                          <p:val>
                                            <p:strVal val="#ppt_x"/>
                                          </p:val>
                                        </p:tav>
                                      </p:tavLst>
                                    </p:anim>
                                    <p:anim calcmode="lin" valueType="num">
                                      <p:cBhvr>
                                        <p:cTn id="135" dur="1000" fill="hold"/>
                                        <p:tgtEl>
                                          <p:spTgt spid="33"/>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1000"/>
                                        <p:tgtEl>
                                          <p:spTgt spid="34"/>
                                        </p:tgtEl>
                                      </p:cBhvr>
                                    </p:animEffect>
                                    <p:anim calcmode="lin" valueType="num">
                                      <p:cBhvr>
                                        <p:cTn id="139" dur="1000" fill="hold"/>
                                        <p:tgtEl>
                                          <p:spTgt spid="34"/>
                                        </p:tgtEl>
                                        <p:attrNameLst>
                                          <p:attrName>ppt_x</p:attrName>
                                        </p:attrNameLst>
                                      </p:cBhvr>
                                      <p:tavLst>
                                        <p:tav tm="0">
                                          <p:val>
                                            <p:strVal val="#ppt_x"/>
                                          </p:val>
                                        </p:tav>
                                        <p:tav tm="100000">
                                          <p:val>
                                            <p:strVal val="#ppt_x"/>
                                          </p:val>
                                        </p:tav>
                                      </p:tavLst>
                                    </p:anim>
                                    <p:anim calcmode="lin" valueType="num">
                                      <p:cBhvr>
                                        <p:cTn id="140" dur="1000" fill="hold"/>
                                        <p:tgtEl>
                                          <p:spTgt spid="34"/>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1000"/>
                                        <p:tgtEl>
                                          <p:spTgt spid="35"/>
                                        </p:tgtEl>
                                      </p:cBhvr>
                                    </p:animEffect>
                                    <p:anim calcmode="lin" valueType="num">
                                      <p:cBhvr>
                                        <p:cTn id="144" dur="1000" fill="hold"/>
                                        <p:tgtEl>
                                          <p:spTgt spid="35"/>
                                        </p:tgtEl>
                                        <p:attrNameLst>
                                          <p:attrName>ppt_x</p:attrName>
                                        </p:attrNameLst>
                                      </p:cBhvr>
                                      <p:tavLst>
                                        <p:tav tm="0">
                                          <p:val>
                                            <p:strVal val="#ppt_x"/>
                                          </p:val>
                                        </p:tav>
                                        <p:tav tm="100000">
                                          <p:val>
                                            <p:strVal val="#ppt_x"/>
                                          </p:val>
                                        </p:tav>
                                      </p:tavLst>
                                    </p:anim>
                                    <p:anim calcmode="lin" valueType="num">
                                      <p:cBhvr>
                                        <p:cTn id="145" dur="1000" fill="hold"/>
                                        <p:tgtEl>
                                          <p:spTgt spid="35"/>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1000"/>
                                        <p:tgtEl>
                                          <p:spTgt spid="36"/>
                                        </p:tgtEl>
                                      </p:cBhvr>
                                    </p:animEffect>
                                    <p:anim calcmode="lin" valueType="num">
                                      <p:cBhvr>
                                        <p:cTn id="149" dur="1000" fill="hold"/>
                                        <p:tgtEl>
                                          <p:spTgt spid="36"/>
                                        </p:tgtEl>
                                        <p:attrNameLst>
                                          <p:attrName>ppt_x</p:attrName>
                                        </p:attrNameLst>
                                      </p:cBhvr>
                                      <p:tavLst>
                                        <p:tav tm="0">
                                          <p:val>
                                            <p:strVal val="#ppt_x"/>
                                          </p:val>
                                        </p:tav>
                                        <p:tav tm="100000">
                                          <p:val>
                                            <p:strVal val="#ppt_x"/>
                                          </p:val>
                                        </p:tav>
                                      </p:tavLst>
                                    </p:anim>
                                    <p:anim calcmode="lin" valueType="num">
                                      <p:cBhvr>
                                        <p:cTn id="150" dur="1000" fill="hold"/>
                                        <p:tgtEl>
                                          <p:spTgt spid="36"/>
                                        </p:tgtEl>
                                        <p:attrNameLst>
                                          <p:attrName>ppt_y</p:attrName>
                                        </p:attrNameLst>
                                      </p:cBhvr>
                                      <p:tavLst>
                                        <p:tav tm="0">
                                          <p:val>
                                            <p:strVal val="#ppt_y+.1"/>
                                          </p:val>
                                        </p:tav>
                                        <p:tav tm="100000">
                                          <p:val>
                                            <p:strVal val="#ppt_y"/>
                                          </p:val>
                                        </p:tav>
                                      </p:tavLst>
                                    </p:anim>
                                  </p:childTnLst>
                                </p:cTn>
                              </p:par>
                              <p:par>
                                <p:cTn id="151" presetID="42" presetClass="entr" presetSubtype="0"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fade">
                                      <p:cBhvr>
                                        <p:cTn id="153" dur="1000"/>
                                        <p:tgtEl>
                                          <p:spTgt spid="37"/>
                                        </p:tgtEl>
                                      </p:cBhvr>
                                    </p:animEffect>
                                    <p:anim calcmode="lin" valueType="num">
                                      <p:cBhvr>
                                        <p:cTn id="154" dur="1000" fill="hold"/>
                                        <p:tgtEl>
                                          <p:spTgt spid="37"/>
                                        </p:tgtEl>
                                        <p:attrNameLst>
                                          <p:attrName>ppt_x</p:attrName>
                                        </p:attrNameLst>
                                      </p:cBhvr>
                                      <p:tavLst>
                                        <p:tav tm="0">
                                          <p:val>
                                            <p:strVal val="#ppt_x"/>
                                          </p:val>
                                        </p:tav>
                                        <p:tav tm="100000">
                                          <p:val>
                                            <p:strVal val="#ppt_x"/>
                                          </p:val>
                                        </p:tav>
                                      </p:tavLst>
                                    </p:anim>
                                    <p:anim calcmode="lin" valueType="num">
                                      <p:cBhvr>
                                        <p:cTn id="155" dur="1000" fill="hold"/>
                                        <p:tgtEl>
                                          <p:spTgt spid="37"/>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fade">
                                      <p:cBhvr>
                                        <p:cTn id="158" dur="1000"/>
                                        <p:tgtEl>
                                          <p:spTgt spid="38"/>
                                        </p:tgtEl>
                                      </p:cBhvr>
                                    </p:animEffect>
                                    <p:anim calcmode="lin" valueType="num">
                                      <p:cBhvr>
                                        <p:cTn id="159" dur="1000" fill="hold"/>
                                        <p:tgtEl>
                                          <p:spTgt spid="38"/>
                                        </p:tgtEl>
                                        <p:attrNameLst>
                                          <p:attrName>ppt_x</p:attrName>
                                        </p:attrNameLst>
                                      </p:cBhvr>
                                      <p:tavLst>
                                        <p:tav tm="0">
                                          <p:val>
                                            <p:strVal val="#ppt_x"/>
                                          </p:val>
                                        </p:tav>
                                        <p:tav tm="100000">
                                          <p:val>
                                            <p:strVal val="#ppt_x"/>
                                          </p:val>
                                        </p:tav>
                                      </p:tavLst>
                                    </p:anim>
                                    <p:anim calcmode="lin" valueType="num">
                                      <p:cBhvr>
                                        <p:cTn id="16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6" grpId="0" animBg="1"/>
      <p:bldP spid="17" grpId="0" animBg="1"/>
      <p:bldP spid="18" grpId="0" animBg="1"/>
      <p:bldP spid="19" grpId="0" animBg="1"/>
      <p:bldP spid="20" grpId="0" animBg="1"/>
      <p:bldP spid="25" grpId="0" animBg="1"/>
      <p:bldP spid="26" grpId="0" animBg="1"/>
      <p:bldP spid="27" grpId="0" animBg="1"/>
      <p:bldP spid="28" grpId="0" animBg="1"/>
      <p:bldP spid="29"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广度优先搜索(BFS)</a:t>
            </a:r>
          </a:p>
        </p:txBody>
      </p:sp>
      <p:sp>
        <p:nvSpPr>
          <p:cNvPr id="4" name="矩形 3"/>
          <p:cNvSpPr/>
          <p:nvPr/>
        </p:nvSpPr>
        <p:spPr>
          <a:xfrm>
            <a:off x="1936658" y="1618052"/>
            <a:ext cx="8602133" cy="3667671"/>
          </a:xfrm>
          <a:prstGeom prst="rect">
            <a:avLst/>
          </a:prstGeom>
        </p:spPr>
        <p:txBody>
          <a:bodyPr wrap="square">
            <a:spAutoFit/>
          </a:bodyPr>
          <a:lstStyle/>
          <a:p>
            <a:pPr algn="just">
              <a:spcBef>
                <a:spcPts val="500"/>
              </a:spcBef>
              <a:defRPr/>
            </a:pPr>
            <a:r>
              <a:rPr lang="zh-CN" altLang="en-US" sz="2800" dirty="0">
                <a:latin typeface="宋体" pitchFamily="2" charset="-122"/>
                <a:ea typeface="宋体" pitchFamily="2" charset="-122"/>
              </a:rPr>
              <a:t>广度优先搜索</a:t>
            </a:r>
            <a:r>
              <a:rPr lang="zh-CN" altLang="en-US" sz="2800" dirty="0">
                <a:solidFill>
                  <a:srgbClr val="FF3300"/>
                </a:solidFill>
                <a:latin typeface="宋体" pitchFamily="2" charset="-122"/>
                <a:ea typeface="宋体" pitchFamily="2" charset="-122"/>
              </a:rPr>
              <a:t>按层次</a:t>
            </a:r>
            <a:r>
              <a:rPr lang="zh-CN" altLang="en-US" sz="2800" dirty="0">
                <a:latin typeface="宋体" pitchFamily="2" charset="-122"/>
                <a:ea typeface="宋体" pitchFamily="2" charset="-122"/>
              </a:rPr>
              <a:t>遍历的过程，其搜索过程如下：</a:t>
            </a:r>
          </a:p>
          <a:p>
            <a:pPr indent="345600" algn="just">
              <a:spcBef>
                <a:spcPts val="500"/>
              </a:spcBef>
              <a:defRPr/>
            </a:pPr>
            <a:r>
              <a:rPr lang="zh-CN" altLang="en-US" sz="2800" dirty="0">
                <a:latin typeface="宋体" pitchFamily="2" charset="-122"/>
                <a:ea typeface="宋体" pitchFamily="2" charset="-122"/>
              </a:rPr>
              <a:t>假设从图中某结点</a:t>
            </a:r>
            <a:r>
              <a:rPr lang="zh-CN" altLang="zh-CN" sz="2800" dirty="0">
                <a:latin typeface="宋体" pitchFamily="2" charset="-122"/>
                <a:ea typeface="宋体" pitchFamily="2" charset="-122"/>
              </a:rPr>
              <a:t>v</a:t>
            </a:r>
            <a:r>
              <a:rPr lang="zh-CN" altLang="zh-CN" sz="2800" baseline="-30000" dirty="0">
                <a:latin typeface="宋体" pitchFamily="2" charset="-122"/>
                <a:ea typeface="宋体" pitchFamily="2" charset="-122"/>
              </a:rPr>
              <a:t>0</a:t>
            </a:r>
            <a:r>
              <a:rPr lang="zh-CN" altLang="en-US" sz="2800" dirty="0">
                <a:latin typeface="宋体" pitchFamily="2" charset="-122"/>
                <a:ea typeface="宋体" pitchFamily="2" charset="-122"/>
              </a:rPr>
              <a:t>出发，在访问了</a:t>
            </a:r>
            <a:r>
              <a:rPr lang="zh-CN" altLang="zh-CN" sz="2800" dirty="0">
                <a:latin typeface="宋体" pitchFamily="2" charset="-122"/>
                <a:ea typeface="宋体" pitchFamily="2" charset="-122"/>
              </a:rPr>
              <a:t>v</a:t>
            </a:r>
            <a:r>
              <a:rPr lang="zh-CN" altLang="zh-CN" sz="2800" baseline="-30000" dirty="0">
                <a:latin typeface="宋体" pitchFamily="2" charset="-122"/>
                <a:ea typeface="宋体" pitchFamily="2" charset="-122"/>
              </a:rPr>
              <a:t>0</a:t>
            </a:r>
            <a:r>
              <a:rPr lang="zh-CN" altLang="en-US" sz="2800" dirty="0">
                <a:latin typeface="宋体" pitchFamily="2" charset="-122"/>
                <a:ea typeface="宋体" pitchFamily="2" charset="-122"/>
              </a:rPr>
              <a:t>之后依次访问</a:t>
            </a:r>
            <a:r>
              <a:rPr lang="zh-CN" altLang="zh-CN" sz="2800" dirty="0">
                <a:latin typeface="宋体" pitchFamily="2" charset="-122"/>
                <a:ea typeface="宋体" pitchFamily="2" charset="-122"/>
              </a:rPr>
              <a:t>v</a:t>
            </a:r>
            <a:r>
              <a:rPr lang="zh-CN" altLang="zh-CN" sz="2800" baseline="-30000" dirty="0">
                <a:latin typeface="宋体" pitchFamily="2" charset="-122"/>
                <a:ea typeface="宋体" pitchFamily="2" charset="-122"/>
              </a:rPr>
              <a:t>0</a:t>
            </a:r>
            <a:r>
              <a:rPr lang="zh-CN" altLang="en-US" sz="2800" dirty="0">
                <a:latin typeface="宋体" pitchFamily="2" charset="-122"/>
                <a:ea typeface="宋体" pitchFamily="2" charset="-122"/>
              </a:rPr>
              <a:t>的各个未曾访问的邻接点，然后分别从这些邻接点出发按广度优先搜索的顺序遍历图，直至图中所有可被访问的结点都被访问到。</a:t>
            </a:r>
            <a:endParaRPr lang="en-US" altLang="zh-CN" sz="2800" dirty="0">
              <a:latin typeface="宋体" pitchFamily="2" charset="-122"/>
              <a:ea typeface="宋体" pitchFamily="2" charset="-122"/>
            </a:endParaRPr>
          </a:p>
          <a:p>
            <a:pPr indent="345600" algn="just">
              <a:spcBef>
                <a:spcPts val="500"/>
              </a:spcBef>
              <a:defRPr/>
            </a:pPr>
            <a:r>
              <a:rPr lang="zh-CN" altLang="en-US" sz="2800" dirty="0">
                <a:latin typeface="宋体" pitchFamily="2" charset="-122"/>
                <a:ea typeface="宋体" pitchFamily="2" charset="-122"/>
              </a:rPr>
              <a:t>依次访问和</a:t>
            </a:r>
            <a:r>
              <a:rPr lang="zh-CN" altLang="zh-CN" sz="2800" dirty="0">
                <a:latin typeface="宋体" pitchFamily="2" charset="-122"/>
                <a:ea typeface="宋体" pitchFamily="2" charset="-122"/>
              </a:rPr>
              <a:t>v</a:t>
            </a:r>
            <a:r>
              <a:rPr lang="zh-CN" altLang="zh-CN" sz="2800" baseline="-30000" dirty="0">
                <a:latin typeface="宋体" pitchFamily="2" charset="-122"/>
                <a:ea typeface="宋体" pitchFamily="2" charset="-122"/>
              </a:rPr>
              <a:t>0</a:t>
            </a:r>
            <a:r>
              <a:rPr lang="zh-CN" altLang="en-US" sz="2800" dirty="0">
                <a:latin typeface="宋体" pitchFamily="2" charset="-122"/>
                <a:ea typeface="宋体" pitchFamily="2" charset="-122"/>
              </a:rPr>
              <a:t>有路径相连且路径长度为</a:t>
            </a:r>
            <a:r>
              <a:rPr lang="zh-CN" altLang="zh-CN" sz="2800" dirty="0">
                <a:latin typeface="宋体" pitchFamily="2" charset="-122"/>
                <a:ea typeface="宋体" pitchFamily="2" charset="-122"/>
              </a:rPr>
              <a:t>1</a:t>
            </a:r>
            <a:r>
              <a:rPr lang="zh-CN" altLang="en-US" sz="2800" dirty="0">
                <a:latin typeface="宋体" pitchFamily="2" charset="-122"/>
                <a:ea typeface="宋体" pitchFamily="2" charset="-122"/>
              </a:rPr>
              <a:t>，</a:t>
            </a:r>
            <a:r>
              <a:rPr lang="zh-CN" altLang="zh-CN" sz="2800" dirty="0">
                <a:latin typeface="宋体" pitchFamily="2" charset="-122"/>
                <a:ea typeface="宋体" pitchFamily="2" charset="-122"/>
              </a:rPr>
              <a:t>2</a:t>
            </a:r>
            <a:r>
              <a:rPr lang="zh-CN" altLang="en-US" sz="2800" dirty="0">
                <a:latin typeface="宋体" pitchFamily="2" charset="-122"/>
                <a:ea typeface="宋体" pitchFamily="2" charset="-122"/>
              </a:rPr>
              <a:t>，</a:t>
            </a:r>
            <a:r>
              <a:rPr lang="zh-CN" altLang="zh-CN" sz="2800" dirty="0">
                <a:latin typeface="宋体" pitchFamily="2" charset="-122"/>
                <a:ea typeface="宋体" pitchFamily="2" charset="-122"/>
              </a:rPr>
              <a:t>3……</a:t>
            </a:r>
            <a:r>
              <a:rPr lang="zh-CN" altLang="en-US" sz="2800" dirty="0">
                <a:latin typeface="宋体" pitchFamily="2" charset="-122"/>
                <a:ea typeface="宋体" pitchFamily="2" charset="-122"/>
              </a:rPr>
              <a:t>的结点</a:t>
            </a:r>
            <a:endParaRPr lang="zh-CN" altLang="zh-CN" sz="2800" b="1" dirty="0">
              <a:latin typeface="华文楷体" pitchFamily="2" charset="-122"/>
              <a:ea typeface="华文楷体" pitchFamily="2" charset="-122"/>
            </a:endParaRPr>
          </a:p>
          <a:p>
            <a:endParaRPr lang="zh-CN" altLang="en-US" sz="2800" dirty="0"/>
          </a:p>
        </p:txBody>
      </p:sp>
    </p:spTree>
    <p:extLst>
      <p:ext uri="{BB962C8B-B14F-4D97-AF65-F5344CB8AC3E}">
        <p14:creationId xmlns:p14="http://schemas.microsoft.com/office/powerpoint/2010/main" val="3752252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sp>
        <p:nvSpPr>
          <p:cNvPr id="4" name="Text Box 25">
            <a:extLst>
              <a:ext uri="{FF2B5EF4-FFF2-40B4-BE49-F238E27FC236}">
                <a16:creationId xmlns:a16="http://schemas.microsoft.com/office/drawing/2014/main" id="{F46E5FE8-0EF7-E8D2-D9C7-C813A26AB88C}"/>
              </a:ext>
            </a:extLst>
          </p:cNvPr>
          <p:cNvSpPr txBox="1">
            <a:spLocks noChangeArrowheads="1"/>
          </p:cNvSpPr>
          <p:nvPr/>
        </p:nvSpPr>
        <p:spPr bwMode="auto">
          <a:xfrm>
            <a:off x="6709833" y="3569566"/>
            <a:ext cx="4175125"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若</a:t>
            </a:r>
            <a:r>
              <a:rPr lang="zh-CN" altLang="en-US" sz="2800" dirty="0" smtClean="0"/>
              <a:t>，</a:t>
            </a:r>
            <a:r>
              <a:rPr lang="zh-CN" altLang="en-US" sz="2800" dirty="0"/>
              <a:t>从1号结点开始广度遍历，则遍历顺序为：</a:t>
            </a:r>
          </a:p>
          <a:p>
            <a:pPr eaLnBrk="1" hangingPunct="1"/>
            <a:r>
              <a:rPr lang="zh-CN" altLang="en-US" sz="2800" dirty="0"/>
              <a:t>1--&gt;4--&gt;5--6--&gt;3--&gt;8--&gt;7--&gt;2--&gt;9</a:t>
            </a:r>
          </a:p>
        </p:txBody>
      </p:sp>
      <p:grpSp>
        <p:nvGrpSpPr>
          <p:cNvPr id="5" name="Group 4">
            <a:extLst>
              <a:ext uri="{FF2B5EF4-FFF2-40B4-BE49-F238E27FC236}">
                <a16:creationId xmlns:a16="http://schemas.microsoft.com/office/drawing/2014/main" id="{AA8C933C-6959-A277-81F3-6AC979FBA076}"/>
              </a:ext>
            </a:extLst>
          </p:cNvPr>
          <p:cNvGrpSpPr>
            <a:grpSpLocks/>
          </p:cNvGrpSpPr>
          <p:nvPr/>
        </p:nvGrpSpPr>
        <p:grpSpPr bwMode="auto">
          <a:xfrm>
            <a:off x="632354" y="2236789"/>
            <a:ext cx="5412845" cy="3977744"/>
            <a:chOff x="0" y="0"/>
            <a:chExt cx="2631" cy="1939"/>
          </a:xfrm>
        </p:grpSpPr>
        <p:grpSp>
          <p:nvGrpSpPr>
            <p:cNvPr id="6" name="Group 5">
              <a:extLst>
                <a:ext uri="{FF2B5EF4-FFF2-40B4-BE49-F238E27FC236}">
                  <a16:creationId xmlns:a16="http://schemas.microsoft.com/office/drawing/2014/main" id="{7151E45A-3083-9B94-D093-F151C0414661}"/>
                </a:ext>
              </a:extLst>
            </p:cNvPr>
            <p:cNvGrpSpPr>
              <a:grpSpLocks/>
            </p:cNvGrpSpPr>
            <p:nvPr/>
          </p:nvGrpSpPr>
          <p:grpSpPr bwMode="auto">
            <a:xfrm>
              <a:off x="0" y="0"/>
              <a:ext cx="2041" cy="1939"/>
              <a:chOff x="0" y="0"/>
              <a:chExt cx="2544" cy="2256"/>
            </a:xfrm>
          </p:grpSpPr>
          <p:sp>
            <p:nvSpPr>
              <p:cNvPr id="8" name="Oval 6">
                <a:extLst>
                  <a:ext uri="{FF2B5EF4-FFF2-40B4-BE49-F238E27FC236}">
                    <a16:creationId xmlns:a16="http://schemas.microsoft.com/office/drawing/2014/main" id="{FD45CF12-CD5D-ADE6-7AB1-9D993D0F88CD}"/>
                  </a:ext>
                </a:extLst>
              </p:cNvPr>
              <p:cNvSpPr>
                <a:spLocks noChangeArrowheads="1"/>
              </p:cNvSpPr>
              <p:nvPr/>
            </p:nvSpPr>
            <p:spPr bwMode="auto">
              <a:xfrm>
                <a:off x="960" y="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1</a:t>
                </a:r>
              </a:p>
            </p:txBody>
          </p:sp>
          <p:sp>
            <p:nvSpPr>
              <p:cNvPr id="9" name="Oval 7">
                <a:extLst>
                  <a:ext uri="{FF2B5EF4-FFF2-40B4-BE49-F238E27FC236}">
                    <a16:creationId xmlns:a16="http://schemas.microsoft.com/office/drawing/2014/main" id="{1241DD60-563B-5891-EC92-2AD157C71AE4}"/>
                  </a:ext>
                </a:extLst>
              </p:cNvPr>
              <p:cNvSpPr>
                <a:spLocks noChangeArrowheads="1"/>
              </p:cNvSpPr>
              <p:nvPr/>
            </p:nvSpPr>
            <p:spPr bwMode="auto">
              <a:xfrm>
                <a:off x="0" y="768"/>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dirty="0"/>
                  <a:t>4</a:t>
                </a:r>
              </a:p>
            </p:txBody>
          </p:sp>
          <p:sp>
            <p:nvSpPr>
              <p:cNvPr id="10" name="Oval 8">
                <a:extLst>
                  <a:ext uri="{FF2B5EF4-FFF2-40B4-BE49-F238E27FC236}">
                    <a16:creationId xmlns:a16="http://schemas.microsoft.com/office/drawing/2014/main" id="{20390648-7842-38F4-3EFE-EAC382B3B661}"/>
                  </a:ext>
                </a:extLst>
              </p:cNvPr>
              <p:cNvSpPr>
                <a:spLocks noChangeArrowheads="1"/>
              </p:cNvSpPr>
              <p:nvPr/>
            </p:nvSpPr>
            <p:spPr bwMode="auto">
              <a:xfrm>
                <a:off x="288" y="168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3</a:t>
                </a:r>
              </a:p>
            </p:txBody>
          </p:sp>
          <p:sp>
            <p:nvSpPr>
              <p:cNvPr id="11" name="Oval 9">
                <a:extLst>
                  <a:ext uri="{FF2B5EF4-FFF2-40B4-BE49-F238E27FC236}">
                    <a16:creationId xmlns:a16="http://schemas.microsoft.com/office/drawing/2014/main" id="{1FB8FACA-18DB-111B-9D6F-5F84C5807EC2}"/>
                  </a:ext>
                </a:extLst>
              </p:cNvPr>
              <p:cNvSpPr>
                <a:spLocks noChangeArrowheads="1"/>
              </p:cNvSpPr>
              <p:nvPr/>
            </p:nvSpPr>
            <p:spPr bwMode="auto">
              <a:xfrm>
                <a:off x="1392" y="72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5</a:t>
                </a:r>
              </a:p>
            </p:txBody>
          </p:sp>
          <p:sp>
            <p:nvSpPr>
              <p:cNvPr id="12" name="Oval 10">
                <a:extLst>
                  <a:ext uri="{FF2B5EF4-FFF2-40B4-BE49-F238E27FC236}">
                    <a16:creationId xmlns:a16="http://schemas.microsoft.com/office/drawing/2014/main" id="{4A50455D-9DFA-19F0-12CB-0401138B595B}"/>
                  </a:ext>
                </a:extLst>
              </p:cNvPr>
              <p:cNvSpPr>
                <a:spLocks noChangeArrowheads="1"/>
              </p:cNvSpPr>
              <p:nvPr/>
            </p:nvSpPr>
            <p:spPr bwMode="auto">
              <a:xfrm>
                <a:off x="2208" y="384"/>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6</a:t>
                </a:r>
              </a:p>
            </p:txBody>
          </p:sp>
          <p:sp>
            <p:nvSpPr>
              <p:cNvPr id="13" name="Oval 11">
                <a:extLst>
                  <a:ext uri="{FF2B5EF4-FFF2-40B4-BE49-F238E27FC236}">
                    <a16:creationId xmlns:a16="http://schemas.microsoft.com/office/drawing/2014/main" id="{7489B7A0-A01B-DC48-0795-A4A748AFE183}"/>
                  </a:ext>
                </a:extLst>
              </p:cNvPr>
              <p:cNvSpPr>
                <a:spLocks noChangeArrowheads="1"/>
              </p:cNvSpPr>
              <p:nvPr/>
            </p:nvSpPr>
            <p:spPr bwMode="auto">
              <a:xfrm>
                <a:off x="1296" y="192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7</a:t>
                </a:r>
              </a:p>
            </p:txBody>
          </p:sp>
          <p:sp>
            <p:nvSpPr>
              <p:cNvPr id="14" name="Oval 12">
                <a:extLst>
                  <a:ext uri="{FF2B5EF4-FFF2-40B4-BE49-F238E27FC236}">
                    <a16:creationId xmlns:a16="http://schemas.microsoft.com/office/drawing/2014/main" id="{19FF7024-4209-5FE6-6F4F-3B67FED12EC2}"/>
                  </a:ext>
                </a:extLst>
              </p:cNvPr>
              <p:cNvSpPr>
                <a:spLocks noChangeArrowheads="1"/>
              </p:cNvSpPr>
              <p:nvPr/>
            </p:nvSpPr>
            <p:spPr bwMode="auto">
              <a:xfrm>
                <a:off x="672" y="96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8</a:t>
                </a:r>
              </a:p>
            </p:txBody>
          </p:sp>
          <p:sp>
            <p:nvSpPr>
              <p:cNvPr id="15" name="Oval 13">
                <a:extLst>
                  <a:ext uri="{FF2B5EF4-FFF2-40B4-BE49-F238E27FC236}">
                    <a16:creationId xmlns:a16="http://schemas.microsoft.com/office/drawing/2014/main" id="{0EDCA3DC-6322-BF95-C06D-5DD90A5A01FC}"/>
                  </a:ext>
                </a:extLst>
              </p:cNvPr>
              <p:cNvSpPr>
                <a:spLocks noChangeArrowheads="1"/>
              </p:cNvSpPr>
              <p:nvPr/>
            </p:nvSpPr>
            <p:spPr bwMode="auto">
              <a:xfrm>
                <a:off x="2112" y="1488"/>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2</a:t>
                </a:r>
              </a:p>
            </p:txBody>
          </p:sp>
          <p:sp>
            <p:nvSpPr>
              <p:cNvPr id="16" name="Line 14">
                <a:extLst>
                  <a:ext uri="{FF2B5EF4-FFF2-40B4-BE49-F238E27FC236}">
                    <a16:creationId xmlns:a16="http://schemas.microsoft.com/office/drawing/2014/main" id="{8530A35D-4098-5D76-3524-0522550508E4}"/>
                  </a:ext>
                </a:extLst>
              </p:cNvPr>
              <p:cNvSpPr>
                <a:spLocks noChangeShapeType="1"/>
              </p:cNvSpPr>
              <p:nvPr/>
            </p:nvSpPr>
            <p:spPr bwMode="auto">
              <a:xfrm flipH="1">
                <a:off x="288" y="288"/>
                <a:ext cx="672" cy="52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id="{C4358B7D-A1BA-31F1-80F7-8ED2425303FA}"/>
                  </a:ext>
                </a:extLst>
              </p:cNvPr>
              <p:cNvSpPr>
                <a:spLocks noChangeShapeType="1"/>
              </p:cNvSpPr>
              <p:nvPr/>
            </p:nvSpPr>
            <p:spPr bwMode="auto">
              <a:xfrm>
                <a:off x="1200" y="336"/>
                <a:ext cx="240" cy="4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id="{EBBE15E4-172E-F817-28B1-006AA54525C2}"/>
                  </a:ext>
                </a:extLst>
              </p:cNvPr>
              <p:cNvSpPr>
                <a:spLocks noChangeShapeType="1"/>
              </p:cNvSpPr>
              <p:nvPr/>
            </p:nvSpPr>
            <p:spPr bwMode="auto">
              <a:xfrm>
                <a:off x="1296" y="240"/>
                <a:ext cx="912"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id="{C9C303B9-1AB5-61F2-7A99-B3E761378FCE}"/>
                  </a:ext>
                </a:extLst>
              </p:cNvPr>
              <p:cNvSpPr>
                <a:spLocks noChangeShapeType="1"/>
              </p:cNvSpPr>
              <p:nvPr/>
            </p:nvSpPr>
            <p:spPr bwMode="auto">
              <a:xfrm>
                <a:off x="192" y="1104"/>
                <a:ext cx="192" cy="576"/>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a16="http://schemas.microsoft.com/office/drawing/2014/main" id="{C03FDF5C-7FFA-9BB7-2308-14F319AA570A}"/>
                  </a:ext>
                </a:extLst>
              </p:cNvPr>
              <p:cNvSpPr>
                <a:spLocks noChangeShapeType="1"/>
              </p:cNvSpPr>
              <p:nvPr/>
            </p:nvSpPr>
            <p:spPr bwMode="auto">
              <a:xfrm>
                <a:off x="624" y="1968"/>
                <a:ext cx="672" cy="144"/>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a:extLst>
                  <a:ext uri="{FF2B5EF4-FFF2-40B4-BE49-F238E27FC236}">
                    <a16:creationId xmlns:a16="http://schemas.microsoft.com/office/drawing/2014/main" id="{7C90619F-49E7-4716-9D77-2FAC5F0BAEE3}"/>
                  </a:ext>
                </a:extLst>
              </p:cNvPr>
              <p:cNvSpPr>
                <a:spLocks noChangeShapeType="1"/>
              </p:cNvSpPr>
              <p:nvPr/>
            </p:nvSpPr>
            <p:spPr bwMode="auto">
              <a:xfrm flipV="1">
                <a:off x="1632" y="1776"/>
                <a:ext cx="528"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0">
                <a:extLst>
                  <a:ext uri="{FF2B5EF4-FFF2-40B4-BE49-F238E27FC236}">
                    <a16:creationId xmlns:a16="http://schemas.microsoft.com/office/drawing/2014/main" id="{00B8B4E3-400A-AA4F-F4AC-A0E94DAFD0BA}"/>
                  </a:ext>
                </a:extLst>
              </p:cNvPr>
              <p:cNvSpPr>
                <a:spLocks noChangeShapeType="1"/>
              </p:cNvSpPr>
              <p:nvPr/>
            </p:nvSpPr>
            <p:spPr bwMode="auto">
              <a:xfrm flipH="1">
                <a:off x="2304" y="720"/>
                <a:ext cx="96" cy="76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a:extLst>
                  <a:ext uri="{FF2B5EF4-FFF2-40B4-BE49-F238E27FC236}">
                    <a16:creationId xmlns:a16="http://schemas.microsoft.com/office/drawing/2014/main" id="{EE0647C8-B06F-02CE-3CDC-1A720BF6A7AC}"/>
                  </a:ext>
                </a:extLst>
              </p:cNvPr>
              <p:cNvSpPr>
                <a:spLocks noChangeShapeType="1"/>
              </p:cNvSpPr>
              <p:nvPr/>
            </p:nvSpPr>
            <p:spPr bwMode="auto">
              <a:xfrm flipH="1">
                <a:off x="1008" y="960"/>
                <a:ext cx="384" cy="144"/>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2">
                <a:extLst>
                  <a:ext uri="{FF2B5EF4-FFF2-40B4-BE49-F238E27FC236}">
                    <a16:creationId xmlns:a16="http://schemas.microsoft.com/office/drawing/2014/main" id="{5EE57E02-5B4D-8697-4CB9-1536A3F9182A}"/>
                  </a:ext>
                </a:extLst>
              </p:cNvPr>
              <p:cNvSpPr>
                <a:spLocks noChangeShapeType="1"/>
              </p:cNvSpPr>
              <p:nvPr/>
            </p:nvSpPr>
            <p:spPr bwMode="auto">
              <a:xfrm flipV="1">
                <a:off x="624" y="1056"/>
                <a:ext cx="864" cy="72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3">
                <a:extLst>
                  <a:ext uri="{FF2B5EF4-FFF2-40B4-BE49-F238E27FC236}">
                    <a16:creationId xmlns:a16="http://schemas.microsoft.com/office/drawing/2014/main" id="{DB982124-4640-B407-E574-A638E21180BF}"/>
                  </a:ext>
                </a:extLst>
              </p:cNvPr>
              <p:cNvSpPr>
                <a:spLocks noChangeShapeType="1"/>
              </p:cNvSpPr>
              <p:nvPr/>
            </p:nvSpPr>
            <p:spPr bwMode="auto">
              <a:xfrm flipH="1">
                <a:off x="1488" y="1056"/>
                <a:ext cx="96" cy="864"/>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 name="Oval 24">
              <a:extLst>
                <a:ext uri="{FF2B5EF4-FFF2-40B4-BE49-F238E27FC236}">
                  <a16:creationId xmlns:a16="http://schemas.microsoft.com/office/drawing/2014/main" id="{263355C6-00A8-8B73-44F7-C5608FBD1842}"/>
                </a:ext>
              </a:extLst>
            </p:cNvPr>
            <p:cNvSpPr>
              <a:spLocks noChangeArrowheads="1"/>
            </p:cNvSpPr>
            <p:nvPr/>
          </p:nvSpPr>
          <p:spPr bwMode="auto">
            <a:xfrm>
              <a:off x="2359" y="986"/>
              <a:ext cx="272" cy="272"/>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000"/>
                <a:t>9</a:t>
              </a:r>
            </a:p>
          </p:txBody>
        </p:sp>
      </p:grpSp>
    </p:spTree>
    <p:extLst>
      <p:ext uri="{BB962C8B-B14F-4D97-AF65-F5344CB8AC3E}">
        <p14:creationId xmlns:p14="http://schemas.microsoft.com/office/powerpoint/2010/main" val="254869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dirty="0"/>
              <a:t>遍历练习题目</a:t>
            </a:r>
          </a:p>
        </p:txBody>
      </p:sp>
      <p:sp>
        <p:nvSpPr>
          <p:cNvPr id="7" name="矩形 3">
            <a:extLst>
              <a:ext uri="{FF2B5EF4-FFF2-40B4-BE49-F238E27FC236}">
                <a16:creationId xmlns:a16="http://schemas.microsoft.com/office/drawing/2014/main" id="{0A2FBEE2-299D-DC23-0FC1-BF973C0E2713}"/>
              </a:ext>
            </a:extLst>
          </p:cNvPr>
          <p:cNvSpPr>
            <a:spLocks noChangeArrowheads="1"/>
          </p:cNvSpPr>
          <p:nvPr/>
        </p:nvSpPr>
        <p:spPr bwMode="auto">
          <a:xfrm>
            <a:off x="1830388" y="1417638"/>
            <a:ext cx="84248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800" dirty="0">
                <a:latin typeface="宋体" pitchFamily="2" charset="-122"/>
              </a:rPr>
              <a:t>编程实现：</a:t>
            </a:r>
            <a:endParaRPr lang="en-US" altLang="zh-CN" sz="2800" dirty="0">
              <a:latin typeface="宋体" pitchFamily="2" charset="-122"/>
            </a:endParaRPr>
          </a:p>
          <a:p>
            <a:pPr indent="345600">
              <a:defRPr/>
            </a:pPr>
            <a:r>
              <a:rPr lang="zh-CN" altLang="zh-CN" sz="2800" dirty="0">
                <a:latin typeface="宋体" pitchFamily="2" charset="-122"/>
              </a:rPr>
              <a:t>输入下图，按深度优先</a:t>
            </a:r>
            <a:r>
              <a:rPr lang="zh-CN" altLang="zh-CN" sz="2800" dirty="0" smtClean="0">
                <a:latin typeface="宋体" pitchFamily="2" charset="-122"/>
              </a:rPr>
              <a:t>遍历输出</a:t>
            </a:r>
            <a:r>
              <a:rPr lang="zh-CN" altLang="zh-CN" sz="2800" dirty="0">
                <a:latin typeface="宋体" pitchFamily="2" charset="-122"/>
              </a:rPr>
              <a:t>图的结点。</a:t>
            </a:r>
          </a:p>
        </p:txBody>
      </p:sp>
      <p:sp>
        <p:nvSpPr>
          <p:cNvPr id="8" name="Text Box 21">
            <a:extLst>
              <a:ext uri="{FF2B5EF4-FFF2-40B4-BE49-F238E27FC236}">
                <a16:creationId xmlns:a16="http://schemas.microsoft.com/office/drawing/2014/main" id="{2E7521C1-6D5F-8695-B745-649EB1E5B954}"/>
              </a:ext>
            </a:extLst>
          </p:cNvPr>
          <p:cNvSpPr txBox="1">
            <a:spLocks noChangeArrowheads="1"/>
          </p:cNvSpPr>
          <p:nvPr/>
        </p:nvSpPr>
        <p:spPr bwMode="auto">
          <a:xfrm>
            <a:off x="2190751" y="2370139"/>
            <a:ext cx="1082675"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dirty="0"/>
              <a:t>输入：</a:t>
            </a:r>
          </a:p>
          <a:p>
            <a:pPr eaLnBrk="1" hangingPunct="1">
              <a:spcBef>
                <a:spcPct val="50000"/>
              </a:spcBef>
            </a:pPr>
            <a:r>
              <a:rPr lang="zh-CN" altLang="zh-CN" sz="1600" dirty="0"/>
              <a:t>8 </a:t>
            </a:r>
            <a:r>
              <a:rPr lang="en-US" altLang="zh-CN" sz="1600" dirty="0"/>
              <a:t> </a:t>
            </a:r>
            <a:r>
              <a:rPr lang="zh-CN" altLang="zh-CN" sz="1600" dirty="0"/>
              <a:t>10</a:t>
            </a:r>
          </a:p>
          <a:p>
            <a:pPr eaLnBrk="1" hangingPunct="1">
              <a:spcBef>
                <a:spcPct val="50000"/>
              </a:spcBef>
            </a:pPr>
            <a:r>
              <a:rPr lang="zh-CN" altLang="zh-CN" sz="1600" dirty="0"/>
              <a:t>1 4</a:t>
            </a:r>
          </a:p>
          <a:p>
            <a:pPr eaLnBrk="1" hangingPunct="1">
              <a:spcBef>
                <a:spcPct val="50000"/>
              </a:spcBef>
            </a:pPr>
            <a:r>
              <a:rPr lang="zh-CN" altLang="zh-CN" sz="1600" dirty="0"/>
              <a:t>1 5</a:t>
            </a:r>
          </a:p>
          <a:p>
            <a:pPr eaLnBrk="1" hangingPunct="1">
              <a:spcBef>
                <a:spcPct val="50000"/>
              </a:spcBef>
            </a:pPr>
            <a:r>
              <a:rPr lang="zh-CN" altLang="zh-CN" sz="1600" dirty="0"/>
              <a:t>1 6</a:t>
            </a:r>
          </a:p>
          <a:p>
            <a:pPr eaLnBrk="1" hangingPunct="1">
              <a:spcBef>
                <a:spcPct val="50000"/>
              </a:spcBef>
            </a:pPr>
            <a:r>
              <a:rPr lang="zh-CN" altLang="zh-CN" sz="1600" dirty="0"/>
              <a:t>2 6 </a:t>
            </a:r>
          </a:p>
          <a:p>
            <a:pPr eaLnBrk="1" hangingPunct="1">
              <a:spcBef>
                <a:spcPct val="50000"/>
              </a:spcBef>
            </a:pPr>
            <a:r>
              <a:rPr lang="zh-CN" altLang="zh-CN" sz="1600" dirty="0"/>
              <a:t>2 7</a:t>
            </a:r>
          </a:p>
          <a:p>
            <a:pPr eaLnBrk="1" hangingPunct="1">
              <a:spcBef>
                <a:spcPct val="50000"/>
              </a:spcBef>
            </a:pPr>
            <a:r>
              <a:rPr lang="zh-CN" altLang="zh-CN" sz="1600" dirty="0"/>
              <a:t>3 5</a:t>
            </a:r>
          </a:p>
          <a:p>
            <a:pPr eaLnBrk="1" hangingPunct="1">
              <a:spcBef>
                <a:spcPct val="50000"/>
              </a:spcBef>
            </a:pPr>
            <a:r>
              <a:rPr lang="zh-CN" altLang="zh-CN" sz="1600" dirty="0"/>
              <a:t>3 4</a:t>
            </a:r>
          </a:p>
          <a:p>
            <a:pPr eaLnBrk="1" hangingPunct="1">
              <a:spcBef>
                <a:spcPct val="50000"/>
              </a:spcBef>
            </a:pPr>
            <a:r>
              <a:rPr lang="zh-CN" altLang="zh-CN" sz="1600" dirty="0"/>
              <a:t>3 7</a:t>
            </a:r>
          </a:p>
          <a:p>
            <a:pPr eaLnBrk="1" hangingPunct="1">
              <a:spcBef>
                <a:spcPct val="50000"/>
              </a:spcBef>
            </a:pPr>
            <a:r>
              <a:rPr lang="zh-CN" altLang="zh-CN" sz="1600" dirty="0"/>
              <a:t>5 7</a:t>
            </a:r>
          </a:p>
          <a:p>
            <a:pPr eaLnBrk="1" hangingPunct="1">
              <a:spcBef>
                <a:spcPct val="50000"/>
              </a:spcBef>
            </a:pPr>
            <a:r>
              <a:rPr lang="zh-CN" altLang="zh-CN" sz="1600" dirty="0"/>
              <a:t>5 8</a:t>
            </a:r>
          </a:p>
        </p:txBody>
      </p:sp>
      <p:grpSp>
        <p:nvGrpSpPr>
          <p:cNvPr id="9" name="Group 2">
            <a:extLst>
              <a:ext uri="{FF2B5EF4-FFF2-40B4-BE49-F238E27FC236}">
                <a16:creationId xmlns:a16="http://schemas.microsoft.com/office/drawing/2014/main" id="{454A01D5-14E8-C0B6-F42F-276BAC650789}"/>
              </a:ext>
            </a:extLst>
          </p:cNvPr>
          <p:cNvGrpSpPr>
            <a:grpSpLocks/>
          </p:cNvGrpSpPr>
          <p:nvPr/>
        </p:nvGrpSpPr>
        <p:grpSpPr bwMode="auto">
          <a:xfrm>
            <a:off x="5437188" y="2954338"/>
            <a:ext cx="3522662" cy="3124200"/>
            <a:chOff x="0" y="0"/>
            <a:chExt cx="2544" cy="2256"/>
          </a:xfrm>
        </p:grpSpPr>
        <p:sp>
          <p:nvSpPr>
            <p:cNvPr id="10" name="Oval 3">
              <a:extLst>
                <a:ext uri="{FF2B5EF4-FFF2-40B4-BE49-F238E27FC236}">
                  <a16:creationId xmlns:a16="http://schemas.microsoft.com/office/drawing/2014/main" id="{350B4242-BF12-A87D-0188-F17BF9CF22A0}"/>
                </a:ext>
              </a:extLst>
            </p:cNvPr>
            <p:cNvSpPr>
              <a:spLocks noChangeArrowheads="1"/>
            </p:cNvSpPr>
            <p:nvPr/>
          </p:nvSpPr>
          <p:spPr bwMode="auto">
            <a:xfrm>
              <a:off x="960" y="0"/>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1</a:t>
              </a:r>
            </a:p>
          </p:txBody>
        </p:sp>
        <p:sp>
          <p:nvSpPr>
            <p:cNvPr id="11" name="Oval 4">
              <a:extLst>
                <a:ext uri="{FF2B5EF4-FFF2-40B4-BE49-F238E27FC236}">
                  <a16:creationId xmlns:a16="http://schemas.microsoft.com/office/drawing/2014/main" id="{578E2D02-7FF8-13EC-7A29-EEEFE95C3BC6}"/>
                </a:ext>
              </a:extLst>
            </p:cNvPr>
            <p:cNvSpPr>
              <a:spLocks noChangeArrowheads="1"/>
            </p:cNvSpPr>
            <p:nvPr/>
          </p:nvSpPr>
          <p:spPr bwMode="auto">
            <a:xfrm>
              <a:off x="0" y="768"/>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4</a:t>
              </a:r>
            </a:p>
          </p:txBody>
        </p:sp>
        <p:sp>
          <p:nvSpPr>
            <p:cNvPr id="12" name="Oval 5">
              <a:extLst>
                <a:ext uri="{FF2B5EF4-FFF2-40B4-BE49-F238E27FC236}">
                  <a16:creationId xmlns:a16="http://schemas.microsoft.com/office/drawing/2014/main" id="{59E7532E-EEB6-23C0-4DBD-D33CC4B17B75}"/>
                </a:ext>
              </a:extLst>
            </p:cNvPr>
            <p:cNvSpPr>
              <a:spLocks noChangeArrowheads="1"/>
            </p:cNvSpPr>
            <p:nvPr/>
          </p:nvSpPr>
          <p:spPr bwMode="auto">
            <a:xfrm>
              <a:off x="288" y="1680"/>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3</a:t>
              </a:r>
            </a:p>
          </p:txBody>
        </p:sp>
        <p:sp>
          <p:nvSpPr>
            <p:cNvPr id="13" name="Oval 6">
              <a:extLst>
                <a:ext uri="{FF2B5EF4-FFF2-40B4-BE49-F238E27FC236}">
                  <a16:creationId xmlns:a16="http://schemas.microsoft.com/office/drawing/2014/main" id="{972326F6-EF45-3175-DF57-8CC19F7BFD22}"/>
                </a:ext>
              </a:extLst>
            </p:cNvPr>
            <p:cNvSpPr>
              <a:spLocks noChangeArrowheads="1"/>
            </p:cNvSpPr>
            <p:nvPr/>
          </p:nvSpPr>
          <p:spPr bwMode="auto">
            <a:xfrm>
              <a:off x="1051" y="714"/>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5</a:t>
              </a:r>
            </a:p>
          </p:txBody>
        </p:sp>
        <p:sp>
          <p:nvSpPr>
            <p:cNvPr id="14" name="Oval 7">
              <a:extLst>
                <a:ext uri="{FF2B5EF4-FFF2-40B4-BE49-F238E27FC236}">
                  <a16:creationId xmlns:a16="http://schemas.microsoft.com/office/drawing/2014/main" id="{6D3C7E26-AA80-F3B6-4163-6CDF1AF971E7}"/>
                </a:ext>
              </a:extLst>
            </p:cNvPr>
            <p:cNvSpPr>
              <a:spLocks noChangeArrowheads="1"/>
            </p:cNvSpPr>
            <p:nvPr/>
          </p:nvSpPr>
          <p:spPr bwMode="auto">
            <a:xfrm>
              <a:off x="2208" y="384"/>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6</a:t>
              </a:r>
            </a:p>
          </p:txBody>
        </p:sp>
        <p:sp>
          <p:nvSpPr>
            <p:cNvPr id="15" name="Oval 8">
              <a:extLst>
                <a:ext uri="{FF2B5EF4-FFF2-40B4-BE49-F238E27FC236}">
                  <a16:creationId xmlns:a16="http://schemas.microsoft.com/office/drawing/2014/main" id="{19B5D16A-8EAD-5477-E0BA-DC5CB51ABFE8}"/>
                </a:ext>
              </a:extLst>
            </p:cNvPr>
            <p:cNvSpPr>
              <a:spLocks noChangeArrowheads="1"/>
            </p:cNvSpPr>
            <p:nvPr/>
          </p:nvSpPr>
          <p:spPr bwMode="auto">
            <a:xfrm>
              <a:off x="1296" y="1920"/>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7</a:t>
              </a:r>
            </a:p>
          </p:txBody>
        </p:sp>
        <p:sp>
          <p:nvSpPr>
            <p:cNvPr id="16" name="Oval 9">
              <a:extLst>
                <a:ext uri="{FF2B5EF4-FFF2-40B4-BE49-F238E27FC236}">
                  <a16:creationId xmlns:a16="http://schemas.microsoft.com/office/drawing/2014/main" id="{9FA60573-7C84-AC20-E4EC-D2DEB0A33F38}"/>
                </a:ext>
              </a:extLst>
            </p:cNvPr>
            <p:cNvSpPr>
              <a:spLocks noChangeArrowheads="1"/>
            </p:cNvSpPr>
            <p:nvPr/>
          </p:nvSpPr>
          <p:spPr bwMode="auto">
            <a:xfrm>
              <a:off x="1596" y="1077"/>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8</a:t>
              </a:r>
            </a:p>
          </p:txBody>
        </p:sp>
        <p:sp>
          <p:nvSpPr>
            <p:cNvPr id="17" name="Oval 10">
              <a:extLst>
                <a:ext uri="{FF2B5EF4-FFF2-40B4-BE49-F238E27FC236}">
                  <a16:creationId xmlns:a16="http://schemas.microsoft.com/office/drawing/2014/main" id="{47D1D112-23CB-BBE2-5053-06E2C7C7BB22}"/>
                </a:ext>
              </a:extLst>
            </p:cNvPr>
            <p:cNvSpPr>
              <a:spLocks noChangeArrowheads="1"/>
            </p:cNvSpPr>
            <p:nvPr/>
          </p:nvSpPr>
          <p:spPr bwMode="auto">
            <a:xfrm>
              <a:off x="2112" y="1488"/>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2</a:t>
              </a:r>
            </a:p>
          </p:txBody>
        </p:sp>
        <p:sp>
          <p:nvSpPr>
            <p:cNvPr id="18" name="Line 11">
              <a:extLst>
                <a:ext uri="{FF2B5EF4-FFF2-40B4-BE49-F238E27FC236}">
                  <a16:creationId xmlns:a16="http://schemas.microsoft.com/office/drawing/2014/main" id="{C0C9FD11-2910-2A2D-16E4-6167EA4978AB}"/>
                </a:ext>
              </a:extLst>
            </p:cNvPr>
            <p:cNvSpPr>
              <a:spLocks noChangeShapeType="1"/>
            </p:cNvSpPr>
            <p:nvPr/>
          </p:nvSpPr>
          <p:spPr bwMode="auto">
            <a:xfrm flipH="1">
              <a:off x="288" y="288"/>
              <a:ext cx="672"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2">
              <a:extLst>
                <a:ext uri="{FF2B5EF4-FFF2-40B4-BE49-F238E27FC236}">
                  <a16:creationId xmlns:a16="http://schemas.microsoft.com/office/drawing/2014/main" id="{45485E29-00EE-5A34-2817-C27B54CBC0D7}"/>
                </a:ext>
              </a:extLst>
            </p:cNvPr>
            <p:cNvSpPr>
              <a:spLocks noChangeShapeType="1"/>
            </p:cNvSpPr>
            <p:nvPr/>
          </p:nvSpPr>
          <p:spPr bwMode="auto">
            <a:xfrm>
              <a:off x="1200" y="336"/>
              <a:ext cx="33" cy="4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3">
              <a:extLst>
                <a:ext uri="{FF2B5EF4-FFF2-40B4-BE49-F238E27FC236}">
                  <a16:creationId xmlns:a16="http://schemas.microsoft.com/office/drawing/2014/main" id="{1FE4FBD8-1505-21F2-C4A7-27E6CE8C65A6}"/>
                </a:ext>
              </a:extLst>
            </p:cNvPr>
            <p:cNvSpPr>
              <a:spLocks noChangeShapeType="1"/>
            </p:cNvSpPr>
            <p:nvPr/>
          </p:nvSpPr>
          <p:spPr bwMode="auto">
            <a:xfrm>
              <a:off x="1296" y="240"/>
              <a:ext cx="91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4">
              <a:extLst>
                <a:ext uri="{FF2B5EF4-FFF2-40B4-BE49-F238E27FC236}">
                  <a16:creationId xmlns:a16="http://schemas.microsoft.com/office/drawing/2014/main" id="{5056C35A-8941-D0E2-C9F1-B0B06E6F9437}"/>
                </a:ext>
              </a:extLst>
            </p:cNvPr>
            <p:cNvSpPr>
              <a:spLocks noChangeShapeType="1"/>
            </p:cNvSpPr>
            <p:nvPr/>
          </p:nvSpPr>
          <p:spPr bwMode="auto">
            <a:xfrm>
              <a:off x="192" y="1104"/>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
              <a:extLst>
                <a:ext uri="{FF2B5EF4-FFF2-40B4-BE49-F238E27FC236}">
                  <a16:creationId xmlns:a16="http://schemas.microsoft.com/office/drawing/2014/main" id="{398ED114-51A8-CA0E-EDA5-B6E39F3E6C7B}"/>
                </a:ext>
              </a:extLst>
            </p:cNvPr>
            <p:cNvSpPr>
              <a:spLocks noChangeShapeType="1"/>
            </p:cNvSpPr>
            <p:nvPr/>
          </p:nvSpPr>
          <p:spPr bwMode="auto">
            <a:xfrm>
              <a:off x="624" y="1968"/>
              <a:ext cx="6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6">
              <a:extLst>
                <a:ext uri="{FF2B5EF4-FFF2-40B4-BE49-F238E27FC236}">
                  <a16:creationId xmlns:a16="http://schemas.microsoft.com/office/drawing/2014/main" id="{FAEF49F6-E9E2-76C0-E21B-7DE7598AE504}"/>
                </a:ext>
              </a:extLst>
            </p:cNvPr>
            <p:cNvSpPr>
              <a:spLocks noChangeShapeType="1"/>
            </p:cNvSpPr>
            <p:nvPr/>
          </p:nvSpPr>
          <p:spPr bwMode="auto">
            <a:xfrm flipV="1">
              <a:off x="1632" y="1776"/>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7">
              <a:extLst>
                <a:ext uri="{FF2B5EF4-FFF2-40B4-BE49-F238E27FC236}">
                  <a16:creationId xmlns:a16="http://schemas.microsoft.com/office/drawing/2014/main" id="{F39E5313-C7A3-84D1-5526-8C33FF17EFD3}"/>
                </a:ext>
              </a:extLst>
            </p:cNvPr>
            <p:cNvSpPr>
              <a:spLocks noChangeShapeType="1"/>
            </p:cNvSpPr>
            <p:nvPr/>
          </p:nvSpPr>
          <p:spPr bwMode="auto">
            <a:xfrm flipH="1">
              <a:off x="2304" y="720"/>
              <a:ext cx="9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8">
              <a:extLst>
                <a:ext uri="{FF2B5EF4-FFF2-40B4-BE49-F238E27FC236}">
                  <a16:creationId xmlns:a16="http://schemas.microsoft.com/office/drawing/2014/main" id="{84240838-6D49-34E5-3724-B1B150F5FA61}"/>
                </a:ext>
              </a:extLst>
            </p:cNvPr>
            <p:cNvSpPr>
              <a:spLocks noChangeShapeType="1"/>
            </p:cNvSpPr>
            <p:nvPr/>
          </p:nvSpPr>
          <p:spPr bwMode="auto">
            <a:xfrm>
              <a:off x="1392" y="960"/>
              <a:ext cx="249" cy="2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a:extLst>
                <a:ext uri="{FF2B5EF4-FFF2-40B4-BE49-F238E27FC236}">
                  <a16:creationId xmlns:a16="http://schemas.microsoft.com/office/drawing/2014/main" id="{0C8AF85E-DCB9-F71A-B777-17303905C6F2}"/>
                </a:ext>
              </a:extLst>
            </p:cNvPr>
            <p:cNvSpPr>
              <a:spLocks noChangeShapeType="1"/>
            </p:cNvSpPr>
            <p:nvPr/>
          </p:nvSpPr>
          <p:spPr bwMode="auto">
            <a:xfrm flipV="1">
              <a:off x="624" y="1031"/>
              <a:ext cx="518" cy="7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0">
              <a:extLst>
                <a:ext uri="{FF2B5EF4-FFF2-40B4-BE49-F238E27FC236}">
                  <a16:creationId xmlns:a16="http://schemas.microsoft.com/office/drawing/2014/main" id="{92A221CF-51B5-39E8-DAA6-B7456EA24297}"/>
                </a:ext>
              </a:extLst>
            </p:cNvPr>
            <p:cNvSpPr>
              <a:spLocks noChangeShapeType="1"/>
            </p:cNvSpPr>
            <p:nvPr/>
          </p:nvSpPr>
          <p:spPr bwMode="auto">
            <a:xfrm>
              <a:off x="1323" y="1031"/>
              <a:ext cx="165"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96026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sp>
        <p:nvSpPr>
          <p:cNvPr id="4" name="矩形 3"/>
          <p:cNvSpPr/>
          <p:nvPr/>
        </p:nvSpPr>
        <p:spPr>
          <a:xfrm>
            <a:off x="694266" y="1428453"/>
            <a:ext cx="10788743" cy="489364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cs typeface="楷体_GB2312"/>
              </a:rPr>
              <a:t>问题描述：</a:t>
            </a:r>
            <a:endParaRPr lang="en-US" altLang="zh-CN" sz="2400" dirty="0">
              <a:latin typeface="微软雅黑" panose="020B0503020204020204" pitchFamily="34" charset="-122"/>
              <a:ea typeface="微软雅黑" panose="020B0503020204020204" pitchFamily="34" charset="-122"/>
              <a:cs typeface="楷体_GB2312"/>
            </a:endParaRPr>
          </a:p>
          <a:p>
            <a:r>
              <a:rPr lang="zh-CN" altLang="en-US" sz="2400" dirty="0">
                <a:latin typeface="微软雅黑" panose="020B0503020204020204" pitchFamily="34" charset="-122"/>
                <a:ea typeface="微软雅黑" panose="020B0503020204020204" pitchFamily="34" charset="-122"/>
                <a:cs typeface="楷体_GB2312"/>
              </a:rPr>
              <a:t>警察抓到了</a:t>
            </a:r>
            <a:r>
              <a:rPr lang="zh-CN" altLang="zh-CN" sz="2400" dirty="0">
                <a:latin typeface="微软雅黑" panose="020B0503020204020204" pitchFamily="34" charset="-122"/>
                <a:ea typeface="微软雅黑" panose="020B0503020204020204" pitchFamily="34" charset="-122"/>
                <a:cs typeface="楷体_GB2312"/>
              </a:rPr>
              <a:t>n</a:t>
            </a:r>
            <a:r>
              <a:rPr lang="zh-CN" altLang="en-US" sz="2400" dirty="0">
                <a:latin typeface="微软雅黑" panose="020B0503020204020204" pitchFamily="34" charset="-122"/>
                <a:ea typeface="微软雅黑" panose="020B0503020204020204" pitchFamily="34" charset="-122"/>
                <a:cs typeface="楷体_GB2312"/>
              </a:rPr>
              <a:t>个罪犯，警察根据经验知道他们属于不同的犯罪团伙，却不能判断有多少个团伙，但通过警察的审讯，知道其中的一些罪犯之间相互认识，已知同一犯罪团伙的成员之间直接或间接认识。有可能一个犯罪团伙只有一个人。请你根据已知罪犯之间的关系，确定犯罪团伙的数量。</a:t>
            </a:r>
            <a:endParaRPr lang="en-US" altLang="zh-CN" sz="2400" dirty="0">
              <a:latin typeface="微软雅黑" panose="020B0503020204020204" pitchFamily="34" charset="-122"/>
              <a:ea typeface="微软雅黑" panose="020B0503020204020204" pitchFamily="34" charset="-122"/>
              <a:cs typeface="楷体_GB2312"/>
            </a:endParaRPr>
          </a:p>
          <a:p>
            <a:r>
              <a:rPr lang="zh-CN" altLang="en-US" sz="2400" dirty="0">
                <a:latin typeface="微软雅黑" panose="020B0503020204020204" pitchFamily="34" charset="-122"/>
                <a:ea typeface="微软雅黑" panose="020B0503020204020204" pitchFamily="34" charset="-122"/>
                <a:cs typeface="楷体_GB2312"/>
              </a:rPr>
              <a:t>已知罪犯的编号从</a:t>
            </a:r>
            <a:r>
              <a:rPr lang="zh-CN" altLang="zh-CN" sz="2400" dirty="0">
                <a:latin typeface="微软雅黑" panose="020B0503020204020204" pitchFamily="34" charset="-122"/>
                <a:ea typeface="微软雅黑" panose="020B0503020204020204" pitchFamily="34" charset="-122"/>
                <a:cs typeface="楷体_GB2312"/>
              </a:rPr>
              <a:t>1</a:t>
            </a:r>
            <a:r>
              <a:rPr lang="zh-CN" altLang="en-US" sz="2400" dirty="0">
                <a:latin typeface="微软雅黑" panose="020B0503020204020204" pitchFamily="34" charset="-122"/>
                <a:ea typeface="微软雅黑" panose="020B0503020204020204" pitchFamily="34" charset="-122"/>
                <a:cs typeface="楷体_GB2312"/>
              </a:rPr>
              <a:t>至</a:t>
            </a:r>
            <a:r>
              <a:rPr lang="zh-CN" altLang="zh-CN" sz="2400" dirty="0">
                <a:latin typeface="微软雅黑" panose="020B0503020204020204" pitchFamily="34" charset="-122"/>
                <a:ea typeface="微软雅黑" panose="020B0503020204020204" pitchFamily="34" charset="-122"/>
                <a:cs typeface="楷体_GB2312"/>
              </a:rPr>
              <a:t>n</a:t>
            </a:r>
            <a:r>
              <a:rPr lang="zh-CN" altLang="en-US" sz="2400" dirty="0">
                <a:latin typeface="微软雅黑" panose="020B0503020204020204" pitchFamily="34" charset="-122"/>
                <a:ea typeface="微软雅黑" panose="020B0503020204020204" pitchFamily="34" charset="-122"/>
                <a:cs typeface="楷体_GB2312"/>
              </a:rPr>
              <a:t>。</a:t>
            </a:r>
          </a:p>
          <a:p>
            <a:r>
              <a:rPr lang="zh-CN" altLang="en-US" sz="2400" dirty="0">
                <a:latin typeface="微软雅黑" panose="020B0503020204020204" pitchFamily="34" charset="-122"/>
                <a:ea typeface="微软雅黑" panose="020B0503020204020204" pitchFamily="34" charset="-122"/>
                <a:cs typeface="楷体_GB2312"/>
              </a:rPr>
              <a:t>输入：</a:t>
            </a:r>
          </a:p>
          <a:p>
            <a:r>
              <a:rPr lang="zh-CN" altLang="en-US" sz="2400" dirty="0">
                <a:latin typeface="微软雅黑" panose="020B0503020204020204" pitchFamily="34" charset="-122"/>
                <a:ea typeface="微软雅黑" panose="020B0503020204020204" pitchFamily="34" charset="-122"/>
                <a:cs typeface="楷体_GB2312"/>
              </a:rPr>
              <a:t>第一行：</a:t>
            </a:r>
            <a:r>
              <a:rPr lang="zh-CN" altLang="zh-CN" sz="2400" dirty="0">
                <a:latin typeface="微软雅黑" panose="020B0503020204020204" pitchFamily="34" charset="-122"/>
                <a:ea typeface="微软雅黑" panose="020B0503020204020204" pitchFamily="34" charset="-122"/>
                <a:cs typeface="楷体_GB2312"/>
              </a:rPr>
              <a:t>n</a:t>
            </a:r>
            <a:r>
              <a:rPr lang="zh-CN" altLang="en-US" sz="2400" dirty="0">
                <a:latin typeface="微软雅黑" panose="020B0503020204020204" pitchFamily="34" charset="-122"/>
                <a:ea typeface="微软雅黑" panose="020B0503020204020204" pitchFamily="34" charset="-122"/>
                <a:cs typeface="楷体_GB2312"/>
              </a:rPr>
              <a:t>（</a:t>
            </a:r>
            <a:r>
              <a:rPr lang="zh-CN" altLang="zh-CN" sz="2400" dirty="0">
                <a:latin typeface="微软雅黑" panose="020B0503020204020204" pitchFamily="34" charset="-122"/>
                <a:ea typeface="微软雅黑" panose="020B0503020204020204" pitchFamily="34" charset="-122"/>
                <a:cs typeface="楷体_GB2312"/>
              </a:rPr>
              <a:t>&lt;=1000,</a:t>
            </a:r>
            <a:r>
              <a:rPr lang="zh-CN" altLang="en-US" sz="2400" dirty="0">
                <a:latin typeface="微软雅黑" panose="020B0503020204020204" pitchFamily="34" charset="-122"/>
                <a:ea typeface="微软雅黑" panose="020B0503020204020204" pitchFamily="34" charset="-122"/>
                <a:cs typeface="楷体_GB2312"/>
              </a:rPr>
              <a:t>罪犯数量），</a:t>
            </a:r>
          </a:p>
          <a:p>
            <a:r>
              <a:rPr lang="zh-CN" altLang="en-US" sz="2400" dirty="0">
                <a:latin typeface="微软雅黑" panose="020B0503020204020204" pitchFamily="34" charset="-122"/>
                <a:ea typeface="微软雅黑" panose="020B0503020204020204" pitchFamily="34" charset="-122"/>
                <a:cs typeface="楷体_GB2312"/>
              </a:rPr>
              <a:t>第二行：</a:t>
            </a:r>
            <a:r>
              <a:rPr lang="zh-CN" altLang="zh-CN" sz="2400" dirty="0">
                <a:latin typeface="微软雅黑" panose="020B0503020204020204" pitchFamily="34" charset="-122"/>
                <a:ea typeface="微软雅黑" panose="020B0503020204020204" pitchFamily="34" charset="-122"/>
                <a:cs typeface="楷体_GB2312"/>
              </a:rPr>
              <a:t>m</a:t>
            </a:r>
            <a:r>
              <a:rPr lang="zh-CN" altLang="en-US" sz="2400" dirty="0">
                <a:latin typeface="微软雅黑" panose="020B0503020204020204" pitchFamily="34" charset="-122"/>
                <a:ea typeface="微软雅黑" panose="020B0503020204020204" pitchFamily="34" charset="-122"/>
                <a:cs typeface="楷体_GB2312"/>
              </a:rPr>
              <a:t>（</a:t>
            </a:r>
            <a:r>
              <a:rPr lang="zh-CN" altLang="zh-CN" sz="2400" dirty="0">
                <a:latin typeface="微软雅黑" panose="020B0503020204020204" pitchFamily="34" charset="-122"/>
                <a:ea typeface="微软雅黑" panose="020B0503020204020204" pitchFamily="34" charset="-122"/>
                <a:cs typeface="楷体_GB2312"/>
              </a:rPr>
              <a:t>&lt;5000</a:t>
            </a:r>
            <a:r>
              <a:rPr lang="zh-CN" altLang="en-US" sz="2400" dirty="0">
                <a:latin typeface="微软雅黑" panose="020B0503020204020204" pitchFamily="34" charset="-122"/>
                <a:ea typeface="微软雅黑" panose="020B0503020204020204" pitchFamily="34" charset="-122"/>
                <a:cs typeface="楷体_GB2312"/>
              </a:rPr>
              <a:t>，关系数量）</a:t>
            </a:r>
          </a:p>
          <a:p>
            <a:r>
              <a:rPr lang="zh-CN" altLang="en-US" sz="2400" dirty="0">
                <a:latin typeface="微软雅黑" panose="020B0503020204020204" pitchFamily="34" charset="-122"/>
                <a:ea typeface="微软雅黑" panose="020B0503020204020204" pitchFamily="34" charset="-122"/>
                <a:cs typeface="楷体_GB2312"/>
              </a:rPr>
              <a:t>以下若干行：每行两个数：</a:t>
            </a:r>
            <a:r>
              <a:rPr lang="zh-CN" altLang="zh-CN" sz="2400" dirty="0">
                <a:latin typeface="微软雅黑" panose="020B0503020204020204" pitchFamily="34" charset="-122"/>
                <a:ea typeface="微软雅黑" panose="020B0503020204020204" pitchFamily="34" charset="-122"/>
                <a:cs typeface="楷体_GB2312"/>
              </a:rPr>
              <a:t>I </a:t>
            </a:r>
            <a:r>
              <a:rPr lang="zh-CN" altLang="en-US" sz="2400" dirty="0">
                <a:latin typeface="微软雅黑" panose="020B0503020204020204" pitchFamily="34" charset="-122"/>
                <a:ea typeface="微软雅黑" panose="020B0503020204020204" pitchFamily="34" charset="-122"/>
                <a:cs typeface="楷体_GB2312"/>
              </a:rPr>
              <a:t>和</a:t>
            </a:r>
            <a:r>
              <a:rPr lang="zh-CN" altLang="zh-CN" sz="2400" dirty="0">
                <a:latin typeface="微软雅黑" panose="020B0503020204020204" pitchFamily="34" charset="-122"/>
                <a:ea typeface="微软雅黑" panose="020B0503020204020204" pitchFamily="34" charset="-122"/>
                <a:cs typeface="楷体_GB2312"/>
              </a:rPr>
              <a:t>j</a:t>
            </a:r>
            <a:r>
              <a:rPr lang="zh-CN" altLang="en-US" sz="2400" dirty="0">
                <a:latin typeface="微软雅黑" panose="020B0503020204020204" pitchFamily="34" charset="-122"/>
                <a:ea typeface="微软雅黑" panose="020B0503020204020204" pitchFamily="34" charset="-122"/>
                <a:cs typeface="楷体_GB2312"/>
              </a:rPr>
              <a:t>，中间一个空格隔开，表示罪犯</a:t>
            </a:r>
            <a:r>
              <a:rPr lang="zh-CN" altLang="zh-CN" sz="2400" dirty="0">
                <a:latin typeface="微软雅黑" panose="020B0503020204020204" pitchFamily="34" charset="-122"/>
                <a:ea typeface="微软雅黑" panose="020B0503020204020204" pitchFamily="34" charset="-122"/>
                <a:cs typeface="楷体_GB2312"/>
              </a:rPr>
              <a:t>i</a:t>
            </a:r>
            <a:r>
              <a:rPr lang="zh-CN" altLang="en-US" sz="2400" dirty="0">
                <a:latin typeface="微软雅黑" panose="020B0503020204020204" pitchFamily="34" charset="-122"/>
                <a:ea typeface="微软雅黑" panose="020B0503020204020204" pitchFamily="34" charset="-122"/>
                <a:cs typeface="楷体_GB2312"/>
              </a:rPr>
              <a:t>和罪犯</a:t>
            </a:r>
            <a:r>
              <a:rPr lang="zh-CN" altLang="zh-CN" sz="2400" dirty="0">
                <a:latin typeface="微软雅黑" panose="020B0503020204020204" pitchFamily="34" charset="-122"/>
                <a:ea typeface="微软雅黑" panose="020B0503020204020204" pitchFamily="34" charset="-122"/>
                <a:cs typeface="楷体_GB2312"/>
              </a:rPr>
              <a:t>j</a:t>
            </a:r>
            <a:r>
              <a:rPr lang="zh-CN" altLang="en-US" sz="2400" dirty="0">
                <a:latin typeface="微软雅黑" panose="020B0503020204020204" pitchFamily="34" charset="-122"/>
                <a:ea typeface="微软雅黑" panose="020B0503020204020204" pitchFamily="34" charset="-122"/>
                <a:cs typeface="楷体_GB2312"/>
              </a:rPr>
              <a:t>相互认识。</a:t>
            </a:r>
          </a:p>
          <a:p>
            <a:r>
              <a:rPr lang="zh-CN" altLang="en-US" sz="2400" dirty="0">
                <a:latin typeface="微软雅黑" panose="020B0503020204020204" pitchFamily="34" charset="-122"/>
                <a:ea typeface="微软雅黑" panose="020B0503020204020204" pitchFamily="34" charset="-122"/>
                <a:cs typeface="楷体_GB2312"/>
              </a:rPr>
              <a:t>输出：</a:t>
            </a:r>
          </a:p>
          <a:p>
            <a:r>
              <a:rPr lang="zh-CN" altLang="en-US" sz="2400" dirty="0">
                <a:latin typeface="微软雅黑" panose="020B0503020204020204" pitchFamily="34" charset="-122"/>
                <a:ea typeface="微软雅黑" panose="020B0503020204020204" pitchFamily="34" charset="-122"/>
                <a:cs typeface="楷体_GB2312"/>
              </a:rPr>
              <a:t>一个整数，犯罪团伙的数量</a:t>
            </a:r>
            <a:r>
              <a:rPr lang="zh-CN" altLang="en-US" sz="2400" dirty="0">
                <a:latin typeface="楷体_GB2312"/>
                <a:ea typeface="微软雅黑" panose="020B0503020204020204" pitchFamily="34" charset="-122"/>
                <a:cs typeface="楷体_GB2312"/>
              </a:rPr>
              <a:t>。</a:t>
            </a:r>
          </a:p>
        </p:txBody>
      </p:sp>
    </p:spTree>
    <p:extLst>
      <p:ext uri="{BB962C8B-B14F-4D97-AF65-F5344CB8AC3E}">
        <p14:creationId xmlns:p14="http://schemas.microsoft.com/office/powerpoint/2010/main" val="302449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dirty="0"/>
              <a:t>犯罪团伙</a:t>
            </a:r>
            <a:r>
              <a:rPr lang="zh-CN" altLang="en-US" dirty="0"/>
              <a:t>样例</a:t>
            </a:r>
          </a:p>
        </p:txBody>
      </p:sp>
      <p:sp>
        <p:nvSpPr>
          <p:cNvPr id="4" name="Text Box 2">
            <a:extLst>
              <a:ext uri="{FF2B5EF4-FFF2-40B4-BE49-F238E27FC236}">
                <a16:creationId xmlns:a16="http://schemas.microsoft.com/office/drawing/2014/main" id="{B9D0BE7E-5A2C-153A-9B96-10C12865E088}"/>
              </a:ext>
            </a:extLst>
          </p:cNvPr>
          <p:cNvSpPr txBox="1">
            <a:spLocks noChangeArrowheads="1"/>
          </p:cNvSpPr>
          <p:nvPr/>
        </p:nvSpPr>
        <p:spPr bwMode="auto">
          <a:xfrm>
            <a:off x="2208213" y="2028826"/>
            <a:ext cx="1727200" cy="3139321"/>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样例输入：</a:t>
            </a:r>
          </a:p>
          <a:p>
            <a:pPr eaLnBrk="1" hangingPunct="1"/>
            <a:r>
              <a:rPr lang="zh-CN" altLang="zh-CN" dirty="0"/>
              <a:t>11 </a:t>
            </a:r>
          </a:p>
          <a:p>
            <a:pPr eaLnBrk="1" hangingPunct="1"/>
            <a:r>
              <a:rPr lang="zh-CN" altLang="zh-CN" dirty="0"/>
              <a:t>8 </a:t>
            </a:r>
          </a:p>
          <a:p>
            <a:pPr eaLnBrk="1" hangingPunct="1"/>
            <a:r>
              <a:rPr lang="zh-CN" altLang="zh-CN" dirty="0"/>
              <a:t>1 2</a:t>
            </a:r>
          </a:p>
          <a:p>
            <a:pPr eaLnBrk="1" hangingPunct="1"/>
            <a:r>
              <a:rPr lang="zh-CN" altLang="zh-CN" dirty="0"/>
              <a:t>4 3</a:t>
            </a:r>
          </a:p>
          <a:p>
            <a:pPr eaLnBrk="1" hangingPunct="1"/>
            <a:r>
              <a:rPr lang="zh-CN" altLang="zh-CN" dirty="0"/>
              <a:t>5 4</a:t>
            </a:r>
          </a:p>
          <a:p>
            <a:pPr eaLnBrk="1" hangingPunct="1"/>
            <a:r>
              <a:rPr lang="zh-CN" altLang="zh-CN" dirty="0"/>
              <a:t>1 3</a:t>
            </a:r>
          </a:p>
          <a:p>
            <a:pPr eaLnBrk="1" hangingPunct="1"/>
            <a:r>
              <a:rPr lang="zh-CN" altLang="zh-CN" dirty="0"/>
              <a:t>5 6</a:t>
            </a:r>
          </a:p>
          <a:p>
            <a:pPr eaLnBrk="1" hangingPunct="1"/>
            <a:r>
              <a:rPr lang="zh-CN" altLang="zh-CN" dirty="0"/>
              <a:t>7 10</a:t>
            </a:r>
          </a:p>
          <a:p>
            <a:pPr eaLnBrk="1" hangingPunct="1"/>
            <a:r>
              <a:rPr lang="zh-CN" altLang="zh-CN" dirty="0"/>
              <a:t>5 10</a:t>
            </a:r>
          </a:p>
          <a:p>
            <a:pPr eaLnBrk="1" hangingPunct="1"/>
            <a:r>
              <a:rPr lang="zh-CN" altLang="zh-CN" dirty="0"/>
              <a:t>8 9</a:t>
            </a:r>
          </a:p>
        </p:txBody>
      </p:sp>
      <p:sp>
        <p:nvSpPr>
          <p:cNvPr id="5" name="Text Box 3">
            <a:extLst>
              <a:ext uri="{FF2B5EF4-FFF2-40B4-BE49-F238E27FC236}">
                <a16:creationId xmlns:a16="http://schemas.microsoft.com/office/drawing/2014/main" id="{E25F6D6B-4619-DAA6-77B1-B9029B9AEDBD}"/>
              </a:ext>
            </a:extLst>
          </p:cNvPr>
          <p:cNvSpPr txBox="1">
            <a:spLocks noChangeArrowheads="1"/>
          </p:cNvSpPr>
          <p:nvPr/>
        </p:nvSpPr>
        <p:spPr bwMode="auto">
          <a:xfrm>
            <a:off x="4230688" y="2032000"/>
            <a:ext cx="3600450" cy="92333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输出：</a:t>
            </a:r>
          </a:p>
          <a:p>
            <a:pPr eaLnBrk="1" hangingPunct="1"/>
            <a:r>
              <a:rPr lang="zh-CN" altLang="zh-CN" dirty="0"/>
              <a:t>3</a:t>
            </a:r>
          </a:p>
          <a:p>
            <a:pPr eaLnBrk="1" hangingPunct="1"/>
            <a:r>
              <a:rPr lang="zh-CN" altLang="en-US" dirty="0"/>
              <a:t>说明：共三个犯罪团伙。</a:t>
            </a:r>
          </a:p>
        </p:txBody>
      </p:sp>
    </p:spTree>
    <p:extLst>
      <p:ext uri="{BB962C8B-B14F-4D97-AF65-F5344CB8AC3E}">
        <p14:creationId xmlns:p14="http://schemas.microsoft.com/office/powerpoint/2010/main" val="4129795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哈密顿路</a:t>
            </a:r>
          </a:p>
        </p:txBody>
      </p:sp>
      <p:sp>
        <p:nvSpPr>
          <p:cNvPr id="4" name="矩形 3"/>
          <p:cNvSpPr/>
          <p:nvPr/>
        </p:nvSpPr>
        <p:spPr>
          <a:xfrm>
            <a:off x="1286933" y="2274838"/>
            <a:ext cx="9127067" cy="3539430"/>
          </a:xfrm>
          <a:prstGeom prst="rect">
            <a:avLst/>
          </a:prstGeom>
        </p:spPr>
        <p:txBody>
          <a:bodyPr wrap="square">
            <a:spAutoFit/>
          </a:bodyPr>
          <a:lstStyle/>
          <a:p>
            <a:r>
              <a:rPr lang="zh-CN" altLang="en-US" sz="2800" dirty="0">
                <a:ea typeface="微软雅黑" panose="020B0503020204020204" pitchFamily="34" charset="-122"/>
              </a:rPr>
              <a:t>定义：经过图中每个点恰好一次的路</a:t>
            </a:r>
            <a:endParaRPr lang="en-US" altLang="zh-CN" sz="2800" dirty="0">
              <a:ea typeface="微软雅黑" panose="020B0503020204020204" pitchFamily="34" charset="-122"/>
            </a:endParaRPr>
          </a:p>
          <a:p>
            <a:endParaRPr lang="en-US" altLang="zh-CN" sz="2800" dirty="0">
              <a:ea typeface="微软雅黑" panose="020B0503020204020204" pitchFamily="34" charset="-122"/>
            </a:endParaRPr>
          </a:p>
          <a:p>
            <a:r>
              <a:rPr lang="zh-CN" altLang="en-US" sz="2800" dirty="0">
                <a:ea typeface="微软雅黑" panose="020B0503020204020204" pitchFamily="34" charset="-122"/>
              </a:rPr>
              <a:t>经典的</a:t>
            </a:r>
            <a:r>
              <a:rPr lang="en-US" altLang="zh-CN" sz="2800" dirty="0">
                <a:ea typeface="微软雅黑" panose="020B0503020204020204" pitchFamily="34" charset="-122"/>
              </a:rPr>
              <a:t>NP</a:t>
            </a:r>
            <a:r>
              <a:rPr lang="zh-CN" altLang="en-US" sz="2800" dirty="0">
                <a:ea typeface="微软雅黑" panose="020B0503020204020204" pitchFamily="34" charset="-122"/>
              </a:rPr>
              <a:t>完全问题，尚未发现多项式算法</a:t>
            </a:r>
            <a:r>
              <a:rPr lang="en-US" altLang="zh-CN" sz="2800" dirty="0">
                <a:ea typeface="微软雅黑" panose="020B0503020204020204" pitchFamily="34" charset="-122"/>
              </a:rPr>
              <a:t>…</a:t>
            </a:r>
          </a:p>
          <a:p>
            <a:endParaRPr lang="en-US" altLang="zh-CN" sz="2800" dirty="0">
              <a:ea typeface="微软雅黑" panose="020B0503020204020204" pitchFamily="34" charset="-122"/>
            </a:endParaRPr>
          </a:p>
          <a:p>
            <a:r>
              <a:rPr lang="zh-CN" altLang="en-US" sz="2800" dirty="0">
                <a:ea typeface="微软雅黑" panose="020B0503020204020204" pitchFamily="34" charset="-122"/>
              </a:rPr>
              <a:t>常见解决方法：</a:t>
            </a:r>
            <a:endParaRPr lang="en-US" altLang="zh-CN" sz="2800" dirty="0">
              <a:ea typeface="微软雅黑" panose="020B0503020204020204" pitchFamily="34" charset="-122"/>
            </a:endParaRPr>
          </a:p>
          <a:p>
            <a:pPr>
              <a:lnSpc>
                <a:spcPct val="150000"/>
              </a:lnSpc>
            </a:pPr>
            <a:r>
              <a:rPr lang="en-US" altLang="zh-CN" sz="2800" dirty="0">
                <a:ea typeface="微软雅黑" panose="020B0503020204020204" pitchFamily="34" charset="-122"/>
              </a:rPr>
              <a:t>    —</a:t>
            </a:r>
            <a:r>
              <a:rPr lang="zh-CN" altLang="en-US" sz="2800" dirty="0">
                <a:ea typeface="微软雅黑" panose="020B0503020204020204" pitchFamily="34" charset="-122"/>
              </a:rPr>
              <a:t>状态压缩</a:t>
            </a:r>
            <a:r>
              <a:rPr lang="en-US" altLang="zh-CN" sz="2800" dirty="0" err="1">
                <a:ea typeface="微软雅黑" panose="020B0503020204020204" pitchFamily="34" charset="-122"/>
              </a:rPr>
              <a:t>dp</a:t>
            </a:r>
            <a:r>
              <a:rPr lang="zh-CN" altLang="en-US" sz="2800" dirty="0">
                <a:ea typeface="微软雅黑" panose="020B0503020204020204" pitchFamily="34" charset="-122"/>
              </a:rPr>
              <a:t>（点数比较少的 时候，比如</a:t>
            </a:r>
            <a:r>
              <a:rPr lang="en-US" altLang="zh-CN" sz="2800" dirty="0">
                <a:ea typeface="微软雅黑" panose="020B0503020204020204" pitchFamily="34" charset="-122"/>
              </a:rPr>
              <a:t>N&lt;=15</a:t>
            </a:r>
            <a:r>
              <a:rPr lang="zh-CN" altLang="en-US" sz="2800" dirty="0">
                <a:ea typeface="微软雅黑" panose="020B0503020204020204" pitchFamily="34" charset="-122"/>
              </a:rPr>
              <a:t>）</a:t>
            </a:r>
            <a:endParaRPr lang="en-US" altLang="zh-CN" sz="2800" dirty="0">
              <a:ea typeface="微软雅黑" panose="020B0503020204020204" pitchFamily="34" charset="-122"/>
            </a:endParaRPr>
          </a:p>
          <a:p>
            <a:pPr>
              <a:lnSpc>
                <a:spcPct val="150000"/>
              </a:lnSpc>
            </a:pPr>
            <a:r>
              <a:rPr lang="en-US" altLang="zh-CN" sz="2800" dirty="0">
                <a:ea typeface="微软雅黑" panose="020B0503020204020204" pitchFamily="34" charset="-122"/>
              </a:rPr>
              <a:t>    —</a:t>
            </a:r>
            <a:r>
              <a:rPr lang="zh-CN" altLang="en-US" sz="2800" dirty="0">
                <a:ea typeface="微软雅黑" panose="020B0503020204020204" pitchFamily="34" charset="-122"/>
              </a:rPr>
              <a:t>利用问题特殊性（如某些特殊的图存在多项式算法）</a:t>
            </a:r>
            <a:endParaRPr lang="en-US" altLang="zh-CN" sz="2800" dirty="0">
              <a:ea typeface="微软雅黑" panose="020B0503020204020204" pitchFamily="34" charset="-122"/>
            </a:endParaRPr>
          </a:p>
        </p:txBody>
      </p:sp>
    </p:spTree>
    <p:extLst>
      <p:ext uri="{BB962C8B-B14F-4D97-AF65-F5344CB8AC3E}">
        <p14:creationId xmlns:p14="http://schemas.microsoft.com/office/powerpoint/2010/main" val="2189650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sp>
        <p:nvSpPr>
          <p:cNvPr id="4" name="矩形 3"/>
          <p:cNvSpPr/>
          <p:nvPr/>
        </p:nvSpPr>
        <p:spPr>
          <a:xfrm>
            <a:off x="677333" y="1694302"/>
            <a:ext cx="10805676" cy="2062103"/>
          </a:xfrm>
          <a:prstGeom prst="rect">
            <a:avLst/>
          </a:prstGeom>
        </p:spPr>
        <p:txBody>
          <a:bodyPr wrap="square">
            <a:spAutoFit/>
          </a:bodyPr>
          <a:lstStyle/>
          <a:p>
            <a:pPr indent="345600">
              <a:spcBef>
                <a:spcPct val="50000"/>
              </a:spcBef>
              <a:defRPr/>
            </a:pPr>
            <a:r>
              <a:rPr lang="zh-CN" altLang="zh-CN" sz="3200" dirty="0">
                <a:solidFill>
                  <a:schemeClr val="tx1">
                    <a:lumMod val="95000"/>
                    <a:lumOff val="5000"/>
                  </a:schemeClr>
                </a:solidFill>
                <a:latin typeface="+mn-ea"/>
              </a:rPr>
              <a:t>邮递员在送信时，为了节省路途，自己规定：每次总是从n个村子中选择其中一个合适的村子出发，途中每个村子仅且经过一次，送完所有的信。已知各个村子的道路连通情况。请你帮邮递员选择一条合适的路线。</a:t>
            </a:r>
          </a:p>
        </p:txBody>
      </p:sp>
    </p:spTree>
    <p:extLst>
      <p:ext uri="{BB962C8B-B14F-4D97-AF65-F5344CB8AC3E}">
        <p14:creationId xmlns:p14="http://schemas.microsoft.com/office/powerpoint/2010/main" val="326311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dirty="0">
                <a:solidFill>
                  <a:srgbClr val="002060"/>
                </a:solidFill>
              </a:rPr>
              <a:t>哈密顿</a:t>
            </a:r>
            <a:r>
              <a:rPr lang="zh-CN" altLang="zh-CN" dirty="0" smtClean="0">
                <a:solidFill>
                  <a:srgbClr val="002060"/>
                </a:solidFill>
              </a:rPr>
              <a:t>路</a:t>
            </a:r>
            <a:endParaRPr lang="zh-CN" altLang="en-US" dirty="0"/>
          </a:p>
        </p:txBody>
      </p:sp>
      <p:sp>
        <p:nvSpPr>
          <p:cNvPr id="4" name="矩形 3">
            <a:extLst>
              <a:ext uri="{FF2B5EF4-FFF2-40B4-BE49-F238E27FC236}">
                <a16:creationId xmlns:a16="http://schemas.microsoft.com/office/drawing/2014/main" id="{96FEB4F3-F2F1-4C6D-AC1C-8479DF78C1A3}"/>
              </a:ext>
            </a:extLst>
          </p:cNvPr>
          <p:cNvSpPr>
            <a:spLocks noChangeArrowheads="1"/>
          </p:cNvSpPr>
          <p:nvPr/>
        </p:nvSpPr>
        <p:spPr bwMode="auto">
          <a:xfrm>
            <a:off x="795867" y="1501319"/>
            <a:ext cx="1039706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输入：</a:t>
            </a:r>
          </a:p>
          <a:p>
            <a:pPr eaLnBrk="1" hangingPunct="1"/>
            <a:r>
              <a:rPr lang="zh-CN" altLang="zh-CN" sz="2400" dirty="0"/>
              <a:t>第一行：整数n：村子的个数。</a:t>
            </a:r>
          </a:p>
          <a:p>
            <a:pPr eaLnBrk="1" hangingPunct="1"/>
            <a:r>
              <a:rPr lang="zh-CN" altLang="zh-CN" sz="2400" dirty="0"/>
              <a:t>接下来是一个n*n的0、1矩阵，表示n个村子的连同情况，如：a[I,j]=1 ，表示第i和第j个村子之间有路可走，如果a[I,j]=0，表示他们之间无路可走。</a:t>
            </a:r>
          </a:p>
          <a:p>
            <a:pPr eaLnBrk="1" hangingPunct="1"/>
            <a:r>
              <a:rPr lang="zh-CN" altLang="zh-CN" sz="2400" dirty="0"/>
              <a:t>输出：一条可行的路线</a:t>
            </a:r>
          </a:p>
        </p:txBody>
      </p:sp>
      <p:sp>
        <p:nvSpPr>
          <p:cNvPr id="5" name="Text Box 21">
            <a:extLst>
              <a:ext uri="{FF2B5EF4-FFF2-40B4-BE49-F238E27FC236}">
                <a16:creationId xmlns:a16="http://schemas.microsoft.com/office/drawing/2014/main" id="{C0AB84E4-105A-B954-26F0-A56F4762CDF3}"/>
              </a:ext>
            </a:extLst>
          </p:cNvPr>
          <p:cNvSpPr txBox="1">
            <a:spLocks noChangeArrowheads="1"/>
          </p:cNvSpPr>
          <p:nvPr/>
        </p:nvSpPr>
        <p:spPr bwMode="auto">
          <a:xfrm>
            <a:off x="2201863" y="3783922"/>
            <a:ext cx="15240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t>输入：</a:t>
            </a:r>
          </a:p>
          <a:p>
            <a:pPr eaLnBrk="1" hangingPunct="1">
              <a:spcBef>
                <a:spcPct val="50000"/>
              </a:spcBef>
            </a:pPr>
            <a:r>
              <a:rPr lang="zh-CN" altLang="zh-CN" b="1" dirty="0"/>
              <a:t>7</a:t>
            </a:r>
            <a:br>
              <a:rPr lang="zh-CN" altLang="zh-CN" b="1" dirty="0"/>
            </a:br>
            <a:r>
              <a:rPr lang="zh-CN" altLang="zh-CN" b="1" dirty="0"/>
              <a:t>0 1 0 1 1 0 0</a:t>
            </a:r>
            <a:br>
              <a:rPr lang="zh-CN" altLang="zh-CN" b="1" dirty="0"/>
            </a:br>
            <a:r>
              <a:rPr lang="zh-CN" altLang="zh-CN" b="1" dirty="0"/>
              <a:t>1 0 1 0 1 0 0</a:t>
            </a:r>
            <a:br>
              <a:rPr lang="zh-CN" altLang="zh-CN" b="1" dirty="0"/>
            </a:br>
            <a:r>
              <a:rPr lang="zh-CN" altLang="zh-CN" b="1" dirty="0"/>
              <a:t>0 1 0 0 0 0 1</a:t>
            </a:r>
            <a:br>
              <a:rPr lang="zh-CN" altLang="zh-CN" b="1" dirty="0"/>
            </a:br>
            <a:r>
              <a:rPr lang="zh-CN" altLang="zh-CN" b="1" dirty="0"/>
              <a:t>1 0 0 0 0 0 0</a:t>
            </a:r>
            <a:br>
              <a:rPr lang="zh-CN" altLang="zh-CN" b="1" dirty="0"/>
            </a:br>
            <a:r>
              <a:rPr lang="zh-CN" altLang="zh-CN" b="1" dirty="0"/>
              <a:t>1 1 0 0 0 1 0</a:t>
            </a:r>
            <a:br>
              <a:rPr lang="zh-CN" altLang="zh-CN" b="1" dirty="0"/>
            </a:br>
            <a:r>
              <a:rPr lang="zh-CN" altLang="zh-CN" b="1" dirty="0"/>
              <a:t>0 0 0 0 1 0 1</a:t>
            </a:r>
            <a:br>
              <a:rPr lang="zh-CN" altLang="zh-CN" b="1" dirty="0"/>
            </a:br>
            <a:r>
              <a:rPr lang="zh-CN" altLang="zh-CN" b="1" dirty="0"/>
              <a:t>0 0 1 0 0 1 0</a:t>
            </a:r>
          </a:p>
        </p:txBody>
      </p:sp>
      <p:sp>
        <p:nvSpPr>
          <p:cNvPr id="6" name="Text Box 22">
            <a:extLst>
              <a:ext uri="{FF2B5EF4-FFF2-40B4-BE49-F238E27FC236}">
                <a16:creationId xmlns:a16="http://schemas.microsoft.com/office/drawing/2014/main" id="{79723155-EF06-E526-3DE8-B8629AB7BF63}"/>
              </a:ext>
            </a:extLst>
          </p:cNvPr>
          <p:cNvSpPr txBox="1">
            <a:spLocks noChangeArrowheads="1"/>
          </p:cNvSpPr>
          <p:nvPr/>
        </p:nvSpPr>
        <p:spPr bwMode="auto">
          <a:xfrm>
            <a:off x="3846513" y="3796621"/>
            <a:ext cx="22098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输出：</a:t>
            </a:r>
          </a:p>
          <a:p>
            <a:pPr eaLnBrk="1" hangingPunct="1">
              <a:spcBef>
                <a:spcPct val="50000"/>
              </a:spcBef>
            </a:pPr>
            <a:r>
              <a:rPr lang="zh-CN" altLang="zh-CN" b="1"/>
              <a:t>2  3  7  6  5  1  4</a:t>
            </a:r>
          </a:p>
        </p:txBody>
      </p:sp>
      <p:grpSp>
        <p:nvGrpSpPr>
          <p:cNvPr id="7" name="Group 2">
            <a:extLst>
              <a:ext uri="{FF2B5EF4-FFF2-40B4-BE49-F238E27FC236}">
                <a16:creationId xmlns:a16="http://schemas.microsoft.com/office/drawing/2014/main" id="{F24BA00A-8EF7-B147-6257-D4F0DFAC48F4}"/>
              </a:ext>
            </a:extLst>
          </p:cNvPr>
          <p:cNvGrpSpPr>
            <a:grpSpLocks/>
          </p:cNvGrpSpPr>
          <p:nvPr/>
        </p:nvGrpSpPr>
        <p:grpSpPr bwMode="auto">
          <a:xfrm>
            <a:off x="6165850" y="3572783"/>
            <a:ext cx="3276600" cy="2514600"/>
            <a:chOff x="0" y="0"/>
            <a:chExt cx="2359" cy="1814"/>
          </a:xfrm>
        </p:grpSpPr>
        <p:sp>
          <p:nvSpPr>
            <p:cNvPr id="8" name="Oval 3">
              <a:extLst>
                <a:ext uri="{FF2B5EF4-FFF2-40B4-BE49-F238E27FC236}">
                  <a16:creationId xmlns:a16="http://schemas.microsoft.com/office/drawing/2014/main" id="{969A1054-A7E1-3E6C-1C1C-D0848EBB6176}"/>
                </a:ext>
              </a:extLst>
            </p:cNvPr>
            <p:cNvSpPr>
              <a:spLocks noChangeArrowheads="1"/>
            </p:cNvSpPr>
            <p:nvPr/>
          </p:nvSpPr>
          <p:spPr bwMode="auto">
            <a:xfrm>
              <a:off x="136" y="136"/>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1</a:t>
              </a:r>
            </a:p>
          </p:txBody>
        </p:sp>
        <p:sp>
          <p:nvSpPr>
            <p:cNvPr id="9" name="Oval 4">
              <a:extLst>
                <a:ext uri="{FF2B5EF4-FFF2-40B4-BE49-F238E27FC236}">
                  <a16:creationId xmlns:a16="http://schemas.microsoft.com/office/drawing/2014/main" id="{43AA847A-A6B1-1068-BD21-FF3A2F60240A}"/>
                </a:ext>
              </a:extLst>
            </p:cNvPr>
            <p:cNvSpPr>
              <a:spLocks noChangeArrowheads="1"/>
            </p:cNvSpPr>
            <p:nvPr/>
          </p:nvSpPr>
          <p:spPr bwMode="auto">
            <a:xfrm>
              <a:off x="0" y="998"/>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2</a:t>
              </a:r>
            </a:p>
          </p:txBody>
        </p:sp>
        <p:sp>
          <p:nvSpPr>
            <p:cNvPr id="10" name="Oval 5">
              <a:extLst>
                <a:ext uri="{FF2B5EF4-FFF2-40B4-BE49-F238E27FC236}">
                  <a16:creationId xmlns:a16="http://schemas.microsoft.com/office/drawing/2014/main" id="{E70C4FEB-D4AD-04ED-F24F-B6ECEBDDAD41}"/>
                </a:ext>
              </a:extLst>
            </p:cNvPr>
            <p:cNvSpPr>
              <a:spLocks noChangeArrowheads="1"/>
            </p:cNvSpPr>
            <p:nvPr/>
          </p:nvSpPr>
          <p:spPr bwMode="auto">
            <a:xfrm>
              <a:off x="1134" y="726"/>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3</a:t>
              </a:r>
            </a:p>
          </p:txBody>
        </p:sp>
        <p:sp>
          <p:nvSpPr>
            <p:cNvPr id="11" name="Oval 6">
              <a:extLst>
                <a:ext uri="{FF2B5EF4-FFF2-40B4-BE49-F238E27FC236}">
                  <a16:creationId xmlns:a16="http://schemas.microsoft.com/office/drawing/2014/main" id="{E0CEA5B7-0B95-3965-8265-802CD8F8ECBD}"/>
                </a:ext>
              </a:extLst>
            </p:cNvPr>
            <p:cNvSpPr>
              <a:spLocks noChangeArrowheads="1"/>
            </p:cNvSpPr>
            <p:nvPr/>
          </p:nvSpPr>
          <p:spPr bwMode="auto">
            <a:xfrm>
              <a:off x="862" y="1588"/>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5</a:t>
              </a:r>
            </a:p>
          </p:txBody>
        </p:sp>
        <p:sp>
          <p:nvSpPr>
            <p:cNvPr id="12" name="Oval 7">
              <a:extLst>
                <a:ext uri="{FF2B5EF4-FFF2-40B4-BE49-F238E27FC236}">
                  <a16:creationId xmlns:a16="http://schemas.microsoft.com/office/drawing/2014/main" id="{24D52F15-4DB8-7D50-FDAC-DAA8912E3202}"/>
                </a:ext>
              </a:extLst>
            </p:cNvPr>
            <p:cNvSpPr>
              <a:spLocks noChangeArrowheads="1"/>
            </p:cNvSpPr>
            <p:nvPr/>
          </p:nvSpPr>
          <p:spPr bwMode="auto">
            <a:xfrm>
              <a:off x="1451" y="0"/>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4</a:t>
              </a:r>
            </a:p>
          </p:txBody>
        </p:sp>
        <p:sp>
          <p:nvSpPr>
            <p:cNvPr id="13" name="Oval 8">
              <a:extLst>
                <a:ext uri="{FF2B5EF4-FFF2-40B4-BE49-F238E27FC236}">
                  <a16:creationId xmlns:a16="http://schemas.microsoft.com/office/drawing/2014/main" id="{F66341F4-D7BF-D2FA-B715-15EC8CAA08B0}"/>
                </a:ext>
              </a:extLst>
            </p:cNvPr>
            <p:cNvSpPr>
              <a:spLocks noChangeArrowheads="1"/>
            </p:cNvSpPr>
            <p:nvPr/>
          </p:nvSpPr>
          <p:spPr bwMode="auto">
            <a:xfrm>
              <a:off x="1724" y="1406"/>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6</a:t>
              </a:r>
            </a:p>
          </p:txBody>
        </p:sp>
        <p:sp>
          <p:nvSpPr>
            <p:cNvPr id="14" name="Oval 9">
              <a:extLst>
                <a:ext uri="{FF2B5EF4-FFF2-40B4-BE49-F238E27FC236}">
                  <a16:creationId xmlns:a16="http://schemas.microsoft.com/office/drawing/2014/main" id="{8DB566A6-C0BD-83CF-4CF0-CED460AB6BB8}"/>
                </a:ext>
              </a:extLst>
            </p:cNvPr>
            <p:cNvSpPr>
              <a:spLocks noChangeArrowheads="1"/>
            </p:cNvSpPr>
            <p:nvPr/>
          </p:nvSpPr>
          <p:spPr bwMode="auto">
            <a:xfrm>
              <a:off x="2132" y="771"/>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7</a:t>
              </a:r>
            </a:p>
          </p:txBody>
        </p:sp>
        <p:sp>
          <p:nvSpPr>
            <p:cNvPr id="15" name="Line 10">
              <a:extLst>
                <a:ext uri="{FF2B5EF4-FFF2-40B4-BE49-F238E27FC236}">
                  <a16:creationId xmlns:a16="http://schemas.microsoft.com/office/drawing/2014/main" id="{92136061-8DF2-C24E-26C6-712DCB144CCC}"/>
                </a:ext>
              </a:extLst>
            </p:cNvPr>
            <p:cNvSpPr>
              <a:spLocks noChangeShapeType="1"/>
            </p:cNvSpPr>
            <p:nvPr/>
          </p:nvSpPr>
          <p:spPr bwMode="auto">
            <a:xfrm>
              <a:off x="181" y="1225"/>
              <a:ext cx="681"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1">
              <a:extLst>
                <a:ext uri="{FF2B5EF4-FFF2-40B4-BE49-F238E27FC236}">
                  <a16:creationId xmlns:a16="http://schemas.microsoft.com/office/drawing/2014/main" id="{93306A90-8989-0E7C-7C47-FB0F8F6CA8A4}"/>
                </a:ext>
              </a:extLst>
            </p:cNvPr>
            <p:cNvSpPr>
              <a:spLocks noChangeShapeType="1"/>
            </p:cNvSpPr>
            <p:nvPr/>
          </p:nvSpPr>
          <p:spPr bwMode="auto">
            <a:xfrm>
              <a:off x="1361" y="816"/>
              <a:ext cx="726"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2">
              <a:extLst>
                <a:ext uri="{FF2B5EF4-FFF2-40B4-BE49-F238E27FC236}">
                  <a16:creationId xmlns:a16="http://schemas.microsoft.com/office/drawing/2014/main" id="{A16A2B64-BE8D-CBAB-51D2-C170F327F7A6}"/>
                </a:ext>
              </a:extLst>
            </p:cNvPr>
            <p:cNvSpPr>
              <a:spLocks noChangeShapeType="1"/>
            </p:cNvSpPr>
            <p:nvPr/>
          </p:nvSpPr>
          <p:spPr bwMode="auto">
            <a:xfrm flipH="1">
              <a:off x="1905" y="952"/>
              <a:ext cx="272"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3">
              <a:extLst>
                <a:ext uri="{FF2B5EF4-FFF2-40B4-BE49-F238E27FC236}">
                  <a16:creationId xmlns:a16="http://schemas.microsoft.com/office/drawing/2014/main" id="{733BC611-77C3-D9C3-A675-324C840F0156}"/>
                </a:ext>
              </a:extLst>
            </p:cNvPr>
            <p:cNvSpPr>
              <a:spLocks noChangeShapeType="1"/>
            </p:cNvSpPr>
            <p:nvPr/>
          </p:nvSpPr>
          <p:spPr bwMode="auto">
            <a:xfrm flipV="1">
              <a:off x="1089" y="1542"/>
              <a:ext cx="635"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4">
              <a:extLst>
                <a:ext uri="{FF2B5EF4-FFF2-40B4-BE49-F238E27FC236}">
                  <a16:creationId xmlns:a16="http://schemas.microsoft.com/office/drawing/2014/main" id="{C264D926-6E98-DAA0-887F-C4D8B6414F9B}"/>
                </a:ext>
              </a:extLst>
            </p:cNvPr>
            <p:cNvSpPr>
              <a:spLocks noChangeShapeType="1"/>
            </p:cNvSpPr>
            <p:nvPr/>
          </p:nvSpPr>
          <p:spPr bwMode="auto">
            <a:xfrm flipH="1">
              <a:off x="91" y="363"/>
              <a:ext cx="90"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5">
              <a:extLst>
                <a:ext uri="{FF2B5EF4-FFF2-40B4-BE49-F238E27FC236}">
                  <a16:creationId xmlns:a16="http://schemas.microsoft.com/office/drawing/2014/main" id="{90AB3650-9287-D7A1-7725-A673EA802DB0}"/>
                </a:ext>
              </a:extLst>
            </p:cNvPr>
            <p:cNvSpPr>
              <a:spLocks noChangeShapeType="1"/>
            </p:cNvSpPr>
            <p:nvPr/>
          </p:nvSpPr>
          <p:spPr bwMode="auto">
            <a:xfrm flipV="1">
              <a:off x="363" y="136"/>
              <a:ext cx="1134"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6">
              <a:extLst>
                <a:ext uri="{FF2B5EF4-FFF2-40B4-BE49-F238E27FC236}">
                  <a16:creationId xmlns:a16="http://schemas.microsoft.com/office/drawing/2014/main" id="{FDFEFF61-51B1-A605-B5A7-8A79F606A7E2}"/>
                </a:ext>
              </a:extLst>
            </p:cNvPr>
            <p:cNvSpPr>
              <a:spLocks noChangeShapeType="1"/>
            </p:cNvSpPr>
            <p:nvPr/>
          </p:nvSpPr>
          <p:spPr bwMode="auto">
            <a:xfrm>
              <a:off x="272" y="363"/>
              <a:ext cx="681" cy="1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7">
              <a:extLst>
                <a:ext uri="{FF2B5EF4-FFF2-40B4-BE49-F238E27FC236}">
                  <a16:creationId xmlns:a16="http://schemas.microsoft.com/office/drawing/2014/main" id="{21665CD0-1E9F-3793-772E-0C4C60B3F7E2}"/>
                </a:ext>
              </a:extLst>
            </p:cNvPr>
            <p:cNvSpPr>
              <a:spLocks noChangeShapeType="1"/>
            </p:cNvSpPr>
            <p:nvPr/>
          </p:nvSpPr>
          <p:spPr bwMode="auto">
            <a:xfrm flipH="1">
              <a:off x="227" y="862"/>
              <a:ext cx="90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660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方法一：暴力搜索</a:t>
            </a:r>
            <a:endParaRPr lang="en-US" altLang="zh-CN" dirty="0"/>
          </a:p>
          <a:p>
            <a:pPr marL="0" indent="0">
              <a:buNone/>
            </a:pPr>
            <a:r>
              <a:rPr lang="en-US" altLang="zh-CN" dirty="0"/>
              <a:t>1</a:t>
            </a:r>
            <a:r>
              <a:rPr lang="zh-CN" altLang="en-US" dirty="0"/>
              <a:t>、枚举顶点</a:t>
            </a:r>
            <a:endParaRPr lang="en-US" altLang="zh-CN" dirty="0"/>
          </a:p>
          <a:p>
            <a:pPr marL="0" indent="0">
              <a:buNone/>
            </a:pPr>
            <a:r>
              <a:rPr lang="en-US" altLang="zh-CN" dirty="0"/>
              <a:t>2</a:t>
            </a:r>
            <a:r>
              <a:rPr lang="zh-CN" altLang="en-US" dirty="0"/>
              <a:t>、然后</a:t>
            </a:r>
            <a:r>
              <a:rPr lang="en-US" altLang="zh-CN" dirty="0" err="1"/>
              <a:t>dfs</a:t>
            </a:r>
            <a:r>
              <a:rPr lang="zh-CN" altLang="en-US" dirty="0"/>
              <a:t>遍历点，直到</a:t>
            </a:r>
            <a:r>
              <a:rPr lang="en-US" altLang="zh-CN" dirty="0"/>
              <a:t>n</a:t>
            </a:r>
            <a:r>
              <a:rPr lang="zh-CN" altLang="en-US" dirty="0"/>
              <a:t>个点遍历完为止。</a:t>
            </a:r>
            <a:endParaRPr lang="en-US" altLang="zh-CN" dirty="0"/>
          </a:p>
          <a:p>
            <a:pPr marL="0" indent="0">
              <a:buNone/>
            </a:pPr>
            <a:r>
              <a:rPr lang="zh-CN" altLang="en-US" dirty="0"/>
              <a:t>方法二：状压</a:t>
            </a:r>
            <a:r>
              <a:rPr lang="en-US" altLang="zh-CN" dirty="0"/>
              <a:t>DP</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汉密顿路</a:t>
            </a:r>
            <a:r>
              <a:rPr lang="en-US" altLang="zh-CN" dirty="0"/>
              <a:t>---DFS</a:t>
            </a:r>
            <a:endParaRPr lang="zh-CN" altLang="en-US" dirty="0"/>
          </a:p>
        </p:txBody>
      </p:sp>
    </p:spTree>
    <p:extLst>
      <p:ext uri="{BB962C8B-B14F-4D97-AF65-F5344CB8AC3E}">
        <p14:creationId xmlns:p14="http://schemas.microsoft.com/office/powerpoint/2010/main" val="416621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186306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线性数据结构</a:t>
            </a:r>
            <a:endParaRPr lang="zh-CN" altLang="en-US" dirty="0"/>
          </a:p>
        </p:txBody>
      </p:sp>
      <p:sp>
        <p:nvSpPr>
          <p:cNvPr id="34" name="文本框 33">
            <a:extLst>
              <a:ext uri="{FF2B5EF4-FFF2-40B4-BE49-F238E27FC236}">
                <a16:creationId xmlns:a16="http://schemas.microsoft.com/office/drawing/2014/main" id="{CD3E87B4-2EE6-B192-CBA1-5F722005ECB3}"/>
              </a:ext>
            </a:extLst>
          </p:cNvPr>
          <p:cNvSpPr txBox="1">
            <a:spLocks noChangeArrowheads="1"/>
          </p:cNvSpPr>
          <p:nvPr/>
        </p:nvSpPr>
        <p:spPr bwMode="auto">
          <a:xfrm>
            <a:off x="1556280" y="2858137"/>
            <a:ext cx="945038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微软雅黑" pitchFamily="34" charset="-122"/>
                <a:ea typeface="微软雅黑" pitchFamily="34" charset="-122"/>
              </a:defRPr>
            </a:lvl1pPr>
            <a:lvl2pPr>
              <a:defRPr sz="24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400">
                <a:solidFill>
                  <a:schemeClr val="tx1"/>
                </a:solidFill>
                <a:latin typeface="微软雅黑" pitchFamily="34" charset="-122"/>
                <a:ea typeface="微软雅黑" pitchFamily="34" charset="-122"/>
              </a:defRPr>
            </a:lvl4pPr>
            <a:lvl5pPr>
              <a:defRPr sz="2400">
                <a:solidFill>
                  <a:schemeClr val="tx1"/>
                </a:solidFill>
                <a:latin typeface="微软雅黑" pitchFamily="34" charset="-122"/>
                <a:ea typeface="微软雅黑" pitchFamily="34" charset="-122"/>
              </a:defRPr>
            </a:lvl5pPr>
            <a:lvl6pPr eaLnBrk="0" hangingPunct="0">
              <a:defRPr sz="2400">
                <a:solidFill>
                  <a:schemeClr val="tx1"/>
                </a:solidFill>
                <a:latin typeface="微软雅黑" pitchFamily="34" charset="-122"/>
                <a:ea typeface="微软雅黑" pitchFamily="34" charset="-122"/>
              </a:defRPr>
            </a:lvl6pPr>
            <a:lvl7pPr eaLnBrk="0" hangingPunct="0">
              <a:defRPr sz="2400">
                <a:solidFill>
                  <a:schemeClr val="tx1"/>
                </a:solidFill>
                <a:latin typeface="微软雅黑" pitchFamily="34" charset="-122"/>
                <a:ea typeface="微软雅黑" pitchFamily="34" charset="-122"/>
              </a:defRPr>
            </a:lvl7pPr>
            <a:lvl8pPr eaLnBrk="0" hangingPunct="0">
              <a:defRPr sz="2400">
                <a:solidFill>
                  <a:schemeClr val="tx1"/>
                </a:solidFill>
                <a:latin typeface="微软雅黑" pitchFamily="34" charset="-122"/>
                <a:ea typeface="微软雅黑" pitchFamily="34" charset="-122"/>
              </a:defRPr>
            </a:lvl8pPr>
            <a:lvl9pPr eaLnBrk="0" hangingPunct="0">
              <a:defRPr sz="2400">
                <a:solidFill>
                  <a:schemeClr val="tx1"/>
                </a:solidFill>
                <a:latin typeface="微软雅黑" pitchFamily="34" charset="-122"/>
                <a:ea typeface="微软雅黑" pitchFamily="34" charset="-122"/>
              </a:defRPr>
            </a:lvl9pPr>
          </a:lstStyle>
          <a:p>
            <a:pPr>
              <a:defRPr/>
            </a:pPr>
            <a:r>
              <a:rPr kumimoji="1" lang="zh-CN" altLang="en-US" sz="3200" dirty="0">
                <a:latin typeface="Times New Roman" pitchFamily="18" charset="0"/>
                <a:ea typeface="宋体" pitchFamily="2" charset="-122"/>
              </a:rPr>
              <a:t>线性类数据结构：</a:t>
            </a:r>
            <a:endParaRPr kumimoji="1" lang="en-US" altLang="zh-CN" sz="3200"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sz="3200" dirty="0">
                <a:latin typeface="Times New Roman" pitchFamily="18" charset="0"/>
                <a:ea typeface="宋体" pitchFamily="2" charset="-122"/>
              </a:rPr>
              <a:t>数组：任意位置访问存储</a:t>
            </a:r>
            <a:endParaRPr kumimoji="1" lang="en-US" altLang="zh-CN" sz="3200"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sz="3200" dirty="0">
                <a:latin typeface="Times New Roman" pitchFamily="18" charset="0"/>
                <a:ea typeface="宋体" pitchFamily="2" charset="-122"/>
              </a:rPr>
              <a:t>栈：一端操作（查询、插入、删除等）</a:t>
            </a:r>
            <a:endParaRPr kumimoji="1" lang="en-US" altLang="zh-CN" sz="3200"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sz="3200" dirty="0">
                <a:latin typeface="Times New Roman" pitchFamily="18" charset="0"/>
                <a:ea typeface="宋体" pitchFamily="2" charset="-122"/>
              </a:rPr>
              <a:t>队列：两端操作（队尾进、队首出）</a:t>
            </a:r>
            <a:endParaRPr kumimoji="1" lang="en-US" altLang="zh-CN" sz="3200"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sz="3200" dirty="0">
                <a:latin typeface="Times New Roman" pitchFamily="18" charset="0"/>
                <a:ea typeface="宋体" pitchFamily="2" charset="-122"/>
              </a:rPr>
              <a:t>链表：每次查询从头开始，插入和删除比较方便</a:t>
            </a:r>
          </a:p>
        </p:txBody>
      </p:sp>
    </p:spTree>
    <p:extLst>
      <p:ext uri="{BB962C8B-B14F-4D97-AF65-F5344CB8AC3E}">
        <p14:creationId xmlns:p14="http://schemas.microsoft.com/office/powerpoint/2010/main" val="204836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栈</a:t>
            </a:r>
            <a:r>
              <a:rPr lang="en-US" altLang="zh-CN" dirty="0" smtClean="0"/>
              <a:t>: </a:t>
            </a:r>
            <a:r>
              <a:rPr lang="zh-CN" altLang="en-US" dirty="0"/>
              <a:t>先</a:t>
            </a:r>
            <a:r>
              <a:rPr lang="zh-CN" altLang="en-US" dirty="0" smtClean="0"/>
              <a:t>入后出</a:t>
            </a:r>
            <a:r>
              <a:rPr lang="en-US" altLang="zh-CN" dirty="0" smtClean="0"/>
              <a:t>, </a:t>
            </a:r>
            <a:r>
              <a:rPr lang="zh-CN" altLang="en-US" dirty="0" smtClean="0"/>
              <a:t>比如向箱子中平放放入书籍</a:t>
            </a:r>
            <a:r>
              <a:rPr lang="en-US" altLang="zh-CN" dirty="0" smtClean="0"/>
              <a:t>, </a:t>
            </a:r>
            <a:r>
              <a:rPr lang="zh-CN" altLang="en-US" dirty="0" smtClean="0"/>
              <a:t>先放进去的后被拿出来</a:t>
            </a:r>
            <a:endParaRPr lang="en-US" altLang="zh-CN" dirty="0" smtClean="0"/>
          </a:p>
          <a:p>
            <a:r>
              <a:rPr lang="zh-CN" altLang="en-US" dirty="0" smtClean="0"/>
              <a:t>或者是手枪等枪械发射子弹</a:t>
            </a:r>
            <a:r>
              <a:rPr lang="en-US" altLang="zh-CN" dirty="0" smtClean="0"/>
              <a:t>, </a:t>
            </a:r>
            <a:r>
              <a:rPr lang="zh-CN" altLang="en-US" dirty="0" smtClean="0"/>
              <a:t>先被填入弹匣的子弹后被发射</a:t>
            </a:r>
            <a:endParaRPr lang="en-US" altLang="zh-CN" dirty="0" smtClean="0"/>
          </a:p>
          <a:p>
            <a:r>
              <a:rPr lang="zh-CN" altLang="en-US" dirty="0" smtClean="0"/>
              <a:t>队列</a:t>
            </a:r>
            <a:r>
              <a:rPr lang="en-US" altLang="zh-CN" dirty="0" smtClean="0"/>
              <a:t>: </a:t>
            </a:r>
            <a:r>
              <a:rPr lang="zh-CN" altLang="en-US" dirty="0" smtClean="0"/>
              <a:t>先入先出</a:t>
            </a:r>
            <a:r>
              <a:rPr lang="en-US" altLang="zh-CN" dirty="0" smtClean="0"/>
              <a:t>, </a:t>
            </a:r>
            <a:r>
              <a:rPr lang="zh-CN" altLang="en-US" dirty="0" smtClean="0"/>
              <a:t>比如排队时</a:t>
            </a:r>
            <a:r>
              <a:rPr lang="en-US" altLang="zh-CN" dirty="0" smtClean="0"/>
              <a:t>, </a:t>
            </a:r>
            <a:r>
              <a:rPr lang="zh-CN" altLang="en-US" dirty="0" smtClean="0"/>
              <a:t>排在前面的先离开</a:t>
            </a:r>
            <a:endParaRPr lang="en-US" altLang="zh-CN" dirty="0" smtClean="0"/>
          </a:p>
          <a:p>
            <a:r>
              <a:rPr lang="zh-CN" altLang="en-US" dirty="0" smtClean="0"/>
              <a:t>数组</a:t>
            </a:r>
            <a:r>
              <a:rPr lang="en-US" altLang="zh-CN" dirty="0" smtClean="0"/>
              <a:t>: </a:t>
            </a:r>
            <a:r>
              <a:rPr lang="zh-CN" altLang="en-US" dirty="0" smtClean="0"/>
              <a:t>我们已经很熟悉了</a:t>
            </a:r>
            <a:r>
              <a:rPr lang="en-US" altLang="zh-CN" dirty="0" smtClean="0"/>
              <a:t>, </a:t>
            </a:r>
            <a:r>
              <a:rPr lang="zh-CN" altLang="en-US" dirty="0" smtClean="0"/>
              <a:t>可以在任意时刻存取</a:t>
            </a:r>
            <a:r>
              <a:rPr lang="en-US" altLang="zh-CN" dirty="0" smtClean="0"/>
              <a:t>, </a:t>
            </a:r>
            <a:r>
              <a:rPr lang="zh-CN" altLang="en-US" dirty="0" smtClean="0"/>
              <a:t>但是固定长度</a:t>
            </a:r>
            <a:r>
              <a:rPr lang="en-US" altLang="zh-CN" dirty="0" smtClean="0"/>
              <a:t>, </a:t>
            </a:r>
            <a:r>
              <a:rPr lang="zh-CN" altLang="en-US" dirty="0" smtClean="0"/>
              <a:t>还需要给定位置</a:t>
            </a:r>
            <a:r>
              <a:rPr lang="en-US" altLang="zh-CN" dirty="0" smtClean="0"/>
              <a:t>, </a:t>
            </a:r>
            <a:r>
              <a:rPr lang="zh-CN" altLang="en-US" dirty="0" smtClean="0"/>
              <a:t>就比如学校的班级</a:t>
            </a:r>
            <a:r>
              <a:rPr lang="en-US" altLang="zh-CN" dirty="0" smtClean="0"/>
              <a:t>, </a:t>
            </a:r>
            <a:r>
              <a:rPr lang="zh-CN" altLang="en-US" dirty="0" smtClean="0"/>
              <a:t>索引既是班牌</a:t>
            </a:r>
            <a:endParaRPr lang="en-US" altLang="zh-CN" dirty="0" smtClean="0"/>
          </a:p>
          <a:p>
            <a:r>
              <a:rPr lang="zh-CN" altLang="en-US" dirty="0" smtClean="0"/>
              <a:t>链表</a:t>
            </a:r>
            <a:r>
              <a:rPr lang="en-US" altLang="zh-CN" dirty="0" smtClean="0"/>
              <a:t>: </a:t>
            </a:r>
            <a:r>
              <a:rPr lang="zh-CN" altLang="en-US" dirty="0" smtClean="0"/>
              <a:t>从前一个元素找到后一个元素</a:t>
            </a:r>
            <a:r>
              <a:rPr lang="en-US" altLang="zh-CN" dirty="0" smtClean="0"/>
              <a:t>, </a:t>
            </a:r>
            <a:r>
              <a:rPr lang="zh-CN" altLang="en-US" dirty="0" smtClean="0"/>
              <a:t>可以找任意个</a:t>
            </a:r>
            <a:r>
              <a:rPr lang="en-US" altLang="zh-CN" dirty="0" smtClean="0"/>
              <a:t>, </a:t>
            </a:r>
            <a:r>
              <a:rPr lang="zh-CN" altLang="en-US" dirty="0" smtClean="0"/>
              <a:t>但是无法随机访问</a:t>
            </a:r>
            <a:endParaRPr lang="en-US" altLang="zh-CN" dirty="0" smtClean="0"/>
          </a:p>
        </p:txBody>
      </p:sp>
      <p:sp>
        <p:nvSpPr>
          <p:cNvPr id="3" name="标题 2"/>
          <p:cNvSpPr>
            <a:spLocks noGrp="1"/>
          </p:cNvSpPr>
          <p:nvPr>
            <p:ph type="title"/>
          </p:nvPr>
        </p:nvSpPr>
        <p:spPr/>
        <p:txBody>
          <a:bodyPr>
            <a:normAutofit fontScale="90000"/>
          </a:bodyPr>
          <a:lstStyle/>
          <a:p>
            <a:r>
              <a:rPr lang="zh-CN" altLang="en-US" dirty="0" smtClean="0"/>
              <a:t>线性数据结构</a:t>
            </a:r>
            <a:endParaRPr lang="zh-CN" altLang="en-US" dirty="0"/>
          </a:p>
        </p:txBody>
      </p:sp>
    </p:spTree>
    <p:extLst>
      <p:ext uri="{BB962C8B-B14F-4D97-AF65-F5344CB8AC3E}">
        <p14:creationId xmlns:p14="http://schemas.microsoft.com/office/powerpoint/2010/main" val="29347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217" y="2644079"/>
            <a:ext cx="7277100" cy="2247900"/>
          </a:xfrm>
        </p:spPr>
      </p:pic>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268766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67" y="2593910"/>
            <a:ext cx="5458408" cy="307035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72" y="2782562"/>
            <a:ext cx="5212838" cy="2932221"/>
          </a:xfrm>
          <a:prstGeom prst="rect">
            <a:avLst/>
          </a:prstGeom>
        </p:spPr>
      </p:pic>
    </p:spTree>
    <p:extLst>
      <p:ext uri="{BB962C8B-B14F-4D97-AF65-F5344CB8AC3E}">
        <p14:creationId xmlns:p14="http://schemas.microsoft.com/office/powerpoint/2010/main" val="148474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图论中的树和现实生活中的树长得一样，只不过我们习惯于处理问题的时候把树根放到上方来考虑。这种数据结构看起来像是一个倒挂的树，因此得名</a:t>
            </a:r>
          </a:p>
        </p:txBody>
      </p:sp>
      <p:sp>
        <p:nvSpPr>
          <p:cNvPr id="3" name="标题 2"/>
          <p:cNvSpPr>
            <a:spLocks noGrp="1"/>
          </p:cNvSpPr>
          <p:nvPr>
            <p:ph type="title"/>
          </p:nvPr>
        </p:nvSpPr>
        <p:spPr/>
        <p:txBody>
          <a:bodyPr>
            <a:normAutofit fontScale="90000"/>
          </a:bodyPr>
          <a:lstStyle/>
          <a:p>
            <a:r>
              <a:rPr lang="zh-CN" altLang="en-US" dirty="0" smtClean="0"/>
              <a:t>树状数据结构</a:t>
            </a:r>
            <a:endParaRPr lang="zh-CN" altLang="en-US" dirty="0"/>
          </a:p>
        </p:txBody>
      </p:sp>
    </p:spTree>
    <p:extLst>
      <p:ext uri="{BB962C8B-B14F-4D97-AF65-F5344CB8AC3E}">
        <p14:creationId xmlns:p14="http://schemas.microsoft.com/office/powerpoint/2010/main" val="409320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图</a:t>
            </a:r>
            <a:endParaRPr lang="zh-CN" altLang="en-US" dirty="0"/>
          </a:p>
        </p:txBody>
      </p:sp>
      <p:pic>
        <p:nvPicPr>
          <p:cNvPr id="4" name="Picture 3" descr="未命名">
            <a:extLst>
              <a:ext uri="{FF2B5EF4-FFF2-40B4-BE49-F238E27FC236}">
                <a16:creationId xmlns:a16="http://schemas.microsoft.com/office/drawing/2014/main" id="{A51B4A44-720C-ADC8-5242-54257F94F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23" y="1718468"/>
            <a:ext cx="5662835" cy="412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5" name="Text Box 4">
            <a:extLst>
              <a:ext uri="{FF2B5EF4-FFF2-40B4-BE49-F238E27FC236}">
                <a16:creationId xmlns:a16="http://schemas.microsoft.com/office/drawing/2014/main" id="{7B23BCCE-BEB4-A011-B591-279629B3E634}"/>
              </a:ext>
            </a:extLst>
          </p:cNvPr>
          <p:cNvSpPr txBox="1">
            <a:spLocks noChangeArrowheads="1"/>
          </p:cNvSpPr>
          <p:nvPr/>
        </p:nvSpPr>
        <p:spPr bwMode="auto">
          <a:xfrm>
            <a:off x="6709833" y="2502961"/>
            <a:ext cx="418253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楷体" panose="02010609060101010101" pitchFamily="49" charset="-122"/>
                <a:ea typeface="楷体" panose="02010609060101010101" pitchFamily="49" charset="-122"/>
              </a:rPr>
              <a:t>1、图的的定义</a:t>
            </a:r>
            <a:endParaRPr lang="zh-CN" altLang="en-US" sz="3200" dirty="0">
              <a:latin typeface="楷体" panose="02010609060101010101" pitchFamily="49" charset="-122"/>
              <a:ea typeface="楷体" panose="02010609060101010101" pitchFamily="49" charset="-122"/>
            </a:endParaRPr>
          </a:p>
          <a:p>
            <a:pPr eaLnBrk="1" hangingPunct="1"/>
            <a:r>
              <a:rPr lang="zh-CN" altLang="en-US" sz="3200" dirty="0">
                <a:latin typeface="楷体" panose="02010609060101010101" pitchFamily="49" charset="-122"/>
                <a:ea typeface="楷体" panose="02010609060101010101" pitchFamily="49" charset="-122"/>
              </a:rPr>
              <a:t>      </a:t>
            </a:r>
            <a:r>
              <a:rPr lang="zh-CN" altLang="en-US" sz="3200" b="1" dirty="0">
                <a:latin typeface="楷体" panose="02010609060101010101" pitchFamily="49" charset="-122"/>
                <a:ea typeface="楷体" panose="02010609060101010101" pitchFamily="49" charset="-122"/>
              </a:rPr>
              <a:t>图是由顶点V的集合和边E的集合组成的二元组：</a:t>
            </a:r>
          </a:p>
          <a:p>
            <a:pPr eaLnBrk="1" hangingPunct="1"/>
            <a:r>
              <a:rPr lang="zh-CN" altLang="en-US" sz="3200" b="1" dirty="0">
                <a:latin typeface="楷体" panose="02010609060101010101" pitchFamily="49" charset="-122"/>
                <a:ea typeface="楷体" panose="02010609060101010101" pitchFamily="49" charset="-122"/>
              </a:rPr>
              <a:t>   记G=（V，E） </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8051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基本概念</a:t>
            </a:r>
          </a:p>
        </p:txBody>
      </p:sp>
      <p:sp>
        <p:nvSpPr>
          <p:cNvPr id="4" name="内容占位符 2">
            <a:extLst>
              <a:ext uri="{FF2B5EF4-FFF2-40B4-BE49-F238E27FC236}">
                <a16:creationId xmlns:a16="http://schemas.microsoft.com/office/drawing/2014/main" id="{41288C81-6FA1-EC19-F311-CE0D642CC8B8}"/>
              </a:ext>
            </a:extLst>
          </p:cNvPr>
          <p:cNvSpPr txBox="1">
            <a:spLocks/>
          </p:cNvSpPr>
          <p:nvPr/>
        </p:nvSpPr>
        <p:spPr>
          <a:xfrm>
            <a:off x="1936658" y="1502306"/>
            <a:ext cx="8573558" cy="43735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FF0000"/>
              </a:buClr>
              <a:buFont typeface="Wingdings" panose="05000000000000000000" pitchFamily="2" charset="2"/>
              <a:buChar char="²"/>
            </a:pPr>
            <a:r>
              <a:rPr lang="zh-CN" altLang="en-US" dirty="0" smtClean="0"/>
              <a:t>二元组(V, E) 称为图(graph)。V 为顶点集，E为V 中结点之间的边的集合。</a:t>
            </a:r>
            <a:endParaRPr lang="en-US" altLang="zh-CN" dirty="0" smtClean="0"/>
          </a:p>
          <a:p>
            <a:pPr>
              <a:lnSpc>
                <a:spcPct val="150000"/>
              </a:lnSpc>
              <a:buClr>
                <a:srgbClr val="FF0000"/>
              </a:buClr>
              <a:buFont typeface="Wingdings" panose="05000000000000000000" pitchFamily="2" charset="2"/>
              <a:buChar char="²"/>
            </a:pPr>
            <a:r>
              <a:rPr lang="zh-CN" altLang="en-US" dirty="0" smtClean="0"/>
              <a:t>自环：一条边的两个端点是相同的。</a:t>
            </a:r>
            <a:endParaRPr lang="en-US" altLang="zh-CN" dirty="0" smtClean="0"/>
          </a:p>
          <a:p>
            <a:pPr marL="342900" lvl="1" indent="-342900">
              <a:lnSpc>
                <a:spcPct val="150000"/>
              </a:lnSpc>
              <a:buClr>
                <a:srgbClr val="FF0000"/>
              </a:buClr>
              <a:buFont typeface="Wingdings" panose="05000000000000000000" pitchFamily="2" charset="2"/>
              <a:buChar char="²"/>
            </a:pPr>
            <a:r>
              <a:rPr lang="zh-CN" altLang="en-US" sz="2800" dirty="0" smtClean="0"/>
              <a:t>多重边：两个端点之间有两条以上的边，称他们是多重边。</a:t>
            </a:r>
            <a:endParaRPr lang="en-US" altLang="zh-CN" sz="2800" dirty="0" smtClean="0"/>
          </a:p>
          <a:p>
            <a:pPr marL="342900" lvl="1" indent="-342900">
              <a:lnSpc>
                <a:spcPct val="150000"/>
              </a:lnSpc>
              <a:buClr>
                <a:srgbClr val="FF0000"/>
              </a:buClr>
              <a:buFont typeface="Wingdings" panose="05000000000000000000" pitchFamily="2" charset="2"/>
              <a:buChar char="²"/>
            </a:pPr>
            <a:r>
              <a:rPr lang="zh-CN" altLang="en-US" sz="2800" dirty="0" smtClean="0"/>
              <a:t>简单图：没有自环和多重边的图</a:t>
            </a:r>
            <a:endParaRPr lang="en-US" altLang="zh-CN" sz="28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0099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F96998C9-D3D4-074E-89A7-692BD15AF1A0}" vid="{5F379A9C-F887-0E43-8519-9C6CB54CE4FD}"/>
    </a:ext>
  </a:extLst>
</a:theme>
</file>

<file path=docProps/app.xml><?xml version="1.0" encoding="utf-8"?>
<Properties xmlns="http://schemas.openxmlformats.org/officeDocument/2006/extended-properties" xmlns:vt="http://schemas.openxmlformats.org/officeDocument/2006/docPropsVTypes">
  <Template>InfoCo PPT模板</Template>
  <TotalTime>487</TotalTime>
  <Words>1652</Words>
  <Application>Microsoft Office PowerPoint</Application>
  <PresentationFormat>宽屏</PresentationFormat>
  <Paragraphs>165</Paragraphs>
  <Slides>29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2" baseType="lpstr">
      <vt:lpstr>黑体</vt:lpstr>
      <vt:lpstr>华文楷体</vt:lpstr>
      <vt:lpstr>华文细黑</vt:lpstr>
      <vt:lpstr>楷体</vt:lpstr>
      <vt:lpstr>楷体_GB2312</vt:lpstr>
      <vt:lpstr>宋体</vt:lpstr>
      <vt:lpstr>微软雅黑</vt:lpstr>
      <vt:lpstr>Arial</vt:lpstr>
      <vt:lpstr>Times New Roman</vt:lpstr>
      <vt:lpstr>Wingdings</vt:lpstr>
      <vt:lpstr>Office 主题​​</vt:lpstr>
      <vt:lpstr>Microsoft Word Picture</vt:lpstr>
      <vt:lpstr>Picture</vt:lpstr>
      <vt:lpstr>InfoCo社团课第六节</vt:lpstr>
      <vt:lpstr>数据结构</vt:lpstr>
      <vt:lpstr>线性数据结构</vt:lpstr>
      <vt:lpstr>线性数据结构</vt:lpstr>
      <vt:lpstr>PowerPoint 演示文稿</vt:lpstr>
      <vt:lpstr>PowerPoint 演示文稿</vt:lpstr>
      <vt:lpstr>树状数据结构</vt:lpstr>
      <vt:lpstr>图</vt:lpstr>
      <vt:lpstr>基本概念</vt:lpstr>
      <vt:lpstr>基本概念</vt:lpstr>
      <vt:lpstr>基本概念</vt:lpstr>
      <vt:lpstr>PowerPoint 演示文稿</vt:lpstr>
      <vt:lpstr>PowerPoint 演示文稿</vt:lpstr>
      <vt:lpstr>PowerPoint 演示文稿</vt:lpstr>
      <vt:lpstr>PowerPoint 演示文稿</vt:lpstr>
      <vt:lpstr>PowerPoint 演示文稿</vt:lpstr>
      <vt:lpstr>图的存储—邻接矩阵</vt:lpstr>
      <vt:lpstr>图的遍历</vt:lpstr>
      <vt:lpstr>深度优先遍历(DFS)</vt:lpstr>
      <vt:lpstr>广度优先搜索(BFS)</vt:lpstr>
      <vt:lpstr>PowerPoint 演示文稿</vt:lpstr>
      <vt:lpstr>遍历练习题目</vt:lpstr>
      <vt:lpstr>PowerPoint 演示文稿</vt:lpstr>
      <vt:lpstr>犯罪团伙样例</vt:lpstr>
      <vt:lpstr>哈密顿路</vt:lpstr>
      <vt:lpstr>PowerPoint 演示文稿</vt:lpstr>
      <vt:lpstr>哈密顿路</vt:lpstr>
      <vt:lpstr>汉密顿路---DFS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InfoCo社团课第五节</dc:title>
  <dc:creator>子谦 王</dc:creator>
  <cp:lastModifiedBy>Sihang.Sha</cp:lastModifiedBy>
  <cp:revision>17</cp:revision>
  <dcterms:created xsi:type="dcterms:W3CDTF">2024-11-08T13:08:34Z</dcterms:created>
  <dcterms:modified xsi:type="dcterms:W3CDTF">2024-11-16T10:41:22Z</dcterms:modified>
</cp:coreProperties>
</file>