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10.jpeg" ContentType="image/jpeg"/>
  <Override PartName="/ppt/media/image8.png" ContentType="image/png"/>
  <Override PartName="/ppt/media/image13.jpeg" ContentType="image/jpe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Mastertitelformat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2/8/18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F90FE92-CE20-4851-8158-F1518E97EAE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Mastertitelformat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LevelMastertextformat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2/8/18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862C159-1252-4AF7-BACE-05E3B8AD7C1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3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609480" y="6247440"/>
            <a:ext cx="2840400" cy="473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4169520" y="6247440"/>
            <a:ext cx="3864600" cy="4730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8741520" y="6247440"/>
            <a:ext cx="2840400" cy="473040"/>
          </a:xfrm>
          <a:prstGeom prst="rect">
            <a:avLst/>
          </a:prstGeom>
        </p:spPr>
        <p:txBody>
          <a:bodyPr lIns="0" rIns="0" tIns="0" bIns="0"/>
          <a:p>
            <a:pPr algn="r"/>
            <a:fld id="{F3B8DF68-5717-46E3-8E2A-4465BA46BE8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Graph mining</a:t>
            </a:r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4465440" cy="1098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b="0" lang="en-US" sz="3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Acetaminophen</a:t>
            </a:r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82880" y="1690200"/>
            <a:ext cx="6095520" cy="457164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5883120" y="1690200"/>
            <a:ext cx="6095520" cy="4571640"/>
          </a:xfrm>
          <a:prstGeom prst="rect">
            <a:avLst/>
          </a:prstGeom>
          <a:ln>
            <a:noFill/>
          </a:ln>
        </p:spPr>
      </p:pic>
      <p:sp>
        <p:nvSpPr>
          <p:cNvPr id="143" name="TextShape 2"/>
          <p:cNvSpPr txBox="1"/>
          <p:nvPr/>
        </p:nvSpPr>
        <p:spPr>
          <a:xfrm>
            <a:off x="6507360" y="457200"/>
            <a:ext cx="4465440" cy="1098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b="0" lang="en-US" sz="3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Caffeine</a:t>
            </a:r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929520" y="547920"/>
            <a:ext cx="4465440" cy="1098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b="0" lang="en-US" sz="3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Trimethadione</a:t>
            </a:r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213840" y="1737720"/>
            <a:ext cx="6095520" cy="457164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5883120" y="1737360"/>
            <a:ext cx="6095520" cy="4571640"/>
          </a:xfrm>
          <a:prstGeom prst="rect">
            <a:avLst/>
          </a:prstGeom>
          <a:ln>
            <a:noFill/>
          </a:ln>
        </p:spPr>
      </p:pic>
      <p:sp>
        <p:nvSpPr>
          <p:cNvPr id="147" name="TextShape 2"/>
          <p:cNvSpPr txBox="1"/>
          <p:nvPr/>
        </p:nvSpPr>
        <p:spPr>
          <a:xfrm>
            <a:off x="6583680" y="547920"/>
            <a:ext cx="4465440" cy="1098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b="0" lang="en-US" sz="3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Diltiazem</a:t>
            </a:r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Stream Classification</a:t>
            </a:r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Hallo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Results of dcut</a:t>
            </a:r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density tree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Cut density tree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 all neighbors of the two cutted nodes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two new trees with this nodes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Repeat until n-trees were created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 nodes in original graph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Color them in clusters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nhaltsplatzhalter 4" descr=""/>
          <p:cNvPicPr/>
          <p:nvPr/>
        </p:nvPicPr>
        <p:blipFill>
          <a:blip r:embed="rId1"/>
          <a:stretch/>
        </p:blipFill>
        <p:spPr>
          <a:xfrm>
            <a:off x="1008720" y="-196200"/>
            <a:ext cx="9405360" cy="705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Density trees after 12 cuts</a:t>
            </a:r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Inhaltsplatzhalter 4" descr=""/>
          <p:cNvPicPr/>
          <p:nvPr/>
        </p:nvPicPr>
        <p:blipFill>
          <a:blip r:embed="rId1"/>
          <a:stretch/>
        </p:blipFill>
        <p:spPr>
          <a:xfrm>
            <a:off x="1458360" y="1280160"/>
            <a:ext cx="8440200" cy="5784120"/>
          </a:xfrm>
          <a:prstGeom prst="rect">
            <a:avLst/>
          </a:prstGeom>
          <a:ln>
            <a:noFill/>
          </a:ln>
        </p:spPr>
      </p:pic>
      <p:sp>
        <p:nvSpPr>
          <p:cNvPr id="124" name="Line 2"/>
          <p:cNvSpPr/>
          <p:nvPr/>
        </p:nvSpPr>
        <p:spPr>
          <a:xfrm>
            <a:off x="4656240" y="1690560"/>
            <a:ext cx="360" cy="496332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Line 3"/>
          <p:cNvSpPr/>
          <p:nvPr/>
        </p:nvSpPr>
        <p:spPr>
          <a:xfrm>
            <a:off x="7142760" y="1690560"/>
            <a:ext cx="360" cy="51674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4"/>
          <p:cNvSpPr/>
          <p:nvPr/>
        </p:nvSpPr>
        <p:spPr>
          <a:xfrm>
            <a:off x="1735920" y="3074400"/>
            <a:ext cx="8043840" cy="36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5"/>
          <p:cNvSpPr/>
          <p:nvPr/>
        </p:nvSpPr>
        <p:spPr>
          <a:xfrm flipV="1">
            <a:off x="1643040" y="4172040"/>
            <a:ext cx="8255520" cy="1022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6"/>
          <p:cNvSpPr/>
          <p:nvPr/>
        </p:nvSpPr>
        <p:spPr>
          <a:xfrm flipV="1">
            <a:off x="1735920" y="5274360"/>
            <a:ext cx="8162640" cy="9756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gspan</a:t>
            </a:r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Load graphs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Split data in training and test data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matrices with results of gspan algorithm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Column should be freq patterns</a:t>
            </a:r>
            <a:endParaRPr b="0" lang="en-US" sz="2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Rows should be the input graphs</a:t>
            </a:r>
            <a:endParaRPr b="0" lang="en-US" sz="2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if pattern in graph else 0</a:t>
            </a:r>
            <a:endParaRPr b="0" lang="en-US" sz="2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Hand train matrix to an RandomForest classifier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 performance with the test matrix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nhaltsplatzhalter 4" descr=""/>
          <p:cNvPicPr/>
          <p:nvPr/>
        </p:nvPicPr>
        <p:blipFill>
          <a:blip r:embed="rId1"/>
          <a:stretch/>
        </p:blipFill>
        <p:spPr>
          <a:xfrm>
            <a:off x="4235760" y="195120"/>
            <a:ext cx="8623080" cy="646740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900720" y="1669680"/>
            <a:ext cx="3878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Different rf scores depending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Threshold of the gspan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980640" y="4541760"/>
            <a:ext cx="3783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Development of the amount of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found patterns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SLR-kit</a:t>
            </a:r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run + -showAUC -pruneSingletons -pruneZeroKnowledge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Statistics used: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Average graph degree</a:t>
            </a:r>
            <a:endParaRPr b="0" lang="en-US" sz="2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Density</a:t>
            </a:r>
            <a:endParaRPr b="0" lang="en-US" sz="2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Subgraphs</a:t>
            </a:r>
            <a:endParaRPr b="0" lang="en-US" sz="2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cora_cite</a:t>
            </a:r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640080" y="17373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Size of graph 4240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Average degree 5.31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Density 0.0025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Nodes with degree 0 , ausgangsgrad, eingangsgrad (657, 657)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Full connected graph, size of the subgraphs (False, [3385, 34, 11, 9, 6, 5x2, 4x6, 3x2, 2x46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Count Min Sketch</a:t>
            </a:r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CMS table with murmurhash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 twits &amp; perform estimate over the drugs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Epsilon --&gt; how much error is added to our counts with each item we add to the cm sketch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Delta --&gt; with what probability do we want to allow the count estimate to be outside of our epsilon error rate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2018-02-07T19:59:13Z</dcterms:created>
  <dc:creator>Jonny Ponny</dc:creator>
  <dc:description/>
  <dc:language>en-US</dc:language>
  <cp:lastModifiedBy/>
  <dcterms:modified xsi:type="dcterms:W3CDTF">2018-02-08T12:08:03Z</dcterms:modified>
  <cp:revision>6</cp:revision>
  <dc:subject/>
  <dc:title>Graph mining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