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8" r:id="rId2"/>
    <p:sldId id="415" r:id="rId3"/>
    <p:sldId id="413" r:id="rId4"/>
    <p:sldId id="401" r:id="rId5"/>
    <p:sldId id="403" r:id="rId6"/>
    <p:sldId id="404" r:id="rId7"/>
    <p:sldId id="407" r:id="rId8"/>
    <p:sldId id="406" r:id="rId9"/>
    <p:sldId id="411" r:id="rId10"/>
    <p:sldId id="408" r:id="rId11"/>
    <p:sldId id="412" r:id="rId12"/>
  </p:sldIdLst>
  <p:sldSz cx="12192000" cy="6858000"/>
  <p:notesSz cx="6808788" cy="9940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2EF"/>
    <a:srgbClr val="C80305"/>
    <a:srgbClr val="00CC99"/>
    <a:srgbClr val="FFFBFB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81993" autoAdjust="0"/>
  </p:normalViewPr>
  <p:slideViewPr>
    <p:cSldViewPr snapToGrid="0">
      <p:cViewPr varScale="1">
        <p:scale>
          <a:sx n="71" d="100"/>
          <a:sy n="71" d="100"/>
        </p:scale>
        <p:origin x="10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374B2-0C1A-426F-8F1F-07D8DF505406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13F3-26B5-4D93-A4FA-BE65590A8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98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683B-26D8-724E-89B0-02249384450D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4375-EE74-1B43-ADD9-C3016E912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162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8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81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10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8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35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63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800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1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27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67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54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2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8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4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6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9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2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8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1">
                <a:lumMod val="60000"/>
                <a:lumOff val="40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91AA-3F0C-4182-9D7B-1EB634D8256B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qruiz.net/Q/?jpoAh1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mentimeter.com/app/presentation/aljipz12v2aiwqh622hcjewajrfwfg37/hsqpswrek47c/edit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www.wordreference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hyperlink" Target="https://agendaweb.org/" TargetMode="External"/><Relationship Id="rId18" Type="http://schemas.openxmlformats.org/officeDocument/2006/relationships/hyperlink" Target="http://www.proprofs.com/quiz-school/topic/computer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://www.wordreference.com/" TargetMode="External"/><Relationship Id="rId7" Type="http://schemas.openxmlformats.org/officeDocument/2006/relationships/image" Target="../media/image7.jpeg"/><Relationship Id="rId12" Type="http://schemas.openxmlformats.org/officeDocument/2006/relationships/hyperlink" Target="http://www.ego4u.com/" TargetMode="External"/><Relationship Id="rId17" Type="http://schemas.openxmlformats.org/officeDocument/2006/relationships/hyperlink" Target="https://www.ispeakspokespoken.com/cours-anglais/#Cours-danglais-pour-avances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www.anglaisfacile.com/beginners/" TargetMode="External"/><Relationship Id="rId20" Type="http://schemas.openxmlformats.org/officeDocument/2006/relationships/hyperlink" Target="https://global-exam.com/blog/fr/general-english-combien-de-temps-pour-apprendre-langlai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www.deepl.com/translator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breakingnewsenglish.com/" TargetMode="External"/><Relationship Id="rId10" Type="http://schemas.openxmlformats.org/officeDocument/2006/relationships/image" Target="../media/image10.png"/><Relationship Id="rId19" Type="http://schemas.openxmlformats.org/officeDocument/2006/relationships/hyperlink" Target="https://wordcounter.net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hyperlink" Target="https://www.businessenglishsite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hyperlink" Target="https://www.youtube.com/watch?v=t5I_c5w9rUM&amp;list=PLpXDfP--B5esxM6zbiNUj_Tws-uGbEVPb&amp;index=15" TargetMode="External"/><Relationship Id="rId18" Type="http://schemas.openxmlformats.org/officeDocument/2006/relationships/hyperlink" Target="https://www.youtube.com/watch?v=AQ6yEINNZMs&amp;list=PLpXDfP--B5esLa0TC2b5e00HFX9-8zyVc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s://www.youtube.com/watch?v=xn1st-yv2kI&amp;list=PLpXDfP--B5esxM6zbiNUj_Tws-uGbEVPb&amp;index=14" TargetMode="External"/><Relationship Id="rId17" Type="http://schemas.openxmlformats.org/officeDocument/2006/relationships/hyperlink" Target="https://www.youtube.com/playlist?list=PLpXDfP--B5evNTAKT6qxxELb3QSP2Nz_d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www.youtube.com/playlist?list=PLpXDfP--B5esxM6zbiNUj_Tws-uGbEVP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youtube.com/watch?v=Asmt1ws1ogw&amp;list=PLpXDfP--B5esxM6zbiNUj_Tws-uGbEVPb&amp;index=2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www.youtube.com/watch?v=z3nrxcffbfI&amp;list=PLpXDfP--B5esxM6zbiNUj_Tws-uGbEVPb&amp;index=29" TargetMode="External"/><Relationship Id="rId10" Type="http://schemas.openxmlformats.org/officeDocument/2006/relationships/image" Target="../media/image10.png"/><Relationship Id="rId19" Type="http://schemas.openxmlformats.org/officeDocument/2006/relationships/hyperlink" Target="http://www.wordreference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hyperlink" Target="https://www.youtube.com/watch?v=-ReQcfZgm9w&amp;list=PLpXDfP--B5esxM6zbiNUj_Tws-uGbEVPb&amp;index=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9DBBB5-BBE2-F68D-01A3-13818EE2C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8" t="17420" r="49" b="22657"/>
          <a:stretch/>
        </p:blipFill>
        <p:spPr>
          <a:xfrm>
            <a:off x="0" y="940780"/>
            <a:ext cx="12192944" cy="59172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267230" y="5002085"/>
            <a:ext cx="54000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2C2EF"/>
                </a:solidFill>
              </a:rPr>
              <a:t>www.adrar-numerique.com</a:t>
            </a:r>
            <a:endParaRPr lang="fr-FR" sz="2400" dirty="0">
              <a:solidFill>
                <a:srgbClr val="62C2EF"/>
              </a:solidFill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55F0971-13AC-A4DC-229A-7F558CCE4004}"/>
              </a:ext>
            </a:extLst>
          </p:cNvPr>
          <p:cNvGrpSpPr/>
          <p:nvPr/>
        </p:nvGrpSpPr>
        <p:grpSpPr>
          <a:xfrm>
            <a:off x="0" y="6480855"/>
            <a:ext cx="12198785" cy="406597"/>
            <a:chOff x="0" y="6480855"/>
            <a:chExt cx="12198785" cy="4065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57B399-F267-D74A-B3F1-548C39AC95E1}"/>
                </a:ext>
              </a:extLst>
            </p:cNvPr>
            <p:cNvSpPr/>
            <p:nvPr/>
          </p:nvSpPr>
          <p:spPr>
            <a:xfrm>
              <a:off x="0" y="6511996"/>
              <a:ext cx="12198785" cy="360143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0D39A5D-0902-077E-79BD-1D23493BFC47}"/>
                </a:ext>
              </a:extLst>
            </p:cNvPr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8258027A-0FCD-1465-2F3C-A85839285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</p:spPr>
          </p:pic>
          <p:pic>
            <p:nvPicPr>
              <p:cNvPr id="39" name="Image 38">
                <a:extLst>
                  <a:ext uri="{FF2B5EF4-FFF2-40B4-BE49-F238E27FC236}">
                    <a16:creationId xmlns:a16="http://schemas.microsoft.com/office/drawing/2014/main" id="{3A38143F-4333-557C-E08E-44C986F99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</p:spPr>
          </p:pic>
        </p:grpSp>
        <p:pic>
          <p:nvPicPr>
            <p:cNvPr id="36" name="Image 35" descr="LOGO-ERN-GEN2017-1.png">
              <a:extLst>
                <a:ext uri="{FF2B5EF4-FFF2-40B4-BE49-F238E27FC236}">
                  <a16:creationId xmlns:a16="http://schemas.microsoft.com/office/drawing/2014/main" id="{16604F19-73B9-18A3-6505-8C0702824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7" r="19245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502D3B1-EAC9-877D-7AA3-325BA4077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01656A8B-2FEB-5846-73BC-5CB9BC379BBC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1B7591D-FC69-034C-0567-1CC5EAFD687D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0A51DE6-7B52-495C-5202-A9647CE0A455}"/>
                </a:ext>
              </a:extLst>
            </p:cNvPr>
            <p:cNvSpPr txBox="1"/>
            <p:nvPr/>
          </p:nvSpPr>
          <p:spPr>
            <a:xfrm>
              <a:off x="5581086" y="810832"/>
              <a:ext cx="4151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bg1"/>
                  </a:solidFill>
                </a:rPr>
                <a:t>Suivez-nous…         www.linkedin.com/school/</a:t>
              </a:r>
              <a:r>
                <a:rPr lang="fr-FR" sz="1000" b="1" dirty="0">
                  <a:solidFill>
                    <a:schemeClr val="bg1"/>
                  </a:solidFill>
                </a:rPr>
                <a:t>adrarnumerique</a:t>
              </a:r>
              <a:endParaRPr lang="fr-FR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53" name="Image 52" descr="logo-linkedin.png">
              <a:extLst>
                <a:ext uri="{FF2B5EF4-FFF2-40B4-BE49-F238E27FC236}">
                  <a16:creationId xmlns:a16="http://schemas.microsoft.com/office/drawing/2014/main" id="{710D4C12-CDA0-6F30-21BE-D0063A60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262" y="845083"/>
              <a:ext cx="169371" cy="169371"/>
            </a:xfrm>
            <a:prstGeom prst="rect">
              <a:avLst/>
            </a:prstGeom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36B6F3CE-EE1A-B717-23B6-E62BC1DAF3E4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57" name="Image 56" descr="bien plus.jpg">
                <a:extLst>
                  <a:ext uri="{FF2B5EF4-FFF2-40B4-BE49-F238E27FC236}">
                    <a16:creationId xmlns:a16="http://schemas.microsoft.com/office/drawing/2014/main" id="{810DEF0D-2076-9428-4691-38E76DDAB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58" name="Image 57" descr="LOGO ADRAR 300dpi.jpg">
                <a:extLst>
                  <a:ext uri="{FF2B5EF4-FFF2-40B4-BE49-F238E27FC236}">
                    <a16:creationId xmlns:a16="http://schemas.microsoft.com/office/drawing/2014/main" id="{B27111CB-113A-D368-E263-441A2FC22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Image 58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6B172AB6-9ECC-845B-2E46-AB7B4D80C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56DCA49-7383-DDBC-F1DA-1BC4C7734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AA9E4BF9-AEA7-2804-297F-77C47BAFC146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</a:rPr>
                <a:t>REUNION D’INFORMATION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PRF REGION OCCITANIE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701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</a:rPr>
                <a:t>TEST</a:t>
              </a:r>
              <a:endParaRPr lang="fr-FR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1550636" y="1596938"/>
            <a:ext cx="94466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noProof="1" smtClean="0">
              <a:latin typeface="Constantia"/>
            </a:endParaRPr>
          </a:p>
          <a:p>
            <a:pPr algn="ctr"/>
            <a:r>
              <a:rPr lang="fr-FR" sz="4400" noProof="1" smtClean="0">
                <a:latin typeface="Constantia"/>
              </a:rPr>
              <a:t>Let’s </a:t>
            </a:r>
            <a:r>
              <a:rPr lang="fr-FR" sz="4400" noProof="1">
                <a:latin typeface="Constantia"/>
              </a:rPr>
              <a:t>go for the placement </a:t>
            </a:r>
            <a:r>
              <a:rPr lang="fr-FR" sz="4400" noProof="1" smtClean="0">
                <a:latin typeface="Constantia"/>
              </a:rPr>
              <a:t>Test!</a:t>
            </a:r>
          </a:p>
          <a:p>
            <a:pPr algn="ctr"/>
            <a:endParaRPr lang="fr-FR" sz="2800" noProof="1">
              <a:latin typeface="Constantia"/>
            </a:endParaRPr>
          </a:p>
          <a:p>
            <a:pPr algn="ctr"/>
            <a:endParaRPr lang="fr-FR" sz="2800" noProof="1" smtClean="0">
              <a:latin typeface="Constantia"/>
            </a:endParaRPr>
          </a:p>
          <a:p>
            <a:pPr algn="ctr"/>
            <a:endParaRPr lang="fr-FR" sz="2800" noProof="1" smtClean="0">
              <a:latin typeface="Constantia"/>
            </a:endParaRPr>
          </a:p>
          <a:p>
            <a:pPr algn="ctr"/>
            <a:r>
              <a:rPr lang="fr-FR" sz="2800" noProof="1" smtClean="0">
                <a:latin typeface="Constantia"/>
              </a:rPr>
              <a:t> </a:t>
            </a:r>
            <a:r>
              <a:rPr lang="fr-FR" b="1" u="sng" dirty="0">
                <a:hlinkClick r:id="rId11"/>
              </a:rPr>
              <a:t>https://qruiz.net/Q/?jpoAh1</a:t>
            </a:r>
            <a:endParaRPr lang="fr-FR" dirty="0"/>
          </a:p>
          <a:p>
            <a:pPr algn="ctr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73419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2501603" y="1306473"/>
            <a:ext cx="9006403" cy="95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 smtClean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algn="ctr"/>
            <a:endParaRPr lang="en-US" sz="3600" b="1" dirty="0" smtClean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Get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To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Know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Each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Other ! </a:t>
            </a:r>
            <a:endParaRPr lang="en-US" sz="3600" b="1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algn="ctr"/>
            <a:endParaRPr lang="en-US" sz="3600" dirty="0">
              <a:latin typeface="Bahnschrift Light" panose="020B0502040204020203" pitchFamily="34" charset="0"/>
            </a:endParaRPr>
          </a:p>
          <a:p>
            <a:pPr algn="ctr"/>
            <a:endParaRPr lang="en-US" dirty="0"/>
          </a:p>
          <a:p>
            <a:r>
              <a:rPr lang="en-US" sz="3600" dirty="0" smtClean="0">
                <a:latin typeface="Bahnschrift Light" panose="020B0502040204020203" pitchFamily="34" charset="0"/>
              </a:rPr>
              <a:t>  </a:t>
            </a:r>
          </a:p>
          <a:p>
            <a:endParaRPr lang="en-US" sz="3200" dirty="0" smtClean="0"/>
          </a:p>
          <a:p>
            <a:pPr algn="ctr"/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fr-FR" sz="3600" noProof="1" smtClean="0">
              <a:latin typeface="Constantia"/>
            </a:endParaRPr>
          </a:p>
          <a:p>
            <a:pPr algn="ctr"/>
            <a:endParaRPr lang="fr-FR" sz="3600" noProof="1">
              <a:latin typeface="Constantia"/>
            </a:endParaRPr>
          </a:p>
          <a:p>
            <a:pPr algn="ctr"/>
            <a:endParaRPr lang="fr-FR" sz="3600" noProof="1" smtClean="0">
              <a:latin typeface="Constantia"/>
            </a:endParaRPr>
          </a:p>
          <a:p>
            <a:pPr algn="ctr"/>
            <a:endParaRPr lang="fr-FR" sz="36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818" y="1708589"/>
            <a:ext cx="2811113" cy="418662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56900" y="730127"/>
            <a:ext cx="3146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cap="small" noProof="1" smtClean="0">
                <a:solidFill>
                  <a:schemeClr val="bg1"/>
                </a:solidFill>
                <a:latin typeface="Constantia"/>
                <a:hlinkClick r:id="rId12"/>
              </a:rPr>
              <a:t>A</a:t>
            </a:r>
            <a:r>
              <a:rPr lang="fr-FR" sz="2400" cap="small" noProof="1" smtClean="0">
                <a:solidFill>
                  <a:schemeClr val="bg1"/>
                </a:solidFill>
                <a:latin typeface="Constantia"/>
              </a:rPr>
              <a:t> bit of information </a:t>
            </a:r>
            <a:endParaRPr lang="fr-FR" sz="2400" b="1" cap="small" dirty="0">
              <a:solidFill>
                <a:schemeClr val="bg1"/>
              </a:solidFill>
              <a:hlinkClick r:id="rId12"/>
            </a:endParaRPr>
          </a:p>
        </p:txBody>
      </p:sp>
    </p:spTree>
    <p:extLst>
      <p:ext uri="{BB962C8B-B14F-4D97-AF65-F5344CB8AC3E}">
        <p14:creationId xmlns:p14="http://schemas.microsoft.com/office/powerpoint/2010/main" val="377450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pic>
        <p:nvPicPr>
          <p:cNvPr id="18" name="Image 17"/>
          <p:cNvPicPr/>
          <p:nvPr/>
        </p:nvPicPr>
        <p:blipFill>
          <a:blip r:embed="rId13"/>
          <a:stretch>
            <a:fillRect/>
          </a:stretch>
        </p:blipFill>
        <p:spPr>
          <a:xfrm>
            <a:off x="2978478" y="1600593"/>
            <a:ext cx="1072815" cy="1064332"/>
          </a:xfrm>
          <a:prstGeom prst="rect">
            <a:avLst/>
          </a:prstGeom>
        </p:spPr>
      </p:pic>
      <p:pic>
        <p:nvPicPr>
          <p:cNvPr id="19" name="Image 18"/>
          <p:cNvPicPr/>
          <p:nvPr/>
        </p:nvPicPr>
        <p:blipFill>
          <a:blip r:embed="rId14"/>
          <a:stretch>
            <a:fillRect/>
          </a:stretch>
        </p:blipFill>
        <p:spPr>
          <a:xfrm>
            <a:off x="545102" y="1598084"/>
            <a:ext cx="1210562" cy="945201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8768" y="1615664"/>
            <a:ext cx="797996" cy="109290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66126" y="1613008"/>
            <a:ext cx="1069295" cy="1163645"/>
          </a:xfrm>
          <a:prstGeom prst="rect">
            <a:avLst/>
          </a:prstGeom>
        </p:spPr>
      </p:pic>
      <p:pic>
        <p:nvPicPr>
          <p:cNvPr id="24" name="Image 23"/>
          <p:cNvPicPr/>
          <p:nvPr/>
        </p:nvPicPr>
        <p:blipFill>
          <a:blip r:embed="rId17"/>
          <a:stretch>
            <a:fillRect/>
          </a:stretch>
        </p:blipFill>
        <p:spPr>
          <a:xfrm>
            <a:off x="4319018" y="3074378"/>
            <a:ext cx="735382" cy="123960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95374" y="3236368"/>
            <a:ext cx="874146" cy="73461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14459" y="5589206"/>
            <a:ext cx="1430900" cy="65077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49180" y="1617313"/>
            <a:ext cx="1006534" cy="121181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56357" y="3492383"/>
            <a:ext cx="2185645" cy="62030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95617" y="5288676"/>
            <a:ext cx="1084852" cy="104126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41862" y="3167407"/>
            <a:ext cx="859230" cy="80357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506572" y="5158585"/>
            <a:ext cx="959671" cy="962784"/>
          </a:xfrm>
          <a:prstGeom prst="rect">
            <a:avLst/>
          </a:prstGeom>
        </p:spPr>
      </p:pic>
      <p:pic>
        <p:nvPicPr>
          <p:cNvPr id="44" name="Image 43"/>
          <p:cNvPicPr/>
          <p:nvPr/>
        </p:nvPicPr>
        <p:blipFill>
          <a:blip r:embed="rId25"/>
          <a:stretch>
            <a:fillRect/>
          </a:stretch>
        </p:blipFill>
        <p:spPr>
          <a:xfrm>
            <a:off x="1559892" y="5037317"/>
            <a:ext cx="1539910" cy="10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55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</a:rPr>
                <a:t>Survey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158386" y="1146982"/>
            <a:ext cx="9006403" cy="915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algn="ctr"/>
            <a:endParaRPr lang="en-US" sz="3600" dirty="0">
              <a:latin typeface="Bahnschrift Light" panose="020B0502040204020203" pitchFamily="34" charset="0"/>
            </a:endParaRPr>
          </a:p>
          <a:p>
            <a:pPr algn="ctr"/>
            <a:endParaRPr lang="en-US" dirty="0"/>
          </a:p>
          <a:p>
            <a:r>
              <a:rPr lang="en-US" sz="3600" dirty="0">
                <a:latin typeface="Bahnschrift Light" panose="020B0502040204020203" pitchFamily="34" charset="0"/>
              </a:rPr>
              <a:t>  </a:t>
            </a:r>
            <a:endParaRPr lang="en-US" sz="3600" dirty="0" smtClean="0">
              <a:latin typeface="Bahnschrift Light" panose="020B0502040204020203" pitchFamily="34" charset="0"/>
            </a:endParaRPr>
          </a:p>
          <a:p>
            <a:endParaRPr lang="en-US" sz="3600" dirty="0">
              <a:latin typeface="Bahnschrift Light" panose="020B0502040204020203" pitchFamily="34" charset="0"/>
              <a:hlinkClick r:id="rId11"/>
            </a:endParaRPr>
          </a:p>
          <a:p>
            <a:endParaRPr lang="en-US" sz="3600" dirty="0" smtClean="0">
              <a:latin typeface="Bahnschrift Light" panose="020B0502040204020203" pitchFamily="34" charset="0"/>
              <a:hlinkClick r:id=""/>
            </a:endParaRPr>
          </a:p>
          <a:p>
            <a:endParaRPr lang="en-US" sz="3600" dirty="0" smtClean="0">
              <a:latin typeface="Bahnschrift Light" panose="020B0502040204020203" pitchFamily="34" charset="0"/>
              <a:hlinkClick r:id=""/>
            </a:endParaRPr>
          </a:p>
          <a:p>
            <a:endParaRPr lang="en-US" sz="3600" dirty="0">
              <a:latin typeface="Bahnschrift Light" panose="020B0502040204020203" pitchFamily="34" charset="0"/>
              <a:hlinkClick r:id="rId11"/>
            </a:endParaRPr>
          </a:p>
          <a:p>
            <a:endParaRPr lang="en-US" sz="3600" dirty="0" smtClean="0">
              <a:latin typeface="Bahnschrift Light" panose="020B0502040204020203" pitchFamily="34" charset="0"/>
              <a:hlinkClick r:id="rId11"/>
            </a:endParaRPr>
          </a:p>
          <a:p>
            <a:r>
              <a:rPr lang="en-US" sz="1100" dirty="0" smtClean="0">
                <a:latin typeface="Bahnschrift Light" panose="020B0502040204020203" pitchFamily="34" charset="0"/>
                <a:hlinkClick r:id="rId11"/>
              </a:rPr>
              <a:t>https</a:t>
            </a:r>
            <a:r>
              <a:rPr lang="en-US" sz="1100" dirty="0">
                <a:latin typeface="Bahnschrift Light" panose="020B0502040204020203" pitchFamily="34" charset="0"/>
                <a:hlinkClick r:id="rId11"/>
              </a:rPr>
              <a:t>://</a:t>
            </a:r>
            <a:r>
              <a:rPr lang="en-US" sz="1100" dirty="0" smtClean="0">
                <a:latin typeface="Bahnschrift Light" panose="020B0502040204020203" pitchFamily="34" charset="0"/>
                <a:hlinkClick r:id="rId11"/>
              </a:rPr>
              <a:t>www.mentimeter.com/app/presentation/aljipz12v2aiwqh622hcjewajrfwfg37/hsqpswrek47c/edit</a:t>
            </a:r>
            <a:r>
              <a:rPr lang="en-US" sz="1100" dirty="0" smtClean="0">
                <a:latin typeface="Bahnschrift Light" panose="020B0502040204020203" pitchFamily="34" charset="0"/>
              </a:rPr>
              <a:t> </a:t>
            </a:r>
          </a:p>
          <a:p>
            <a:endParaRPr lang="en-US" sz="3200" dirty="0" smtClean="0"/>
          </a:p>
          <a:p>
            <a:pPr algn="ctr"/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fr-FR" sz="3600" noProof="1" smtClean="0">
              <a:latin typeface="Constantia"/>
            </a:endParaRPr>
          </a:p>
          <a:p>
            <a:pPr algn="ctr"/>
            <a:endParaRPr lang="fr-FR" sz="3600" noProof="1">
              <a:latin typeface="Constantia"/>
            </a:endParaRPr>
          </a:p>
          <a:p>
            <a:pPr algn="ctr"/>
            <a:endParaRPr lang="fr-FR" sz="3600" noProof="1" smtClean="0">
              <a:latin typeface="Constantia"/>
            </a:endParaRPr>
          </a:p>
          <a:p>
            <a:pPr algn="ctr"/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0704" y="1567133"/>
            <a:ext cx="7346891" cy="410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78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204587"/>
            <a:chOff x="0" y="-27077"/>
            <a:chExt cx="12198786" cy="120458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2843560" y="777400"/>
              <a:ext cx="67241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</a:rPr>
                <a:t>How to mention </a:t>
              </a:r>
              <a:r>
                <a:rPr lang="fr-FR" sz="2000" dirty="0" err="1">
                  <a:solidFill>
                    <a:schemeClr val="bg1"/>
                  </a:solidFill>
                </a:rPr>
                <a:t>your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Skills</a:t>
              </a:r>
              <a:r>
                <a:rPr lang="fr-FR" sz="2000" dirty="0">
                  <a:solidFill>
                    <a:schemeClr val="bg1"/>
                  </a:solidFill>
                </a:rPr>
                <a:t> about English on </a:t>
              </a:r>
              <a:r>
                <a:rPr lang="fr-FR" sz="2000" dirty="0" err="1">
                  <a:solidFill>
                    <a:schemeClr val="bg1"/>
                  </a:solidFill>
                </a:rPr>
                <a:t>your</a:t>
              </a:r>
              <a:r>
                <a:rPr lang="fr-FR" sz="2000" dirty="0">
                  <a:solidFill>
                    <a:schemeClr val="bg1"/>
                  </a:solidFill>
                </a:rPr>
                <a:t> CV </a:t>
              </a:r>
              <a:endParaRPr lang="fr-FR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715" y="1163868"/>
            <a:ext cx="1807361" cy="522392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5866" y="3210552"/>
            <a:ext cx="1348252" cy="136942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66559" y="2032018"/>
            <a:ext cx="1329032" cy="117992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5866" y="4461389"/>
            <a:ext cx="1346492" cy="1211711"/>
          </a:xfrm>
          <a:prstGeom prst="rect">
            <a:avLst/>
          </a:prstGeom>
        </p:spPr>
      </p:pic>
      <p:sp>
        <p:nvSpPr>
          <p:cNvPr id="20" name="Titre 1"/>
          <p:cNvSpPr txBox="1">
            <a:spLocks/>
          </p:cNvSpPr>
          <p:nvPr/>
        </p:nvSpPr>
        <p:spPr>
          <a:xfrm>
            <a:off x="2074019" y="1175181"/>
            <a:ext cx="10515600" cy="178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dirty="0" smtClean="0"/>
              <a:t>TOEIC SCORES</a:t>
            </a:r>
            <a:r>
              <a:rPr lang="en-US" b="1" u="sng" dirty="0" smtClean="0"/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	Your objective: </a:t>
            </a:r>
            <a:r>
              <a:rPr lang="en-US" sz="2400" dirty="0" smtClean="0">
                <a:solidFill>
                  <a:srgbClr val="002060"/>
                </a:solidFill>
              </a:rPr>
              <a:t>Fill up the stars ! &amp; place you cv top of the list!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									</a:t>
            </a:r>
            <a:endParaRPr lang="fr-FR" sz="2200" dirty="0"/>
          </a:p>
        </p:txBody>
      </p:sp>
      <p:pic>
        <p:nvPicPr>
          <p:cNvPr id="21" name="Espace réservé du contenu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52358" y="2785602"/>
            <a:ext cx="8947134" cy="3744343"/>
          </a:xfrm>
          <a:prstGeom prst="rect">
            <a:avLst/>
          </a:prstGeom>
        </p:spPr>
      </p:pic>
      <p:sp>
        <p:nvSpPr>
          <p:cNvPr id="22" name="Étoile à 5 branches 21"/>
          <p:cNvSpPr/>
          <p:nvPr/>
        </p:nvSpPr>
        <p:spPr>
          <a:xfrm>
            <a:off x="8962935" y="2089062"/>
            <a:ext cx="395035" cy="2997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875972" y="2494895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A1</a:t>
            </a:r>
            <a:endParaRPr lang="fr-FR" dirty="0"/>
          </a:p>
        </p:txBody>
      </p:sp>
      <p:sp>
        <p:nvSpPr>
          <p:cNvPr id="24" name="Étoile à 5 branches 23"/>
          <p:cNvSpPr/>
          <p:nvPr/>
        </p:nvSpPr>
        <p:spPr>
          <a:xfrm>
            <a:off x="9678791" y="2089062"/>
            <a:ext cx="395035" cy="2997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10411027" y="2091751"/>
            <a:ext cx="395035" cy="2997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Étoile à 5 branches 26"/>
          <p:cNvSpPr/>
          <p:nvPr/>
        </p:nvSpPr>
        <p:spPr>
          <a:xfrm>
            <a:off x="11842203" y="2093518"/>
            <a:ext cx="395035" cy="2997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5 branches 27"/>
          <p:cNvSpPr/>
          <p:nvPr/>
        </p:nvSpPr>
        <p:spPr>
          <a:xfrm>
            <a:off x="11198259" y="2111060"/>
            <a:ext cx="395035" cy="29972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9601048" y="2504159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A2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0370257" y="2504159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</a:t>
            </a:r>
            <a:r>
              <a:rPr lang="fr-FR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5875" y="2504159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842203" y="2504159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00369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521524" y="1154085"/>
            <a:ext cx="11624111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b="1" dirty="0" smtClean="0">
                <a:solidFill>
                  <a:srgbClr val="0070C0"/>
                </a:solidFill>
                <a:latin typeface="+mj-lt"/>
              </a:rPr>
              <a:t>Savoir </a:t>
            </a:r>
            <a:r>
              <a:rPr lang="fr-FR" b="1" dirty="0">
                <a:solidFill>
                  <a:srgbClr val="0070C0"/>
                </a:solidFill>
                <a:latin typeface="+mj-lt"/>
              </a:rPr>
              <a:t>épeler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(nom,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adresse, emails, mots de passe)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et transmettre des </a:t>
            </a:r>
            <a:r>
              <a:rPr lang="fr-FR" b="1" dirty="0">
                <a:solidFill>
                  <a:srgbClr val="002060"/>
                </a:solidFill>
                <a:latin typeface="+mj-lt"/>
              </a:rPr>
              <a:t>chiffres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 oralement en anglais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70C0"/>
                </a:solidFill>
                <a:latin typeface="+mj-lt"/>
              </a:rPr>
              <a:t>Savoir </a:t>
            </a:r>
            <a:r>
              <a:rPr lang="fr-FR" b="1" dirty="0">
                <a:solidFill>
                  <a:srgbClr val="0070C0"/>
                </a:solidFill>
                <a:latin typeface="+mj-lt"/>
              </a:rPr>
              <a:t>poser des questions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simples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&amp; utiliser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les </a:t>
            </a:r>
            <a:r>
              <a:rPr lang="fr-FR" b="1" dirty="0">
                <a:solidFill>
                  <a:srgbClr val="002060"/>
                </a:solidFill>
                <a:latin typeface="+mj-lt"/>
              </a:rPr>
              <a:t>formules de politesse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les plus courantes en anglais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(</a:t>
            </a:r>
            <a:r>
              <a:rPr lang="fr-FR" dirty="0" smtClean="0">
                <a:solidFill>
                  <a:srgbClr val="002060"/>
                </a:solidFill>
              </a:rPr>
              <a:t>Poser </a:t>
            </a:r>
            <a:r>
              <a:rPr lang="fr-FR" dirty="0">
                <a:solidFill>
                  <a:srgbClr val="002060"/>
                </a:solidFill>
              </a:rPr>
              <a:t>une question technique ou commerciale en français ou en anglais qu’il s’agisse de communication </a:t>
            </a:r>
            <a:r>
              <a:rPr lang="fr-FR" b="1" dirty="0">
                <a:solidFill>
                  <a:srgbClr val="002060"/>
                </a:solidFill>
              </a:rPr>
              <a:t>orale</a:t>
            </a:r>
            <a:r>
              <a:rPr lang="fr-FR" dirty="0">
                <a:solidFill>
                  <a:srgbClr val="002060"/>
                </a:solidFill>
              </a:rPr>
              <a:t>, ou </a:t>
            </a:r>
            <a:r>
              <a:rPr lang="fr-FR" b="1" dirty="0">
                <a:solidFill>
                  <a:srgbClr val="002060"/>
                </a:solidFill>
              </a:rPr>
              <a:t>écrite</a:t>
            </a:r>
            <a:r>
              <a:rPr lang="fr-FR" dirty="0">
                <a:solidFill>
                  <a:srgbClr val="002060"/>
                </a:solidFill>
              </a:rPr>
              <a:t> par </a:t>
            </a:r>
            <a:r>
              <a:rPr lang="fr-FR" dirty="0" smtClean="0">
                <a:solidFill>
                  <a:srgbClr val="002060"/>
                </a:solidFill>
              </a:rPr>
              <a:t>messagerie)</a:t>
            </a:r>
            <a:endParaRPr lang="fr-FR" dirty="0" smtClean="0">
              <a:solidFill>
                <a:srgbClr val="002060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70C0"/>
                </a:solidFill>
                <a:latin typeface="+mj-lt"/>
              </a:rPr>
              <a:t>Adapter </a:t>
            </a:r>
            <a:r>
              <a:rPr lang="fr-FR" dirty="0">
                <a:solidFill>
                  <a:srgbClr val="0070C0"/>
                </a:solidFill>
                <a:latin typeface="+mj-lt"/>
              </a:rPr>
              <a:t>sa </a:t>
            </a:r>
            <a:r>
              <a:rPr lang="fr-FR" b="1" dirty="0">
                <a:solidFill>
                  <a:srgbClr val="0070C0"/>
                </a:solidFill>
                <a:latin typeface="+mj-lt"/>
              </a:rPr>
              <a:t>communication </a:t>
            </a:r>
            <a:r>
              <a:rPr lang="fr-FR" b="1" dirty="0" smtClean="0">
                <a:solidFill>
                  <a:srgbClr val="0070C0"/>
                </a:solidFill>
                <a:latin typeface="+mj-lt"/>
              </a:rPr>
              <a:t>écrite &amp; orale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à son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interlocuteur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smtClean="0">
                <a:solidFill>
                  <a:srgbClr val="002060"/>
                </a:solidFill>
              </a:rPr>
              <a:t>(Les </a:t>
            </a:r>
            <a:r>
              <a:rPr lang="fr-FR" b="1" dirty="0">
                <a:solidFill>
                  <a:srgbClr val="002060"/>
                </a:solidFill>
              </a:rPr>
              <a:t>messages et questions </a:t>
            </a:r>
            <a:r>
              <a:rPr lang="fr-FR" dirty="0">
                <a:solidFill>
                  <a:srgbClr val="002060"/>
                </a:solidFill>
              </a:rPr>
              <a:t>sont rédigés correctement en français ou en </a:t>
            </a:r>
            <a:r>
              <a:rPr lang="fr-FR" dirty="0" smtClean="0">
                <a:solidFill>
                  <a:srgbClr val="002060"/>
                </a:solidFill>
              </a:rPr>
              <a:t>anglais)</a:t>
            </a:r>
            <a:r>
              <a:rPr lang="fr-FR" dirty="0">
                <a:solidFill>
                  <a:srgbClr val="002060"/>
                </a:solidFill>
              </a:rPr>
              <a:t> </a:t>
            </a:r>
            <a:endParaRPr lang="fr-FR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70C0"/>
                </a:solidFill>
                <a:latin typeface="+mj-lt"/>
              </a:rPr>
              <a:t>Connaissance du </a:t>
            </a:r>
            <a:r>
              <a:rPr lang="fr-FR" b="1" dirty="0" smtClean="0">
                <a:solidFill>
                  <a:srgbClr val="0070C0"/>
                </a:solidFill>
                <a:latin typeface="+mj-lt"/>
              </a:rPr>
              <a:t>vocabulaire</a:t>
            </a:r>
            <a:r>
              <a:rPr lang="fr-FR" dirty="0" smtClean="0">
                <a:solidFill>
                  <a:srgbClr val="0070C0"/>
                </a:solidFill>
                <a:latin typeface="+mj-lt"/>
              </a:rPr>
              <a:t> professionnel et technique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(</a:t>
            </a:r>
            <a:r>
              <a:rPr lang="fr-FR" dirty="0" smtClean="0">
                <a:solidFill>
                  <a:srgbClr val="002060"/>
                </a:solidFill>
              </a:rPr>
              <a:t>Exploiter </a:t>
            </a:r>
            <a:r>
              <a:rPr lang="fr-FR" dirty="0">
                <a:solidFill>
                  <a:srgbClr val="002060"/>
                </a:solidFill>
              </a:rPr>
              <a:t>une </a:t>
            </a:r>
            <a:r>
              <a:rPr lang="fr-FR" b="1" dirty="0">
                <a:solidFill>
                  <a:srgbClr val="002060"/>
                </a:solidFill>
              </a:rPr>
              <a:t>documentation technique</a:t>
            </a:r>
            <a:r>
              <a:rPr lang="fr-FR" dirty="0">
                <a:solidFill>
                  <a:srgbClr val="002060"/>
                </a:solidFill>
              </a:rPr>
              <a:t>, une </a:t>
            </a:r>
            <a:r>
              <a:rPr lang="fr-FR" b="1" dirty="0">
                <a:solidFill>
                  <a:srgbClr val="002060"/>
                </a:solidFill>
              </a:rPr>
              <a:t>interface de </a:t>
            </a:r>
            <a:r>
              <a:rPr lang="fr-FR" b="1" dirty="0" smtClean="0">
                <a:solidFill>
                  <a:srgbClr val="002060"/>
                </a:solidFill>
              </a:rPr>
              <a:t>logiciel </a:t>
            </a:r>
            <a:r>
              <a:rPr lang="fr-FR" dirty="0" smtClean="0">
                <a:solidFill>
                  <a:srgbClr val="002060"/>
                </a:solidFill>
              </a:rPr>
              <a:t>ou </a:t>
            </a:r>
            <a:r>
              <a:rPr lang="fr-FR" dirty="0">
                <a:solidFill>
                  <a:srgbClr val="002060"/>
                </a:solidFill>
              </a:rPr>
              <a:t>des sources d’information en </a:t>
            </a:r>
            <a:r>
              <a:rPr lang="fr-FR" dirty="0" smtClean="0">
                <a:solidFill>
                  <a:srgbClr val="002060"/>
                </a:solidFill>
              </a:rPr>
              <a:t>anglais de </a:t>
            </a:r>
            <a:r>
              <a:rPr lang="fr-FR" dirty="0">
                <a:solidFill>
                  <a:srgbClr val="002060"/>
                </a:solidFill>
              </a:rPr>
              <a:t>façon fiable et </a:t>
            </a:r>
            <a:r>
              <a:rPr lang="fr-FR" b="1" dirty="0">
                <a:solidFill>
                  <a:srgbClr val="002060"/>
                </a:solidFill>
              </a:rPr>
              <a:t>sans erreur </a:t>
            </a:r>
            <a:r>
              <a:rPr lang="fr-FR" dirty="0">
                <a:solidFill>
                  <a:srgbClr val="002060"/>
                </a:solidFill>
              </a:rPr>
              <a:t>de compréhension ou </a:t>
            </a:r>
            <a:r>
              <a:rPr lang="fr-FR" dirty="0" smtClean="0">
                <a:solidFill>
                  <a:srgbClr val="002060"/>
                </a:solidFill>
              </a:rPr>
              <a:t>d’interprétation)</a:t>
            </a:r>
            <a:endParaRPr lang="fr-FR" dirty="0" smtClean="0">
              <a:solidFill>
                <a:srgbClr val="002060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70C0"/>
                </a:solidFill>
                <a:latin typeface="+mj-lt"/>
              </a:rPr>
              <a:t>Connaissance des </a:t>
            </a:r>
            <a:r>
              <a:rPr lang="fr-FR" b="1" dirty="0" smtClean="0">
                <a:solidFill>
                  <a:srgbClr val="0070C0"/>
                </a:solidFill>
                <a:latin typeface="+mj-lt"/>
              </a:rPr>
              <a:t>formes verbales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les plus courantes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S’approprier et utiliser différents </a:t>
            </a:r>
            <a:r>
              <a:rPr lang="fr-FR" b="1" dirty="0" smtClean="0">
                <a:solidFill>
                  <a:srgbClr val="0070C0"/>
                </a:solidFill>
                <a:latin typeface="+mj-lt"/>
              </a:rPr>
              <a:t>outils de traduction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et en reconnaître les limites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Dans le cadre de la </a:t>
            </a:r>
            <a:r>
              <a:rPr lang="fr-FR" b="1" dirty="0" smtClean="0">
                <a:solidFill>
                  <a:srgbClr val="0070C0"/>
                </a:solidFill>
                <a:latin typeface="+mj-lt"/>
              </a:rPr>
              <a:t>veille technologique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, rechercher des informations en anglais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Afin d’être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opérationnel dans l’emploi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et par rapport au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Cadre Européen Commun de référence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pour les langues, utiliser l’anglais au niveau </a:t>
            </a:r>
            <a:r>
              <a:rPr lang="fr-FR" dirty="0" smtClean="0">
                <a:solidFill>
                  <a:srgbClr val="FF0000"/>
                </a:solidFill>
                <a:latin typeface="+mj-lt"/>
              </a:rPr>
              <a:t>B1 en compréhension de l’écrit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, au niveau </a:t>
            </a:r>
            <a:r>
              <a:rPr lang="fr-FR" dirty="0" smtClean="0">
                <a:solidFill>
                  <a:srgbClr val="00B050"/>
                </a:solidFill>
                <a:latin typeface="+mj-lt"/>
              </a:rPr>
              <a:t>A2 en compréhension de l’oral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et au niveau </a:t>
            </a:r>
            <a:r>
              <a:rPr lang="fr-FR" dirty="0" smtClean="0">
                <a:solidFill>
                  <a:srgbClr val="00B050"/>
                </a:solidFill>
                <a:latin typeface="+mj-lt"/>
              </a:rPr>
              <a:t>A2 en expression écrite et orale.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66974" y="695341"/>
            <a:ext cx="10295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Fiche compétences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54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158386" y="1146982"/>
            <a:ext cx="737196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Alphabet, symbols, numbers 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Tense Recap quiz 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The art of introducing oneself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Writing an abstract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Presenting a project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Write specifications </a:t>
            </a:r>
            <a:endParaRPr lang="en-US" sz="2400" dirty="0">
              <a:latin typeface="Bahnschrift Light" panose="020B05020402040202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Presenting </a:t>
            </a:r>
            <a:r>
              <a:rPr lang="en-US" sz="2400" dirty="0">
                <a:latin typeface="Bahnschrift Light" panose="020B0502040204020203" pitchFamily="34" charset="0"/>
              </a:rPr>
              <a:t>a </a:t>
            </a:r>
            <a:r>
              <a:rPr lang="en-US" sz="2400" dirty="0" smtClean="0">
                <a:latin typeface="Bahnschrift Light" panose="020B0502040204020203" pitchFamily="34" charset="0"/>
              </a:rPr>
              <a:t>website, a web map </a:t>
            </a:r>
            <a:endParaRPr lang="en-US" sz="2400" dirty="0">
              <a:latin typeface="Bahnschrift Light" panose="020B05020402040202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Presenting a company, a client, a target user</a:t>
            </a:r>
          </a:p>
          <a:p>
            <a:pPr marL="571500" indent="-571500">
              <a:buFontTx/>
              <a:buChar char="-"/>
            </a:pPr>
            <a:r>
              <a:rPr lang="en-US" sz="2400" dirty="0">
                <a:latin typeface="Bahnschrift Light" panose="020B0502040204020203" pitchFamily="34" charset="0"/>
              </a:rPr>
              <a:t>Email reading &amp; writing </a:t>
            </a:r>
            <a:endParaRPr lang="en-US" sz="2400" dirty="0" smtClean="0">
              <a:latin typeface="Bahnschrift Light" panose="020B05020402040202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Programming languages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Tech watch group </a:t>
            </a:r>
            <a:endParaRPr lang="en-US" sz="3200" dirty="0" smtClean="0"/>
          </a:p>
          <a:p>
            <a:pPr algn="ctr"/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fr-FR" sz="3600" noProof="1" smtClean="0">
              <a:latin typeface="Constantia"/>
            </a:endParaRPr>
          </a:p>
          <a:p>
            <a:pPr algn="ctr"/>
            <a:endParaRPr lang="fr-FR" sz="3600" noProof="1">
              <a:latin typeface="Constantia"/>
            </a:endParaRPr>
          </a:p>
          <a:p>
            <a:pPr algn="ctr"/>
            <a:endParaRPr lang="fr-FR" sz="3600" noProof="1" smtClean="0">
              <a:latin typeface="Constantia"/>
            </a:endParaRPr>
          </a:p>
          <a:p>
            <a:pPr algn="ctr"/>
            <a:endParaRPr lang="fr-FR" sz="3600" dirty="0"/>
          </a:p>
        </p:txBody>
      </p:sp>
      <p:sp>
        <p:nvSpPr>
          <p:cNvPr id="3" name="Rectangle 2"/>
          <p:cNvSpPr/>
          <p:nvPr/>
        </p:nvSpPr>
        <p:spPr>
          <a:xfrm>
            <a:off x="4475516" y="730127"/>
            <a:ext cx="2444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Training Content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95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1387736" y="1170794"/>
            <a:ext cx="1112577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u="sng" dirty="0" smtClean="0">
              <a:latin typeface="Bell MT" panose="02020503060305020303" pitchFamily="18" charset="0"/>
            </a:endParaRPr>
          </a:p>
          <a:p>
            <a:r>
              <a:rPr lang="en-US" sz="2800" u="sng" dirty="0" smtClean="0">
                <a:latin typeface="Bell MT" panose="02020503060305020303" pitchFamily="18" charset="0"/>
              </a:rPr>
              <a:t>DEV 1 Written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Insert an extract from an English document in your report (tutorial, programming language, problem solving explanation, or so on….) and translate it into French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without using a translator!! 750 signs (10 lines)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800" u="sng" dirty="0" smtClean="0">
                <a:latin typeface="Bell MT" panose="02020503060305020303" pitchFamily="18" charset="0"/>
              </a:rPr>
              <a:t>2 </a:t>
            </a:r>
            <a:r>
              <a:rPr lang="en-US" sz="2800" u="sng" dirty="0">
                <a:latin typeface="Bell MT" panose="02020503060305020303" pitchFamily="18" charset="0"/>
              </a:rPr>
              <a:t>Written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Write an abstract (summary) of your project: 250 words minimum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800" u="sng" dirty="0" smtClean="0">
                <a:latin typeface="Bell MT" panose="02020503060305020303" pitchFamily="18" charset="0"/>
              </a:rPr>
              <a:t>3 Oral 3 to 5 </a:t>
            </a:r>
            <a:r>
              <a:rPr lang="en-US" sz="2800" u="sng" dirty="0" err="1" smtClean="0">
                <a:latin typeface="Bell MT" panose="02020503060305020303" pitchFamily="18" charset="0"/>
              </a:rPr>
              <a:t>mn</a:t>
            </a:r>
            <a:endParaRPr lang="en-US" sz="2800" u="sng" dirty="0" smtClean="0">
              <a:latin typeface="Bell MT" panose="02020503060305020303" pitchFamily="18" charset="0"/>
            </a:endParaRPr>
          </a:p>
          <a:p>
            <a:r>
              <a:rPr lang="en-US" sz="2000" u="sng" dirty="0" smtClean="0">
                <a:latin typeface="Bell MT" panose="02020503060305020303" pitchFamily="18" charset="0"/>
              </a:rPr>
              <a:t>Using </a:t>
            </a:r>
            <a:r>
              <a:rPr lang="en-US" sz="2000" u="sng" dirty="0" err="1" smtClean="0">
                <a:latin typeface="Bell MT" panose="02020503060305020303" pitchFamily="18" charset="0"/>
              </a:rPr>
              <a:t>powerpoint</a:t>
            </a:r>
            <a:r>
              <a:rPr lang="en-US" sz="2000" u="sng" dirty="0" smtClean="0">
                <a:latin typeface="Bell MT" panose="02020503060305020303" pitchFamily="18" charset="0"/>
              </a:rPr>
              <a:t>,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Give a presentation of yourself (briefly)</a:t>
            </a:r>
          </a:p>
          <a:p>
            <a:r>
              <a:rPr lang="en-US" sz="2000" dirty="0">
                <a:latin typeface="Bell MT" panose="02020503060305020303" pitchFamily="18" charset="0"/>
              </a:rPr>
              <a:t>Give a presentation of </a:t>
            </a:r>
            <a:r>
              <a:rPr lang="en-US" sz="2000" dirty="0" smtClean="0">
                <a:latin typeface="Bell MT" panose="02020503060305020303" pitchFamily="18" charset="0"/>
              </a:rPr>
              <a:t>your company / internship</a:t>
            </a:r>
          </a:p>
          <a:p>
            <a:r>
              <a:rPr lang="en-US" sz="2000" dirty="0">
                <a:latin typeface="Bell MT" panose="02020503060305020303" pitchFamily="18" charset="0"/>
              </a:rPr>
              <a:t>Give a </a:t>
            </a:r>
            <a:r>
              <a:rPr lang="en-US" sz="2000" dirty="0" smtClean="0">
                <a:latin typeface="Bell MT" panose="02020503060305020303" pitchFamily="18" charset="0"/>
              </a:rPr>
              <a:t>presentation or a demo </a:t>
            </a:r>
            <a:r>
              <a:rPr lang="en-US" sz="2000" dirty="0">
                <a:latin typeface="Bell MT" panose="02020503060305020303" pitchFamily="18" charset="0"/>
              </a:rPr>
              <a:t>of </a:t>
            </a:r>
            <a:r>
              <a:rPr lang="en-US" sz="2000" dirty="0" smtClean="0">
                <a:latin typeface="Bell MT" panose="02020503060305020303" pitchFamily="18" charset="0"/>
              </a:rPr>
              <a:t>your project </a:t>
            </a:r>
            <a:endParaRPr lang="en-US" sz="2000" dirty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  <a:p>
            <a:endParaRPr lang="en-US" sz="2400" dirty="0" smtClean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2169" y="730127"/>
            <a:ext cx="2894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noProof="1">
                <a:solidFill>
                  <a:schemeClr val="bg1"/>
                </a:solidFill>
                <a:latin typeface="Constantia"/>
              </a:rPr>
              <a:t>Exams requirements</a:t>
            </a:r>
            <a:endParaRPr lang="fr-FR" sz="2400" b="1" dirty="0">
              <a:solidFill>
                <a:schemeClr val="bg1"/>
              </a:solidFill>
              <a:hlinkClick r:id="rId11"/>
            </a:endParaRPr>
          </a:p>
        </p:txBody>
      </p:sp>
    </p:spTree>
    <p:extLst>
      <p:ext uri="{BB962C8B-B14F-4D97-AF65-F5344CB8AC3E}">
        <p14:creationId xmlns:p14="http://schemas.microsoft.com/office/powerpoint/2010/main" val="3032666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65317" y="1316257"/>
            <a:ext cx="106776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u="sng" dirty="0" smtClean="0">
              <a:hlinkClick r:id=""/>
            </a:endParaRPr>
          </a:p>
          <a:p>
            <a:r>
              <a:rPr lang="fr-FR" sz="2400" u="sng" dirty="0" smtClean="0">
                <a:hlinkClick r:id=""/>
              </a:rPr>
              <a:t>www.wordreference.com</a:t>
            </a:r>
            <a:r>
              <a:rPr lang="fr-FR" sz="2400" u="sng" dirty="0" smtClean="0"/>
              <a:t> </a:t>
            </a:r>
            <a:endParaRPr lang="fr-FR" sz="2400" dirty="0"/>
          </a:p>
          <a:p>
            <a:r>
              <a:rPr lang="fr-FR" sz="2400" u="sng" dirty="0">
                <a:hlinkClick r:id="rId11"/>
              </a:rPr>
              <a:t>www.deepl.com/translator</a:t>
            </a:r>
            <a:endParaRPr lang="fr-FR" sz="2400" u="sng" dirty="0"/>
          </a:p>
          <a:p>
            <a:r>
              <a:rPr lang="fr-FR" sz="2400" dirty="0" smtClean="0">
                <a:hlinkClick r:id="rId12"/>
              </a:rPr>
              <a:t>www.ego4u.com</a:t>
            </a:r>
            <a:endParaRPr lang="fr-FR" sz="2400" dirty="0" smtClean="0"/>
          </a:p>
          <a:p>
            <a:r>
              <a:rPr lang="fr-FR" sz="2400">
                <a:hlinkClick r:id="rId13"/>
              </a:rPr>
              <a:t>https://</a:t>
            </a:r>
            <a:r>
              <a:rPr lang="fr-FR" sz="2400">
                <a:hlinkClick r:id="rId13"/>
              </a:rPr>
              <a:t>agendaweb.org</a:t>
            </a:r>
            <a:r>
              <a:rPr lang="fr-FR" sz="2400" smtClean="0">
                <a:hlinkClick r:id="rId13"/>
              </a:rPr>
              <a:t>/</a:t>
            </a:r>
            <a:r>
              <a:rPr lang="fr-FR" sz="2400" smtClean="0"/>
              <a:t> </a:t>
            </a:r>
            <a:endParaRPr lang="fr-FR" sz="2400" dirty="0"/>
          </a:p>
          <a:p>
            <a:r>
              <a:rPr lang="fr-FR" sz="2400" dirty="0" smtClean="0">
                <a:hlinkClick r:id="rId14"/>
              </a:rPr>
              <a:t>https</a:t>
            </a:r>
            <a:r>
              <a:rPr lang="fr-FR" sz="2400" dirty="0">
                <a:hlinkClick r:id="rId14"/>
              </a:rPr>
              <a:t>://www.businessenglishsite.com/</a:t>
            </a:r>
            <a:r>
              <a:rPr lang="fr-FR" sz="2400" dirty="0"/>
              <a:t> </a:t>
            </a:r>
          </a:p>
          <a:p>
            <a:r>
              <a:rPr lang="fr-FR" sz="2400" dirty="0" smtClean="0">
                <a:hlinkClick r:id="rId15"/>
              </a:rPr>
              <a:t>www.breakingnewsenglish.com</a:t>
            </a:r>
            <a:endParaRPr lang="fr-FR" sz="2400" dirty="0" smtClean="0"/>
          </a:p>
          <a:p>
            <a:r>
              <a:rPr lang="fr-FR" sz="2400" dirty="0">
                <a:hlinkClick r:id="rId16"/>
              </a:rPr>
              <a:t>https://www.anglaisfacile.com/beginners/</a:t>
            </a:r>
            <a:r>
              <a:rPr lang="fr-FR" sz="2400" dirty="0"/>
              <a:t> </a:t>
            </a:r>
          </a:p>
          <a:p>
            <a:r>
              <a:rPr lang="fr-FR" sz="2400" dirty="0" smtClean="0">
                <a:hlinkClick r:id="rId17"/>
              </a:rPr>
              <a:t>https</a:t>
            </a:r>
            <a:r>
              <a:rPr lang="fr-FR" sz="2400" dirty="0">
                <a:hlinkClick r:id="rId17"/>
              </a:rPr>
              <a:t>://www.ispeakspokespoken.com/cours-anglais/#</a:t>
            </a:r>
            <a:r>
              <a:rPr lang="fr-FR" sz="2400" dirty="0" smtClean="0">
                <a:hlinkClick r:id="rId17"/>
              </a:rPr>
              <a:t>Cours-danglais-pour-avances</a:t>
            </a:r>
            <a:r>
              <a:rPr lang="fr-FR" sz="2400" dirty="0" smtClean="0"/>
              <a:t> </a:t>
            </a:r>
            <a:endParaRPr lang="fr-FR" sz="2400" dirty="0"/>
          </a:p>
          <a:p>
            <a:r>
              <a:rPr lang="en-US" sz="2400" u="sng" dirty="0" smtClean="0">
                <a:hlinkClick r:id="rId18"/>
              </a:rPr>
              <a:t>www.proprofs.com/quiz-school/topic/computer</a:t>
            </a:r>
            <a:endParaRPr lang="en-US" sz="2400" u="sng" dirty="0" smtClean="0"/>
          </a:p>
          <a:p>
            <a:r>
              <a:rPr lang="en-US" sz="2400" u="sng" dirty="0">
                <a:hlinkClick r:id="rId19"/>
              </a:rPr>
              <a:t>https://wordcounter.net</a:t>
            </a:r>
            <a:r>
              <a:rPr lang="en-US" sz="2400" u="sng" dirty="0" smtClean="0">
                <a:hlinkClick r:id="rId19"/>
              </a:rPr>
              <a:t>/</a:t>
            </a:r>
            <a:r>
              <a:rPr lang="en-US" sz="2400" u="sng" dirty="0" smtClean="0"/>
              <a:t> </a:t>
            </a:r>
          </a:p>
          <a:p>
            <a:r>
              <a:rPr lang="en-US" sz="2400" u="sng" dirty="0">
                <a:hlinkClick r:id="rId20"/>
              </a:rPr>
              <a:t>https://global-exam.com/blog/fr/general-english-combien-de-temps-pour-apprendre-langlais</a:t>
            </a:r>
            <a:r>
              <a:rPr lang="en-US" sz="2400" u="sng" dirty="0" smtClean="0">
                <a:hlinkClick r:id="rId20"/>
              </a:rPr>
              <a:t>/</a:t>
            </a:r>
            <a:r>
              <a:rPr lang="en-US" sz="2400" u="sng" dirty="0" smtClean="0"/>
              <a:t> </a:t>
            </a:r>
            <a:endParaRPr lang="en-US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3896702" y="730127"/>
            <a:ext cx="3867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cap="small" noProof="1">
                <a:solidFill>
                  <a:schemeClr val="bg1"/>
                </a:solidFill>
                <a:latin typeface="Constantia"/>
              </a:rPr>
              <a:t>Useful websites to browse</a:t>
            </a:r>
            <a:endParaRPr lang="fr-FR" sz="2400" b="1" cap="small" dirty="0">
              <a:solidFill>
                <a:schemeClr val="bg1"/>
              </a:solidFill>
              <a:hlinkClick r:id="rId21"/>
            </a:endParaRPr>
          </a:p>
        </p:txBody>
      </p:sp>
    </p:spTree>
    <p:extLst>
      <p:ext uri="{BB962C8B-B14F-4D97-AF65-F5344CB8AC3E}">
        <p14:creationId xmlns:p14="http://schemas.microsoft.com/office/powerpoint/2010/main" val="313233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172580" y="1710022"/>
            <a:ext cx="10677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u="sng" dirty="0" smtClean="0"/>
          </a:p>
          <a:p>
            <a:endParaRPr lang="fr-FR" sz="2400" u="sng" dirty="0" smtClean="0">
              <a:hlinkClick r:id="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580" y="1539742"/>
            <a:ext cx="118101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Technique pour retenir le vocabulaire:</a:t>
            </a:r>
          </a:p>
          <a:p>
            <a:r>
              <a:rPr lang="fr-FR" dirty="0" smtClean="0">
                <a:hlinkClick r:id="rId11"/>
              </a:rPr>
              <a:t>https</a:t>
            </a:r>
            <a:r>
              <a:rPr lang="fr-FR" dirty="0">
                <a:hlinkClick r:id="rId11"/>
              </a:rPr>
              <a:t>://www.youtube.com/watch?v=Asmt1ws1ogw&amp;list=PLpXDfP--</a:t>
            </a:r>
            <a:r>
              <a:rPr lang="fr-FR" dirty="0" smtClean="0">
                <a:hlinkClick r:id="rId11"/>
              </a:rPr>
              <a:t>B5esxM6zbiNUj_Tws-uGbEVPb&amp;index=2</a:t>
            </a:r>
            <a:endParaRPr lang="fr-FR" dirty="0" smtClean="0"/>
          </a:p>
          <a:p>
            <a:r>
              <a:rPr lang="fr-FR" dirty="0"/>
              <a:t>E</a:t>
            </a:r>
            <a:r>
              <a:rPr lang="fr-FR" dirty="0" smtClean="0"/>
              <a:t>mail </a:t>
            </a:r>
            <a:r>
              <a:rPr lang="fr-FR" dirty="0"/>
              <a:t>professionnel en anglais - partie </a:t>
            </a:r>
            <a:r>
              <a:rPr lang="fr-FR" dirty="0" smtClean="0"/>
              <a:t>1</a:t>
            </a:r>
          </a:p>
          <a:p>
            <a:r>
              <a:rPr lang="fr-FR" dirty="0">
                <a:hlinkClick r:id="rId12"/>
              </a:rPr>
              <a:t>https://www.youtube.com/watch?v=xn1st-yv2kI&amp;list=PLpXDfP--</a:t>
            </a:r>
            <a:r>
              <a:rPr lang="fr-FR" dirty="0" smtClean="0">
                <a:hlinkClick r:id="rId12"/>
              </a:rPr>
              <a:t>B5esxM6zbiNUj_Tws-uGbEVPb&amp;index=14</a:t>
            </a:r>
            <a:endParaRPr lang="fr-FR" dirty="0" smtClean="0"/>
          </a:p>
          <a:p>
            <a:r>
              <a:rPr lang="fr-FR" dirty="0"/>
              <a:t>E</a:t>
            </a:r>
            <a:r>
              <a:rPr lang="fr-FR" dirty="0" smtClean="0"/>
              <a:t>mail </a:t>
            </a:r>
            <a:r>
              <a:rPr lang="fr-FR" dirty="0"/>
              <a:t>professionnel en anglais - partie 2</a:t>
            </a:r>
          </a:p>
          <a:p>
            <a:r>
              <a:rPr lang="fr-FR" dirty="0">
                <a:hlinkClick r:id="rId13"/>
              </a:rPr>
              <a:t>https://www.youtube.com/watch?v=t5I_c5w9rUM&amp;list=PLpXDfP--</a:t>
            </a:r>
            <a:r>
              <a:rPr lang="fr-FR" dirty="0" smtClean="0">
                <a:hlinkClick r:id="rId13"/>
              </a:rPr>
              <a:t>B5esxM6zbiNUj_Tws-uGbEVPb&amp;index=15</a:t>
            </a:r>
            <a:endParaRPr lang="fr-FR" dirty="0" smtClean="0"/>
          </a:p>
          <a:p>
            <a:r>
              <a:rPr lang="fr-FR" dirty="0"/>
              <a:t>V</a:t>
            </a:r>
            <a:r>
              <a:rPr lang="fr-FR" dirty="0" smtClean="0"/>
              <a:t>ocabulaire </a:t>
            </a:r>
            <a:r>
              <a:rPr lang="fr-FR" dirty="0"/>
              <a:t>de l'informatique en anglais - partie 1</a:t>
            </a:r>
          </a:p>
          <a:p>
            <a:r>
              <a:rPr lang="fr-FR" dirty="0">
                <a:hlinkClick r:id="rId14"/>
              </a:rPr>
              <a:t>https://www.youtube.com/watch?v=-ReQcfZgm9w&amp;list=PLpXDfP--</a:t>
            </a:r>
            <a:r>
              <a:rPr lang="fr-FR" dirty="0" smtClean="0">
                <a:hlinkClick r:id="rId14"/>
              </a:rPr>
              <a:t>B5esxM6zbiNUj_Tws-uGbEVPb&amp;index=28</a:t>
            </a:r>
            <a:endParaRPr lang="fr-FR" dirty="0"/>
          </a:p>
          <a:p>
            <a:r>
              <a:rPr lang="fr-FR" dirty="0"/>
              <a:t>V</a:t>
            </a:r>
            <a:r>
              <a:rPr lang="fr-FR" dirty="0" smtClean="0"/>
              <a:t>ocabulaire </a:t>
            </a:r>
            <a:r>
              <a:rPr lang="fr-FR" dirty="0"/>
              <a:t>de l'informatique en anglais - partie </a:t>
            </a:r>
            <a:r>
              <a:rPr lang="fr-FR" dirty="0" smtClean="0"/>
              <a:t>2</a:t>
            </a:r>
          </a:p>
          <a:p>
            <a:r>
              <a:rPr lang="fr-FR" dirty="0">
                <a:hlinkClick r:id="rId15"/>
              </a:rPr>
              <a:t>https://www.youtube.com/watch?v=z3nrxcffbfI&amp;list=PLpXDfP--</a:t>
            </a:r>
            <a:r>
              <a:rPr lang="fr-FR" dirty="0" smtClean="0">
                <a:hlinkClick r:id="rId15"/>
              </a:rPr>
              <a:t>B5esxM6zbiNUj_Tws-uGbEVPb&amp;index=29</a:t>
            </a:r>
            <a:r>
              <a:rPr lang="fr-FR" dirty="0" smtClean="0"/>
              <a:t> </a:t>
            </a:r>
          </a:p>
          <a:p>
            <a:r>
              <a:rPr lang="fr-FR" dirty="0"/>
              <a:t>Vocabulaire niveau intermédiaire et avancé: </a:t>
            </a:r>
            <a:r>
              <a:rPr lang="fr-FR" dirty="0" smtClean="0"/>
              <a:t>mots </a:t>
            </a:r>
            <a:r>
              <a:rPr lang="fr-FR" dirty="0"/>
              <a:t>et expressions</a:t>
            </a:r>
          </a:p>
          <a:p>
            <a:r>
              <a:rPr lang="fr-FR" dirty="0">
                <a:hlinkClick r:id="rId16"/>
              </a:rPr>
              <a:t>https://www.youtube.com/playlist?list=PLpXDfP--</a:t>
            </a:r>
            <a:r>
              <a:rPr lang="fr-FR" dirty="0" smtClean="0">
                <a:hlinkClick r:id="rId16"/>
              </a:rPr>
              <a:t>B5esxM6zbiNUj_Tws-uGbEVPb</a:t>
            </a:r>
            <a:endParaRPr lang="fr-FR" dirty="0" smtClean="0"/>
          </a:p>
          <a:p>
            <a:r>
              <a:rPr lang="fr-FR" dirty="0"/>
              <a:t>Grammaire anglaise niveau intermédiaire et avancé</a:t>
            </a:r>
            <a:endParaRPr lang="fr-FR" dirty="0" smtClean="0"/>
          </a:p>
          <a:p>
            <a:r>
              <a:rPr lang="fr-FR" dirty="0">
                <a:hlinkClick r:id="rId17"/>
              </a:rPr>
              <a:t>https://www.youtube.com/playlist?list=PLpXDfP--</a:t>
            </a:r>
            <a:r>
              <a:rPr lang="fr-FR" dirty="0" smtClean="0">
                <a:hlinkClick r:id="rId17"/>
              </a:rPr>
              <a:t>B5evNTAKT6qxxELb3QSP2Nz_d</a:t>
            </a:r>
            <a:endParaRPr lang="fr-FR" dirty="0" smtClean="0"/>
          </a:p>
          <a:p>
            <a:r>
              <a:rPr lang="fr-FR" dirty="0" smtClean="0"/>
              <a:t>Dictées</a:t>
            </a:r>
          </a:p>
          <a:p>
            <a:r>
              <a:rPr lang="fr-FR" dirty="0">
                <a:hlinkClick r:id="rId18"/>
              </a:rPr>
              <a:t>https://www.youtube.com/watch?v=AQ6yEINNZMs&amp;list=PLpXDfP--</a:t>
            </a:r>
            <a:r>
              <a:rPr lang="fr-FR" dirty="0" smtClean="0">
                <a:hlinkClick r:id="rId18"/>
              </a:rPr>
              <a:t>B5esLa0TC2b5e00HFX9-8zyVc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896702" y="730127"/>
            <a:ext cx="3867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cap="small" noProof="1">
                <a:solidFill>
                  <a:schemeClr val="bg1"/>
                </a:solidFill>
                <a:latin typeface="Constantia"/>
              </a:rPr>
              <a:t>Useful websites to browse</a:t>
            </a:r>
            <a:endParaRPr lang="fr-FR" sz="2400" b="1" cap="small" dirty="0">
              <a:solidFill>
                <a:schemeClr val="bg1"/>
              </a:solidFill>
              <a:hlinkClick r:id="rId19"/>
            </a:endParaRPr>
          </a:p>
        </p:txBody>
      </p:sp>
    </p:spTree>
    <p:extLst>
      <p:ext uri="{BB962C8B-B14F-4D97-AF65-F5344CB8AC3E}">
        <p14:creationId xmlns:p14="http://schemas.microsoft.com/office/powerpoint/2010/main" val="40665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13649</TotalTime>
  <Words>539</Words>
  <Application>Microsoft Office PowerPoint</Application>
  <PresentationFormat>Grand écran</PresentationFormat>
  <Paragraphs>139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Bahnschrift Light</vt:lpstr>
      <vt:lpstr>Bell MT</vt:lpstr>
      <vt:lpstr>Calibri</vt:lpstr>
      <vt:lpstr>Calibri Light</vt:lpstr>
      <vt:lpstr>Constantia</vt:lpstr>
      <vt:lpstr>Freestyle Script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chretienne jerome</dc:creator>
  <cp:lastModifiedBy>Catherine COSTENOBLE</cp:lastModifiedBy>
  <cp:revision>399</cp:revision>
  <cp:lastPrinted>2022-12-01T14:37:03Z</cp:lastPrinted>
  <dcterms:created xsi:type="dcterms:W3CDTF">2016-05-20T16:12:03Z</dcterms:created>
  <dcterms:modified xsi:type="dcterms:W3CDTF">2023-06-15T12:44:58Z</dcterms:modified>
</cp:coreProperties>
</file>