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6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73" r:id="rId6"/>
    <p:sldId id="277" r:id="rId7"/>
    <p:sldId id="278" r:id="rId8"/>
    <p:sldId id="275" r:id="rId9"/>
    <p:sldId id="274" r:id="rId10"/>
    <p:sldId id="276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389" userDrawn="1">
          <p15:clr>
            <a:srgbClr val="A4A3A4"/>
          </p15:clr>
        </p15:guide>
        <p15:guide id="2" pos="5382" userDrawn="1">
          <p15:clr>
            <a:srgbClr val="A4A3A4"/>
          </p15:clr>
        </p15:guide>
        <p15:guide id="3" pos="615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3E05CD8-3939-45AD-B4BA-CC9DD151A76F}">
  <a:tblStyle styleId="{63E05CD8-3939-45AD-B4BA-CC9DD151A76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21689A9-7AC3-4BD0-8CC3-6A803FC662E4}" styleName="Table_1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64"/>
    <p:restoredTop sz="94651"/>
  </p:normalViewPr>
  <p:slideViewPr>
    <p:cSldViewPr snapToGrid="0" snapToObjects="1">
      <p:cViewPr varScale="1">
        <p:scale>
          <a:sx n="143" d="100"/>
          <a:sy n="143" d="100"/>
        </p:scale>
        <p:origin x="416" y="208"/>
      </p:cViewPr>
      <p:guideLst>
        <p:guide orient="horz" pos="1389"/>
        <p:guide pos="5382"/>
        <p:guide pos="61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33368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88276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745201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46998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626111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82725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제목 슬라이드">
  <p:cSld name="2_제목 슬라이드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95251" y="102376"/>
            <a:ext cx="8434388" cy="34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13" name="Google Shape;13;p3"/>
          <p:cNvCxnSpPr/>
          <p:nvPr/>
        </p:nvCxnSpPr>
        <p:spPr>
          <a:xfrm>
            <a:off x="0" y="457865"/>
            <a:ext cx="12192000" cy="0"/>
          </a:xfrm>
          <a:prstGeom prst="straightConnector1">
            <a:avLst/>
          </a:prstGeom>
          <a:noFill/>
          <a:ln w="9525" cap="flat" cmpd="sng">
            <a:solidFill>
              <a:srgbClr val="B3C6E7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" name="Google Shape;14;p3"/>
          <p:cNvSpPr/>
          <p:nvPr/>
        </p:nvSpPr>
        <p:spPr>
          <a:xfrm>
            <a:off x="11162419" y="6622882"/>
            <a:ext cx="945174" cy="168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25" tIns="54000" rIns="108025" bIns="540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Page </a:t>
            </a:r>
            <a:endParaRPr sz="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제목 슬라이드">
  <p:cSld name="3_제목 슬라이드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95251" y="2927430"/>
            <a:ext cx="8434388" cy="34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17" name="Google Shape;17;p4"/>
          <p:cNvCxnSpPr/>
          <p:nvPr/>
        </p:nvCxnSpPr>
        <p:spPr>
          <a:xfrm>
            <a:off x="0" y="3272315"/>
            <a:ext cx="12192000" cy="0"/>
          </a:xfrm>
          <a:prstGeom prst="straightConnector1">
            <a:avLst/>
          </a:prstGeom>
          <a:noFill/>
          <a:ln w="9525" cap="flat" cmpd="sng">
            <a:solidFill>
              <a:srgbClr val="B3C6E7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" name="Google Shape;18;p4"/>
          <p:cNvSpPr/>
          <p:nvPr/>
        </p:nvSpPr>
        <p:spPr>
          <a:xfrm>
            <a:off x="11162419" y="6622882"/>
            <a:ext cx="945174" cy="168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25" tIns="54000" rIns="108025" bIns="540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Page </a:t>
            </a:r>
            <a:endParaRPr sz="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제목 슬라이드">
  <p:cSld name="7_제목 슬라이드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/>
          <p:nvPr/>
        </p:nvSpPr>
        <p:spPr>
          <a:xfrm>
            <a:off x="8787741" y="469738"/>
            <a:ext cx="3404260" cy="6019914"/>
          </a:xfrm>
          <a:prstGeom prst="rect">
            <a:avLst/>
          </a:prstGeom>
          <a:noFill/>
          <a:ln w="9525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9750" tIns="41450" rIns="79750" bIns="414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95251" y="102376"/>
            <a:ext cx="8434388" cy="34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22" name="Google Shape;22;p5"/>
          <p:cNvCxnSpPr/>
          <p:nvPr/>
        </p:nvCxnSpPr>
        <p:spPr>
          <a:xfrm>
            <a:off x="0" y="457865"/>
            <a:ext cx="12192000" cy="0"/>
          </a:xfrm>
          <a:prstGeom prst="straightConnector1">
            <a:avLst/>
          </a:prstGeom>
          <a:noFill/>
          <a:ln w="9525" cap="flat" cmpd="sng">
            <a:solidFill>
              <a:srgbClr val="B3C6E7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3" name="Google Shape;23;p5"/>
          <p:cNvSpPr/>
          <p:nvPr/>
        </p:nvSpPr>
        <p:spPr>
          <a:xfrm>
            <a:off x="11162419" y="6622882"/>
            <a:ext cx="945174" cy="168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25" tIns="54000" rIns="108025" bIns="540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Page </a:t>
            </a:r>
            <a:endParaRPr sz="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5"/>
          <p:cNvSpPr/>
          <p:nvPr/>
        </p:nvSpPr>
        <p:spPr>
          <a:xfrm>
            <a:off x="8787740" y="55626"/>
            <a:ext cx="3319853" cy="349250"/>
          </a:xfrm>
          <a:prstGeom prst="rect">
            <a:avLst/>
          </a:prstGeom>
          <a:noFill/>
          <a:ln w="9525" cap="flat" cmpd="sng">
            <a:solidFill>
              <a:srgbClr val="D5DBE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5"/>
          <p:cNvSpPr/>
          <p:nvPr/>
        </p:nvSpPr>
        <p:spPr>
          <a:xfrm>
            <a:off x="8787740" y="55626"/>
            <a:ext cx="117204" cy="349250"/>
          </a:xfrm>
          <a:prstGeom prst="rect">
            <a:avLst/>
          </a:prstGeom>
          <a:solidFill>
            <a:srgbClr val="8DA9D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5"/>
          <p:cNvSpPr txBox="1"/>
          <p:nvPr/>
        </p:nvSpPr>
        <p:spPr>
          <a:xfrm flipH="1">
            <a:off x="8904134" y="73398"/>
            <a:ext cx="100084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Screen ID</a:t>
            </a:r>
            <a:endParaRPr sz="1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9879612" y="85033"/>
            <a:ext cx="2227981" cy="294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/>
          <p:nvPr/>
        </p:nvSpPr>
        <p:spPr>
          <a:xfrm>
            <a:off x="225631" y="736270"/>
            <a:ext cx="8304008" cy="6121730"/>
          </a:xfrm>
          <a:prstGeom prst="rect">
            <a:avLst/>
          </a:prstGeom>
          <a:solidFill>
            <a:srgbClr val="F2F2F2">
              <a:alpha val="17647"/>
            </a:srgbClr>
          </a:solidFill>
          <a:ln w="9525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" name="Google Shape;29;p5"/>
          <p:cNvCxnSpPr/>
          <p:nvPr/>
        </p:nvCxnSpPr>
        <p:spPr>
          <a:xfrm>
            <a:off x="225631" y="6466780"/>
            <a:ext cx="8304008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제목 슬라이드">
  <p:cSld name="1_제목 슬라이드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/>
          <p:nvPr/>
        </p:nvSpPr>
        <p:spPr>
          <a:xfrm>
            <a:off x="8787741" y="469738"/>
            <a:ext cx="3404260" cy="6019914"/>
          </a:xfrm>
          <a:prstGeom prst="rect">
            <a:avLst/>
          </a:prstGeom>
          <a:noFill/>
          <a:ln w="9525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9750" tIns="41450" rIns="79750" bIns="414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95251" y="102376"/>
            <a:ext cx="8434388" cy="34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33" name="Google Shape;33;p6"/>
          <p:cNvCxnSpPr/>
          <p:nvPr/>
        </p:nvCxnSpPr>
        <p:spPr>
          <a:xfrm>
            <a:off x="0" y="457865"/>
            <a:ext cx="12192000" cy="0"/>
          </a:xfrm>
          <a:prstGeom prst="straightConnector1">
            <a:avLst/>
          </a:prstGeom>
          <a:noFill/>
          <a:ln w="9525" cap="flat" cmpd="sng">
            <a:solidFill>
              <a:srgbClr val="B3C6E7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4" name="Google Shape;34;p6"/>
          <p:cNvSpPr/>
          <p:nvPr/>
        </p:nvSpPr>
        <p:spPr>
          <a:xfrm>
            <a:off x="11162419" y="6622882"/>
            <a:ext cx="945174" cy="168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25" tIns="54000" rIns="108025" bIns="540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Page </a:t>
            </a:r>
            <a:endParaRPr sz="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6"/>
          <p:cNvSpPr/>
          <p:nvPr/>
        </p:nvSpPr>
        <p:spPr>
          <a:xfrm>
            <a:off x="8787740" y="55626"/>
            <a:ext cx="3319853" cy="349250"/>
          </a:xfrm>
          <a:prstGeom prst="rect">
            <a:avLst/>
          </a:prstGeom>
          <a:noFill/>
          <a:ln w="9525" cap="flat" cmpd="sng">
            <a:solidFill>
              <a:srgbClr val="D5DBE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6"/>
          <p:cNvSpPr/>
          <p:nvPr/>
        </p:nvSpPr>
        <p:spPr>
          <a:xfrm>
            <a:off x="8787740" y="55626"/>
            <a:ext cx="117204" cy="349250"/>
          </a:xfrm>
          <a:prstGeom prst="rect">
            <a:avLst/>
          </a:prstGeom>
          <a:solidFill>
            <a:srgbClr val="8DA9D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6"/>
          <p:cNvSpPr txBox="1"/>
          <p:nvPr/>
        </p:nvSpPr>
        <p:spPr>
          <a:xfrm flipH="1">
            <a:off x="8904134" y="73398"/>
            <a:ext cx="100084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Screen ID</a:t>
            </a:r>
            <a:endParaRPr sz="1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9879612" y="85033"/>
            <a:ext cx="2227981" cy="294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제목 슬라이드">
  <p:cSld name="4_제목 슬라이드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/>
          <p:nvPr/>
        </p:nvSpPr>
        <p:spPr>
          <a:xfrm>
            <a:off x="8787741" y="469738"/>
            <a:ext cx="3404260" cy="6019914"/>
          </a:xfrm>
          <a:prstGeom prst="rect">
            <a:avLst/>
          </a:prstGeom>
          <a:noFill/>
          <a:ln w="9525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9750" tIns="41450" rIns="79750" bIns="414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95251" y="102376"/>
            <a:ext cx="8434388" cy="34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42" name="Google Shape;42;p7"/>
          <p:cNvCxnSpPr/>
          <p:nvPr/>
        </p:nvCxnSpPr>
        <p:spPr>
          <a:xfrm>
            <a:off x="0" y="457865"/>
            <a:ext cx="12192000" cy="0"/>
          </a:xfrm>
          <a:prstGeom prst="straightConnector1">
            <a:avLst/>
          </a:prstGeom>
          <a:noFill/>
          <a:ln w="9525" cap="flat" cmpd="sng">
            <a:solidFill>
              <a:srgbClr val="B3C6E7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3" name="Google Shape;43;p7"/>
          <p:cNvSpPr/>
          <p:nvPr/>
        </p:nvSpPr>
        <p:spPr>
          <a:xfrm>
            <a:off x="11162419" y="6622882"/>
            <a:ext cx="945174" cy="168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25" tIns="54000" rIns="108025" bIns="540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Page </a:t>
            </a:r>
            <a:endParaRPr sz="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7"/>
          <p:cNvSpPr/>
          <p:nvPr/>
        </p:nvSpPr>
        <p:spPr>
          <a:xfrm>
            <a:off x="8787740" y="55626"/>
            <a:ext cx="3319853" cy="349250"/>
          </a:xfrm>
          <a:prstGeom prst="rect">
            <a:avLst/>
          </a:prstGeom>
          <a:noFill/>
          <a:ln w="9525" cap="flat" cmpd="sng">
            <a:solidFill>
              <a:srgbClr val="D5DBE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7"/>
          <p:cNvSpPr/>
          <p:nvPr/>
        </p:nvSpPr>
        <p:spPr>
          <a:xfrm>
            <a:off x="8787740" y="55626"/>
            <a:ext cx="117204" cy="349250"/>
          </a:xfrm>
          <a:prstGeom prst="rect">
            <a:avLst/>
          </a:prstGeom>
          <a:solidFill>
            <a:srgbClr val="8DA9D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7"/>
          <p:cNvSpPr txBox="1"/>
          <p:nvPr/>
        </p:nvSpPr>
        <p:spPr>
          <a:xfrm flipH="1">
            <a:off x="8904134" y="73398"/>
            <a:ext cx="100084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Screen ID</a:t>
            </a:r>
            <a:endParaRPr sz="1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1"/>
          </p:nvPr>
        </p:nvSpPr>
        <p:spPr>
          <a:xfrm>
            <a:off x="9879612" y="85033"/>
            <a:ext cx="2227981" cy="294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/>
          <p:nvPr/>
        </p:nvSpPr>
        <p:spPr>
          <a:xfrm>
            <a:off x="225631" y="736270"/>
            <a:ext cx="8304008" cy="6121730"/>
          </a:xfrm>
          <a:prstGeom prst="rect">
            <a:avLst/>
          </a:prstGeom>
          <a:noFill/>
          <a:ln w="9525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" name="Google Shape;49;p7"/>
          <p:cNvCxnSpPr/>
          <p:nvPr/>
        </p:nvCxnSpPr>
        <p:spPr>
          <a:xfrm>
            <a:off x="225631" y="6466780"/>
            <a:ext cx="8304008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제목 슬라이드">
  <p:cSld name="5_제목 슬라이드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95251" y="102376"/>
            <a:ext cx="8434388" cy="34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52" name="Google Shape;52;p8"/>
          <p:cNvCxnSpPr/>
          <p:nvPr/>
        </p:nvCxnSpPr>
        <p:spPr>
          <a:xfrm>
            <a:off x="0" y="457865"/>
            <a:ext cx="12192000" cy="0"/>
          </a:xfrm>
          <a:prstGeom prst="straightConnector1">
            <a:avLst/>
          </a:prstGeom>
          <a:noFill/>
          <a:ln w="9525" cap="flat" cmpd="sng">
            <a:solidFill>
              <a:srgbClr val="B3C6E7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3" name="Google Shape;53;p8"/>
          <p:cNvSpPr/>
          <p:nvPr/>
        </p:nvSpPr>
        <p:spPr>
          <a:xfrm>
            <a:off x="11162419" y="6622882"/>
            <a:ext cx="945174" cy="168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25" tIns="54000" rIns="108025" bIns="540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Page </a:t>
            </a:r>
            <a:endParaRPr sz="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8"/>
          <p:cNvSpPr/>
          <p:nvPr/>
        </p:nvSpPr>
        <p:spPr>
          <a:xfrm>
            <a:off x="8787740" y="55626"/>
            <a:ext cx="3319853" cy="349250"/>
          </a:xfrm>
          <a:prstGeom prst="rect">
            <a:avLst/>
          </a:prstGeom>
          <a:noFill/>
          <a:ln w="9525" cap="flat" cmpd="sng">
            <a:solidFill>
              <a:srgbClr val="D5DBE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8"/>
          <p:cNvSpPr/>
          <p:nvPr/>
        </p:nvSpPr>
        <p:spPr>
          <a:xfrm>
            <a:off x="8787740" y="55626"/>
            <a:ext cx="117204" cy="349250"/>
          </a:xfrm>
          <a:prstGeom prst="rect">
            <a:avLst/>
          </a:prstGeom>
          <a:solidFill>
            <a:srgbClr val="8DA9D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8"/>
          <p:cNvSpPr txBox="1"/>
          <p:nvPr/>
        </p:nvSpPr>
        <p:spPr>
          <a:xfrm flipH="1">
            <a:off x="8904134" y="73398"/>
            <a:ext cx="100084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Screen ID</a:t>
            </a:r>
            <a:endParaRPr sz="1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8"/>
          <p:cNvSpPr txBox="1">
            <a:spLocks noGrp="1"/>
          </p:cNvSpPr>
          <p:nvPr>
            <p:ph type="body" idx="1"/>
          </p:nvPr>
        </p:nvSpPr>
        <p:spPr>
          <a:xfrm>
            <a:off x="9879612" y="85033"/>
            <a:ext cx="2227981" cy="294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8"/>
          <p:cNvSpPr/>
          <p:nvPr/>
        </p:nvSpPr>
        <p:spPr>
          <a:xfrm>
            <a:off x="1828800" y="736270"/>
            <a:ext cx="8304008" cy="6121730"/>
          </a:xfrm>
          <a:prstGeom prst="rect">
            <a:avLst/>
          </a:prstGeom>
          <a:noFill/>
          <a:ln w="9525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9" name="Google Shape;59;p8"/>
          <p:cNvCxnSpPr/>
          <p:nvPr/>
        </p:nvCxnSpPr>
        <p:spPr>
          <a:xfrm>
            <a:off x="1828800" y="6466780"/>
            <a:ext cx="8304008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제목 슬라이드">
  <p:cSld name="6_제목 슬라이드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95251" y="102376"/>
            <a:ext cx="8434388" cy="34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62" name="Google Shape;62;p9"/>
          <p:cNvCxnSpPr/>
          <p:nvPr/>
        </p:nvCxnSpPr>
        <p:spPr>
          <a:xfrm>
            <a:off x="0" y="457865"/>
            <a:ext cx="12192000" cy="0"/>
          </a:xfrm>
          <a:prstGeom prst="straightConnector1">
            <a:avLst/>
          </a:prstGeom>
          <a:noFill/>
          <a:ln w="9525" cap="flat" cmpd="sng">
            <a:solidFill>
              <a:srgbClr val="B3C6E7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3" name="Google Shape;63;p9"/>
          <p:cNvSpPr/>
          <p:nvPr/>
        </p:nvSpPr>
        <p:spPr>
          <a:xfrm>
            <a:off x="11162419" y="6622882"/>
            <a:ext cx="945174" cy="168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25" tIns="54000" rIns="108025" bIns="540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Page </a:t>
            </a:r>
            <a:endParaRPr sz="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9"/>
          <p:cNvSpPr/>
          <p:nvPr/>
        </p:nvSpPr>
        <p:spPr>
          <a:xfrm>
            <a:off x="8787740" y="55626"/>
            <a:ext cx="3319853" cy="349250"/>
          </a:xfrm>
          <a:prstGeom prst="rect">
            <a:avLst/>
          </a:prstGeom>
          <a:noFill/>
          <a:ln w="9525" cap="flat" cmpd="sng">
            <a:solidFill>
              <a:srgbClr val="D5DBE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9"/>
          <p:cNvSpPr/>
          <p:nvPr/>
        </p:nvSpPr>
        <p:spPr>
          <a:xfrm>
            <a:off x="8787740" y="55626"/>
            <a:ext cx="117204" cy="349250"/>
          </a:xfrm>
          <a:prstGeom prst="rect">
            <a:avLst/>
          </a:prstGeom>
          <a:solidFill>
            <a:srgbClr val="8DA9D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9"/>
          <p:cNvSpPr txBox="1"/>
          <p:nvPr/>
        </p:nvSpPr>
        <p:spPr>
          <a:xfrm flipH="1">
            <a:off x="8904134" y="73398"/>
            <a:ext cx="100084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Screen ID</a:t>
            </a:r>
            <a:endParaRPr sz="1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9"/>
          <p:cNvSpPr txBox="1">
            <a:spLocks noGrp="1"/>
          </p:cNvSpPr>
          <p:nvPr>
            <p:ph type="body" idx="1"/>
          </p:nvPr>
        </p:nvSpPr>
        <p:spPr>
          <a:xfrm>
            <a:off x="9879612" y="85033"/>
            <a:ext cx="2227981" cy="294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9"/>
          <p:cNvSpPr/>
          <p:nvPr/>
        </p:nvSpPr>
        <p:spPr>
          <a:xfrm>
            <a:off x="1828800" y="736270"/>
            <a:ext cx="8304008" cy="6121730"/>
          </a:xfrm>
          <a:prstGeom prst="rect">
            <a:avLst/>
          </a:prstGeom>
          <a:solidFill>
            <a:srgbClr val="F2F2F2">
              <a:alpha val="20000"/>
            </a:srgbClr>
          </a:solidFill>
          <a:ln w="9525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9" name="Google Shape;69;p9"/>
          <p:cNvCxnSpPr/>
          <p:nvPr/>
        </p:nvCxnSpPr>
        <p:spPr>
          <a:xfrm>
            <a:off x="1828800" y="6466780"/>
            <a:ext cx="8304008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0"/>
          <p:cNvSpPr txBox="1"/>
          <p:nvPr/>
        </p:nvSpPr>
        <p:spPr>
          <a:xfrm>
            <a:off x="730382" y="1451112"/>
            <a:ext cx="2543517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200">
                <a:solidFill>
                  <a:schemeClr val="dk1"/>
                </a:solidFill>
              </a:rPr>
              <a:t>고객 및 재고 관리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5" name="Google Shape;75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94997" y="6486561"/>
            <a:ext cx="1092203" cy="18139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0"/>
          <p:cNvSpPr txBox="1"/>
          <p:nvPr/>
        </p:nvSpPr>
        <p:spPr>
          <a:xfrm>
            <a:off x="767378" y="1886777"/>
            <a:ext cx="121058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화면설계서</a:t>
            </a:r>
            <a:endParaRPr sz="1600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7" name="Google Shape;77;p10"/>
          <p:cNvGraphicFramePr/>
          <p:nvPr>
            <p:extLst>
              <p:ext uri="{D42A27DB-BD31-4B8C-83A1-F6EECF244321}">
                <p14:modId xmlns:p14="http://schemas.microsoft.com/office/powerpoint/2010/main" val="2551868935"/>
              </p:ext>
            </p:extLst>
          </p:nvPr>
        </p:nvGraphicFramePr>
        <p:xfrm>
          <a:off x="862800" y="2326931"/>
          <a:ext cx="3590100" cy="923650"/>
        </p:xfrm>
        <a:graphic>
          <a:graphicData uri="http://schemas.openxmlformats.org/drawingml/2006/table">
            <a:tbl>
              <a:tblPr>
                <a:noFill/>
                <a:tableStyleId>{63E05CD8-3939-45AD-B4BA-CC9DD151A76F}</a:tableStyleId>
              </a:tblPr>
              <a:tblGrid>
                <a:gridCol w="1187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2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25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F7F7F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Document Information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14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endParaRPr sz="700" b="1" i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ore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F7F7F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Creation Date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F7F7F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2018년 0</a:t>
                      </a:r>
                      <a:r>
                        <a:rPr lang="en-US" altLang="ko-KR" sz="700" b="0" i="0" u="none" strike="noStrike" cap="none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r>
                        <a:rPr lang="ko-KR" sz="700" b="0" i="0" u="none" strike="noStrike" cap="none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월 </a:t>
                      </a:r>
                      <a:r>
                        <a:rPr lang="en-US" altLang="ko-KR" sz="700" b="0" i="0" u="none" strike="noStrike" cap="none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04</a:t>
                      </a:r>
                      <a:r>
                        <a:rPr lang="ko-KR" sz="700" b="0" i="0" u="none" strike="noStrike" cap="none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일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7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F7F7F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Last Update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F7F7F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</a:t>
                      </a:r>
                      <a:r>
                        <a:rPr lang="en-US" altLang="ko-KR" sz="700" b="0" i="0" u="none" strike="noStrike" cap="none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</a:t>
                      </a:r>
                      <a:r>
                        <a:rPr lang="ko-KR" sz="700" b="0" i="0" u="none" strike="noStrike" cap="none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년 07월 18일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7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F7F7F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Document Ver.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F7F7F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Ver. 0.</a:t>
                      </a:r>
                      <a:r>
                        <a:rPr lang="en-US" altLang="ko-KR" sz="700" b="0" i="0" u="none" strike="noStrike" cap="none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700" b="0" i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7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F7F7F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Writer.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F7F7F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유진호</a:t>
                      </a:r>
                      <a:endParaRPr sz="70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 txBox="1">
            <a:spLocks noGrp="1"/>
          </p:cNvSpPr>
          <p:nvPr>
            <p:ph type="title"/>
          </p:nvPr>
        </p:nvSpPr>
        <p:spPr>
          <a:xfrm>
            <a:off x="95251" y="102376"/>
            <a:ext cx="8434388" cy="34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altLang="ko-KR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DB </a:t>
            </a:r>
            <a:r>
              <a:rPr lang="ko-KR" alt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설계</a:t>
            </a:r>
            <a:endParaRPr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31C8D9C-AF51-064C-AA57-FBA1869B97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292942"/>
              </p:ext>
            </p:extLst>
          </p:nvPr>
        </p:nvGraphicFramePr>
        <p:xfrm>
          <a:off x="277706" y="1074420"/>
          <a:ext cx="4733566" cy="3708400"/>
        </p:xfrm>
        <a:graphic>
          <a:graphicData uri="http://schemas.openxmlformats.org/drawingml/2006/table">
            <a:tbl>
              <a:tblPr firstRow="1" bandRow="1">
                <a:tableStyleId>{63E05CD8-3939-45AD-B4BA-CC9DD151A76F}</a:tableStyleId>
              </a:tblPr>
              <a:tblGrid>
                <a:gridCol w="1589139">
                  <a:extLst>
                    <a:ext uri="{9D8B030D-6E8A-4147-A177-3AD203B41FA5}">
                      <a16:colId xmlns:a16="http://schemas.microsoft.com/office/drawing/2014/main" val="2516619040"/>
                    </a:ext>
                  </a:extLst>
                </a:gridCol>
                <a:gridCol w="1420065">
                  <a:extLst>
                    <a:ext uri="{9D8B030D-6E8A-4147-A177-3AD203B41FA5}">
                      <a16:colId xmlns:a16="http://schemas.microsoft.com/office/drawing/2014/main" val="1349677944"/>
                    </a:ext>
                  </a:extLst>
                </a:gridCol>
                <a:gridCol w="1724362">
                  <a:extLst>
                    <a:ext uri="{9D8B030D-6E8A-4147-A177-3AD203B41FA5}">
                      <a16:colId xmlns:a16="http://schemas.microsoft.com/office/drawing/2014/main" val="38969510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2" algn="l"/>
                      <a:r>
                        <a:rPr lang="en-US" altLang="ko-Kore-KR" sz="1200" b="1">
                          <a:latin typeface="+mn-ea"/>
                          <a:ea typeface="+mn-ea"/>
                        </a:rPr>
                        <a:t>Fields</a:t>
                      </a:r>
                      <a:endParaRPr lang="ko-Kore-KR" altLang="en-US" sz="1200" b="1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vl="2" algn="l"/>
                      <a:r>
                        <a:rPr lang="en-US" altLang="ko-KR" sz="1200" b="1">
                          <a:latin typeface="+mn-ea"/>
                          <a:ea typeface="+mn-ea"/>
                        </a:rPr>
                        <a:t>Desc</a:t>
                      </a:r>
                      <a:endParaRPr lang="ko-Kore-KR" altLang="en-US" sz="1200" b="1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vl="2" algn="l"/>
                      <a:r>
                        <a:rPr lang="en-US" altLang="ko-Kore-KR" sz="1200" b="1">
                          <a:latin typeface="+mn-ea"/>
                          <a:ea typeface="+mn-ea"/>
                        </a:rPr>
                        <a:t>Type</a:t>
                      </a:r>
                      <a:endParaRPr lang="ko-Kore-KR" altLang="en-US" sz="1200" b="1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57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 algn="l"/>
                      <a:r>
                        <a:rPr lang="en-US" altLang="ko-Kore-KR" sz="1200">
                          <a:latin typeface="+mn-ea"/>
                          <a:ea typeface="+mn-ea"/>
                        </a:rPr>
                        <a:t>site</a:t>
                      </a:r>
                      <a:endParaRPr lang="ko-Kore-KR" altLang="en-US" sz="12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2" algn="l"/>
                      <a:r>
                        <a:rPr lang="ko-KR" altLang="en-US" sz="1200">
                          <a:latin typeface="+mn-ea"/>
                          <a:ea typeface="+mn-ea"/>
                        </a:rPr>
                        <a:t>지점</a:t>
                      </a:r>
                      <a:endParaRPr lang="ko-Kore-KR" altLang="en-US" sz="12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ore-KR" sz="12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VARCHAR(10)</a:t>
                      </a:r>
                      <a:endParaRPr lang="ko-Kore-KR" altLang="en-US" sz="1200" b="0" i="0" u="none" strike="noStrike" cap="none">
                        <a:solidFill>
                          <a:srgbClr val="000000"/>
                        </a:solidFill>
                        <a:latin typeface="+mn-ea"/>
                        <a:ea typeface="Arial"/>
                        <a:cs typeface="Arial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7324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 algn="l"/>
                      <a:r>
                        <a:rPr lang="en-US" altLang="ko-Kore-KR" sz="1200">
                          <a:latin typeface="+mn-ea"/>
                          <a:ea typeface="+mn-ea"/>
                        </a:rPr>
                        <a:t>custom_num</a:t>
                      </a:r>
                      <a:endParaRPr lang="ko-Kore-KR" altLang="en-US" sz="12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2" algn="l"/>
                      <a:r>
                        <a:rPr lang="ko-Kore-KR" altLang="en-US" sz="1200">
                          <a:latin typeface="+mn-ea"/>
                          <a:ea typeface="+mn-ea"/>
                        </a:rPr>
                        <a:t>회원번호</a:t>
                      </a:r>
                      <a:r>
                        <a:rPr lang="en-US" altLang="ko-Kore-KR" sz="1200">
                          <a:latin typeface="+mn-ea"/>
                          <a:ea typeface="+mn-ea"/>
                        </a:rPr>
                        <a:t>(PK)</a:t>
                      </a:r>
                      <a:endParaRPr lang="ko-Kore-KR" altLang="en-US" sz="12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2" algn="l"/>
                      <a:r>
                        <a:rPr lang="en-US" altLang="ko-Kore-KR" sz="1200">
                          <a:latin typeface="+mn-ea"/>
                          <a:ea typeface="+mn-ea"/>
                        </a:rPr>
                        <a:t>int auto</a:t>
                      </a:r>
                      <a:endParaRPr lang="ko-Kore-KR" altLang="en-US" sz="12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13087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 algn="l"/>
                      <a:r>
                        <a:rPr lang="en-US" altLang="ko-Kore-KR" sz="1200">
                          <a:latin typeface="+mn-ea"/>
                          <a:ea typeface="+mn-ea"/>
                        </a:rPr>
                        <a:t>name</a:t>
                      </a:r>
                      <a:endParaRPr lang="ko-Kore-KR" altLang="en-US" sz="12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2" algn="l"/>
                      <a:r>
                        <a:rPr lang="ko-Kore-KR" altLang="en-US" sz="1200">
                          <a:latin typeface="+mn-ea"/>
                          <a:ea typeface="+mn-ea"/>
                        </a:rPr>
                        <a:t>고객명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2" algn="l"/>
                      <a:r>
                        <a:rPr lang="en-US" altLang="ko-Kore-KR" sz="12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VARCHAR(10)</a:t>
                      </a:r>
                      <a:endParaRPr lang="ko-Kore-KR" altLang="en-US" sz="1200" b="0" i="0" u="none" strike="noStrike" cap="none">
                        <a:solidFill>
                          <a:srgbClr val="000000"/>
                        </a:solidFill>
                        <a:latin typeface="+mn-ea"/>
                        <a:ea typeface="Arial"/>
                        <a:cs typeface="Arial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3642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 algn="l"/>
                      <a:r>
                        <a:rPr lang="en-US" altLang="ko-Kore-KR" sz="1200">
                          <a:latin typeface="+mn-ea"/>
                          <a:ea typeface="+mn-ea"/>
                        </a:rPr>
                        <a:t>telpno</a:t>
                      </a:r>
                      <a:endParaRPr lang="ko-Kore-KR" altLang="en-US" sz="12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2" algn="l"/>
                      <a:r>
                        <a:rPr lang="ko-Kore-KR" altLang="en-US" sz="1200">
                          <a:latin typeface="+mn-ea"/>
                          <a:ea typeface="+mn-ea"/>
                        </a:rPr>
                        <a:t>연락처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ore-KR" sz="12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VARCHAR(14)</a:t>
                      </a:r>
                      <a:endParaRPr lang="ko-Kore-KR" altLang="en-US" sz="1200" b="0" i="0" u="none" strike="noStrike" cap="none">
                        <a:solidFill>
                          <a:srgbClr val="000000"/>
                        </a:solidFill>
                        <a:latin typeface="+mn-ea"/>
                        <a:ea typeface="Arial"/>
                        <a:cs typeface="Arial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73588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 algn="l"/>
                      <a:r>
                        <a:rPr lang="en-US" altLang="ko-Kore-KR" sz="1200">
                          <a:latin typeface="+mn-ea"/>
                          <a:ea typeface="+mn-ea"/>
                        </a:rPr>
                        <a:t>address</a:t>
                      </a:r>
                      <a:endParaRPr lang="ko-Kore-KR" altLang="en-US" sz="12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ore-KR" altLang="en-US" sz="1200">
                          <a:latin typeface="+mn-ea"/>
                          <a:ea typeface="+mn-ea"/>
                        </a:rPr>
                        <a:t>주소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2" algn="l"/>
                      <a:r>
                        <a:rPr lang="en-US" altLang="ko-Kore-KR" sz="1200">
                          <a:latin typeface="+mn-ea"/>
                          <a:ea typeface="+mn-ea"/>
                        </a:rPr>
                        <a:t>VARCHAR(50)</a:t>
                      </a:r>
                      <a:endParaRPr lang="ko-Kore-KR" altLang="en-US" sz="12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50424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 algn="l"/>
                      <a:r>
                        <a:rPr lang="en-US" altLang="ko-Kore-KR" sz="1200">
                          <a:latin typeface="+mn-ea"/>
                          <a:ea typeface="+mn-ea"/>
                        </a:rPr>
                        <a:t>interest_style</a:t>
                      </a:r>
                      <a:endParaRPr lang="ko-Kore-KR" altLang="en-US" sz="12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ore-KR" altLang="en-US" sz="1200">
                          <a:latin typeface="+mn-ea"/>
                          <a:ea typeface="+mn-ea"/>
                        </a:rPr>
                        <a:t>선호하는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 스타일</a:t>
                      </a:r>
                      <a:endParaRPr lang="ko-Kore-KR" altLang="en-US" sz="12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2" algn="l"/>
                      <a:r>
                        <a:rPr lang="en-US" altLang="ko-Kore-KR" sz="1200">
                          <a:latin typeface="+mn-ea"/>
                          <a:ea typeface="+mn-ea"/>
                        </a:rPr>
                        <a:t>TEXT</a:t>
                      </a:r>
                      <a:endParaRPr lang="ko-Kore-KR" altLang="en-US" sz="12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3350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 algn="l"/>
                      <a:r>
                        <a:rPr lang="en-US" altLang="ko-Kore-KR" sz="1200">
                          <a:latin typeface="+mn-ea"/>
                          <a:ea typeface="+mn-ea"/>
                        </a:rPr>
                        <a:t>interest_skin</a:t>
                      </a:r>
                      <a:endParaRPr lang="ko-Kore-KR" altLang="en-US" sz="12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2" algn="l"/>
                      <a:r>
                        <a:rPr lang="ko-Kore-KR" altLang="en-US" sz="1200">
                          <a:latin typeface="+mn-ea"/>
                          <a:ea typeface="+mn-ea"/>
                        </a:rPr>
                        <a:t>선호하는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 원단</a:t>
                      </a:r>
                      <a:endParaRPr lang="ko-Kore-KR" altLang="en-US" sz="12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2" algn="l"/>
                      <a:r>
                        <a:rPr lang="en-US" altLang="ko-Kore-KR" sz="1200">
                          <a:latin typeface="+mn-ea"/>
                          <a:ea typeface="+mn-ea"/>
                        </a:rPr>
                        <a:t>TEXT</a:t>
                      </a:r>
                      <a:endParaRPr lang="ko-Kore-KR" altLang="en-US" sz="12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2385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 algn="l"/>
                      <a:r>
                        <a:rPr lang="en-US" altLang="ko-Kore-KR" sz="1200">
                          <a:latin typeface="+mn-ea"/>
                          <a:ea typeface="+mn-ea"/>
                        </a:rPr>
                        <a:t>birth</a:t>
                      </a:r>
                      <a:endParaRPr lang="ko-Kore-KR" altLang="en-US" sz="12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200">
                          <a:latin typeface="+mn-ea"/>
                          <a:ea typeface="+mn-ea"/>
                        </a:rPr>
                        <a:t>생년월일</a:t>
                      </a:r>
                      <a:endParaRPr lang="ko-Kore-KR" altLang="en-US" sz="12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2" algn="l"/>
                      <a:r>
                        <a:rPr lang="en-US" altLang="ko-Kore-KR" sz="1200">
                          <a:latin typeface="+mn-ea"/>
                          <a:ea typeface="+mn-ea"/>
                        </a:rPr>
                        <a:t>Date</a:t>
                      </a:r>
                      <a:endParaRPr lang="ko-Kore-KR" altLang="en-US" sz="12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73849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 algn="l"/>
                      <a:r>
                        <a:rPr lang="en-US" altLang="ko-Kore-KR" sz="1200">
                          <a:latin typeface="+mn-ea"/>
                          <a:ea typeface="+mn-ea"/>
                        </a:rPr>
                        <a:t>update_at</a:t>
                      </a:r>
                      <a:endParaRPr lang="ko-Kore-KR" altLang="en-US" sz="12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2" algn="l"/>
                      <a:r>
                        <a:rPr lang="ko-Kore-KR" altLang="en-US" sz="1200">
                          <a:latin typeface="+mn-ea"/>
                          <a:ea typeface="+mn-ea"/>
                        </a:rPr>
                        <a:t>최종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 수정 날짜</a:t>
                      </a:r>
                      <a:endParaRPr lang="ko-Kore-KR" altLang="en-US" sz="12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ore-KR" sz="1200">
                          <a:latin typeface="+mn-ea"/>
                          <a:ea typeface="+mn-ea"/>
                        </a:rPr>
                        <a:t>Date</a:t>
                      </a:r>
                      <a:endParaRPr lang="ko-Kore-KR" altLang="en-US" sz="12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81621703"/>
                  </a:ext>
                </a:extLst>
              </a:tr>
            </a:tbl>
          </a:graphicData>
        </a:graphic>
      </p:graphicFrame>
      <p:sp>
        <p:nvSpPr>
          <p:cNvPr id="5" name="Google Shape;94;p13">
            <a:extLst>
              <a:ext uri="{FF2B5EF4-FFF2-40B4-BE49-F238E27FC236}">
                <a16:creationId xmlns:a16="http://schemas.microsoft.com/office/drawing/2014/main" id="{E6CCB8F2-3BE5-424D-9C41-4F2FEEE272D7}"/>
              </a:ext>
            </a:extLst>
          </p:cNvPr>
          <p:cNvSpPr txBox="1">
            <a:spLocks/>
          </p:cNvSpPr>
          <p:nvPr/>
        </p:nvSpPr>
        <p:spPr>
          <a:xfrm>
            <a:off x="277706" y="635166"/>
            <a:ext cx="8434388" cy="34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/>
              <a:t>고객정보 조회 </a:t>
            </a:r>
            <a:r>
              <a:rPr lang="en-US" altLang="ko-KR"/>
              <a:t>Table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334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 txBox="1">
            <a:spLocks noGrp="1"/>
          </p:cNvSpPr>
          <p:nvPr>
            <p:ph type="title"/>
          </p:nvPr>
        </p:nvSpPr>
        <p:spPr>
          <a:xfrm>
            <a:off x="95251" y="102376"/>
            <a:ext cx="8434388" cy="34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ko-KR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화면 목록</a:t>
            </a:r>
            <a:endParaRPr/>
          </a:p>
        </p:txBody>
      </p:sp>
      <p:graphicFrame>
        <p:nvGraphicFramePr>
          <p:cNvPr id="83" name="Google Shape;83;p11"/>
          <p:cNvGraphicFramePr/>
          <p:nvPr/>
        </p:nvGraphicFramePr>
        <p:xfrm>
          <a:off x="605643" y="1135393"/>
          <a:ext cx="4420950" cy="4885375"/>
        </p:xfrm>
        <a:graphic>
          <a:graphicData uri="http://schemas.openxmlformats.org/drawingml/2006/table">
            <a:tbl>
              <a:tblPr>
                <a:noFill/>
                <a:tableStyleId>{63E05CD8-3939-45AD-B4BA-CC9DD151A76F}</a:tableStyleId>
              </a:tblPr>
              <a:tblGrid>
                <a:gridCol w="142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0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1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7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메뉴명</a:t>
                      </a:r>
                      <a:endParaRPr sz="900" b="0" i="0" u="none" strike="noStrike" cap="non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91450" marT="38100" marB="3810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SCREEN ID</a:t>
                      </a:r>
                      <a:endParaRPr sz="900" b="0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91450" marT="38100" marB="3810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제목</a:t>
                      </a:r>
                      <a:endParaRPr/>
                    </a:p>
                  </a:txBody>
                  <a:tcPr marL="33225" marR="91450" marT="38100" marB="3810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대시보드</a:t>
                      </a:r>
                      <a:endParaRPr sz="900" b="0" i="0" u="none" strike="noStrike" cap="non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44000" marR="91450" marT="38100" marB="3810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IWC-001</a:t>
                      </a:r>
                      <a:endParaRPr/>
                    </a:p>
                  </a:txBody>
                  <a:tcPr marL="33225" marR="91450" marT="38100" marB="381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대시보드</a:t>
                      </a:r>
                      <a:endParaRPr sz="900" b="0" i="0" u="none" strike="noStrike" cap="non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91450" marT="38100" marB="381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시드관리</a:t>
                      </a:r>
                      <a:endParaRPr sz="900" b="0" i="0" u="none" strike="noStrike" cap="non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44000" marR="91450" marT="38100" marB="3810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IWC-002</a:t>
                      </a:r>
                      <a:endParaRPr/>
                    </a:p>
                  </a:txBody>
                  <a:tcPr marL="33225" marR="91450" marT="38100" marB="381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시드관리 BOX </a:t>
                      </a:r>
                      <a:endParaRPr sz="900" b="0" i="0" u="none" strike="noStrike" cap="non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91450" marT="38100" marB="381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시드관리</a:t>
                      </a:r>
                      <a:endParaRPr sz="900" b="0" i="0" u="none" strike="noStrike" cap="non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44000" marR="91450" marT="38100" marB="3810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IWC-002</a:t>
                      </a:r>
                      <a:endParaRPr/>
                    </a:p>
                  </a:txBody>
                  <a:tcPr marL="33225" marR="91450" marT="38100" marB="381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시드관리 BOX</a:t>
                      </a:r>
                      <a:endParaRPr sz="900" b="0" i="0" u="none" strike="noStrike" cap="non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91450" marT="38100" marB="381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7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시드관리</a:t>
                      </a:r>
                      <a:endParaRPr sz="900" b="0" i="0" u="none" strike="noStrike" cap="non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44000" marR="91450" marT="38100" marB="3810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IWC-003</a:t>
                      </a:r>
                      <a:endParaRPr/>
                    </a:p>
                  </a:txBody>
                  <a:tcPr marL="33225" marR="91450" marT="38100" marB="381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시드관리 GRID</a:t>
                      </a:r>
                      <a:endParaRPr sz="900" b="0" i="0" u="none" strike="noStrike" cap="non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91450" marT="38100" marB="381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7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시드관리</a:t>
                      </a:r>
                      <a:endParaRPr sz="900" b="0" i="0" u="none" strike="noStrike" cap="non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44000" marR="91450" marT="38100" marB="3810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IWC-004</a:t>
                      </a:r>
                      <a:endParaRPr/>
                    </a:p>
                  </a:txBody>
                  <a:tcPr marL="33225" marR="91450" marT="38100" marB="381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시드관리 HISTORY</a:t>
                      </a:r>
                      <a:endParaRPr sz="900" b="0" i="0" u="none" strike="noStrike" cap="non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91450" marT="38100" marB="381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7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시드관리</a:t>
                      </a:r>
                      <a:endParaRPr sz="900" b="0" i="0" u="none" strike="noStrike" cap="non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44000" marR="91450" marT="38100" marB="3810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IWC-005</a:t>
                      </a:r>
                      <a:endParaRPr/>
                    </a:p>
                  </a:txBody>
                  <a:tcPr marL="33225" marR="91450" marT="38100" marB="381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시드설정</a:t>
                      </a:r>
                      <a:endParaRPr sz="900" b="0" i="0" u="none" strike="noStrike" cap="non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91450" marT="38100" marB="381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7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시드관리</a:t>
                      </a:r>
                      <a:endParaRPr sz="900" b="0" i="0" u="none" strike="noStrike" cap="non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44000" marR="91450" marT="38100" marB="3810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IWC-005</a:t>
                      </a:r>
                      <a:endParaRPr/>
                    </a:p>
                  </a:txBody>
                  <a:tcPr marL="33225" marR="91450" marT="38100" marB="381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시드설정 - 기본정보</a:t>
                      </a:r>
                      <a:endParaRPr sz="900" b="0" i="0" u="none" strike="noStrike" cap="non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91450" marT="38100" marB="381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7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시드관리</a:t>
                      </a:r>
                      <a:endParaRPr sz="900" b="0" i="0" u="none" strike="noStrike" cap="non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44000" marR="91450" marT="38100" marB="3810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IWC-005</a:t>
                      </a:r>
                      <a:endParaRPr sz="900" b="1" i="0" u="none" strike="noStrike" cap="non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91450" marT="38100" marB="381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시드설정 - LIST</a:t>
                      </a:r>
                      <a:r>
                        <a:rPr lang="ko-KR" sz="900" u="none" strike="noStrike" cap="none"/>
                        <a:t> 수집규칙</a:t>
                      </a:r>
                      <a:endParaRPr sz="900" b="0" i="0" u="none" strike="noStrike" cap="non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91450" marT="38100" marB="381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7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시드관리</a:t>
                      </a:r>
                      <a:endParaRPr sz="900" b="0" i="0" u="none" strike="noStrike" cap="non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44000" marR="91450" marT="38100" marB="3810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IWC-005</a:t>
                      </a:r>
                      <a:endParaRPr/>
                    </a:p>
                  </a:txBody>
                  <a:tcPr marL="33225" marR="91450" marT="38100" marB="381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시드설정 - </a:t>
                      </a:r>
                      <a:r>
                        <a:rPr lang="ko-KR" sz="900" u="none" strike="noStrike" cap="none"/>
                        <a:t>PAGE LINK 수집규칙</a:t>
                      </a:r>
                      <a:endParaRPr sz="900" b="0" i="0" u="none" strike="noStrike" cap="non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91450" marT="38100" marB="381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7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시드관리</a:t>
                      </a:r>
                      <a:endParaRPr sz="900" b="0" i="0" u="none" strike="noStrike" cap="non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44000" marR="91450" marT="38100" marB="3810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IWC-005</a:t>
                      </a:r>
                      <a:endParaRPr/>
                    </a:p>
                  </a:txBody>
                  <a:tcPr marL="33225" marR="91450" marT="38100" marB="381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시드설정 - </a:t>
                      </a:r>
                      <a:r>
                        <a:rPr lang="ko-KR" sz="900" u="none" strike="noStrike" cap="none"/>
                        <a:t>VIEW 수집규칙</a:t>
                      </a:r>
                      <a:endParaRPr sz="900" b="0" i="0" u="none" strike="noStrike" cap="non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91450" marT="38100" marB="381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7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시드관리</a:t>
                      </a:r>
                      <a:endParaRPr sz="900" b="0" i="0" u="none" strike="noStrike" cap="non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44000" marR="91450" marT="38100" marB="3810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IWC-005</a:t>
                      </a:r>
                      <a:endParaRPr/>
                    </a:p>
                  </a:txBody>
                  <a:tcPr marL="33225" marR="91450" marT="38100" marB="381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시드설정 - 등록</a:t>
                      </a:r>
                      <a:endParaRPr/>
                    </a:p>
                  </a:txBody>
                  <a:tcPr marL="33225" marR="91450" marT="38100" marB="381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7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시드관리</a:t>
                      </a:r>
                      <a:endParaRPr sz="900" b="0" i="0" u="none" strike="noStrike" cap="non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44000" marR="91450" marT="38100" marB="3810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IWC-006</a:t>
                      </a:r>
                      <a:endParaRPr/>
                    </a:p>
                  </a:txBody>
                  <a:tcPr marL="33225" marR="91450" marT="38100" marB="381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시드설정 – 테스트 결과</a:t>
                      </a:r>
                      <a:endParaRPr/>
                    </a:p>
                  </a:txBody>
                  <a:tcPr marL="33225" marR="91450" marT="38100" marB="381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7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데이터조회</a:t>
                      </a:r>
                      <a:endParaRPr sz="900" b="0" i="0" u="none" strike="noStrike" cap="non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44000" marR="91450" marT="38100" marB="3810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IWC-007</a:t>
                      </a:r>
                      <a:endParaRPr/>
                    </a:p>
                  </a:txBody>
                  <a:tcPr marL="33225" marR="91450" marT="38100" marB="381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데이터 조회</a:t>
                      </a:r>
                      <a:endParaRPr sz="900" b="0" i="0" u="none" strike="noStrike" cap="non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91450" marT="38100" marB="381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7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카테고리 설정</a:t>
                      </a:r>
                      <a:endParaRPr sz="900" b="0" i="0" u="none" strike="noStrike" cap="non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44000" marR="91450" marT="38100" marB="3810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IWC-008</a:t>
                      </a:r>
                      <a:endParaRPr/>
                    </a:p>
                  </a:txBody>
                  <a:tcPr marL="33225" marR="91450" marT="38100" marB="381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카테고리 설정</a:t>
                      </a:r>
                      <a:endParaRPr sz="900" b="0" i="0" u="none" strike="noStrike" cap="non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91450" marT="38100" marB="381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7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i="0" u="none" strike="noStrike" cap="non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44000" marR="91450" marT="38100" marB="3810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i="0" u="none" strike="noStrike" cap="non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91450" marT="38100" marB="381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i="0" u="none" strike="noStrike" cap="non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91450" marT="38100" marB="381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87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i="0" u="none" strike="noStrike" cap="non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44000" marR="91450" marT="38100" marB="3810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i="0" u="none" strike="noStrike" cap="non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91450" marT="38100" marB="381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i="0" u="none" strike="noStrike" cap="non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225" marR="91450" marT="38100" marB="381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>
            <a:spLocks noGrp="1"/>
          </p:cNvSpPr>
          <p:nvPr>
            <p:ph type="title"/>
          </p:nvPr>
        </p:nvSpPr>
        <p:spPr>
          <a:xfrm>
            <a:off x="95251" y="2927430"/>
            <a:ext cx="8434388" cy="34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대시보드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3"/>
          <p:cNvSpPr/>
          <p:nvPr/>
        </p:nvSpPr>
        <p:spPr>
          <a:xfrm>
            <a:off x="1118485" y="1268823"/>
            <a:ext cx="7324596" cy="5130704"/>
          </a:xfrm>
          <a:prstGeom prst="round2SameRect">
            <a:avLst>
              <a:gd name="adj1" fmla="val 1400"/>
              <a:gd name="adj2" fmla="val 0"/>
            </a:avLst>
          </a:prstGeom>
          <a:solidFill>
            <a:schemeClr val="lt1"/>
          </a:solidFill>
          <a:ln w="9525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3"/>
          <p:cNvSpPr/>
          <p:nvPr/>
        </p:nvSpPr>
        <p:spPr>
          <a:xfrm>
            <a:off x="251460" y="1206231"/>
            <a:ext cx="801920" cy="4094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3"/>
          <p:cNvSpPr txBox="1">
            <a:spLocks noGrp="1"/>
          </p:cNvSpPr>
          <p:nvPr>
            <p:ph type="title"/>
          </p:nvPr>
        </p:nvSpPr>
        <p:spPr>
          <a:xfrm>
            <a:off x="95251" y="102376"/>
            <a:ext cx="8434388" cy="34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ko-KR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대시보드</a:t>
            </a:r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body" idx="1"/>
          </p:nvPr>
        </p:nvSpPr>
        <p:spPr>
          <a:xfrm>
            <a:off x="9879612" y="85033"/>
            <a:ext cx="2227981" cy="294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IWC-001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6" name="Google Shape;96;p13"/>
          <p:cNvGraphicFramePr/>
          <p:nvPr/>
        </p:nvGraphicFramePr>
        <p:xfrm>
          <a:off x="8848281" y="581057"/>
          <a:ext cx="3259325" cy="1600270"/>
        </p:xfrm>
        <a:graphic>
          <a:graphicData uri="http://schemas.openxmlformats.org/drawingml/2006/table">
            <a:tbl>
              <a:tblPr firstRow="1" bandRow="1">
                <a:noFill/>
                <a:tableStyleId>{021689A9-7AC3-4BD0-8CC3-6A803FC662E4}</a:tableStyleId>
              </a:tblPr>
              <a:tblGrid>
                <a:gridCol w="383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7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0" u="none" strike="noStrike" cap="none">
                          <a:solidFill>
                            <a:srgbClr val="59595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  <a:endParaRPr sz="700" b="0" u="none" strike="noStrike" cap="none">
                        <a:solidFill>
                          <a:srgbClr val="595959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400" marR="8440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ore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400" marR="8440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메뉴 및 시드 검색</a:t>
                      </a:r>
                      <a:endParaRPr sz="7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400" marR="8440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400" marR="8440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등록된 시드 정보를 출력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활성화 여부: 스케줄 활성화여부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실행중 여부: 현재 수집 중 여부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400" marR="8440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400" marR="8440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최근 7일간 전체 수집 현황을 출력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400" marR="8440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400" marR="8440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최근 등록된 시드 10개를 출력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400" marR="8440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400" marR="8440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400" marR="8440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400" marR="8440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400" marR="8440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97" name="Google Shape;97;p13"/>
          <p:cNvCxnSpPr/>
          <p:nvPr/>
        </p:nvCxnSpPr>
        <p:spPr>
          <a:xfrm>
            <a:off x="227337" y="1206231"/>
            <a:ext cx="8304008" cy="0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8" name="Google Shape;98;p13"/>
          <p:cNvCxnSpPr/>
          <p:nvPr/>
        </p:nvCxnSpPr>
        <p:spPr>
          <a:xfrm>
            <a:off x="1063564" y="733078"/>
            <a:ext cx="0" cy="5722047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9" name="Google Shape;99;p13"/>
          <p:cNvSpPr txBox="1"/>
          <p:nvPr/>
        </p:nvSpPr>
        <p:spPr>
          <a:xfrm>
            <a:off x="267711" y="1373202"/>
            <a:ext cx="732904" cy="169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 b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DASHBOARD</a:t>
            </a:r>
            <a:endParaRPr sz="600" b="1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3"/>
          <p:cNvSpPr txBox="1"/>
          <p:nvPr/>
        </p:nvSpPr>
        <p:spPr>
          <a:xfrm>
            <a:off x="402788" y="1776171"/>
            <a:ext cx="492443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입</a:t>
            </a:r>
            <a:r>
              <a:rPr lang="en-US" altLang="ko-KR" sz="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ko-KR" altLang="en-US" sz="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출고 조회</a:t>
            </a:r>
            <a:endParaRPr/>
          </a:p>
        </p:txBody>
      </p:sp>
      <p:sp>
        <p:nvSpPr>
          <p:cNvPr id="101" name="Google Shape;101;p13"/>
          <p:cNvSpPr txBox="1"/>
          <p:nvPr/>
        </p:nvSpPr>
        <p:spPr>
          <a:xfrm>
            <a:off x="344521" y="2220019"/>
            <a:ext cx="59663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고객정보 조회</a:t>
            </a:r>
            <a:endParaRPr/>
          </a:p>
        </p:txBody>
      </p:sp>
      <p:sp>
        <p:nvSpPr>
          <p:cNvPr id="102" name="Google Shape;102;p13"/>
          <p:cNvSpPr txBox="1"/>
          <p:nvPr/>
        </p:nvSpPr>
        <p:spPr>
          <a:xfrm>
            <a:off x="7681560" y="868475"/>
            <a:ext cx="707245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A-Manager</a:t>
            </a:r>
            <a:endParaRPr sz="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3"/>
          <p:cNvSpPr/>
          <p:nvPr/>
        </p:nvSpPr>
        <p:spPr>
          <a:xfrm>
            <a:off x="5293563" y="871253"/>
            <a:ext cx="2278460" cy="206522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" name="Google Shape;10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57345" y="912714"/>
            <a:ext cx="124717" cy="1247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5509" y="1273238"/>
            <a:ext cx="137308" cy="1165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78793" y="1680852"/>
            <a:ext cx="116582" cy="984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83347" y="2100326"/>
            <a:ext cx="126945" cy="11658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8" name="Google Shape;108;p13"/>
          <p:cNvGrpSpPr/>
          <p:nvPr/>
        </p:nvGrpSpPr>
        <p:grpSpPr>
          <a:xfrm>
            <a:off x="227337" y="1615676"/>
            <a:ext cx="836227" cy="1274617"/>
            <a:chOff x="227337" y="1615676"/>
            <a:chExt cx="1582225" cy="1274617"/>
          </a:xfrm>
        </p:grpSpPr>
        <p:cxnSp>
          <p:nvCxnSpPr>
            <p:cNvPr id="109" name="Google Shape;109;p13"/>
            <p:cNvCxnSpPr/>
            <p:nvPr/>
          </p:nvCxnSpPr>
          <p:spPr>
            <a:xfrm>
              <a:off x="227337" y="1615676"/>
              <a:ext cx="1582225" cy="0"/>
            </a:xfrm>
            <a:prstGeom prst="straightConnector1">
              <a:avLst/>
            </a:prstGeom>
            <a:noFill/>
            <a:ln w="9525" cap="flat" cmpd="sng">
              <a:solidFill>
                <a:srgbClr val="F2F2F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0" name="Google Shape;110;p13"/>
            <p:cNvCxnSpPr/>
            <p:nvPr/>
          </p:nvCxnSpPr>
          <p:spPr>
            <a:xfrm>
              <a:off x="227337" y="2027352"/>
              <a:ext cx="1582225" cy="0"/>
            </a:xfrm>
            <a:prstGeom prst="straightConnector1">
              <a:avLst/>
            </a:prstGeom>
            <a:noFill/>
            <a:ln w="9525" cap="flat" cmpd="sng">
              <a:solidFill>
                <a:srgbClr val="F2F2F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" name="Google Shape;111;p13"/>
            <p:cNvCxnSpPr/>
            <p:nvPr/>
          </p:nvCxnSpPr>
          <p:spPr>
            <a:xfrm>
              <a:off x="227337" y="2454866"/>
              <a:ext cx="1582225" cy="0"/>
            </a:xfrm>
            <a:prstGeom prst="straightConnector1">
              <a:avLst/>
            </a:prstGeom>
            <a:noFill/>
            <a:ln w="9525" cap="flat" cmpd="sng">
              <a:solidFill>
                <a:srgbClr val="F2F2F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" name="Google Shape;112;p13"/>
            <p:cNvCxnSpPr/>
            <p:nvPr/>
          </p:nvCxnSpPr>
          <p:spPr>
            <a:xfrm>
              <a:off x="227337" y="2890293"/>
              <a:ext cx="1582225" cy="0"/>
            </a:xfrm>
            <a:prstGeom prst="straightConnector1">
              <a:avLst/>
            </a:prstGeom>
            <a:noFill/>
            <a:ln w="9525" cap="flat" cmpd="sng">
              <a:solidFill>
                <a:srgbClr val="F2F2F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15" name="Google Shape;115;p13"/>
          <p:cNvSpPr txBox="1"/>
          <p:nvPr/>
        </p:nvSpPr>
        <p:spPr>
          <a:xfrm>
            <a:off x="1168638" y="1551048"/>
            <a:ext cx="68640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b="1">
                <a:solidFill>
                  <a:srgbClr val="595959"/>
                </a:solidFill>
              </a:rPr>
              <a:t>전체 일정</a:t>
            </a:r>
            <a:endParaRPr/>
          </a:p>
        </p:txBody>
      </p:sp>
      <p:sp>
        <p:nvSpPr>
          <p:cNvPr id="118" name="Google Shape;118;p13"/>
          <p:cNvSpPr txBox="1"/>
          <p:nvPr/>
        </p:nvSpPr>
        <p:spPr>
          <a:xfrm>
            <a:off x="1116246" y="4912114"/>
            <a:ext cx="1389883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b="1">
                <a:solidFill>
                  <a:srgbClr val="595959"/>
                </a:solidFill>
              </a:rPr>
              <a:t>입</a:t>
            </a:r>
            <a:r>
              <a:rPr lang="en-US" altLang="ko-KR" sz="900" b="1">
                <a:solidFill>
                  <a:srgbClr val="595959"/>
                </a:solidFill>
              </a:rPr>
              <a:t>/</a:t>
            </a:r>
            <a:r>
              <a:rPr lang="ko-KR" altLang="en-US" sz="900" b="1">
                <a:solidFill>
                  <a:srgbClr val="595959"/>
                </a:solidFill>
              </a:rPr>
              <a:t>출고</a:t>
            </a:r>
            <a:r>
              <a:rPr lang="ko-KR" sz="900" b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현황</a:t>
            </a:r>
            <a:endParaRPr/>
          </a:p>
        </p:txBody>
      </p:sp>
      <p:cxnSp>
        <p:nvCxnSpPr>
          <p:cNvPr id="120" name="Google Shape;120;p13"/>
          <p:cNvCxnSpPr/>
          <p:nvPr/>
        </p:nvCxnSpPr>
        <p:spPr>
          <a:xfrm>
            <a:off x="1144620" y="1815673"/>
            <a:ext cx="7324600" cy="0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1" name="Google Shape;121;p13"/>
          <p:cNvCxnSpPr/>
          <p:nvPr/>
        </p:nvCxnSpPr>
        <p:spPr>
          <a:xfrm>
            <a:off x="1092229" y="5176739"/>
            <a:ext cx="7231122" cy="0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2" name="Google Shape;122;p13"/>
          <p:cNvCxnSpPr/>
          <p:nvPr/>
        </p:nvCxnSpPr>
        <p:spPr>
          <a:xfrm>
            <a:off x="1144620" y="5173023"/>
            <a:ext cx="7231122" cy="0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4" name="Google Shape;114;p13"/>
          <p:cNvSpPr txBox="1"/>
          <p:nvPr/>
        </p:nvSpPr>
        <p:spPr>
          <a:xfrm>
            <a:off x="1522144" y="5705110"/>
            <a:ext cx="338554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전체</a:t>
            </a:r>
            <a:endParaRPr/>
          </a:p>
        </p:txBody>
      </p:sp>
      <p:sp>
        <p:nvSpPr>
          <p:cNvPr id="116" name="Google Shape;116;p13"/>
          <p:cNvSpPr/>
          <p:nvPr/>
        </p:nvSpPr>
        <p:spPr>
          <a:xfrm>
            <a:off x="1513872" y="5482386"/>
            <a:ext cx="1462257" cy="702353"/>
          </a:xfrm>
          <a:prstGeom prst="roundRect">
            <a:avLst>
              <a:gd name="adj" fmla="val 7584"/>
            </a:avLst>
          </a:prstGeom>
          <a:noFill/>
          <a:ln w="9525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3"/>
          <p:cNvSpPr txBox="1"/>
          <p:nvPr/>
        </p:nvSpPr>
        <p:spPr>
          <a:xfrm>
            <a:off x="1511841" y="5486500"/>
            <a:ext cx="881168" cy="173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2018.07.20 14:20</a:t>
            </a:r>
            <a:endParaRPr sz="6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3"/>
          <p:cNvSpPr/>
          <p:nvPr/>
        </p:nvSpPr>
        <p:spPr>
          <a:xfrm>
            <a:off x="3061143" y="5482386"/>
            <a:ext cx="2383259" cy="702353"/>
          </a:xfrm>
          <a:prstGeom prst="roundRect">
            <a:avLst>
              <a:gd name="adj" fmla="val 7584"/>
            </a:avLst>
          </a:prstGeom>
          <a:noFill/>
          <a:ln w="9525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3"/>
          <p:cNvSpPr txBox="1"/>
          <p:nvPr/>
        </p:nvSpPr>
        <p:spPr>
          <a:xfrm>
            <a:off x="1855044" y="5638217"/>
            <a:ext cx="111896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64/</a:t>
            </a:r>
            <a:r>
              <a:rPr lang="en-US" altLang="ko-KR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27</a:t>
            </a:r>
            <a:endParaRPr sz="2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3"/>
          <p:cNvSpPr txBox="1"/>
          <p:nvPr/>
        </p:nvSpPr>
        <p:spPr>
          <a:xfrm>
            <a:off x="3113336" y="5677166"/>
            <a:ext cx="548883" cy="178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입고완료</a:t>
            </a:r>
            <a:endParaRPr/>
          </a:p>
        </p:txBody>
      </p:sp>
      <p:sp>
        <p:nvSpPr>
          <p:cNvPr id="126" name="Google Shape;126;p13"/>
          <p:cNvSpPr txBox="1"/>
          <p:nvPr/>
        </p:nvSpPr>
        <p:spPr>
          <a:xfrm>
            <a:off x="4281361" y="5671060"/>
            <a:ext cx="492443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입고중</a:t>
            </a:r>
            <a:endParaRPr/>
          </a:p>
        </p:txBody>
      </p:sp>
      <p:cxnSp>
        <p:nvCxnSpPr>
          <p:cNvPr id="127" name="Google Shape;127;p13"/>
          <p:cNvCxnSpPr/>
          <p:nvPr/>
        </p:nvCxnSpPr>
        <p:spPr>
          <a:xfrm>
            <a:off x="1513872" y="5683441"/>
            <a:ext cx="1470529" cy="0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8" name="Google Shape;128;p13"/>
          <p:cNvSpPr txBox="1"/>
          <p:nvPr/>
        </p:nvSpPr>
        <p:spPr>
          <a:xfrm>
            <a:off x="3059356" y="5486500"/>
            <a:ext cx="944754" cy="184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2018.07.20 14:20</a:t>
            </a:r>
            <a:endParaRPr sz="6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9" name="Google Shape;129;p13"/>
          <p:cNvCxnSpPr/>
          <p:nvPr/>
        </p:nvCxnSpPr>
        <p:spPr>
          <a:xfrm>
            <a:off x="3066582" y="5683441"/>
            <a:ext cx="2377820" cy="0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0" name="Google Shape;130;p13"/>
          <p:cNvSpPr txBox="1"/>
          <p:nvPr/>
        </p:nvSpPr>
        <p:spPr>
          <a:xfrm>
            <a:off x="3329630" y="5638217"/>
            <a:ext cx="77193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rgbClr val="8DA9DB"/>
                </a:solidFill>
                <a:latin typeface="Arial"/>
                <a:ea typeface="Arial"/>
                <a:cs typeface="Arial"/>
                <a:sym typeface="Arial"/>
              </a:rPr>
              <a:t>22</a:t>
            </a:r>
            <a:endParaRPr sz="2800">
              <a:solidFill>
                <a:srgbClr val="8DA9D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3"/>
          <p:cNvSpPr txBox="1"/>
          <p:nvPr/>
        </p:nvSpPr>
        <p:spPr>
          <a:xfrm>
            <a:off x="4527582" y="5638217"/>
            <a:ext cx="77193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sz="2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0FF8FA0A-25E9-A04F-BB1B-6E0AFBEE20AF}"/>
              </a:ext>
            </a:extLst>
          </p:cNvPr>
          <p:cNvGrpSpPr/>
          <p:nvPr/>
        </p:nvGrpSpPr>
        <p:grpSpPr>
          <a:xfrm>
            <a:off x="5534074" y="5482386"/>
            <a:ext cx="2385046" cy="702353"/>
            <a:chOff x="5534074" y="5482386"/>
            <a:chExt cx="2385046" cy="702353"/>
          </a:xfrm>
        </p:grpSpPr>
        <p:sp>
          <p:nvSpPr>
            <p:cNvPr id="132" name="Google Shape;132;p13"/>
            <p:cNvSpPr/>
            <p:nvPr/>
          </p:nvSpPr>
          <p:spPr>
            <a:xfrm>
              <a:off x="5535861" y="5482386"/>
              <a:ext cx="2383259" cy="702353"/>
            </a:xfrm>
            <a:prstGeom prst="roundRect">
              <a:avLst>
                <a:gd name="adj" fmla="val 7584"/>
              </a:avLst>
            </a:prstGeom>
            <a:noFill/>
            <a:ln w="9525" cap="flat" cmpd="sng">
              <a:solidFill>
                <a:srgbClr val="F2F2F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3"/>
            <p:cNvSpPr txBox="1"/>
            <p:nvPr/>
          </p:nvSpPr>
          <p:spPr>
            <a:xfrm>
              <a:off x="5588054" y="5677165"/>
              <a:ext cx="501677" cy="1969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출고완료</a:t>
              </a:r>
              <a:endParaRPr/>
            </a:p>
          </p:txBody>
        </p:sp>
        <p:sp>
          <p:nvSpPr>
            <p:cNvPr id="134" name="Google Shape;134;p13"/>
            <p:cNvSpPr txBox="1"/>
            <p:nvPr/>
          </p:nvSpPr>
          <p:spPr>
            <a:xfrm>
              <a:off x="6756078" y="5671060"/>
              <a:ext cx="491389" cy="2563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출고중</a:t>
              </a:r>
              <a:endParaRPr/>
            </a:p>
          </p:txBody>
        </p:sp>
        <p:sp>
          <p:nvSpPr>
            <p:cNvPr id="135" name="Google Shape;135;p13"/>
            <p:cNvSpPr txBox="1"/>
            <p:nvPr/>
          </p:nvSpPr>
          <p:spPr>
            <a:xfrm>
              <a:off x="5534074" y="5486499"/>
              <a:ext cx="925993" cy="1969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600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2018.07.20 14:20</a:t>
              </a:r>
              <a:endParaRPr sz="6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6" name="Google Shape;136;p13"/>
            <p:cNvCxnSpPr/>
            <p:nvPr/>
          </p:nvCxnSpPr>
          <p:spPr>
            <a:xfrm>
              <a:off x="5541300" y="5683441"/>
              <a:ext cx="2377820" cy="0"/>
            </a:xfrm>
            <a:prstGeom prst="straightConnector1">
              <a:avLst/>
            </a:prstGeom>
            <a:noFill/>
            <a:ln w="9525" cap="flat" cmpd="sng">
              <a:solidFill>
                <a:srgbClr val="F2F2F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37" name="Google Shape;137;p13"/>
            <p:cNvSpPr txBox="1"/>
            <p:nvPr/>
          </p:nvSpPr>
          <p:spPr>
            <a:xfrm>
              <a:off x="5804348" y="5638217"/>
              <a:ext cx="771930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800">
                  <a:solidFill>
                    <a:srgbClr val="00B05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sz="28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3"/>
            <p:cNvSpPr txBox="1"/>
            <p:nvPr/>
          </p:nvSpPr>
          <p:spPr>
            <a:xfrm>
              <a:off x="7002300" y="5638217"/>
              <a:ext cx="771930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8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27</a:t>
              </a:r>
              <a:endParaRPr sz="2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1" name="Google Shape;141;p13"/>
          <p:cNvSpPr/>
          <p:nvPr/>
        </p:nvSpPr>
        <p:spPr>
          <a:xfrm>
            <a:off x="7739457" y="4973169"/>
            <a:ext cx="523198" cy="138698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더보기</a:t>
            </a:r>
            <a:endParaRPr/>
          </a:p>
        </p:txBody>
      </p:sp>
      <p:sp>
        <p:nvSpPr>
          <p:cNvPr id="143" name="Google Shape;143;p13"/>
          <p:cNvSpPr/>
          <p:nvPr/>
        </p:nvSpPr>
        <p:spPr>
          <a:xfrm>
            <a:off x="5132350" y="802120"/>
            <a:ext cx="180463" cy="1804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</a:pPr>
            <a:r>
              <a:rPr lang="ko-KR" sz="7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3"/>
          <p:cNvSpPr/>
          <p:nvPr/>
        </p:nvSpPr>
        <p:spPr>
          <a:xfrm>
            <a:off x="1141646" y="1416598"/>
            <a:ext cx="180463" cy="1804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</a:pPr>
            <a:r>
              <a:rPr lang="ko-KR" sz="7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7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3"/>
          <p:cNvSpPr/>
          <p:nvPr/>
        </p:nvSpPr>
        <p:spPr>
          <a:xfrm>
            <a:off x="1089255" y="4816378"/>
            <a:ext cx="180463" cy="1804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</a:pPr>
            <a:r>
              <a:rPr lang="ko-KR" sz="7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7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484A99A-0D0C-7D4B-A277-9311C2DE243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21189" y="1883373"/>
            <a:ext cx="4920497" cy="2933002"/>
          </a:xfrm>
          <a:prstGeom prst="rect">
            <a:avLst/>
          </a:prstGeom>
        </p:spPr>
      </p:pic>
      <p:sp>
        <p:nvSpPr>
          <p:cNvPr id="85" name="Google Shape;132;p13">
            <a:extLst>
              <a:ext uri="{FF2B5EF4-FFF2-40B4-BE49-F238E27FC236}">
                <a16:creationId xmlns:a16="http://schemas.microsoft.com/office/drawing/2014/main" id="{A3D95A27-BFB1-F648-BBEF-A47D0131AD8A}"/>
              </a:ext>
            </a:extLst>
          </p:cNvPr>
          <p:cNvSpPr/>
          <p:nvPr/>
        </p:nvSpPr>
        <p:spPr>
          <a:xfrm>
            <a:off x="6294316" y="2010509"/>
            <a:ext cx="1545817" cy="2805863"/>
          </a:xfrm>
          <a:prstGeom prst="roundRect">
            <a:avLst>
              <a:gd name="adj" fmla="val 7584"/>
            </a:avLst>
          </a:prstGeom>
          <a:noFill/>
          <a:ln w="9525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135;p13">
            <a:extLst>
              <a:ext uri="{FF2B5EF4-FFF2-40B4-BE49-F238E27FC236}">
                <a16:creationId xmlns:a16="http://schemas.microsoft.com/office/drawing/2014/main" id="{E0B3DD75-5925-1248-B13D-321EA7EFCD48}"/>
              </a:ext>
            </a:extLst>
          </p:cNvPr>
          <p:cNvSpPr txBox="1"/>
          <p:nvPr/>
        </p:nvSpPr>
        <p:spPr>
          <a:xfrm>
            <a:off x="6288904" y="2067093"/>
            <a:ext cx="1542289" cy="436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>
                <a:solidFill>
                  <a:schemeClr val="tx1"/>
                </a:solidFill>
                <a:latin typeface="+mj-ea"/>
                <a:ea typeface="+mj-ea"/>
                <a:cs typeface="Arial"/>
                <a:sym typeface="Arial"/>
              </a:rPr>
              <a:t>2018</a:t>
            </a:r>
            <a:r>
              <a:rPr lang="ko-KR" altLang="en-US" sz="1100" b="1">
                <a:solidFill>
                  <a:schemeClr val="tx1"/>
                </a:solidFill>
                <a:latin typeface="+mj-ea"/>
                <a:ea typeface="+mj-ea"/>
                <a:cs typeface="Arial"/>
                <a:sym typeface="Arial"/>
              </a:rPr>
              <a:t>년</a:t>
            </a:r>
            <a:r>
              <a:rPr lang="ko-KR" sz="1100" b="1">
                <a:solidFill>
                  <a:schemeClr val="tx1"/>
                </a:solidFill>
                <a:latin typeface="+mj-ea"/>
                <a:ea typeface="+mj-ea"/>
                <a:cs typeface="Arial"/>
                <a:sym typeface="Arial"/>
              </a:rPr>
              <a:t>07</a:t>
            </a:r>
            <a:r>
              <a:rPr lang="ko-KR" altLang="en-US" sz="1100" b="1">
                <a:solidFill>
                  <a:schemeClr val="tx1"/>
                </a:solidFill>
                <a:latin typeface="+mj-ea"/>
                <a:ea typeface="+mj-ea"/>
                <a:cs typeface="Arial"/>
                <a:sym typeface="Arial"/>
              </a:rPr>
              <a:t>월</a:t>
            </a:r>
            <a:r>
              <a:rPr lang="ko-KR" sz="1100" b="1">
                <a:solidFill>
                  <a:schemeClr val="tx1"/>
                </a:solidFill>
                <a:latin typeface="+mj-ea"/>
                <a:ea typeface="+mj-ea"/>
                <a:cs typeface="Arial"/>
                <a:sym typeface="Arial"/>
              </a:rPr>
              <a:t>20</a:t>
            </a:r>
            <a:r>
              <a:rPr lang="ko-KR" altLang="en-US" sz="1100" b="1">
                <a:solidFill>
                  <a:schemeClr val="tx1"/>
                </a:solidFill>
                <a:latin typeface="+mj-ea"/>
                <a:ea typeface="+mj-ea"/>
                <a:cs typeface="Arial"/>
                <a:sym typeface="Arial"/>
              </a:rPr>
              <a:t>일</a:t>
            </a:r>
            <a:r>
              <a:rPr lang="ko-KR" sz="1100" b="1">
                <a:solidFill>
                  <a:schemeClr val="tx1"/>
                </a:solidFill>
                <a:latin typeface="+mj-ea"/>
                <a:ea typeface="+mj-ea"/>
                <a:cs typeface="Arial"/>
                <a:sym typeface="Arial"/>
              </a:rPr>
              <a:t> </a:t>
            </a:r>
            <a:endParaRPr lang="en-US" altLang="ko-KR" sz="1100" b="1">
              <a:solidFill>
                <a:schemeClr val="tx1"/>
              </a:solidFill>
              <a:latin typeface="+mj-ea"/>
              <a:ea typeface="+mj-ea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b="1">
                <a:solidFill>
                  <a:srgbClr val="7F7F7F"/>
                </a:solidFill>
                <a:latin typeface="+mj-ea"/>
                <a:ea typeface="+mj-ea"/>
              </a:rPr>
              <a:t>토요일</a:t>
            </a:r>
            <a:endParaRPr sz="1100" b="1">
              <a:solidFill>
                <a:srgbClr val="7F7F7F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cxnSp>
        <p:nvCxnSpPr>
          <p:cNvPr id="89" name="Google Shape;136;p13">
            <a:extLst>
              <a:ext uri="{FF2B5EF4-FFF2-40B4-BE49-F238E27FC236}">
                <a16:creationId xmlns:a16="http://schemas.microsoft.com/office/drawing/2014/main" id="{30E832F4-CAC1-2640-A882-3F1AB378F42A}"/>
              </a:ext>
            </a:extLst>
          </p:cNvPr>
          <p:cNvCxnSpPr/>
          <p:nvPr/>
        </p:nvCxnSpPr>
        <p:spPr>
          <a:xfrm>
            <a:off x="6297844" y="2805247"/>
            <a:ext cx="1542289" cy="0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520DFEB-ABCC-4E4C-97F1-56E78DC2D046}"/>
              </a:ext>
            </a:extLst>
          </p:cNvPr>
          <p:cNvSpPr txBox="1"/>
          <p:nvPr/>
        </p:nvSpPr>
        <p:spPr>
          <a:xfrm>
            <a:off x="6296606" y="2574627"/>
            <a:ext cx="10019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b="1">
                <a:solidFill>
                  <a:srgbClr val="00B050"/>
                </a:solidFill>
                <a:latin typeface="+mj-ea"/>
                <a:ea typeface="+mj-ea"/>
              </a:rPr>
              <a:t>할 일 </a:t>
            </a:r>
            <a:r>
              <a:rPr kumimoji="1" lang="en-US" altLang="ko-KR" sz="800" b="1">
                <a:solidFill>
                  <a:srgbClr val="00B050"/>
                </a:solidFill>
                <a:latin typeface="+mj-ea"/>
                <a:ea typeface="+mj-ea"/>
              </a:rPr>
              <a:t>1</a:t>
            </a:r>
            <a:r>
              <a:rPr kumimoji="1" lang="ko-KR" altLang="en-US" sz="800" b="1">
                <a:solidFill>
                  <a:srgbClr val="00B050"/>
                </a:solidFill>
                <a:latin typeface="+mj-ea"/>
                <a:ea typeface="+mj-ea"/>
              </a:rPr>
              <a:t>개 남음</a:t>
            </a:r>
            <a:endParaRPr kumimoji="1" lang="ko-Kore-KR" altLang="en-US" sz="800" b="1">
              <a:solidFill>
                <a:srgbClr val="00B050"/>
              </a:solidFill>
              <a:latin typeface="+mj-ea"/>
              <a:ea typeface="+mj-ea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81C4DFC-8AA0-7E46-8391-FF4958BFCB97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44876" b="18352"/>
          <a:stretch/>
        </p:blipFill>
        <p:spPr>
          <a:xfrm>
            <a:off x="6335549" y="2924292"/>
            <a:ext cx="924060" cy="74879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93;p13">
            <a:extLst>
              <a:ext uri="{FF2B5EF4-FFF2-40B4-BE49-F238E27FC236}">
                <a16:creationId xmlns:a16="http://schemas.microsoft.com/office/drawing/2014/main" id="{7CDAD211-36C6-4F47-8C8D-F967914C4A27}"/>
              </a:ext>
            </a:extLst>
          </p:cNvPr>
          <p:cNvSpPr/>
          <p:nvPr/>
        </p:nvSpPr>
        <p:spPr>
          <a:xfrm>
            <a:off x="235354" y="1622915"/>
            <a:ext cx="801920" cy="4094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3"/>
          <p:cNvSpPr txBox="1">
            <a:spLocks noGrp="1"/>
          </p:cNvSpPr>
          <p:nvPr>
            <p:ph type="title"/>
          </p:nvPr>
        </p:nvSpPr>
        <p:spPr>
          <a:xfrm>
            <a:off x="95251" y="102376"/>
            <a:ext cx="8434388" cy="34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ko-KR" alt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입</a:t>
            </a:r>
            <a:r>
              <a:rPr lang="en-US" altLang="ko-KR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ko-KR" alt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출고 조회</a:t>
            </a:r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body" idx="1"/>
          </p:nvPr>
        </p:nvSpPr>
        <p:spPr>
          <a:xfrm>
            <a:off x="9879612" y="85033"/>
            <a:ext cx="2227981" cy="294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IWC-001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6" name="Google Shape;96;p13"/>
          <p:cNvGraphicFramePr/>
          <p:nvPr>
            <p:extLst>
              <p:ext uri="{D42A27DB-BD31-4B8C-83A1-F6EECF244321}">
                <p14:modId xmlns:p14="http://schemas.microsoft.com/office/powerpoint/2010/main" val="1503819158"/>
              </p:ext>
            </p:extLst>
          </p:nvPr>
        </p:nvGraphicFramePr>
        <p:xfrm>
          <a:off x="8848281" y="581057"/>
          <a:ext cx="3259325" cy="1706950"/>
        </p:xfrm>
        <a:graphic>
          <a:graphicData uri="http://schemas.openxmlformats.org/drawingml/2006/table">
            <a:tbl>
              <a:tblPr firstRow="1" bandRow="1">
                <a:noFill/>
                <a:tableStyleId>{021689A9-7AC3-4BD0-8CC3-6A803FC662E4}</a:tableStyleId>
              </a:tblPr>
              <a:tblGrid>
                <a:gridCol w="383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7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0" u="none" strike="noStrike" cap="none">
                          <a:solidFill>
                            <a:srgbClr val="59595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  <a:endParaRPr sz="700" b="0" u="none" strike="noStrike" cap="none">
                        <a:solidFill>
                          <a:srgbClr val="595959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400" marR="8440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ore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등록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400" marR="8440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주문등록 </a:t>
                      </a:r>
                      <a:r>
                        <a:rPr lang="en-US" altLang="ko-KR" sz="7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Wingdings" pitchFamily="2" charset="2"/>
                        </a:rPr>
                        <a:t></a:t>
                      </a:r>
                      <a:r>
                        <a:rPr lang="ko-KR" altLang="en-US" sz="7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작성 후 등록</a:t>
                      </a:r>
                      <a:endParaRPr sz="7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400" marR="8440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수정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400" marR="8440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주문정보 보기 클릭</a:t>
                      </a:r>
                      <a:r>
                        <a:rPr lang="en-US" altLang="ko-KR" sz="7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ko-KR" altLang="en-US" sz="7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 시</a:t>
                      </a:r>
                      <a:r>
                        <a:rPr lang="en-US" altLang="ko-KR" sz="7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7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글 동록창이 뜨고 등록한 주문 정보를 보여준다</a:t>
                      </a:r>
                      <a:r>
                        <a:rPr lang="en-US" altLang="ko-KR" sz="7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ko-KR" altLang="en-US" sz="7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7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Wingdings" pitchFamily="2" charset="2"/>
                        </a:rPr>
                        <a:t></a:t>
                      </a:r>
                      <a:r>
                        <a:rPr lang="ko-KR" altLang="en-US" sz="7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Wingdings" pitchFamily="2" charset="2"/>
                        </a:rPr>
                        <a:t> 수정 버튼 클릭 시</a:t>
                      </a:r>
                      <a:r>
                        <a:rPr lang="en-US" altLang="ko-KR" sz="7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Wingdings" pitchFamily="2" charset="2"/>
                        </a:rPr>
                        <a:t>,</a:t>
                      </a:r>
                      <a:r>
                        <a:rPr lang="ko-KR" altLang="en-US" sz="7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Wingdings" pitchFamily="2" charset="2"/>
                        </a:rPr>
                        <a:t> 수정 가능한 상태로 변화 </a:t>
                      </a:r>
                      <a:r>
                        <a:rPr lang="en-US" altLang="ko-KR" sz="7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Wingdings" pitchFamily="2" charset="2"/>
                        </a:rPr>
                        <a:t></a:t>
                      </a:r>
                      <a:r>
                        <a:rPr lang="ko-KR" altLang="en-US" sz="7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Wingdings" pitchFamily="2" charset="2"/>
                        </a:rPr>
                        <a:t> 수정 데이터 모두 입력 후</a:t>
                      </a:r>
                      <a:r>
                        <a:rPr lang="en-US" altLang="ko-KR" sz="7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Wingdings" pitchFamily="2" charset="2"/>
                        </a:rPr>
                        <a:t>,</a:t>
                      </a:r>
                      <a:r>
                        <a:rPr lang="ko-KR" altLang="en-US" sz="7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Wingdings" pitchFamily="2" charset="2"/>
                        </a:rPr>
                        <a:t> 수정 완료 버튼 클릭 시 액션</a:t>
                      </a:r>
                      <a:endParaRPr lang="en-US" altLang="ko-KR" sz="7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Wingdings" pitchFamily="2" charset="2"/>
                      </a:endParaRPr>
                    </a:p>
                  </a:txBody>
                  <a:tcPr marL="84400" marR="8440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보기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400" marR="8440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글 목록 클릭 시 주문 정보 보여주는 화면 보여짐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400" marR="8440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상태</a:t>
                      </a:r>
                      <a:endParaRPr lang="en-US" altLang="ko-KR" sz="7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수정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400" marR="8440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수정 버튼 클릭 시</a:t>
                      </a:r>
                      <a:r>
                        <a:rPr lang="en-US" altLang="ko-KR" sz="7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7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특이사항 부분은 주문 등록 시 특이사항 목록을 업데이트 및 관리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400" marR="8440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400" marR="8440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400" marR="8440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400" marR="8440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400" marR="8440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3" name="Google Shape;93;p13"/>
          <p:cNvSpPr/>
          <p:nvPr/>
        </p:nvSpPr>
        <p:spPr>
          <a:xfrm>
            <a:off x="251460" y="1206231"/>
            <a:ext cx="801920" cy="409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7" name="Google Shape;97;p13"/>
          <p:cNvCxnSpPr/>
          <p:nvPr/>
        </p:nvCxnSpPr>
        <p:spPr>
          <a:xfrm>
            <a:off x="227337" y="1206231"/>
            <a:ext cx="8304008" cy="0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8" name="Google Shape;98;p13"/>
          <p:cNvCxnSpPr/>
          <p:nvPr/>
        </p:nvCxnSpPr>
        <p:spPr>
          <a:xfrm>
            <a:off x="1063564" y="733078"/>
            <a:ext cx="0" cy="5722047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9" name="Google Shape;99;p13"/>
          <p:cNvSpPr txBox="1"/>
          <p:nvPr/>
        </p:nvSpPr>
        <p:spPr>
          <a:xfrm>
            <a:off x="267711" y="1373202"/>
            <a:ext cx="732904" cy="169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 b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DASHBOARD</a:t>
            </a:r>
            <a:endParaRPr sz="600" b="1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3"/>
          <p:cNvSpPr txBox="1"/>
          <p:nvPr/>
        </p:nvSpPr>
        <p:spPr>
          <a:xfrm>
            <a:off x="402788" y="1776171"/>
            <a:ext cx="492443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입</a:t>
            </a:r>
            <a:r>
              <a:rPr lang="en-US" altLang="ko-KR" sz="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ko-KR" altLang="en-US" sz="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출고 조회</a:t>
            </a:r>
            <a:endParaRPr/>
          </a:p>
        </p:txBody>
      </p:sp>
      <p:sp>
        <p:nvSpPr>
          <p:cNvPr id="101" name="Google Shape;101;p13"/>
          <p:cNvSpPr txBox="1"/>
          <p:nvPr/>
        </p:nvSpPr>
        <p:spPr>
          <a:xfrm>
            <a:off x="344521" y="2220019"/>
            <a:ext cx="59663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고객정보 조회</a:t>
            </a:r>
            <a:endParaRPr/>
          </a:p>
        </p:txBody>
      </p:sp>
      <p:sp>
        <p:nvSpPr>
          <p:cNvPr id="102" name="Google Shape;102;p13"/>
          <p:cNvSpPr txBox="1"/>
          <p:nvPr/>
        </p:nvSpPr>
        <p:spPr>
          <a:xfrm>
            <a:off x="7681560" y="868475"/>
            <a:ext cx="707245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A-Manager</a:t>
            </a:r>
            <a:endParaRPr sz="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3"/>
          <p:cNvSpPr/>
          <p:nvPr/>
        </p:nvSpPr>
        <p:spPr>
          <a:xfrm>
            <a:off x="5293563" y="871253"/>
            <a:ext cx="2278460" cy="206522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" name="Google Shape;10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57345" y="912714"/>
            <a:ext cx="124717" cy="1247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5509" y="1273238"/>
            <a:ext cx="137308" cy="1165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78793" y="1680852"/>
            <a:ext cx="116582" cy="984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83347" y="2100326"/>
            <a:ext cx="126945" cy="11658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9" name="Google Shape;109;p13"/>
          <p:cNvCxnSpPr/>
          <p:nvPr/>
        </p:nvCxnSpPr>
        <p:spPr>
          <a:xfrm>
            <a:off x="227337" y="1615676"/>
            <a:ext cx="836227" cy="0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0" name="Google Shape;110;p13"/>
          <p:cNvCxnSpPr/>
          <p:nvPr/>
        </p:nvCxnSpPr>
        <p:spPr>
          <a:xfrm>
            <a:off x="227337" y="2027352"/>
            <a:ext cx="836227" cy="0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1" name="Google Shape;111;p13"/>
          <p:cNvCxnSpPr/>
          <p:nvPr/>
        </p:nvCxnSpPr>
        <p:spPr>
          <a:xfrm>
            <a:off x="227337" y="2454866"/>
            <a:ext cx="836227" cy="0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2" name="Google Shape;112;p13"/>
          <p:cNvCxnSpPr/>
          <p:nvPr/>
        </p:nvCxnSpPr>
        <p:spPr>
          <a:xfrm>
            <a:off x="227337" y="2890293"/>
            <a:ext cx="836227" cy="0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5" name="Google Shape;115;p13"/>
          <p:cNvSpPr txBox="1"/>
          <p:nvPr/>
        </p:nvSpPr>
        <p:spPr>
          <a:xfrm>
            <a:off x="1168638" y="1551048"/>
            <a:ext cx="68640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b="1">
                <a:solidFill>
                  <a:srgbClr val="595959"/>
                </a:solidFill>
              </a:rPr>
              <a:t>입고 일정</a:t>
            </a:r>
            <a:endParaRPr/>
          </a:p>
        </p:txBody>
      </p:sp>
      <p:sp>
        <p:nvSpPr>
          <p:cNvPr id="118" name="Google Shape;118;p13"/>
          <p:cNvSpPr txBox="1"/>
          <p:nvPr/>
        </p:nvSpPr>
        <p:spPr>
          <a:xfrm>
            <a:off x="1133179" y="3650580"/>
            <a:ext cx="1389883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b="1">
                <a:solidFill>
                  <a:srgbClr val="595959"/>
                </a:solidFill>
              </a:rPr>
              <a:t>출고</a:t>
            </a:r>
            <a:r>
              <a:rPr lang="ko-KR" sz="900" b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현황</a:t>
            </a:r>
            <a:endParaRPr/>
          </a:p>
        </p:txBody>
      </p:sp>
      <p:cxnSp>
        <p:nvCxnSpPr>
          <p:cNvPr id="120" name="Google Shape;120;p13"/>
          <p:cNvCxnSpPr/>
          <p:nvPr/>
        </p:nvCxnSpPr>
        <p:spPr>
          <a:xfrm>
            <a:off x="1144620" y="1815673"/>
            <a:ext cx="7324600" cy="0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1" name="Google Shape;121;p13"/>
          <p:cNvCxnSpPr>
            <a:cxnSpLocks/>
          </p:cNvCxnSpPr>
          <p:nvPr/>
        </p:nvCxnSpPr>
        <p:spPr>
          <a:xfrm>
            <a:off x="1089855" y="3834846"/>
            <a:ext cx="7360058" cy="64128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1" name="Google Shape;141;p13"/>
          <p:cNvSpPr/>
          <p:nvPr/>
        </p:nvSpPr>
        <p:spPr>
          <a:xfrm>
            <a:off x="7865607" y="3732243"/>
            <a:ext cx="523198" cy="138698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더보기</a:t>
            </a:r>
            <a:endParaRPr/>
          </a:p>
        </p:txBody>
      </p:sp>
      <p:sp>
        <p:nvSpPr>
          <p:cNvPr id="60" name="Google Shape;141;p13">
            <a:extLst>
              <a:ext uri="{FF2B5EF4-FFF2-40B4-BE49-F238E27FC236}">
                <a16:creationId xmlns:a16="http://schemas.microsoft.com/office/drawing/2014/main" id="{00C9CE05-0627-2C48-B548-BC7030F794EA}"/>
              </a:ext>
            </a:extLst>
          </p:cNvPr>
          <p:cNvSpPr/>
          <p:nvPr/>
        </p:nvSpPr>
        <p:spPr>
          <a:xfrm>
            <a:off x="7905016" y="1590730"/>
            <a:ext cx="523198" cy="138698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더보기</a:t>
            </a:r>
            <a:endParaRPr/>
          </a:p>
        </p:txBody>
      </p:sp>
      <p:sp>
        <p:nvSpPr>
          <p:cNvPr id="222" name="Google Shape;653;p16">
            <a:extLst>
              <a:ext uri="{FF2B5EF4-FFF2-40B4-BE49-F238E27FC236}">
                <a16:creationId xmlns:a16="http://schemas.microsoft.com/office/drawing/2014/main" id="{9B20D1BC-BF21-FE4E-9BB4-4D5376839FF2}"/>
              </a:ext>
            </a:extLst>
          </p:cNvPr>
          <p:cNvSpPr txBox="1"/>
          <p:nvPr/>
        </p:nvSpPr>
        <p:spPr>
          <a:xfrm>
            <a:off x="3394022" y="6735632"/>
            <a:ext cx="2656423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1 | 2 | 3 | 4 | 5 | 6 | 7 | 8 | 9 | 10 | 다음</a:t>
            </a:r>
            <a:endParaRPr/>
          </a:p>
        </p:txBody>
      </p:sp>
      <p:sp>
        <p:nvSpPr>
          <p:cNvPr id="224" name="Google Shape;656;p16">
            <a:extLst>
              <a:ext uri="{FF2B5EF4-FFF2-40B4-BE49-F238E27FC236}">
                <a16:creationId xmlns:a16="http://schemas.microsoft.com/office/drawing/2014/main" id="{E988DEA0-8668-0749-BE7C-257EF68E9BE4}"/>
              </a:ext>
            </a:extLst>
          </p:cNvPr>
          <p:cNvSpPr/>
          <p:nvPr/>
        </p:nvSpPr>
        <p:spPr>
          <a:xfrm>
            <a:off x="6243886" y="4348692"/>
            <a:ext cx="180463" cy="1804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</a:pPr>
            <a:r>
              <a:rPr lang="ko-KR" sz="7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0" name="Google Shape;601;p16">
            <a:extLst>
              <a:ext uri="{FF2B5EF4-FFF2-40B4-BE49-F238E27FC236}">
                <a16:creationId xmlns:a16="http://schemas.microsoft.com/office/drawing/2014/main" id="{D6855EE2-CB3B-2E4E-8F3F-3B027E8682AF}"/>
              </a:ext>
            </a:extLst>
          </p:cNvPr>
          <p:cNvCxnSpPr/>
          <p:nvPr/>
        </p:nvCxnSpPr>
        <p:spPr>
          <a:xfrm>
            <a:off x="1511841" y="2253469"/>
            <a:ext cx="6433514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1" name="Google Shape;602;p16">
            <a:extLst>
              <a:ext uri="{FF2B5EF4-FFF2-40B4-BE49-F238E27FC236}">
                <a16:creationId xmlns:a16="http://schemas.microsoft.com/office/drawing/2014/main" id="{00A0B9E6-7B61-2C43-BE00-994CE12003DD}"/>
              </a:ext>
            </a:extLst>
          </p:cNvPr>
          <p:cNvCxnSpPr/>
          <p:nvPr/>
        </p:nvCxnSpPr>
        <p:spPr>
          <a:xfrm>
            <a:off x="1513173" y="2571599"/>
            <a:ext cx="6432182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172" name="Google Shape;603;p16">
            <a:extLst>
              <a:ext uri="{FF2B5EF4-FFF2-40B4-BE49-F238E27FC236}">
                <a16:creationId xmlns:a16="http://schemas.microsoft.com/office/drawing/2014/main" id="{25921E4B-B964-C046-8189-C04E6D82D9E7}"/>
              </a:ext>
            </a:extLst>
          </p:cNvPr>
          <p:cNvSpPr/>
          <p:nvPr/>
        </p:nvSpPr>
        <p:spPr>
          <a:xfrm>
            <a:off x="1593450" y="2050099"/>
            <a:ext cx="42030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>
                <a:solidFill>
                  <a:srgbClr val="3F3F3F"/>
                </a:solidFill>
              </a:rPr>
              <a:t>지점</a:t>
            </a:r>
            <a:endParaRPr sz="600" b="1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604;p16">
            <a:extLst>
              <a:ext uri="{FF2B5EF4-FFF2-40B4-BE49-F238E27FC236}">
                <a16:creationId xmlns:a16="http://schemas.microsoft.com/office/drawing/2014/main" id="{F7FBA86D-D3C8-EC4B-8A19-FE5754B48691}"/>
              </a:ext>
            </a:extLst>
          </p:cNvPr>
          <p:cNvSpPr/>
          <p:nvPr/>
        </p:nvSpPr>
        <p:spPr>
          <a:xfrm>
            <a:off x="3095749" y="2050099"/>
            <a:ext cx="41549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품명</a:t>
            </a:r>
            <a:endParaRPr/>
          </a:p>
        </p:txBody>
      </p:sp>
      <p:sp>
        <p:nvSpPr>
          <p:cNvPr id="174" name="Google Shape;605;p16">
            <a:extLst>
              <a:ext uri="{FF2B5EF4-FFF2-40B4-BE49-F238E27FC236}">
                <a16:creationId xmlns:a16="http://schemas.microsoft.com/office/drawing/2014/main" id="{BE56E6A6-E2FC-7A41-BAB7-47D8A480384C}"/>
              </a:ext>
            </a:extLst>
          </p:cNvPr>
          <p:cNvSpPr/>
          <p:nvPr/>
        </p:nvSpPr>
        <p:spPr>
          <a:xfrm>
            <a:off x="3970776" y="2050099"/>
            <a:ext cx="673582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>
                <a:solidFill>
                  <a:srgbClr val="3F3F3F"/>
                </a:solidFill>
              </a:rPr>
              <a:t>주문 날짜</a:t>
            </a:r>
            <a:endParaRPr/>
          </a:p>
        </p:txBody>
      </p:sp>
      <p:sp>
        <p:nvSpPr>
          <p:cNvPr id="175" name="Google Shape;606;p16">
            <a:extLst>
              <a:ext uri="{FF2B5EF4-FFF2-40B4-BE49-F238E27FC236}">
                <a16:creationId xmlns:a16="http://schemas.microsoft.com/office/drawing/2014/main" id="{368BB95D-2341-F344-BA08-85D84727E587}"/>
              </a:ext>
            </a:extLst>
          </p:cNvPr>
          <p:cNvSpPr/>
          <p:nvPr/>
        </p:nvSpPr>
        <p:spPr>
          <a:xfrm>
            <a:off x="5538697" y="2050099"/>
            <a:ext cx="54493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진행사항</a:t>
            </a:r>
            <a:endParaRPr/>
          </a:p>
        </p:txBody>
      </p:sp>
      <p:sp>
        <p:nvSpPr>
          <p:cNvPr id="176" name="Google Shape;607;p16">
            <a:extLst>
              <a:ext uri="{FF2B5EF4-FFF2-40B4-BE49-F238E27FC236}">
                <a16:creationId xmlns:a16="http://schemas.microsoft.com/office/drawing/2014/main" id="{CEED6DF3-41F8-D042-84CA-40865C394FFA}"/>
              </a:ext>
            </a:extLst>
          </p:cNvPr>
          <p:cNvSpPr/>
          <p:nvPr/>
        </p:nvSpPr>
        <p:spPr>
          <a:xfrm>
            <a:off x="6352394" y="2050099"/>
            <a:ext cx="492443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>
                <a:solidFill>
                  <a:srgbClr val="3F3F3F"/>
                </a:solidFill>
              </a:rPr>
              <a:t>업데이트</a:t>
            </a:r>
            <a:endParaRPr sz="600" b="1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608;p16">
            <a:extLst>
              <a:ext uri="{FF2B5EF4-FFF2-40B4-BE49-F238E27FC236}">
                <a16:creationId xmlns:a16="http://schemas.microsoft.com/office/drawing/2014/main" id="{C42A40A8-6061-ED4E-8D86-79D0E9C8AF60}"/>
              </a:ext>
            </a:extLst>
          </p:cNvPr>
          <p:cNvSpPr/>
          <p:nvPr/>
        </p:nvSpPr>
        <p:spPr>
          <a:xfrm>
            <a:off x="4689928" y="2050099"/>
            <a:ext cx="673582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>
                <a:solidFill>
                  <a:srgbClr val="3F3F3F"/>
                </a:solidFill>
              </a:rPr>
              <a:t>입고 완료날짜</a:t>
            </a:r>
            <a:endParaRPr/>
          </a:p>
        </p:txBody>
      </p:sp>
      <p:sp>
        <p:nvSpPr>
          <p:cNvPr id="178" name="Google Shape;609;p16">
            <a:extLst>
              <a:ext uri="{FF2B5EF4-FFF2-40B4-BE49-F238E27FC236}">
                <a16:creationId xmlns:a16="http://schemas.microsoft.com/office/drawing/2014/main" id="{B0EF6084-3E6A-DB4D-A929-518FCF754650}"/>
              </a:ext>
            </a:extLst>
          </p:cNvPr>
          <p:cNvSpPr/>
          <p:nvPr/>
        </p:nvSpPr>
        <p:spPr>
          <a:xfrm>
            <a:off x="7084732" y="2050099"/>
            <a:ext cx="692572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>
                <a:solidFill>
                  <a:srgbClr val="3F3F3F"/>
                </a:solidFill>
              </a:rPr>
              <a:t>업데이트 날짜</a:t>
            </a:r>
            <a:endParaRPr/>
          </a:p>
        </p:txBody>
      </p:sp>
      <p:sp>
        <p:nvSpPr>
          <p:cNvPr id="179" name="Google Shape;610;p16">
            <a:extLst>
              <a:ext uri="{FF2B5EF4-FFF2-40B4-BE49-F238E27FC236}">
                <a16:creationId xmlns:a16="http://schemas.microsoft.com/office/drawing/2014/main" id="{46E14BC7-E736-F04A-9F91-FE587414CEEA}"/>
              </a:ext>
            </a:extLst>
          </p:cNvPr>
          <p:cNvSpPr/>
          <p:nvPr/>
        </p:nvSpPr>
        <p:spPr>
          <a:xfrm>
            <a:off x="2179220" y="2050099"/>
            <a:ext cx="492443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고객명</a:t>
            </a:r>
            <a:endParaRPr/>
          </a:p>
        </p:txBody>
      </p:sp>
      <p:sp>
        <p:nvSpPr>
          <p:cNvPr id="180" name="Google Shape;611;p16">
            <a:extLst>
              <a:ext uri="{FF2B5EF4-FFF2-40B4-BE49-F238E27FC236}">
                <a16:creationId xmlns:a16="http://schemas.microsoft.com/office/drawing/2014/main" id="{234C8DC3-D820-DF41-A5D4-7AB6B50785BB}"/>
              </a:ext>
            </a:extLst>
          </p:cNvPr>
          <p:cNvSpPr/>
          <p:nvPr/>
        </p:nvSpPr>
        <p:spPr>
          <a:xfrm>
            <a:off x="1598792" y="2318462"/>
            <a:ext cx="357187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>
                <a:solidFill>
                  <a:srgbClr val="3F3F3F"/>
                </a:solidFill>
              </a:rPr>
              <a:t>본점</a:t>
            </a:r>
            <a:endParaRPr sz="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612;p16">
            <a:extLst>
              <a:ext uri="{FF2B5EF4-FFF2-40B4-BE49-F238E27FC236}">
                <a16:creationId xmlns:a16="http://schemas.microsoft.com/office/drawing/2014/main" id="{9CC663D5-FDEA-DA4E-9E0D-9FF46AF5F8FB}"/>
              </a:ext>
            </a:extLst>
          </p:cNvPr>
          <p:cNvSpPr/>
          <p:nvPr/>
        </p:nvSpPr>
        <p:spPr>
          <a:xfrm>
            <a:off x="2171140" y="2318373"/>
            <a:ext cx="41549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유진호</a:t>
            </a:r>
            <a:endParaRPr/>
          </a:p>
        </p:txBody>
      </p:sp>
      <p:sp>
        <p:nvSpPr>
          <p:cNvPr id="182" name="Google Shape;613;p16">
            <a:extLst>
              <a:ext uri="{FF2B5EF4-FFF2-40B4-BE49-F238E27FC236}">
                <a16:creationId xmlns:a16="http://schemas.microsoft.com/office/drawing/2014/main" id="{6F832E3D-4ECC-D347-86A9-CF41CA0CA11F}"/>
              </a:ext>
            </a:extLst>
          </p:cNvPr>
          <p:cNvSpPr/>
          <p:nvPr/>
        </p:nvSpPr>
        <p:spPr>
          <a:xfrm>
            <a:off x="2762537" y="2318373"/>
            <a:ext cx="119455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정장 </a:t>
            </a:r>
            <a:r>
              <a:rPr lang="en-US" altLang="ko-KR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altLang="ko-KR" sz="600">
                <a:solidFill>
                  <a:srgbClr val="3F3F3F"/>
                </a:solidFill>
              </a:rPr>
              <a:t>EA, </a:t>
            </a:r>
            <a:r>
              <a:rPr lang="ko-KR" altLang="en-US" sz="600">
                <a:solidFill>
                  <a:srgbClr val="3F3F3F"/>
                </a:solidFill>
              </a:rPr>
              <a:t>셔츠 </a:t>
            </a:r>
            <a:r>
              <a:rPr lang="en-US" altLang="ko-KR" sz="600">
                <a:solidFill>
                  <a:srgbClr val="3F3F3F"/>
                </a:solidFill>
              </a:rPr>
              <a:t>2EA</a:t>
            </a:r>
            <a:endParaRPr/>
          </a:p>
        </p:txBody>
      </p:sp>
      <p:sp>
        <p:nvSpPr>
          <p:cNvPr id="183" name="Google Shape;614;p16">
            <a:extLst>
              <a:ext uri="{FF2B5EF4-FFF2-40B4-BE49-F238E27FC236}">
                <a16:creationId xmlns:a16="http://schemas.microsoft.com/office/drawing/2014/main" id="{76BB4E2E-C8EC-B24F-B24B-8EB9E89B17A7}"/>
              </a:ext>
            </a:extLst>
          </p:cNvPr>
          <p:cNvSpPr/>
          <p:nvPr/>
        </p:nvSpPr>
        <p:spPr>
          <a:xfrm>
            <a:off x="4035631" y="2266680"/>
            <a:ext cx="65592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2018.07.02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04:30:00</a:t>
            </a:r>
            <a:endParaRPr sz="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615;p16">
            <a:extLst>
              <a:ext uri="{FF2B5EF4-FFF2-40B4-BE49-F238E27FC236}">
                <a16:creationId xmlns:a16="http://schemas.microsoft.com/office/drawing/2014/main" id="{F36EB203-E729-7041-BFA1-C9BBFDCF47CA}"/>
              </a:ext>
            </a:extLst>
          </p:cNvPr>
          <p:cNvSpPr/>
          <p:nvPr/>
        </p:nvSpPr>
        <p:spPr>
          <a:xfrm>
            <a:off x="4744694" y="2266680"/>
            <a:ext cx="65592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2018.07.02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04:30:00</a:t>
            </a:r>
            <a:endParaRPr sz="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0" name="Google Shape;621;p16">
            <a:extLst>
              <a:ext uri="{FF2B5EF4-FFF2-40B4-BE49-F238E27FC236}">
                <a16:creationId xmlns:a16="http://schemas.microsoft.com/office/drawing/2014/main" id="{018967CC-C422-E346-9D77-74ED59154DCA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451955" y="2121668"/>
            <a:ext cx="91438" cy="45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622;p16">
            <a:extLst>
              <a:ext uri="{FF2B5EF4-FFF2-40B4-BE49-F238E27FC236}">
                <a16:creationId xmlns:a16="http://schemas.microsoft.com/office/drawing/2014/main" id="{414CC97A-09B6-6B40-A4FD-9AD9721FFAE9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554060" y="2121668"/>
            <a:ext cx="91438" cy="45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623;p16">
            <a:extLst>
              <a:ext uri="{FF2B5EF4-FFF2-40B4-BE49-F238E27FC236}">
                <a16:creationId xmlns:a16="http://schemas.microsoft.com/office/drawing/2014/main" id="{90CD5848-55DA-3440-8250-DCDD034C6BAB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284883" y="2121668"/>
            <a:ext cx="91438" cy="45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624;p16">
            <a:extLst>
              <a:ext uri="{FF2B5EF4-FFF2-40B4-BE49-F238E27FC236}">
                <a16:creationId xmlns:a16="http://schemas.microsoft.com/office/drawing/2014/main" id="{A60B71EB-D36A-9446-9385-4BA050BEC9DC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769548" y="2121668"/>
            <a:ext cx="91438" cy="45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625;p16">
            <a:extLst>
              <a:ext uri="{FF2B5EF4-FFF2-40B4-BE49-F238E27FC236}">
                <a16:creationId xmlns:a16="http://schemas.microsoft.com/office/drawing/2014/main" id="{3FF02186-B135-B540-B62B-A543ED1CB4A1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685866" y="2120817"/>
            <a:ext cx="91438" cy="45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626;p16">
            <a:extLst>
              <a:ext uri="{FF2B5EF4-FFF2-40B4-BE49-F238E27FC236}">
                <a16:creationId xmlns:a16="http://schemas.microsoft.com/office/drawing/2014/main" id="{CF854DA7-546C-B14F-9EF0-DF9F445C7897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586583" y="2121668"/>
            <a:ext cx="91438" cy="45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627;p16">
            <a:extLst>
              <a:ext uri="{FF2B5EF4-FFF2-40B4-BE49-F238E27FC236}">
                <a16:creationId xmlns:a16="http://schemas.microsoft.com/office/drawing/2014/main" id="{092970CA-2B13-5C46-854C-13C5815C9B95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940344" y="2121668"/>
            <a:ext cx="91438" cy="4572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7" name="Google Shape;628;p16">
            <a:extLst>
              <a:ext uri="{FF2B5EF4-FFF2-40B4-BE49-F238E27FC236}">
                <a16:creationId xmlns:a16="http://schemas.microsoft.com/office/drawing/2014/main" id="{8A09881D-8BCB-F543-917C-42DEB0B97F09}"/>
              </a:ext>
            </a:extLst>
          </p:cNvPr>
          <p:cNvCxnSpPr/>
          <p:nvPr/>
        </p:nvCxnSpPr>
        <p:spPr>
          <a:xfrm>
            <a:off x="1513173" y="2893806"/>
            <a:ext cx="6432182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198" name="Google Shape;629;p16">
            <a:extLst>
              <a:ext uri="{FF2B5EF4-FFF2-40B4-BE49-F238E27FC236}">
                <a16:creationId xmlns:a16="http://schemas.microsoft.com/office/drawing/2014/main" id="{31689BF3-5AD2-3343-83E0-8403BF316DD3}"/>
              </a:ext>
            </a:extLst>
          </p:cNvPr>
          <p:cNvSpPr/>
          <p:nvPr/>
        </p:nvSpPr>
        <p:spPr>
          <a:xfrm>
            <a:off x="1602539" y="2641763"/>
            <a:ext cx="37200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청담</a:t>
            </a:r>
            <a:endParaRPr sz="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630;p16">
            <a:extLst>
              <a:ext uri="{FF2B5EF4-FFF2-40B4-BE49-F238E27FC236}">
                <a16:creationId xmlns:a16="http://schemas.microsoft.com/office/drawing/2014/main" id="{0F1145E8-8DE7-CF44-9681-E2064D8BA7A3}"/>
              </a:ext>
            </a:extLst>
          </p:cNvPr>
          <p:cNvSpPr/>
          <p:nvPr/>
        </p:nvSpPr>
        <p:spPr>
          <a:xfrm>
            <a:off x="2171140" y="2640580"/>
            <a:ext cx="41549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최용국</a:t>
            </a:r>
            <a:endParaRPr/>
          </a:p>
        </p:txBody>
      </p:sp>
      <p:sp>
        <p:nvSpPr>
          <p:cNvPr id="200" name="Google Shape;631;p16">
            <a:extLst>
              <a:ext uri="{FF2B5EF4-FFF2-40B4-BE49-F238E27FC236}">
                <a16:creationId xmlns:a16="http://schemas.microsoft.com/office/drawing/2014/main" id="{8C80AA9E-E48E-B446-9FC4-28EFEFDD4E34}"/>
              </a:ext>
            </a:extLst>
          </p:cNvPr>
          <p:cNvSpPr/>
          <p:nvPr/>
        </p:nvSpPr>
        <p:spPr>
          <a:xfrm>
            <a:off x="2762537" y="2640580"/>
            <a:ext cx="119455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>
                <a:solidFill>
                  <a:srgbClr val="3F3F3F"/>
                </a:solidFill>
              </a:rPr>
              <a:t>캐시미어 코드 </a:t>
            </a:r>
            <a:r>
              <a:rPr lang="en-US" altLang="ko-KR" sz="600">
                <a:solidFill>
                  <a:srgbClr val="3F3F3F"/>
                </a:solidFill>
              </a:rPr>
              <a:t>1EA</a:t>
            </a:r>
            <a:endParaRPr/>
          </a:p>
        </p:txBody>
      </p:sp>
      <p:sp>
        <p:nvSpPr>
          <p:cNvPr id="201" name="Google Shape;632;p16">
            <a:extLst>
              <a:ext uri="{FF2B5EF4-FFF2-40B4-BE49-F238E27FC236}">
                <a16:creationId xmlns:a16="http://schemas.microsoft.com/office/drawing/2014/main" id="{5F9B53FF-9B5F-5949-A58F-2A8AB820ECD0}"/>
              </a:ext>
            </a:extLst>
          </p:cNvPr>
          <p:cNvSpPr/>
          <p:nvPr/>
        </p:nvSpPr>
        <p:spPr>
          <a:xfrm>
            <a:off x="4035631" y="2588887"/>
            <a:ext cx="65592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2018.07.02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04:30:00</a:t>
            </a:r>
            <a:endParaRPr sz="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633;p16">
            <a:extLst>
              <a:ext uri="{FF2B5EF4-FFF2-40B4-BE49-F238E27FC236}">
                <a16:creationId xmlns:a16="http://schemas.microsoft.com/office/drawing/2014/main" id="{8B0C8EF1-1B1F-D041-9B3E-8D67927F9335}"/>
              </a:ext>
            </a:extLst>
          </p:cNvPr>
          <p:cNvSpPr/>
          <p:nvPr/>
        </p:nvSpPr>
        <p:spPr>
          <a:xfrm>
            <a:off x="4744694" y="2588887"/>
            <a:ext cx="65592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2018.07.02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04:30:00</a:t>
            </a:r>
            <a:endParaRPr sz="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639;p16">
            <a:extLst>
              <a:ext uri="{FF2B5EF4-FFF2-40B4-BE49-F238E27FC236}">
                <a16:creationId xmlns:a16="http://schemas.microsoft.com/office/drawing/2014/main" id="{F4013A40-F9B6-A747-8E75-8BBFDC7C5949}"/>
              </a:ext>
            </a:extLst>
          </p:cNvPr>
          <p:cNvSpPr/>
          <p:nvPr/>
        </p:nvSpPr>
        <p:spPr>
          <a:xfrm>
            <a:off x="5516601" y="2352492"/>
            <a:ext cx="589128" cy="114441"/>
          </a:xfrm>
          <a:prstGeom prst="roundRect">
            <a:avLst>
              <a:gd name="adj" fmla="val 50000"/>
            </a:avLst>
          </a:prstGeom>
          <a:solidFill>
            <a:srgbClr val="8DA9D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>
                <a:solidFill>
                  <a:srgbClr val="595959"/>
                </a:solidFill>
                <a:latin typeface="+mn-ea"/>
                <a:ea typeface="+mn-ea"/>
                <a:cs typeface="Arial"/>
                <a:sym typeface="Arial"/>
              </a:rPr>
              <a:t>입고완료</a:t>
            </a:r>
            <a:endParaRPr sz="1800" b="1">
              <a:latin typeface="+mn-ea"/>
              <a:ea typeface="+mn-ea"/>
            </a:endParaRPr>
          </a:p>
        </p:txBody>
      </p:sp>
      <p:sp>
        <p:nvSpPr>
          <p:cNvPr id="209" name="Google Shape;640;p16">
            <a:extLst>
              <a:ext uri="{FF2B5EF4-FFF2-40B4-BE49-F238E27FC236}">
                <a16:creationId xmlns:a16="http://schemas.microsoft.com/office/drawing/2014/main" id="{BBDC93E2-72E8-634F-82D5-C66C83D63519}"/>
              </a:ext>
            </a:extLst>
          </p:cNvPr>
          <p:cNvSpPr/>
          <p:nvPr/>
        </p:nvSpPr>
        <p:spPr>
          <a:xfrm>
            <a:off x="5520796" y="2670688"/>
            <a:ext cx="601021" cy="114441"/>
          </a:xfrm>
          <a:prstGeom prst="roundRect">
            <a:avLst>
              <a:gd name="adj" fmla="val 5000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>
                <a:solidFill>
                  <a:schemeClr val="lt1"/>
                </a:solidFill>
                <a:latin typeface="+mn-ea"/>
                <a:ea typeface="+mn-ea"/>
              </a:rPr>
              <a:t>원단 입고</a:t>
            </a:r>
            <a:endParaRPr sz="600" b="1">
              <a:solidFill>
                <a:schemeClr val="lt1"/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cxnSp>
        <p:nvCxnSpPr>
          <p:cNvPr id="210" name="Google Shape;641;p16">
            <a:extLst>
              <a:ext uri="{FF2B5EF4-FFF2-40B4-BE49-F238E27FC236}">
                <a16:creationId xmlns:a16="http://schemas.microsoft.com/office/drawing/2014/main" id="{4D9E0EE7-21DA-4147-8617-CD02F7DB9BEC}"/>
              </a:ext>
            </a:extLst>
          </p:cNvPr>
          <p:cNvCxnSpPr/>
          <p:nvPr/>
        </p:nvCxnSpPr>
        <p:spPr>
          <a:xfrm>
            <a:off x="1513173" y="3211306"/>
            <a:ext cx="6432182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211" name="Google Shape;642;p16">
            <a:extLst>
              <a:ext uri="{FF2B5EF4-FFF2-40B4-BE49-F238E27FC236}">
                <a16:creationId xmlns:a16="http://schemas.microsoft.com/office/drawing/2014/main" id="{66B11030-968D-5B46-A5CE-A41408D71B44}"/>
              </a:ext>
            </a:extLst>
          </p:cNvPr>
          <p:cNvSpPr/>
          <p:nvPr/>
        </p:nvSpPr>
        <p:spPr>
          <a:xfrm>
            <a:off x="1602539" y="2962434"/>
            <a:ext cx="357187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>
                <a:solidFill>
                  <a:srgbClr val="3F3F3F"/>
                </a:solidFill>
              </a:rPr>
              <a:t>대구</a:t>
            </a:r>
            <a:endParaRPr sz="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643;p16">
            <a:extLst>
              <a:ext uri="{FF2B5EF4-FFF2-40B4-BE49-F238E27FC236}">
                <a16:creationId xmlns:a16="http://schemas.microsoft.com/office/drawing/2014/main" id="{745AB29E-FA03-DE4D-8290-DC734A640B1F}"/>
              </a:ext>
            </a:extLst>
          </p:cNvPr>
          <p:cNvSpPr/>
          <p:nvPr/>
        </p:nvSpPr>
        <p:spPr>
          <a:xfrm>
            <a:off x="2171140" y="2958080"/>
            <a:ext cx="41549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>
                <a:solidFill>
                  <a:srgbClr val="3F3F3F"/>
                </a:solidFill>
              </a:rPr>
              <a:t>이병호</a:t>
            </a:r>
            <a:endParaRPr/>
          </a:p>
        </p:txBody>
      </p:sp>
      <p:sp>
        <p:nvSpPr>
          <p:cNvPr id="213" name="Google Shape;644;p16">
            <a:extLst>
              <a:ext uri="{FF2B5EF4-FFF2-40B4-BE49-F238E27FC236}">
                <a16:creationId xmlns:a16="http://schemas.microsoft.com/office/drawing/2014/main" id="{53CD224F-60FB-B942-A8FD-71843346DCB4}"/>
              </a:ext>
            </a:extLst>
          </p:cNvPr>
          <p:cNvSpPr/>
          <p:nvPr/>
        </p:nvSpPr>
        <p:spPr>
          <a:xfrm>
            <a:off x="2762537" y="2958080"/>
            <a:ext cx="119455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>
                <a:solidFill>
                  <a:srgbClr val="3F3F3F"/>
                </a:solidFill>
              </a:rPr>
              <a:t>헤링본 스포츠 자켓 </a:t>
            </a:r>
            <a:r>
              <a:rPr lang="en-US" altLang="ko-KR" sz="600">
                <a:solidFill>
                  <a:srgbClr val="3F3F3F"/>
                </a:solidFill>
              </a:rPr>
              <a:t>1EA</a:t>
            </a:r>
            <a:endParaRPr/>
          </a:p>
        </p:txBody>
      </p:sp>
      <p:sp>
        <p:nvSpPr>
          <p:cNvPr id="214" name="Google Shape;645;p16">
            <a:extLst>
              <a:ext uri="{FF2B5EF4-FFF2-40B4-BE49-F238E27FC236}">
                <a16:creationId xmlns:a16="http://schemas.microsoft.com/office/drawing/2014/main" id="{6D4F3BD6-2316-3A4F-B9BB-1A996B099990}"/>
              </a:ext>
            </a:extLst>
          </p:cNvPr>
          <p:cNvSpPr/>
          <p:nvPr/>
        </p:nvSpPr>
        <p:spPr>
          <a:xfrm>
            <a:off x="4035631" y="2906387"/>
            <a:ext cx="65592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2018.07.02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04:30:00</a:t>
            </a:r>
            <a:endParaRPr sz="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646;p16">
            <a:extLst>
              <a:ext uri="{FF2B5EF4-FFF2-40B4-BE49-F238E27FC236}">
                <a16:creationId xmlns:a16="http://schemas.microsoft.com/office/drawing/2014/main" id="{65CF626F-F736-2242-A531-6A8A901E1DC8}"/>
              </a:ext>
            </a:extLst>
          </p:cNvPr>
          <p:cNvSpPr/>
          <p:nvPr/>
        </p:nvSpPr>
        <p:spPr>
          <a:xfrm>
            <a:off x="4744694" y="2906387"/>
            <a:ext cx="65592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2018.07.02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04:30:00</a:t>
            </a:r>
            <a:endParaRPr sz="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648;p16">
            <a:extLst>
              <a:ext uri="{FF2B5EF4-FFF2-40B4-BE49-F238E27FC236}">
                <a16:creationId xmlns:a16="http://schemas.microsoft.com/office/drawing/2014/main" id="{7D149B35-2797-AF4D-82DE-60D4313D3A7C}"/>
              </a:ext>
            </a:extLst>
          </p:cNvPr>
          <p:cNvSpPr/>
          <p:nvPr/>
        </p:nvSpPr>
        <p:spPr>
          <a:xfrm>
            <a:off x="5528608" y="2999411"/>
            <a:ext cx="589939" cy="114440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>
                <a:solidFill>
                  <a:srgbClr val="595959"/>
                </a:solidFill>
                <a:latin typeface="+mn-ea"/>
                <a:ea typeface="+mn-ea"/>
              </a:rPr>
              <a:t>제작</a:t>
            </a:r>
            <a:endParaRPr sz="1800" b="1">
              <a:latin typeface="+mn-ea"/>
              <a:ea typeface="+mn-ea"/>
            </a:endParaRPr>
          </a:p>
        </p:txBody>
      </p:sp>
      <p:sp>
        <p:nvSpPr>
          <p:cNvPr id="223" name="Google Shape;655;p16">
            <a:extLst>
              <a:ext uri="{FF2B5EF4-FFF2-40B4-BE49-F238E27FC236}">
                <a16:creationId xmlns:a16="http://schemas.microsoft.com/office/drawing/2014/main" id="{BB1E1BFC-F58B-2147-895C-EF8967480051}"/>
              </a:ext>
            </a:extLst>
          </p:cNvPr>
          <p:cNvSpPr txBox="1"/>
          <p:nvPr/>
        </p:nvSpPr>
        <p:spPr>
          <a:xfrm>
            <a:off x="7338319" y="1833081"/>
            <a:ext cx="559769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>
                <a:solidFill>
                  <a:srgbClr val="3F3F3F"/>
                </a:solidFill>
              </a:rPr>
              <a:t>입고</a:t>
            </a:r>
            <a:r>
              <a:rPr lang="ko-KR" sz="6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32 건</a:t>
            </a:r>
            <a:endParaRPr/>
          </a:p>
        </p:txBody>
      </p:sp>
      <p:sp>
        <p:nvSpPr>
          <p:cNvPr id="225" name="Google Shape;635;p16">
            <a:extLst>
              <a:ext uri="{FF2B5EF4-FFF2-40B4-BE49-F238E27FC236}">
                <a16:creationId xmlns:a16="http://schemas.microsoft.com/office/drawing/2014/main" id="{3E50BD8C-B34A-FE48-BCE0-864ED80E6A0B}"/>
              </a:ext>
            </a:extLst>
          </p:cNvPr>
          <p:cNvSpPr/>
          <p:nvPr/>
        </p:nvSpPr>
        <p:spPr>
          <a:xfrm>
            <a:off x="6358202" y="2997195"/>
            <a:ext cx="549033" cy="114441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>
                <a:solidFill>
                  <a:schemeClr val="tx2"/>
                </a:solidFill>
                <a:latin typeface="+mn-ea"/>
                <a:ea typeface="+mn-ea"/>
              </a:rPr>
              <a:t>수정</a:t>
            </a:r>
            <a:endParaRPr sz="1800" b="1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226" name="Google Shape;635;p16">
            <a:extLst>
              <a:ext uri="{FF2B5EF4-FFF2-40B4-BE49-F238E27FC236}">
                <a16:creationId xmlns:a16="http://schemas.microsoft.com/office/drawing/2014/main" id="{EC87E116-5592-8D42-9DCF-0BC90611EDB4}"/>
              </a:ext>
            </a:extLst>
          </p:cNvPr>
          <p:cNvSpPr/>
          <p:nvPr/>
        </p:nvSpPr>
        <p:spPr>
          <a:xfrm>
            <a:off x="6359437" y="2347266"/>
            <a:ext cx="549033" cy="114441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>
                <a:solidFill>
                  <a:schemeClr val="tx2"/>
                </a:solidFill>
                <a:latin typeface="+mn-ea"/>
                <a:ea typeface="+mn-ea"/>
              </a:rPr>
              <a:t>수정</a:t>
            </a:r>
            <a:endParaRPr sz="1800" b="1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227" name="Google Shape;635;p16">
            <a:extLst>
              <a:ext uri="{FF2B5EF4-FFF2-40B4-BE49-F238E27FC236}">
                <a16:creationId xmlns:a16="http://schemas.microsoft.com/office/drawing/2014/main" id="{EED2FA1F-7300-8045-BA59-24C0AA124451}"/>
              </a:ext>
            </a:extLst>
          </p:cNvPr>
          <p:cNvSpPr/>
          <p:nvPr/>
        </p:nvSpPr>
        <p:spPr>
          <a:xfrm>
            <a:off x="6358201" y="2675692"/>
            <a:ext cx="549033" cy="114441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>
                <a:solidFill>
                  <a:schemeClr val="tx2"/>
                </a:solidFill>
                <a:latin typeface="+mn-ea"/>
                <a:ea typeface="+mn-ea"/>
              </a:rPr>
              <a:t>수정</a:t>
            </a:r>
            <a:endParaRPr sz="1800" b="1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228" name="Google Shape;615;p16">
            <a:extLst>
              <a:ext uri="{FF2B5EF4-FFF2-40B4-BE49-F238E27FC236}">
                <a16:creationId xmlns:a16="http://schemas.microsoft.com/office/drawing/2014/main" id="{C5F20F85-0241-4A47-A9DB-3774161880C7}"/>
              </a:ext>
            </a:extLst>
          </p:cNvPr>
          <p:cNvSpPr/>
          <p:nvPr/>
        </p:nvSpPr>
        <p:spPr>
          <a:xfrm>
            <a:off x="7137996" y="2260698"/>
            <a:ext cx="65592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2018.07.02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04:30:00</a:t>
            </a:r>
            <a:endParaRPr sz="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633;p16">
            <a:extLst>
              <a:ext uri="{FF2B5EF4-FFF2-40B4-BE49-F238E27FC236}">
                <a16:creationId xmlns:a16="http://schemas.microsoft.com/office/drawing/2014/main" id="{C6FA0A16-5088-254E-862B-86D5D0A043BE}"/>
              </a:ext>
            </a:extLst>
          </p:cNvPr>
          <p:cNvSpPr/>
          <p:nvPr/>
        </p:nvSpPr>
        <p:spPr>
          <a:xfrm>
            <a:off x="7137996" y="2582905"/>
            <a:ext cx="65592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2018.07.02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04:30:00</a:t>
            </a:r>
            <a:endParaRPr sz="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646;p16">
            <a:extLst>
              <a:ext uri="{FF2B5EF4-FFF2-40B4-BE49-F238E27FC236}">
                <a16:creationId xmlns:a16="http://schemas.microsoft.com/office/drawing/2014/main" id="{CB6733F8-9E30-6044-B79D-C2474C64F995}"/>
              </a:ext>
            </a:extLst>
          </p:cNvPr>
          <p:cNvSpPr/>
          <p:nvPr/>
        </p:nvSpPr>
        <p:spPr>
          <a:xfrm>
            <a:off x="7137996" y="2900405"/>
            <a:ext cx="65592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2018.07.02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04:30:00</a:t>
            </a:r>
            <a:endParaRPr sz="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0" name="Google Shape;601;p16">
            <a:extLst>
              <a:ext uri="{FF2B5EF4-FFF2-40B4-BE49-F238E27FC236}">
                <a16:creationId xmlns:a16="http://schemas.microsoft.com/office/drawing/2014/main" id="{8AC2C90C-56FE-F14E-B5CB-E7860D65056D}"/>
              </a:ext>
            </a:extLst>
          </p:cNvPr>
          <p:cNvCxnSpPr/>
          <p:nvPr/>
        </p:nvCxnSpPr>
        <p:spPr>
          <a:xfrm>
            <a:off x="1511841" y="4354565"/>
            <a:ext cx="6433514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41" name="Google Shape;602;p16">
            <a:extLst>
              <a:ext uri="{FF2B5EF4-FFF2-40B4-BE49-F238E27FC236}">
                <a16:creationId xmlns:a16="http://schemas.microsoft.com/office/drawing/2014/main" id="{30280093-F1A3-FC40-9C98-5173A93A8C05}"/>
              </a:ext>
            </a:extLst>
          </p:cNvPr>
          <p:cNvCxnSpPr/>
          <p:nvPr/>
        </p:nvCxnSpPr>
        <p:spPr>
          <a:xfrm>
            <a:off x="1513173" y="4672695"/>
            <a:ext cx="6432182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242" name="Google Shape;603;p16">
            <a:extLst>
              <a:ext uri="{FF2B5EF4-FFF2-40B4-BE49-F238E27FC236}">
                <a16:creationId xmlns:a16="http://schemas.microsoft.com/office/drawing/2014/main" id="{82798E75-6D8C-E944-9A83-D3AD1494D0F7}"/>
              </a:ext>
            </a:extLst>
          </p:cNvPr>
          <p:cNvSpPr/>
          <p:nvPr/>
        </p:nvSpPr>
        <p:spPr>
          <a:xfrm>
            <a:off x="1593450" y="4151195"/>
            <a:ext cx="42030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>
                <a:solidFill>
                  <a:srgbClr val="3F3F3F"/>
                </a:solidFill>
              </a:rPr>
              <a:t>번호</a:t>
            </a:r>
            <a:endParaRPr sz="600" b="1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604;p16">
            <a:extLst>
              <a:ext uri="{FF2B5EF4-FFF2-40B4-BE49-F238E27FC236}">
                <a16:creationId xmlns:a16="http://schemas.microsoft.com/office/drawing/2014/main" id="{75FD295B-541E-BC49-ADC7-D30541977423}"/>
              </a:ext>
            </a:extLst>
          </p:cNvPr>
          <p:cNvSpPr/>
          <p:nvPr/>
        </p:nvSpPr>
        <p:spPr>
          <a:xfrm>
            <a:off x="3095749" y="4151195"/>
            <a:ext cx="41549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품명</a:t>
            </a:r>
            <a:endParaRPr/>
          </a:p>
        </p:txBody>
      </p:sp>
      <p:sp>
        <p:nvSpPr>
          <p:cNvPr id="244" name="Google Shape;605;p16">
            <a:extLst>
              <a:ext uri="{FF2B5EF4-FFF2-40B4-BE49-F238E27FC236}">
                <a16:creationId xmlns:a16="http://schemas.microsoft.com/office/drawing/2014/main" id="{BE72F479-52B6-E549-B1C8-0133198CFCC7}"/>
              </a:ext>
            </a:extLst>
          </p:cNvPr>
          <p:cNvSpPr/>
          <p:nvPr/>
        </p:nvSpPr>
        <p:spPr>
          <a:xfrm>
            <a:off x="3970776" y="4151195"/>
            <a:ext cx="673582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>
                <a:solidFill>
                  <a:srgbClr val="3F3F3F"/>
                </a:solidFill>
              </a:rPr>
              <a:t>출고 요청날짜</a:t>
            </a:r>
            <a:endParaRPr/>
          </a:p>
        </p:txBody>
      </p:sp>
      <p:sp>
        <p:nvSpPr>
          <p:cNvPr id="245" name="Google Shape;606;p16">
            <a:extLst>
              <a:ext uri="{FF2B5EF4-FFF2-40B4-BE49-F238E27FC236}">
                <a16:creationId xmlns:a16="http://schemas.microsoft.com/office/drawing/2014/main" id="{E58BE782-228F-E24F-92DE-B94C4575F7B0}"/>
              </a:ext>
            </a:extLst>
          </p:cNvPr>
          <p:cNvSpPr/>
          <p:nvPr/>
        </p:nvSpPr>
        <p:spPr>
          <a:xfrm>
            <a:off x="5538697" y="4151195"/>
            <a:ext cx="54493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진행사항</a:t>
            </a:r>
            <a:endParaRPr/>
          </a:p>
        </p:txBody>
      </p:sp>
      <p:sp>
        <p:nvSpPr>
          <p:cNvPr id="246" name="Google Shape;607;p16">
            <a:extLst>
              <a:ext uri="{FF2B5EF4-FFF2-40B4-BE49-F238E27FC236}">
                <a16:creationId xmlns:a16="http://schemas.microsoft.com/office/drawing/2014/main" id="{C5F98440-7F10-254E-A555-DB493A2D7D30}"/>
              </a:ext>
            </a:extLst>
          </p:cNvPr>
          <p:cNvSpPr/>
          <p:nvPr/>
        </p:nvSpPr>
        <p:spPr>
          <a:xfrm>
            <a:off x="6325702" y="4151195"/>
            <a:ext cx="492443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>
                <a:solidFill>
                  <a:srgbClr val="3F3F3F"/>
                </a:solidFill>
              </a:rPr>
              <a:t>업데이트</a:t>
            </a:r>
            <a:endParaRPr sz="600" b="1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608;p16">
            <a:extLst>
              <a:ext uri="{FF2B5EF4-FFF2-40B4-BE49-F238E27FC236}">
                <a16:creationId xmlns:a16="http://schemas.microsoft.com/office/drawing/2014/main" id="{C6C57B6A-49E2-7C4A-B66D-D6A8CD7295FA}"/>
              </a:ext>
            </a:extLst>
          </p:cNvPr>
          <p:cNvSpPr/>
          <p:nvPr/>
        </p:nvSpPr>
        <p:spPr>
          <a:xfrm>
            <a:off x="4689928" y="4151195"/>
            <a:ext cx="673582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>
                <a:solidFill>
                  <a:srgbClr val="3F3F3F"/>
                </a:solidFill>
              </a:rPr>
              <a:t>출고 완료날짜</a:t>
            </a:r>
            <a:endParaRPr/>
          </a:p>
        </p:txBody>
      </p:sp>
      <p:sp>
        <p:nvSpPr>
          <p:cNvPr id="248" name="Google Shape;609;p16">
            <a:extLst>
              <a:ext uri="{FF2B5EF4-FFF2-40B4-BE49-F238E27FC236}">
                <a16:creationId xmlns:a16="http://schemas.microsoft.com/office/drawing/2014/main" id="{D20A6D46-4EF0-9340-AB2B-4365548C66A8}"/>
              </a:ext>
            </a:extLst>
          </p:cNvPr>
          <p:cNvSpPr/>
          <p:nvPr/>
        </p:nvSpPr>
        <p:spPr>
          <a:xfrm>
            <a:off x="7084732" y="4151195"/>
            <a:ext cx="692572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>
                <a:solidFill>
                  <a:srgbClr val="3F3F3F"/>
                </a:solidFill>
              </a:rPr>
              <a:t>업데이트 날짜</a:t>
            </a:r>
            <a:endParaRPr/>
          </a:p>
        </p:txBody>
      </p:sp>
      <p:sp>
        <p:nvSpPr>
          <p:cNvPr id="249" name="Google Shape;610;p16">
            <a:extLst>
              <a:ext uri="{FF2B5EF4-FFF2-40B4-BE49-F238E27FC236}">
                <a16:creationId xmlns:a16="http://schemas.microsoft.com/office/drawing/2014/main" id="{7C652610-85BC-1B49-A030-4F80066BFA2F}"/>
              </a:ext>
            </a:extLst>
          </p:cNvPr>
          <p:cNvSpPr/>
          <p:nvPr/>
        </p:nvSpPr>
        <p:spPr>
          <a:xfrm>
            <a:off x="2179220" y="4151195"/>
            <a:ext cx="492443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고객명</a:t>
            </a:r>
            <a:endParaRPr/>
          </a:p>
        </p:txBody>
      </p:sp>
      <p:sp>
        <p:nvSpPr>
          <p:cNvPr id="250" name="Google Shape;611;p16">
            <a:extLst>
              <a:ext uri="{FF2B5EF4-FFF2-40B4-BE49-F238E27FC236}">
                <a16:creationId xmlns:a16="http://schemas.microsoft.com/office/drawing/2014/main" id="{F5338B44-A1F8-DB47-AB25-FE81921B9F06}"/>
              </a:ext>
            </a:extLst>
          </p:cNvPr>
          <p:cNvSpPr/>
          <p:nvPr/>
        </p:nvSpPr>
        <p:spPr>
          <a:xfrm>
            <a:off x="1638054" y="4419469"/>
            <a:ext cx="309700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612;p16">
            <a:extLst>
              <a:ext uri="{FF2B5EF4-FFF2-40B4-BE49-F238E27FC236}">
                <a16:creationId xmlns:a16="http://schemas.microsoft.com/office/drawing/2014/main" id="{00DCB15B-BDE1-304D-B352-881030992CD3}"/>
              </a:ext>
            </a:extLst>
          </p:cNvPr>
          <p:cNvSpPr/>
          <p:nvPr/>
        </p:nvSpPr>
        <p:spPr>
          <a:xfrm>
            <a:off x="2171140" y="4419469"/>
            <a:ext cx="41549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유진호</a:t>
            </a:r>
            <a:endParaRPr/>
          </a:p>
        </p:txBody>
      </p:sp>
      <p:sp>
        <p:nvSpPr>
          <p:cNvPr id="252" name="Google Shape;613;p16">
            <a:extLst>
              <a:ext uri="{FF2B5EF4-FFF2-40B4-BE49-F238E27FC236}">
                <a16:creationId xmlns:a16="http://schemas.microsoft.com/office/drawing/2014/main" id="{1785A1E7-50E2-A240-B019-F9B61D984548}"/>
              </a:ext>
            </a:extLst>
          </p:cNvPr>
          <p:cNvSpPr/>
          <p:nvPr/>
        </p:nvSpPr>
        <p:spPr>
          <a:xfrm>
            <a:off x="2762537" y="4419469"/>
            <a:ext cx="119455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정장 </a:t>
            </a:r>
            <a:r>
              <a:rPr lang="en-US" altLang="ko-KR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altLang="ko-KR" sz="600">
                <a:solidFill>
                  <a:srgbClr val="3F3F3F"/>
                </a:solidFill>
              </a:rPr>
              <a:t>EA, </a:t>
            </a:r>
            <a:r>
              <a:rPr lang="ko-KR" altLang="en-US" sz="600">
                <a:solidFill>
                  <a:srgbClr val="3F3F3F"/>
                </a:solidFill>
              </a:rPr>
              <a:t>셔츠 </a:t>
            </a:r>
            <a:r>
              <a:rPr lang="en-US" altLang="ko-KR" sz="600">
                <a:solidFill>
                  <a:srgbClr val="3F3F3F"/>
                </a:solidFill>
              </a:rPr>
              <a:t>2EA</a:t>
            </a:r>
            <a:endParaRPr/>
          </a:p>
        </p:txBody>
      </p:sp>
      <p:sp>
        <p:nvSpPr>
          <p:cNvPr id="253" name="Google Shape;614;p16">
            <a:extLst>
              <a:ext uri="{FF2B5EF4-FFF2-40B4-BE49-F238E27FC236}">
                <a16:creationId xmlns:a16="http://schemas.microsoft.com/office/drawing/2014/main" id="{284B551C-9EBA-F741-9887-1C5E2136896B}"/>
              </a:ext>
            </a:extLst>
          </p:cNvPr>
          <p:cNvSpPr/>
          <p:nvPr/>
        </p:nvSpPr>
        <p:spPr>
          <a:xfrm>
            <a:off x="4035631" y="4367776"/>
            <a:ext cx="65592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2018.07.02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04:30:00</a:t>
            </a:r>
            <a:endParaRPr sz="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615;p16">
            <a:extLst>
              <a:ext uri="{FF2B5EF4-FFF2-40B4-BE49-F238E27FC236}">
                <a16:creationId xmlns:a16="http://schemas.microsoft.com/office/drawing/2014/main" id="{DB2DFE5A-82E5-504E-91DB-4164944A23E1}"/>
              </a:ext>
            </a:extLst>
          </p:cNvPr>
          <p:cNvSpPr/>
          <p:nvPr/>
        </p:nvSpPr>
        <p:spPr>
          <a:xfrm>
            <a:off x="4744694" y="4367776"/>
            <a:ext cx="65592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2018.07.02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04:30:00</a:t>
            </a:r>
            <a:endParaRPr sz="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5" name="Google Shape;621;p16">
            <a:extLst>
              <a:ext uri="{FF2B5EF4-FFF2-40B4-BE49-F238E27FC236}">
                <a16:creationId xmlns:a16="http://schemas.microsoft.com/office/drawing/2014/main" id="{47F6E53D-E90B-084B-B552-921DF7DD4F64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451955" y="4222764"/>
            <a:ext cx="91438" cy="45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622;p16">
            <a:extLst>
              <a:ext uri="{FF2B5EF4-FFF2-40B4-BE49-F238E27FC236}">
                <a16:creationId xmlns:a16="http://schemas.microsoft.com/office/drawing/2014/main" id="{D60CD5AA-C14D-944D-BE04-761BDC98623A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554060" y="4222764"/>
            <a:ext cx="91438" cy="45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623;p16">
            <a:extLst>
              <a:ext uri="{FF2B5EF4-FFF2-40B4-BE49-F238E27FC236}">
                <a16:creationId xmlns:a16="http://schemas.microsoft.com/office/drawing/2014/main" id="{4E3417FC-2F5E-3643-8271-B5A30F4171B7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284883" y="4222764"/>
            <a:ext cx="91438" cy="45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624;p16">
            <a:extLst>
              <a:ext uri="{FF2B5EF4-FFF2-40B4-BE49-F238E27FC236}">
                <a16:creationId xmlns:a16="http://schemas.microsoft.com/office/drawing/2014/main" id="{9890A6E5-4422-4946-9A4C-4CD93AAA71E6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742856" y="4222764"/>
            <a:ext cx="91438" cy="45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625;p16">
            <a:extLst>
              <a:ext uri="{FF2B5EF4-FFF2-40B4-BE49-F238E27FC236}">
                <a16:creationId xmlns:a16="http://schemas.microsoft.com/office/drawing/2014/main" id="{EFDC0601-F043-0347-9932-2580446E1691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685866" y="4221913"/>
            <a:ext cx="91438" cy="45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626;p16">
            <a:extLst>
              <a:ext uri="{FF2B5EF4-FFF2-40B4-BE49-F238E27FC236}">
                <a16:creationId xmlns:a16="http://schemas.microsoft.com/office/drawing/2014/main" id="{55589291-C669-EB40-A1CE-B4594D0574ED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586583" y="4222764"/>
            <a:ext cx="91438" cy="45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627;p16">
            <a:extLst>
              <a:ext uri="{FF2B5EF4-FFF2-40B4-BE49-F238E27FC236}">
                <a16:creationId xmlns:a16="http://schemas.microsoft.com/office/drawing/2014/main" id="{7EE61BB9-63CD-F543-9D38-AA4945992018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940344" y="4222764"/>
            <a:ext cx="91438" cy="4572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2" name="Google Shape;628;p16">
            <a:extLst>
              <a:ext uri="{FF2B5EF4-FFF2-40B4-BE49-F238E27FC236}">
                <a16:creationId xmlns:a16="http://schemas.microsoft.com/office/drawing/2014/main" id="{F7EB03D7-AA91-A04A-B0A4-C3CEFAD12D96}"/>
              </a:ext>
            </a:extLst>
          </p:cNvPr>
          <p:cNvCxnSpPr/>
          <p:nvPr/>
        </p:nvCxnSpPr>
        <p:spPr>
          <a:xfrm>
            <a:off x="1513173" y="4994902"/>
            <a:ext cx="6432182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263" name="Google Shape;629;p16">
            <a:extLst>
              <a:ext uri="{FF2B5EF4-FFF2-40B4-BE49-F238E27FC236}">
                <a16:creationId xmlns:a16="http://schemas.microsoft.com/office/drawing/2014/main" id="{ACB6118E-E5E8-6741-92E8-E8F2C3C333CD}"/>
              </a:ext>
            </a:extLst>
          </p:cNvPr>
          <p:cNvSpPr/>
          <p:nvPr/>
        </p:nvSpPr>
        <p:spPr>
          <a:xfrm>
            <a:off x="1638054" y="4741676"/>
            <a:ext cx="309700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630;p16">
            <a:extLst>
              <a:ext uri="{FF2B5EF4-FFF2-40B4-BE49-F238E27FC236}">
                <a16:creationId xmlns:a16="http://schemas.microsoft.com/office/drawing/2014/main" id="{1AD87C75-5ABA-7B43-BE26-C88ACE6D69ED}"/>
              </a:ext>
            </a:extLst>
          </p:cNvPr>
          <p:cNvSpPr/>
          <p:nvPr/>
        </p:nvSpPr>
        <p:spPr>
          <a:xfrm>
            <a:off x="2171140" y="4741676"/>
            <a:ext cx="41549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최용국</a:t>
            </a:r>
            <a:endParaRPr/>
          </a:p>
        </p:txBody>
      </p:sp>
      <p:sp>
        <p:nvSpPr>
          <p:cNvPr id="265" name="Google Shape;631;p16">
            <a:extLst>
              <a:ext uri="{FF2B5EF4-FFF2-40B4-BE49-F238E27FC236}">
                <a16:creationId xmlns:a16="http://schemas.microsoft.com/office/drawing/2014/main" id="{D22EBFD2-1550-EE4A-8383-A98ADAD1B254}"/>
              </a:ext>
            </a:extLst>
          </p:cNvPr>
          <p:cNvSpPr/>
          <p:nvPr/>
        </p:nvSpPr>
        <p:spPr>
          <a:xfrm>
            <a:off x="2762537" y="4741676"/>
            <a:ext cx="119455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>
                <a:solidFill>
                  <a:srgbClr val="3F3F3F"/>
                </a:solidFill>
              </a:rPr>
              <a:t>캐시미어 코드 </a:t>
            </a:r>
            <a:r>
              <a:rPr lang="en-US" altLang="ko-KR" sz="600">
                <a:solidFill>
                  <a:srgbClr val="3F3F3F"/>
                </a:solidFill>
              </a:rPr>
              <a:t>1EA</a:t>
            </a:r>
            <a:endParaRPr/>
          </a:p>
        </p:txBody>
      </p:sp>
      <p:sp>
        <p:nvSpPr>
          <p:cNvPr id="266" name="Google Shape;632;p16">
            <a:extLst>
              <a:ext uri="{FF2B5EF4-FFF2-40B4-BE49-F238E27FC236}">
                <a16:creationId xmlns:a16="http://schemas.microsoft.com/office/drawing/2014/main" id="{3EFE58A3-314D-404D-8B2E-4903189CC9A8}"/>
              </a:ext>
            </a:extLst>
          </p:cNvPr>
          <p:cNvSpPr/>
          <p:nvPr/>
        </p:nvSpPr>
        <p:spPr>
          <a:xfrm>
            <a:off x="4035631" y="4689983"/>
            <a:ext cx="65592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2018.07.02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04:30:00</a:t>
            </a:r>
            <a:endParaRPr sz="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633;p16">
            <a:extLst>
              <a:ext uri="{FF2B5EF4-FFF2-40B4-BE49-F238E27FC236}">
                <a16:creationId xmlns:a16="http://schemas.microsoft.com/office/drawing/2014/main" id="{D1C85D59-E6F9-334C-8E54-05D8DB65D001}"/>
              </a:ext>
            </a:extLst>
          </p:cNvPr>
          <p:cNvSpPr/>
          <p:nvPr/>
        </p:nvSpPr>
        <p:spPr>
          <a:xfrm>
            <a:off x="4744694" y="4689983"/>
            <a:ext cx="65592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2018.07.02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04:30:00</a:t>
            </a:r>
            <a:endParaRPr sz="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640;p16">
            <a:extLst>
              <a:ext uri="{FF2B5EF4-FFF2-40B4-BE49-F238E27FC236}">
                <a16:creationId xmlns:a16="http://schemas.microsoft.com/office/drawing/2014/main" id="{DC7C9230-8FBD-F84E-8D09-C34887B813EB}"/>
              </a:ext>
            </a:extLst>
          </p:cNvPr>
          <p:cNvSpPr/>
          <p:nvPr/>
        </p:nvSpPr>
        <p:spPr>
          <a:xfrm>
            <a:off x="5544174" y="4771784"/>
            <a:ext cx="546383" cy="114441"/>
          </a:xfrm>
          <a:prstGeom prst="roundRect">
            <a:avLst>
              <a:gd name="adj" fmla="val 5000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>
                <a:solidFill>
                  <a:schemeClr val="lt1"/>
                </a:solidFill>
                <a:latin typeface="+mn-ea"/>
                <a:ea typeface="+mn-ea"/>
              </a:rPr>
              <a:t>출고준비</a:t>
            </a:r>
            <a:endParaRPr sz="600" b="1">
              <a:solidFill>
                <a:schemeClr val="lt1"/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cxnSp>
        <p:nvCxnSpPr>
          <p:cNvPr id="270" name="Google Shape;641;p16">
            <a:extLst>
              <a:ext uri="{FF2B5EF4-FFF2-40B4-BE49-F238E27FC236}">
                <a16:creationId xmlns:a16="http://schemas.microsoft.com/office/drawing/2014/main" id="{4FB146BD-F1C3-EA47-BA24-AF0CA9146344}"/>
              </a:ext>
            </a:extLst>
          </p:cNvPr>
          <p:cNvCxnSpPr/>
          <p:nvPr/>
        </p:nvCxnSpPr>
        <p:spPr>
          <a:xfrm>
            <a:off x="1513173" y="5312402"/>
            <a:ext cx="6432182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271" name="Google Shape;642;p16">
            <a:extLst>
              <a:ext uri="{FF2B5EF4-FFF2-40B4-BE49-F238E27FC236}">
                <a16:creationId xmlns:a16="http://schemas.microsoft.com/office/drawing/2014/main" id="{A6B9EED3-6C23-5241-BEAB-0AC068E8F4E8}"/>
              </a:ext>
            </a:extLst>
          </p:cNvPr>
          <p:cNvSpPr/>
          <p:nvPr/>
        </p:nvSpPr>
        <p:spPr>
          <a:xfrm>
            <a:off x="1638054" y="5059176"/>
            <a:ext cx="309700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643;p16">
            <a:extLst>
              <a:ext uri="{FF2B5EF4-FFF2-40B4-BE49-F238E27FC236}">
                <a16:creationId xmlns:a16="http://schemas.microsoft.com/office/drawing/2014/main" id="{02DA64CB-2EC6-0445-AB22-C23699ED7202}"/>
              </a:ext>
            </a:extLst>
          </p:cNvPr>
          <p:cNvSpPr/>
          <p:nvPr/>
        </p:nvSpPr>
        <p:spPr>
          <a:xfrm>
            <a:off x="2171140" y="5059176"/>
            <a:ext cx="41549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>
                <a:solidFill>
                  <a:srgbClr val="3F3F3F"/>
                </a:solidFill>
              </a:rPr>
              <a:t>이병호</a:t>
            </a:r>
            <a:endParaRPr/>
          </a:p>
        </p:txBody>
      </p:sp>
      <p:sp>
        <p:nvSpPr>
          <p:cNvPr id="273" name="Google Shape;644;p16">
            <a:extLst>
              <a:ext uri="{FF2B5EF4-FFF2-40B4-BE49-F238E27FC236}">
                <a16:creationId xmlns:a16="http://schemas.microsoft.com/office/drawing/2014/main" id="{25C541C3-CD07-394D-89A4-8FE3246CA684}"/>
              </a:ext>
            </a:extLst>
          </p:cNvPr>
          <p:cNvSpPr/>
          <p:nvPr/>
        </p:nvSpPr>
        <p:spPr>
          <a:xfrm>
            <a:off x="2762537" y="5059176"/>
            <a:ext cx="119455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>
                <a:solidFill>
                  <a:srgbClr val="3F3F3F"/>
                </a:solidFill>
              </a:rPr>
              <a:t>헤링본 스포츠 자켓 </a:t>
            </a:r>
            <a:r>
              <a:rPr lang="en-US" altLang="ko-KR" sz="600">
                <a:solidFill>
                  <a:srgbClr val="3F3F3F"/>
                </a:solidFill>
              </a:rPr>
              <a:t>1EA</a:t>
            </a:r>
            <a:endParaRPr/>
          </a:p>
        </p:txBody>
      </p:sp>
      <p:sp>
        <p:nvSpPr>
          <p:cNvPr id="274" name="Google Shape;645;p16">
            <a:extLst>
              <a:ext uri="{FF2B5EF4-FFF2-40B4-BE49-F238E27FC236}">
                <a16:creationId xmlns:a16="http://schemas.microsoft.com/office/drawing/2014/main" id="{F4BBD811-43D2-DA4C-8202-C1D4A61D09FD}"/>
              </a:ext>
            </a:extLst>
          </p:cNvPr>
          <p:cNvSpPr/>
          <p:nvPr/>
        </p:nvSpPr>
        <p:spPr>
          <a:xfrm>
            <a:off x="4035631" y="5007483"/>
            <a:ext cx="65592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2018.07.02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04:30:00</a:t>
            </a:r>
            <a:endParaRPr sz="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646;p16">
            <a:extLst>
              <a:ext uri="{FF2B5EF4-FFF2-40B4-BE49-F238E27FC236}">
                <a16:creationId xmlns:a16="http://schemas.microsoft.com/office/drawing/2014/main" id="{F6BA7589-A2BD-114D-A533-7E1C0A71ED82}"/>
              </a:ext>
            </a:extLst>
          </p:cNvPr>
          <p:cNvSpPr/>
          <p:nvPr/>
        </p:nvSpPr>
        <p:spPr>
          <a:xfrm>
            <a:off x="4744694" y="5007483"/>
            <a:ext cx="65592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2018.07.02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04:30:00</a:t>
            </a:r>
            <a:endParaRPr sz="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648;p16">
            <a:extLst>
              <a:ext uri="{FF2B5EF4-FFF2-40B4-BE49-F238E27FC236}">
                <a16:creationId xmlns:a16="http://schemas.microsoft.com/office/drawing/2014/main" id="{DA0F7340-211C-DE44-AA0C-F1EEC4835D14}"/>
              </a:ext>
            </a:extLst>
          </p:cNvPr>
          <p:cNvSpPr/>
          <p:nvPr/>
        </p:nvSpPr>
        <p:spPr>
          <a:xfrm>
            <a:off x="5544769" y="5093991"/>
            <a:ext cx="536308" cy="114440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>
                <a:solidFill>
                  <a:srgbClr val="595959"/>
                </a:solidFill>
                <a:latin typeface="+mn-ea"/>
                <a:ea typeface="+mn-ea"/>
              </a:rPr>
              <a:t>출고완료</a:t>
            </a:r>
            <a:endParaRPr sz="1800" b="1">
              <a:latin typeface="+mn-ea"/>
              <a:ea typeface="+mn-ea"/>
            </a:endParaRPr>
          </a:p>
        </p:txBody>
      </p:sp>
      <p:sp>
        <p:nvSpPr>
          <p:cNvPr id="233" name="Google Shape;655;p16">
            <a:extLst>
              <a:ext uri="{FF2B5EF4-FFF2-40B4-BE49-F238E27FC236}">
                <a16:creationId xmlns:a16="http://schemas.microsoft.com/office/drawing/2014/main" id="{4C892594-C067-514F-853B-719FAD1BEC96}"/>
              </a:ext>
            </a:extLst>
          </p:cNvPr>
          <p:cNvSpPr txBox="1"/>
          <p:nvPr/>
        </p:nvSpPr>
        <p:spPr>
          <a:xfrm>
            <a:off x="7338319" y="3934177"/>
            <a:ext cx="559769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>
                <a:solidFill>
                  <a:srgbClr val="3F3F3F"/>
                </a:solidFill>
              </a:rPr>
              <a:t>입고</a:t>
            </a:r>
            <a:r>
              <a:rPr lang="ko-KR" sz="6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32 건</a:t>
            </a:r>
            <a:endParaRPr/>
          </a:p>
        </p:txBody>
      </p:sp>
      <p:sp>
        <p:nvSpPr>
          <p:cNvPr id="234" name="Google Shape;635;p16">
            <a:extLst>
              <a:ext uri="{FF2B5EF4-FFF2-40B4-BE49-F238E27FC236}">
                <a16:creationId xmlns:a16="http://schemas.microsoft.com/office/drawing/2014/main" id="{E10E1212-7D5A-5E41-BC4F-BDDFCB59B7B0}"/>
              </a:ext>
            </a:extLst>
          </p:cNvPr>
          <p:cNvSpPr/>
          <p:nvPr/>
        </p:nvSpPr>
        <p:spPr>
          <a:xfrm>
            <a:off x="6363130" y="5098291"/>
            <a:ext cx="499121" cy="114441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>
                <a:solidFill>
                  <a:schemeClr val="tx2"/>
                </a:solidFill>
                <a:latin typeface="+mn-ea"/>
                <a:ea typeface="+mn-ea"/>
              </a:rPr>
              <a:t>수정</a:t>
            </a:r>
            <a:endParaRPr sz="1800" b="1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235" name="Google Shape;635;p16">
            <a:extLst>
              <a:ext uri="{FF2B5EF4-FFF2-40B4-BE49-F238E27FC236}">
                <a16:creationId xmlns:a16="http://schemas.microsoft.com/office/drawing/2014/main" id="{415C1499-FECF-F448-ADE6-685AB5592FA3}"/>
              </a:ext>
            </a:extLst>
          </p:cNvPr>
          <p:cNvSpPr/>
          <p:nvPr/>
        </p:nvSpPr>
        <p:spPr>
          <a:xfrm>
            <a:off x="6364365" y="4448362"/>
            <a:ext cx="499121" cy="114441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>
                <a:solidFill>
                  <a:schemeClr val="tx2"/>
                </a:solidFill>
                <a:latin typeface="+mn-ea"/>
                <a:ea typeface="+mn-ea"/>
              </a:rPr>
              <a:t>수정</a:t>
            </a:r>
            <a:endParaRPr sz="1800" b="1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236" name="Google Shape;635;p16">
            <a:extLst>
              <a:ext uri="{FF2B5EF4-FFF2-40B4-BE49-F238E27FC236}">
                <a16:creationId xmlns:a16="http://schemas.microsoft.com/office/drawing/2014/main" id="{8318BB17-2AE4-9B4D-9750-26B1202BA055}"/>
              </a:ext>
            </a:extLst>
          </p:cNvPr>
          <p:cNvSpPr/>
          <p:nvPr/>
        </p:nvSpPr>
        <p:spPr>
          <a:xfrm>
            <a:off x="6363129" y="4776788"/>
            <a:ext cx="499121" cy="114441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>
                <a:solidFill>
                  <a:schemeClr val="tx2"/>
                </a:solidFill>
                <a:latin typeface="+mn-ea"/>
                <a:ea typeface="+mn-ea"/>
              </a:rPr>
              <a:t>수정</a:t>
            </a:r>
            <a:endParaRPr sz="1800" b="1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237" name="Google Shape;615;p16">
            <a:extLst>
              <a:ext uri="{FF2B5EF4-FFF2-40B4-BE49-F238E27FC236}">
                <a16:creationId xmlns:a16="http://schemas.microsoft.com/office/drawing/2014/main" id="{B10A93A7-BBB8-6A4B-9F3C-00A5F5D26FD9}"/>
              </a:ext>
            </a:extLst>
          </p:cNvPr>
          <p:cNvSpPr/>
          <p:nvPr/>
        </p:nvSpPr>
        <p:spPr>
          <a:xfrm>
            <a:off x="7137996" y="4361794"/>
            <a:ext cx="65592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2018.07.02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04:30:00</a:t>
            </a:r>
            <a:endParaRPr sz="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633;p16">
            <a:extLst>
              <a:ext uri="{FF2B5EF4-FFF2-40B4-BE49-F238E27FC236}">
                <a16:creationId xmlns:a16="http://schemas.microsoft.com/office/drawing/2014/main" id="{64A26009-F168-BE46-80A0-A13E16D9505F}"/>
              </a:ext>
            </a:extLst>
          </p:cNvPr>
          <p:cNvSpPr/>
          <p:nvPr/>
        </p:nvSpPr>
        <p:spPr>
          <a:xfrm>
            <a:off x="7137996" y="4684001"/>
            <a:ext cx="65592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2018.07.02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04:30:00</a:t>
            </a:r>
            <a:endParaRPr sz="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646;p16">
            <a:extLst>
              <a:ext uri="{FF2B5EF4-FFF2-40B4-BE49-F238E27FC236}">
                <a16:creationId xmlns:a16="http://schemas.microsoft.com/office/drawing/2014/main" id="{5541DC5C-D383-7847-B51B-237307BCA207}"/>
              </a:ext>
            </a:extLst>
          </p:cNvPr>
          <p:cNvSpPr/>
          <p:nvPr/>
        </p:nvSpPr>
        <p:spPr>
          <a:xfrm>
            <a:off x="7137996" y="5001501"/>
            <a:ext cx="65592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2018.07.02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04:30:00</a:t>
            </a:r>
            <a:endParaRPr sz="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648;p16">
            <a:extLst>
              <a:ext uri="{FF2B5EF4-FFF2-40B4-BE49-F238E27FC236}">
                <a16:creationId xmlns:a16="http://schemas.microsoft.com/office/drawing/2014/main" id="{E4DDF006-0336-EF47-9127-17E4A125F365}"/>
              </a:ext>
            </a:extLst>
          </p:cNvPr>
          <p:cNvSpPr/>
          <p:nvPr/>
        </p:nvSpPr>
        <p:spPr>
          <a:xfrm>
            <a:off x="5544846" y="4454163"/>
            <a:ext cx="536308" cy="114440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>
                <a:solidFill>
                  <a:srgbClr val="595959"/>
                </a:solidFill>
                <a:latin typeface="+mn-ea"/>
                <a:ea typeface="+mn-ea"/>
              </a:rPr>
              <a:t>출고완료</a:t>
            </a:r>
            <a:endParaRPr sz="1800" b="1">
              <a:latin typeface="+mn-ea"/>
              <a:ea typeface="+mn-ea"/>
            </a:endParaRPr>
          </a:p>
        </p:txBody>
      </p:sp>
      <p:sp>
        <p:nvSpPr>
          <p:cNvPr id="130" name="Google Shape;132;p13">
            <a:extLst>
              <a:ext uri="{FF2B5EF4-FFF2-40B4-BE49-F238E27FC236}">
                <a16:creationId xmlns:a16="http://schemas.microsoft.com/office/drawing/2014/main" id="{338EEDCE-5629-F047-B61D-B9DE060A048E}"/>
              </a:ext>
            </a:extLst>
          </p:cNvPr>
          <p:cNvSpPr/>
          <p:nvPr/>
        </p:nvSpPr>
        <p:spPr>
          <a:xfrm>
            <a:off x="9877214" y="2228667"/>
            <a:ext cx="2210112" cy="4423142"/>
          </a:xfrm>
          <a:prstGeom prst="roundRect">
            <a:avLst>
              <a:gd name="adj" fmla="val 7584"/>
            </a:avLst>
          </a:pr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131" name="Google Shape;135;p13">
            <a:extLst>
              <a:ext uri="{FF2B5EF4-FFF2-40B4-BE49-F238E27FC236}">
                <a16:creationId xmlns:a16="http://schemas.microsoft.com/office/drawing/2014/main" id="{F085E98C-FF2A-124E-A3CE-5B654E573AD5}"/>
              </a:ext>
            </a:extLst>
          </p:cNvPr>
          <p:cNvSpPr txBox="1"/>
          <p:nvPr/>
        </p:nvSpPr>
        <p:spPr>
          <a:xfrm>
            <a:off x="9939422" y="2333857"/>
            <a:ext cx="713085" cy="293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b="1">
                <a:solidFill>
                  <a:schemeClr val="tx1"/>
                </a:solidFill>
                <a:latin typeface="+mj-ea"/>
                <a:ea typeface="+mj-ea"/>
                <a:cs typeface="Arial"/>
                <a:sym typeface="Arial"/>
              </a:rPr>
              <a:t>고객명</a:t>
            </a:r>
            <a:endParaRPr lang="en-US" altLang="ko-KR" sz="1000" b="1">
              <a:solidFill>
                <a:schemeClr val="tx1"/>
              </a:solidFill>
              <a:latin typeface="+mj-ea"/>
              <a:ea typeface="+mj-ea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7F7F7F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A35A633B-DB4E-AA4D-AE7A-B395BFE3F314}"/>
              </a:ext>
            </a:extLst>
          </p:cNvPr>
          <p:cNvGrpSpPr/>
          <p:nvPr/>
        </p:nvGrpSpPr>
        <p:grpSpPr>
          <a:xfrm>
            <a:off x="10010986" y="2627789"/>
            <a:ext cx="1003053" cy="238234"/>
            <a:chOff x="9111078" y="3356195"/>
            <a:chExt cx="1615426" cy="206522"/>
          </a:xfrm>
        </p:grpSpPr>
        <p:sp>
          <p:nvSpPr>
            <p:cNvPr id="133" name="Google Shape;180;p14">
              <a:extLst>
                <a:ext uri="{FF2B5EF4-FFF2-40B4-BE49-F238E27FC236}">
                  <a16:creationId xmlns:a16="http://schemas.microsoft.com/office/drawing/2014/main" id="{A72E0684-2702-FD47-844D-16AF7F59DD2B}"/>
                </a:ext>
              </a:extLst>
            </p:cNvPr>
            <p:cNvSpPr/>
            <p:nvPr/>
          </p:nvSpPr>
          <p:spPr>
            <a:xfrm>
              <a:off x="9111078" y="3356195"/>
              <a:ext cx="1583853" cy="206522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>
                <a:solidFill>
                  <a:srgbClr val="595959"/>
                </a:solidFill>
                <a:latin typeface="+mj-ea"/>
                <a:ea typeface="+mj-ea"/>
                <a:cs typeface="Arial"/>
                <a:sym typeface="Arial"/>
              </a:endParaRPr>
            </a:p>
          </p:txBody>
        </p:sp>
        <p:sp>
          <p:nvSpPr>
            <p:cNvPr id="134" name="Google Shape;182;p14">
              <a:extLst>
                <a:ext uri="{FF2B5EF4-FFF2-40B4-BE49-F238E27FC236}">
                  <a16:creationId xmlns:a16="http://schemas.microsoft.com/office/drawing/2014/main" id="{8E3729B8-1480-7441-A405-5472761C0C0A}"/>
                </a:ext>
              </a:extLst>
            </p:cNvPr>
            <p:cNvSpPr txBox="1"/>
            <p:nvPr/>
          </p:nvSpPr>
          <p:spPr>
            <a:xfrm>
              <a:off x="9142651" y="3375240"/>
              <a:ext cx="1583853" cy="1846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b="1">
                  <a:solidFill>
                    <a:srgbClr val="BFBFBF"/>
                  </a:solidFill>
                  <a:latin typeface="+mj-ea"/>
                  <a:ea typeface="+mj-ea"/>
                </a:rPr>
                <a:t>고객명</a:t>
              </a:r>
              <a:endParaRPr>
                <a:latin typeface="+mj-ea"/>
                <a:ea typeface="+mj-ea"/>
              </a:endParaRPr>
            </a:p>
          </p:txBody>
        </p:sp>
      </p:grpSp>
      <p:sp>
        <p:nvSpPr>
          <p:cNvPr id="136" name="Google Shape;135;p13">
            <a:extLst>
              <a:ext uri="{FF2B5EF4-FFF2-40B4-BE49-F238E27FC236}">
                <a16:creationId xmlns:a16="http://schemas.microsoft.com/office/drawing/2014/main" id="{3222D261-03E3-874A-9912-920FF825020C}"/>
              </a:ext>
            </a:extLst>
          </p:cNvPr>
          <p:cNvSpPr txBox="1"/>
          <p:nvPr/>
        </p:nvSpPr>
        <p:spPr>
          <a:xfrm>
            <a:off x="9921457" y="2918059"/>
            <a:ext cx="713085" cy="293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b="1">
                <a:solidFill>
                  <a:schemeClr val="tx1"/>
                </a:solidFill>
                <a:latin typeface="+mj-ea"/>
                <a:ea typeface="+mj-ea"/>
                <a:cs typeface="Arial"/>
                <a:sym typeface="Arial"/>
              </a:rPr>
              <a:t>연락처</a:t>
            </a:r>
            <a:endParaRPr lang="en-US" altLang="ko-KR" sz="1000" b="1">
              <a:solidFill>
                <a:schemeClr val="tx1"/>
              </a:solidFill>
              <a:latin typeface="+mj-ea"/>
              <a:ea typeface="+mj-ea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7F7F7F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137" name="Google Shape;180;p14">
            <a:extLst>
              <a:ext uri="{FF2B5EF4-FFF2-40B4-BE49-F238E27FC236}">
                <a16:creationId xmlns:a16="http://schemas.microsoft.com/office/drawing/2014/main" id="{0C2E83D6-12D2-624E-B605-F3E6A6667E4F}"/>
              </a:ext>
            </a:extLst>
          </p:cNvPr>
          <p:cNvSpPr/>
          <p:nvPr/>
        </p:nvSpPr>
        <p:spPr>
          <a:xfrm>
            <a:off x="9965996" y="3155200"/>
            <a:ext cx="1583853" cy="238234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">
              <a:solidFill>
                <a:srgbClr val="595959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138" name="Google Shape;182;p14">
            <a:extLst>
              <a:ext uri="{FF2B5EF4-FFF2-40B4-BE49-F238E27FC236}">
                <a16:creationId xmlns:a16="http://schemas.microsoft.com/office/drawing/2014/main" id="{5EC13372-00AD-FF4D-A824-33DF41713B2E}"/>
              </a:ext>
            </a:extLst>
          </p:cNvPr>
          <p:cNvSpPr txBox="1"/>
          <p:nvPr/>
        </p:nvSpPr>
        <p:spPr>
          <a:xfrm>
            <a:off x="9997568" y="3171840"/>
            <a:ext cx="1583853" cy="2130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b="1">
                <a:solidFill>
                  <a:srgbClr val="BFBFBF"/>
                </a:solidFill>
                <a:latin typeface="+mj-ea"/>
                <a:ea typeface="+mj-ea"/>
              </a:rPr>
              <a:t>010-1234-5678</a:t>
            </a:r>
            <a:endParaRPr>
              <a:latin typeface="+mj-ea"/>
              <a:ea typeface="+mj-ea"/>
            </a:endParaRPr>
          </a:p>
        </p:txBody>
      </p:sp>
      <p:sp>
        <p:nvSpPr>
          <p:cNvPr id="139" name="Google Shape;135;p13">
            <a:extLst>
              <a:ext uri="{FF2B5EF4-FFF2-40B4-BE49-F238E27FC236}">
                <a16:creationId xmlns:a16="http://schemas.microsoft.com/office/drawing/2014/main" id="{322DFCBA-EB21-C84F-B093-09BCB48BF0C4}"/>
              </a:ext>
            </a:extLst>
          </p:cNvPr>
          <p:cNvSpPr txBox="1"/>
          <p:nvPr/>
        </p:nvSpPr>
        <p:spPr>
          <a:xfrm>
            <a:off x="9962040" y="3476655"/>
            <a:ext cx="713085" cy="293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b="1">
                <a:solidFill>
                  <a:schemeClr val="tx1"/>
                </a:solidFill>
                <a:latin typeface="+mj-ea"/>
                <a:ea typeface="+mj-ea"/>
                <a:cs typeface="Arial"/>
                <a:sym typeface="Arial"/>
              </a:rPr>
              <a:t>주소</a:t>
            </a:r>
            <a:endParaRPr lang="en-US" altLang="ko-KR" sz="1000" b="1">
              <a:solidFill>
                <a:schemeClr val="tx1"/>
              </a:solidFill>
              <a:latin typeface="+mj-ea"/>
              <a:ea typeface="+mj-ea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7F7F7F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140" name="Google Shape;180;p14">
            <a:extLst>
              <a:ext uri="{FF2B5EF4-FFF2-40B4-BE49-F238E27FC236}">
                <a16:creationId xmlns:a16="http://schemas.microsoft.com/office/drawing/2014/main" id="{FCC7CD30-92D9-7748-B6B0-5F08D63E57B3}"/>
              </a:ext>
            </a:extLst>
          </p:cNvPr>
          <p:cNvSpPr/>
          <p:nvPr/>
        </p:nvSpPr>
        <p:spPr>
          <a:xfrm>
            <a:off x="9984664" y="3712054"/>
            <a:ext cx="608280" cy="238234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">
              <a:solidFill>
                <a:srgbClr val="595959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142" name="Google Shape;182;p14">
            <a:extLst>
              <a:ext uri="{FF2B5EF4-FFF2-40B4-BE49-F238E27FC236}">
                <a16:creationId xmlns:a16="http://schemas.microsoft.com/office/drawing/2014/main" id="{DB67DD10-74E3-014E-8786-855D7A6CBF10}"/>
              </a:ext>
            </a:extLst>
          </p:cNvPr>
          <p:cNvSpPr txBox="1"/>
          <p:nvPr/>
        </p:nvSpPr>
        <p:spPr>
          <a:xfrm>
            <a:off x="10016236" y="3728694"/>
            <a:ext cx="608280" cy="2130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>
                <a:solidFill>
                  <a:srgbClr val="BFBFBF"/>
                </a:solidFill>
                <a:latin typeface="+mj-ea"/>
                <a:ea typeface="+mj-ea"/>
              </a:rPr>
              <a:t>우편번호</a:t>
            </a:r>
            <a:endParaRPr>
              <a:latin typeface="+mj-ea"/>
              <a:ea typeface="+mj-ea"/>
            </a:endParaRPr>
          </a:p>
        </p:txBody>
      </p:sp>
      <p:sp>
        <p:nvSpPr>
          <p:cNvPr id="146" name="Google Shape;180;p14">
            <a:extLst>
              <a:ext uri="{FF2B5EF4-FFF2-40B4-BE49-F238E27FC236}">
                <a16:creationId xmlns:a16="http://schemas.microsoft.com/office/drawing/2014/main" id="{47DA08E7-6499-BB47-A8E6-E9805B01FAE5}"/>
              </a:ext>
            </a:extLst>
          </p:cNvPr>
          <p:cNvSpPr/>
          <p:nvPr/>
        </p:nvSpPr>
        <p:spPr>
          <a:xfrm>
            <a:off x="9984658" y="4007049"/>
            <a:ext cx="1583853" cy="238234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">
              <a:solidFill>
                <a:srgbClr val="595959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147" name="Google Shape;182;p14">
            <a:extLst>
              <a:ext uri="{FF2B5EF4-FFF2-40B4-BE49-F238E27FC236}">
                <a16:creationId xmlns:a16="http://schemas.microsoft.com/office/drawing/2014/main" id="{124DE182-A44A-FA4C-A088-E9080093E2CB}"/>
              </a:ext>
            </a:extLst>
          </p:cNvPr>
          <p:cNvSpPr txBox="1"/>
          <p:nvPr/>
        </p:nvSpPr>
        <p:spPr>
          <a:xfrm>
            <a:off x="10016230" y="4023689"/>
            <a:ext cx="1583853" cy="2130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>
                <a:solidFill>
                  <a:srgbClr val="BFBFBF"/>
                </a:solidFill>
                <a:latin typeface="+mj-ea"/>
                <a:ea typeface="+mj-ea"/>
              </a:rPr>
              <a:t>상세주소</a:t>
            </a:r>
            <a:endParaRPr>
              <a:latin typeface="+mj-ea"/>
              <a:ea typeface="+mj-ea"/>
            </a:endParaRPr>
          </a:p>
        </p:txBody>
      </p:sp>
      <p:sp>
        <p:nvSpPr>
          <p:cNvPr id="148" name="Google Shape;635;p16">
            <a:extLst>
              <a:ext uri="{FF2B5EF4-FFF2-40B4-BE49-F238E27FC236}">
                <a16:creationId xmlns:a16="http://schemas.microsoft.com/office/drawing/2014/main" id="{2586268A-FDCE-DB4E-9205-C61DBF0CE0D0}"/>
              </a:ext>
            </a:extLst>
          </p:cNvPr>
          <p:cNvSpPr/>
          <p:nvPr/>
        </p:nvSpPr>
        <p:spPr>
          <a:xfrm>
            <a:off x="10899025" y="3718599"/>
            <a:ext cx="644371" cy="213629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1">
                <a:solidFill>
                  <a:schemeClr val="tx2"/>
                </a:solidFill>
                <a:latin typeface="+mj-ea"/>
                <a:ea typeface="+mj-ea"/>
              </a:rPr>
              <a:t>주소 검색</a:t>
            </a:r>
            <a:endParaRPr lang="en-US" altLang="ko-KR" sz="700" b="1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149" name="Google Shape;135;p13">
            <a:extLst>
              <a:ext uri="{FF2B5EF4-FFF2-40B4-BE49-F238E27FC236}">
                <a16:creationId xmlns:a16="http://schemas.microsoft.com/office/drawing/2014/main" id="{BD50B556-592D-F24A-BB29-11A903A79B51}"/>
              </a:ext>
            </a:extLst>
          </p:cNvPr>
          <p:cNvSpPr txBox="1"/>
          <p:nvPr/>
        </p:nvSpPr>
        <p:spPr>
          <a:xfrm>
            <a:off x="9962715" y="4326562"/>
            <a:ext cx="837925" cy="293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b="1">
                <a:solidFill>
                  <a:schemeClr val="tx1"/>
                </a:solidFill>
                <a:latin typeface="+mj-ea"/>
                <a:ea typeface="+mj-ea"/>
                <a:cs typeface="Arial"/>
                <a:sym typeface="Arial"/>
              </a:rPr>
              <a:t>상품명</a:t>
            </a:r>
            <a:endParaRPr lang="en-US" altLang="ko-KR" sz="1000" b="1">
              <a:solidFill>
                <a:schemeClr val="tx1"/>
              </a:solidFill>
              <a:latin typeface="+mj-ea"/>
              <a:ea typeface="+mj-ea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7F7F7F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150" name="Google Shape;180;p14">
            <a:extLst>
              <a:ext uri="{FF2B5EF4-FFF2-40B4-BE49-F238E27FC236}">
                <a16:creationId xmlns:a16="http://schemas.microsoft.com/office/drawing/2014/main" id="{6BCDB891-26E3-9943-80FD-06913B66FE46}"/>
              </a:ext>
            </a:extLst>
          </p:cNvPr>
          <p:cNvSpPr/>
          <p:nvPr/>
        </p:nvSpPr>
        <p:spPr>
          <a:xfrm>
            <a:off x="9970687" y="4554770"/>
            <a:ext cx="1547590" cy="277463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">
              <a:solidFill>
                <a:srgbClr val="595959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151" name="Google Shape;182;p14">
            <a:extLst>
              <a:ext uri="{FF2B5EF4-FFF2-40B4-BE49-F238E27FC236}">
                <a16:creationId xmlns:a16="http://schemas.microsoft.com/office/drawing/2014/main" id="{C70727DF-82E4-6040-AA98-2686AE459D19}"/>
              </a:ext>
            </a:extLst>
          </p:cNvPr>
          <p:cNvSpPr txBox="1"/>
          <p:nvPr/>
        </p:nvSpPr>
        <p:spPr>
          <a:xfrm>
            <a:off x="10002259" y="4571409"/>
            <a:ext cx="1547590" cy="248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>
                <a:solidFill>
                  <a:srgbClr val="BFBFBF"/>
                </a:solidFill>
                <a:latin typeface="+mj-ea"/>
                <a:ea typeface="+mj-ea"/>
              </a:rPr>
              <a:t>고객 정보</a:t>
            </a:r>
            <a:endParaRPr>
              <a:latin typeface="+mj-ea"/>
              <a:ea typeface="+mj-ea"/>
            </a:endParaRPr>
          </a:p>
        </p:txBody>
      </p:sp>
      <p:sp>
        <p:nvSpPr>
          <p:cNvPr id="152" name="Google Shape;135;p13">
            <a:extLst>
              <a:ext uri="{FF2B5EF4-FFF2-40B4-BE49-F238E27FC236}">
                <a16:creationId xmlns:a16="http://schemas.microsoft.com/office/drawing/2014/main" id="{0C2B4A3C-F4CB-F140-A22A-AFEA1BD0948D}"/>
              </a:ext>
            </a:extLst>
          </p:cNvPr>
          <p:cNvSpPr txBox="1"/>
          <p:nvPr/>
        </p:nvSpPr>
        <p:spPr>
          <a:xfrm>
            <a:off x="9959986" y="5993576"/>
            <a:ext cx="876174" cy="293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b="1">
                <a:solidFill>
                  <a:schemeClr val="tx1"/>
                </a:solidFill>
                <a:latin typeface="+mj-ea"/>
                <a:ea typeface="+mj-ea"/>
              </a:rPr>
              <a:t>진행 사항</a:t>
            </a:r>
            <a:endParaRPr lang="en-US" altLang="ko-KR" sz="1000" b="1">
              <a:solidFill>
                <a:schemeClr val="tx1"/>
              </a:solidFill>
              <a:latin typeface="+mj-ea"/>
              <a:ea typeface="+mj-ea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7F7F7F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156" name="Google Shape;143;p13">
            <a:extLst>
              <a:ext uri="{FF2B5EF4-FFF2-40B4-BE49-F238E27FC236}">
                <a16:creationId xmlns:a16="http://schemas.microsoft.com/office/drawing/2014/main" id="{8E2FD90D-DDA9-CF4C-96E7-769B05C3D39E}"/>
              </a:ext>
            </a:extLst>
          </p:cNvPr>
          <p:cNvSpPr/>
          <p:nvPr/>
        </p:nvSpPr>
        <p:spPr>
          <a:xfrm>
            <a:off x="9818147" y="2166537"/>
            <a:ext cx="180463" cy="20817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</a:pPr>
            <a:r>
              <a:rPr lang="en-US" altLang="ko-KR" sz="700" b="1">
                <a:solidFill>
                  <a:srgbClr val="FFFFFF"/>
                </a:solidFill>
                <a:latin typeface="+mj-ea"/>
                <a:ea typeface="+mj-ea"/>
                <a:cs typeface="Arial"/>
                <a:sym typeface="Arial"/>
              </a:rPr>
              <a:t>2</a:t>
            </a:r>
            <a:endParaRPr sz="700" b="1" i="0" u="none" strike="noStrike" cap="none">
              <a:solidFill>
                <a:srgbClr val="FFFFFF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157" name="Google Shape;648;p16">
            <a:extLst>
              <a:ext uri="{FF2B5EF4-FFF2-40B4-BE49-F238E27FC236}">
                <a16:creationId xmlns:a16="http://schemas.microsoft.com/office/drawing/2014/main" id="{E780DA38-DF08-3C44-B74D-D5A206F89CAA}"/>
              </a:ext>
            </a:extLst>
          </p:cNvPr>
          <p:cNvSpPr/>
          <p:nvPr/>
        </p:nvSpPr>
        <p:spPr>
          <a:xfrm>
            <a:off x="9999364" y="6233925"/>
            <a:ext cx="800113" cy="156034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1">
                <a:solidFill>
                  <a:srgbClr val="595959"/>
                </a:solidFill>
                <a:latin typeface="+mj-ea"/>
                <a:ea typeface="+mj-ea"/>
              </a:rPr>
              <a:t>제작</a:t>
            </a:r>
            <a:endParaRPr sz="2000" b="1">
              <a:latin typeface="+mj-ea"/>
              <a:ea typeface="+mj-ea"/>
            </a:endParaRPr>
          </a:p>
        </p:txBody>
      </p:sp>
      <p:sp>
        <p:nvSpPr>
          <p:cNvPr id="143" name="Google Shape;143;p13"/>
          <p:cNvSpPr/>
          <p:nvPr/>
        </p:nvSpPr>
        <p:spPr>
          <a:xfrm>
            <a:off x="6269205" y="2244652"/>
            <a:ext cx="180463" cy="1804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</a:pPr>
            <a:r>
              <a:rPr lang="ko-KR" sz="7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3"/>
          <p:cNvSpPr/>
          <p:nvPr/>
        </p:nvSpPr>
        <p:spPr>
          <a:xfrm>
            <a:off x="5378241" y="2861489"/>
            <a:ext cx="180463" cy="1804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</a:pPr>
            <a:r>
              <a:rPr lang="ko-KR" sz="7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7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41;p13">
            <a:extLst>
              <a:ext uri="{FF2B5EF4-FFF2-40B4-BE49-F238E27FC236}">
                <a16:creationId xmlns:a16="http://schemas.microsoft.com/office/drawing/2014/main" id="{82695307-0513-6E48-98EF-17F206552124}"/>
              </a:ext>
            </a:extLst>
          </p:cNvPr>
          <p:cNvSpPr/>
          <p:nvPr/>
        </p:nvSpPr>
        <p:spPr>
          <a:xfrm>
            <a:off x="7213363" y="1587260"/>
            <a:ext cx="633070" cy="138698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>
                <a:solidFill>
                  <a:schemeClr val="tx1"/>
                </a:solidFill>
                <a:latin typeface="+mj-ea"/>
                <a:ea typeface="+mj-ea"/>
              </a:rPr>
              <a:t>주문 등록</a:t>
            </a:r>
            <a:endParaRPr b="1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60" name="Google Shape;143;p13">
            <a:extLst>
              <a:ext uri="{FF2B5EF4-FFF2-40B4-BE49-F238E27FC236}">
                <a16:creationId xmlns:a16="http://schemas.microsoft.com/office/drawing/2014/main" id="{860858B2-26BE-C546-B57D-7B7EE6E0B4B6}"/>
              </a:ext>
            </a:extLst>
          </p:cNvPr>
          <p:cNvSpPr/>
          <p:nvPr/>
        </p:nvSpPr>
        <p:spPr>
          <a:xfrm>
            <a:off x="7047764" y="1449467"/>
            <a:ext cx="180463" cy="18046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</a:pPr>
            <a:r>
              <a:rPr lang="en-US" altLang="ko-KR" sz="700" b="1">
                <a:solidFill>
                  <a:srgbClr val="FFFFFF"/>
                </a:solidFill>
                <a:latin typeface="+mj-ea"/>
                <a:ea typeface="+mj-ea"/>
                <a:cs typeface="Arial"/>
                <a:sym typeface="Arial"/>
              </a:rPr>
              <a:t>1</a:t>
            </a:r>
            <a:endParaRPr sz="700" b="1" i="0" u="none" strike="noStrike" cap="none">
              <a:solidFill>
                <a:srgbClr val="FFFFFF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153" name="Google Shape;135;p13">
            <a:extLst>
              <a:ext uri="{FF2B5EF4-FFF2-40B4-BE49-F238E27FC236}">
                <a16:creationId xmlns:a16="http://schemas.microsoft.com/office/drawing/2014/main" id="{B8D92C06-215F-6E43-9E2D-739C25DCE72C}"/>
              </a:ext>
            </a:extLst>
          </p:cNvPr>
          <p:cNvSpPr txBox="1"/>
          <p:nvPr/>
        </p:nvSpPr>
        <p:spPr>
          <a:xfrm>
            <a:off x="9962040" y="5418643"/>
            <a:ext cx="837925" cy="293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b="1">
                <a:solidFill>
                  <a:schemeClr val="tx1"/>
                </a:solidFill>
                <a:latin typeface="+mj-ea"/>
                <a:ea typeface="+mj-ea"/>
                <a:cs typeface="Arial"/>
                <a:sym typeface="Arial"/>
              </a:rPr>
              <a:t>특이사항</a:t>
            </a:r>
            <a:endParaRPr lang="en-US" altLang="ko-KR" sz="1000" b="1">
              <a:solidFill>
                <a:schemeClr val="tx1"/>
              </a:solidFill>
              <a:latin typeface="+mj-ea"/>
              <a:ea typeface="+mj-ea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7F7F7F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154" name="Google Shape;180;p14">
            <a:extLst>
              <a:ext uri="{FF2B5EF4-FFF2-40B4-BE49-F238E27FC236}">
                <a16:creationId xmlns:a16="http://schemas.microsoft.com/office/drawing/2014/main" id="{B821E334-197D-484E-8010-5E0458CBE284}"/>
              </a:ext>
            </a:extLst>
          </p:cNvPr>
          <p:cNvSpPr/>
          <p:nvPr/>
        </p:nvSpPr>
        <p:spPr>
          <a:xfrm>
            <a:off x="9965996" y="5664553"/>
            <a:ext cx="1583853" cy="238234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">
              <a:solidFill>
                <a:srgbClr val="595959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155" name="Google Shape;182;p14">
            <a:extLst>
              <a:ext uri="{FF2B5EF4-FFF2-40B4-BE49-F238E27FC236}">
                <a16:creationId xmlns:a16="http://schemas.microsoft.com/office/drawing/2014/main" id="{C29D98F3-005D-4B41-ACEB-C84AD4534D4C}"/>
              </a:ext>
            </a:extLst>
          </p:cNvPr>
          <p:cNvSpPr txBox="1"/>
          <p:nvPr/>
        </p:nvSpPr>
        <p:spPr>
          <a:xfrm>
            <a:off x="9997568" y="5681192"/>
            <a:ext cx="1583853" cy="2130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>
                <a:solidFill>
                  <a:srgbClr val="BFBFBF"/>
                </a:solidFill>
                <a:latin typeface="+mj-ea"/>
                <a:ea typeface="+mj-ea"/>
              </a:rPr>
              <a:t>특이사항</a:t>
            </a:r>
            <a:endParaRPr>
              <a:latin typeface="+mj-ea"/>
              <a:ea typeface="+mj-ea"/>
            </a:endParaRPr>
          </a:p>
        </p:txBody>
      </p:sp>
      <p:sp>
        <p:nvSpPr>
          <p:cNvPr id="163" name="Google Shape;635;p16">
            <a:extLst>
              <a:ext uri="{FF2B5EF4-FFF2-40B4-BE49-F238E27FC236}">
                <a16:creationId xmlns:a16="http://schemas.microsoft.com/office/drawing/2014/main" id="{647B2B42-A33D-7C40-9EBD-A4E9FC308263}"/>
              </a:ext>
            </a:extLst>
          </p:cNvPr>
          <p:cNvSpPr/>
          <p:nvPr/>
        </p:nvSpPr>
        <p:spPr>
          <a:xfrm>
            <a:off x="10230664" y="6519182"/>
            <a:ext cx="440114" cy="203711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solidFill>
              <a:schemeClr val="accent1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1">
                <a:solidFill>
                  <a:schemeClr val="tx2"/>
                </a:solidFill>
                <a:latin typeface="+mn-ea"/>
                <a:ea typeface="+mn-ea"/>
              </a:rPr>
              <a:t>등록</a:t>
            </a:r>
            <a:endParaRPr lang="en-US" altLang="ko-KR" sz="700" b="1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164" name="Google Shape;635;p16">
            <a:extLst>
              <a:ext uri="{FF2B5EF4-FFF2-40B4-BE49-F238E27FC236}">
                <a16:creationId xmlns:a16="http://schemas.microsoft.com/office/drawing/2014/main" id="{A7BB926E-F1AD-E240-AF9C-768A267B7885}"/>
              </a:ext>
            </a:extLst>
          </p:cNvPr>
          <p:cNvSpPr/>
          <p:nvPr/>
        </p:nvSpPr>
        <p:spPr>
          <a:xfrm>
            <a:off x="10729845" y="6519180"/>
            <a:ext cx="440114" cy="203711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1">
                <a:solidFill>
                  <a:schemeClr val="tx2"/>
                </a:solidFill>
                <a:latin typeface="+mn-ea"/>
                <a:ea typeface="+mn-ea"/>
              </a:rPr>
              <a:t>수정</a:t>
            </a:r>
            <a:endParaRPr lang="en-US" altLang="ko-KR" sz="700" b="1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165" name="Google Shape;635;p16">
            <a:extLst>
              <a:ext uri="{FF2B5EF4-FFF2-40B4-BE49-F238E27FC236}">
                <a16:creationId xmlns:a16="http://schemas.microsoft.com/office/drawing/2014/main" id="{E3FB3A34-006B-424F-8FBC-F88958479668}"/>
              </a:ext>
            </a:extLst>
          </p:cNvPr>
          <p:cNvSpPr/>
          <p:nvPr/>
        </p:nvSpPr>
        <p:spPr>
          <a:xfrm>
            <a:off x="11212422" y="6519180"/>
            <a:ext cx="440114" cy="203711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1">
                <a:solidFill>
                  <a:schemeClr val="tx2"/>
                </a:solidFill>
                <a:latin typeface="+mn-ea"/>
                <a:ea typeface="+mn-ea"/>
              </a:rPr>
              <a:t>삭제</a:t>
            </a:r>
            <a:endParaRPr lang="en-US" altLang="ko-KR" sz="700" b="1">
              <a:solidFill>
                <a:schemeClr val="tx2"/>
              </a:solidFill>
              <a:latin typeface="+mn-ea"/>
              <a:ea typeface="+mn-ea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EC41AF8B-4791-224C-8702-2E1CFEB7B955}"/>
              </a:ext>
            </a:extLst>
          </p:cNvPr>
          <p:cNvGrpSpPr/>
          <p:nvPr/>
        </p:nvGrpSpPr>
        <p:grpSpPr>
          <a:xfrm>
            <a:off x="8546396" y="2736302"/>
            <a:ext cx="1174282" cy="3718820"/>
            <a:chOff x="8546396" y="2736302"/>
            <a:chExt cx="1174282" cy="3718820"/>
          </a:xfrm>
        </p:grpSpPr>
        <p:sp>
          <p:nvSpPr>
            <p:cNvPr id="144" name="Google Shape;144;p13"/>
            <p:cNvSpPr/>
            <p:nvPr/>
          </p:nvSpPr>
          <p:spPr>
            <a:xfrm>
              <a:off x="8546396" y="2736302"/>
              <a:ext cx="180463" cy="1804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700"/>
                <a:buFont typeface="Arial"/>
                <a:buNone/>
              </a:pPr>
              <a:r>
                <a:rPr lang="ko-KR" sz="7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sz="7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132;p13">
              <a:extLst>
                <a:ext uri="{FF2B5EF4-FFF2-40B4-BE49-F238E27FC236}">
                  <a16:creationId xmlns:a16="http://schemas.microsoft.com/office/drawing/2014/main" id="{F932495A-2BF8-6D4B-9D7F-813BD21AE13A}"/>
                </a:ext>
              </a:extLst>
            </p:cNvPr>
            <p:cNvSpPr/>
            <p:nvPr/>
          </p:nvSpPr>
          <p:spPr>
            <a:xfrm>
              <a:off x="8663283" y="2826533"/>
              <a:ext cx="1057394" cy="3628589"/>
            </a:xfrm>
            <a:prstGeom prst="roundRect">
              <a:avLst>
                <a:gd name="adj" fmla="val 7584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639;p16">
              <a:extLst>
                <a:ext uri="{FF2B5EF4-FFF2-40B4-BE49-F238E27FC236}">
                  <a16:creationId xmlns:a16="http://schemas.microsoft.com/office/drawing/2014/main" id="{93E86BC6-3771-0842-A944-03774AC32BC7}"/>
                </a:ext>
              </a:extLst>
            </p:cNvPr>
            <p:cNvSpPr/>
            <p:nvPr/>
          </p:nvSpPr>
          <p:spPr>
            <a:xfrm>
              <a:off x="8781464" y="3768222"/>
              <a:ext cx="799016" cy="156035"/>
            </a:xfrm>
            <a:prstGeom prst="roundRect">
              <a:avLst>
                <a:gd name="adj" fmla="val 50000"/>
              </a:avLst>
            </a:prstGeom>
            <a:solidFill>
              <a:srgbClr val="8DA9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700" b="1">
                  <a:solidFill>
                    <a:srgbClr val="595959"/>
                  </a:solidFill>
                  <a:latin typeface="+mj-ea"/>
                  <a:ea typeface="+mj-ea"/>
                  <a:cs typeface="Arial"/>
                  <a:sym typeface="Arial"/>
                </a:rPr>
                <a:t>완성 완료</a:t>
              </a:r>
              <a:endParaRPr sz="2000" b="1">
                <a:latin typeface="+mj-ea"/>
                <a:ea typeface="+mj-ea"/>
              </a:endParaRPr>
            </a:p>
          </p:txBody>
        </p:sp>
        <p:sp>
          <p:nvSpPr>
            <p:cNvPr id="281" name="Google Shape;640;p16">
              <a:extLst>
                <a:ext uri="{FF2B5EF4-FFF2-40B4-BE49-F238E27FC236}">
                  <a16:creationId xmlns:a16="http://schemas.microsoft.com/office/drawing/2014/main" id="{F90D8FE5-9BD3-4B43-AE98-9D23ACAA01C0}"/>
                </a:ext>
              </a:extLst>
            </p:cNvPr>
            <p:cNvSpPr/>
            <p:nvPr/>
          </p:nvSpPr>
          <p:spPr>
            <a:xfrm>
              <a:off x="8781464" y="3323895"/>
              <a:ext cx="815143" cy="156035"/>
            </a:xfrm>
            <a:prstGeom prst="roundRect">
              <a:avLst>
                <a:gd name="adj" fmla="val 50000"/>
              </a:avLst>
            </a:pr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700" b="1">
                  <a:solidFill>
                    <a:schemeClr val="lt1"/>
                  </a:solidFill>
                  <a:latin typeface="+mj-ea"/>
                  <a:ea typeface="+mj-ea"/>
                </a:rPr>
                <a:t>제작</a:t>
              </a:r>
              <a:endParaRPr sz="700" b="1">
                <a:solidFill>
                  <a:schemeClr val="lt1"/>
                </a:solidFill>
                <a:latin typeface="+mj-ea"/>
                <a:ea typeface="+mj-ea"/>
                <a:cs typeface="Arial"/>
                <a:sym typeface="Arial"/>
              </a:endParaRPr>
            </a:p>
          </p:txBody>
        </p:sp>
        <p:sp>
          <p:nvSpPr>
            <p:cNvPr id="282" name="Google Shape;648;p16">
              <a:extLst>
                <a:ext uri="{FF2B5EF4-FFF2-40B4-BE49-F238E27FC236}">
                  <a16:creationId xmlns:a16="http://schemas.microsoft.com/office/drawing/2014/main" id="{12831D4D-9AE3-A34B-87FD-DF3E047CD2FE}"/>
                </a:ext>
              </a:extLst>
            </p:cNvPr>
            <p:cNvSpPr/>
            <p:nvPr/>
          </p:nvSpPr>
          <p:spPr>
            <a:xfrm>
              <a:off x="8781464" y="3542744"/>
              <a:ext cx="800113" cy="156034"/>
            </a:xfrm>
            <a:prstGeom prst="roundRect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700" b="1">
                  <a:solidFill>
                    <a:srgbClr val="595959"/>
                  </a:solidFill>
                  <a:latin typeface="+mj-ea"/>
                  <a:ea typeface="+mj-ea"/>
                </a:rPr>
                <a:t>가봉 완료</a:t>
              </a:r>
              <a:endParaRPr sz="2000" b="1">
                <a:latin typeface="+mj-ea"/>
                <a:ea typeface="+mj-ea"/>
              </a:endParaRPr>
            </a:p>
          </p:txBody>
        </p:sp>
        <p:sp>
          <p:nvSpPr>
            <p:cNvPr id="283" name="TextBox 282">
              <a:extLst>
                <a:ext uri="{FF2B5EF4-FFF2-40B4-BE49-F238E27FC236}">
                  <a16:creationId xmlns:a16="http://schemas.microsoft.com/office/drawing/2014/main" id="{0DBF8E3D-466A-E448-98FC-BE0408A11183}"/>
                </a:ext>
              </a:extLst>
            </p:cNvPr>
            <p:cNvSpPr txBox="1"/>
            <p:nvPr/>
          </p:nvSpPr>
          <p:spPr>
            <a:xfrm>
              <a:off x="8671414" y="2892500"/>
              <a:ext cx="10492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800" b="1">
                  <a:solidFill>
                    <a:srgbClr val="00B050"/>
                  </a:solidFill>
                  <a:latin typeface="+mj-ea"/>
                  <a:ea typeface="+mj-ea"/>
                </a:rPr>
                <a:t>진행 절차</a:t>
              </a:r>
              <a:br>
                <a:rPr kumimoji="1" lang="en-US" altLang="ko-KR" sz="800" b="1">
                  <a:solidFill>
                    <a:srgbClr val="00B050"/>
                  </a:solidFill>
                  <a:latin typeface="+mj-ea"/>
                  <a:ea typeface="+mj-ea"/>
                </a:rPr>
              </a:br>
              <a:r>
                <a:rPr kumimoji="1" lang="ko-KR" altLang="en-US" sz="800" b="1">
                  <a:solidFill>
                    <a:srgbClr val="00B050"/>
                  </a:solidFill>
                  <a:latin typeface="+mj-ea"/>
                  <a:ea typeface="+mj-ea"/>
                </a:rPr>
                <a:t>업데이트</a:t>
              </a:r>
              <a:endParaRPr kumimoji="1" lang="ko-Kore-KR" altLang="en-US" sz="800" b="1">
                <a:solidFill>
                  <a:srgbClr val="00B050"/>
                </a:solidFill>
                <a:latin typeface="+mj-ea"/>
                <a:ea typeface="+mj-ea"/>
              </a:endParaRPr>
            </a:p>
          </p:txBody>
        </p:sp>
        <p:sp>
          <p:nvSpPr>
            <p:cNvPr id="169" name="Google Shape;135;p13">
              <a:extLst>
                <a:ext uri="{FF2B5EF4-FFF2-40B4-BE49-F238E27FC236}">
                  <a16:creationId xmlns:a16="http://schemas.microsoft.com/office/drawing/2014/main" id="{7FB42608-EF34-A04E-B3DA-6B87BDE4D80D}"/>
                </a:ext>
              </a:extLst>
            </p:cNvPr>
            <p:cNvSpPr txBox="1"/>
            <p:nvPr/>
          </p:nvSpPr>
          <p:spPr>
            <a:xfrm>
              <a:off x="8777943" y="4076819"/>
              <a:ext cx="837925" cy="2939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00" b="1">
                  <a:solidFill>
                    <a:schemeClr val="tx1"/>
                  </a:solidFill>
                  <a:latin typeface="+mj-ea"/>
                  <a:ea typeface="+mj-ea"/>
                  <a:cs typeface="Arial"/>
                  <a:sym typeface="Arial"/>
                </a:rPr>
                <a:t>특이사항</a:t>
              </a:r>
              <a:endParaRPr lang="en-US" altLang="ko-KR" sz="1000" b="1">
                <a:solidFill>
                  <a:schemeClr val="tx1"/>
                </a:solidFill>
                <a:latin typeface="+mj-ea"/>
                <a:ea typeface="+mj-ea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 b="1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endParaRPr>
            </a:p>
          </p:txBody>
        </p:sp>
        <p:sp>
          <p:nvSpPr>
            <p:cNvPr id="185" name="Google Shape;180;p14">
              <a:extLst>
                <a:ext uri="{FF2B5EF4-FFF2-40B4-BE49-F238E27FC236}">
                  <a16:creationId xmlns:a16="http://schemas.microsoft.com/office/drawing/2014/main" id="{6B0ECEF4-99F6-314F-8657-CEBA9DF8F9C2}"/>
                </a:ext>
              </a:extLst>
            </p:cNvPr>
            <p:cNvSpPr/>
            <p:nvPr/>
          </p:nvSpPr>
          <p:spPr>
            <a:xfrm>
              <a:off x="8784713" y="4370753"/>
              <a:ext cx="795767" cy="1442218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>
                <a:solidFill>
                  <a:srgbClr val="595959"/>
                </a:solidFill>
                <a:latin typeface="+mj-ea"/>
                <a:ea typeface="+mj-ea"/>
                <a:cs typeface="Arial"/>
                <a:sym typeface="Arial"/>
              </a:endParaRPr>
            </a:p>
          </p:txBody>
        </p:sp>
        <p:sp>
          <p:nvSpPr>
            <p:cNvPr id="186" name="Google Shape;182;p14">
              <a:extLst>
                <a:ext uri="{FF2B5EF4-FFF2-40B4-BE49-F238E27FC236}">
                  <a16:creationId xmlns:a16="http://schemas.microsoft.com/office/drawing/2014/main" id="{E703EF91-CAF6-5649-A973-2ADCC9597D81}"/>
                </a:ext>
              </a:extLst>
            </p:cNvPr>
            <p:cNvSpPr txBox="1"/>
            <p:nvPr/>
          </p:nvSpPr>
          <p:spPr>
            <a:xfrm>
              <a:off x="8816285" y="4387392"/>
              <a:ext cx="715013" cy="10616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b="1">
                  <a:solidFill>
                    <a:srgbClr val="BFBFBF"/>
                  </a:solidFill>
                  <a:latin typeface="+mj-ea"/>
                  <a:ea typeface="+mj-ea"/>
                </a:rPr>
                <a:t>특이사항</a:t>
              </a:r>
              <a:endParaRPr>
                <a:latin typeface="+mj-ea"/>
                <a:ea typeface="+mj-ea"/>
              </a:endParaRPr>
            </a:p>
          </p:txBody>
        </p:sp>
        <p:sp>
          <p:nvSpPr>
            <p:cNvPr id="187" name="Google Shape;635;p16">
              <a:extLst>
                <a:ext uri="{FF2B5EF4-FFF2-40B4-BE49-F238E27FC236}">
                  <a16:creationId xmlns:a16="http://schemas.microsoft.com/office/drawing/2014/main" id="{05027101-5B32-7A4F-A5EF-E4C39E383836}"/>
                </a:ext>
              </a:extLst>
            </p:cNvPr>
            <p:cNvSpPr/>
            <p:nvPr/>
          </p:nvSpPr>
          <p:spPr>
            <a:xfrm>
              <a:off x="8975989" y="6131185"/>
              <a:ext cx="440114" cy="203711"/>
            </a:xfrm>
            <a:prstGeom prst="roundRect">
              <a:avLst>
                <a:gd name="adj" fmla="val 50000"/>
              </a:avLst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700" b="1">
                  <a:solidFill>
                    <a:schemeClr val="tx2"/>
                  </a:solidFill>
                  <a:latin typeface="+mn-ea"/>
                  <a:ea typeface="+mn-ea"/>
                </a:rPr>
                <a:t>수정</a:t>
              </a:r>
              <a:endParaRPr lang="en-US" altLang="ko-KR" sz="700" b="1">
                <a:solidFill>
                  <a:schemeClr val="tx2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162" name="Google Shape;143;p13">
            <a:extLst>
              <a:ext uri="{FF2B5EF4-FFF2-40B4-BE49-F238E27FC236}">
                <a16:creationId xmlns:a16="http://schemas.microsoft.com/office/drawing/2014/main" id="{CC25660B-ED59-3840-8702-F9DE363782D4}"/>
              </a:ext>
            </a:extLst>
          </p:cNvPr>
          <p:cNvSpPr/>
          <p:nvPr/>
        </p:nvSpPr>
        <p:spPr>
          <a:xfrm>
            <a:off x="11552710" y="6371735"/>
            <a:ext cx="180463" cy="18046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</a:pPr>
            <a:r>
              <a:rPr lang="en-US" altLang="ko-KR" sz="700" b="1">
                <a:solidFill>
                  <a:srgbClr val="FFFFFF"/>
                </a:solidFill>
                <a:latin typeface="+mj-ea"/>
                <a:ea typeface="+mj-ea"/>
              </a:rPr>
              <a:t>3</a:t>
            </a:r>
            <a:endParaRPr lang="en-US" altLang="ko-KR" sz="700" b="1" i="0" u="none" strike="noStrike" cap="none">
              <a:solidFill>
                <a:srgbClr val="FFFFFF"/>
              </a:solidFill>
              <a:latin typeface="+mj-ea"/>
              <a:ea typeface="+mj-ea"/>
            </a:endParaRPr>
          </a:p>
        </p:txBody>
      </p:sp>
      <p:grpSp>
        <p:nvGrpSpPr>
          <p:cNvPr id="188" name="그룹 187">
            <a:extLst>
              <a:ext uri="{FF2B5EF4-FFF2-40B4-BE49-F238E27FC236}">
                <a16:creationId xmlns:a16="http://schemas.microsoft.com/office/drawing/2014/main" id="{41ECD046-FA61-FC43-9AB5-AE0C26721D14}"/>
              </a:ext>
            </a:extLst>
          </p:cNvPr>
          <p:cNvGrpSpPr/>
          <p:nvPr/>
        </p:nvGrpSpPr>
        <p:grpSpPr>
          <a:xfrm>
            <a:off x="95251" y="2683388"/>
            <a:ext cx="1174282" cy="3441534"/>
            <a:chOff x="8546396" y="2736302"/>
            <a:chExt cx="1174282" cy="3718820"/>
          </a:xfrm>
        </p:grpSpPr>
        <p:sp>
          <p:nvSpPr>
            <p:cNvPr id="189" name="Google Shape;144;p13">
              <a:extLst>
                <a:ext uri="{FF2B5EF4-FFF2-40B4-BE49-F238E27FC236}">
                  <a16:creationId xmlns:a16="http://schemas.microsoft.com/office/drawing/2014/main" id="{AFE934F0-BD4D-D645-A08F-396A40C6C1A1}"/>
                </a:ext>
              </a:extLst>
            </p:cNvPr>
            <p:cNvSpPr/>
            <p:nvPr/>
          </p:nvSpPr>
          <p:spPr>
            <a:xfrm>
              <a:off x="8546396" y="2736302"/>
              <a:ext cx="180463" cy="1804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700"/>
                <a:buFont typeface="Arial"/>
                <a:buNone/>
              </a:pPr>
              <a:r>
                <a:rPr lang="ko-KR" sz="7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sz="7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132;p13">
              <a:extLst>
                <a:ext uri="{FF2B5EF4-FFF2-40B4-BE49-F238E27FC236}">
                  <a16:creationId xmlns:a16="http://schemas.microsoft.com/office/drawing/2014/main" id="{7BEB8EB5-BC10-CB46-A840-418E3B0F9722}"/>
                </a:ext>
              </a:extLst>
            </p:cNvPr>
            <p:cNvSpPr/>
            <p:nvPr/>
          </p:nvSpPr>
          <p:spPr>
            <a:xfrm>
              <a:off x="8663283" y="2826533"/>
              <a:ext cx="1057394" cy="3628589"/>
            </a:xfrm>
            <a:prstGeom prst="roundRect">
              <a:avLst>
                <a:gd name="adj" fmla="val 7584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640;p16">
              <a:extLst>
                <a:ext uri="{FF2B5EF4-FFF2-40B4-BE49-F238E27FC236}">
                  <a16:creationId xmlns:a16="http://schemas.microsoft.com/office/drawing/2014/main" id="{97A27AF5-10AB-C149-9D2E-AB67E1FD8F35}"/>
                </a:ext>
              </a:extLst>
            </p:cNvPr>
            <p:cNvSpPr/>
            <p:nvPr/>
          </p:nvSpPr>
          <p:spPr>
            <a:xfrm>
              <a:off x="8781464" y="3323895"/>
              <a:ext cx="815143" cy="156035"/>
            </a:xfrm>
            <a:prstGeom prst="roundRect">
              <a:avLst>
                <a:gd name="adj" fmla="val 50000"/>
              </a:avLst>
            </a:pr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700" b="1">
                  <a:solidFill>
                    <a:schemeClr val="lt1"/>
                  </a:solidFill>
                  <a:latin typeface="+mj-ea"/>
                  <a:ea typeface="+mj-ea"/>
                </a:rPr>
                <a:t>출고준비</a:t>
              </a:r>
              <a:endParaRPr sz="700" b="1">
                <a:solidFill>
                  <a:schemeClr val="lt1"/>
                </a:solidFill>
                <a:latin typeface="+mj-ea"/>
                <a:ea typeface="+mj-ea"/>
                <a:cs typeface="Arial"/>
                <a:sym typeface="Arial"/>
              </a:endParaRPr>
            </a:p>
          </p:txBody>
        </p:sp>
        <p:sp>
          <p:nvSpPr>
            <p:cNvPr id="206" name="Google Shape;648;p16">
              <a:extLst>
                <a:ext uri="{FF2B5EF4-FFF2-40B4-BE49-F238E27FC236}">
                  <a16:creationId xmlns:a16="http://schemas.microsoft.com/office/drawing/2014/main" id="{FF086D56-7F04-B449-938C-63185145397C}"/>
                </a:ext>
              </a:extLst>
            </p:cNvPr>
            <p:cNvSpPr/>
            <p:nvPr/>
          </p:nvSpPr>
          <p:spPr>
            <a:xfrm>
              <a:off x="8781464" y="3542744"/>
              <a:ext cx="800113" cy="156034"/>
            </a:xfrm>
            <a:prstGeom prst="roundRect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700" b="1">
                  <a:solidFill>
                    <a:srgbClr val="595959"/>
                  </a:solidFill>
                  <a:latin typeface="+mj-ea"/>
                  <a:ea typeface="+mj-ea"/>
                </a:rPr>
                <a:t>출고 완료</a:t>
              </a:r>
              <a:endParaRPr sz="2000" b="1">
                <a:latin typeface="+mj-ea"/>
                <a:ea typeface="+mj-ea"/>
              </a:endParaRP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8539F482-6C84-6A4F-8608-E178412AFC42}"/>
                </a:ext>
              </a:extLst>
            </p:cNvPr>
            <p:cNvSpPr txBox="1"/>
            <p:nvPr/>
          </p:nvSpPr>
          <p:spPr>
            <a:xfrm>
              <a:off x="8671414" y="2892500"/>
              <a:ext cx="10492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800" b="1">
                  <a:solidFill>
                    <a:srgbClr val="00B050"/>
                  </a:solidFill>
                  <a:latin typeface="+mj-ea"/>
                  <a:ea typeface="+mj-ea"/>
                </a:rPr>
                <a:t>진행 절차</a:t>
              </a:r>
              <a:br>
                <a:rPr kumimoji="1" lang="en-US" altLang="ko-KR" sz="800" b="1">
                  <a:solidFill>
                    <a:srgbClr val="00B050"/>
                  </a:solidFill>
                  <a:latin typeface="+mj-ea"/>
                  <a:ea typeface="+mj-ea"/>
                </a:rPr>
              </a:br>
              <a:r>
                <a:rPr kumimoji="1" lang="ko-KR" altLang="en-US" sz="800" b="1">
                  <a:solidFill>
                    <a:srgbClr val="00B050"/>
                  </a:solidFill>
                  <a:latin typeface="+mj-ea"/>
                  <a:ea typeface="+mj-ea"/>
                </a:rPr>
                <a:t>업데이트</a:t>
              </a:r>
              <a:endParaRPr kumimoji="1" lang="ko-Kore-KR" altLang="en-US" sz="800" b="1">
                <a:solidFill>
                  <a:srgbClr val="00B050"/>
                </a:solidFill>
                <a:latin typeface="+mj-ea"/>
                <a:ea typeface="+mj-ea"/>
              </a:endParaRPr>
            </a:p>
          </p:txBody>
        </p:sp>
        <p:sp>
          <p:nvSpPr>
            <p:cNvPr id="216" name="Google Shape;135;p13">
              <a:extLst>
                <a:ext uri="{FF2B5EF4-FFF2-40B4-BE49-F238E27FC236}">
                  <a16:creationId xmlns:a16="http://schemas.microsoft.com/office/drawing/2014/main" id="{BD39B6C1-8AA8-C045-9748-CFB6407C74EF}"/>
                </a:ext>
              </a:extLst>
            </p:cNvPr>
            <p:cNvSpPr txBox="1"/>
            <p:nvPr/>
          </p:nvSpPr>
          <p:spPr>
            <a:xfrm>
              <a:off x="8757779" y="3807229"/>
              <a:ext cx="837925" cy="2939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00" b="1">
                  <a:solidFill>
                    <a:schemeClr val="tx1"/>
                  </a:solidFill>
                  <a:latin typeface="+mj-ea"/>
                  <a:ea typeface="+mj-ea"/>
                  <a:cs typeface="Arial"/>
                  <a:sym typeface="Arial"/>
                </a:rPr>
                <a:t>특이사항</a:t>
              </a:r>
              <a:endParaRPr lang="en-US" altLang="ko-KR" sz="1000" b="1">
                <a:solidFill>
                  <a:schemeClr val="tx1"/>
                </a:solidFill>
                <a:latin typeface="+mj-ea"/>
                <a:ea typeface="+mj-ea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 b="1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endParaRPr>
            </a:p>
          </p:txBody>
        </p:sp>
        <p:sp>
          <p:nvSpPr>
            <p:cNvPr id="218" name="Google Shape;180;p14">
              <a:extLst>
                <a:ext uri="{FF2B5EF4-FFF2-40B4-BE49-F238E27FC236}">
                  <a16:creationId xmlns:a16="http://schemas.microsoft.com/office/drawing/2014/main" id="{DDD962E5-E383-B845-A140-D13FCF9CA399}"/>
                </a:ext>
              </a:extLst>
            </p:cNvPr>
            <p:cNvSpPr/>
            <p:nvPr/>
          </p:nvSpPr>
          <p:spPr>
            <a:xfrm>
              <a:off x="8764549" y="4101163"/>
              <a:ext cx="795767" cy="1442218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>
                <a:solidFill>
                  <a:srgbClr val="595959"/>
                </a:solidFill>
                <a:latin typeface="+mj-ea"/>
                <a:ea typeface="+mj-ea"/>
                <a:cs typeface="Arial"/>
                <a:sym typeface="Arial"/>
              </a:endParaRPr>
            </a:p>
          </p:txBody>
        </p:sp>
        <p:sp>
          <p:nvSpPr>
            <p:cNvPr id="219" name="Google Shape;182;p14">
              <a:extLst>
                <a:ext uri="{FF2B5EF4-FFF2-40B4-BE49-F238E27FC236}">
                  <a16:creationId xmlns:a16="http://schemas.microsoft.com/office/drawing/2014/main" id="{601933D3-462E-184B-A0AD-639F93F2304E}"/>
                </a:ext>
              </a:extLst>
            </p:cNvPr>
            <p:cNvSpPr txBox="1"/>
            <p:nvPr/>
          </p:nvSpPr>
          <p:spPr>
            <a:xfrm>
              <a:off x="8796121" y="4117802"/>
              <a:ext cx="715013" cy="10616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b="1">
                  <a:solidFill>
                    <a:srgbClr val="BFBFBF"/>
                  </a:solidFill>
                  <a:latin typeface="+mj-ea"/>
                  <a:ea typeface="+mj-ea"/>
                </a:rPr>
                <a:t>특이사항</a:t>
              </a:r>
              <a:endParaRPr>
                <a:latin typeface="+mj-ea"/>
                <a:ea typeface="+mj-ea"/>
              </a:endParaRPr>
            </a:p>
          </p:txBody>
        </p:sp>
        <p:sp>
          <p:nvSpPr>
            <p:cNvPr id="220" name="Google Shape;635;p16">
              <a:extLst>
                <a:ext uri="{FF2B5EF4-FFF2-40B4-BE49-F238E27FC236}">
                  <a16:creationId xmlns:a16="http://schemas.microsoft.com/office/drawing/2014/main" id="{E49A5E5A-3E91-084C-8EA0-D4EC7F5CB593}"/>
                </a:ext>
              </a:extLst>
            </p:cNvPr>
            <p:cNvSpPr/>
            <p:nvPr/>
          </p:nvSpPr>
          <p:spPr>
            <a:xfrm>
              <a:off x="8955825" y="5861595"/>
              <a:ext cx="440114" cy="203711"/>
            </a:xfrm>
            <a:prstGeom prst="roundRect">
              <a:avLst>
                <a:gd name="adj" fmla="val 50000"/>
              </a:avLst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700" b="1">
                  <a:solidFill>
                    <a:schemeClr val="tx2"/>
                  </a:solidFill>
                  <a:latin typeface="+mn-ea"/>
                  <a:ea typeface="+mn-ea"/>
                </a:rPr>
                <a:t>수정</a:t>
              </a:r>
              <a:endParaRPr lang="en-US" altLang="ko-KR" sz="700" b="1">
                <a:solidFill>
                  <a:schemeClr val="tx2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204" name="Google Shape;143;p13">
            <a:extLst>
              <a:ext uri="{FF2B5EF4-FFF2-40B4-BE49-F238E27FC236}">
                <a16:creationId xmlns:a16="http://schemas.microsoft.com/office/drawing/2014/main" id="{2322E419-E362-3841-9C0F-D72CF227EDDE}"/>
              </a:ext>
            </a:extLst>
          </p:cNvPr>
          <p:cNvSpPr/>
          <p:nvPr/>
        </p:nvSpPr>
        <p:spPr>
          <a:xfrm>
            <a:off x="1453627" y="2292775"/>
            <a:ext cx="180463" cy="2081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</a:pPr>
            <a:r>
              <a:rPr lang="en-US" altLang="ko-Kore-KR" sz="700" b="1" i="0" u="none" strike="noStrike" cap="none">
                <a:solidFill>
                  <a:srgbClr val="FFFFFF"/>
                </a:solidFill>
                <a:latin typeface="+mj-ea"/>
                <a:ea typeface="+mj-ea"/>
              </a:rPr>
              <a:t>1</a:t>
            </a:r>
            <a:endParaRPr sz="700" b="1" i="0" u="none" strike="noStrike" cap="none">
              <a:solidFill>
                <a:srgbClr val="FFFFFF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221" name="Google Shape;143;p13">
            <a:extLst>
              <a:ext uri="{FF2B5EF4-FFF2-40B4-BE49-F238E27FC236}">
                <a16:creationId xmlns:a16="http://schemas.microsoft.com/office/drawing/2014/main" id="{AFC086AF-5846-ED48-9C4C-D152764EAB45}"/>
              </a:ext>
            </a:extLst>
          </p:cNvPr>
          <p:cNvSpPr/>
          <p:nvPr/>
        </p:nvSpPr>
        <p:spPr>
          <a:xfrm>
            <a:off x="9815064" y="2411647"/>
            <a:ext cx="180463" cy="2081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</a:pPr>
            <a:r>
              <a:rPr lang="en-US" altLang="ko-Kore-KR" sz="700" b="1" i="0" u="none" strike="noStrike" cap="none">
                <a:solidFill>
                  <a:srgbClr val="FFFFFF"/>
                </a:solidFill>
                <a:latin typeface="+mj-ea"/>
                <a:ea typeface="+mj-ea"/>
              </a:rPr>
              <a:t>2</a:t>
            </a:r>
            <a:endParaRPr sz="700" b="1" i="0" u="none" strike="noStrike" cap="none">
              <a:solidFill>
                <a:srgbClr val="FFFFFF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231" name="Google Shape;135;p13">
            <a:extLst>
              <a:ext uri="{FF2B5EF4-FFF2-40B4-BE49-F238E27FC236}">
                <a16:creationId xmlns:a16="http://schemas.microsoft.com/office/drawing/2014/main" id="{E4497772-FEA8-5E46-B9DA-1FB3B5CAE61E}"/>
              </a:ext>
            </a:extLst>
          </p:cNvPr>
          <p:cNvSpPr txBox="1"/>
          <p:nvPr/>
        </p:nvSpPr>
        <p:spPr>
          <a:xfrm>
            <a:off x="9973110" y="4903592"/>
            <a:ext cx="837925" cy="293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b="1">
                <a:solidFill>
                  <a:schemeClr val="tx1"/>
                </a:solidFill>
                <a:latin typeface="+mj-ea"/>
                <a:ea typeface="+mj-ea"/>
              </a:rPr>
              <a:t>가격</a:t>
            </a:r>
            <a:endParaRPr lang="en-US" altLang="ko-KR" sz="1000" b="1">
              <a:solidFill>
                <a:schemeClr val="tx1"/>
              </a:solidFill>
              <a:latin typeface="+mj-ea"/>
              <a:ea typeface="+mj-ea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7F7F7F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232" name="Google Shape;180;p14">
            <a:extLst>
              <a:ext uri="{FF2B5EF4-FFF2-40B4-BE49-F238E27FC236}">
                <a16:creationId xmlns:a16="http://schemas.microsoft.com/office/drawing/2014/main" id="{7D8E47A3-D6DA-0D48-976A-EAF96795468C}"/>
              </a:ext>
            </a:extLst>
          </p:cNvPr>
          <p:cNvSpPr/>
          <p:nvPr/>
        </p:nvSpPr>
        <p:spPr>
          <a:xfrm>
            <a:off x="9986798" y="5154129"/>
            <a:ext cx="1392117" cy="215522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">
              <a:solidFill>
                <a:srgbClr val="595959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268" name="Google Shape;182;p14">
            <a:extLst>
              <a:ext uri="{FF2B5EF4-FFF2-40B4-BE49-F238E27FC236}">
                <a16:creationId xmlns:a16="http://schemas.microsoft.com/office/drawing/2014/main" id="{B609B682-EE4E-1B41-BF39-854191831097}"/>
              </a:ext>
            </a:extLst>
          </p:cNvPr>
          <p:cNvSpPr txBox="1"/>
          <p:nvPr/>
        </p:nvSpPr>
        <p:spPr>
          <a:xfrm>
            <a:off x="10018370" y="5164213"/>
            <a:ext cx="1392117" cy="192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>
                <a:solidFill>
                  <a:srgbClr val="BFBFBF"/>
                </a:solidFill>
                <a:latin typeface="+mj-ea"/>
                <a:ea typeface="+mj-ea"/>
              </a:rPr>
              <a:t>고객 정보</a:t>
            </a:r>
            <a:endParaRPr>
              <a:latin typeface="+mj-ea"/>
              <a:ea typeface="+mj-ea"/>
            </a:endParaRPr>
          </a:p>
        </p:txBody>
      </p:sp>
      <p:sp>
        <p:nvSpPr>
          <p:cNvPr id="289" name="Google Shape;143;p13">
            <a:extLst>
              <a:ext uri="{FF2B5EF4-FFF2-40B4-BE49-F238E27FC236}">
                <a16:creationId xmlns:a16="http://schemas.microsoft.com/office/drawing/2014/main" id="{A6C92147-52F5-F343-922E-8580D25846EC}"/>
              </a:ext>
            </a:extLst>
          </p:cNvPr>
          <p:cNvSpPr/>
          <p:nvPr/>
        </p:nvSpPr>
        <p:spPr>
          <a:xfrm>
            <a:off x="10080911" y="982326"/>
            <a:ext cx="183776" cy="16469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</a:pPr>
            <a:r>
              <a:rPr lang="en-US" altLang="ko-Kore-KR" sz="700" b="1" i="0" u="none" strike="noStrike" cap="none">
                <a:solidFill>
                  <a:srgbClr val="FFFFFF"/>
                </a:solidFill>
                <a:latin typeface="+mj-ea"/>
                <a:ea typeface="+mj-ea"/>
              </a:rPr>
              <a:t>1</a:t>
            </a:r>
            <a:endParaRPr sz="700" b="1" i="0" u="none" strike="noStrike" cap="none">
              <a:solidFill>
                <a:srgbClr val="FFFFFF"/>
              </a:solidFill>
              <a:latin typeface="+mj-ea"/>
              <a:ea typeface="+mj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5102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93;p13">
            <a:extLst>
              <a:ext uri="{FF2B5EF4-FFF2-40B4-BE49-F238E27FC236}">
                <a16:creationId xmlns:a16="http://schemas.microsoft.com/office/drawing/2014/main" id="{7CDAD211-36C6-4F47-8C8D-F967914C4A27}"/>
              </a:ext>
            </a:extLst>
          </p:cNvPr>
          <p:cNvSpPr/>
          <p:nvPr/>
        </p:nvSpPr>
        <p:spPr>
          <a:xfrm>
            <a:off x="235354" y="1622915"/>
            <a:ext cx="801920" cy="4094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3"/>
          <p:cNvSpPr txBox="1">
            <a:spLocks noGrp="1"/>
          </p:cNvSpPr>
          <p:nvPr>
            <p:ph type="title"/>
          </p:nvPr>
        </p:nvSpPr>
        <p:spPr>
          <a:xfrm>
            <a:off x="95251" y="102376"/>
            <a:ext cx="8434388" cy="34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ko-KR" alt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입</a:t>
            </a:r>
            <a:r>
              <a:rPr lang="en-US" altLang="ko-KR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ko-KR" alt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출고 조회</a:t>
            </a:r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body" idx="1"/>
          </p:nvPr>
        </p:nvSpPr>
        <p:spPr>
          <a:xfrm>
            <a:off x="9879612" y="85033"/>
            <a:ext cx="2227981" cy="294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IWC-001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6" name="Google Shape;96;p13"/>
          <p:cNvGraphicFramePr/>
          <p:nvPr/>
        </p:nvGraphicFramePr>
        <p:xfrm>
          <a:off x="8848281" y="581057"/>
          <a:ext cx="3259325" cy="1600270"/>
        </p:xfrm>
        <a:graphic>
          <a:graphicData uri="http://schemas.openxmlformats.org/drawingml/2006/table">
            <a:tbl>
              <a:tblPr firstRow="1" bandRow="1">
                <a:noFill/>
                <a:tableStyleId>{021689A9-7AC3-4BD0-8CC3-6A803FC662E4}</a:tableStyleId>
              </a:tblPr>
              <a:tblGrid>
                <a:gridCol w="383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7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0" u="none" strike="noStrike" cap="none">
                          <a:solidFill>
                            <a:srgbClr val="59595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  <a:endParaRPr sz="700" b="0" u="none" strike="noStrike" cap="none">
                        <a:solidFill>
                          <a:srgbClr val="595959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400" marR="8440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ore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400" marR="8440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메뉴 및 시드 검색</a:t>
                      </a:r>
                      <a:endParaRPr sz="7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400" marR="8440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400" marR="8440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등록된 시드 정보를 출력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활성화 여부: 스케줄 활성화여부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실행중 여부: 현재 수집 중 여부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400" marR="8440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400" marR="8440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최근 7일간 전체 수집 현황을 출력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400" marR="8440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400" marR="8440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최근 등록된 시드 10개를 출력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400" marR="8440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400" marR="8440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400" marR="8440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400" marR="8440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400" marR="8440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3" name="Google Shape;93;p13"/>
          <p:cNvSpPr/>
          <p:nvPr/>
        </p:nvSpPr>
        <p:spPr>
          <a:xfrm>
            <a:off x="251460" y="1206231"/>
            <a:ext cx="801920" cy="409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7" name="Google Shape;97;p13"/>
          <p:cNvCxnSpPr/>
          <p:nvPr/>
        </p:nvCxnSpPr>
        <p:spPr>
          <a:xfrm>
            <a:off x="227337" y="1206231"/>
            <a:ext cx="8304008" cy="0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8" name="Google Shape;98;p13"/>
          <p:cNvCxnSpPr/>
          <p:nvPr/>
        </p:nvCxnSpPr>
        <p:spPr>
          <a:xfrm>
            <a:off x="1063564" y="733078"/>
            <a:ext cx="0" cy="5722047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9" name="Google Shape;99;p13"/>
          <p:cNvSpPr txBox="1"/>
          <p:nvPr/>
        </p:nvSpPr>
        <p:spPr>
          <a:xfrm>
            <a:off x="267711" y="1373202"/>
            <a:ext cx="732904" cy="169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 b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DASHBOARD</a:t>
            </a:r>
            <a:endParaRPr sz="600" b="1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3"/>
          <p:cNvSpPr txBox="1"/>
          <p:nvPr/>
        </p:nvSpPr>
        <p:spPr>
          <a:xfrm>
            <a:off x="402788" y="1776171"/>
            <a:ext cx="492443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입</a:t>
            </a:r>
            <a:r>
              <a:rPr lang="en-US" altLang="ko-KR" sz="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ko-KR" altLang="en-US" sz="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출고 조회</a:t>
            </a:r>
            <a:endParaRPr/>
          </a:p>
        </p:txBody>
      </p:sp>
      <p:sp>
        <p:nvSpPr>
          <p:cNvPr id="101" name="Google Shape;101;p13"/>
          <p:cNvSpPr txBox="1"/>
          <p:nvPr/>
        </p:nvSpPr>
        <p:spPr>
          <a:xfrm>
            <a:off x="344521" y="2220019"/>
            <a:ext cx="59663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고객정보 조회</a:t>
            </a:r>
            <a:endParaRPr/>
          </a:p>
        </p:txBody>
      </p:sp>
      <p:sp>
        <p:nvSpPr>
          <p:cNvPr id="102" name="Google Shape;102;p13"/>
          <p:cNvSpPr txBox="1"/>
          <p:nvPr/>
        </p:nvSpPr>
        <p:spPr>
          <a:xfrm>
            <a:off x="7681560" y="868475"/>
            <a:ext cx="707245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A-Manager</a:t>
            </a:r>
            <a:endParaRPr sz="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3"/>
          <p:cNvSpPr/>
          <p:nvPr/>
        </p:nvSpPr>
        <p:spPr>
          <a:xfrm>
            <a:off x="5293563" y="871253"/>
            <a:ext cx="2278460" cy="206522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" name="Google Shape;10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57345" y="912714"/>
            <a:ext cx="124717" cy="1247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5509" y="1273238"/>
            <a:ext cx="137308" cy="1165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78793" y="1680852"/>
            <a:ext cx="116582" cy="984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83347" y="2100326"/>
            <a:ext cx="126945" cy="11658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9" name="Google Shape;109;p13"/>
          <p:cNvCxnSpPr/>
          <p:nvPr/>
        </p:nvCxnSpPr>
        <p:spPr>
          <a:xfrm>
            <a:off x="227337" y="1615676"/>
            <a:ext cx="836227" cy="0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0" name="Google Shape;110;p13"/>
          <p:cNvCxnSpPr/>
          <p:nvPr/>
        </p:nvCxnSpPr>
        <p:spPr>
          <a:xfrm>
            <a:off x="227337" y="2027352"/>
            <a:ext cx="836227" cy="0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1" name="Google Shape;111;p13"/>
          <p:cNvCxnSpPr/>
          <p:nvPr/>
        </p:nvCxnSpPr>
        <p:spPr>
          <a:xfrm>
            <a:off x="227337" y="2454866"/>
            <a:ext cx="836227" cy="0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2" name="Google Shape;112;p13"/>
          <p:cNvCxnSpPr/>
          <p:nvPr/>
        </p:nvCxnSpPr>
        <p:spPr>
          <a:xfrm>
            <a:off x="227337" y="2890293"/>
            <a:ext cx="836227" cy="0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5" name="Google Shape;115;p13"/>
          <p:cNvSpPr txBox="1"/>
          <p:nvPr/>
        </p:nvSpPr>
        <p:spPr>
          <a:xfrm>
            <a:off x="1168638" y="1551048"/>
            <a:ext cx="68640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b="1">
                <a:solidFill>
                  <a:srgbClr val="595959"/>
                </a:solidFill>
              </a:rPr>
              <a:t>입고 일정</a:t>
            </a:r>
            <a:endParaRPr/>
          </a:p>
        </p:txBody>
      </p:sp>
      <p:cxnSp>
        <p:nvCxnSpPr>
          <p:cNvPr id="120" name="Google Shape;120;p13"/>
          <p:cNvCxnSpPr/>
          <p:nvPr/>
        </p:nvCxnSpPr>
        <p:spPr>
          <a:xfrm>
            <a:off x="1144620" y="1815673"/>
            <a:ext cx="7324600" cy="0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1" name="Google Shape;121;p13"/>
          <p:cNvCxnSpPr>
            <a:cxnSpLocks/>
          </p:cNvCxnSpPr>
          <p:nvPr/>
        </p:nvCxnSpPr>
        <p:spPr>
          <a:xfrm>
            <a:off x="1089855" y="3834846"/>
            <a:ext cx="7360058" cy="64128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4" name="Google Shape;144;p13"/>
          <p:cNvSpPr/>
          <p:nvPr/>
        </p:nvSpPr>
        <p:spPr>
          <a:xfrm>
            <a:off x="8546396" y="2736302"/>
            <a:ext cx="180463" cy="1804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</a:pPr>
            <a:r>
              <a:rPr lang="ko-KR" sz="7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7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653;p16">
            <a:extLst>
              <a:ext uri="{FF2B5EF4-FFF2-40B4-BE49-F238E27FC236}">
                <a16:creationId xmlns:a16="http://schemas.microsoft.com/office/drawing/2014/main" id="{9B20D1BC-BF21-FE4E-9BB4-4D5376839FF2}"/>
              </a:ext>
            </a:extLst>
          </p:cNvPr>
          <p:cNvSpPr txBox="1"/>
          <p:nvPr/>
        </p:nvSpPr>
        <p:spPr>
          <a:xfrm>
            <a:off x="3394022" y="6735632"/>
            <a:ext cx="2656423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1 | 2 | 3 | 4 | 5 | 6 | 7 | 8 | 9 | 10 | 다음</a:t>
            </a:r>
            <a:endParaRPr/>
          </a:p>
        </p:txBody>
      </p:sp>
      <p:cxnSp>
        <p:nvCxnSpPr>
          <p:cNvPr id="170" name="Google Shape;601;p16">
            <a:extLst>
              <a:ext uri="{FF2B5EF4-FFF2-40B4-BE49-F238E27FC236}">
                <a16:creationId xmlns:a16="http://schemas.microsoft.com/office/drawing/2014/main" id="{D6855EE2-CB3B-2E4E-8F3F-3B027E8682AF}"/>
              </a:ext>
            </a:extLst>
          </p:cNvPr>
          <p:cNvCxnSpPr/>
          <p:nvPr/>
        </p:nvCxnSpPr>
        <p:spPr>
          <a:xfrm>
            <a:off x="1511841" y="2253469"/>
            <a:ext cx="6433514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1" name="Google Shape;602;p16">
            <a:extLst>
              <a:ext uri="{FF2B5EF4-FFF2-40B4-BE49-F238E27FC236}">
                <a16:creationId xmlns:a16="http://schemas.microsoft.com/office/drawing/2014/main" id="{00A0B9E6-7B61-2C43-BE00-994CE12003DD}"/>
              </a:ext>
            </a:extLst>
          </p:cNvPr>
          <p:cNvCxnSpPr/>
          <p:nvPr/>
        </p:nvCxnSpPr>
        <p:spPr>
          <a:xfrm>
            <a:off x="1513173" y="2571599"/>
            <a:ext cx="6432182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172" name="Google Shape;603;p16">
            <a:extLst>
              <a:ext uri="{FF2B5EF4-FFF2-40B4-BE49-F238E27FC236}">
                <a16:creationId xmlns:a16="http://schemas.microsoft.com/office/drawing/2014/main" id="{25921E4B-B964-C046-8189-C04E6D82D9E7}"/>
              </a:ext>
            </a:extLst>
          </p:cNvPr>
          <p:cNvSpPr/>
          <p:nvPr/>
        </p:nvSpPr>
        <p:spPr>
          <a:xfrm>
            <a:off x="1593450" y="2050099"/>
            <a:ext cx="42030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>
                <a:solidFill>
                  <a:srgbClr val="3F3F3F"/>
                </a:solidFill>
              </a:rPr>
              <a:t>지점</a:t>
            </a:r>
            <a:endParaRPr sz="600" b="1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604;p16">
            <a:extLst>
              <a:ext uri="{FF2B5EF4-FFF2-40B4-BE49-F238E27FC236}">
                <a16:creationId xmlns:a16="http://schemas.microsoft.com/office/drawing/2014/main" id="{F7FBA86D-D3C8-EC4B-8A19-FE5754B48691}"/>
              </a:ext>
            </a:extLst>
          </p:cNvPr>
          <p:cNvSpPr/>
          <p:nvPr/>
        </p:nvSpPr>
        <p:spPr>
          <a:xfrm>
            <a:off x="3095749" y="2050099"/>
            <a:ext cx="41549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품명</a:t>
            </a:r>
            <a:endParaRPr/>
          </a:p>
        </p:txBody>
      </p:sp>
      <p:sp>
        <p:nvSpPr>
          <p:cNvPr id="174" name="Google Shape;605;p16">
            <a:extLst>
              <a:ext uri="{FF2B5EF4-FFF2-40B4-BE49-F238E27FC236}">
                <a16:creationId xmlns:a16="http://schemas.microsoft.com/office/drawing/2014/main" id="{BE56E6A6-E2FC-7A41-BAB7-47D8A480384C}"/>
              </a:ext>
            </a:extLst>
          </p:cNvPr>
          <p:cNvSpPr/>
          <p:nvPr/>
        </p:nvSpPr>
        <p:spPr>
          <a:xfrm>
            <a:off x="3970776" y="2050099"/>
            <a:ext cx="673582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>
                <a:solidFill>
                  <a:srgbClr val="3F3F3F"/>
                </a:solidFill>
              </a:rPr>
              <a:t>주문 날짜</a:t>
            </a:r>
            <a:endParaRPr/>
          </a:p>
        </p:txBody>
      </p:sp>
      <p:sp>
        <p:nvSpPr>
          <p:cNvPr id="175" name="Google Shape;606;p16">
            <a:extLst>
              <a:ext uri="{FF2B5EF4-FFF2-40B4-BE49-F238E27FC236}">
                <a16:creationId xmlns:a16="http://schemas.microsoft.com/office/drawing/2014/main" id="{368BB95D-2341-F344-BA08-85D84727E587}"/>
              </a:ext>
            </a:extLst>
          </p:cNvPr>
          <p:cNvSpPr/>
          <p:nvPr/>
        </p:nvSpPr>
        <p:spPr>
          <a:xfrm>
            <a:off x="5538697" y="2050099"/>
            <a:ext cx="54493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진행사항</a:t>
            </a:r>
            <a:endParaRPr/>
          </a:p>
        </p:txBody>
      </p:sp>
      <p:sp>
        <p:nvSpPr>
          <p:cNvPr id="176" name="Google Shape;607;p16">
            <a:extLst>
              <a:ext uri="{FF2B5EF4-FFF2-40B4-BE49-F238E27FC236}">
                <a16:creationId xmlns:a16="http://schemas.microsoft.com/office/drawing/2014/main" id="{CEED6DF3-41F8-D042-84CA-40865C394FFA}"/>
              </a:ext>
            </a:extLst>
          </p:cNvPr>
          <p:cNvSpPr/>
          <p:nvPr/>
        </p:nvSpPr>
        <p:spPr>
          <a:xfrm>
            <a:off x="6352394" y="2050099"/>
            <a:ext cx="492443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>
                <a:solidFill>
                  <a:srgbClr val="3F3F3F"/>
                </a:solidFill>
              </a:rPr>
              <a:t>업데이트</a:t>
            </a:r>
            <a:endParaRPr sz="600" b="1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608;p16">
            <a:extLst>
              <a:ext uri="{FF2B5EF4-FFF2-40B4-BE49-F238E27FC236}">
                <a16:creationId xmlns:a16="http://schemas.microsoft.com/office/drawing/2014/main" id="{C42A40A8-6061-ED4E-8D86-79D0E9C8AF60}"/>
              </a:ext>
            </a:extLst>
          </p:cNvPr>
          <p:cNvSpPr/>
          <p:nvPr/>
        </p:nvSpPr>
        <p:spPr>
          <a:xfrm>
            <a:off x="4689928" y="2050099"/>
            <a:ext cx="673582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>
                <a:solidFill>
                  <a:srgbClr val="3F3F3F"/>
                </a:solidFill>
              </a:rPr>
              <a:t>입고 완료날짜</a:t>
            </a:r>
            <a:endParaRPr/>
          </a:p>
        </p:txBody>
      </p:sp>
      <p:sp>
        <p:nvSpPr>
          <p:cNvPr id="178" name="Google Shape;609;p16">
            <a:extLst>
              <a:ext uri="{FF2B5EF4-FFF2-40B4-BE49-F238E27FC236}">
                <a16:creationId xmlns:a16="http://schemas.microsoft.com/office/drawing/2014/main" id="{B0EF6084-3E6A-DB4D-A929-518FCF754650}"/>
              </a:ext>
            </a:extLst>
          </p:cNvPr>
          <p:cNvSpPr/>
          <p:nvPr/>
        </p:nvSpPr>
        <p:spPr>
          <a:xfrm>
            <a:off x="7084732" y="2050099"/>
            <a:ext cx="692572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>
                <a:solidFill>
                  <a:srgbClr val="3F3F3F"/>
                </a:solidFill>
              </a:rPr>
              <a:t>업데이트 날짜</a:t>
            </a:r>
            <a:endParaRPr/>
          </a:p>
        </p:txBody>
      </p:sp>
      <p:sp>
        <p:nvSpPr>
          <p:cNvPr id="179" name="Google Shape;610;p16">
            <a:extLst>
              <a:ext uri="{FF2B5EF4-FFF2-40B4-BE49-F238E27FC236}">
                <a16:creationId xmlns:a16="http://schemas.microsoft.com/office/drawing/2014/main" id="{46E14BC7-E736-F04A-9F91-FE587414CEEA}"/>
              </a:ext>
            </a:extLst>
          </p:cNvPr>
          <p:cNvSpPr/>
          <p:nvPr/>
        </p:nvSpPr>
        <p:spPr>
          <a:xfrm>
            <a:off x="2179220" y="2050099"/>
            <a:ext cx="492443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고객명</a:t>
            </a:r>
            <a:endParaRPr/>
          </a:p>
        </p:txBody>
      </p:sp>
      <p:sp>
        <p:nvSpPr>
          <p:cNvPr id="180" name="Google Shape;611;p16">
            <a:extLst>
              <a:ext uri="{FF2B5EF4-FFF2-40B4-BE49-F238E27FC236}">
                <a16:creationId xmlns:a16="http://schemas.microsoft.com/office/drawing/2014/main" id="{234C8DC3-D820-DF41-A5D4-7AB6B50785BB}"/>
              </a:ext>
            </a:extLst>
          </p:cNvPr>
          <p:cNvSpPr/>
          <p:nvPr/>
        </p:nvSpPr>
        <p:spPr>
          <a:xfrm>
            <a:off x="1598792" y="2318462"/>
            <a:ext cx="357187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>
                <a:solidFill>
                  <a:srgbClr val="3F3F3F"/>
                </a:solidFill>
              </a:rPr>
              <a:t>본점</a:t>
            </a:r>
            <a:endParaRPr sz="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612;p16">
            <a:extLst>
              <a:ext uri="{FF2B5EF4-FFF2-40B4-BE49-F238E27FC236}">
                <a16:creationId xmlns:a16="http://schemas.microsoft.com/office/drawing/2014/main" id="{9CC663D5-FDEA-DA4E-9E0D-9FF46AF5F8FB}"/>
              </a:ext>
            </a:extLst>
          </p:cNvPr>
          <p:cNvSpPr/>
          <p:nvPr/>
        </p:nvSpPr>
        <p:spPr>
          <a:xfrm>
            <a:off x="2171140" y="2318373"/>
            <a:ext cx="41549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유진호</a:t>
            </a:r>
            <a:endParaRPr/>
          </a:p>
        </p:txBody>
      </p:sp>
      <p:sp>
        <p:nvSpPr>
          <p:cNvPr id="182" name="Google Shape;613;p16">
            <a:extLst>
              <a:ext uri="{FF2B5EF4-FFF2-40B4-BE49-F238E27FC236}">
                <a16:creationId xmlns:a16="http://schemas.microsoft.com/office/drawing/2014/main" id="{6F832E3D-4ECC-D347-86A9-CF41CA0CA11F}"/>
              </a:ext>
            </a:extLst>
          </p:cNvPr>
          <p:cNvSpPr/>
          <p:nvPr/>
        </p:nvSpPr>
        <p:spPr>
          <a:xfrm>
            <a:off x="2762537" y="2318373"/>
            <a:ext cx="119455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정장 </a:t>
            </a:r>
            <a:r>
              <a:rPr lang="en-US" altLang="ko-KR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altLang="ko-KR" sz="600">
                <a:solidFill>
                  <a:srgbClr val="3F3F3F"/>
                </a:solidFill>
              </a:rPr>
              <a:t>EA, </a:t>
            </a:r>
            <a:r>
              <a:rPr lang="ko-KR" altLang="en-US" sz="600">
                <a:solidFill>
                  <a:srgbClr val="3F3F3F"/>
                </a:solidFill>
              </a:rPr>
              <a:t>셔츠 </a:t>
            </a:r>
            <a:r>
              <a:rPr lang="en-US" altLang="ko-KR" sz="600">
                <a:solidFill>
                  <a:srgbClr val="3F3F3F"/>
                </a:solidFill>
              </a:rPr>
              <a:t>2EA</a:t>
            </a:r>
            <a:endParaRPr/>
          </a:p>
        </p:txBody>
      </p:sp>
      <p:sp>
        <p:nvSpPr>
          <p:cNvPr id="183" name="Google Shape;614;p16">
            <a:extLst>
              <a:ext uri="{FF2B5EF4-FFF2-40B4-BE49-F238E27FC236}">
                <a16:creationId xmlns:a16="http://schemas.microsoft.com/office/drawing/2014/main" id="{76BB4E2E-C8EC-B24F-B24B-8EB9E89B17A7}"/>
              </a:ext>
            </a:extLst>
          </p:cNvPr>
          <p:cNvSpPr/>
          <p:nvPr/>
        </p:nvSpPr>
        <p:spPr>
          <a:xfrm>
            <a:off x="4035631" y="2266680"/>
            <a:ext cx="65592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2018.07.02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04:30:00</a:t>
            </a:r>
            <a:endParaRPr sz="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615;p16">
            <a:extLst>
              <a:ext uri="{FF2B5EF4-FFF2-40B4-BE49-F238E27FC236}">
                <a16:creationId xmlns:a16="http://schemas.microsoft.com/office/drawing/2014/main" id="{F36EB203-E729-7041-BFA1-C9BBFDCF47CA}"/>
              </a:ext>
            </a:extLst>
          </p:cNvPr>
          <p:cNvSpPr/>
          <p:nvPr/>
        </p:nvSpPr>
        <p:spPr>
          <a:xfrm>
            <a:off x="4744694" y="2266680"/>
            <a:ext cx="65592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2018.07.02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04:30:00</a:t>
            </a:r>
            <a:endParaRPr sz="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0" name="Google Shape;621;p16">
            <a:extLst>
              <a:ext uri="{FF2B5EF4-FFF2-40B4-BE49-F238E27FC236}">
                <a16:creationId xmlns:a16="http://schemas.microsoft.com/office/drawing/2014/main" id="{018967CC-C422-E346-9D77-74ED59154DCA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451955" y="2121668"/>
            <a:ext cx="91438" cy="45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622;p16">
            <a:extLst>
              <a:ext uri="{FF2B5EF4-FFF2-40B4-BE49-F238E27FC236}">
                <a16:creationId xmlns:a16="http://schemas.microsoft.com/office/drawing/2014/main" id="{414CC97A-09B6-6B40-A4FD-9AD9721FFAE9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554060" y="2121668"/>
            <a:ext cx="91438" cy="45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623;p16">
            <a:extLst>
              <a:ext uri="{FF2B5EF4-FFF2-40B4-BE49-F238E27FC236}">
                <a16:creationId xmlns:a16="http://schemas.microsoft.com/office/drawing/2014/main" id="{90CD5848-55DA-3440-8250-DCDD034C6BAB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284883" y="2121668"/>
            <a:ext cx="91438" cy="45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624;p16">
            <a:extLst>
              <a:ext uri="{FF2B5EF4-FFF2-40B4-BE49-F238E27FC236}">
                <a16:creationId xmlns:a16="http://schemas.microsoft.com/office/drawing/2014/main" id="{A60B71EB-D36A-9446-9385-4BA050BEC9DC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769548" y="2121668"/>
            <a:ext cx="91438" cy="45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625;p16">
            <a:extLst>
              <a:ext uri="{FF2B5EF4-FFF2-40B4-BE49-F238E27FC236}">
                <a16:creationId xmlns:a16="http://schemas.microsoft.com/office/drawing/2014/main" id="{3FF02186-B135-B540-B62B-A543ED1CB4A1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685866" y="2120817"/>
            <a:ext cx="91438" cy="45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626;p16">
            <a:extLst>
              <a:ext uri="{FF2B5EF4-FFF2-40B4-BE49-F238E27FC236}">
                <a16:creationId xmlns:a16="http://schemas.microsoft.com/office/drawing/2014/main" id="{CF854DA7-546C-B14F-9EF0-DF9F445C7897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586583" y="2121668"/>
            <a:ext cx="91438" cy="45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627;p16">
            <a:extLst>
              <a:ext uri="{FF2B5EF4-FFF2-40B4-BE49-F238E27FC236}">
                <a16:creationId xmlns:a16="http://schemas.microsoft.com/office/drawing/2014/main" id="{092970CA-2B13-5C46-854C-13C5815C9B95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940344" y="2121668"/>
            <a:ext cx="91438" cy="4572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7" name="Google Shape;628;p16">
            <a:extLst>
              <a:ext uri="{FF2B5EF4-FFF2-40B4-BE49-F238E27FC236}">
                <a16:creationId xmlns:a16="http://schemas.microsoft.com/office/drawing/2014/main" id="{8A09881D-8BCB-F543-917C-42DEB0B97F09}"/>
              </a:ext>
            </a:extLst>
          </p:cNvPr>
          <p:cNvCxnSpPr/>
          <p:nvPr/>
        </p:nvCxnSpPr>
        <p:spPr>
          <a:xfrm>
            <a:off x="1513173" y="2893806"/>
            <a:ext cx="6432182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198" name="Google Shape;629;p16">
            <a:extLst>
              <a:ext uri="{FF2B5EF4-FFF2-40B4-BE49-F238E27FC236}">
                <a16:creationId xmlns:a16="http://schemas.microsoft.com/office/drawing/2014/main" id="{31689BF3-5AD2-3343-83E0-8403BF316DD3}"/>
              </a:ext>
            </a:extLst>
          </p:cNvPr>
          <p:cNvSpPr/>
          <p:nvPr/>
        </p:nvSpPr>
        <p:spPr>
          <a:xfrm>
            <a:off x="1602539" y="2641763"/>
            <a:ext cx="37200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청담</a:t>
            </a:r>
            <a:endParaRPr sz="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630;p16">
            <a:extLst>
              <a:ext uri="{FF2B5EF4-FFF2-40B4-BE49-F238E27FC236}">
                <a16:creationId xmlns:a16="http://schemas.microsoft.com/office/drawing/2014/main" id="{0F1145E8-8DE7-CF44-9681-E2064D8BA7A3}"/>
              </a:ext>
            </a:extLst>
          </p:cNvPr>
          <p:cNvSpPr/>
          <p:nvPr/>
        </p:nvSpPr>
        <p:spPr>
          <a:xfrm>
            <a:off x="2171140" y="2640580"/>
            <a:ext cx="41549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최용국</a:t>
            </a:r>
            <a:endParaRPr/>
          </a:p>
        </p:txBody>
      </p:sp>
      <p:sp>
        <p:nvSpPr>
          <p:cNvPr id="200" name="Google Shape;631;p16">
            <a:extLst>
              <a:ext uri="{FF2B5EF4-FFF2-40B4-BE49-F238E27FC236}">
                <a16:creationId xmlns:a16="http://schemas.microsoft.com/office/drawing/2014/main" id="{8C80AA9E-E48E-B446-9FC4-28EFEFDD4E34}"/>
              </a:ext>
            </a:extLst>
          </p:cNvPr>
          <p:cNvSpPr/>
          <p:nvPr/>
        </p:nvSpPr>
        <p:spPr>
          <a:xfrm>
            <a:off x="2762537" y="2640580"/>
            <a:ext cx="119455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>
                <a:solidFill>
                  <a:srgbClr val="3F3F3F"/>
                </a:solidFill>
              </a:rPr>
              <a:t>캐시미어 코드 </a:t>
            </a:r>
            <a:r>
              <a:rPr lang="en-US" altLang="ko-KR" sz="600">
                <a:solidFill>
                  <a:srgbClr val="3F3F3F"/>
                </a:solidFill>
              </a:rPr>
              <a:t>1EA</a:t>
            </a:r>
            <a:endParaRPr/>
          </a:p>
        </p:txBody>
      </p:sp>
      <p:sp>
        <p:nvSpPr>
          <p:cNvPr id="201" name="Google Shape;632;p16">
            <a:extLst>
              <a:ext uri="{FF2B5EF4-FFF2-40B4-BE49-F238E27FC236}">
                <a16:creationId xmlns:a16="http://schemas.microsoft.com/office/drawing/2014/main" id="{5F9B53FF-9B5F-5949-A58F-2A8AB820ECD0}"/>
              </a:ext>
            </a:extLst>
          </p:cNvPr>
          <p:cNvSpPr/>
          <p:nvPr/>
        </p:nvSpPr>
        <p:spPr>
          <a:xfrm>
            <a:off x="4035631" y="2588887"/>
            <a:ext cx="65592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2018.07.02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04:30:00</a:t>
            </a:r>
            <a:endParaRPr sz="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633;p16">
            <a:extLst>
              <a:ext uri="{FF2B5EF4-FFF2-40B4-BE49-F238E27FC236}">
                <a16:creationId xmlns:a16="http://schemas.microsoft.com/office/drawing/2014/main" id="{8B0C8EF1-1B1F-D041-9B3E-8D67927F9335}"/>
              </a:ext>
            </a:extLst>
          </p:cNvPr>
          <p:cNvSpPr/>
          <p:nvPr/>
        </p:nvSpPr>
        <p:spPr>
          <a:xfrm>
            <a:off x="4744694" y="2588887"/>
            <a:ext cx="65592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2018.07.02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04:30:00</a:t>
            </a:r>
            <a:endParaRPr sz="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639;p16">
            <a:extLst>
              <a:ext uri="{FF2B5EF4-FFF2-40B4-BE49-F238E27FC236}">
                <a16:creationId xmlns:a16="http://schemas.microsoft.com/office/drawing/2014/main" id="{F4013A40-F9B6-A747-8E75-8BBFDC7C5949}"/>
              </a:ext>
            </a:extLst>
          </p:cNvPr>
          <p:cNvSpPr/>
          <p:nvPr/>
        </p:nvSpPr>
        <p:spPr>
          <a:xfrm>
            <a:off x="5516601" y="2352492"/>
            <a:ext cx="589128" cy="114441"/>
          </a:xfrm>
          <a:prstGeom prst="roundRect">
            <a:avLst>
              <a:gd name="adj" fmla="val 50000"/>
            </a:avLst>
          </a:prstGeom>
          <a:solidFill>
            <a:srgbClr val="8DA9D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>
                <a:solidFill>
                  <a:srgbClr val="595959"/>
                </a:solidFill>
                <a:latin typeface="+mn-ea"/>
                <a:ea typeface="+mn-ea"/>
                <a:cs typeface="Arial"/>
                <a:sym typeface="Arial"/>
              </a:rPr>
              <a:t>입고완료</a:t>
            </a:r>
            <a:endParaRPr sz="1800" b="1">
              <a:latin typeface="+mn-ea"/>
              <a:ea typeface="+mn-ea"/>
            </a:endParaRPr>
          </a:p>
        </p:txBody>
      </p:sp>
      <p:sp>
        <p:nvSpPr>
          <p:cNvPr id="209" name="Google Shape;640;p16">
            <a:extLst>
              <a:ext uri="{FF2B5EF4-FFF2-40B4-BE49-F238E27FC236}">
                <a16:creationId xmlns:a16="http://schemas.microsoft.com/office/drawing/2014/main" id="{BBDC93E2-72E8-634F-82D5-C66C83D63519}"/>
              </a:ext>
            </a:extLst>
          </p:cNvPr>
          <p:cNvSpPr/>
          <p:nvPr/>
        </p:nvSpPr>
        <p:spPr>
          <a:xfrm>
            <a:off x="5520796" y="2670688"/>
            <a:ext cx="601021" cy="114441"/>
          </a:xfrm>
          <a:prstGeom prst="roundRect">
            <a:avLst>
              <a:gd name="adj" fmla="val 5000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>
                <a:solidFill>
                  <a:schemeClr val="lt1"/>
                </a:solidFill>
                <a:latin typeface="+mn-ea"/>
                <a:ea typeface="+mn-ea"/>
              </a:rPr>
              <a:t>원단 입고</a:t>
            </a:r>
            <a:endParaRPr sz="600" b="1">
              <a:solidFill>
                <a:schemeClr val="lt1"/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cxnSp>
        <p:nvCxnSpPr>
          <p:cNvPr id="210" name="Google Shape;641;p16">
            <a:extLst>
              <a:ext uri="{FF2B5EF4-FFF2-40B4-BE49-F238E27FC236}">
                <a16:creationId xmlns:a16="http://schemas.microsoft.com/office/drawing/2014/main" id="{4D9E0EE7-21DA-4147-8617-CD02F7DB9BEC}"/>
              </a:ext>
            </a:extLst>
          </p:cNvPr>
          <p:cNvCxnSpPr/>
          <p:nvPr/>
        </p:nvCxnSpPr>
        <p:spPr>
          <a:xfrm>
            <a:off x="1513173" y="3211306"/>
            <a:ext cx="6432182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211" name="Google Shape;642;p16">
            <a:extLst>
              <a:ext uri="{FF2B5EF4-FFF2-40B4-BE49-F238E27FC236}">
                <a16:creationId xmlns:a16="http://schemas.microsoft.com/office/drawing/2014/main" id="{66B11030-968D-5B46-A5CE-A41408D71B44}"/>
              </a:ext>
            </a:extLst>
          </p:cNvPr>
          <p:cNvSpPr/>
          <p:nvPr/>
        </p:nvSpPr>
        <p:spPr>
          <a:xfrm>
            <a:off x="1602539" y="2962434"/>
            <a:ext cx="357187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>
                <a:solidFill>
                  <a:srgbClr val="3F3F3F"/>
                </a:solidFill>
              </a:rPr>
              <a:t>대구</a:t>
            </a:r>
            <a:endParaRPr sz="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643;p16">
            <a:extLst>
              <a:ext uri="{FF2B5EF4-FFF2-40B4-BE49-F238E27FC236}">
                <a16:creationId xmlns:a16="http://schemas.microsoft.com/office/drawing/2014/main" id="{745AB29E-FA03-DE4D-8290-DC734A640B1F}"/>
              </a:ext>
            </a:extLst>
          </p:cNvPr>
          <p:cNvSpPr/>
          <p:nvPr/>
        </p:nvSpPr>
        <p:spPr>
          <a:xfrm>
            <a:off x="2171140" y="2958080"/>
            <a:ext cx="41549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>
                <a:solidFill>
                  <a:srgbClr val="3F3F3F"/>
                </a:solidFill>
              </a:rPr>
              <a:t>이병호</a:t>
            </a:r>
            <a:endParaRPr/>
          </a:p>
        </p:txBody>
      </p:sp>
      <p:sp>
        <p:nvSpPr>
          <p:cNvPr id="213" name="Google Shape;644;p16">
            <a:extLst>
              <a:ext uri="{FF2B5EF4-FFF2-40B4-BE49-F238E27FC236}">
                <a16:creationId xmlns:a16="http://schemas.microsoft.com/office/drawing/2014/main" id="{53CD224F-60FB-B942-A8FD-71843346DCB4}"/>
              </a:ext>
            </a:extLst>
          </p:cNvPr>
          <p:cNvSpPr/>
          <p:nvPr/>
        </p:nvSpPr>
        <p:spPr>
          <a:xfrm>
            <a:off x="2762537" y="2958080"/>
            <a:ext cx="119455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>
                <a:solidFill>
                  <a:srgbClr val="3F3F3F"/>
                </a:solidFill>
              </a:rPr>
              <a:t>헤링본 스포츠 자켓 </a:t>
            </a:r>
            <a:r>
              <a:rPr lang="en-US" altLang="ko-KR" sz="600">
                <a:solidFill>
                  <a:srgbClr val="3F3F3F"/>
                </a:solidFill>
              </a:rPr>
              <a:t>1EA</a:t>
            </a:r>
            <a:endParaRPr/>
          </a:p>
        </p:txBody>
      </p:sp>
      <p:sp>
        <p:nvSpPr>
          <p:cNvPr id="214" name="Google Shape;645;p16">
            <a:extLst>
              <a:ext uri="{FF2B5EF4-FFF2-40B4-BE49-F238E27FC236}">
                <a16:creationId xmlns:a16="http://schemas.microsoft.com/office/drawing/2014/main" id="{6D4F3BD6-2316-3A4F-B9BB-1A996B099990}"/>
              </a:ext>
            </a:extLst>
          </p:cNvPr>
          <p:cNvSpPr/>
          <p:nvPr/>
        </p:nvSpPr>
        <p:spPr>
          <a:xfrm>
            <a:off x="4035631" y="2906387"/>
            <a:ext cx="65592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2018.07.02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04:30:00</a:t>
            </a:r>
            <a:endParaRPr sz="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646;p16">
            <a:extLst>
              <a:ext uri="{FF2B5EF4-FFF2-40B4-BE49-F238E27FC236}">
                <a16:creationId xmlns:a16="http://schemas.microsoft.com/office/drawing/2014/main" id="{65CF626F-F736-2242-A531-6A8A901E1DC8}"/>
              </a:ext>
            </a:extLst>
          </p:cNvPr>
          <p:cNvSpPr/>
          <p:nvPr/>
        </p:nvSpPr>
        <p:spPr>
          <a:xfrm>
            <a:off x="4744694" y="2906387"/>
            <a:ext cx="65592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2018.07.02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04:30:00</a:t>
            </a:r>
            <a:endParaRPr sz="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648;p16">
            <a:extLst>
              <a:ext uri="{FF2B5EF4-FFF2-40B4-BE49-F238E27FC236}">
                <a16:creationId xmlns:a16="http://schemas.microsoft.com/office/drawing/2014/main" id="{7D149B35-2797-AF4D-82DE-60D4313D3A7C}"/>
              </a:ext>
            </a:extLst>
          </p:cNvPr>
          <p:cNvSpPr/>
          <p:nvPr/>
        </p:nvSpPr>
        <p:spPr>
          <a:xfrm>
            <a:off x="5528608" y="2999411"/>
            <a:ext cx="589939" cy="114440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>
                <a:solidFill>
                  <a:srgbClr val="595959"/>
                </a:solidFill>
                <a:latin typeface="+mn-ea"/>
                <a:ea typeface="+mn-ea"/>
              </a:rPr>
              <a:t>제작</a:t>
            </a:r>
            <a:endParaRPr sz="1800" b="1">
              <a:latin typeface="+mn-ea"/>
              <a:ea typeface="+mn-ea"/>
            </a:endParaRPr>
          </a:p>
        </p:txBody>
      </p:sp>
      <p:sp>
        <p:nvSpPr>
          <p:cNvPr id="223" name="Google Shape;655;p16">
            <a:extLst>
              <a:ext uri="{FF2B5EF4-FFF2-40B4-BE49-F238E27FC236}">
                <a16:creationId xmlns:a16="http://schemas.microsoft.com/office/drawing/2014/main" id="{BB1E1BFC-F58B-2147-895C-EF8967480051}"/>
              </a:ext>
            </a:extLst>
          </p:cNvPr>
          <p:cNvSpPr txBox="1"/>
          <p:nvPr/>
        </p:nvSpPr>
        <p:spPr>
          <a:xfrm>
            <a:off x="7338319" y="1833081"/>
            <a:ext cx="559769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>
                <a:solidFill>
                  <a:srgbClr val="3F3F3F"/>
                </a:solidFill>
              </a:rPr>
              <a:t>입고</a:t>
            </a:r>
            <a:r>
              <a:rPr lang="ko-KR" sz="6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32 건</a:t>
            </a:r>
            <a:endParaRPr/>
          </a:p>
        </p:txBody>
      </p:sp>
      <p:sp>
        <p:nvSpPr>
          <p:cNvPr id="225" name="Google Shape;635;p16">
            <a:extLst>
              <a:ext uri="{FF2B5EF4-FFF2-40B4-BE49-F238E27FC236}">
                <a16:creationId xmlns:a16="http://schemas.microsoft.com/office/drawing/2014/main" id="{3E50BD8C-B34A-FE48-BCE0-864ED80E6A0B}"/>
              </a:ext>
            </a:extLst>
          </p:cNvPr>
          <p:cNvSpPr/>
          <p:nvPr/>
        </p:nvSpPr>
        <p:spPr>
          <a:xfrm>
            <a:off x="6358202" y="2997195"/>
            <a:ext cx="549033" cy="114441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>
                <a:solidFill>
                  <a:schemeClr val="tx2"/>
                </a:solidFill>
                <a:latin typeface="+mn-ea"/>
                <a:ea typeface="+mn-ea"/>
              </a:rPr>
              <a:t>수정</a:t>
            </a:r>
            <a:endParaRPr sz="1800" b="1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226" name="Google Shape;635;p16">
            <a:extLst>
              <a:ext uri="{FF2B5EF4-FFF2-40B4-BE49-F238E27FC236}">
                <a16:creationId xmlns:a16="http://schemas.microsoft.com/office/drawing/2014/main" id="{EC87E116-5592-8D42-9DCF-0BC90611EDB4}"/>
              </a:ext>
            </a:extLst>
          </p:cNvPr>
          <p:cNvSpPr/>
          <p:nvPr/>
        </p:nvSpPr>
        <p:spPr>
          <a:xfrm>
            <a:off x="6359437" y="2347266"/>
            <a:ext cx="549033" cy="114441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>
                <a:solidFill>
                  <a:schemeClr val="tx2"/>
                </a:solidFill>
                <a:latin typeface="+mn-ea"/>
                <a:ea typeface="+mn-ea"/>
              </a:rPr>
              <a:t>수정</a:t>
            </a:r>
            <a:endParaRPr sz="1800" b="1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227" name="Google Shape;635;p16">
            <a:extLst>
              <a:ext uri="{FF2B5EF4-FFF2-40B4-BE49-F238E27FC236}">
                <a16:creationId xmlns:a16="http://schemas.microsoft.com/office/drawing/2014/main" id="{EED2FA1F-7300-8045-BA59-24C0AA124451}"/>
              </a:ext>
            </a:extLst>
          </p:cNvPr>
          <p:cNvSpPr/>
          <p:nvPr/>
        </p:nvSpPr>
        <p:spPr>
          <a:xfrm>
            <a:off x="6358201" y="2675692"/>
            <a:ext cx="549033" cy="114441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>
                <a:solidFill>
                  <a:schemeClr val="tx2"/>
                </a:solidFill>
                <a:latin typeface="+mn-ea"/>
                <a:ea typeface="+mn-ea"/>
              </a:rPr>
              <a:t>수정</a:t>
            </a:r>
            <a:endParaRPr sz="1800" b="1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228" name="Google Shape;615;p16">
            <a:extLst>
              <a:ext uri="{FF2B5EF4-FFF2-40B4-BE49-F238E27FC236}">
                <a16:creationId xmlns:a16="http://schemas.microsoft.com/office/drawing/2014/main" id="{C5F20F85-0241-4A47-A9DB-3774161880C7}"/>
              </a:ext>
            </a:extLst>
          </p:cNvPr>
          <p:cNvSpPr/>
          <p:nvPr/>
        </p:nvSpPr>
        <p:spPr>
          <a:xfrm>
            <a:off x="7137996" y="2260698"/>
            <a:ext cx="65592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2018.07.02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04:30:00</a:t>
            </a:r>
            <a:endParaRPr sz="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633;p16">
            <a:extLst>
              <a:ext uri="{FF2B5EF4-FFF2-40B4-BE49-F238E27FC236}">
                <a16:creationId xmlns:a16="http://schemas.microsoft.com/office/drawing/2014/main" id="{C6FA0A16-5088-254E-862B-86D5D0A043BE}"/>
              </a:ext>
            </a:extLst>
          </p:cNvPr>
          <p:cNvSpPr/>
          <p:nvPr/>
        </p:nvSpPr>
        <p:spPr>
          <a:xfrm>
            <a:off x="7137996" y="2582905"/>
            <a:ext cx="65592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2018.07.02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04:30:00</a:t>
            </a:r>
            <a:endParaRPr sz="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646;p16">
            <a:extLst>
              <a:ext uri="{FF2B5EF4-FFF2-40B4-BE49-F238E27FC236}">
                <a16:creationId xmlns:a16="http://schemas.microsoft.com/office/drawing/2014/main" id="{CB6733F8-9E30-6044-B79D-C2474C64F995}"/>
              </a:ext>
            </a:extLst>
          </p:cNvPr>
          <p:cNvSpPr/>
          <p:nvPr/>
        </p:nvSpPr>
        <p:spPr>
          <a:xfrm>
            <a:off x="7137996" y="2900405"/>
            <a:ext cx="65592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2018.07.02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04:30:00</a:t>
            </a:r>
            <a:endParaRPr sz="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132;p13">
            <a:extLst>
              <a:ext uri="{FF2B5EF4-FFF2-40B4-BE49-F238E27FC236}">
                <a16:creationId xmlns:a16="http://schemas.microsoft.com/office/drawing/2014/main" id="{F932495A-2BF8-6D4B-9D7F-813BD21AE13A}"/>
              </a:ext>
            </a:extLst>
          </p:cNvPr>
          <p:cNvSpPr/>
          <p:nvPr/>
        </p:nvSpPr>
        <p:spPr>
          <a:xfrm>
            <a:off x="8663283" y="2826533"/>
            <a:ext cx="1057394" cy="3628589"/>
          </a:xfrm>
          <a:prstGeom prst="roundRect">
            <a:avLst>
              <a:gd name="adj" fmla="val 7584"/>
            </a:avLst>
          </a:pr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639;p16">
            <a:extLst>
              <a:ext uri="{FF2B5EF4-FFF2-40B4-BE49-F238E27FC236}">
                <a16:creationId xmlns:a16="http://schemas.microsoft.com/office/drawing/2014/main" id="{93E86BC6-3771-0842-A944-03774AC32BC7}"/>
              </a:ext>
            </a:extLst>
          </p:cNvPr>
          <p:cNvSpPr/>
          <p:nvPr/>
        </p:nvSpPr>
        <p:spPr>
          <a:xfrm>
            <a:off x="8781464" y="3768222"/>
            <a:ext cx="799016" cy="156035"/>
          </a:xfrm>
          <a:prstGeom prst="roundRect">
            <a:avLst>
              <a:gd name="adj" fmla="val 50000"/>
            </a:avLst>
          </a:prstGeom>
          <a:solidFill>
            <a:srgbClr val="8DA9D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1">
                <a:solidFill>
                  <a:srgbClr val="595959"/>
                </a:solidFill>
                <a:latin typeface="+mj-ea"/>
                <a:ea typeface="+mj-ea"/>
                <a:cs typeface="Arial"/>
                <a:sym typeface="Arial"/>
              </a:rPr>
              <a:t>완성 완료</a:t>
            </a:r>
            <a:endParaRPr sz="2000" b="1">
              <a:latin typeface="+mj-ea"/>
              <a:ea typeface="+mj-ea"/>
            </a:endParaRPr>
          </a:p>
        </p:txBody>
      </p:sp>
      <p:sp>
        <p:nvSpPr>
          <p:cNvPr id="281" name="Google Shape;640;p16">
            <a:extLst>
              <a:ext uri="{FF2B5EF4-FFF2-40B4-BE49-F238E27FC236}">
                <a16:creationId xmlns:a16="http://schemas.microsoft.com/office/drawing/2014/main" id="{F90D8FE5-9BD3-4B43-AE98-9D23ACAA01C0}"/>
              </a:ext>
            </a:extLst>
          </p:cNvPr>
          <p:cNvSpPr/>
          <p:nvPr/>
        </p:nvSpPr>
        <p:spPr>
          <a:xfrm>
            <a:off x="8781464" y="3323895"/>
            <a:ext cx="815143" cy="156035"/>
          </a:xfrm>
          <a:prstGeom prst="roundRect">
            <a:avLst>
              <a:gd name="adj" fmla="val 5000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1">
                <a:solidFill>
                  <a:schemeClr val="lt1"/>
                </a:solidFill>
                <a:latin typeface="+mj-ea"/>
                <a:ea typeface="+mj-ea"/>
              </a:rPr>
              <a:t>제작</a:t>
            </a:r>
            <a:endParaRPr sz="700" b="1">
              <a:solidFill>
                <a:schemeClr val="lt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282" name="Google Shape;648;p16">
            <a:extLst>
              <a:ext uri="{FF2B5EF4-FFF2-40B4-BE49-F238E27FC236}">
                <a16:creationId xmlns:a16="http://schemas.microsoft.com/office/drawing/2014/main" id="{12831D4D-9AE3-A34B-87FD-DF3E047CD2FE}"/>
              </a:ext>
            </a:extLst>
          </p:cNvPr>
          <p:cNvSpPr/>
          <p:nvPr/>
        </p:nvSpPr>
        <p:spPr>
          <a:xfrm>
            <a:off x="8781464" y="3542744"/>
            <a:ext cx="800113" cy="156034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1">
                <a:solidFill>
                  <a:srgbClr val="595959"/>
                </a:solidFill>
                <a:latin typeface="+mj-ea"/>
                <a:ea typeface="+mj-ea"/>
              </a:rPr>
              <a:t>가봉 완료</a:t>
            </a:r>
            <a:endParaRPr sz="2000" b="1">
              <a:latin typeface="+mj-ea"/>
              <a:ea typeface="+mj-ea"/>
            </a:endParaRP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0DBF8E3D-466A-E448-98FC-BE0408A11183}"/>
              </a:ext>
            </a:extLst>
          </p:cNvPr>
          <p:cNvSpPr txBox="1"/>
          <p:nvPr/>
        </p:nvSpPr>
        <p:spPr>
          <a:xfrm>
            <a:off x="8671414" y="2892500"/>
            <a:ext cx="1049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800" b="1">
                <a:solidFill>
                  <a:srgbClr val="00B050"/>
                </a:solidFill>
                <a:latin typeface="+mj-ea"/>
                <a:ea typeface="+mj-ea"/>
              </a:rPr>
              <a:t>진행 절차</a:t>
            </a:r>
            <a:br>
              <a:rPr kumimoji="1" lang="en-US" altLang="ko-KR" sz="800" b="1">
                <a:solidFill>
                  <a:srgbClr val="00B050"/>
                </a:solidFill>
                <a:latin typeface="+mj-ea"/>
                <a:ea typeface="+mj-ea"/>
              </a:rPr>
            </a:br>
            <a:r>
              <a:rPr kumimoji="1" lang="ko-KR" altLang="en-US" sz="800" b="1">
                <a:solidFill>
                  <a:srgbClr val="00B050"/>
                </a:solidFill>
                <a:latin typeface="+mj-ea"/>
                <a:ea typeface="+mj-ea"/>
              </a:rPr>
              <a:t>업데이트</a:t>
            </a:r>
            <a:endParaRPr kumimoji="1" lang="ko-Kore-KR" altLang="en-US" sz="800" b="1">
              <a:solidFill>
                <a:srgbClr val="00B050"/>
              </a:solidFill>
              <a:latin typeface="+mj-ea"/>
              <a:ea typeface="+mj-ea"/>
            </a:endParaRPr>
          </a:p>
        </p:txBody>
      </p:sp>
      <p:sp>
        <p:nvSpPr>
          <p:cNvPr id="130" name="Google Shape;132;p13">
            <a:extLst>
              <a:ext uri="{FF2B5EF4-FFF2-40B4-BE49-F238E27FC236}">
                <a16:creationId xmlns:a16="http://schemas.microsoft.com/office/drawing/2014/main" id="{338EEDCE-5629-F047-B61D-B9DE060A048E}"/>
              </a:ext>
            </a:extLst>
          </p:cNvPr>
          <p:cNvSpPr/>
          <p:nvPr/>
        </p:nvSpPr>
        <p:spPr>
          <a:xfrm>
            <a:off x="9877214" y="2228667"/>
            <a:ext cx="2210112" cy="4106229"/>
          </a:xfrm>
          <a:prstGeom prst="roundRect">
            <a:avLst>
              <a:gd name="adj" fmla="val 7584"/>
            </a:avLst>
          </a:pr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131" name="Google Shape;135;p13">
            <a:extLst>
              <a:ext uri="{FF2B5EF4-FFF2-40B4-BE49-F238E27FC236}">
                <a16:creationId xmlns:a16="http://schemas.microsoft.com/office/drawing/2014/main" id="{F085E98C-FF2A-124E-A3CE-5B654E573AD5}"/>
              </a:ext>
            </a:extLst>
          </p:cNvPr>
          <p:cNvSpPr txBox="1"/>
          <p:nvPr/>
        </p:nvSpPr>
        <p:spPr>
          <a:xfrm>
            <a:off x="9939422" y="2333857"/>
            <a:ext cx="713085" cy="293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b="1">
                <a:solidFill>
                  <a:schemeClr val="tx1"/>
                </a:solidFill>
                <a:latin typeface="+mj-ea"/>
                <a:ea typeface="+mj-ea"/>
                <a:cs typeface="Arial"/>
                <a:sym typeface="Arial"/>
              </a:rPr>
              <a:t>고객명</a:t>
            </a:r>
            <a:endParaRPr lang="en-US" altLang="ko-KR" sz="1000" b="1">
              <a:solidFill>
                <a:schemeClr val="tx1"/>
              </a:solidFill>
              <a:latin typeface="+mj-ea"/>
              <a:ea typeface="+mj-ea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7F7F7F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A35A633B-DB4E-AA4D-AE7A-B395BFE3F314}"/>
              </a:ext>
            </a:extLst>
          </p:cNvPr>
          <p:cNvGrpSpPr/>
          <p:nvPr/>
        </p:nvGrpSpPr>
        <p:grpSpPr>
          <a:xfrm>
            <a:off x="10010986" y="2627789"/>
            <a:ext cx="1003053" cy="238234"/>
            <a:chOff x="9111078" y="3356195"/>
            <a:chExt cx="1615426" cy="206522"/>
          </a:xfrm>
        </p:grpSpPr>
        <p:sp>
          <p:nvSpPr>
            <p:cNvPr id="133" name="Google Shape;180;p14">
              <a:extLst>
                <a:ext uri="{FF2B5EF4-FFF2-40B4-BE49-F238E27FC236}">
                  <a16:creationId xmlns:a16="http://schemas.microsoft.com/office/drawing/2014/main" id="{A72E0684-2702-FD47-844D-16AF7F59DD2B}"/>
                </a:ext>
              </a:extLst>
            </p:cNvPr>
            <p:cNvSpPr/>
            <p:nvPr/>
          </p:nvSpPr>
          <p:spPr>
            <a:xfrm>
              <a:off x="9111078" y="3356195"/>
              <a:ext cx="1583853" cy="206522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>
                <a:solidFill>
                  <a:srgbClr val="595959"/>
                </a:solidFill>
                <a:latin typeface="+mj-ea"/>
                <a:ea typeface="+mj-ea"/>
                <a:cs typeface="Arial"/>
                <a:sym typeface="Arial"/>
              </a:endParaRPr>
            </a:p>
          </p:txBody>
        </p:sp>
        <p:sp>
          <p:nvSpPr>
            <p:cNvPr id="134" name="Google Shape;182;p14">
              <a:extLst>
                <a:ext uri="{FF2B5EF4-FFF2-40B4-BE49-F238E27FC236}">
                  <a16:creationId xmlns:a16="http://schemas.microsoft.com/office/drawing/2014/main" id="{8E3729B8-1480-7441-A405-5472761C0C0A}"/>
                </a:ext>
              </a:extLst>
            </p:cNvPr>
            <p:cNvSpPr txBox="1"/>
            <p:nvPr/>
          </p:nvSpPr>
          <p:spPr>
            <a:xfrm>
              <a:off x="9142651" y="3375240"/>
              <a:ext cx="1583853" cy="1846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b="1">
                  <a:solidFill>
                    <a:srgbClr val="BFBFBF"/>
                  </a:solidFill>
                  <a:latin typeface="+mj-ea"/>
                  <a:ea typeface="+mj-ea"/>
                </a:rPr>
                <a:t>고객명</a:t>
              </a:r>
              <a:endParaRPr>
                <a:latin typeface="+mj-ea"/>
                <a:ea typeface="+mj-ea"/>
              </a:endParaRPr>
            </a:p>
          </p:txBody>
        </p:sp>
      </p:grpSp>
      <p:sp>
        <p:nvSpPr>
          <p:cNvPr id="136" name="Google Shape;135;p13">
            <a:extLst>
              <a:ext uri="{FF2B5EF4-FFF2-40B4-BE49-F238E27FC236}">
                <a16:creationId xmlns:a16="http://schemas.microsoft.com/office/drawing/2014/main" id="{3222D261-03E3-874A-9912-920FF825020C}"/>
              </a:ext>
            </a:extLst>
          </p:cNvPr>
          <p:cNvSpPr txBox="1"/>
          <p:nvPr/>
        </p:nvSpPr>
        <p:spPr>
          <a:xfrm>
            <a:off x="9921457" y="2918059"/>
            <a:ext cx="713085" cy="293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b="1">
                <a:solidFill>
                  <a:schemeClr val="tx1"/>
                </a:solidFill>
                <a:latin typeface="+mj-ea"/>
                <a:ea typeface="+mj-ea"/>
                <a:cs typeface="Arial"/>
                <a:sym typeface="Arial"/>
              </a:rPr>
              <a:t>연락처</a:t>
            </a:r>
            <a:endParaRPr lang="en-US" altLang="ko-KR" sz="1000" b="1">
              <a:solidFill>
                <a:schemeClr val="tx1"/>
              </a:solidFill>
              <a:latin typeface="+mj-ea"/>
              <a:ea typeface="+mj-ea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7F7F7F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137" name="Google Shape;180;p14">
            <a:extLst>
              <a:ext uri="{FF2B5EF4-FFF2-40B4-BE49-F238E27FC236}">
                <a16:creationId xmlns:a16="http://schemas.microsoft.com/office/drawing/2014/main" id="{0C2E83D6-12D2-624E-B605-F3E6A6667E4F}"/>
              </a:ext>
            </a:extLst>
          </p:cNvPr>
          <p:cNvSpPr/>
          <p:nvPr/>
        </p:nvSpPr>
        <p:spPr>
          <a:xfrm>
            <a:off x="9965996" y="3155200"/>
            <a:ext cx="1583853" cy="238234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">
              <a:solidFill>
                <a:srgbClr val="595959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138" name="Google Shape;182;p14">
            <a:extLst>
              <a:ext uri="{FF2B5EF4-FFF2-40B4-BE49-F238E27FC236}">
                <a16:creationId xmlns:a16="http://schemas.microsoft.com/office/drawing/2014/main" id="{5EC13372-00AD-FF4D-A824-33DF41713B2E}"/>
              </a:ext>
            </a:extLst>
          </p:cNvPr>
          <p:cNvSpPr txBox="1"/>
          <p:nvPr/>
        </p:nvSpPr>
        <p:spPr>
          <a:xfrm>
            <a:off x="9997568" y="3171840"/>
            <a:ext cx="1583853" cy="2130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b="1">
                <a:solidFill>
                  <a:srgbClr val="BFBFBF"/>
                </a:solidFill>
                <a:latin typeface="+mj-ea"/>
                <a:ea typeface="+mj-ea"/>
              </a:rPr>
              <a:t>010-1234-5678</a:t>
            </a:r>
            <a:endParaRPr>
              <a:latin typeface="+mj-ea"/>
              <a:ea typeface="+mj-ea"/>
            </a:endParaRPr>
          </a:p>
        </p:txBody>
      </p:sp>
      <p:sp>
        <p:nvSpPr>
          <p:cNvPr id="139" name="Google Shape;135;p13">
            <a:extLst>
              <a:ext uri="{FF2B5EF4-FFF2-40B4-BE49-F238E27FC236}">
                <a16:creationId xmlns:a16="http://schemas.microsoft.com/office/drawing/2014/main" id="{322DFCBA-EB21-C84F-B093-09BCB48BF0C4}"/>
              </a:ext>
            </a:extLst>
          </p:cNvPr>
          <p:cNvSpPr txBox="1"/>
          <p:nvPr/>
        </p:nvSpPr>
        <p:spPr>
          <a:xfrm>
            <a:off x="9962040" y="3476655"/>
            <a:ext cx="713085" cy="293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b="1">
                <a:solidFill>
                  <a:schemeClr val="tx1"/>
                </a:solidFill>
                <a:latin typeface="+mj-ea"/>
                <a:ea typeface="+mj-ea"/>
                <a:cs typeface="Arial"/>
                <a:sym typeface="Arial"/>
              </a:rPr>
              <a:t>주소</a:t>
            </a:r>
            <a:endParaRPr lang="en-US" altLang="ko-KR" sz="1000" b="1">
              <a:solidFill>
                <a:schemeClr val="tx1"/>
              </a:solidFill>
              <a:latin typeface="+mj-ea"/>
              <a:ea typeface="+mj-ea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7F7F7F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140" name="Google Shape;180;p14">
            <a:extLst>
              <a:ext uri="{FF2B5EF4-FFF2-40B4-BE49-F238E27FC236}">
                <a16:creationId xmlns:a16="http://schemas.microsoft.com/office/drawing/2014/main" id="{FCC7CD30-92D9-7748-B6B0-5F08D63E57B3}"/>
              </a:ext>
            </a:extLst>
          </p:cNvPr>
          <p:cNvSpPr/>
          <p:nvPr/>
        </p:nvSpPr>
        <p:spPr>
          <a:xfrm>
            <a:off x="9984664" y="3712054"/>
            <a:ext cx="608280" cy="238234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">
              <a:solidFill>
                <a:srgbClr val="595959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142" name="Google Shape;182;p14">
            <a:extLst>
              <a:ext uri="{FF2B5EF4-FFF2-40B4-BE49-F238E27FC236}">
                <a16:creationId xmlns:a16="http://schemas.microsoft.com/office/drawing/2014/main" id="{DB67DD10-74E3-014E-8786-855D7A6CBF10}"/>
              </a:ext>
            </a:extLst>
          </p:cNvPr>
          <p:cNvSpPr txBox="1"/>
          <p:nvPr/>
        </p:nvSpPr>
        <p:spPr>
          <a:xfrm>
            <a:off x="10016236" y="3728694"/>
            <a:ext cx="608280" cy="2130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>
                <a:solidFill>
                  <a:srgbClr val="BFBFBF"/>
                </a:solidFill>
                <a:latin typeface="+mj-ea"/>
                <a:ea typeface="+mj-ea"/>
              </a:rPr>
              <a:t>우편번호</a:t>
            </a:r>
            <a:endParaRPr>
              <a:latin typeface="+mj-ea"/>
              <a:ea typeface="+mj-ea"/>
            </a:endParaRPr>
          </a:p>
        </p:txBody>
      </p:sp>
      <p:sp>
        <p:nvSpPr>
          <p:cNvPr id="146" name="Google Shape;180;p14">
            <a:extLst>
              <a:ext uri="{FF2B5EF4-FFF2-40B4-BE49-F238E27FC236}">
                <a16:creationId xmlns:a16="http://schemas.microsoft.com/office/drawing/2014/main" id="{47DA08E7-6499-BB47-A8E6-E9805B01FAE5}"/>
              </a:ext>
            </a:extLst>
          </p:cNvPr>
          <p:cNvSpPr/>
          <p:nvPr/>
        </p:nvSpPr>
        <p:spPr>
          <a:xfrm>
            <a:off x="9984658" y="4007049"/>
            <a:ext cx="1583853" cy="238234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">
              <a:solidFill>
                <a:srgbClr val="595959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147" name="Google Shape;182;p14">
            <a:extLst>
              <a:ext uri="{FF2B5EF4-FFF2-40B4-BE49-F238E27FC236}">
                <a16:creationId xmlns:a16="http://schemas.microsoft.com/office/drawing/2014/main" id="{124DE182-A44A-FA4C-A088-E9080093E2CB}"/>
              </a:ext>
            </a:extLst>
          </p:cNvPr>
          <p:cNvSpPr txBox="1"/>
          <p:nvPr/>
        </p:nvSpPr>
        <p:spPr>
          <a:xfrm>
            <a:off x="10016230" y="4023689"/>
            <a:ext cx="1583853" cy="2130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>
                <a:solidFill>
                  <a:srgbClr val="BFBFBF"/>
                </a:solidFill>
                <a:latin typeface="+mj-ea"/>
                <a:ea typeface="+mj-ea"/>
              </a:rPr>
              <a:t>상세주소</a:t>
            </a:r>
            <a:endParaRPr>
              <a:latin typeface="+mj-ea"/>
              <a:ea typeface="+mj-ea"/>
            </a:endParaRPr>
          </a:p>
        </p:txBody>
      </p:sp>
      <p:sp>
        <p:nvSpPr>
          <p:cNvPr id="148" name="Google Shape;635;p16">
            <a:extLst>
              <a:ext uri="{FF2B5EF4-FFF2-40B4-BE49-F238E27FC236}">
                <a16:creationId xmlns:a16="http://schemas.microsoft.com/office/drawing/2014/main" id="{2586268A-FDCE-DB4E-9205-C61DBF0CE0D0}"/>
              </a:ext>
            </a:extLst>
          </p:cNvPr>
          <p:cNvSpPr/>
          <p:nvPr/>
        </p:nvSpPr>
        <p:spPr>
          <a:xfrm>
            <a:off x="10899025" y="3718599"/>
            <a:ext cx="644371" cy="213629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1">
                <a:solidFill>
                  <a:schemeClr val="tx2"/>
                </a:solidFill>
                <a:latin typeface="+mj-ea"/>
                <a:ea typeface="+mj-ea"/>
              </a:rPr>
              <a:t>주소 검색</a:t>
            </a:r>
            <a:endParaRPr lang="en-US" altLang="ko-KR" sz="700" b="1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149" name="Google Shape;135;p13">
            <a:extLst>
              <a:ext uri="{FF2B5EF4-FFF2-40B4-BE49-F238E27FC236}">
                <a16:creationId xmlns:a16="http://schemas.microsoft.com/office/drawing/2014/main" id="{BD50B556-592D-F24A-BB29-11A903A79B51}"/>
              </a:ext>
            </a:extLst>
          </p:cNvPr>
          <p:cNvSpPr txBox="1"/>
          <p:nvPr/>
        </p:nvSpPr>
        <p:spPr>
          <a:xfrm>
            <a:off x="9963917" y="4332557"/>
            <a:ext cx="837925" cy="293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b="1">
                <a:solidFill>
                  <a:schemeClr val="tx1"/>
                </a:solidFill>
                <a:latin typeface="+mj-ea"/>
                <a:ea typeface="+mj-ea"/>
                <a:cs typeface="Arial"/>
                <a:sym typeface="Arial"/>
              </a:rPr>
              <a:t>상품명</a:t>
            </a:r>
            <a:endParaRPr lang="en-US" altLang="ko-KR" sz="1000" b="1">
              <a:solidFill>
                <a:schemeClr val="tx1"/>
              </a:solidFill>
              <a:latin typeface="+mj-ea"/>
              <a:ea typeface="+mj-ea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7F7F7F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150" name="Google Shape;180;p14">
            <a:extLst>
              <a:ext uri="{FF2B5EF4-FFF2-40B4-BE49-F238E27FC236}">
                <a16:creationId xmlns:a16="http://schemas.microsoft.com/office/drawing/2014/main" id="{6BCDB891-26E3-9943-80FD-06913B66FE46}"/>
              </a:ext>
            </a:extLst>
          </p:cNvPr>
          <p:cNvSpPr/>
          <p:nvPr/>
        </p:nvSpPr>
        <p:spPr>
          <a:xfrm>
            <a:off x="9970687" y="4626491"/>
            <a:ext cx="1583853" cy="238234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">
              <a:solidFill>
                <a:srgbClr val="595959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151" name="Google Shape;182;p14">
            <a:extLst>
              <a:ext uri="{FF2B5EF4-FFF2-40B4-BE49-F238E27FC236}">
                <a16:creationId xmlns:a16="http://schemas.microsoft.com/office/drawing/2014/main" id="{C70727DF-82E4-6040-AA98-2686AE459D19}"/>
              </a:ext>
            </a:extLst>
          </p:cNvPr>
          <p:cNvSpPr txBox="1"/>
          <p:nvPr/>
        </p:nvSpPr>
        <p:spPr>
          <a:xfrm>
            <a:off x="10002259" y="4643130"/>
            <a:ext cx="1583853" cy="2130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>
                <a:solidFill>
                  <a:srgbClr val="BFBFBF"/>
                </a:solidFill>
                <a:latin typeface="+mj-ea"/>
                <a:ea typeface="+mj-ea"/>
              </a:rPr>
              <a:t>고객 정보</a:t>
            </a:r>
            <a:endParaRPr>
              <a:latin typeface="+mj-ea"/>
              <a:ea typeface="+mj-ea"/>
            </a:endParaRPr>
          </a:p>
        </p:txBody>
      </p:sp>
      <p:sp>
        <p:nvSpPr>
          <p:cNvPr id="152" name="Google Shape;135;p13">
            <a:extLst>
              <a:ext uri="{FF2B5EF4-FFF2-40B4-BE49-F238E27FC236}">
                <a16:creationId xmlns:a16="http://schemas.microsoft.com/office/drawing/2014/main" id="{0C2B4A3C-F4CB-F140-A22A-AFEA1BD0948D}"/>
              </a:ext>
            </a:extLst>
          </p:cNvPr>
          <p:cNvSpPr txBox="1"/>
          <p:nvPr/>
        </p:nvSpPr>
        <p:spPr>
          <a:xfrm>
            <a:off x="9959986" y="5590160"/>
            <a:ext cx="876174" cy="293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b="1">
                <a:solidFill>
                  <a:schemeClr val="tx1"/>
                </a:solidFill>
                <a:latin typeface="+mj-ea"/>
                <a:ea typeface="+mj-ea"/>
              </a:rPr>
              <a:t>진행 사항</a:t>
            </a:r>
            <a:endParaRPr lang="en-US" altLang="ko-KR" sz="1000" b="1">
              <a:solidFill>
                <a:schemeClr val="tx1"/>
              </a:solidFill>
              <a:latin typeface="+mj-ea"/>
              <a:ea typeface="+mj-ea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7F7F7F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156" name="Google Shape;143;p13">
            <a:extLst>
              <a:ext uri="{FF2B5EF4-FFF2-40B4-BE49-F238E27FC236}">
                <a16:creationId xmlns:a16="http://schemas.microsoft.com/office/drawing/2014/main" id="{8E2FD90D-DDA9-CF4C-96E7-769B05C3D39E}"/>
              </a:ext>
            </a:extLst>
          </p:cNvPr>
          <p:cNvSpPr/>
          <p:nvPr/>
        </p:nvSpPr>
        <p:spPr>
          <a:xfrm>
            <a:off x="9818147" y="2166537"/>
            <a:ext cx="180463" cy="20817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</a:pPr>
            <a:r>
              <a:rPr lang="en-US" altLang="ko-KR" sz="700" b="1">
                <a:solidFill>
                  <a:srgbClr val="FFFFFF"/>
                </a:solidFill>
                <a:latin typeface="+mj-ea"/>
                <a:ea typeface="+mj-ea"/>
                <a:cs typeface="Arial"/>
                <a:sym typeface="Arial"/>
              </a:rPr>
              <a:t>2</a:t>
            </a:r>
            <a:endParaRPr sz="700" b="1" i="0" u="none" strike="noStrike" cap="none">
              <a:solidFill>
                <a:srgbClr val="FFFFFF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157" name="Google Shape;648;p16">
            <a:extLst>
              <a:ext uri="{FF2B5EF4-FFF2-40B4-BE49-F238E27FC236}">
                <a16:creationId xmlns:a16="http://schemas.microsoft.com/office/drawing/2014/main" id="{E780DA38-DF08-3C44-B74D-D5A206F89CAA}"/>
              </a:ext>
            </a:extLst>
          </p:cNvPr>
          <p:cNvSpPr/>
          <p:nvPr/>
        </p:nvSpPr>
        <p:spPr>
          <a:xfrm>
            <a:off x="9999364" y="5830509"/>
            <a:ext cx="800113" cy="156034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1">
                <a:solidFill>
                  <a:srgbClr val="595959"/>
                </a:solidFill>
                <a:latin typeface="+mj-ea"/>
                <a:ea typeface="+mj-ea"/>
              </a:rPr>
              <a:t>제작</a:t>
            </a:r>
            <a:endParaRPr sz="2000" b="1">
              <a:latin typeface="+mj-ea"/>
              <a:ea typeface="+mj-ea"/>
            </a:endParaRPr>
          </a:p>
        </p:txBody>
      </p:sp>
      <p:sp>
        <p:nvSpPr>
          <p:cNvPr id="143" name="Google Shape;143;p13"/>
          <p:cNvSpPr/>
          <p:nvPr/>
        </p:nvSpPr>
        <p:spPr>
          <a:xfrm>
            <a:off x="6269205" y="2244652"/>
            <a:ext cx="180463" cy="1804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</a:pPr>
            <a:r>
              <a:rPr lang="ko-KR" sz="7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41;p13">
            <a:extLst>
              <a:ext uri="{FF2B5EF4-FFF2-40B4-BE49-F238E27FC236}">
                <a16:creationId xmlns:a16="http://schemas.microsoft.com/office/drawing/2014/main" id="{82695307-0513-6E48-98EF-17F206552124}"/>
              </a:ext>
            </a:extLst>
          </p:cNvPr>
          <p:cNvSpPr/>
          <p:nvPr/>
        </p:nvSpPr>
        <p:spPr>
          <a:xfrm>
            <a:off x="7213363" y="1587260"/>
            <a:ext cx="633070" cy="138698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>
                <a:solidFill>
                  <a:schemeClr val="tx1"/>
                </a:solidFill>
                <a:latin typeface="+mj-ea"/>
                <a:ea typeface="+mj-ea"/>
              </a:rPr>
              <a:t>주문 등록</a:t>
            </a:r>
            <a:endParaRPr b="1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60" name="Google Shape;143;p13">
            <a:extLst>
              <a:ext uri="{FF2B5EF4-FFF2-40B4-BE49-F238E27FC236}">
                <a16:creationId xmlns:a16="http://schemas.microsoft.com/office/drawing/2014/main" id="{860858B2-26BE-C546-B57D-7B7EE6E0B4B6}"/>
              </a:ext>
            </a:extLst>
          </p:cNvPr>
          <p:cNvSpPr/>
          <p:nvPr/>
        </p:nvSpPr>
        <p:spPr>
          <a:xfrm>
            <a:off x="7047764" y="1449467"/>
            <a:ext cx="180463" cy="18046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</a:pPr>
            <a:r>
              <a:rPr lang="en-US" altLang="ko-KR" sz="700" b="1">
                <a:solidFill>
                  <a:srgbClr val="FFFFFF"/>
                </a:solidFill>
                <a:latin typeface="+mj-ea"/>
                <a:ea typeface="+mj-ea"/>
                <a:cs typeface="Arial"/>
                <a:sym typeface="Arial"/>
              </a:rPr>
              <a:t>1</a:t>
            </a:r>
            <a:endParaRPr sz="700" b="1" i="0" u="none" strike="noStrike" cap="none">
              <a:solidFill>
                <a:srgbClr val="FFFFFF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153" name="Google Shape;135;p13">
            <a:extLst>
              <a:ext uri="{FF2B5EF4-FFF2-40B4-BE49-F238E27FC236}">
                <a16:creationId xmlns:a16="http://schemas.microsoft.com/office/drawing/2014/main" id="{B8D92C06-215F-6E43-9E2D-739C25DCE72C}"/>
              </a:ext>
            </a:extLst>
          </p:cNvPr>
          <p:cNvSpPr txBox="1"/>
          <p:nvPr/>
        </p:nvSpPr>
        <p:spPr>
          <a:xfrm>
            <a:off x="9959226" y="4967203"/>
            <a:ext cx="837925" cy="293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b="1">
                <a:solidFill>
                  <a:schemeClr val="tx1"/>
                </a:solidFill>
                <a:latin typeface="+mj-ea"/>
                <a:ea typeface="+mj-ea"/>
                <a:cs typeface="Arial"/>
                <a:sym typeface="Arial"/>
              </a:rPr>
              <a:t>특이사항</a:t>
            </a:r>
            <a:endParaRPr lang="en-US" altLang="ko-KR" sz="1000" b="1">
              <a:solidFill>
                <a:schemeClr val="tx1"/>
              </a:solidFill>
              <a:latin typeface="+mj-ea"/>
              <a:ea typeface="+mj-ea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7F7F7F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154" name="Google Shape;180;p14">
            <a:extLst>
              <a:ext uri="{FF2B5EF4-FFF2-40B4-BE49-F238E27FC236}">
                <a16:creationId xmlns:a16="http://schemas.microsoft.com/office/drawing/2014/main" id="{B821E334-197D-484E-8010-5E0458CBE284}"/>
              </a:ext>
            </a:extLst>
          </p:cNvPr>
          <p:cNvSpPr/>
          <p:nvPr/>
        </p:nvSpPr>
        <p:spPr>
          <a:xfrm>
            <a:off x="9965996" y="5261137"/>
            <a:ext cx="1583853" cy="238234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">
              <a:solidFill>
                <a:srgbClr val="595959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155" name="Google Shape;182;p14">
            <a:extLst>
              <a:ext uri="{FF2B5EF4-FFF2-40B4-BE49-F238E27FC236}">
                <a16:creationId xmlns:a16="http://schemas.microsoft.com/office/drawing/2014/main" id="{C29D98F3-005D-4B41-ACEB-C84AD4534D4C}"/>
              </a:ext>
            </a:extLst>
          </p:cNvPr>
          <p:cNvSpPr txBox="1"/>
          <p:nvPr/>
        </p:nvSpPr>
        <p:spPr>
          <a:xfrm>
            <a:off x="9997568" y="5277776"/>
            <a:ext cx="1583853" cy="2130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>
                <a:solidFill>
                  <a:srgbClr val="BFBFBF"/>
                </a:solidFill>
                <a:latin typeface="+mj-ea"/>
                <a:ea typeface="+mj-ea"/>
              </a:rPr>
              <a:t>특이사항</a:t>
            </a:r>
            <a:endParaRPr>
              <a:latin typeface="+mj-ea"/>
              <a:ea typeface="+mj-ea"/>
            </a:endParaRPr>
          </a:p>
        </p:txBody>
      </p:sp>
      <p:sp>
        <p:nvSpPr>
          <p:cNvPr id="163" name="Google Shape;635;p16">
            <a:extLst>
              <a:ext uri="{FF2B5EF4-FFF2-40B4-BE49-F238E27FC236}">
                <a16:creationId xmlns:a16="http://schemas.microsoft.com/office/drawing/2014/main" id="{647B2B42-A33D-7C40-9EBD-A4E9FC308263}"/>
              </a:ext>
            </a:extLst>
          </p:cNvPr>
          <p:cNvSpPr/>
          <p:nvPr/>
        </p:nvSpPr>
        <p:spPr>
          <a:xfrm>
            <a:off x="10230664" y="6115766"/>
            <a:ext cx="440114" cy="203711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solidFill>
              <a:schemeClr val="accent1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1">
                <a:solidFill>
                  <a:schemeClr val="tx2"/>
                </a:solidFill>
                <a:latin typeface="+mn-ea"/>
                <a:ea typeface="+mn-ea"/>
              </a:rPr>
              <a:t>등록</a:t>
            </a:r>
            <a:endParaRPr lang="en-US" altLang="ko-KR" sz="700" b="1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164" name="Google Shape;635;p16">
            <a:extLst>
              <a:ext uri="{FF2B5EF4-FFF2-40B4-BE49-F238E27FC236}">
                <a16:creationId xmlns:a16="http://schemas.microsoft.com/office/drawing/2014/main" id="{A7BB926E-F1AD-E240-AF9C-768A267B7885}"/>
              </a:ext>
            </a:extLst>
          </p:cNvPr>
          <p:cNvSpPr/>
          <p:nvPr/>
        </p:nvSpPr>
        <p:spPr>
          <a:xfrm>
            <a:off x="10729845" y="6115764"/>
            <a:ext cx="440114" cy="203711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1">
                <a:solidFill>
                  <a:schemeClr val="tx2"/>
                </a:solidFill>
                <a:latin typeface="+mn-ea"/>
                <a:ea typeface="+mn-ea"/>
              </a:rPr>
              <a:t>수정</a:t>
            </a:r>
            <a:endParaRPr lang="en-US" altLang="ko-KR" sz="700" b="1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165" name="Google Shape;635;p16">
            <a:extLst>
              <a:ext uri="{FF2B5EF4-FFF2-40B4-BE49-F238E27FC236}">
                <a16:creationId xmlns:a16="http://schemas.microsoft.com/office/drawing/2014/main" id="{E3FB3A34-006B-424F-8FBC-F88958479668}"/>
              </a:ext>
            </a:extLst>
          </p:cNvPr>
          <p:cNvSpPr/>
          <p:nvPr/>
        </p:nvSpPr>
        <p:spPr>
          <a:xfrm>
            <a:off x="11212422" y="6115764"/>
            <a:ext cx="440114" cy="203711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1">
                <a:solidFill>
                  <a:schemeClr val="tx2"/>
                </a:solidFill>
                <a:latin typeface="+mn-ea"/>
                <a:ea typeface="+mn-ea"/>
              </a:rPr>
              <a:t>삭제</a:t>
            </a:r>
            <a:endParaRPr lang="en-US" altLang="ko-KR" sz="700" b="1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169" name="Google Shape;135;p13">
            <a:extLst>
              <a:ext uri="{FF2B5EF4-FFF2-40B4-BE49-F238E27FC236}">
                <a16:creationId xmlns:a16="http://schemas.microsoft.com/office/drawing/2014/main" id="{7FB42608-EF34-A04E-B3DA-6B87BDE4D80D}"/>
              </a:ext>
            </a:extLst>
          </p:cNvPr>
          <p:cNvSpPr txBox="1"/>
          <p:nvPr/>
        </p:nvSpPr>
        <p:spPr>
          <a:xfrm>
            <a:off x="8777943" y="4076819"/>
            <a:ext cx="837925" cy="293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b="1">
                <a:solidFill>
                  <a:schemeClr val="tx1"/>
                </a:solidFill>
                <a:latin typeface="+mj-ea"/>
                <a:ea typeface="+mj-ea"/>
                <a:cs typeface="Arial"/>
                <a:sym typeface="Arial"/>
              </a:rPr>
              <a:t>특이사항</a:t>
            </a:r>
            <a:endParaRPr lang="en-US" altLang="ko-KR" sz="1000" b="1">
              <a:solidFill>
                <a:schemeClr val="tx1"/>
              </a:solidFill>
              <a:latin typeface="+mj-ea"/>
              <a:ea typeface="+mj-ea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7F7F7F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185" name="Google Shape;180;p14">
            <a:extLst>
              <a:ext uri="{FF2B5EF4-FFF2-40B4-BE49-F238E27FC236}">
                <a16:creationId xmlns:a16="http://schemas.microsoft.com/office/drawing/2014/main" id="{6B0ECEF4-99F6-314F-8657-CEBA9DF8F9C2}"/>
              </a:ext>
            </a:extLst>
          </p:cNvPr>
          <p:cNvSpPr/>
          <p:nvPr/>
        </p:nvSpPr>
        <p:spPr>
          <a:xfrm>
            <a:off x="8784713" y="4370753"/>
            <a:ext cx="795767" cy="1442218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">
              <a:solidFill>
                <a:srgbClr val="595959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186" name="Google Shape;182;p14">
            <a:extLst>
              <a:ext uri="{FF2B5EF4-FFF2-40B4-BE49-F238E27FC236}">
                <a16:creationId xmlns:a16="http://schemas.microsoft.com/office/drawing/2014/main" id="{E703EF91-CAF6-5649-A973-2ADCC9597D81}"/>
              </a:ext>
            </a:extLst>
          </p:cNvPr>
          <p:cNvSpPr txBox="1"/>
          <p:nvPr/>
        </p:nvSpPr>
        <p:spPr>
          <a:xfrm>
            <a:off x="8816285" y="4387392"/>
            <a:ext cx="715013" cy="1061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>
                <a:solidFill>
                  <a:srgbClr val="BFBFBF"/>
                </a:solidFill>
                <a:latin typeface="+mj-ea"/>
                <a:ea typeface="+mj-ea"/>
              </a:rPr>
              <a:t>특이사항</a:t>
            </a:r>
            <a:endParaRPr>
              <a:latin typeface="+mj-ea"/>
              <a:ea typeface="+mj-ea"/>
            </a:endParaRPr>
          </a:p>
        </p:txBody>
      </p:sp>
      <p:sp>
        <p:nvSpPr>
          <p:cNvPr id="187" name="Google Shape;635;p16">
            <a:extLst>
              <a:ext uri="{FF2B5EF4-FFF2-40B4-BE49-F238E27FC236}">
                <a16:creationId xmlns:a16="http://schemas.microsoft.com/office/drawing/2014/main" id="{05027101-5B32-7A4F-A5EF-E4C39E383836}"/>
              </a:ext>
            </a:extLst>
          </p:cNvPr>
          <p:cNvSpPr/>
          <p:nvPr/>
        </p:nvSpPr>
        <p:spPr>
          <a:xfrm>
            <a:off x="8975989" y="6131185"/>
            <a:ext cx="440114" cy="203711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1">
                <a:solidFill>
                  <a:schemeClr val="tx2"/>
                </a:solidFill>
                <a:latin typeface="+mn-ea"/>
                <a:ea typeface="+mn-ea"/>
              </a:rPr>
              <a:t>수정</a:t>
            </a:r>
            <a:endParaRPr lang="en-US" altLang="ko-KR" sz="700" b="1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162" name="Google Shape;143;p13">
            <a:extLst>
              <a:ext uri="{FF2B5EF4-FFF2-40B4-BE49-F238E27FC236}">
                <a16:creationId xmlns:a16="http://schemas.microsoft.com/office/drawing/2014/main" id="{CC25660B-ED59-3840-8702-F9DE363782D4}"/>
              </a:ext>
            </a:extLst>
          </p:cNvPr>
          <p:cNvSpPr/>
          <p:nvPr/>
        </p:nvSpPr>
        <p:spPr>
          <a:xfrm>
            <a:off x="11552710" y="5968319"/>
            <a:ext cx="180463" cy="18046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</a:pPr>
            <a:r>
              <a:rPr lang="en-US" altLang="ko-KR" sz="700" b="1">
                <a:solidFill>
                  <a:srgbClr val="FFFFFF"/>
                </a:solidFill>
                <a:latin typeface="+mj-ea"/>
                <a:ea typeface="+mj-ea"/>
              </a:rPr>
              <a:t>3</a:t>
            </a:r>
            <a:endParaRPr lang="en-US" altLang="ko-KR" sz="700" b="1" i="0" u="none" strike="noStrike" cap="none">
              <a:solidFill>
                <a:srgbClr val="FFFFFF"/>
              </a:solidFill>
              <a:latin typeface="+mj-ea"/>
              <a:ea typeface="+mj-ea"/>
            </a:endParaRPr>
          </a:p>
        </p:txBody>
      </p:sp>
      <p:cxnSp>
        <p:nvCxnSpPr>
          <p:cNvPr id="161" name="Google Shape;601;p16">
            <a:extLst>
              <a:ext uri="{FF2B5EF4-FFF2-40B4-BE49-F238E27FC236}">
                <a16:creationId xmlns:a16="http://schemas.microsoft.com/office/drawing/2014/main" id="{F1DB5630-FB06-C642-B091-42D3E7FF863B}"/>
              </a:ext>
            </a:extLst>
          </p:cNvPr>
          <p:cNvCxnSpPr/>
          <p:nvPr/>
        </p:nvCxnSpPr>
        <p:spPr>
          <a:xfrm>
            <a:off x="1511841" y="3207438"/>
            <a:ext cx="6433514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6" name="Google Shape;602;p16">
            <a:extLst>
              <a:ext uri="{FF2B5EF4-FFF2-40B4-BE49-F238E27FC236}">
                <a16:creationId xmlns:a16="http://schemas.microsoft.com/office/drawing/2014/main" id="{A803052E-F527-0A4D-B655-A8AF8F8FCFD8}"/>
              </a:ext>
            </a:extLst>
          </p:cNvPr>
          <p:cNvCxnSpPr/>
          <p:nvPr/>
        </p:nvCxnSpPr>
        <p:spPr>
          <a:xfrm>
            <a:off x="1513173" y="3525568"/>
            <a:ext cx="6432182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167" name="Google Shape;611;p16">
            <a:extLst>
              <a:ext uri="{FF2B5EF4-FFF2-40B4-BE49-F238E27FC236}">
                <a16:creationId xmlns:a16="http://schemas.microsoft.com/office/drawing/2014/main" id="{A03472E9-292A-944B-BDD8-ADEE3B42FECC}"/>
              </a:ext>
            </a:extLst>
          </p:cNvPr>
          <p:cNvSpPr/>
          <p:nvPr/>
        </p:nvSpPr>
        <p:spPr>
          <a:xfrm>
            <a:off x="1598792" y="3272431"/>
            <a:ext cx="357187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>
                <a:solidFill>
                  <a:srgbClr val="3F3F3F"/>
                </a:solidFill>
              </a:rPr>
              <a:t>본점</a:t>
            </a:r>
            <a:endParaRPr sz="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612;p16">
            <a:extLst>
              <a:ext uri="{FF2B5EF4-FFF2-40B4-BE49-F238E27FC236}">
                <a16:creationId xmlns:a16="http://schemas.microsoft.com/office/drawing/2014/main" id="{96FB9BFC-EA02-0141-9631-89C8F0EC787B}"/>
              </a:ext>
            </a:extLst>
          </p:cNvPr>
          <p:cNvSpPr/>
          <p:nvPr/>
        </p:nvSpPr>
        <p:spPr>
          <a:xfrm>
            <a:off x="2171140" y="3272342"/>
            <a:ext cx="41549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유진호</a:t>
            </a:r>
            <a:endParaRPr/>
          </a:p>
        </p:txBody>
      </p:sp>
      <p:sp>
        <p:nvSpPr>
          <p:cNvPr id="188" name="Google Shape;613;p16">
            <a:extLst>
              <a:ext uri="{FF2B5EF4-FFF2-40B4-BE49-F238E27FC236}">
                <a16:creationId xmlns:a16="http://schemas.microsoft.com/office/drawing/2014/main" id="{DA89DB3E-82DB-5147-9D2E-62F8F7EF36D6}"/>
              </a:ext>
            </a:extLst>
          </p:cNvPr>
          <p:cNvSpPr/>
          <p:nvPr/>
        </p:nvSpPr>
        <p:spPr>
          <a:xfrm>
            <a:off x="2762537" y="3272342"/>
            <a:ext cx="119455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정장 </a:t>
            </a:r>
            <a:r>
              <a:rPr lang="en-US" altLang="ko-KR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altLang="ko-KR" sz="600">
                <a:solidFill>
                  <a:srgbClr val="3F3F3F"/>
                </a:solidFill>
              </a:rPr>
              <a:t>EA, </a:t>
            </a:r>
            <a:r>
              <a:rPr lang="ko-KR" altLang="en-US" sz="600">
                <a:solidFill>
                  <a:srgbClr val="3F3F3F"/>
                </a:solidFill>
              </a:rPr>
              <a:t>셔츠 </a:t>
            </a:r>
            <a:r>
              <a:rPr lang="en-US" altLang="ko-KR" sz="600">
                <a:solidFill>
                  <a:srgbClr val="3F3F3F"/>
                </a:solidFill>
              </a:rPr>
              <a:t>2EA</a:t>
            </a:r>
            <a:endParaRPr/>
          </a:p>
        </p:txBody>
      </p:sp>
      <p:sp>
        <p:nvSpPr>
          <p:cNvPr id="189" name="Google Shape;614;p16">
            <a:extLst>
              <a:ext uri="{FF2B5EF4-FFF2-40B4-BE49-F238E27FC236}">
                <a16:creationId xmlns:a16="http://schemas.microsoft.com/office/drawing/2014/main" id="{0298326F-A063-554D-B12E-CD075044E8ED}"/>
              </a:ext>
            </a:extLst>
          </p:cNvPr>
          <p:cNvSpPr/>
          <p:nvPr/>
        </p:nvSpPr>
        <p:spPr>
          <a:xfrm>
            <a:off x="4035631" y="3220649"/>
            <a:ext cx="65592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2018.07.02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04:30:00</a:t>
            </a:r>
            <a:endParaRPr sz="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615;p16">
            <a:extLst>
              <a:ext uri="{FF2B5EF4-FFF2-40B4-BE49-F238E27FC236}">
                <a16:creationId xmlns:a16="http://schemas.microsoft.com/office/drawing/2014/main" id="{B6BB0212-5E86-9241-BF50-6CE4F851EE1C}"/>
              </a:ext>
            </a:extLst>
          </p:cNvPr>
          <p:cNvSpPr/>
          <p:nvPr/>
        </p:nvSpPr>
        <p:spPr>
          <a:xfrm>
            <a:off x="4744694" y="3220649"/>
            <a:ext cx="65592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2018.07.02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04:30:00</a:t>
            </a:r>
            <a:endParaRPr sz="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4" name="Google Shape;628;p16">
            <a:extLst>
              <a:ext uri="{FF2B5EF4-FFF2-40B4-BE49-F238E27FC236}">
                <a16:creationId xmlns:a16="http://schemas.microsoft.com/office/drawing/2014/main" id="{C43035AC-A725-8E49-9DCE-7386C1615345}"/>
              </a:ext>
            </a:extLst>
          </p:cNvPr>
          <p:cNvCxnSpPr/>
          <p:nvPr/>
        </p:nvCxnSpPr>
        <p:spPr>
          <a:xfrm>
            <a:off x="1513173" y="3847775"/>
            <a:ext cx="6432182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205" name="Google Shape;629;p16">
            <a:extLst>
              <a:ext uri="{FF2B5EF4-FFF2-40B4-BE49-F238E27FC236}">
                <a16:creationId xmlns:a16="http://schemas.microsoft.com/office/drawing/2014/main" id="{F15438E9-9A7F-424E-B544-188D473FCC2D}"/>
              </a:ext>
            </a:extLst>
          </p:cNvPr>
          <p:cNvSpPr/>
          <p:nvPr/>
        </p:nvSpPr>
        <p:spPr>
          <a:xfrm>
            <a:off x="1602539" y="3595732"/>
            <a:ext cx="37200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청담</a:t>
            </a:r>
            <a:endParaRPr sz="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630;p16">
            <a:extLst>
              <a:ext uri="{FF2B5EF4-FFF2-40B4-BE49-F238E27FC236}">
                <a16:creationId xmlns:a16="http://schemas.microsoft.com/office/drawing/2014/main" id="{F0F69FBA-CC57-C046-BE65-3DCE90ED43D3}"/>
              </a:ext>
            </a:extLst>
          </p:cNvPr>
          <p:cNvSpPr/>
          <p:nvPr/>
        </p:nvSpPr>
        <p:spPr>
          <a:xfrm>
            <a:off x="2171140" y="3594549"/>
            <a:ext cx="41549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최용국</a:t>
            </a:r>
            <a:endParaRPr/>
          </a:p>
        </p:txBody>
      </p:sp>
      <p:sp>
        <p:nvSpPr>
          <p:cNvPr id="207" name="Google Shape;631;p16">
            <a:extLst>
              <a:ext uri="{FF2B5EF4-FFF2-40B4-BE49-F238E27FC236}">
                <a16:creationId xmlns:a16="http://schemas.microsoft.com/office/drawing/2014/main" id="{A4B9530E-D61C-A34C-95D6-0EA86D0FC6F3}"/>
              </a:ext>
            </a:extLst>
          </p:cNvPr>
          <p:cNvSpPr/>
          <p:nvPr/>
        </p:nvSpPr>
        <p:spPr>
          <a:xfrm>
            <a:off x="2762537" y="3594549"/>
            <a:ext cx="119455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>
                <a:solidFill>
                  <a:srgbClr val="3F3F3F"/>
                </a:solidFill>
              </a:rPr>
              <a:t>캐시미어 코드 </a:t>
            </a:r>
            <a:r>
              <a:rPr lang="en-US" altLang="ko-KR" sz="600">
                <a:solidFill>
                  <a:srgbClr val="3F3F3F"/>
                </a:solidFill>
              </a:rPr>
              <a:t>1EA</a:t>
            </a:r>
            <a:endParaRPr/>
          </a:p>
        </p:txBody>
      </p:sp>
      <p:sp>
        <p:nvSpPr>
          <p:cNvPr id="216" name="Google Shape;632;p16">
            <a:extLst>
              <a:ext uri="{FF2B5EF4-FFF2-40B4-BE49-F238E27FC236}">
                <a16:creationId xmlns:a16="http://schemas.microsoft.com/office/drawing/2014/main" id="{470835A9-4743-4148-9C09-6F447BB576FB}"/>
              </a:ext>
            </a:extLst>
          </p:cNvPr>
          <p:cNvSpPr/>
          <p:nvPr/>
        </p:nvSpPr>
        <p:spPr>
          <a:xfrm>
            <a:off x="4035631" y="3542856"/>
            <a:ext cx="65592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2018.07.02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04:30:00</a:t>
            </a:r>
            <a:endParaRPr sz="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633;p16">
            <a:extLst>
              <a:ext uri="{FF2B5EF4-FFF2-40B4-BE49-F238E27FC236}">
                <a16:creationId xmlns:a16="http://schemas.microsoft.com/office/drawing/2014/main" id="{97194103-B6B4-A840-B7E0-015D5A19BE8A}"/>
              </a:ext>
            </a:extLst>
          </p:cNvPr>
          <p:cNvSpPr/>
          <p:nvPr/>
        </p:nvSpPr>
        <p:spPr>
          <a:xfrm>
            <a:off x="4744694" y="3542856"/>
            <a:ext cx="65592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2018.07.02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04:30:00</a:t>
            </a:r>
            <a:endParaRPr sz="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639;p16">
            <a:extLst>
              <a:ext uri="{FF2B5EF4-FFF2-40B4-BE49-F238E27FC236}">
                <a16:creationId xmlns:a16="http://schemas.microsoft.com/office/drawing/2014/main" id="{BBD7EB63-7475-3A44-A0D6-BF0D9C24EA27}"/>
              </a:ext>
            </a:extLst>
          </p:cNvPr>
          <p:cNvSpPr/>
          <p:nvPr/>
        </p:nvSpPr>
        <p:spPr>
          <a:xfrm>
            <a:off x="5516601" y="3306461"/>
            <a:ext cx="589128" cy="114441"/>
          </a:xfrm>
          <a:prstGeom prst="roundRect">
            <a:avLst>
              <a:gd name="adj" fmla="val 50000"/>
            </a:avLst>
          </a:prstGeom>
          <a:solidFill>
            <a:srgbClr val="8DA9D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>
                <a:solidFill>
                  <a:srgbClr val="595959"/>
                </a:solidFill>
                <a:latin typeface="+mn-ea"/>
                <a:ea typeface="+mn-ea"/>
                <a:cs typeface="Arial"/>
                <a:sym typeface="Arial"/>
              </a:rPr>
              <a:t>입고완료</a:t>
            </a:r>
            <a:endParaRPr sz="1800" b="1">
              <a:latin typeface="+mn-ea"/>
              <a:ea typeface="+mn-ea"/>
            </a:endParaRPr>
          </a:p>
        </p:txBody>
      </p:sp>
      <p:sp>
        <p:nvSpPr>
          <p:cNvPr id="220" name="Google Shape;640;p16">
            <a:extLst>
              <a:ext uri="{FF2B5EF4-FFF2-40B4-BE49-F238E27FC236}">
                <a16:creationId xmlns:a16="http://schemas.microsoft.com/office/drawing/2014/main" id="{A88F0B9B-90E8-0B49-9328-E3A3C972CD18}"/>
              </a:ext>
            </a:extLst>
          </p:cNvPr>
          <p:cNvSpPr/>
          <p:nvPr/>
        </p:nvSpPr>
        <p:spPr>
          <a:xfrm>
            <a:off x="5520796" y="3624657"/>
            <a:ext cx="601021" cy="114441"/>
          </a:xfrm>
          <a:prstGeom prst="roundRect">
            <a:avLst>
              <a:gd name="adj" fmla="val 5000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>
                <a:solidFill>
                  <a:schemeClr val="lt1"/>
                </a:solidFill>
                <a:latin typeface="+mn-ea"/>
                <a:ea typeface="+mn-ea"/>
              </a:rPr>
              <a:t>원단 입고</a:t>
            </a:r>
            <a:endParaRPr sz="600" b="1">
              <a:solidFill>
                <a:schemeClr val="lt1"/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cxnSp>
        <p:nvCxnSpPr>
          <p:cNvPr id="221" name="Google Shape;641;p16">
            <a:extLst>
              <a:ext uri="{FF2B5EF4-FFF2-40B4-BE49-F238E27FC236}">
                <a16:creationId xmlns:a16="http://schemas.microsoft.com/office/drawing/2014/main" id="{D3DDE594-6B02-7749-8881-0CC783BF5EE2}"/>
              </a:ext>
            </a:extLst>
          </p:cNvPr>
          <p:cNvCxnSpPr/>
          <p:nvPr/>
        </p:nvCxnSpPr>
        <p:spPr>
          <a:xfrm>
            <a:off x="1513173" y="4165275"/>
            <a:ext cx="6432182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231" name="Google Shape;642;p16">
            <a:extLst>
              <a:ext uri="{FF2B5EF4-FFF2-40B4-BE49-F238E27FC236}">
                <a16:creationId xmlns:a16="http://schemas.microsoft.com/office/drawing/2014/main" id="{8665F0C0-1F89-E543-82C7-721234E931EF}"/>
              </a:ext>
            </a:extLst>
          </p:cNvPr>
          <p:cNvSpPr/>
          <p:nvPr/>
        </p:nvSpPr>
        <p:spPr>
          <a:xfrm>
            <a:off x="1602539" y="3916403"/>
            <a:ext cx="357187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>
                <a:solidFill>
                  <a:srgbClr val="3F3F3F"/>
                </a:solidFill>
              </a:rPr>
              <a:t>대구</a:t>
            </a:r>
            <a:endParaRPr sz="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643;p16">
            <a:extLst>
              <a:ext uri="{FF2B5EF4-FFF2-40B4-BE49-F238E27FC236}">
                <a16:creationId xmlns:a16="http://schemas.microsoft.com/office/drawing/2014/main" id="{1A59C931-5CC2-3A48-880C-1CAAE8E3D29E}"/>
              </a:ext>
            </a:extLst>
          </p:cNvPr>
          <p:cNvSpPr/>
          <p:nvPr/>
        </p:nvSpPr>
        <p:spPr>
          <a:xfrm>
            <a:off x="2171140" y="3912049"/>
            <a:ext cx="41549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>
                <a:solidFill>
                  <a:srgbClr val="3F3F3F"/>
                </a:solidFill>
              </a:rPr>
              <a:t>이병호</a:t>
            </a:r>
            <a:endParaRPr/>
          </a:p>
        </p:txBody>
      </p:sp>
      <p:sp>
        <p:nvSpPr>
          <p:cNvPr id="268" name="Google Shape;644;p16">
            <a:extLst>
              <a:ext uri="{FF2B5EF4-FFF2-40B4-BE49-F238E27FC236}">
                <a16:creationId xmlns:a16="http://schemas.microsoft.com/office/drawing/2014/main" id="{1EF3602A-7069-964A-9A4A-781785294A7D}"/>
              </a:ext>
            </a:extLst>
          </p:cNvPr>
          <p:cNvSpPr/>
          <p:nvPr/>
        </p:nvSpPr>
        <p:spPr>
          <a:xfrm>
            <a:off x="2762537" y="3912049"/>
            <a:ext cx="119455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>
                <a:solidFill>
                  <a:srgbClr val="3F3F3F"/>
                </a:solidFill>
              </a:rPr>
              <a:t>헤링본 스포츠 자켓 </a:t>
            </a:r>
            <a:r>
              <a:rPr lang="en-US" altLang="ko-KR" sz="600">
                <a:solidFill>
                  <a:srgbClr val="3F3F3F"/>
                </a:solidFill>
              </a:rPr>
              <a:t>1EA</a:t>
            </a:r>
            <a:endParaRPr/>
          </a:p>
        </p:txBody>
      </p:sp>
      <p:sp>
        <p:nvSpPr>
          <p:cNvPr id="284" name="Google Shape;645;p16">
            <a:extLst>
              <a:ext uri="{FF2B5EF4-FFF2-40B4-BE49-F238E27FC236}">
                <a16:creationId xmlns:a16="http://schemas.microsoft.com/office/drawing/2014/main" id="{0E9AC07C-E59B-9F4F-848A-A10AE91DD95C}"/>
              </a:ext>
            </a:extLst>
          </p:cNvPr>
          <p:cNvSpPr/>
          <p:nvPr/>
        </p:nvSpPr>
        <p:spPr>
          <a:xfrm>
            <a:off x="4035631" y="3860356"/>
            <a:ext cx="65592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2018.07.02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04:30:00</a:t>
            </a:r>
            <a:endParaRPr sz="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646;p16">
            <a:extLst>
              <a:ext uri="{FF2B5EF4-FFF2-40B4-BE49-F238E27FC236}">
                <a16:creationId xmlns:a16="http://schemas.microsoft.com/office/drawing/2014/main" id="{82B3238F-124E-4E4D-AF98-2D452E0AF3AF}"/>
              </a:ext>
            </a:extLst>
          </p:cNvPr>
          <p:cNvSpPr/>
          <p:nvPr/>
        </p:nvSpPr>
        <p:spPr>
          <a:xfrm>
            <a:off x="4744694" y="3860356"/>
            <a:ext cx="65592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2018.07.02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04:30:00</a:t>
            </a:r>
            <a:endParaRPr sz="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648;p16">
            <a:extLst>
              <a:ext uri="{FF2B5EF4-FFF2-40B4-BE49-F238E27FC236}">
                <a16:creationId xmlns:a16="http://schemas.microsoft.com/office/drawing/2014/main" id="{95D422EA-1CD7-D548-B07C-1CBDB1E97A42}"/>
              </a:ext>
            </a:extLst>
          </p:cNvPr>
          <p:cNvSpPr/>
          <p:nvPr/>
        </p:nvSpPr>
        <p:spPr>
          <a:xfrm>
            <a:off x="5528608" y="3953380"/>
            <a:ext cx="589939" cy="114440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>
                <a:solidFill>
                  <a:srgbClr val="595959"/>
                </a:solidFill>
                <a:latin typeface="+mn-ea"/>
                <a:ea typeface="+mn-ea"/>
              </a:rPr>
              <a:t>제작</a:t>
            </a:r>
            <a:endParaRPr sz="1800" b="1">
              <a:latin typeface="+mn-ea"/>
              <a:ea typeface="+mn-ea"/>
            </a:endParaRPr>
          </a:p>
        </p:txBody>
      </p:sp>
      <p:sp>
        <p:nvSpPr>
          <p:cNvPr id="287" name="Google Shape;635;p16">
            <a:extLst>
              <a:ext uri="{FF2B5EF4-FFF2-40B4-BE49-F238E27FC236}">
                <a16:creationId xmlns:a16="http://schemas.microsoft.com/office/drawing/2014/main" id="{79672480-20D8-1A4B-A507-56FD326EB07D}"/>
              </a:ext>
            </a:extLst>
          </p:cNvPr>
          <p:cNvSpPr/>
          <p:nvPr/>
        </p:nvSpPr>
        <p:spPr>
          <a:xfrm>
            <a:off x="6358202" y="3951164"/>
            <a:ext cx="549033" cy="114441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>
                <a:solidFill>
                  <a:schemeClr val="tx2"/>
                </a:solidFill>
                <a:latin typeface="+mn-ea"/>
                <a:ea typeface="+mn-ea"/>
              </a:rPr>
              <a:t>수정</a:t>
            </a:r>
            <a:endParaRPr sz="1800" b="1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288" name="Google Shape;635;p16">
            <a:extLst>
              <a:ext uri="{FF2B5EF4-FFF2-40B4-BE49-F238E27FC236}">
                <a16:creationId xmlns:a16="http://schemas.microsoft.com/office/drawing/2014/main" id="{AFDF2E8C-9440-2841-B453-F5D19FBD3BDD}"/>
              </a:ext>
            </a:extLst>
          </p:cNvPr>
          <p:cNvSpPr/>
          <p:nvPr/>
        </p:nvSpPr>
        <p:spPr>
          <a:xfrm>
            <a:off x="6359437" y="3301235"/>
            <a:ext cx="549033" cy="114441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>
                <a:solidFill>
                  <a:schemeClr val="tx2"/>
                </a:solidFill>
                <a:latin typeface="+mn-ea"/>
                <a:ea typeface="+mn-ea"/>
              </a:rPr>
              <a:t>수정</a:t>
            </a:r>
            <a:endParaRPr sz="1800" b="1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289" name="Google Shape;635;p16">
            <a:extLst>
              <a:ext uri="{FF2B5EF4-FFF2-40B4-BE49-F238E27FC236}">
                <a16:creationId xmlns:a16="http://schemas.microsoft.com/office/drawing/2014/main" id="{ABD0B4F9-AAFC-EA47-B94B-1861C3A79CFB}"/>
              </a:ext>
            </a:extLst>
          </p:cNvPr>
          <p:cNvSpPr/>
          <p:nvPr/>
        </p:nvSpPr>
        <p:spPr>
          <a:xfrm>
            <a:off x="6358201" y="3629661"/>
            <a:ext cx="549033" cy="114441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>
                <a:solidFill>
                  <a:schemeClr val="tx2"/>
                </a:solidFill>
                <a:latin typeface="+mn-ea"/>
                <a:ea typeface="+mn-ea"/>
              </a:rPr>
              <a:t>수정</a:t>
            </a:r>
            <a:endParaRPr sz="1800" b="1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290" name="Google Shape;615;p16">
            <a:extLst>
              <a:ext uri="{FF2B5EF4-FFF2-40B4-BE49-F238E27FC236}">
                <a16:creationId xmlns:a16="http://schemas.microsoft.com/office/drawing/2014/main" id="{E4F58A9D-1A29-0F44-8596-40DDF560F0F0}"/>
              </a:ext>
            </a:extLst>
          </p:cNvPr>
          <p:cNvSpPr/>
          <p:nvPr/>
        </p:nvSpPr>
        <p:spPr>
          <a:xfrm>
            <a:off x="7137996" y="3214667"/>
            <a:ext cx="65592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2018.07.02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04:30:00</a:t>
            </a:r>
            <a:endParaRPr sz="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633;p16">
            <a:extLst>
              <a:ext uri="{FF2B5EF4-FFF2-40B4-BE49-F238E27FC236}">
                <a16:creationId xmlns:a16="http://schemas.microsoft.com/office/drawing/2014/main" id="{D6D46723-3DD8-ED48-B0B4-C63C9F107179}"/>
              </a:ext>
            </a:extLst>
          </p:cNvPr>
          <p:cNvSpPr/>
          <p:nvPr/>
        </p:nvSpPr>
        <p:spPr>
          <a:xfrm>
            <a:off x="7137996" y="3536874"/>
            <a:ext cx="65592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2018.07.02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04:30:00</a:t>
            </a:r>
            <a:endParaRPr sz="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646;p16">
            <a:extLst>
              <a:ext uri="{FF2B5EF4-FFF2-40B4-BE49-F238E27FC236}">
                <a16:creationId xmlns:a16="http://schemas.microsoft.com/office/drawing/2014/main" id="{9CE9BEF6-078F-0148-A795-A1AA13D96505}"/>
              </a:ext>
            </a:extLst>
          </p:cNvPr>
          <p:cNvSpPr/>
          <p:nvPr/>
        </p:nvSpPr>
        <p:spPr>
          <a:xfrm>
            <a:off x="7137996" y="3854374"/>
            <a:ext cx="65592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2018.07.02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04:30:00</a:t>
            </a:r>
            <a:endParaRPr sz="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805;p17">
            <a:extLst>
              <a:ext uri="{FF2B5EF4-FFF2-40B4-BE49-F238E27FC236}">
                <a16:creationId xmlns:a16="http://schemas.microsoft.com/office/drawing/2014/main" id="{9716E496-6B08-F548-8FE6-03B20E010255}"/>
              </a:ext>
            </a:extLst>
          </p:cNvPr>
          <p:cNvSpPr txBox="1"/>
          <p:nvPr/>
        </p:nvSpPr>
        <p:spPr>
          <a:xfrm>
            <a:off x="3768562" y="4365627"/>
            <a:ext cx="2656423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1 | 2 | 3 | 4 | 5 | 6 | 7 | 8 | 9 | 10 | 다음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27978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93;p13">
            <a:extLst>
              <a:ext uri="{FF2B5EF4-FFF2-40B4-BE49-F238E27FC236}">
                <a16:creationId xmlns:a16="http://schemas.microsoft.com/office/drawing/2014/main" id="{7CDAD211-36C6-4F47-8C8D-F967914C4A27}"/>
              </a:ext>
            </a:extLst>
          </p:cNvPr>
          <p:cNvSpPr/>
          <p:nvPr/>
        </p:nvSpPr>
        <p:spPr>
          <a:xfrm>
            <a:off x="235354" y="1622915"/>
            <a:ext cx="801920" cy="4094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3"/>
          <p:cNvSpPr txBox="1">
            <a:spLocks noGrp="1"/>
          </p:cNvSpPr>
          <p:nvPr>
            <p:ph type="title"/>
          </p:nvPr>
        </p:nvSpPr>
        <p:spPr>
          <a:xfrm>
            <a:off x="95251" y="102376"/>
            <a:ext cx="8434388" cy="34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ko-KR" alt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입</a:t>
            </a:r>
            <a:r>
              <a:rPr lang="en-US" altLang="ko-KR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ko-KR" alt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출고 조회</a:t>
            </a:r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body" idx="1"/>
          </p:nvPr>
        </p:nvSpPr>
        <p:spPr>
          <a:xfrm>
            <a:off x="9879612" y="85033"/>
            <a:ext cx="2227981" cy="294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IWC-001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6" name="Google Shape;96;p13"/>
          <p:cNvGraphicFramePr/>
          <p:nvPr/>
        </p:nvGraphicFramePr>
        <p:xfrm>
          <a:off x="8848281" y="581057"/>
          <a:ext cx="3259325" cy="1600270"/>
        </p:xfrm>
        <a:graphic>
          <a:graphicData uri="http://schemas.openxmlformats.org/drawingml/2006/table">
            <a:tbl>
              <a:tblPr firstRow="1" bandRow="1">
                <a:noFill/>
                <a:tableStyleId>{021689A9-7AC3-4BD0-8CC3-6A803FC662E4}</a:tableStyleId>
              </a:tblPr>
              <a:tblGrid>
                <a:gridCol w="383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7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0" u="none" strike="noStrike" cap="none">
                          <a:solidFill>
                            <a:srgbClr val="59595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  <a:endParaRPr sz="700" b="0" u="none" strike="noStrike" cap="none">
                        <a:solidFill>
                          <a:srgbClr val="595959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400" marR="8440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ore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400" marR="8440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메뉴 및 시드 검색</a:t>
                      </a:r>
                      <a:endParaRPr sz="7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400" marR="8440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400" marR="8440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등록된 시드 정보를 출력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활성화 여부: 스케줄 활성화여부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실행중 여부: 현재 수집 중 여부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400" marR="8440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400" marR="8440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최근 7일간 전체 수집 현황을 출력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400" marR="8440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400" marR="8440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최근 등록된 시드 10개를 출력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400" marR="8440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400" marR="8440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400" marR="8440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400" marR="8440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400" marR="8440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3" name="Google Shape;93;p13"/>
          <p:cNvSpPr/>
          <p:nvPr/>
        </p:nvSpPr>
        <p:spPr>
          <a:xfrm>
            <a:off x="251460" y="1206231"/>
            <a:ext cx="801920" cy="409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7" name="Google Shape;97;p13"/>
          <p:cNvCxnSpPr/>
          <p:nvPr/>
        </p:nvCxnSpPr>
        <p:spPr>
          <a:xfrm>
            <a:off x="227337" y="1206231"/>
            <a:ext cx="8304008" cy="0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8" name="Google Shape;98;p13"/>
          <p:cNvCxnSpPr/>
          <p:nvPr/>
        </p:nvCxnSpPr>
        <p:spPr>
          <a:xfrm>
            <a:off x="1063564" y="733078"/>
            <a:ext cx="0" cy="5722047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9" name="Google Shape;99;p13"/>
          <p:cNvSpPr txBox="1"/>
          <p:nvPr/>
        </p:nvSpPr>
        <p:spPr>
          <a:xfrm>
            <a:off x="267711" y="1373202"/>
            <a:ext cx="732904" cy="169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 b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DASHBOARD</a:t>
            </a:r>
            <a:endParaRPr sz="600" b="1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3"/>
          <p:cNvSpPr txBox="1"/>
          <p:nvPr/>
        </p:nvSpPr>
        <p:spPr>
          <a:xfrm>
            <a:off x="402788" y="1776171"/>
            <a:ext cx="492443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입</a:t>
            </a:r>
            <a:r>
              <a:rPr lang="en-US" altLang="ko-KR" sz="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ko-KR" altLang="en-US" sz="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출고 조회</a:t>
            </a:r>
            <a:endParaRPr/>
          </a:p>
        </p:txBody>
      </p:sp>
      <p:sp>
        <p:nvSpPr>
          <p:cNvPr id="101" name="Google Shape;101;p13"/>
          <p:cNvSpPr txBox="1"/>
          <p:nvPr/>
        </p:nvSpPr>
        <p:spPr>
          <a:xfrm>
            <a:off x="344521" y="2220019"/>
            <a:ext cx="59663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고객정보 조회</a:t>
            </a:r>
            <a:endParaRPr/>
          </a:p>
        </p:txBody>
      </p:sp>
      <p:sp>
        <p:nvSpPr>
          <p:cNvPr id="102" name="Google Shape;102;p13"/>
          <p:cNvSpPr txBox="1"/>
          <p:nvPr/>
        </p:nvSpPr>
        <p:spPr>
          <a:xfrm>
            <a:off x="7681560" y="868475"/>
            <a:ext cx="707245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A-Manager</a:t>
            </a:r>
            <a:endParaRPr sz="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3"/>
          <p:cNvSpPr/>
          <p:nvPr/>
        </p:nvSpPr>
        <p:spPr>
          <a:xfrm>
            <a:off x="5293563" y="871253"/>
            <a:ext cx="2278460" cy="206522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" name="Google Shape;10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57345" y="912714"/>
            <a:ext cx="124717" cy="1247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5509" y="1273238"/>
            <a:ext cx="137308" cy="1165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78793" y="1680852"/>
            <a:ext cx="116582" cy="984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83347" y="2100326"/>
            <a:ext cx="126945" cy="11658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9" name="Google Shape;109;p13"/>
          <p:cNvCxnSpPr/>
          <p:nvPr/>
        </p:nvCxnSpPr>
        <p:spPr>
          <a:xfrm>
            <a:off x="227337" y="1615676"/>
            <a:ext cx="836227" cy="0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0" name="Google Shape;110;p13"/>
          <p:cNvCxnSpPr/>
          <p:nvPr/>
        </p:nvCxnSpPr>
        <p:spPr>
          <a:xfrm>
            <a:off x="227337" y="2027352"/>
            <a:ext cx="836227" cy="0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1" name="Google Shape;111;p13"/>
          <p:cNvCxnSpPr/>
          <p:nvPr/>
        </p:nvCxnSpPr>
        <p:spPr>
          <a:xfrm>
            <a:off x="227337" y="2454866"/>
            <a:ext cx="836227" cy="0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2" name="Google Shape;112;p13"/>
          <p:cNvCxnSpPr/>
          <p:nvPr/>
        </p:nvCxnSpPr>
        <p:spPr>
          <a:xfrm>
            <a:off x="227337" y="2890293"/>
            <a:ext cx="836227" cy="0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5" name="Google Shape;115;p13"/>
          <p:cNvSpPr txBox="1"/>
          <p:nvPr/>
        </p:nvSpPr>
        <p:spPr>
          <a:xfrm>
            <a:off x="1168638" y="1551048"/>
            <a:ext cx="68640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b="1">
                <a:solidFill>
                  <a:srgbClr val="595959"/>
                </a:solidFill>
              </a:rPr>
              <a:t>출고 일정</a:t>
            </a:r>
            <a:endParaRPr/>
          </a:p>
        </p:txBody>
      </p:sp>
      <p:cxnSp>
        <p:nvCxnSpPr>
          <p:cNvPr id="120" name="Google Shape;120;p13"/>
          <p:cNvCxnSpPr/>
          <p:nvPr/>
        </p:nvCxnSpPr>
        <p:spPr>
          <a:xfrm>
            <a:off x="1144620" y="1815673"/>
            <a:ext cx="7324600" cy="0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1" name="Google Shape;121;p13"/>
          <p:cNvCxnSpPr>
            <a:cxnSpLocks/>
          </p:cNvCxnSpPr>
          <p:nvPr/>
        </p:nvCxnSpPr>
        <p:spPr>
          <a:xfrm>
            <a:off x="1089855" y="3834846"/>
            <a:ext cx="7360058" cy="64128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22" name="Google Shape;653;p16">
            <a:extLst>
              <a:ext uri="{FF2B5EF4-FFF2-40B4-BE49-F238E27FC236}">
                <a16:creationId xmlns:a16="http://schemas.microsoft.com/office/drawing/2014/main" id="{9B20D1BC-BF21-FE4E-9BB4-4D5376839FF2}"/>
              </a:ext>
            </a:extLst>
          </p:cNvPr>
          <p:cNvSpPr txBox="1"/>
          <p:nvPr/>
        </p:nvSpPr>
        <p:spPr>
          <a:xfrm>
            <a:off x="3394022" y="6735632"/>
            <a:ext cx="2656423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1 | 2 | 3 | 4 | 5 | 6 | 7 | 8 | 9 | 10 | 다음</a:t>
            </a:r>
            <a:endParaRPr/>
          </a:p>
        </p:txBody>
      </p:sp>
      <p:cxnSp>
        <p:nvCxnSpPr>
          <p:cNvPr id="170" name="Google Shape;601;p16">
            <a:extLst>
              <a:ext uri="{FF2B5EF4-FFF2-40B4-BE49-F238E27FC236}">
                <a16:creationId xmlns:a16="http://schemas.microsoft.com/office/drawing/2014/main" id="{D6855EE2-CB3B-2E4E-8F3F-3B027E8682AF}"/>
              </a:ext>
            </a:extLst>
          </p:cNvPr>
          <p:cNvCxnSpPr/>
          <p:nvPr/>
        </p:nvCxnSpPr>
        <p:spPr>
          <a:xfrm>
            <a:off x="1511841" y="2253469"/>
            <a:ext cx="6433514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1" name="Google Shape;602;p16">
            <a:extLst>
              <a:ext uri="{FF2B5EF4-FFF2-40B4-BE49-F238E27FC236}">
                <a16:creationId xmlns:a16="http://schemas.microsoft.com/office/drawing/2014/main" id="{00A0B9E6-7B61-2C43-BE00-994CE12003DD}"/>
              </a:ext>
            </a:extLst>
          </p:cNvPr>
          <p:cNvCxnSpPr/>
          <p:nvPr/>
        </p:nvCxnSpPr>
        <p:spPr>
          <a:xfrm>
            <a:off x="1513173" y="2571599"/>
            <a:ext cx="6432182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172" name="Google Shape;603;p16">
            <a:extLst>
              <a:ext uri="{FF2B5EF4-FFF2-40B4-BE49-F238E27FC236}">
                <a16:creationId xmlns:a16="http://schemas.microsoft.com/office/drawing/2014/main" id="{25921E4B-B964-C046-8189-C04E6D82D9E7}"/>
              </a:ext>
            </a:extLst>
          </p:cNvPr>
          <p:cNvSpPr/>
          <p:nvPr/>
        </p:nvSpPr>
        <p:spPr>
          <a:xfrm>
            <a:off x="1593450" y="2050099"/>
            <a:ext cx="42030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>
                <a:solidFill>
                  <a:srgbClr val="3F3F3F"/>
                </a:solidFill>
              </a:rPr>
              <a:t>지점</a:t>
            </a:r>
            <a:endParaRPr sz="600" b="1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604;p16">
            <a:extLst>
              <a:ext uri="{FF2B5EF4-FFF2-40B4-BE49-F238E27FC236}">
                <a16:creationId xmlns:a16="http://schemas.microsoft.com/office/drawing/2014/main" id="{F7FBA86D-D3C8-EC4B-8A19-FE5754B48691}"/>
              </a:ext>
            </a:extLst>
          </p:cNvPr>
          <p:cNvSpPr/>
          <p:nvPr/>
        </p:nvSpPr>
        <p:spPr>
          <a:xfrm>
            <a:off x="3095749" y="2050099"/>
            <a:ext cx="41549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품명</a:t>
            </a:r>
            <a:endParaRPr/>
          </a:p>
        </p:txBody>
      </p:sp>
      <p:sp>
        <p:nvSpPr>
          <p:cNvPr id="174" name="Google Shape;605;p16">
            <a:extLst>
              <a:ext uri="{FF2B5EF4-FFF2-40B4-BE49-F238E27FC236}">
                <a16:creationId xmlns:a16="http://schemas.microsoft.com/office/drawing/2014/main" id="{BE56E6A6-E2FC-7A41-BAB7-47D8A480384C}"/>
              </a:ext>
            </a:extLst>
          </p:cNvPr>
          <p:cNvSpPr/>
          <p:nvPr/>
        </p:nvSpPr>
        <p:spPr>
          <a:xfrm>
            <a:off x="3970776" y="2050099"/>
            <a:ext cx="673582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>
                <a:solidFill>
                  <a:srgbClr val="3F3F3F"/>
                </a:solidFill>
              </a:rPr>
              <a:t>주문 날짜</a:t>
            </a:r>
            <a:endParaRPr/>
          </a:p>
        </p:txBody>
      </p:sp>
      <p:sp>
        <p:nvSpPr>
          <p:cNvPr id="175" name="Google Shape;606;p16">
            <a:extLst>
              <a:ext uri="{FF2B5EF4-FFF2-40B4-BE49-F238E27FC236}">
                <a16:creationId xmlns:a16="http://schemas.microsoft.com/office/drawing/2014/main" id="{368BB95D-2341-F344-BA08-85D84727E587}"/>
              </a:ext>
            </a:extLst>
          </p:cNvPr>
          <p:cNvSpPr/>
          <p:nvPr/>
        </p:nvSpPr>
        <p:spPr>
          <a:xfrm>
            <a:off x="5538697" y="2050099"/>
            <a:ext cx="54493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진행사항</a:t>
            </a:r>
            <a:endParaRPr/>
          </a:p>
        </p:txBody>
      </p:sp>
      <p:sp>
        <p:nvSpPr>
          <p:cNvPr id="176" name="Google Shape;607;p16">
            <a:extLst>
              <a:ext uri="{FF2B5EF4-FFF2-40B4-BE49-F238E27FC236}">
                <a16:creationId xmlns:a16="http://schemas.microsoft.com/office/drawing/2014/main" id="{CEED6DF3-41F8-D042-84CA-40865C394FFA}"/>
              </a:ext>
            </a:extLst>
          </p:cNvPr>
          <p:cNvSpPr/>
          <p:nvPr/>
        </p:nvSpPr>
        <p:spPr>
          <a:xfrm>
            <a:off x="6352394" y="2050099"/>
            <a:ext cx="492443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>
                <a:solidFill>
                  <a:srgbClr val="3F3F3F"/>
                </a:solidFill>
              </a:rPr>
              <a:t>업데이트</a:t>
            </a:r>
            <a:endParaRPr sz="600" b="1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608;p16">
            <a:extLst>
              <a:ext uri="{FF2B5EF4-FFF2-40B4-BE49-F238E27FC236}">
                <a16:creationId xmlns:a16="http://schemas.microsoft.com/office/drawing/2014/main" id="{C42A40A8-6061-ED4E-8D86-79D0E9C8AF60}"/>
              </a:ext>
            </a:extLst>
          </p:cNvPr>
          <p:cNvSpPr/>
          <p:nvPr/>
        </p:nvSpPr>
        <p:spPr>
          <a:xfrm>
            <a:off x="4689928" y="2050099"/>
            <a:ext cx="673582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>
                <a:solidFill>
                  <a:srgbClr val="3F3F3F"/>
                </a:solidFill>
              </a:rPr>
              <a:t>입고 완료날짜</a:t>
            </a:r>
            <a:endParaRPr/>
          </a:p>
        </p:txBody>
      </p:sp>
      <p:sp>
        <p:nvSpPr>
          <p:cNvPr id="178" name="Google Shape;609;p16">
            <a:extLst>
              <a:ext uri="{FF2B5EF4-FFF2-40B4-BE49-F238E27FC236}">
                <a16:creationId xmlns:a16="http://schemas.microsoft.com/office/drawing/2014/main" id="{B0EF6084-3E6A-DB4D-A929-518FCF754650}"/>
              </a:ext>
            </a:extLst>
          </p:cNvPr>
          <p:cNvSpPr/>
          <p:nvPr/>
        </p:nvSpPr>
        <p:spPr>
          <a:xfrm>
            <a:off x="7084732" y="2050099"/>
            <a:ext cx="692572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>
                <a:solidFill>
                  <a:srgbClr val="3F3F3F"/>
                </a:solidFill>
              </a:rPr>
              <a:t>업데이트 날짜</a:t>
            </a:r>
            <a:endParaRPr/>
          </a:p>
        </p:txBody>
      </p:sp>
      <p:sp>
        <p:nvSpPr>
          <p:cNvPr id="179" name="Google Shape;610;p16">
            <a:extLst>
              <a:ext uri="{FF2B5EF4-FFF2-40B4-BE49-F238E27FC236}">
                <a16:creationId xmlns:a16="http://schemas.microsoft.com/office/drawing/2014/main" id="{46E14BC7-E736-F04A-9F91-FE587414CEEA}"/>
              </a:ext>
            </a:extLst>
          </p:cNvPr>
          <p:cNvSpPr/>
          <p:nvPr/>
        </p:nvSpPr>
        <p:spPr>
          <a:xfrm>
            <a:off x="2179220" y="2050099"/>
            <a:ext cx="492443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고객명</a:t>
            </a:r>
            <a:endParaRPr/>
          </a:p>
        </p:txBody>
      </p:sp>
      <p:sp>
        <p:nvSpPr>
          <p:cNvPr id="180" name="Google Shape;611;p16">
            <a:extLst>
              <a:ext uri="{FF2B5EF4-FFF2-40B4-BE49-F238E27FC236}">
                <a16:creationId xmlns:a16="http://schemas.microsoft.com/office/drawing/2014/main" id="{234C8DC3-D820-DF41-A5D4-7AB6B50785BB}"/>
              </a:ext>
            </a:extLst>
          </p:cNvPr>
          <p:cNvSpPr/>
          <p:nvPr/>
        </p:nvSpPr>
        <p:spPr>
          <a:xfrm>
            <a:off x="1598792" y="2318462"/>
            <a:ext cx="357187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>
                <a:solidFill>
                  <a:srgbClr val="3F3F3F"/>
                </a:solidFill>
              </a:rPr>
              <a:t>본점</a:t>
            </a:r>
            <a:endParaRPr sz="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612;p16">
            <a:extLst>
              <a:ext uri="{FF2B5EF4-FFF2-40B4-BE49-F238E27FC236}">
                <a16:creationId xmlns:a16="http://schemas.microsoft.com/office/drawing/2014/main" id="{9CC663D5-FDEA-DA4E-9E0D-9FF46AF5F8FB}"/>
              </a:ext>
            </a:extLst>
          </p:cNvPr>
          <p:cNvSpPr/>
          <p:nvPr/>
        </p:nvSpPr>
        <p:spPr>
          <a:xfrm>
            <a:off x="2171140" y="2318373"/>
            <a:ext cx="41549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유진호</a:t>
            </a:r>
            <a:endParaRPr/>
          </a:p>
        </p:txBody>
      </p:sp>
      <p:sp>
        <p:nvSpPr>
          <p:cNvPr id="182" name="Google Shape;613;p16">
            <a:extLst>
              <a:ext uri="{FF2B5EF4-FFF2-40B4-BE49-F238E27FC236}">
                <a16:creationId xmlns:a16="http://schemas.microsoft.com/office/drawing/2014/main" id="{6F832E3D-4ECC-D347-86A9-CF41CA0CA11F}"/>
              </a:ext>
            </a:extLst>
          </p:cNvPr>
          <p:cNvSpPr/>
          <p:nvPr/>
        </p:nvSpPr>
        <p:spPr>
          <a:xfrm>
            <a:off x="2762537" y="2318373"/>
            <a:ext cx="119455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정장 </a:t>
            </a:r>
            <a:r>
              <a:rPr lang="en-US" altLang="ko-KR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altLang="ko-KR" sz="600">
                <a:solidFill>
                  <a:srgbClr val="3F3F3F"/>
                </a:solidFill>
              </a:rPr>
              <a:t>EA, </a:t>
            </a:r>
            <a:r>
              <a:rPr lang="ko-KR" altLang="en-US" sz="600">
                <a:solidFill>
                  <a:srgbClr val="3F3F3F"/>
                </a:solidFill>
              </a:rPr>
              <a:t>셔츠 </a:t>
            </a:r>
            <a:r>
              <a:rPr lang="en-US" altLang="ko-KR" sz="600">
                <a:solidFill>
                  <a:srgbClr val="3F3F3F"/>
                </a:solidFill>
              </a:rPr>
              <a:t>2EA</a:t>
            </a:r>
            <a:endParaRPr/>
          </a:p>
        </p:txBody>
      </p:sp>
      <p:sp>
        <p:nvSpPr>
          <p:cNvPr id="183" name="Google Shape;614;p16">
            <a:extLst>
              <a:ext uri="{FF2B5EF4-FFF2-40B4-BE49-F238E27FC236}">
                <a16:creationId xmlns:a16="http://schemas.microsoft.com/office/drawing/2014/main" id="{76BB4E2E-C8EC-B24F-B24B-8EB9E89B17A7}"/>
              </a:ext>
            </a:extLst>
          </p:cNvPr>
          <p:cNvSpPr/>
          <p:nvPr/>
        </p:nvSpPr>
        <p:spPr>
          <a:xfrm>
            <a:off x="4035631" y="2266680"/>
            <a:ext cx="65592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2018.07.02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04:30:00</a:t>
            </a:r>
            <a:endParaRPr sz="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615;p16">
            <a:extLst>
              <a:ext uri="{FF2B5EF4-FFF2-40B4-BE49-F238E27FC236}">
                <a16:creationId xmlns:a16="http://schemas.microsoft.com/office/drawing/2014/main" id="{F36EB203-E729-7041-BFA1-C9BBFDCF47CA}"/>
              </a:ext>
            </a:extLst>
          </p:cNvPr>
          <p:cNvSpPr/>
          <p:nvPr/>
        </p:nvSpPr>
        <p:spPr>
          <a:xfrm>
            <a:off x="4744694" y="2266680"/>
            <a:ext cx="65592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2018.07.02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04:30:00</a:t>
            </a:r>
            <a:endParaRPr sz="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0" name="Google Shape;621;p16">
            <a:extLst>
              <a:ext uri="{FF2B5EF4-FFF2-40B4-BE49-F238E27FC236}">
                <a16:creationId xmlns:a16="http://schemas.microsoft.com/office/drawing/2014/main" id="{018967CC-C422-E346-9D77-74ED59154DCA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451955" y="2121668"/>
            <a:ext cx="91438" cy="45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622;p16">
            <a:extLst>
              <a:ext uri="{FF2B5EF4-FFF2-40B4-BE49-F238E27FC236}">
                <a16:creationId xmlns:a16="http://schemas.microsoft.com/office/drawing/2014/main" id="{414CC97A-09B6-6B40-A4FD-9AD9721FFAE9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554060" y="2121668"/>
            <a:ext cx="91438" cy="45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623;p16">
            <a:extLst>
              <a:ext uri="{FF2B5EF4-FFF2-40B4-BE49-F238E27FC236}">
                <a16:creationId xmlns:a16="http://schemas.microsoft.com/office/drawing/2014/main" id="{90CD5848-55DA-3440-8250-DCDD034C6BAB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284883" y="2121668"/>
            <a:ext cx="91438" cy="45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624;p16">
            <a:extLst>
              <a:ext uri="{FF2B5EF4-FFF2-40B4-BE49-F238E27FC236}">
                <a16:creationId xmlns:a16="http://schemas.microsoft.com/office/drawing/2014/main" id="{A60B71EB-D36A-9446-9385-4BA050BEC9DC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769548" y="2121668"/>
            <a:ext cx="91438" cy="45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625;p16">
            <a:extLst>
              <a:ext uri="{FF2B5EF4-FFF2-40B4-BE49-F238E27FC236}">
                <a16:creationId xmlns:a16="http://schemas.microsoft.com/office/drawing/2014/main" id="{3FF02186-B135-B540-B62B-A543ED1CB4A1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685866" y="2120817"/>
            <a:ext cx="91438" cy="45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626;p16">
            <a:extLst>
              <a:ext uri="{FF2B5EF4-FFF2-40B4-BE49-F238E27FC236}">
                <a16:creationId xmlns:a16="http://schemas.microsoft.com/office/drawing/2014/main" id="{CF854DA7-546C-B14F-9EF0-DF9F445C7897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586583" y="2121668"/>
            <a:ext cx="91438" cy="45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627;p16">
            <a:extLst>
              <a:ext uri="{FF2B5EF4-FFF2-40B4-BE49-F238E27FC236}">
                <a16:creationId xmlns:a16="http://schemas.microsoft.com/office/drawing/2014/main" id="{092970CA-2B13-5C46-854C-13C5815C9B95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940344" y="2121668"/>
            <a:ext cx="91438" cy="4572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7" name="Google Shape;628;p16">
            <a:extLst>
              <a:ext uri="{FF2B5EF4-FFF2-40B4-BE49-F238E27FC236}">
                <a16:creationId xmlns:a16="http://schemas.microsoft.com/office/drawing/2014/main" id="{8A09881D-8BCB-F543-917C-42DEB0B97F09}"/>
              </a:ext>
            </a:extLst>
          </p:cNvPr>
          <p:cNvCxnSpPr/>
          <p:nvPr/>
        </p:nvCxnSpPr>
        <p:spPr>
          <a:xfrm>
            <a:off x="1513173" y="2893806"/>
            <a:ext cx="6432182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198" name="Google Shape;629;p16">
            <a:extLst>
              <a:ext uri="{FF2B5EF4-FFF2-40B4-BE49-F238E27FC236}">
                <a16:creationId xmlns:a16="http://schemas.microsoft.com/office/drawing/2014/main" id="{31689BF3-5AD2-3343-83E0-8403BF316DD3}"/>
              </a:ext>
            </a:extLst>
          </p:cNvPr>
          <p:cNvSpPr/>
          <p:nvPr/>
        </p:nvSpPr>
        <p:spPr>
          <a:xfrm>
            <a:off x="1602539" y="2641763"/>
            <a:ext cx="37200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청담</a:t>
            </a:r>
            <a:endParaRPr sz="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630;p16">
            <a:extLst>
              <a:ext uri="{FF2B5EF4-FFF2-40B4-BE49-F238E27FC236}">
                <a16:creationId xmlns:a16="http://schemas.microsoft.com/office/drawing/2014/main" id="{0F1145E8-8DE7-CF44-9681-E2064D8BA7A3}"/>
              </a:ext>
            </a:extLst>
          </p:cNvPr>
          <p:cNvSpPr/>
          <p:nvPr/>
        </p:nvSpPr>
        <p:spPr>
          <a:xfrm>
            <a:off x="2171140" y="2640580"/>
            <a:ext cx="41549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최용국</a:t>
            </a:r>
            <a:endParaRPr/>
          </a:p>
        </p:txBody>
      </p:sp>
      <p:sp>
        <p:nvSpPr>
          <p:cNvPr id="200" name="Google Shape;631;p16">
            <a:extLst>
              <a:ext uri="{FF2B5EF4-FFF2-40B4-BE49-F238E27FC236}">
                <a16:creationId xmlns:a16="http://schemas.microsoft.com/office/drawing/2014/main" id="{8C80AA9E-E48E-B446-9FC4-28EFEFDD4E34}"/>
              </a:ext>
            </a:extLst>
          </p:cNvPr>
          <p:cNvSpPr/>
          <p:nvPr/>
        </p:nvSpPr>
        <p:spPr>
          <a:xfrm>
            <a:off x="2762537" y="2640580"/>
            <a:ext cx="119455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>
                <a:solidFill>
                  <a:srgbClr val="3F3F3F"/>
                </a:solidFill>
              </a:rPr>
              <a:t>캐시미어 코드 </a:t>
            </a:r>
            <a:r>
              <a:rPr lang="en-US" altLang="ko-KR" sz="600">
                <a:solidFill>
                  <a:srgbClr val="3F3F3F"/>
                </a:solidFill>
              </a:rPr>
              <a:t>1EA</a:t>
            </a:r>
            <a:endParaRPr/>
          </a:p>
        </p:txBody>
      </p:sp>
      <p:sp>
        <p:nvSpPr>
          <p:cNvPr id="201" name="Google Shape;632;p16">
            <a:extLst>
              <a:ext uri="{FF2B5EF4-FFF2-40B4-BE49-F238E27FC236}">
                <a16:creationId xmlns:a16="http://schemas.microsoft.com/office/drawing/2014/main" id="{5F9B53FF-9B5F-5949-A58F-2A8AB820ECD0}"/>
              </a:ext>
            </a:extLst>
          </p:cNvPr>
          <p:cNvSpPr/>
          <p:nvPr/>
        </p:nvSpPr>
        <p:spPr>
          <a:xfrm>
            <a:off x="4035631" y="2588887"/>
            <a:ext cx="65592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2018.07.02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04:30:00</a:t>
            </a:r>
            <a:endParaRPr sz="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633;p16">
            <a:extLst>
              <a:ext uri="{FF2B5EF4-FFF2-40B4-BE49-F238E27FC236}">
                <a16:creationId xmlns:a16="http://schemas.microsoft.com/office/drawing/2014/main" id="{8B0C8EF1-1B1F-D041-9B3E-8D67927F9335}"/>
              </a:ext>
            </a:extLst>
          </p:cNvPr>
          <p:cNvSpPr/>
          <p:nvPr/>
        </p:nvSpPr>
        <p:spPr>
          <a:xfrm>
            <a:off x="4744694" y="2588887"/>
            <a:ext cx="65592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2018.07.02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04:30:00</a:t>
            </a:r>
            <a:endParaRPr sz="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639;p16">
            <a:extLst>
              <a:ext uri="{FF2B5EF4-FFF2-40B4-BE49-F238E27FC236}">
                <a16:creationId xmlns:a16="http://schemas.microsoft.com/office/drawing/2014/main" id="{F4013A40-F9B6-A747-8E75-8BBFDC7C5949}"/>
              </a:ext>
            </a:extLst>
          </p:cNvPr>
          <p:cNvSpPr/>
          <p:nvPr/>
        </p:nvSpPr>
        <p:spPr>
          <a:xfrm>
            <a:off x="5516601" y="2352492"/>
            <a:ext cx="589128" cy="114441"/>
          </a:xfrm>
          <a:prstGeom prst="roundRect">
            <a:avLst>
              <a:gd name="adj" fmla="val 50000"/>
            </a:avLst>
          </a:prstGeom>
          <a:solidFill>
            <a:srgbClr val="8DA9D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>
                <a:solidFill>
                  <a:srgbClr val="595959"/>
                </a:solidFill>
                <a:latin typeface="+mn-ea"/>
                <a:ea typeface="+mn-ea"/>
                <a:cs typeface="Arial"/>
                <a:sym typeface="Arial"/>
              </a:rPr>
              <a:t>입고완료</a:t>
            </a:r>
            <a:endParaRPr sz="1800" b="1">
              <a:latin typeface="+mn-ea"/>
              <a:ea typeface="+mn-ea"/>
            </a:endParaRPr>
          </a:p>
        </p:txBody>
      </p:sp>
      <p:sp>
        <p:nvSpPr>
          <p:cNvPr id="209" name="Google Shape;640;p16">
            <a:extLst>
              <a:ext uri="{FF2B5EF4-FFF2-40B4-BE49-F238E27FC236}">
                <a16:creationId xmlns:a16="http://schemas.microsoft.com/office/drawing/2014/main" id="{BBDC93E2-72E8-634F-82D5-C66C83D63519}"/>
              </a:ext>
            </a:extLst>
          </p:cNvPr>
          <p:cNvSpPr/>
          <p:nvPr/>
        </p:nvSpPr>
        <p:spPr>
          <a:xfrm>
            <a:off x="5520796" y="2670688"/>
            <a:ext cx="601021" cy="114441"/>
          </a:xfrm>
          <a:prstGeom prst="roundRect">
            <a:avLst>
              <a:gd name="adj" fmla="val 5000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>
                <a:solidFill>
                  <a:schemeClr val="lt1"/>
                </a:solidFill>
                <a:latin typeface="+mn-ea"/>
                <a:ea typeface="+mn-ea"/>
              </a:rPr>
              <a:t>원단 입고</a:t>
            </a:r>
            <a:endParaRPr sz="600" b="1">
              <a:solidFill>
                <a:schemeClr val="lt1"/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cxnSp>
        <p:nvCxnSpPr>
          <p:cNvPr id="210" name="Google Shape;641;p16">
            <a:extLst>
              <a:ext uri="{FF2B5EF4-FFF2-40B4-BE49-F238E27FC236}">
                <a16:creationId xmlns:a16="http://schemas.microsoft.com/office/drawing/2014/main" id="{4D9E0EE7-21DA-4147-8617-CD02F7DB9BEC}"/>
              </a:ext>
            </a:extLst>
          </p:cNvPr>
          <p:cNvCxnSpPr/>
          <p:nvPr/>
        </p:nvCxnSpPr>
        <p:spPr>
          <a:xfrm>
            <a:off x="1513173" y="3211306"/>
            <a:ext cx="6432182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211" name="Google Shape;642;p16">
            <a:extLst>
              <a:ext uri="{FF2B5EF4-FFF2-40B4-BE49-F238E27FC236}">
                <a16:creationId xmlns:a16="http://schemas.microsoft.com/office/drawing/2014/main" id="{66B11030-968D-5B46-A5CE-A41408D71B44}"/>
              </a:ext>
            </a:extLst>
          </p:cNvPr>
          <p:cNvSpPr/>
          <p:nvPr/>
        </p:nvSpPr>
        <p:spPr>
          <a:xfrm>
            <a:off x="1602539" y="2962434"/>
            <a:ext cx="357187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>
                <a:solidFill>
                  <a:srgbClr val="3F3F3F"/>
                </a:solidFill>
              </a:rPr>
              <a:t>대구</a:t>
            </a:r>
            <a:endParaRPr sz="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643;p16">
            <a:extLst>
              <a:ext uri="{FF2B5EF4-FFF2-40B4-BE49-F238E27FC236}">
                <a16:creationId xmlns:a16="http://schemas.microsoft.com/office/drawing/2014/main" id="{745AB29E-FA03-DE4D-8290-DC734A640B1F}"/>
              </a:ext>
            </a:extLst>
          </p:cNvPr>
          <p:cNvSpPr/>
          <p:nvPr/>
        </p:nvSpPr>
        <p:spPr>
          <a:xfrm>
            <a:off x="2171140" y="2958080"/>
            <a:ext cx="41549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>
                <a:solidFill>
                  <a:srgbClr val="3F3F3F"/>
                </a:solidFill>
              </a:rPr>
              <a:t>이병호</a:t>
            </a:r>
            <a:endParaRPr/>
          </a:p>
        </p:txBody>
      </p:sp>
      <p:sp>
        <p:nvSpPr>
          <p:cNvPr id="213" name="Google Shape;644;p16">
            <a:extLst>
              <a:ext uri="{FF2B5EF4-FFF2-40B4-BE49-F238E27FC236}">
                <a16:creationId xmlns:a16="http://schemas.microsoft.com/office/drawing/2014/main" id="{53CD224F-60FB-B942-A8FD-71843346DCB4}"/>
              </a:ext>
            </a:extLst>
          </p:cNvPr>
          <p:cNvSpPr/>
          <p:nvPr/>
        </p:nvSpPr>
        <p:spPr>
          <a:xfrm>
            <a:off x="2762537" y="2958080"/>
            <a:ext cx="119455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>
                <a:solidFill>
                  <a:srgbClr val="3F3F3F"/>
                </a:solidFill>
              </a:rPr>
              <a:t>헤링본 스포츠 자켓 </a:t>
            </a:r>
            <a:r>
              <a:rPr lang="en-US" altLang="ko-KR" sz="600">
                <a:solidFill>
                  <a:srgbClr val="3F3F3F"/>
                </a:solidFill>
              </a:rPr>
              <a:t>1EA</a:t>
            </a:r>
            <a:endParaRPr/>
          </a:p>
        </p:txBody>
      </p:sp>
      <p:sp>
        <p:nvSpPr>
          <p:cNvPr id="214" name="Google Shape;645;p16">
            <a:extLst>
              <a:ext uri="{FF2B5EF4-FFF2-40B4-BE49-F238E27FC236}">
                <a16:creationId xmlns:a16="http://schemas.microsoft.com/office/drawing/2014/main" id="{6D4F3BD6-2316-3A4F-B9BB-1A996B099990}"/>
              </a:ext>
            </a:extLst>
          </p:cNvPr>
          <p:cNvSpPr/>
          <p:nvPr/>
        </p:nvSpPr>
        <p:spPr>
          <a:xfrm>
            <a:off x="4035631" y="2906387"/>
            <a:ext cx="65592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2018.07.02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04:30:00</a:t>
            </a:r>
            <a:endParaRPr sz="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646;p16">
            <a:extLst>
              <a:ext uri="{FF2B5EF4-FFF2-40B4-BE49-F238E27FC236}">
                <a16:creationId xmlns:a16="http://schemas.microsoft.com/office/drawing/2014/main" id="{65CF626F-F736-2242-A531-6A8A901E1DC8}"/>
              </a:ext>
            </a:extLst>
          </p:cNvPr>
          <p:cNvSpPr/>
          <p:nvPr/>
        </p:nvSpPr>
        <p:spPr>
          <a:xfrm>
            <a:off x="4744694" y="2906387"/>
            <a:ext cx="65592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2018.07.02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04:30:00</a:t>
            </a:r>
            <a:endParaRPr sz="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648;p16">
            <a:extLst>
              <a:ext uri="{FF2B5EF4-FFF2-40B4-BE49-F238E27FC236}">
                <a16:creationId xmlns:a16="http://schemas.microsoft.com/office/drawing/2014/main" id="{7D149B35-2797-AF4D-82DE-60D4313D3A7C}"/>
              </a:ext>
            </a:extLst>
          </p:cNvPr>
          <p:cNvSpPr/>
          <p:nvPr/>
        </p:nvSpPr>
        <p:spPr>
          <a:xfrm>
            <a:off x="5528608" y="2999411"/>
            <a:ext cx="589939" cy="114440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>
                <a:solidFill>
                  <a:srgbClr val="595959"/>
                </a:solidFill>
                <a:latin typeface="+mn-ea"/>
                <a:ea typeface="+mn-ea"/>
              </a:rPr>
              <a:t>제작</a:t>
            </a:r>
            <a:endParaRPr sz="1800" b="1">
              <a:latin typeface="+mn-ea"/>
              <a:ea typeface="+mn-ea"/>
            </a:endParaRPr>
          </a:p>
        </p:txBody>
      </p:sp>
      <p:sp>
        <p:nvSpPr>
          <p:cNvPr id="223" name="Google Shape;655;p16">
            <a:extLst>
              <a:ext uri="{FF2B5EF4-FFF2-40B4-BE49-F238E27FC236}">
                <a16:creationId xmlns:a16="http://schemas.microsoft.com/office/drawing/2014/main" id="{BB1E1BFC-F58B-2147-895C-EF8967480051}"/>
              </a:ext>
            </a:extLst>
          </p:cNvPr>
          <p:cNvSpPr txBox="1"/>
          <p:nvPr/>
        </p:nvSpPr>
        <p:spPr>
          <a:xfrm>
            <a:off x="7338319" y="1833081"/>
            <a:ext cx="559769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>
                <a:solidFill>
                  <a:srgbClr val="3F3F3F"/>
                </a:solidFill>
              </a:rPr>
              <a:t>입고</a:t>
            </a:r>
            <a:r>
              <a:rPr lang="ko-KR" sz="6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32 건</a:t>
            </a:r>
            <a:endParaRPr/>
          </a:p>
        </p:txBody>
      </p:sp>
      <p:sp>
        <p:nvSpPr>
          <p:cNvPr id="225" name="Google Shape;635;p16">
            <a:extLst>
              <a:ext uri="{FF2B5EF4-FFF2-40B4-BE49-F238E27FC236}">
                <a16:creationId xmlns:a16="http://schemas.microsoft.com/office/drawing/2014/main" id="{3E50BD8C-B34A-FE48-BCE0-864ED80E6A0B}"/>
              </a:ext>
            </a:extLst>
          </p:cNvPr>
          <p:cNvSpPr/>
          <p:nvPr/>
        </p:nvSpPr>
        <p:spPr>
          <a:xfrm>
            <a:off x="6358202" y="2997195"/>
            <a:ext cx="549033" cy="114441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>
                <a:solidFill>
                  <a:schemeClr val="tx2"/>
                </a:solidFill>
                <a:latin typeface="+mn-ea"/>
                <a:ea typeface="+mn-ea"/>
              </a:rPr>
              <a:t>수정</a:t>
            </a:r>
            <a:endParaRPr sz="1800" b="1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226" name="Google Shape;635;p16">
            <a:extLst>
              <a:ext uri="{FF2B5EF4-FFF2-40B4-BE49-F238E27FC236}">
                <a16:creationId xmlns:a16="http://schemas.microsoft.com/office/drawing/2014/main" id="{EC87E116-5592-8D42-9DCF-0BC90611EDB4}"/>
              </a:ext>
            </a:extLst>
          </p:cNvPr>
          <p:cNvSpPr/>
          <p:nvPr/>
        </p:nvSpPr>
        <p:spPr>
          <a:xfrm>
            <a:off x="6359437" y="2347266"/>
            <a:ext cx="549033" cy="114441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>
                <a:solidFill>
                  <a:schemeClr val="tx2"/>
                </a:solidFill>
                <a:latin typeface="+mn-ea"/>
                <a:ea typeface="+mn-ea"/>
              </a:rPr>
              <a:t>수정</a:t>
            </a:r>
            <a:endParaRPr sz="1800" b="1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227" name="Google Shape;635;p16">
            <a:extLst>
              <a:ext uri="{FF2B5EF4-FFF2-40B4-BE49-F238E27FC236}">
                <a16:creationId xmlns:a16="http://schemas.microsoft.com/office/drawing/2014/main" id="{EED2FA1F-7300-8045-BA59-24C0AA124451}"/>
              </a:ext>
            </a:extLst>
          </p:cNvPr>
          <p:cNvSpPr/>
          <p:nvPr/>
        </p:nvSpPr>
        <p:spPr>
          <a:xfrm>
            <a:off x="6358201" y="2675692"/>
            <a:ext cx="549033" cy="114441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>
                <a:solidFill>
                  <a:schemeClr val="tx2"/>
                </a:solidFill>
                <a:latin typeface="+mn-ea"/>
                <a:ea typeface="+mn-ea"/>
              </a:rPr>
              <a:t>수정</a:t>
            </a:r>
            <a:endParaRPr sz="1800" b="1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228" name="Google Shape;615;p16">
            <a:extLst>
              <a:ext uri="{FF2B5EF4-FFF2-40B4-BE49-F238E27FC236}">
                <a16:creationId xmlns:a16="http://schemas.microsoft.com/office/drawing/2014/main" id="{C5F20F85-0241-4A47-A9DB-3774161880C7}"/>
              </a:ext>
            </a:extLst>
          </p:cNvPr>
          <p:cNvSpPr/>
          <p:nvPr/>
        </p:nvSpPr>
        <p:spPr>
          <a:xfrm>
            <a:off x="7137996" y="2260698"/>
            <a:ext cx="65592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2018.07.02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04:30:00</a:t>
            </a:r>
            <a:endParaRPr sz="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633;p16">
            <a:extLst>
              <a:ext uri="{FF2B5EF4-FFF2-40B4-BE49-F238E27FC236}">
                <a16:creationId xmlns:a16="http://schemas.microsoft.com/office/drawing/2014/main" id="{C6FA0A16-5088-254E-862B-86D5D0A043BE}"/>
              </a:ext>
            </a:extLst>
          </p:cNvPr>
          <p:cNvSpPr/>
          <p:nvPr/>
        </p:nvSpPr>
        <p:spPr>
          <a:xfrm>
            <a:off x="7137996" y="2582905"/>
            <a:ext cx="65592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2018.07.02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04:30:00</a:t>
            </a:r>
            <a:endParaRPr sz="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646;p16">
            <a:extLst>
              <a:ext uri="{FF2B5EF4-FFF2-40B4-BE49-F238E27FC236}">
                <a16:creationId xmlns:a16="http://schemas.microsoft.com/office/drawing/2014/main" id="{CB6733F8-9E30-6044-B79D-C2474C64F995}"/>
              </a:ext>
            </a:extLst>
          </p:cNvPr>
          <p:cNvSpPr/>
          <p:nvPr/>
        </p:nvSpPr>
        <p:spPr>
          <a:xfrm>
            <a:off x="7137996" y="2900405"/>
            <a:ext cx="65592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2018.07.02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04:30:00</a:t>
            </a:r>
            <a:endParaRPr sz="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3"/>
          <p:cNvSpPr/>
          <p:nvPr/>
        </p:nvSpPr>
        <p:spPr>
          <a:xfrm>
            <a:off x="6269205" y="2244652"/>
            <a:ext cx="180463" cy="1804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</a:pPr>
            <a:r>
              <a:rPr lang="ko-KR" sz="7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1" name="Google Shape;601;p16">
            <a:extLst>
              <a:ext uri="{FF2B5EF4-FFF2-40B4-BE49-F238E27FC236}">
                <a16:creationId xmlns:a16="http://schemas.microsoft.com/office/drawing/2014/main" id="{F1DB5630-FB06-C642-B091-42D3E7FF863B}"/>
              </a:ext>
            </a:extLst>
          </p:cNvPr>
          <p:cNvCxnSpPr/>
          <p:nvPr/>
        </p:nvCxnSpPr>
        <p:spPr>
          <a:xfrm>
            <a:off x="1511841" y="3207438"/>
            <a:ext cx="6433514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6" name="Google Shape;602;p16">
            <a:extLst>
              <a:ext uri="{FF2B5EF4-FFF2-40B4-BE49-F238E27FC236}">
                <a16:creationId xmlns:a16="http://schemas.microsoft.com/office/drawing/2014/main" id="{A803052E-F527-0A4D-B655-A8AF8F8FCFD8}"/>
              </a:ext>
            </a:extLst>
          </p:cNvPr>
          <p:cNvCxnSpPr/>
          <p:nvPr/>
        </p:nvCxnSpPr>
        <p:spPr>
          <a:xfrm>
            <a:off x="1513173" y="3525568"/>
            <a:ext cx="6432182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167" name="Google Shape;611;p16">
            <a:extLst>
              <a:ext uri="{FF2B5EF4-FFF2-40B4-BE49-F238E27FC236}">
                <a16:creationId xmlns:a16="http://schemas.microsoft.com/office/drawing/2014/main" id="{A03472E9-292A-944B-BDD8-ADEE3B42FECC}"/>
              </a:ext>
            </a:extLst>
          </p:cNvPr>
          <p:cNvSpPr/>
          <p:nvPr/>
        </p:nvSpPr>
        <p:spPr>
          <a:xfrm>
            <a:off x="1598792" y="3272431"/>
            <a:ext cx="357187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>
                <a:solidFill>
                  <a:srgbClr val="3F3F3F"/>
                </a:solidFill>
              </a:rPr>
              <a:t>본점</a:t>
            </a:r>
            <a:endParaRPr sz="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612;p16">
            <a:extLst>
              <a:ext uri="{FF2B5EF4-FFF2-40B4-BE49-F238E27FC236}">
                <a16:creationId xmlns:a16="http://schemas.microsoft.com/office/drawing/2014/main" id="{96FB9BFC-EA02-0141-9631-89C8F0EC787B}"/>
              </a:ext>
            </a:extLst>
          </p:cNvPr>
          <p:cNvSpPr/>
          <p:nvPr/>
        </p:nvSpPr>
        <p:spPr>
          <a:xfrm>
            <a:off x="2171140" y="3272342"/>
            <a:ext cx="41549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유진호</a:t>
            </a:r>
            <a:endParaRPr/>
          </a:p>
        </p:txBody>
      </p:sp>
      <p:sp>
        <p:nvSpPr>
          <p:cNvPr id="188" name="Google Shape;613;p16">
            <a:extLst>
              <a:ext uri="{FF2B5EF4-FFF2-40B4-BE49-F238E27FC236}">
                <a16:creationId xmlns:a16="http://schemas.microsoft.com/office/drawing/2014/main" id="{DA89DB3E-82DB-5147-9D2E-62F8F7EF36D6}"/>
              </a:ext>
            </a:extLst>
          </p:cNvPr>
          <p:cNvSpPr/>
          <p:nvPr/>
        </p:nvSpPr>
        <p:spPr>
          <a:xfrm>
            <a:off x="2762537" y="3272342"/>
            <a:ext cx="119455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정장 </a:t>
            </a:r>
            <a:r>
              <a:rPr lang="en-US" altLang="ko-KR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altLang="ko-KR" sz="600">
                <a:solidFill>
                  <a:srgbClr val="3F3F3F"/>
                </a:solidFill>
              </a:rPr>
              <a:t>EA, </a:t>
            </a:r>
            <a:r>
              <a:rPr lang="ko-KR" altLang="en-US" sz="600">
                <a:solidFill>
                  <a:srgbClr val="3F3F3F"/>
                </a:solidFill>
              </a:rPr>
              <a:t>셔츠 </a:t>
            </a:r>
            <a:r>
              <a:rPr lang="en-US" altLang="ko-KR" sz="600">
                <a:solidFill>
                  <a:srgbClr val="3F3F3F"/>
                </a:solidFill>
              </a:rPr>
              <a:t>2EA</a:t>
            </a:r>
            <a:endParaRPr/>
          </a:p>
        </p:txBody>
      </p:sp>
      <p:sp>
        <p:nvSpPr>
          <p:cNvPr id="189" name="Google Shape;614;p16">
            <a:extLst>
              <a:ext uri="{FF2B5EF4-FFF2-40B4-BE49-F238E27FC236}">
                <a16:creationId xmlns:a16="http://schemas.microsoft.com/office/drawing/2014/main" id="{0298326F-A063-554D-B12E-CD075044E8ED}"/>
              </a:ext>
            </a:extLst>
          </p:cNvPr>
          <p:cNvSpPr/>
          <p:nvPr/>
        </p:nvSpPr>
        <p:spPr>
          <a:xfrm>
            <a:off x="4035631" y="3220649"/>
            <a:ext cx="65592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2018.07.02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04:30:00</a:t>
            </a:r>
            <a:endParaRPr sz="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615;p16">
            <a:extLst>
              <a:ext uri="{FF2B5EF4-FFF2-40B4-BE49-F238E27FC236}">
                <a16:creationId xmlns:a16="http://schemas.microsoft.com/office/drawing/2014/main" id="{B6BB0212-5E86-9241-BF50-6CE4F851EE1C}"/>
              </a:ext>
            </a:extLst>
          </p:cNvPr>
          <p:cNvSpPr/>
          <p:nvPr/>
        </p:nvSpPr>
        <p:spPr>
          <a:xfrm>
            <a:off x="4744694" y="3220649"/>
            <a:ext cx="65592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2018.07.02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04:30:00</a:t>
            </a:r>
            <a:endParaRPr sz="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4" name="Google Shape;628;p16">
            <a:extLst>
              <a:ext uri="{FF2B5EF4-FFF2-40B4-BE49-F238E27FC236}">
                <a16:creationId xmlns:a16="http://schemas.microsoft.com/office/drawing/2014/main" id="{C43035AC-A725-8E49-9DCE-7386C1615345}"/>
              </a:ext>
            </a:extLst>
          </p:cNvPr>
          <p:cNvCxnSpPr/>
          <p:nvPr/>
        </p:nvCxnSpPr>
        <p:spPr>
          <a:xfrm>
            <a:off x="1513173" y="3847775"/>
            <a:ext cx="6432182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205" name="Google Shape;629;p16">
            <a:extLst>
              <a:ext uri="{FF2B5EF4-FFF2-40B4-BE49-F238E27FC236}">
                <a16:creationId xmlns:a16="http://schemas.microsoft.com/office/drawing/2014/main" id="{F15438E9-9A7F-424E-B544-188D473FCC2D}"/>
              </a:ext>
            </a:extLst>
          </p:cNvPr>
          <p:cNvSpPr/>
          <p:nvPr/>
        </p:nvSpPr>
        <p:spPr>
          <a:xfrm>
            <a:off x="1602539" y="3595732"/>
            <a:ext cx="37200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청담</a:t>
            </a:r>
            <a:endParaRPr sz="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630;p16">
            <a:extLst>
              <a:ext uri="{FF2B5EF4-FFF2-40B4-BE49-F238E27FC236}">
                <a16:creationId xmlns:a16="http://schemas.microsoft.com/office/drawing/2014/main" id="{F0F69FBA-CC57-C046-BE65-3DCE90ED43D3}"/>
              </a:ext>
            </a:extLst>
          </p:cNvPr>
          <p:cNvSpPr/>
          <p:nvPr/>
        </p:nvSpPr>
        <p:spPr>
          <a:xfrm>
            <a:off x="2171140" y="3594549"/>
            <a:ext cx="41549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최용국</a:t>
            </a:r>
            <a:endParaRPr/>
          </a:p>
        </p:txBody>
      </p:sp>
      <p:sp>
        <p:nvSpPr>
          <p:cNvPr id="207" name="Google Shape;631;p16">
            <a:extLst>
              <a:ext uri="{FF2B5EF4-FFF2-40B4-BE49-F238E27FC236}">
                <a16:creationId xmlns:a16="http://schemas.microsoft.com/office/drawing/2014/main" id="{A4B9530E-D61C-A34C-95D6-0EA86D0FC6F3}"/>
              </a:ext>
            </a:extLst>
          </p:cNvPr>
          <p:cNvSpPr/>
          <p:nvPr/>
        </p:nvSpPr>
        <p:spPr>
          <a:xfrm>
            <a:off x="2762537" y="3594549"/>
            <a:ext cx="119455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>
                <a:solidFill>
                  <a:srgbClr val="3F3F3F"/>
                </a:solidFill>
              </a:rPr>
              <a:t>캐시미어 코드 </a:t>
            </a:r>
            <a:r>
              <a:rPr lang="en-US" altLang="ko-KR" sz="600">
                <a:solidFill>
                  <a:srgbClr val="3F3F3F"/>
                </a:solidFill>
              </a:rPr>
              <a:t>1EA</a:t>
            </a:r>
            <a:endParaRPr/>
          </a:p>
        </p:txBody>
      </p:sp>
      <p:sp>
        <p:nvSpPr>
          <p:cNvPr id="216" name="Google Shape;632;p16">
            <a:extLst>
              <a:ext uri="{FF2B5EF4-FFF2-40B4-BE49-F238E27FC236}">
                <a16:creationId xmlns:a16="http://schemas.microsoft.com/office/drawing/2014/main" id="{470835A9-4743-4148-9C09-6F447BB576FB}"/>
              </a:ext>
            </a:extLst>
          </p:cNvPr>
          <p:cNvSpPr/>
          <p:nvPr/>
        </p:nvSpPr>
        <p:spPr>
          <a:xfrm>
            <a:off x="4035631" y="3542856"/>
            <a:ext cx="65592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2018.07.02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04:30:00</a:t>
            </a:r>
            <a:endParaRPr sz="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633;p16">
            <a:extLst>
              <a:ext uri="{FF2B5EF4-FFF2-40B4-BE49-F238E27FC236}">
                <a16:creationId xmlns:a16="http://schemas.microsoft.com/office/drawing/2014/main" id="{97194103-B6B4-A840-B7E0-015D5A19BE8A}"/>
              </a:ext>
            </a:extLst>
          </p:cNvPr>
          <p:cNvSpPr/>
          <p:nvPr/>
        </p:nvSpPr>
        <p:spPr>
          <a:xfrm>
            <a:off x="4744694" y="3542856"/>
            <a:ext cx="65592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2018.07.02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04:30:00</a:t>
            </a:r>
            <a:endParaRPr sz="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639;p16">
            <a:extLst>
              <a:ext uri="{FF2B5EF4-FFF2-40B4-BE49-F238E27FC236}">
                <a16:creationId xmlns:a16="http://schemas.microsoft.com/office/drawing/2014/main" id="{BBD7EB63-7475-3A44-A0D6-BF0D9C24EA27}"/>
              </a:ext>
            </a:extLst>
          </p:cNvPr>
          <p:cNvSpPr/>
          <p:nvPr/>
        </p:nvSpPr>
        <p:spPr>
          <a:xfrm>
            <a:off x="5516601" y="3306461"/>
            <a:ext cx="589128" cy="114441"/>
          </a:xfrm>
          <a:prstGeom prst="roundRect">
            <a:avLst>
              <a:gd name="adj" fmla="val 50000"/>
            </a:avLst>
          </a:prstGeom>
          <a:solidFill>
            <a:srgbClr val="8DA9D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>
                <a:solidFill>
                  <a:srgbClr val="595959"/>
                </a:solidFill>
                <a:latin typeface="+mn-ea"/>
                <a:ea typeface="+mn-ea"/>
                <a:cs typeface="Arial"/>
                <a:sym typeface="Arial"/>
              </a:rPr>
              <a:t>입고완료</a:t>
            </a:r>
            <a:endParaRPr sz="1800" b="1">
              <a:latin typeface="+mn-ea"/>
              <a:ea typeface="+mn-ea"/>
            </a:endParaRPr>
          </a:p>
        </p:txBody>
      </p:sp>
      <p:sp>
        <p:nvSpPr>
          <p:cNvPr id="220" name="Google Shape;640;p16">
            <a:extLst>
              <a:ext uri="{FF2B5EF4-FFF2-40B4-BE49-F238E27FC236}">
                <a16:creationId xmlns:a16="http://schemas.microsoft.com/office/drawing/2014/main" id="{A88F0B9B-90E8-0B49-9328-E3A3C972CD18}"/>
              </a:ext>
            </a:extLst>
          </p:cNvPr>
          <p:cNvSpPr/>
          <p:nvPr/>
        </p:nvSpPr>
        <p:spPr>
          <a:xfrm>
            <a:off x="5520796" y="3624657"/>
            <a:ext cx="601021" cy="114441"/>
          </a:xfrm>
          <a:prstGeom prst="roundRect">
            <a:avLst>
              <a:gd name="adj" fmla="val 5000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>
                <a:solidFill>
                  <a:schemeClr val="lt1"/>
                </a:solidFill>
                <a:latin typeface="+mn-ea"/>
                <a:ea typeface="+mn-ea"/>
              </a:rPr>
              <a:t>원단 입고</a:t>
            </a:r>
            <a:endParaRPr sz="600" b="1">
              <a:solidFill>
                <a:schemeClr val="lt1"/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cxnSp>
        <p:nvCxnSpPr>
          <p:cNvPr id="221" name="Google Shape;641;p16">
            <a:extLst>
              <a:ext uri="{FF2B5EF4-FFF2-40B4-BE49-F238E27FC236}">
                <a16:creationId xmlns:a16="http://schemas.microsoft.com/office/drawing/2014/main" id="{D3DDE594-6B02-7749-8881-0CC783BF5EE2}"/>
              </a:ext>
            </a:extLst>
          </p:cNvPr>
          <p:cNvCxnSpPr/>
          <p:nvPr/>
        </p:nvCxnSpPr>
        <p:spPr>
          <a:xfrm>
            <a:off x="1513173" y="4165275"/>
            <a:ext cx="6432182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231" name="Google Shape;642;p16">
            <a:extLst>
              <a:ext uri="{FF2B5EF4-FFF2-40B4-BE49-F238E27FC236}">
                <a16:creationId xmlns:a16="http://schemas.microsoft.com/office/drawing/2014/main" id="{8665F0C0-1F89-E543-82C7-721234E931EF}"/>
              </a:ext>
            </a:extLst>
          </p:cNvPr>
          <p:cNvSpPr/>
          <p:nvPr/>
        </p:nvSpPr>
        <p:spPr>
          <a:xfrm>
            <a:off x="1602539" y="3916403"/>
            <a:ext cx="357187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>
                <a:solidFill>
                  <a:srgbClr val="3F3F3F"/>
                </a:solidFill>
              </a:rPr>
              <a:t>대구</a:t>
            </a:r>
            <a:endParaRPr sz="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643;p16">
            <a:extLst>
              <a:ext uri="{FF2B5EF4-FFF2-40B4-BE49-F238E27FC236}">
                <a16:creationId xmlns:a16="http://schemas.microsoft.com/office/drawing/2014/main" id="{1A59C931-5CC2-3A48-880C-1CAAE8E3D29E}"/>
              </a:ext>
            </a:extLst>
          </p:cNvPr>
          <p:cNvSpPr/>
          <p:nvPr/>
        </p:nvSpPr>
        <p:spPr>
          <a:xfrm>
            <a:off x="2171140" y="3912049"/>
            <a:ext cx="41549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>
                <a:solidFill>
                  <a:srgbClr val="3F3F3F"/>
                </a:solidFill>
              </a:rPr>
              <a:t>이병호</a:t>
            </a:r>
            <a:endParaRPr/>
          </a:p>
        </p:txBody>
      </p:sp>
      <p:sp>
        <p:nvSpPr>
          <p:cNvPr id="268" name="Google Shape;644;p16">
            <a:extLst>
              <a:ext uri="{FF2B5EF4-FFF2-40B4-BE49-F238E27FC236}">
                <a16:creationId xmlns:a16="http://schemas.microsoft.com/office/drawing/2014/main" id="{1EF3602A-7069-964A-9A4A-781785294A7D}"/>
              </a:ext>
            </a:extLst>
          </p:cNvPr>
          <p:cNvSpPr/>
          <p:nvPr/>
        </p:nvSpPr>
        <p:spPr>
          <a:xfrm>
            <a:off x="2762537" y="3912049"/>
            <a:ext cx="119455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>
                <a:solidFill>
                  <a:srgbClr val="3F3F3F"/>
                </a:solidFill>
              </a:rPr>
              <a:t>헤링본 스포츠 자켓 </a:t>
            </a:r>
            <a:r>
              <a:rPr lang="en-US" altLang="ko-KR" sz="600">
                <a:solidFill>
                  <a:srgbClr val="3F3F3F"/>
                </a:solidFill>
              </a:rPr>
              <a:t>1EA</a:t>
            </a:r>
            <a:endParaRPr/>
          </a:p>
        </p:txBody>
      </p:sp>
      <p:sp>
        <p:nvSpPr>
          <p:cNvPr id="284" name="Google Shape;645;p16">
            <a:extLst>
              <a:ext uri="{FF2B5EF4-FFF2-40B4-BE49-F238E27FC236}">
                <a16:creationId xmlns:a16="http://schemas.microsoft.com/office/drawing/2014/main" id="{0E9AC07C-E59B-9F4F-848A-A10AE91DD95C}"/>
              </a:ext>
            </a:extLst>
          </p:cNvPr>
          <p:cNvSpPr/>
          <p:nvPr/>
        </p:nvSpPr>
        <p:spPr>
          <a:xfrm>
            <a:off x="4035631" y="3860356"/>
            <a:ext cx="65592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2018.07.02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04:30:00</a:t>
            </a:r>
            <a:endParaRPr sz="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646;p16">
            <a:extLst>
              <a:ext uri="{FF2B5EF4-FFF2-40B4-BE49-F238E27FC236}">
                <a16:creationId xmlns:a16="http://schemas.microsoft.com/office/drawing/2014/main" id="{82B3238F-124E-4E4D-AF98-2D452E0AF3AF}"/>
              </a:ext>
            </a:extLst>
          </p:cNvPr>
          <p:cNvSpPr/>
          <p:nvPr/>
        </p:nvSpPr>
        <p:spPr>
          <a:xfrm>
            <a:off x="4744694" y="3860356"/>
            <a:ext cx="65592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2018.07.02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04:30:00</a:t>
            </a:r>
            <a:endParaRPr sz="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648;p16">
            <a:extLst>
              <a:ext uri="{FF2B5EF4-FFF2-40B4-BE49-F238E27FC236}">
                <a16:creationId xmlns:a16="http://schemas.microsoft.com/office/drawing/2014/main" id="{95D422EA-1CD7-D548-B07C-1CBDB1E97A42}"/>
              </a:ext>
            </a:extLst>
          </p:cNvPr>
          <p:cNvSpPr/>
          <p:nvPr/>
        </p:nvSpPr>
        <p:spPr>
          <a:xfrm>
            <a:off x="5528608" y="3953380"/>
            <a:ext cx="589939" cy="114440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>
                <a:solidFill>
                  <a:srgbClr val="595959"/>
                </a:solidFill>
                <a:latin typeface="+mn-ea"/>
                <a:ea typeface="+mn-ea"/>
              </a:rPr>
              <a:t>제작</a:t>
            </a:r>
            <a:endParaRPr sz="1800" b="1">
              <a:latin typeface="+mn-ea"/>
              <a:ea typeface="+mn-ea"/>
            </a:endParaRPr>
          </a:p>
        </p:txBody>
      </p:sp>
      <p:sp>
        <p:nvSpPr>
          <p:cNvPr id="287" name="Google Shape;635;p16">
            <a:extLst>
              <a:ext uri="{FF2B5EF4-FFF2-40B4-BE49-F238E27FC236}">
                <a16:creationId xmlns:a16="http://schemas.microsoft.com/office/drawing/2014/main" id="{79672480-20D8-1A4B-A507-56FD326EB07D}"/>
              </a:ext>
            </a:extLst>
          </p:cNvPr>
          <p:cNvSpPr/>
          <p:nvPr/>
        </p:nvSpPr>
        <p:spPr>
          <a:xfrm>
            <a:off x="6358202" y="3951164"/>
            <a:ext cx="549033" cy="114441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>
                <a:solidFill>
                  <a:schemeClr val="tx2"/>
                </a:solidFill>
                <a:latin typeface="+mn-ea"/>
                <a:ea typeface="+mn-ea"/>
              </a:rPr>
              <a:t>수정</a:t>
            </a:r>
            <a:endParaRPr sz="1800" b="1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288" name="Google Shape;635;p16">
            <a:extLst>
              <a:ext uri="{FF2B5EF4-FFF2-40B4-BE49-F238E27FC236}">
                <a16:creationId xmlns:a16="http://schemas.microsoft.com/office/drawing/2014/main" id="{AFDF2E8C-9440-2841-B453-F5D19FBD3BDD}"/>
              </a:ext>
            </a:extLst>
          </p:cNvPr>
          <p:cNvSpPr/>
          <p:nvPr/>
        </p:nvSpPr>
        <p:spPr>
          <a:xfrm>
            <a:off x="6359437" y="3301235"/>
            <a:ext cx="549033" cy="114441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>
                <a:solidFill>
                  <a:schemeClr val="tx2"/>
                </a:solidFill>
                <a:latin typeface="+mn-ea"/>
                <a:ea typeface="+mn-ea"/>
              </a:rPr>
              <a:t>수정</a:t>
            </a:r>
            <a:endParaRPr sz="1800" b="1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289" name="Google Shape;635;p16">
            <a:extLst>
              <a:ext uri="{FF2B5EF4-FFF2-40B4-BE49-F238E27FC236}">
                <a16:creationId xmlns:a16="http://schemas.microsoft.com/office/drawing/2014/main" id="{ABD0B4F9-AAFC-EA47-B94B-1861C3A79CFB}"/>
              </a:ext>
            </a:extLst>
          </p:cNvPr>
          <p:cNvSpPr/>
          <p:nvPr/>
        </p:nvSpPr>
        <p:spPr>
          <a:xfrm>
            <a:off x="6358201" y="3629661"/>
            <a:ext cx="549033" cy="114441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>
                <a:solidFill>
                  <a:schemeClr val="tx2"/>
                </a:solidFill>
                <a:latin typeface="+mn-ea"/>
                <a:ea typeface="+mn-ea"/>
              </a:rPr>
              <a:t>수정</a:t>
            </a:r>
            <a:endParaRPr sz="1800" b="1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290" name="Google Shape;615;p16">
            <a:extLst>
              <a:ext uri="{FF2B5EF4-FFF2-40B4-BE49-F238E27FC236}">
                <a16:creationId xmlns:a16="http://schemas.microsoft.com/office/drawing/2014/main" id="{E4F58A9D-1A29-0F44-8596-40DDF560F0F0}"/>
              </a:ext>
            </a:extLst>
          </p:cNvPr>
          <p:cNvSpPr/>
          <p:nvPr/>
        </p:nvSpPr>
        <p:spPr>
          <a:xfrm>
            <a:off x="7137996" y="3214667"/>
            <a:ext cx="65592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2018.07.02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04:30:00</a:t>
            </a:r>
            <a:endParaRPr sz="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633;p16">
            <a:extLst>
              <a:ext uri="{FF2B5EF4-FFF2-40B4-BE49-F238E27FC236}">
                <a16:creationId xmlns:a16="http://schemas.microsoft.com/office/drawing/2014/main" id="{D6D46723-3DD8-ED48-B0B4-C63C9F107179}"/>
              </a:ext>
            </a:extLst>
          </p:cNvPr>
          <p:cNvSpPr/>
          <p:nvPr/>
        </p:nvSpPr>
        <p:spPr>
          <a:xfrm>
            <a:off x="7137996" y="3536874"/>
            <a:ext cx="65592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2018.07.02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04:30:00</a:t>
            </a:r>
            <a:endParaRPr sz="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646;p16">
            <a:extLst>
              <a:ext uri="{FF2B5EF4-FFF2-40B4-BE49-F238E27FC236}">
                <a16:creationId xmlns:a16="http://schemas.microsoft.com/office/drawing/2014/main" id="{9CE9BEF6-078F-0148-A795-A1AA13D96505}"/>
              </a:ext>
            </a:extLst>
          </p:cNvPr>
          <p:cNvSpPr/>
          <p:nvPr/>
        </p:nvSpPr>
        <p:spPr>
          <a:xfrm>
            <a:off x="7137996" y="3854374"/>
            <a:ext cx="65592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2018.07.02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04:30:00</a:t>
            </a:r>
            <a:endParaRPr sz="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805;p17">
            <a:extLst>
              <a:ext uri="{FF2B5EF4-FFF2-40B4-BE49-F238E27FC236}">
                <a16:creationId xmlns:a16="http://schemas.microsoft.com/office/drawing/2014/main" id="{9716E496-6B08-F548-8FE6-03B20E010255}"/>
              </a:ext>
            </a:extLst>
          </p:cNvPr>
          <p:cNvSpPr txBox="1"/>
          <p:nvPr/>
        </p:nvSpPr>
        <p:spPr>
          <a:xfrm>
            <a:off x="3768562" y="4365627"/>
            <a:ext cx="2656423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1 | 2 | 3 | 4 | 5 | 6 | 7 | 8 | 9 | 10 | 다음</a:t>
            </a:r>
            <a:endParaRPr/>
          </a:p>
        </p:txBody>
      </p:sp>
      <p:cxnSp>
        <p:nvCxnSpPr>
          <p:cNvPr id="141" name="Google Shape;111;p13">
            <a:extLst>
              <a:ext uri="{FF2B5EF4-FFF2-40B4-BE49-F238E27FC236}">
                <a16:creationId xmlns:a16="http://schemas.microsoft.com/office/drawing/2014/main" id="{2B62568A-E380-0B4F-AF2C-FCCE78C4CFB3}"/>
              </a:ext>
            </a:extLst>
          </p:cNvPr>
          <p:cNvCxnSpPr/>
          <p:nvPr/>
        </p:nvCxnSpPr>
        <p:spPr>
          <a:xfrm>
            <a:off x="8680863" y="2556607"/>
            <a:ext cx="836227" cy="0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5" name="Google Shape;112;p13">
            <a:extLst>
              <a:ext uri="{FF2B5EF4-FFF2-40B4-BE49-F238E27FC236}">
                <a16:creationId xmlns:a16="http://schemas.microsoft.com/office/drawing/2014/main" id="{258CB3F8-43FD-014E-B091-9A4D73EB5F5C}"/>
              </a:ext>
            </a:extLst>
          </p:cNvPr>
          <p:cNvCxnSpPr/>
          <p:nvPr/>
        </p:nvCxnSpPr>
        <p:spPr>
          <a:xfrm>
            <a:off x="8913573" y="2580804"/>
            <a:ext cx="836227" cy="0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58" name="그룹 157">
            <a:extLst>
              <a:ext uri="{FF2B5EF4-FFF2-40B4-BE49-F238E27FC236}">
                <a16:creationId xmlns:a16="http://schemas.microsoft.com/office/drawing/2014/main" id="{4255421F-B305-0541-A58C-9BA4EAC61D42}"/>
              </a:ext>
            </a:extLst>
          </p:cNvPr>
          <p:cNvGrpSpPr/>
          <p:nvPr/>
        </p:nvGrpSpPr>
        <p:grpSpPr>
          <a:xfrm>
            <a:off x="8781487" y="2373899"/>
            <a:ext cx="1174282" cy="3441534"/>
            <a:chOff x="8546396" y="2736302"/>
            <a:chExt cx="1174282" cy="3718820"/>
          </a:xfrm>
        </p:grpSpPr>
        <p:sp>
          <p:nvSpPr>
            <p:cNvPr id="224" name="Google Shape;144;p13">
              <a:extLst>
                <a:ext uri="{FF2B5EF4-FFF2-40B4-BE49-F238E27FC236}">
                  <a16:creationId xmlns:a16="http://schemas.microsoft.com/office/drawing/2014/main" id="{71890752-AE1F-F444-8D7C-38E691E9A998}"/>
                </a:ext>
              </a:extLst>
            </p:cNvPr>
            <p:cNvSpPr/>
            <p:nvPr/>
          </p:nvSpPr>
          <p:spPr>
            <a:xfrm>
              <a:off x="8546396" y="2736302"/>
              <a:ext cx="180463" cy="1804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700"/>
                <a:buFont typeface="Arial"/>
                <a:buNone/>
              </a:pPr>
              <a:r>
                <a:rPr lang="ko-KR" sz="7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sz="7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132;p13">
              <a:extLst>
                <a:ext uri="{FF2B5EF4-FFF2-40B4-BE49-F238E27FC236}">
                  <a16:creationId xmlns:a16="http://schemas.microsoft.com/office/drawing/2014/main" id="{8B351D86-B49A-4F4C-8DF1-0D3A7EA982DE}"/>
                </a:ext>
              </a:extLst>
            </p:cNvPr>
            <p:cNvSpPr/>
            <p:nvPr/>
          </p:nvSpPr>
          <p:spPr>
            <a:xfrm>
              <a:off x="8663283" y="2826533"/>
              <a:ext cx="1057394" cy="3628589"/>
            </a:xfrm>
            <a:prstGeom prst="roundRect">
              <a:avLst>
                <a:gd name="adj" fmla="val 7584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640;p16">
              <a:extLst>
                <a:ext uri="{FF2B5EF4-FFF2-40B4-BE49-F238E27FC236}">
                  <a16:creationId xmlns:a16="http://schemas.microsoft.com/office/drawing/2014/main" id="{5E695E1A-1895-2F49-B7D2-F76778B0CB58}"/>
                </a:ext>
              </a:extLst>
            </p:cNvPr>
            <p:cNvSpPr/>
            <p:nvPr/>
          </p:nvSpPr>
          <p:spPr>
            <a:xfrm>
              <a:off x="8781464" y="3323895"/>
              <a:ext cx="815143" cy="156035"/>
            </a:xfrm>
            <a:prstGeom prst="roundRect">
              <a:avLst>
                <a:gd name="adj" fmla="val 50000"/>
              </a:avLst>
            </a:pr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700" b="1">
                  <a:solidFill>
                    <a:schemeClr val="lt1"/>
                  </a:solidFill>
                  <a:latin typeface="+mj-ea"/>
                  <a:ea typeface="+mj-ea"/>
                </a:rPr>
                <a:t>출고준비</a:t>
              </a:r>
              <a:endParaRPr sz="700" b="1">
                <a:solidFill>
                  <a:schemeClr val="lt1"/>
                </a:solidFill>
                <a:latin typeface="+mj-ea"/>
                <a:ea typeface="+mj-ea"/>
                <a:cs typeface="Arial"/>
                <a:sym typeface="Arial"/>
              </a:endParaRPr>
            </a:p>
          </p:txBody>
        </p:sp>
        <p:sp>
          <p:nvSpPr>
            <p:cNvPr id="235" name="Google Shape;648;p16">
              <a:extLst>
                <a:ext uri="{FF2B5EF4-FFF2-40B4-BE49-F238E27FC236}">
                  <a16:creationId xmlns:a16="http://schemas.microsoft.com/office/drawing/2014/main" id="{1326EA8D-349B-FE48-9928-21A5B5A9D051}"/>
                </a:ext>
              </a:extLst>
            </p:cNvPr>
            <p:cNvSpPr/>
            <p:nvPr/>
          </p:nvSpPr>
          <p:spPr>
            <a:xfrm>
              <a:off x="8781464" y="3542744"/>
              <a:ext cx="800113" cy="156034"/>
            </a:xfrm>
            <a:prstGeom prst="roundRect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700" b="1">
                  <a:solidFill>
                    <a:srgbClr val="595959"/>
                  </a:solidFill>
                  <a:latin typeface="+mj-ea"/>
                  <a:ea typeface="+mj-ea"/>
                </a:rPr>
                <a:t>출고 완료</a:t>
              </a:r>
              <a:endParaRPr sz="2000" b="1">
                <a:latin typeface="+mj-ea"/>
                <a:ea typeface="+mj-ea"/>
              </a:endParaRPr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0764DC2C-FBC7-4349-AF3D-FF05D18C5C39}"/>
                </a:ext>
              </a:extLst>
            </p:cNvPr>
            <p:cNvSpPr txBox="1"/>
            <p:nvPr/>
          </p:nvSpPr>
          <p:spPr>
            <a:xfrm>
              <a:off x="8671414" y="2892500"/>
              <a:ext cx="10492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800" b="1">
                  <a:solidFill>
                    <a:srgbClr val="00B050"/>
                  </a:solidFill>
                  <a:latin typeface="+mj-ea"/>
                  <a:ea typeface="+mj-ea"/>
                </a:rPr>
                <a:t>진행 절차</a:t>
              </a:r>
              <a:br>
                <a:rPr kumimoji="1" lang="en-US" altLang="ko-KR" sz="800" b="1">
                  <a:solidFill>
                    <a:srgbClr val="00B050"/>
                  </a:solidFill>
                  <a:latin typeface="+mj-ea"/>
                  <a:ea typeface="+mj-ea"/>
                </a:rPr>
              </a:br>
              <a:r>
                <a:rPr kumimoji="1" lang="ko-KR" altLang="en-US" sz="800" b="1">
                  <a:solidFill>
                    <a:srgbClr val="00B050"/>
                  </a:solidFill>
                  <a:latin typeface="+mj-ea"/>
                  <a:ea typeface="+mj-ea"/>
                </a:rPr>
                <a:t>업데이트</a:t>
              </a:r>
              <a:endParaRPr kumimoji="1" lang="ko-Kore-KR" altLang="en-US" sz="800" b="1">
                <a:solidFill>
                  <a:srgbClr val="00B050"/>
                </a:solidFill>
                <a:latin typeface="+mj-ea"/>
                <a:ea typeface="+mj-ea"/>
              </a:endParaRPr>
            </a:p>
          </p:txBody>
        </p:sp>
        <p:sp>
          <p:nvSpPr>
            <p:cNvPr id="237" name="Google Shape;135;p13">
              <a:extLst>
                <a:ext uri="{FF2B5EF4-FFF2-40B4-BE49-F238E27FC236}">
                  <a16:creationId xmlns:a16="http://schemas.microsoft.com/office/drawing/2014/main" id="{C9DE0702-89C3-2141-8738-0507BC687B66}"/>
                </a:ext>
              </a:extLst>
            </p:cNvPr>
            <p:cNvSpPr txBox="1"/>
            <p:nvPr/>
          </p:nvSpPr>
          <p:spPr>
            <a:xfrm>
              <a:off x="8757779" y="3807229"/>
              <a:ext cx="837925" cy="2939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00" b="1">
                  <a:solidFill>
                    <a:schemeClr val="tx1"/>
                  </a:solidFill>
                  <a:latin typeface="+mj-ea"/>
                  <a:ea typeface="+mj-ea"/>
                  <a:cs typeface="Arial"/>
                  <a:sym typeface="Arial"/>
                </a:rPr>
                <a:t>특이사항</a:t>
              </a:r>
              <a:endParaRPr lang="en-US" altLang="ko-KR" sz="1000" b="1">
                <a:solidFill>
                  <a:schemeClr val="tx1"/>
                </a:solidFill>
                <a:latin typeface="+mj-ea"/>
                <a:ea typeface="+mj-ea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 b="1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endParaRPr>
            </a:p>
          </p:txBody>
        </p:sp>
        <p:sp>
          <p:nvSpPr>
            <p:cNvPr id="238" name="Google Shape;180;p14">
              <a:extLst>
                <a:ext uri="{FF2B5EF4-FFF2-40B4-BE49-F238E27FC236}">
                  <a16:creationId xmlns:a16="http://schemas.microsoft.com/office/drawing/2014/main" id="{A8FAC227-A843-E343-9E95-DA8D9057EA07}"/>
                </a:ext>
              </a:extLst>
            </p:cNvPr>
            <p:cNvSpPr/>
            <p:nvPr/>
          </p:nvSpPr>
          <p:spPr>
            <a:xfrm>
              <a:off x="8764549" y="4101163"/>
              <a:ext cx="795767" cy="1442218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>
                <a:solidFill>
                  <a:srgbClr val="595959"/>
                </a:solidFill>
                <a:latin typeface="+mj-ea"/>
                <a:ea typeface="+mj-ea"/>
                <a:cs typeface="Arial"/>
                <a:sym typeface="Arial"/>
              </a:endParaRPr>
            </a:p>
          </p:txBody>
        </p:sp>
        <p:sp>
          <p:nvSpPr>
            <p:cNvPr id="239" name="Google Shape;182;p14">
              <a:extLst>
                <a:ext uri="{FF2B5EF4-FFF2-40B4-BE49-F238E27FC236}">
                  <a16:creationId xmlns:a16="http://schemas.microsoft.com/office/drawing/2014/main" id="{4C0A3791-9140-6245-88D3-283D0C0FA392}"/>
                </a:ext>
              </a:extLst>
            </p:cNvPr>
            <p:cNvSpPr txBox="1"/>
            <p:nvPr/>
          </p:nvSpPr>
          <p:spPr>
            <a:xfrm>
              <a:off x="8796121" y="4117802"/>
              <a:ext cx="715013" cy="10616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b="1">
                  <a:solidFill>
                    <a:srgbClr val="BFBFBF"/>
                  </a:solidFill>
                  <a:latin typeface="+mj-ea"/>
                  <a:ea typeface="+mj-ea"/>
                </a:rPr>
                <a:t>특이사항</a:t>
              </a:r>
              <a:endParaRPr>
                <a:latin typeface="+mj-ea"/>
                <a:ea typeface="+mj-ea"/>
              </a:endParaRPr>
            </a:p>
          </p:txBody>
        </p:sp>
        <p:sp>
          <p:nvSpPr>
            <p:cNvPr id="240" name="Google Shape;635;p16">
              <a:extLst>
                <a:ext uri="{FF2B5EF4-FFF2-40B4-BE49-F238E27FC236}">
                  <a16:creationId xmlns:a16="http://schemas.microsoft.com/office/drawing/2014/main" id="{88D0F522-FA85-B844-90C3-5BFAD3734F1B}"/>
                </a:ext>
              </a:extLst>
            </p:cNvPr>
            <p:cNvSpPr/>
            <p:nvPr/>
          </p:nvSpPr>
          <p:spPr>
            <a:xfrm>
              <a:off x="8955825" y="5861595"/>
              <a:ext cx="440114" cy="203711"/>
            </a:xfrm>
            <a:prstGeom prst="roundRect">
              <a:avLst>
                <a:gd name="adj" fmla="val 50000"/>
              </a:avLst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700" b="1">
                  <a:solidFill>
                    <a:schemeClr val="tx2"/>
                  </a:solidFill>
                  <a:latin typeface="+mn-ea"/>
                  <a:ea typeface="+mn-ea"/>
                </a:rPr>
                <a:t>수정</a:t>
              </a:r>
              <a:endParaRPr lang="en-US" altLang="ko-KR" sz="700" b="1">
                <a:solidFill>
                  <a:schemeClr val="tx2"/>
                </a:solidFill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3667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 txBox="1">
            <a:spLocks noGrp="1"/>
          </p:cNvSpPr>
          <p:nvPr>
            <p:ph type="title"/>
          </p:nvPr>
        </p:nvSpPr>
        <p:spPr>
          <a:xfrm>
            <a:off x="95251" y="102376"/>
            <a:ext cx="8434388" cy="34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altLang="ko-KR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DB </a:t>
            </a:r>
            <a:r>
              <a:rPr lang="ko-KR" alt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설계</a:t>
            </a:r>
            <a:endParaRPr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31C8D9C-AF51-064C-AA57-FBA1869B97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3478115"/>
              </p:ext>
            </p:extLst>
          </p:nvPr>
        </p:nvGraphicFramePr>
        <p:xfrm>
          <a:off x="277706" y="1074420"/>
          <a:ext cx="4425968" cy="5262880"/>
        </p:xfrm>
        <a:graphic>
          <a:graphicData uri="http://schemas.openxmlformats.org/drawingml/2006/table">
            <a:tbl>
              <a:tblPr firstRow="1" bandRow="1">
                <a:tableStyleId>{63E05CD8-3939-45AD-B4BA-CC9DD151A76F}</a:tableStyleId>
              </a:tblPr>
              <a:tblGrid>
                <a:gridCol w="1565724">
                  <a:extLst>
                    <a:ext uri="{9D8B030D-6E8A-4147-A177-3AD203B41FA5}">
                      <a16:colId xmlns:a16="http://schemas.microsoft.com/office/drawing/2014/main" val="2516619040"/>
                    </a:ext>
                  </a:extLst>
                </a:gridCol>
                <a:gridCol w="1748333">
                  <a:extLst>
                    <a:ext uri="{9D8B030D-6E8A-4147-A177-3AD203B41FA5}">
                      <a16:colId xmlns:a16="http://schemas.microsoft.com/office/drawing/2014/main" val="1349677944"/>
                    </a:ext>
                  </a:extLst>
                </a:gridCol>
                <a:gridCol w="1111911">
                  <a:extLst>
                    <a:ext uri="{9D8B030D-6E8A-4147-A177-3AD203B41FA5}">
                      <a16:colId xmlns:a16="http://schemas.microsoft.com/office/drawing/2014/main" val="38969510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2" algn="l"/>
                      <a:r>
                        <a:rPr lang="en-US" altLang="ko-Kore-KR" sz="1200" b="1">
                          <a:latin typeface="+mn-ea"/>
                          <a:ea typeface="+mn-ea"/>
                        </a:rPr>
                        <a:t>Fields</a:t>
                      </a:r>
                      <a:endParaRPr lang="ko-Kore-KR" altLang="en-US" sz="1200" b="1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vl="2" algn="l"/>
                      <a:r>
                        <a:rPr lang="en-US" altLang="ko-KR" sz="1200" b="1">
                          <a:latin typeface="+mn-ea"/>
                          <a:ea typeface="+mn-ea"/>
                        </a:rPr>
                        <a:t>Desc</a:t>
                      </a:r>
                      <a:endParaRPr lang="ko-Kore-KR" altLang="en-US" sz="1200" b="1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vl="2" algn="l"/>
                      <a:r>
                        <a:rPr lang="en-US" altLang="ko-Kore-KR" sz="1200" b="1">
                          <a:latin typeface="+mn-ea"/>
                          <a:ea typeface="+mn-ea"/>
                        </a:rPr>
                        <a:t>Type</a:t>
                      </a:r>
                      <a:endParaRPr lang="ko-Kore-KR" altLang="en-US" sz="1200" b="1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57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 algn="l"/>
                      <a:r>
                        <a:rPr lang="en-US" altLang="ko-Kore-KR" sz="1200">
                          <a:latin typeface="+mn-ea"/>
                          <a:ea typeface="+mn-ea"/>
                        </a:rPr>
                        <a:t>id</a:t>
                      </a:r>
                      <a:endParaRPr lang="ko-Kore-KR" altLang="en-US" sz="12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2" algn="l"/>
                      <a:r>
                        <a:rPr lang="ko-KR" altLang="en-US" sz="1200">
                          <a:latin typeface="+mn-ea"/>
                          <a:ea typeface="+mn-ea"/>
                        </a:rPr>
                        <a:t>시퀀스</a:t>
                      </a:r>
                      <a:r>
                        <a:rPr lang="en-US" altLang="ko-KR" sz="1200">
                          <a:latin typeface="+mn-ea"/>
                          <a:ea typeface="+mn-ea"/>
                        </a:rPr>
                        <a:t>(pk)</a:t>
                      </a:r>
                      <a:endParaRPr lang="ko-Kore-KR" altLang="en-US" sz="12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2" algn="l"/>
                      <a:r>
                        <a:rPr lang="en-US" altLang="ko-KR" sz="1200">
                          <a:latin typeface="+mn-ea"/>
                          <a:ea typeface="+mn-ea"/>
                        </a:rPr>
                        <a:t>int</a:t>
                      </a:r>
                      <a:endParaRPr lang="ko-Kore-KR" altLang="en-US" sz="12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7324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 algn="l"/>
                      <a:r>
                        <a:rPr lang="en-US" altLang="ko-Kore-KR" sz="1200">
                          <a:latin typeface="+mn-ea"/>
                          <a:ea typeface="+mn-ea"/>
                        </a:rPr>
                        <a:t>site</a:t>
                      </a:r>
                      <a:endParaRPr lang="ko-Kore-KR" altLang="en-US" sz="12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2" algn="l"/>
                      <a:r>
                        <a:rPr lang="ko-KR" altLang="en-US" sz="1200">
                          <a:latin typeface="+mn-ea"/>
                          <a:ea typeface="+mn-ea"/>
                        </a:rPr>
                        <a:t>지점</a:t>
                      </a:r>
                      <a:endParaRPr lang="ko-Kore-KR" altLang="en-US" sz="12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2" algn="l"/>
                      <a:r>
                        <a:rPr lang="en-US" altLang="ko-Kore-KR" sz="1200">
                          <a:latin typeface="+mn-ea"/>
                          <a:ea typeface="+mn-ea"/>
                        </a:rPr>
                        <a:t>string</a:t>
                      </a:r>
                      <a:endParaRPr lang="ko-Kore-KR" altLang="en-US" sz="12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66292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 algn="l"/>
                      <a:r>
                        <a:rPr lang="en-US" altLang="ko-Kore-KR" sz="1200">
                          <a:latin typeface="+mn-ea"/>
                          <a:ea typeface="+mn-ea"/>
                        </a:rPr>
                        <a:t>name</a:t>
                      </a:r>
                      <a:endParaRPr lang="ko-Kore-KR" altLang="en-US" sz="12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2" algn="l"/>
                      <a:r>
                        <a:rPr lang="ko-Kore-KR" altLang="en-US" sz="1200">
                          <a:latin typeface="+mn-ea"/>
                          <a:ea typeface="+mn-ea"/>
                        </a:rPr>
                        <a:t>고객명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2" algn="l"/>
                      <a:r>
                        <a:rPr lang="en-US" altLang="ko-Kore-KR" sz="1200">
                          <a:latin typeface="+mn-ea"/>
                          <a:ea typeface="+mn-ea"/>
                        </a:rPr>
                        <a:t>string</a:t>
                      </a:r>
                      <a:endParaRPr lang="ko-Kore-KR" altLang="en-US" sz="12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3642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 algn="l"/>
                      <a:r>
                        <a:rPr lang="en-US" altLang="ko-Kore-KR" sz="1200">
                          <a:latin typeface="+mn-ea"/>
                          <a:ea typeface="+mn-ea"/>
                        </a:rPr>
                        <a:t>telpno</a:t>
                      </a:r>
                      <a:endParaRPr lang="ko-Kore-KR" altLang="en-US" sz="12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2" algn="l"/>
                      <a:r>
                        <a:rPr lang="ko-Kore-KR" altLang="en-US" sz="1200">
                          <a:latin typeface="+mn-ea"/>
                          <a:ea typeface="+mn-ea"/>
                        </a:rPr>
                        <a:t>연락처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2" algn="l"/>
                      <a:r>
                        <a:rPr lang="en-US" altLang="ko-Kore-KR" sz="1200">
                          <a:latin typeface="+mn-ea"/>
                          <a:ea typeface="+mn-ea"/>
                        </a:rPr>
                        <a:t>string</a:t>
                      </a:r>
                      <a:endParaRPr lang="ko-Kore-KR" altLang="en-US" sz="12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73588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 algn="l"/>
                      <a:r>
                        <a:rPr lang="en-US" altLang="ko-Kore-KR" sz="1200">
                          <a:latin typeface="+mn-ea"/>
                          <a:ea typeface="+mn-ea"/>
                        </a:rPr>
                        <a:t>product</a:t>
                      </a:r>
                      <a:endParaRPr lang="ko-Kore-KR" altLang="en-US" sz="12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ore-KR" altLang="en-US" sz="1200">
                          <a:latin typeface="+mn-ea"/>
                          <a:ea typeface="+mn-ea"/>
                        </a:rPr>
                        <a:t>상품명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2" algn="l"/>
                      <a:r>
                        <a:rPr lang="en-US" altLang="ko-Kore-KR" sz="1200">
                          <a:latin typeface="+mn-ea"/>
                          <a:ea typeface="+mn-ea"/>
                        </a:rPr>
                        <a:t>string</a:t>
                      </a:r>
                      <a:endParaRPr lang="ko-Kore-KR" altLang="en-US" sz="12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50424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 algn="l"/>
                      <a:r>
                        <a:rPr lang="en-US" altLang="ko-Kore-KR" sz="1200">
                          <a:latin typeface="+mn-ea"/>
                          <a:ea typeface="+mn-ea"/>
                        </a:rPr>
                        <a:t>price</a:t>
                      </a:r>
                      <a:endParaRPr lang="ko-Kore-KR" altLang="en-US" sz="12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ore-KR" altLang="en-US" sz="1200">
                          <a:latin typeface="+mn-ea"/>
                          <a:ea typeface="+mn-ea"/>
                        </a:rPr>
                        <a:t>금액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2" algn="l"/>
                      <a:r>
                        <a:rPr lang="en-US" altLang="ko-Kore-KR" sz="1200">
                          <a:latin typeface="+mn-ea"/>
                          <a:ea typeface="+mn-ea"/>
                        </a:rPr>
                        <a:t>int</a:t>
                      </a:r>
                      <a:endParaRPr lang="ko-Kore-KR" altLang="en-US" sz="12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3350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 algn="l"/>
                      <a:r>
                        <a:rPr lang="en-US" altLang="ko-Kore-KR" sz="1200">
                          <a:latin typeface="+mn-ea"/>
                          <a:ea typeface="+mn-ea"/>
                        </a:rPr>
                        <a:t>order_date</a:t>
                      </a:r>
                      <a:endParaRPr lang="ko-Kore-KR" altLang="en-US" sz="12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2" algn="l"/>
                      <a:r>
                        <a:rPr lang="ko-Kore-KR" altLang="en-US" sz="1200">
                          <a:latin typeface="+mn-ea"/>
                          <a:ea typeface="+mn-ea"/>
                        </a:rPr>
                        <a:t>주문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 날짜</a:t>
                      </a:r>
                      <a:endParaRPr lang="ko-Kore-KR" altLang="en-US" sz="12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2" algn="l"/>
                      <a:r>
                        <a:rPr lang="en-US" altLang="ko-Kore-KR" sz="1200">
                          <a:latin typeface="+mn-ea"/>
                          <a:ea typeface="+mn-ea"/>
                        </a:rPr>
                        <a:t>Date</a:t>
                      </a:r>
                      <a:endParaRPr lang="ko-Kore-KR" altLang="en-US" sz="12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2385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 algn="l"/>
                      <a:r>
                        <a:rPr lang="en-US" altLang="ko-Kore-KR" sz="1200">
                          <a:latin typeface="+mn-ea"/>
                          <a:ea typeface="+mn-ea"/>
                        </a:rPr>
                        <a:t>complete_date</a:t>
                      </a:r>
                      <a:endParaRPr lang="ko-Kore-KR" altLang="en-US" sz="12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ore-KR" altLang="en-US" sz="1200">
                          <a:latin typeface="+mn-ea"/>
                          <a:ea typeface="+mn-ea"/>
                        </a:rPr>
                        <a:t>입고완료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 날짜</a:t>
                      </a:r>
                      <a:endParaRPr lang="ko-Kore-KR" altLang="en-US" sz="12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2" algn="l"/>
                      <a:r>
                        <a:rPr lang="en-US" altLang="ko-Kore-KR" sz="1200">
                          <a:latin typeface="+mn-ea"/>
                          <a:ea typeface="+mn-ea"/>
                        </a:rPr>
                        <a:t>Date</a:t>
                      </a:r>
                      <a:endParaRPr lang="ko-Kore-KR" altLang="en-US" sz="12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73849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 algn="l"/>
                      <a:r>
                        <a:rPr lang="en-US" altLang="ko-Kore-KR" sz="1200">
                          <a:latin typeface="+mn-ea"/>
                          <a:ea typeface="+mn-ea"/>
                        </a:rPr>
                        <a:t>order_status</a:t>
                      </a:r>
                      <a:endParaRPr lang="ko-Kore-KR" altLang="en-US" sz="12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2" algn="l"/>
                      <a:r>
                        <a:rPr lang="ko-Kore-KR" altLang="en-US" sz="1200">
                          <a:latin typeface="+mn-ea"/>
                          <a:ea typeface="+mn-ea"/>
                        </a:rPr>
                        <a:t>주문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 </a:t>
                      </a:r>
                      <a:r>
                        <a:rPr lang="ko-Kore-KR" altLang="en-US" sz="1200">
                          <a:latin typeface="+mn-ea"/>
                          <a:ea typeface="+mn-ea"/>
                        </a:rPr>
                        <a:t>진행사항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2" algn="l"/>
                      <a:r>
                        <a:rPr lang="en-US" altLang="ko-Kore-KR" sz="1200">
                          <a:latin typeface="+mn-ea"/>
                          <a:ea typeface="+mn-ea"/>
                        </a:rPr>
                        <a:t>int</a:t>
                      </a:r>
                    </a:p>
                    <a:p>
                      <a:pPr lvl="2" algn="l"/>
                      <a:r>
                        <a:rPr lang="en-US" altLang="ko-Kore-KR" sz="1200">
                          <a:latin typeface="+mn-ea"/>
                          <a:ea typeface="+mn-ea"/>
                        </a:rPr>
                        <a:t>0 : 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주문</a:t>
                      </a:r>
                      <a:endParaRPr lang="en-US" altLang="ko-Kore-KR" sz="1200">
                        <a:latin typeface="+mn-ea"/>
                        <a:ea typeface="+mn-ea"/>
                      </a:endParaRPr>
                    </a:p>
                    <a:p>
                      <a:pPr lvl="2" algn="l"/>
                      <a:r>
                        <a:rPr lang="en-US" altLang="ko-Kore-KR" sz="1200"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>
                          <a:latin typeface="+mn-ea"/>
                          <a:ea typeface="+mn-ea"/>
                        </a:rPr>
                        <a:t>: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 가봉 완료</a:t>
                      </a:r>
                      <a:endParaRPr lang="en-US" altLang="ko-Kore-KR" sz="1200">
                        <a:latin typeface="+mn-ea"/>
                        <a:ea typeface="+mn-ea"/>
                      </a:endParaRPr>
                    </a:p>
                    <a:p>
                      <a:pPr lvl="2" algn="l"/>
                      <a:r>
                        <a:rPr lang="en-US" altLang="ko-Kore-KR" sz="1200"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>
                          <a:latin typeface="+mn-ea"/>
                          <a:ea typeface="+mn-ea"/>
                        </a:rPr>
                        <a:t>: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 완성 완료</a:t>
                      </a:r>
                      <a:endParaRPr lang="en-US" altLang="ko-Kore-KR" sz="1200">
                        <a:latin typeface="+mn-ea"/>
                        <a:ea typeface="+mn-ea"/>
                      </a:endParaRPr>
                    </a:p>
                    <a:p>
                      <a:pPr lvl="2" algn="l"/>
                      <a:r>
                        <a:rPr lang="en-US" altLang="ko-Kore-KR" sz="1200"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>
                          <a:latin typeface="+mn-ea"/>
                          <a:ea typeface="+mn-ea"/>
                        </a:rPr>
                        <a:t>: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차 수선</a:t>
                      </a:r>
                      <a:endParaRPr lang="en-US" altLang="ko-Kore-KR" sz="1200">
                        <a:latin typeface="+mn-ea"/>
                        <a:ea typeface="+mn-ea"/>
                      </a:endParaRPr>
                    </a:p>
                    <a:p>
                      <a:pPr lvl="2" algn="l"/>
                      <a:r>
                        <a:rPr lang="en-US" altLang="ko-Kore-KR" sz="1200"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>
                          <a:latin typeface="+mn-ea"/>
                          <a:ea typeface="+mn-ea"/>
                        </a:rPr>
                        <a:t>: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 출고 준비</a:t>
                      </a:r>
                      <a:endParaRPr lang="en-US" altLang="ko-KR" sz="1200">
                        <a:latin typeface="+mn-ea"/>
                        <a:ea typeface="+mn-ea"/>
                      </a:endParaRPr>
                    </a:p>
                    <a:p>
                      <a:pPr lvl="2" algn="l"/>
                      <a:r>
                        <a:rPr lang="en-US" altLang="ko-KR" sz="1200"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>
                          <a:latin typeface="+mn-ea"/>
                          <a:ea typeface="+mn-ea"/>
                        </a:rPr>
                        <a:t>: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 출고 완료</a:t>
                      </a:r>
                      <a:endParaRPr lang="en-US" altLang="ko-Kore-KR" sz="1200">
                        <a:latin typeface="+mn-ea"/>
                        <a:ea typeface="+mn-ea"/>
                      </a:endParaRPr>
                    </a:p>
                    <a:p>
                      <a:pPr lvl="2" algn="l"/>
                      <a:endParaRPr lang="ko-Kore-KR" altLang="en-US" sz="12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02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 algn="l"/>
                      <a:r>
                        <a:rPr lang="en-US" altLang="ko-Kore-KR" sz="1200">
                          <a:latin typeface="+mn-ea"/>
                          <a:ea typeface="+mn-ea"/>
                        </a:rPr>
                        <a:t>last_update</a:t>
                      </a:r>
                      <a:endParaRPr lang="ko-Kore-KR" altLang="en-US" sz="12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2" algn="l"/>
                      <a:r>
                        <a:rPr lang="ko-Kore-KR" altLang="en-US" sz="1200">
                          <a:latin typeface="+mn-ea"/>
                          <a:ea typeface="+mn-ea"/>
                        </a:rPr>
                        <a:t>최종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 수정 날짜</a:t>
                      </a:r>
                      <a:endParaRPr lang="ko-Kore-KR" altLang="en-US" sz="12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ore-KR" sz="1200">
                          <a:latin typeface="+mn-ea"/>
                          <a:ea typeface="+mn-ea"/>
                        </a:rPr>
                        <a:t>Date</a:t>
                      </a:r>
                      <a:endParaRPr lang="ko-Kore-KR" altLang="en-US" sz="12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81621703"/>
                  </a:ext>
                </a:extLst>
              </a:tr>
            </a:tbl>
          </a:graphicData>
        </a:graphic>
      </p:graphicFrame>
      <p:sp>
        <p:nvSpPr>
          <p:cNvPr id="5" name="Google Shape;94;p13">
            <a:extLst>
              <a:ext uri="{FF2B5EF4-FFF2-40B4-BE49-F238E27FC236}">
                <a16:creationId xmlns:a16="http://schemas.microsoft.com/office/drawing/2014/main" id="{E6CCB8F2-3BE5-424D-9C41-4F2FEEE272D7}"/>
              </a:ext>
            </a:extLst>
          </p:cNvPr>
          <p:cNvSpPr txBox="1">
            <a:spLocks/>
          </p:cNvSpPr>
          <p:nvPr/>
        </p:nvSpPr>
        <p:spPr>
          <a:xfrm>
            <a:off x="277706" y="635166"/>
            <a:ext cx="8434388" cy="34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/>
              <a:t>상품 주문 조회 </a:t>
            </a:r>
            <a:r>
              <a:rPr lang="en-US" altLang="ko-KR"/>
              <a:t>Table : order</a:t>
            </a:r>
            <a:endParaRPr lang="ko-KR" altLang="en-US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FBA5F402-E2AD-624B-B6ED-F69A706A77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1388737"/>
              </p:ext>
            </p:extLst>
          </p:nvPr>
        </p:nvGraphicFramePr>
        <p:xfrm>
          <a:off x="5552612" y="1074420"/>
          <a:ext cx="4425968" cy="2494280"/>
        </p:xfrm>
        <a:graphic>
          <a:graphicData uri="http://schemas.openxmlformats.org/drawingml/2006/table">
            <a:tbl>
              <a:tblPr firstRow="1" bandRow="1">
                <a:tableStyleId>{63E05CD8-3939-45AD-B4BA-CC9DD151A76F}</a:tableStyleId>
              </a:tblPr>
              <a:tblGrid>
                <a:gridCol w="1565724">
                  <a:extLst>
                    <a:ext uri="{9D8B030D-6E8A-4147-A177-3AD203B41FA5}">
                      <a16:colId xmlns:a16="http://schemas.microsoft.com/office/drawing/2014/main" val="2516619040"/>
                    </a:ext>
                  </a:extLst>
                </a:gridCol>
                <a:gridCol w="1748333">
                  <a:extLst>
                    <a:ext uri="{9D8B030D-6E8A-4147-A177-3AD203B41FA5}">
                      <a16:colId xmlns:a16="http://schemas.microsoft.com/office/drawing/2014/main" val="1349677944"/>
                    </a:ext>
                  </a:extLst>
                </a:gridCol>
                <a:gridCol w="1111911">
                  <a:extLst>
                    <a:ext uri="{9D8B030D-6E8A-4147-A177-3AD203B41FA5}">
                      <a16:colId xmlns:a16="http://schemas.microsoft.com/office/drawing/2014/main" val="38969510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2" algn="l"/>
                      <a:r>
                        <a:rPr lang="en-US" altLang="ko-Kore-KR" sz="1200" b="1">
                          <a:latin typeface="+mn-ea"/>
                          <a:ea typeface="+mn-ea"/>
                        </a:rPr>
                        <a:t>Fields</a:t>
                      </a:r>
                      <a:endParaRPr lang="ko-Kore-KR" altLang="en-US" sz="1200" b="1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vl="2" algn="l"/>
                      <a:r>
                        <a:rPr lang="en-US" altLang="ko-KR" sz="1200" b="1">
                          <a:latin typeface="+mn-ea"/>
                          <a:ea typeface="+mn-ea"/>
                        </a:rPr>
                        <a:t>Desc</a:t>
                      </a:r>
                      <a:endParaRPr lang="ko-Kore-KR" altLang="en-US" sz="1200" b="1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vl="2" algn="l"/>
                      <a:r>
                        <a:rPr lang="en-US" altLang="ko-Kore-KR" sz="1200" b="1">
                          <a:latin typeface="+mn-ea"/>
                          <a:ea typeface="+mn-ea"/>
                        </a:rPr>
                        <a:t>Type</a:t>
                      </a:r>
                      <a:endParaRPr lang="ko-Kore-KR" altLang="en-US" sz="1200" b="1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57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 algn="l"/>
                      <a:r>
                        <a:rPr lang="en-US" altLang="ko-Kore-KR" sz="1200">
                          <a:latin typeface="+mn-ea"/>
                          <a:ea typeface="+mn-ea"/>
                        </a:rPr>
                        <a:t>site</a:t>
                      </a:r>
                      <a:endParaRPr lang="ko-Kore-KR" altLang="en-US" sz="12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2" algn="l"/>
                      <a:r>
                        <a:rPr lang="ko-KR" altLang="en-US" sz="1200">
                          <a:latin typeface="+mn-ea"/>
                          <a:ea typeface="+mn-ea"/>
                        </a:rPr>
                        <a:t>지점</a:t>
                      </a:r>
                      <a:endParaRPr lang="ko-Kore-KR" altLang="en-US" sz="12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2" algn="l"/>
                      <a:r>
                        <a:rPr lang="en-US" altLang="ko-Kore-KR" sz="1200">
                          <a:latin typeface="+mn-ea"/>
                          <a:ea typeface="+mn-ea"/>
                        </a:rPr>
                        <a:t>string</a:t>
                      </a:r>
                      <a:endParaRPr lang="ko-Kore-KR" altLang="en-US" sz="12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7324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 algn="l"/>
                      <a:r>
                        <a:rPr lang="ko-KR" altLang="en-US" sz="1200">
                          <a:latin typeface="+mn-ea"/>
                          <a:ea typeface="+mn-ea"/>
                        </a:rPr>
                        <a:t>사원번호</a:t>
                      </a:r>
                      <a:endParaRPr lang="ko-Kore-KR" altLang="en-US" sz="12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2" algn="l"/>
                      <a:r>
                        <a:rPr lang="en-US" altLang="ko-Kore-KR" sz="1200">
                          <a:latin typeface="+mn-ea"/>
                          <a:ea typeface="+mn-ea"/>
                        </a:rPr>
                        <a:t>id(pk)</a:t>
                      </a:r>
                      <a:endParaRPr lang="ko-Kore-KR" altLang="en-US" sz="12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2" algn="l"/>
                      <a:r>
                        <a:rPr lang="en-US" altLang="ko-Kore-KR" sz="1200">
                          <a:latin typeface="+mn-ea"/>
                          <a:ea typeface="+mn-ea"/>
                        </a:rPr>
                        <a:t>string</a:t>
                      </a:r>
                      <a:endParaRPr lang="ko-Kore-KR" altLang="en-US" sz="12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3642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 algn="l"/>
                      <a:r>
                        <a:rPr lang="en-US" altLang="ko-Kore-KR" sz="1200">
                          <a:latin typeface="+mn-ea"/>
                          <a:ea typeface="+mn-ea"/>
                        </a:rPr>
                        <a:t>name</a:t>
                      </a:r>
                      <a:endParaRPr lang="ko-Kore-KR" altLang="en-US" sz="12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2" algn="l"/>
                      <a:r>
                        <a:rPr lang="ko-KR" altLang="en-US" sz="1200">
                          <a:latin typeface="+mn-ea"/>
                          <a:ea typeface="+mn-ea"/>
                        </a:rPr>
                        <a:t>이름</a:t>
                      </a:r>
                      <a:endParaRPr lang="ko-Kore-KR" altLang="en-US" sz="12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2" algn="l"/>
                      <a:r>
                        <a:rPr lang="en-US" altLang="ko-Kore-KR" sz="1200">
                          <a:latin typeface="+mn-ea"/>
                          <a:ea typeface="+mn-ea"/>
                        </a:rPr>
                        <a:t>string</a:t>
                      </a:r>
                      <a:endParaRPr lang="ko-Kore-KR" altLang="en-US" sz="12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73588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 algn="l"/>
                      <a:r>
                        <a:rPr lang="en-US" altLang="ko-Kore-KR" sz="1200">
                          <a:latin typeface="+mn-ea"/>
                          <a:ea typeface="+mn-ea"/>
                        </a:rPr>
                        <a:t>auth</a:t>
                      </a:r>
                      <a:endParaRPr lang="ko-Kore-KR" altLang="en-US" sz="12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ore-KR" altLang="en-US" sz="1200">
                          <a:latin typeface="+mn-ea"/>
                          <a:ea typeface="+mn-ea"/>
                        </a:rPr>
                        <a:t>권한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2" algn="l"/>
                      <a:r>
                        <a:rPr lang="en-US" altLang="ko-Kore-KR" sz="1200">
                          <a:latin typeface="+mn-ea"/>
                          <a:ea typeface="+mn-ea"/>
                        </a:rPr>
                        <a:t>int</a:t>
                      </a:r>
                    </a:p>
                    <a:p>
                      <a:pPr lvl="2" algn="l"/>
                      <a:r>
                        <a:rPr lang="en-US" altLang="ko-Kore-KR" sz="1200">
                          <a:latin typeface="+mn-ea"/>
                          <a:ea typeface="+mn-ea"/>
                        </a:rPr>
                        <a:t>0: 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관리자</a:t>
                      </a:r>
                      <a:endParaRPr lang="en-US" altLang="ko-KR" sz="1200">
                        <a:latin typeface="+mn-ea"/>
                        <a:ea typeface="+mn-ea"/>
                      </a:endParaRPr>
                    </a:p>
                    <a:p>
                      <a:pPr lvl="2" algn="l"/>
                      <a:r>
                        <a:rPr lang="en-US" altLang="ko-KR" sz="1200">
                          <a:latin typeface="+mn-ea"/>
                          <a:ea typeface="+mn-ea"/>
                        </a:rPr>
                        <a:t>1: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 매니져</a:t>
                      </a:r>
                      <a:endParaRPr lang="ko-Kore-KR" altLang="en-US" sz="12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50424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 algn="l"/>
                      <a:endParaRPr lang="ko-Kore-KR" altLang="en-US" sz="12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2" algn="l"/>
                      <a:r>
                        <a:rPr lang="ko-Kore-KR" altLang="en-US" sz="1200">
                          <a:latin typeface="+mn-ea"/>
                          <a:ea typeface="+mn-ea"/>
                        </a:rPr>
                        <a:t>최종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 수정 날짜</a:t>
                      </a:r>
                      <a:endParaRPr lang="ko-Kore-KR" altLang="en-US" sz="12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ore-KR" sz="1200">
                          <a:latin typeface="+mn-ea"/>
                          <a:ea typeface="+mn-ea"/>
                        </a:rPr>
                        <a:t>Date</a:t>
                      </a:r>
                      <a:endParaRPr lang="ko-Kore-KR" altLang="en-US" sz="12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81621703"/>
                  </a:ext>
                </a:extLst>
              </a:tr>
            </a:tbl>
          </a:graphicData>
        </a:graphic>
      </p:graphicFrame>
      <p:sp>
        <p:nvSpPr>
          <p:cNvPr id="7" name="Google Shape;94;p13">
            <a:extLst>
              <a:ext uri="{FF2B5EF4-FFF2-40B4-BE49-F238E27FC236}">
                <a16:creationId xmlns:a16="http://schemas.microsoft.com/office/drawing/2014/main" id="{38BF60CA-FEC8-BB42-A40C-8487376D4377}"/>
              </a:ext>
            </a:extLst>
          </p:cNvPr>
          <p:cNvSpPr txBox="1">
            <a:spLocks/>
          </p:cNvSpPr>
          <p:nvPr/>
        </p:nvSpPr>
        <p:spPr>
          <a:xfrm>
            <a:off x="5550694" y="633194"/>
            <a:ext cx="8434388" cy="34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/>
              <a:t>관리자 멤버 조회 </a:t>
            </a:r>
            <a:r>
              <a:rPr lang="en-US" altLang="ko-KR"/>
              <a:t>Table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5364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93;p13">
            <a:extLst>
              <a:ext uri="{FF2B5EF4-FFF2-40B4-BE49-F238E27FC236}">
                <a16:creationId xmlns:a16="http://schemas.microsoft.com/office/drawing/2014/main" id="{7CDAD211-36C6-4F47-8C8D-F967914C4A27}"/>
              </a:ext>
            </a:extLst>
          </p:cNvPr>
          <p:cNvSpPr/>
          <p:nvPr/>
        </p:nvSpPr>
        <p:spPr>
          <a:xfrm>
            <a:off x="235354" y="2044331"/>
            <a:ext cx="801920" cy="4094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3"/>
          <p:cNvSpPr txBox="1">
            <a:spLocks noGrp="1"/>
          </p:cNvSpPr>
          <p:nvPr>
            <p:ph type="title"/>
          </p:nvPr>
        </p:nvSpPr>
        <p:spPr>
          <a:xfrm>
            <a:off x="95251" y="102376"/>
            <a:ext cx="8434388" cy="34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ko-KR" altLang="en-US"/>
              <a:t>고객정보</a:t>
            </a:r>
            <a:r>
              <a:rPr lang="ko-KR" alt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조회</a:t>
            </a:r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body" idx="1"/>
          </p:nvPr>
        </p:nvSpPr>
        <p:spPr>
          <a:xfrm>
            <a:off x="9879612" y="85033"/>
            <a:ext cx="2227981" cy="294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IWC-001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6" name="Google Shape;96;p13"/>
          <p:cNvGraphicFramePr/>
          <p:nvPr>
            <p:extLst>
              <p:ext uri="{D42A27DB-BD31-4B8C-83A1-F6EECF244321}">
                <p14:modId xmlns:p14="http://schemas.microsoft.com/office/powerpoint/2010/main" val="2889012050"/>
              </p:ext>
            </p:extLst>
          </p:nvPr>
        </p:nvGraphicFramePr>
        <p:xfrm>
          <a:off x="8848281" y="581057"/>
          <a:ext cx="3259325" cy="1386910"/>
        </p:xfrm>
        <a:graphic>
          <a:graphicData uri="http://schemas.openxmlformats.org/drawingml/2006/table">
            <a:tbl>
              <a:tblPr firstRow="1" bandRow="1">
                <a:noFill/>
                <a:tableStyleId>{021689A9-7AC3-4BD0-8CC3-6A803FC662E4}</a:tableStyleId>
              </a:tblPr>
              <a:tblGrid>
                <a:gridCol w="383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7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0" u="none" strike="noStrike" cap="none">
                          <a:solidFill>
                            <a:srgbClr val="59595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  <a:endParaRPr sz="700" b="0" u="none" strike="noStrike" cap="none">
                        <a:solidFill>
                          <a:srgbClr val="595959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400" marR="8440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ore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400" marR="8440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고객 등록 버튼</a:t>
                      </a:r>
                      <a:endParaRPr sz="7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400" marR="8440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400" marR="8440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팝업 창으로 구현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400" marR="8440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400" marR="8440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로그인 한 멤버의 등급이 관리자 일 경우에만 노출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400" marR="8440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400" marR="8440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게시글을 클릭하면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400" marR="8440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400" marR="8440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페이지 이동 없이 게시 글 목록 바로 옆에 </a:t>
                      </a:r>
                      <a:r>
                        <a:rPr lang="en-US" altLang="ko-KR" sz="7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r>
                        <a:rPr lang="ko-KR" altLang="en-US" sz="7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번의 글이 보이는 형태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400" marR="8440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400" marR="8440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400" marR="8440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3" name="Google Shape;93;p13"/>
          <p:cNvSpPr/>
          <p:nvPr/>
        </p:nvSpPr>
        <p:spPr>
          <a:xfrm>
            <a:off x="251460" y="1206231"/>
            <a:ext cx="801920" cy="409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7" name="Google Shape;97;p13"/>
          <p:cNvCxnSpPr/>
          <p:nvPr/>
        </p:nvCxnSpPr>
        <p:spPr>
          <a:xfrm>
            <a:off x="227337" y="1206231"/>
            <a:ext cx="8304008" cy="0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8" name="Google Shape;98;p13"/>
          <p:cNvCxnSpPr/>
          <p:nvPr/>
        </p:nvCxnSpPr>
        <p:spPr>
          <a:xfrm>
            <a:off x="1063564" y="733078"/>
            <a:ext cx="0" cy="5722047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9" name="Google Shape;99;p13"/>
          <p:cNvSpPr txBox="1"/>
          <p:nvPr/>
        </p:nvSpPr>
        <p:spPr>
          <a:xfrm>
            <a:off x="267711" y="1373202"/>
            <a:ext cx="732904" cy="169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 b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DASHBOARD</a:t>
            </a:r>
            <a:endParaRPr sz="600" b="1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3"/>
          <p:cNvSpPr txBox="1"/>
          <p:nvPr/>
        </p:nvSpPr>
        <p:spPr>
          <a:xfrm>
            <a:off x="402788" y="1776171"/>
            <a:ext cx="492443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입</a:t>
            </a:r>
            <a:r>
              <a:rPr lang="en-US" altLang="ko-KR" sz="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ko-KR" altLang="en-US" sz="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출고 조회</a:t>
            </a:r>
            <a:endParaRPr/>
          </a:p>
        </p:txBody>
      </p:sp>
      <p:sp>
        <p:nvSpPr>
          <p:cNvPr id="101" name="Google Shape;101;p13"/>
          <p:cNvSpPr txBox="1"/>
          <p:nvPr/>
        </p:nvSpPr>
        <p:spPr>
          <a:xfrm>
            <a:off x="344521" y="2220019"/>
            <a:ext cx="59663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고객정보 조회</a:t>
            </a:r>
            <a:endParaRPr/>
          </a:p>
        </p:txBody>
      </p:sp>
      <p:sp>
        <p:nvSpPr>
          <p:cNvPr id="102" name="Google Shape;102;p13"/>
          <p:cNvSpPr txBox="1"/>
          <p:nvPr/>
        </p:nvSpPr>
        <p:spPr>
          <a:xfrm>
            <a:off x="7681560" y="868475"/>
            <a:ext cx="707245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A-Manager</a:t>
            </a:r>
            <a:endParaRPr sz="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3"/>
          <p:cNvSpPr/>
          <p:nvPr/>
        </p:nvSpPr>
        <p:spPr>
          <a:xfrm>
            <a:off x="5293563" y="871253"/>
            <a:ext cx="2278460" cy="206522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" name="Google Shape;10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57345" y="912714"/>
            <a:ext cx="124717" cy="1247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5509" y="1273238"/>
            <a:ext cx="137308" cy="1165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78793" y="1680852"/>
            <a:ext cx="116582" cy="984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83347" y="2100326"/>
            <a:ext cx="126945" cy="11658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9" name="Google Shape;109;p13"/>
          <p:cNvCxnSpPr/>
          <p:nvPr/>
        </p:nvCxnSpPr>
        <p:spPr>
          <a:xfrm>
            <a:off x="227337" y="1615676"/>
            <a:ext cx="836227" cy="0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0" name="Google Shape;110;p13"/>
          <p:cNvCxnSpPr/>
          <p:nvPr/>
        </p:nvCxnSpPr>
        <p:spPr>
          <a:xfrm>
            <a:off x="227337" y="2027352"/>
            <a:ext cx="836227" cy="0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1" name="Google Shape;111;p13"/>
          <p:cNvCxnSpPr/>
          <p:nvPr/>
        </p:nvCxnSpPr>
        <p:spPr>
          <a:xfrm>
            <a:off x="227337" y="2454866"/>
            <a:ext cx="836227" cy="0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2" name="Google Shape;112;p13"/>
          <p:cNvCxnSpPr/>
          <p:nvPr/>
        </p:nvCxnSpPr>
        <p:spPr>
          <a:xfrm>
            <a:off x="227337" y="2890293"/>
            <a:ext cx="836227" cy="0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5" name="Google Shape;115;p13"/>
          <p:cNvSpPr txBox="1"/>
          <p:nvPr/>
        </p:nvSpPr>
        <p:spPr>
          <a:xfrm>
            <a:off x="1168638" y="1551048"/>
            <a:ext cx="68640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b="1">
                <a:solidFill>
                  <a:srgbClr val="595959"/>
                </a:solidFill>
              </a:rPr>
              <a:t>고객 관리</a:t>
            </a:r>
            <a:endParaRPr/>
          </a:p>
        </p:txBody>
      </p:sp>
      <p:cxnSp>
        <p:nvCxnSpPr>
          <p:cNvPr id="120" name="Google Shape;120;p13"/>
          <p:cNvCxnSpPr/>
          <p:nvPr/>
        </p:nvCxnSpPr>
        <p:spPr>
          <a:xfrm>
            <a:off x="1144620" y="1815673"/>
            <a:ext cx="7324600" cy="0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3" name="Google Shape;143;p13"/>
          <p:cNvSpPr/>
          <p:nvPr/>
        </p:nvSpPr>
        <p:spPr>
          <a:xfrm>
            <a:off x="1239384" y="2565192"/>
            <a:ext cx="180463" cy="1804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</a:pPr>
            <a:r>
              <a:rPr lang="en-US" altLang="ko-KR" sz="7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7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141;p13">
            <a:extLst>
              <a:ext uri="{FF2B5EF4-FFF2-40B4-BE49-F238E27FC236}">
                <a16:creationId xmlns:a16="http://schemas.microsoft.com/office/drawing/2014/main" id="{00C9CE05-0627-2C48-B548-BC7030F794EA}"/>
              </a:ext>
            </a:extLst>
          </p:cNvPr>
          <p:cNvSpPr/>
          <p:nvPr/>
        </p:nvSpPr>
        <p:spPr>
          <a:xfrm>
            <a:off x="7588762" y="1499491"/>
            <a:ext cx="575519" cy="138698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>
                <a:solidFill>
                  <a:srgbClr val="7F7F7F"/>
                </a:solidFill>
              </a:rPr>
              <a:t>고객등록</a:t>
            </a:r>
            <a:endParaRPr/>
          </a:p>
        </p:txBody>
      </p:sp>
      <p:cxnSp>
        <p:nvCxnSpPr>
          <p:cNvPr id="170" name="Google Shape;601;p16">
            <a:extLst>
              <a:ext uri="{FF2B5EF4-FFF2-40B4-BE49-F238E27FC236}">
                <a16:creationId xmlns:a16="http://schemas.microsoft.com/office/drawing/2014/main" id="{D6855EE2-CB3B-2E4E-8F3F-3B027E8682AF}"/>
              </a:ext>
            </a:extLst>
          </p:cNvPr>
          <p:cNvCxnSpPr/>
          <p:nvPr/>
        </p:nvCxnSpPr>
        <p:spPr>
          <a:xfrm>
            <a:off x="1233796" y="2412457"/>
            <a:ext cx="2589729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1" name="Google Shape;602;p16">
            <a:extLst>
              <a:ext uri="{FF2B5EF4-FFF2-40B4-BE49-F238E27FC236}">
                <a16:creationId xmlns:a16="http://schemas.microsoft.com/office/drawing/2014/main" id="{00A0B9E6-7B61-2C43-BE00-994CE12003DD}"/>
              </a:ext>
            </a:extLst>
          </p:cNvPr>
          <p:cNvCxnSpPr/>
          <p:nvPr/>
        </p:nvCxnSpPr>
        <p:spPr>
          <a:xfrm>
            <a:off x="1234702" y="2974926"/>
            <a:ext cx="2589197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172" name="Google Shape;603;p16">
            <a:extLst>
              <a:ext uri="{FF2B5EF4-FFF2-40B4-BE49-F238E27FC236}">
                <a16:creationId xmlns:a16="http://schemas.microsoft.com/office/drawing/2014/main" id="{25921E4B-B964-C046-8189-C04E6D82D9E7}"/>
              </a:ext>
            </a:extLst>
          </p:cNvPr>
          <p:cNvSpPr/>
          <p:nvPr/>
        </p:nvSpPr>
        <p:spPr>
          <a:xfrm>
            <a:off x="1323595" y="2138201"/>
            <a:ext cx="398941" cy="20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>
                <a:solidFill>
                  <a:srgbClr val="3F3F3F"/>
                </a:solidFill>
              </a:rPr>
              <a:t>번호</a:t>
            </a:r>
            <a:endParaRPr lang="en-US" altLang="ko-KR" sz="600" b="1">
              <a:solidFill>
                <a:srgbClr val="3F3F3F"/>
              </a:solidFill>
            </a:endParaRPr>
          </a:p>
        </p:txBody>
      </p:sp>
      <p:sp>
        <p:nvSpPr>
          <p:cNvPr id="174" name="Google Shape;605;p16">
            <a:extLst>
              <a:ext uri="{FF2B5EF4-FFF2-40B4-BE49-F238E27FC236}">
                <a16:creationId xmlns:a16="http://schemas.microsoft.com/office/drawing/2014/main" id="{BE56E6A6-E2FC-7A41-BAB7-47D8A480384C}"/>
              </a:ext>
            </a:extLst>
          </p:cNvPr>
          <p:cNvSpPr/>
          <p:nvPr/>
        </p:nvSpPr>
        <p:spPr>
          <a:xfrm>
            <a:off x="2456203" y="2135539"/>
            <a:ext cx="541470" cy="171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>
                <a:solidFill>
                  <a:srgbClr val="3F3F3F"/>
                </a:solidFill>
              </a:rPr>
              <a:t>가입 날짜</a:t>
            </a:r>
            <a:endParaRPr/>
          </a:p>
        </p:txBody>
      </p:sp>
      <p:sp>
        <p:nvSpPr>
          <p:cNvPr id="177" name="Google Shape;608;p16">
            <a:extLst>
              <a:ext uri="{FF2B5EF4-FFF2-40B4-BE49-F238E27FC236}">
                <a16:creationId xmlns:a16="http://schemas.microsoft.com/office/drawing/2014/main" id="{C42A40A8-6061-ED4E-8D86-79D0E9C8AF60}"/>
              </a:ext>
            </a:extLst>
          </p:cNvPr>
          <p:cNvSpPr/>
          <p:nvPr/>
        </p:nvSpPr>
        <p:spPr>
          <a:xfrm>
            <a:off x="3083239" y="2085959"/>
            <a:ext cx="639339" cy="326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>
                <a:solidFill>
                  <a:srgbClr val="3F3F3F"/>
                </a:solidFill>
              </a:rPr>
              <a:t>최근 주문날짜</a:t>
            </a:r>
            <a:endParaRPr/>
          </a:p>
        </p:txBody>
      </p:sp>
      <p:sp>
        <p:nvSpPr>
          <p:cNvPr id="179" name="Google Shape;610;p16">
            <a:extLst>
              <a:ext uri="{FF2B5EF4-FFF2-40B4-BE49-F238E27FC236}">
                <a16:creationId xmlns:a16="http://schemas.microsoft.com/office/drawing/2014/main" id="{46E14BC7-E736-F04A-9F91-FE587414CEEA}"/>
              </a:ext>
            </a:extLst>
          </p:cNvPr>
          <p:cNvSpPr/>
          <p:nvPr/>
        </p:nvSpPr>
        <p:spPr>
          <a:xfrm>
            <a:off x="1870741" y="2133161"/>
            <a:ext cx="421288" cy="202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고객명</a:t>
            </a:r>
            <a:endParaRPr/>
          </a:p>
        </p:txBody>
      </p:sp>
      <p:sp>
        <p:nvSpPr>
          <p:cNvPr id="180" name="Google Shape;611;p16">
            <a:extLst>
              <a:ext uri="{FF2B5EF4-FFF2-40B4-BE49-F238E27FC236}">
                <a16:creationId xmlns:a16="http://schemas.microsoft.com/office/drawing/2014/main" id="{234C8DC3-D820-DF41-A5D4-7AB6B50785BB}"/>
              </a:ext>
            </a:extLst>
          </p:cNvPr>
          <p:cNvSpPr/>
          <p:nvPr/>
        </p:nvSpPr>
        <p:spPr>
          <a:xfrm>
            <a:off x="1364756" y="2563280"/>
            <a:ext cx="293956" cy="326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612;p16">
            <a:extLst>
              <a:ext uri="{FF2B5EF4-FFF2-40B4-BE49-F238E27FC236}">
                <a16:creationId xmlns:a16="http://schemas.microsoft.com/office/drawing/2014/main" id="{9CC663D5-FDEA-DA4E-9E0D-9FF46AF5F8FB}"/>
              </a:ext>
            </a:extLst>
          </p:cNvPr>
          <p:cNvSpPr/>
          <p:nvPr/>
        </p:nvSpPr>
        <p:spPr>
          <a:xfrm>
            <a:off x="1870741" y="2563280"/>
            <a:ext cx="481113" cy="326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유진호</a:t>
            </a:r>
            <a:endParaRPr/>
          </a:p>
        </p:txBody>
      </p:sp>
      <p:sp>
        <p:nvSpPr>
          <p:cNvPr id="183" name="Google Shape;614;p16">
            <a:extLst>
              <a:ext uri="{FF2B5EF4-FFF2-40B4-BE49-F238E27FC236}">
                <a16:creationId xmlns:a16="http://schemas.microsoft.com/office/drawing/2014/main" id="{76BB4E2E-C8EC-B24F-B24B-8EB9E89B17A7}"/>
              </a:ext>
            </a:extLst>
          </p:cNvPr>
          <p:cNvSpPr/>
          <p:nvPr/>
        </p:nvSpPr>
        <p:spPr>
          <a:xfrm>
            <a:off x="2456203" y="2555718"/>
            <a:ext cx="622580" cy="27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2018.07.02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04:30:00</a:t>
            </a:r>
            <a:endParaRPr sz="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615;p16">
            <a:extLst>
              <a:ext uri="{FF2B5EF4-FFF2-40B4-BE49-F238E27FC236}">
                <a16:creationId xmlns:a16="http://schemas.microsoft.com/office/drawing/2014/main" id="{F36EB203-E729-7041-BFA1-C9BBFDCF47CA}"/>
              </a:ext>
            </a:extLst>
          </p:cNvPr>
          <p:cNvSpPr/>
          <p:nvPr/>
        </p:nvSpPr>
        <p:spPr>
          <a:xfrm>
            <a:off x="3129221" y="2555718"/>
            <a:ext cx="622580" cy="27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2018.07.02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04:30:00</a:t>
            </a:r>
            <a:endParaRPr sz="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" name="Google Shape;622;p16">
            <a:extLst>
              <a:ext uri="{FF2B5EF4-FFF2-40B4-BE49-F238E27FC236}">
                <a16:creationId xmlns:a16="http://schemas.microsoft.com/office/drawing/2014/main" id="{414CC97A-09B6-6B40-A4FD-9AD9721FFAE9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954278" y="2196619"/>
            <a:ext cx="86790" cy="808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623;p16">
            <a:extLst>
              <a:ext uri="{FF2B5EF4-FFF2-40B4-BE49-F238E27FC236}">
                <a16:creationId xmlns:a16="http://schemas.microsoft.com/office/drawing/2014/main" id="{90CD5848-55DA-3440-8250-DCDD034C6BAB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647949" y="2196619"/>
            <a:ext cx="86790" cy="808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626;p16">
            <a:extLst>
              <a:ext uri="{FF2B5EF4-FFF2-40B4-BE49-F238E27FC236}">
                <a16:creationId xmlns:a16="http://schemas.microsoft.com/office/drawing/2014/main" id="{CF854DA7-546C-B14F-9EF0-DF9F445C7897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265064" y="2196444"/>
            <a:ext cx="86790" cy="808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627;p16">
            <a:extLst>
              <a:ext uri="{FF2B5EF4-FFF2-40B4-BE49-F238E27FC236}">
                <a16:creationId xmlns:a16="http://schemas.microsoft.com/office/drawing/2014/main" id="{092970CA-2B13-5C46-854C-13C5815C9B95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651678" y="2196444"/>
            <a:ext cx="86790" cy="8083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7" name="Google Shape;628;p16">
            <a:extLst>
              <a:ext uri="{FF2B5EF4-FFF2-40B4-BE49-F238E27FC236}">
                <a16:creationId xmlns:a16="http://schemas.microsoft.com/office/drawing/2014/main" id="{8A09881D-8BCB-F543-917C-42DEB0B97F09}"/>
              </a:ext>
            </a:extLst>
          </p:cNvPr>
          <p:cNvCxnSpPr/>
          <p:nvPr/>
        </p:nvCxnSpPr>
        <p:spPr>
          <a:xfrm>
            <a:off x="1234702" y="3544603"/>
            <a:ext cx="2589197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198" name="Google Shape;629;p16">
            <a:extLst>
              <a:ext uri="{FF2B5EF4-FFF2-40B4-BE49-F238E27FC236}">
                <a16:creationId xmlns:a16="http://schemas.microsoft.com/office/drawing/2014/main" id="{31689BF3-5AD2-3343-83E0-8403BF316DD3}"/>
              </a:ext>
            </a:extLst>
          </p:cNvPr>
          <p:cNvSpPr/>
          <p:nvPr/>
        </p:nvSpPr>
        <p:spPr>
          <a:xfrm>
            <a:off x="1364756" y="3132958"/>
            <a:ext cx="293956" cy="326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630;p16">
            <a:extLst>
              <a:ext uri="{FF2B5EF4-FFF2-40B4-BE49-F238E27FC236}">
                <a16:creationId xmlns:a16="http://schemas.microsoft.com/office/drawing/2014/main" id="{0F1145E8-8DE7-CF44-9681-E2064D8BA7A3}"/>
              </a:ext>
            </a:extLst>
          </p:cNvPr>
          <p:cNvSpPr/>
          <p:nvPr/>
        </p:nvSpPr>
        <p:spPr>
          <a:xfrm>
            <a:off x="1870741" y="3132958"/>
            <a:ext cx="481113" cy="326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최용국</a:t>
            </a:r>
            <a:endParaRPr/>
          </a:p>
        </p:txBody>
      </p:sp>
      <p:sp>
        <p:nvSpPr>
          <p:cNvPr id="201" name="Google Shape;632;p16">
            <a:extLst>
              <a:ext uri="{FF2B5EF4-FFF2-40B4-BE49-F238E27FC236}">
                <a16:creationId xmlns:a16="http://schemas.microsoft.com/office/drawing/2014/main" id="{5F9B53FF-9B5F-5949-A58F-2A8AB820ECD0}"/>
              </a:ext>
            </a:extLst>
          </p:cNvPr>
          <p:cNvSpPr/>
          <p:nvPr/>
        </p:nvSpPr>
        <p:spPr>
          <a:xfrm>
            <a:off x="2456203" y="3125397"/>
            <a:ext cx="622580" cy="27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2018.07.02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04:30:00</a:t>
            </a:r>
            <a:endParaRPr sz="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633;p16">
            <a:extLst>
              <a:ext uri="{FF2B5EF4-FFF2-40B4-BE49-F238E27FC236}">
                <a16:creationId xmlns:a16="http://schemas.microsoft.com/office/drawing/2014/main" id="{8B0C8EF1-1B1F-D041-9B3E-8D67927F9335}"/>
              </a:ext>
            </a:extLst>
          </p:cNvPr>
          <p:cNvSpPr/>
          <p:nvPr/>
        </p:nvSpPr>
        <p:spPr>
          <a:xfrm>
            <a:off x="3129221" y="3125397"/>
            <a:ext cx="622580" cy="27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2018.07.02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04:30:00</a:t>
            </a:r>
            <a:endParaRPr sz="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0" name="Google Shape;641;p16">
            <a:extLst>
              <a:ext uri="{FF2B5EF4-FFF2-40B4-BE49-F238E27FC236}">
                <a16:creationId xmlns:a16="http://schemas.microsoft.com/office/drawing/2014/main" id="{4D9E0EE7-21DA-4147-8617-CD02F7DB9BEC}"/>
              </a:ext>
            </a:extLst>
          </p:cNvPr>
          <p:cNvCxnSpPr/>
          <p:nvPr/>
        </p:nvCxnSpPr>
        <p:spPr>
          <a:xfrm>
            <a:off x="1234702" y="4105958"/>
            <a:ext cx="2589197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211" name="Google Shape;642;p16">
            <a:extLst>
              <a:ext uri="{FF2B5EF4-FFF2-40B4-BE49-F238E27FC236}">
                <a16:creationId xmlns:a16="http://schemas.microsoft.com/office/drawing/2014/main" id="{66B11030-968D-5B46-A5CE-A41408D71B44}"/>
              </a:ext>
            </a:extLst>
          </p:cNvPr>
          <p:cNvSpPr/>
          <p:nvPr/>
        </p:nvSpPr>
        <p:spPr>
          <a:xfrm>
            <a:off x="1364756" y="3694312"/>
            <a:ext cx="293956" cy="326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643;p16">
            <a:extLst>
              <a:ext uri="{FF2B5EF4-FFF2-40B4-BE49-F238E27FC236}">
                <a16:creationId xmlns:a16="http://schemas.microsoft.com/office/drawing/2014/main" id="{745AB29E-FA03-DE4D-8290-DC734A640B1F}"/>
              </a:ext>
            </a:extLst>
          </p:cNvPr>
          <p:cNvSpPr/>
          <p:nvPr/>
        </p:nvSpPr>
        <p:spPr>
          <a:xfrm>
            <a:off x="1870741" y="3694312"/>
            <a:ext cx="481113" cy="326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>
                <a:solidFill>
                  <a:srgbClr val="3F3F3F"/>
                </a:solidFill>
              </a:rPr>
              <a:t>이병호</a:t>
            </a:r>
            <a:endParaRPr/>
          </a:p>
        </p:txBody>
      </p:sp>
      <p:sp>
        <p:nvSpPr>
          <p:cNvPr id="214" name="Google Shape;645;p16">
            <a:extLst>
              <a:ext uri="{FF2B5EF4-FFF2-40B4-BE49-F238E27FC236}">
                <a16:creationId xmlns:a16="http://schemas.microsoft.com/office/drawing/2014/main" id="{6D4F3BD6-2316-3A4F-B9BB-1A996B099990}"/>
              </a:ext>
            </a:extLst>
          </p:cNvPr>
          <p:cNvSpPr/>
          <p:nvPr/>
        </p:nvSpPr>
        <p:spPr>
          <a:xfrm>
            <a:off x="2456203" y="3686751"/>
            <a:ext cx="622580" cy="27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2018.07.02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04:30:00</a:t>
            </a:r>
            <a:endParaRPr sz="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646;p16">
            <a:extLst>
              <a:ext uri="{FF2B5EF4-FFF2-40B4-BE49-F238E27FC236}">
                <a16:creationId xmlns:a16="http://schemas.microsoft.com/office/drawing/2014/main" id="{65CF626F-F736-2242-A531-6A8A901E1DC8}"/>
              </a:ext>
            </a:extLst>
          </p:cNvPr>
          <p:cNvSpPr/>
          <p:nvPr/>
        </p:nvSpPr>
        <p:spPr>
          <a:xfrm>
            <a:off x="3129221" y="3686751"/>
            <a:ext cx="622580" cy="27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2018.07.02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04:30:00</a:t>
            </a:r>
            <a:endParaRPr sz="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655;p16">
            <a:extLst>
              <a:ext uri="{FF2B5EF4-FFF2-40B4-BE49-F238E27FC236}">
                <a16:creationId xmlns:a16="http://schemas.microsoft.com/office/drawing/2014/main" id="{BB1E1BFC-F58B-2147-895C-EF8967480051}"/>
              </a:ext>
            </a:extLst>
          </p:cNvPr>
          <p:cNvSpPr txBox="1"/>
          <p:nvPr/>
        </p:nvSpPr>
        <p:spPr>
          <a:xfrm>
            <a:off x="3209474" y="1912745"/>
            <a:ext cx="639340" cy="201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>
                <a:solidFill>
                  <a:srgbClr val="3F3F3F"/>
                </a:solidFill>
              </a:rPr>
              <a:t>총 고객</a:t>
            </a:r>
            <a:r>
              <a:rPr lang="ko-KR" sz="6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32</a:t>
            </a:r>
            <a:r>
              <a:rPr lang="ko-KR" altLang="en-US" sz="6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명</a:t>
            </a:r>
            <a:endParaRPr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4A95317F-0148-194F-AC1D-1E71F021E91C}"/>
              </a:ext>
            </a:extLst>
          </p:cNvPr>
          <p:cNvGrpSpPr/>
          <p:nvPr/>
        </p:nvGrpSpPr>
        <p:grpSpPr>
          <a:xfrm>
            <a:off x="1234328" y="4284583"/>
            <a:ext cx="2589197" cy="419207"/>
            <a:chOff x="1234328" y="4284583"/>
            <a:chExt cx="2589197" cy="419207"/>
          </a:xfrm>
        </p:grpSpPr>
        <p:cxnSp>
          <p:nvCxnSpPr>
            <p:cNvPr id="127" name="Google Shape;641;p16">
              <a:extLst>
                <a:ext uri="{FF2B5EF4-FFF2-40B4-BE49-F238E27FC236}">
                  <a16:creationId xmlns:a16="http://schemas.microsoft.com/office/drawing/2014/main" id="{11AB8038-9BC1-9146-9DA1-890052BFFBA6}"/>
                </a:ext>
              </a:extLst>
            </p:cNvPr>
            <p:cNvCxnSpPr/>
            <p:nvPr/>
          </p:nvCxnSpPr>
          <p:spPr>
            <a:xfrm>
              <a:off x="1234328" y="4703790"/>
              <a:ext cx="2589197" cy="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dash"/>
              <a:miter lim="800000"/>
              <a:headEnd type="none" w="sm" len="sm"/>
              <a:tailEnd type="none" w="sm" len="sm"/>
            </a:ln>
          </p:spPr>
        </p:cxnSp>
        <p:sp>
          <p:nvSpPr>
            <p:cNvPr id="128" name="Google Shape;642;p16">
              <a:extLst>
                <a:ext uri="{FF2B5EF4-FFF2-40B4-BE49-F238E27FC236}">
                  <a16:creationId xmlns:a16="http://schemas.microsoft.com/office/drawing/2014/main" id="{6CD63DE6-2EB4-E149-A421-2F8DDFEA5363}"/>
                </a:ext>
              </a:extLst>
            </p:cNvPr>
            <p:cNvSpPr/>
            <p:nvPr/>
          </p:nvSpPr>
          <p:spPr>
            <a:xfrm>
              <a:off x="1364382" y="4292144"/>
              <a:ext cx="293956" cy="3264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6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643;p16">
              <a:extLst>
                <a:ext uri="{FF2B5EF4-FFF2-40B4-BE49-F238E27FC236}">
                  <a16:creationId xmlns:a16="http://schemas.microsoft.com/office/drawing/2014/main" id="{81D66441-A734-E244-AC96-E85ABC9E5B0A}"/>
                </a:ext>
              </a:extLst>
            </p:cNvPr>
            <p:cNvSpPr/>
            <p:nvPr/>
          </p:nvSpPr>
          <p:spPr>
            <a:xfrm>
              <a:off x="1870367" y="4292144"/>
              <a:ext cx="481113" cy="3264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>
                  <a:solidFill>
                    <a:srgbClr val="3F3F3F"/>
                  </a:solidFill>
                </a:rPr>
                <a:t>이하늬</a:t>
              </a:r>
              <a:endParaRPr/>
            </a:p>
          </p:txBody>
        </p:sp>
        <p:sp>
          <p:nvSpPr>
            <p:cNvPr id="130" name="Google Shape;645;p16">
              <a:extLst>
                <a:ext uri="{FF2B5EF4-FFF2-40B4-BE49-F238E27FC236}">
                  <a16:creationId xmlns:a16="http://schemas.microsoft.com/office/drawing/2014/main" id="{D28B2843-AC19-3342-AE72-2452F45FF66F}"/>
                </a:ext>
              </a:extLst>
            </p:cNvPr>
            <p:cNvSpPr/>
            <p:nvPr/>
          </p:nvSpPr>
          <p:spPr>
            <a:xfrm>
              <a:off x="2455829" y="4284583"/>
              <a:ext cx="622580" cy="2759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6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2018.07.02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6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04:30:00</a:t>
              </a:r>
              <a:endParaRPr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646;p16">
              <a:extLst>
                <a:ext uri="{FF2B5EF4-FFF2-40B4-BE49-F238E27FC236}">
                  <a16:creationId xmlns:a16="http://schemas.microsoft.com/office/drawing/2014/main" id="{FA440E9D-F000-8A41-A049-847449179445}"/>
                </a:ext>
              </a:extLst>
            </p:cNvPr>
            <p:cNvSpPr/>
            <p:nvPr/>
          </p:nvSpPr>
          <p:spPr>
            <a:xfrm>
              <a:off x="3128847" y="4284583"/>
              <a:ext cx="622580" cy="2759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6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2018.07.02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6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04:30:00</a:t>
              </a:r>
              <a:endParaRPr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C525442E-9AB6-4D46-AC3F-AE43C6C4686D}"/>
              </a:ext>
            </a:extLst>
          </p:cNvPr>
          <p:cNvGrpSpPr/>
          <p:nvPr/>
        </p:nvGrpSpPr>
        <p:grpSpPr>
          <a:xfrm>
            <a:off x="1231877" y="4818663"/>
            <a:ext cx="2589197" cy="419207"/>
            <a:chOff x="1234328" y="4284583"/>
            <a:chExt cx="2589197" cy="419207"/>
          </a:xfrm>
        </p:grpSpPr>
        <p:cxnSp>
          <p:nvCxnSpPr>
            <p:cNvPr id="134" name="Google Shape;641;p16">
              <a:extLst>
                <a:ext uri="{FF2B5EF4-FFF2-40B4-BE49-F238E27FC236}">
                  <a16:creationId xmlns:a16="http://schemas.microsoft.com/office/drawing/2014/main" id="{05EBF3B0-E34E-E54D-A43C-CA1D71712A33}"/>
                </a:ext>
              </a:extLst>
            </p:cNvPr>
            <p:cNvCxnSpPr/>
            <p:nvPr/>
          </p:nvCxnSpPr>
          <p:spPr>
            <a:xfrm>
              <a:off x="1234328" y="4703790"/>
              <a:ext cx="2589197" cy="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dash"/>
              <a:miter lim="800000"/>
              <a:headEnd type="none" w="sm" len="sm"/>
              <a:tailEnd type="none" w="sm" len="sm"/>
            </a:ln>
          </p:spPr>
        </p:cxnSp>
        <p:sp>
          <p:nvSpPr>
            <p:cNvPr id="135" name="Google Shape;642;p16">
              <a:extLst>
                <a:ext uri="{FF2B5EF4-FFF2-40B4-BE49-F238E27FC236}">
                  <a16:creationId xmlns:a16="http://schemas.microsoft.com/office/drawing/2014/main" id="{2B9528B0-4FFC-504A-A602-5224103B3C07}"/>
                </a:ext>
              </a:extLst>
            </p:cNvPr>
            <p:cNvSpPr/>
            <p:nvPr/>
          </p:nvSpPr>
          <p:spPr>
            <a:xfrm>
              <a:off x="1364382" y="4292144"/>
              <a:ext cx="293956" cy="3264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600">
                  <a:solidFill>
                    <a:srgbClr val="3F3F3F"/>
                  </a:solidFill>
                </a:rPr>
                <a:t>5</a:t>
              </a:r>
              <a:endParaRPr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643;p16">
              <a:extLst>
                <a:ext uri="{FF2B5EF4-FFF2-40B4-BE49-F238E27FC236}">
                  <a16:creationId xmlns:a16="http://schemas.microsoft.com/office/drawing/2014/main" id="{D24F7A2A-2BA0-AA45-80DC-A70B7F05C0D7}"/>
                </a:ext>
              </a:extLst>
            </p:cNvPr>
            <p:cNvSpPr/>
            <p:nvPr/>
          </p:nvSpPr>
          <p:spPr>
            <a:xfrm>
              <a:off x="1870367" y="4292144"/>
              <a:ext cx="481113" cy="3264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>
                  <a:solidFill>
                    <a:srgbClr val="3F3F3F"/>
                  </a:solidFill>
                </a:rPr>
                <a:t>이민정</a:t>
              </a:r>
              <a:endParaRPr/>
            </a:p>
          </p:txBody>
        </p:sp>
        <p:sp>
          <p:nvSpPr>
            <p:cNvPr id="137" name="Google Shape;645;p16">
              <a:extLst>
                <a:ext uri="{FF2B5EF4-FFF2-40B4-BE49-F238E27FC236}">
                  <a16:creationId xmlns:a16="http://schemas.microsoft.com/office/drawing/2014/main" id="{BB332CB5-4CA3-3745-88AE-3E5DAC622861}"/>
                </a:ext>
              </a:extLst>
            </p:cNvPr>
            <p:cNvSpPr/>
            <p:nvPr/>
          </p:nvSpPr>
          <p:spPr>
            <a:xfrm>
              <a:off x="2455829" y="4284583"/>
              <a:ext cx="622580" cy="2759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6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2018.07.02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6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04:30:00</a:t>
              </a:r>
              <a:endParaRPr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646;p16">
              <a:extLst>
                <a:ext uri="{FF2B5EF4-FFF2-40B4-BE49-F238E27FC236}">
                  <a16:creationId xmlns:a16="http://schemas.microsoft.com/office/drawing/2014/main" id="{18845505-DF5E-FF4F-9C38-22B8E39B692A}"/>
                </a:ext>
              </a:extLst>
            </p:cNvPr>
            <p:cNvSpPr/>
            <p:nvPr/>
          </p:nvSpPr>
          <p:spPr>
            <a:xfrm>
              <a:off x="3128847" y="4284583"/>
              <a:ext cx="622580" cy="2759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6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2018.07.02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6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04:30:00</a:t>
              </a:r>
              <a:endParaRPr sz="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9" name="Google Shape;805;p17">
            <a:extLst>
              <a:ext uri="{FF2B5EF4-FFF2-40B4-BE49-F238E27FC236}">
                <a16:creationId xmlns:a16="http://schemas.microsoft.com/office/drawing/2014/main" id="{F1690052-E279-4948-BEAD-363D3C70182D}"/>
              </a:ext>
            </a:extLst>
          </p:cNvPr>
          <p:cNvSpPr txBox="1"/>
          <p:nvPr/>
        </p:nvSpPr>
        <p:spPr>
          <a:xfrm>
            <a:off x="1431754" y="5382722"/>
            <a:ext cx="2656423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1 | 2 | 3 | 4 | 5 | 6 | 7 | 8 | 9 | 10 | 다음</a:t>
            </a:r>
            <a:endParaRPr/>
          </a:p>
        </p:txBody>
      </p:sp>
      <p:sp>
        <p:nvSpPr>
          <p:cNvPr id="142" name="Google Shape;132;p13">
            <a:extLst>
              <a:ext uri="{FF2B5EF4-FFF2-40B4-BE49-F238E27FC236}">
                <a16:creationId xmlns:a16="http://schemas.microsoft.com/office/drawing/2014/main" id="{E46809D4-7295-2C42-B511-BB7E8FA84EBB}"/>
              </a:ext>
            </a:extLst>
          </p:cNvPr>
          <p:cNvSpPr/>
          <p:nvPr/>
        </p:nvSpPr>
        <p:spPr>
          <a:xfrm>
            <a:off x="3887935" y="1843733"/>
            <a:ext cx="4660309" cy="4310297"/>
          </a:xfrm>
          <a:prstGeom prst="roundRect">
            <a:avLst>
              <a:gd name="adj" fmla="val 7584"/>
            </a:avLst>
          </a:prstGeom>
          <a:noFill/>
          <a:ln w="9525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35;p13">
            <a:extLst>
              <a:ext uri="{FF2B5EF4-FFF2-40B4-BE49-F238E27FC236}">
                <a16:creationId xmlns:a16="http://schemas.microsoft.com/office/drawing/2014/main" id="{76DB80F2-E17F-9D4C-B151-ED9D4E24BF26}"/>
              </a:ext>
            </a:extLst>
          </p:cNvPr>
          <p:cNvSpPr txBox="1"/>
          <p:nvPr/>
        </p:nvSpPr>
        <p:spPr>
          <a:xfrm>
            <a:off x="3882523" y="1900317"/>
            <a:ext cx="4149345" cy="659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b="1">
                <a:solidFill>
                  <a:schemeClr val="tx1"/>
                </a:solidFill>
                <a:latin typeface="+mj-ea"/>
                <a:ea typeface="+mj-ea"/>
                <a:cs typeface="Arial"/>
                <a:sym typeface="Arial"/>
              </a:rPr>
              <a:t>고객명</a:t>
            </a:r>
            <a:endParaRPr lang="en-US" altLang="ko-KR" sz="1100" b="1">
              <a:solidFill>
                <a:schemeClr val="tx1"/>
              </a:solidFill>
              <a:latin typeface="+mj-ea"/>
              <a:ea typeface="+mj-ea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b="1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유진호</a:t>
            </a:r>
            <a:endParaRPr sz="1100" b="1">
              <a:solidFill>
                <a:srgbClr val="7F7F7F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cxnSp>
        <p:nvCxnSpPr>
          <p:cNvPr id="147" name="Google Shape;136;p13">
            <a:extLst>
              <a:ext uri="{FF2B5EF4-FFF2-40B4-BE49-F238E27FC236}">
                <a16:creationId xmlns:a16="http://schemas.microsoft.com/office/drawing/2014/main" id="{DA88C15D-6FAA-EF40-89AA-BBA0BE03F878}"/>
              </a:ext>
            </a:extLst>
          </p:cNvPr>
          <p:cNvCxnSpPr>
            <a:cxnSpLocks/>
          </p:cNvCxnSpPr>
          <p:nvPr/>
        </p:nvCxnSpPr>
        <p:spPr>
          <a:xfrm>
            <a:off x="3891464" y="2638472"/>
            <a:ext cx="4149345" cy="0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1685F9DD-8EC3-8445-8308-EC6F3C1E472B}"/>
              </a:ext>
            </a:extLst>
          </p:cNvPr>
          <p:cNvSpPr txBox="1"/>
          <p:nvPr/>
        </p:nvSpPr>
        <p:spPr>
          <a:xfrm>
            <a:off x="3890226" y="2407850"/>
            <a:ext cx="26956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b="1">
                <a:solidFill>
                  <a:srgbClr val="00B050"/>
                </a:solidFill>
                <a:latin typeface="+mj-ea"/>
                <a:ea typeface="+mj-ea"/>
              </a:rPr>
              <a:t>고객 </a:t>
            </a:r>
            <a:r>
              <a:rPr kumimoji="1" lang="en-US" altLang="ko-KR" sz="800" b="1">
                <a:solidFill>
                  <a:srgbClr val="00B050"/>
                </a:solidFill>
                <a:latin typeface="+mj-ea"/>
                <a:ea typeface="+mj-ea"/>
              </a:rPr>
              <a:t>History</a:t>
            </a:r>
            <a:endParaRPr kumimoji="1" lang="ko-Kore-KR" altLang="en-US" sz="800" b="1">
              <a:solidFill>
                <a:srgbClr val="00B050"/>
              </a:solidFill>
              <a:latin typeface="+mj-ea"/>
              <a:ea typeface="+mj-ea"/>
            </a:endParaRPr>
          </a:p>
        </p:txBody>
      </p:sp>
      <p:sp>
        <p:nvSpPr>
          <p:cNvPr id="289" name="Google Shape;655;p16">
            <a:extLst>
              <a:ext uri="{FF2B5EF4-FFF2-40B4-BE49-F238E27FC236}">
                <a16:creationId xmlns:a16="http://schemas.microsoft.com/office/drawing/2014/main" id="{7B5D94CB-8BCD-5147-99A9-54D7D0EBC9F4}"/>
              </a:ext>
            </a:extLst>
          </p:cNvPr>
          <p:cNvSpPr txBox="1"/>
          <p:nvPr/>
        </p:nvSpPr>
        <p:spPr>
          <a:xfrm>
            <a:off x="3960033" y="2781404"/>
            <a:ext cx="2688236" cy="798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b="1">
                <a:solidFill>
                  <a:srgbClr val="3F3F3F"/>
                </a:solidFill>
                <a:latin typeface="+mn-ea"/>
                <a:ea typeface="+mn-ea"/>
              </a:rPr>
              <a:t>1.</a:t>
            </a:r>
            <a:r>
              <a:rPr lang="ko-KR" altLang="en-US" sz="800" b="1">
                <a:solidFill>
                  <a:srgbClr val="3F3F3F"/>
                </a:solidFill>
                <a:latin typeface="+mn-ea"/>
                <a:ea typeface="+mn-ea"/>
              </a:rPr>
              <a:t> 고객 정보</a:t>
            </a:r>
            <a:br>
              <a:rPr lang="en-US" altLang="ko-KR" sz="800" b="1">
                <a:solidFill>
                  <a:srgbClr val="3F3F3F"/>
                </a:solidFill>
                <a:latin typeface="+mn-ea"/>
                <a:ea typeface="+mn-ea"/>
              </a:rPr>
            </a:br>
            <a:r>
              <a:rPr lang="en-US" altLang="ko-KR" sz="800" b="1">
                <a:solidFill>
                  <a:srgbClr val="3F3F3F"/>
                </a:solidFill>
                <a:latin typeface="+mn-ea"/>
                <a:ea typeface="+mn-ea"/>
              </a:rPr>
              <a:t>-</a:t>
            </a:r>
            <a:r>
              <a:rPr lang="ko-KR" altLang="en-US" sz="800" b="1">
                <a:solidFill>
                  <a:srgbClr val="3F3F3F"/>
                </a:solidFill>
                <a:latin typeface="+mn-ea"/>
                <a:ea typeface="+mn-ea"/>
              </a:rPr>
              <a:t> 이름 </a:t>
            </a:r>
            <a:r>
              <a:rPr lang="en-US" altLang="ko-KR" sz="800" b="1">
                <a:solidFill>
                  <a:srgbClr val="3F3F3F"/>
                </a:solidFill>
                <a:latin typeface="+mn-ea"/>
                <a:ea typeface="+mn-ea"/>
              </a:rPr>
              <a:t>:</a:t>
            </a:r>
            <a:r>
              <a:rPr lang="ko-KR" altLang="en-US" sz="800" b="1">
                <a:solidFill>
                  <a:srgbClr val="3F3F3F"/>
                </a:solidFill>
                <a:latin typeface="+mn-ea"/>
                <a:ea typeface="+mn-ea"/>
              </a:rPr>
              <a:t> 유진호 </a:t>
            </a:r>
            <a:br>
              <a:rPr lang="en-US" altLang="ko-KR" sz="800" b="1">
                <a:solidFill>
                  <a:srgbClr val="3F3F3F"/>
                </a:solidFill>
                <a:latin typeface="+mn-ea"/>
                <a:ea typeface="+mn-ea"/>
              </a:rPr>
            </a:br>
            <a:r>
              <a:rPr lang="en-US" altLang="ko-KR" sz="800" b="1">
                <a:solidFill>
                  <a:srgbClr val="3F3F3F"/>
                </a:solidFill>
                <a:latin typeface="+mn-ea"/>
                <a:ea typeface="+mn-ea"/>
              </a:rPr>
              <a:t>-</a:t>
            </a:r>
            <a:r>
              <a:rPr lang="ko-KR" altLang="en-US" sz="800" b="1">
                <a:solidFill>
                  <a:srgbClr val="3F3F3F"/>
                </a:solidFill>
                <a:latin typeface="+mn-ea"/>
                <a:ea typeface="+mn-ea"/>
              </a:rPr>
              <a:t> 연락처 </a:t>
            </a:r>
            <a:r>
              <a:rPr lang="en-US" altLang="ko-KR" sz="800" b="1">
                <a:solidFill>
                  <a:srgbClr val="3F3F3F"/>
                </a:solidFill>
                <a:latin typeface="+mn-ea"/>
                <a:ea typeface="+mn-ea"/>
              </a:rPr>
              <a:t>:</a:t>
            </a:r>
            <a:r>
              <a:rPr lang="ko-KR" altLang="en-US" sz="800" b="1">
                <a:solidFill>
                  <a:srgbClr val="3F3F3F"/>
                </a:solidFill>
                <a:latin typeface="+mn-ea"/>
                <a:ea typeface="+mn-ea"/>
              </a:rPr>
              <a:t> </a:t>
            </a:r>
            <a:r>
              <a:rPr lang="en-US" altLang="ko-KR" sz="800" b="1">
                <a:solidFill>
                  <a:srgbClr val="3F3F3F"/>
                </a:solidFill>
                <a:latin typeface="+mn-ea"/>
                <a:ea typeface="+mn-ea"/>
              </a:rPr>
              <a:t>010-888-9999</a:t>
            </a:r>
            <a:br>
              <a:rPr lang="en-US" altLang="ko-KR" sz="800" b="1">
                <a:solidFill>
                  <a:srgbClr val="3F3F3F"/>
                </a:solidFill>
                <a:latin typeface="+mn-ea"/>
                <a:ea typeface="+mn-ea"/>
              </a:rPr>
            </a:br>
            <a:r>
              <a:rPr lang="en-US" altLang="ko-KR" sz="800" b="1">
                <a:solidFill>
                  <a:srgbClr val="3F3F3F"/>
                </a:solidFill>
                <a:latin typeface="+mn-ea"/>
                <a:ea typeface="+mn-ea"/>
              </a:rPr>
              <a:t>-</a:t>
            </a:r>
            <a:r>
              <a:rPr lang="ko-KR" altLang="en-US" sz="800" b="1">
                <a:solidFill>
                  <a:srgbClr val="3F3F3F"/>
                </a:solidFill>
                <a:latin typeface="+mn-ea"/>
                <a:ea typeface="+mn-ea"/>
              </a:rPr>
              <a:t> 선호하는 스타일 </a:t>
            </a:r>
            <a:r>
              <a:rPr lang="en-US" altLang="ko-KR" sz="800" b="1">
                <a:solidFill>
                  <a:srgbClr val="3F3F3F"/>
                </a:solidFill>
                <a:latin typeface="+mn-ea"/>
                <a:ea typeface="+mn-ea"/>
              </a:rPr>
              <a:t>:</a:t>
            </a:r>
            <a:r>
              <a:rPr lang="ko-KR" altLang="en-US" sz="800" b="1">
                <a:solidFill>
                  <a:srgbClr val="3F3F3F"/>
                </a:solidFill>
                <a:latin typeface="+mn-ea"/>
                <a:ea typeface="+mn-ea"/>
              </a:rPr>
              <a:t> </a:t>
            </a:r>
            <a:br>
              <a:rPr lang="en-US" altLang="ko-KR" sz="800" b="1">
                <a:solidFill>
                  <a:srgbClr val="3F3F3F"/>
                </a:solidFill>
                <a:latin typeface="+mn-ea"/>
                <a:ea typeface="+mn-ea"/>
              </a:rPr>
            </a:br>
            <a:r>
              <a:rPr lang="en-US" altLang="ko-KR" sz="800" b="1">
                <a:solidFill>
                  <a:srgbClr val="3F3F3F"/>
                </a:solidFill>
                <a:latin typeface="+mn-ea"/>
                <a:ea typeface="+mn-ea"/>
              </a:rPr>
              <a:t>-</a:t>
            </a:r>
            <a:r>
              <a:rPr lang="ko-KR" altLang="en-US" sz="800" b="1">
                <a:solidFill>
                  <a:srgbClr val="3F3F3F"/>
                </a:solidFill>
                <a:latin typeface="+mn-ea"/>
                <a:ea typeface="+mn-ea"/>
              </a:rPr>
              <a:t> 선호하는 원단 </a:t>
            </a:r>
            <a:r>
              <a:rPr lang="en-US" altLang="ko-KR" sz="800" b="1">
                <a:solidFill>
                  <a:srgbClr val="3F3F3F"/>
                </a:solidFill>
                <a:latin typeface="+mn-ea"/>
                <a:ea typeface="+mn-ea"/>
              </a:rPr>
              <a:t>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b="1">
                <a:solidFill>
                  <a:srgbClr val="3F3F3F"/>
                </a:solidFill>
                <a:latin typeface="+mn-ea"/>
                <a:ea typeface="+mn-ea"/>
              </a:rPr>
              <a:t> </a:t>
            </a:r>
            <a:endParaRPr sz="1800">
              <a:latin typeface="+mn-ea"/>
              <a:ea typeface="+mn-ea"/>
            </a:endParaRPr>
          </a:p>
        </p:txBody>
      </p:sp>
      <p:sp>
        <p:nvSpPr>
          <p:cNvPr id="122" name="Google Shape;132;p13">
            <a:extLst>
              <a:ext uri="{FF2B5EF4-FFF2-40B4-BE49-F238E27FC236}">
                <a16:creationId xmlns:a16="http://schemas.microsoft.com/office/drawing/2014/main" id="{938E3C02-92AF-1744-9C6C-EEF9BB544CCE}"/>
              </a:ext>
            </a:extLst>
          </p:cNvPr>
          <p:cNvSpPr/>
          <p:nvPr/>
        </p:nvSpPr>
        <p:spPr>
          <a:xfrm>
            <a:off x="9067634" y="2547145"/>
            <a:ext cx="2210112" cy="3907980"/>
          </a:xfrm>
          <a:prstGeom prst="roundRect">
            <a:avLst>
              <a:gd name="adj" fmla="val 7584"/>
            </a:avLst>
          </a:prstGeom>
          <a:noFill/>
          <a:ln w="9525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5;p13">
            <a:extLst>
              <a:ext uri="{FF2B5EF4-FFF2-40B4-BE49-F238E27FC236}">
                <a16:creationId xmlns:a16="http://schemas.microsoft.com/office/drawing/2014/main" id="{6564EFD4-68C6-494A-A9DE-6A56B934FCD8}"/>
              </a:ext>
            </a:extLst>
          </p:cNvPr>
          <p:cNvSpPr txBox="1"/>
          <p:nvPr/>
        </p:nvSpPr>
        <p:spPr>
          <a:xfrm>
            <a:off x="9073857" y="2759665"/>
            <a:ext cx="713085" cy="254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b="1">
                <a:solidFill>
                  <a:schemeClr val="tx1"/>
                </a:solidFill>
                <a:latin typeface="+mj-ea"/>
                <a:ea typeface="+mj-ea"/>
                <a:cs typeface="Arial"/>
                <a:sym typeface="Arial"/>
              </a:rPr>
              <a:t>고객명</a:t>
            </a:r>
            <a:endParaRPr lang="en-US" altLang="ko-KR" sz="1100" b="1">
              <a:solidFill>
                <a:schemeClr val="tx1"/>
              </a:solidFill>
              <a:latin typeface="+mj-ea"/>
              <a:ea typeface="+mj-ea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rgbClr val="7F7F7F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3823CA0-7D6B-F64B-A0A1-7EE76B79FE77}"/>
              </a:ext>
            </a:extLst>
          </p:cNvPr>
          <p:cNvGrpSpPr/>
          <p:nvPr/>
        </p:nvGrpSpPr>
        <p:grpSpPr>
          <a:xfrm>
            <a:off x="9145421" y="3014471"/>
            <a:ext cx="1003053" cy="206522"/>
            <a:chOff x="9111078" y="3356195"/>
            <a:chExt cx="1615426" cy="206522"/>
          </a:xfrm>
        </p:grpSpPr>
        <p:sp>
          <p:nvSpPr>
            <p:cNvPr id="140" name="Google Shape;180;p14">
              <a:extLst>
                <a:ext uri="{FF2B5EF4-FFF2-40B4-BE49-F238E27FC236}">
                  <a16:creationId xmlns:a16="http://schemas.microsoft.com/office/drawing/2014/main" id="{A54B89A0-1927-F346-BBCC-E6540F579C69}"/>
                </a:ext>
              </a:extLst>
            </p:cNvPr>
            <p:cNvSpPr/>
            <p:nvPr/>
          </p:nvSpPr>
          <p:spPr>
            <a:xfrm>
              <a:off x="9111078" y="3356195"/>
              <a:ext cx="1583853" cy="206522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82;p14">
              <a:extLst>
                <a:ext uri="{FF2B5EF4-FFF2-40B4-BE49-F238E27FC236}">
                  <a16:creationId xmlns:a16="http://schemas.microsoft.com/office/drawing/2014/main" id="{DCB0A2B0-FD0E-1546-A327-03016C6FD1E8}"/>
                </a:ext>
              </a:extLst>
            </p:cNvPr>
            <p:cNvSpPr txBox="1"/>
            <p:nvPr/>
          </p:nvSpPr>
          <p:spPr>
            <a:xfrm>
              <a:off x="9142651" y="3375240"/>
              <a:ext cx="1583853" cy="1846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b="1">
                  <a:solidFill>
                    <a:srgbClr val="BFBFBF"/>
                  </a:solidFill>
                </a:rPr>
                <a:t>고객명</a:t>
              </a:r>
              <a:endParaRPr/>
            </a:p>
          </p:txBody>
        </p:sp>
      </p:grpSp>
      <p:sp>
        <p:nvSpPr>
          <p:cNvPr id="149" name="Google Shape;635;p16">
            <a:extLst>
              <a:ext uri="{FF2B5EF4-FFF2-40B4-BE49-F238E27FC236}">
                <a16:creationId xmlns:a16="http://schemas.microsoft.com/office/drawing/2014/main" id="{81E435B0-6432-ED4F-831F-EB082D18E53F}"/>
              </a:ext>
            </a:extLst>
          </p:cNvPr>
          <p:cNvSpPr/>
          <p:nvPr/>
        </p:nvSpPr>
        <p:spPr>
          <a:xfrm>
            <a:off x="10206657" y="3010044"/>
            <a:ext cx="440114" cy="203711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" b="1">
                <a:solidFill>
                  <a:schemeClr val="tx2"/>
                </a:solidFill>
                <a:latin typeface="+mj-ea"/>
                <a:ea typeface="+mj-ea"/>
              </a:rPr>
              <a:t>중복</a:t>
            </a:r>
            <a:endParaRPr lang="en-US" altLang="ko-KR" sz="400" b="1">
              <a:solidFill>
                <a:schemeClr val="tx2"/>
              </a:solidFill>
              <a:latin typeface="+mj-ea"/>
              <a:ea typeface="+mj-ea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" b="1">
                <a:solidFill>
                  <a:schemeClr val="tx2"/>
                </a:solidFill>
                <a:latin typeface="+mj-ea"/>
                <a:ea typeface="+mj-ea"/>
              </a:rPr>
              <a:t>확인</a:t>
            </a:r>
            <a:endParaRPr b="1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150" name="Google Shape;135;p13">
            <a:extLst>
              <a:ext uri="{FF2B5EF4-FFF2-40B4-BE49-F238E27FC236}">
                <a16:creationId xmlns:a16="http://schemas.microsoft.com/office/drawing/2014/main" id="{4ED2F7DF-B1DD-6341-812E-29DC602873A9}"/>
              </a:ext>
            </a:extLst>
          </p:cNvPr>
          <p:cNvSpPr txBox="1"/>
          <p:nvPr/>
        </p:nvSpPr>
        <p:spPr>
          <a:xfrm>
            <a:off x="9140315" y="3257308"/>
            <a:ext cx="713085" cy="254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b="1">
                <a:solidFill>
                  <a:schemeClr val="tx1"/>
                </a:solidFill>
                <a:latin typeface="+mj-ea"/>
                <a:ea typeface="+mj-ea"/>
                <a:cs typeface="Arial"/>
                <a:sym typeface="Arial"/>
              </a:rPr>
              <a:t>연락처</a:t>
            </a:r>
            <a:endParaRPr lang="en-US" altLang="ko-KR" sz="1100" b="1">
              <a:solidFill>
                <a:schemeClr val="tx1"/>
              </a:solidFill>
              <a:latin typeface="+mj-ea"/>
              <a:ea typeface="+mj-ea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rgbClr val="7F7F7F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151" name="Google Shape;180;p14">
            <a:extLst>
              <a:ext uri="{FF2B5EF4-FFF2-40B4-BE49-F238E27FC236}">
                <a16:creationId xmlns:a16="http://schemas.microsoft.com/office/drawing/2014/main" id="{930E4895-359C-C042-90D0-701942853481}"/>
              </a:ext>
            </a:extLst>
          </p:cNvPr>
          <p:cNvSpPr/>
          <p:nvPr/>
        </p:nvSpPr>
        <p:spPr>
          <a:xfrm>
            <a:off x="9147085" y="3512114"/>
            <a:ext cx="1583853" cy="206522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82;p14">
            <a:extLst>
              <a:ext uri="{FF2B5EF4-FFF2-40B4-BE49-F238E27FC236}">
                <a16:creationId xmlns:a16="http://schemas.microsoft.com/office/drawing/2014/main" id="{60B63B92-9D5E-474A-B48E-6CF9D6C33209}"/>
              </a:ext>
            </a:extLst>
          </p:cNvPr>
          <p:cNvSpPr txBox="1"/>
          <p:nvPr/>
        </p:nvSpPr>
        <p:spPr>
          <a:xfrm>
            <a:off x="9178657" y="3526539"/>
            <a:ext cx="1583853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b="1">
                <a:solidFill>
                  <a:srgbClr val="BFBFBF"/>
                </a:solidFill>
              </a:rPr>
              <a:t>010-1234-5678</a:t>
            </a:r>
            <a:endParaRPr/>
          </a:p>
        </p:txBody>
      </p:sp>
      <p:sp>
        <p:nvSpPr>
          <p:cNvPr id="153" name="Google Shape;135;p13">
            <a:extLst>
              <a:ext uri="{FF2B5EF4-FFF2-40B4-BE49-F238E27FC236}">
                <a16:creationId xmlns:a16="http://schemas.microsoft.com/office/drawing/2014/main" id="{BFD68627-4C7C-AD46-86EE-11DDBF899653}"/>
              </a:ext>
            </a:extLst>
          </p:cNvPr>
          <p:cNvSpPr txBox="1"/>
          <p:nvPr/>
        </p:nvSpPr>
        <p:spPr>
          <a:xfrm>
            <a:off x="9140320" y="3740040"/>
            <a:ext cx="713085" cy="254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b="1">
                <a:solidFill>
                  <a:schemeClr val="tx1"/>
                </a:solidFill>
                <a:latin typeface="+mj-ea"/>
                <a:ea typeface="+mj-ea"/>
                <a:cs typeface="Arial"/>
                <a:sym typeface="Arial"/>
              </a:rPr>
              <a:t>주소</a:t>
            </a:r>
            <a:endParaRPr lang="en-US" altLang="ko-KR" sz="1100" b="1">
              <a:solidFill>
                <a:schemeClr val="tx1"/>
              </a:solidFill>
              <a:latin typeface="+mj-ea"/>
              <a:ea typeface="+mj-ea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rgbClr val="7F7F7F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154" name="Google Shape;180;p14">
            <a:extLst>
              <a:ext uri="{FF2B5EF4-FFF2-40B4-BE49-F238E27FC236}">
                <a16:creationId xmlns:a16="http://schemas.microsoft.com/office/drawing/2014/main" id="{955FAB96-8F87-514E-9B86-E472509E9722}"/>
              </a:ext>
            </a:extLst>
          </p:cNvPr>
          <p:cNvSpPr/>
          <p:nvPr/>
        </p:nvSpPr>
        <p:spPr>
          <a:xfrm>
            <a:off x="9147091" y="3994846"/>
            <a:ext cx="608280" cy="206522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82;p14">
            <a:extLst>
              <a:ext uri="{FF2B5EF4-FFF2-40B4-BE49-F238E27FC236}">
                <a16:creationId xmlns:a16="http://schemas.microsoft.com/office/drawing/2014/main" id="{F88F3BCF-0515-5441-A652-D6AA3EAFEEC2}"/>
              </a:ext>
            </a:extLst>
          </p:cNvPr>
          <p:cNvSpPr txBox="1"/>
          <p:nvPr/>
        </p:nvSpPr>
        <p:spPr>
          <a:xfrm>
            <a:off x="9178663" y="4009271"/>
            <a:ext cx="608280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>
                <a:solidFill>
                  <a:srgbClr val="BFBFBF"/>
                </a:solidFill>
              </a:rPr>
              <a:t>우편번호</a:t>
            </a:r>
            <a:endParaRPr/>
          </a:p>
        </p:txBody>
      </p:sp>
      <p:sp>
        <p:nvSpPr>
          <p:cNvPr id="157" name="Google Shape;180;p14">
            <a:extLst>
              <a:ext uri="{FF2B5EF4-FFF2-40B4-BE49-F238E27FC236}">
                <a16:creationId xmlns:a16="http://schemas.microsoft.com/office/drawing/2014/main" id="{B69C471E-231F-D945-8775-6645D229EF41}"/>
              </a:ext>
            </a:extLst>
          </p:cNvPr>
          <p:cNvSpPr/>
          <p:nvPr/>
        </p:nvSpPr>
        <p:spPr>
          <a:xfrm>
            <a:off x="9147085" y="4250573"/>
            <a:ext cx="1583853" cy="206522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82;p14">
            <a:extLst>
              <a:ext uri="{FF2B5EF4-FFF2-40B4-BE49-F238E27FC236}">
                <a16:creationId xmlns:a16="http://schemas.microsoft.com/office/drawing/2014/main" id="{EEFC746C-42CB-C843-934C-DD4DE2B1FC52}"/>
              </a:ext>
            </a:extLst>
          </p:cNvPr>
          <p:cNvSpPr txBox="1"/>
          <p:nvPr/>
        </p:nvSpPr>
        <p:spPr>
          <a:xfrm>
            <a:off x="9178657" y="4264998"/>
            <a:ext cx="1583853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>
                <a:solidFill>
                  <a:srgbClr val="BFBFBF"/>
                </a:solidFill>
              </a:rPr>
              <a:t>상세주소</a:t>
            </a:r>
            <a:endParaRPr/>
          </a:p>
        </p:txBody>
      </p:sp>
      <p:sp>
        <p:nvSpPr>
          <p:cNvPr id="159" name="Google Shape;635;p16">
            <a:extLst>
              <a:ext uri="{FF2B5EF4-FFF2-40B4-BE49-F238E27FC236}">
                <a16:creationId xmlns:a16="http://schemas.microsoft.com/office/drawing/2014/main" id="{7A68E18B-637E-344C-9EA6-3055687DDA05}"/>
              </a:ext>
            </a:extLst>
          </p:cNvPr>
          <p:cNvSpPr/>
          <p:nvPr/>
        </p:nvSpPr>
        <p:spPr>
          <a:xfrm>
            <a:off x="10286201" y="4001880"/>
            <a:ext cx="440114" cy="203711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" b="1">
                <a:solidFill>
                  <a:schemeClr val="tx2"/>
                </a:solidFill>
                <a:latin typeface="+mj-ea"/>
                <a:ea typeface="+mj-ea"/>
              </a:rPr>
              <a:t>주소</a:t>
            </a:r>
            <a:endParaRPr lang="en-US" altLang="ko-KR" sz="400" b="1">
              <a:solidFill>
                <a:schemeClr val="tx2"/>
              </a:solidFill>
              <a:latin typeface="+mj-ea"/>
              <a:ea typeface="+mj-ea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" b="1">
                <a:solidFill>
                  <a:schemeClr val="tx2"/>
                </a:solidFill>
                <a:latin typeface="+mj-ea"/>
                <a:ea typeface="+mj-ea"/>
              </a:rPr>
              <a:t>검색</a:t>
            </a:r>
            <a:endParaRPr lang="en-US" altLang="ko-KR" sz="400" b="1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161" name="Google Shape;135;p13">
            <a:extLst>
              <a:ext uri="{FF2B5EF4-FFF2-40B4-BE49-F238E27FC236}">
                <a16:creationId xmlns:a16="http://schemas.microsoft.com/office/drawing/2014/main" id="{9405A447-32E0-F34D-BCC6-939FEE03D311}"/>
              </a:ext>
            </a:extLst>
          </p:cNvPr>
          <p:cNvSpPr txBox="1"/>
          <p:nvPr/>
        </p:nvSpPr>
        <p:spPr>
          <a:xfrm>
            <a:off x="9135676" y="4508485"/>
            <a:ext cx="837925" cy="254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b="1">
                <a:solidFill>
                  <a:schemeClr val="tx1"/>
                </a:solidFill>
                <a:latin typeface="+mj-ea"/>
                <a:ea typeface="+mj-ea"/>
              </a:rPr>
              <a:t>고객 성향</a:t>
            </a:r>
            <a:endParaRPr lang="en-US" altLang="ko-KR" sz="1100" b="1">
              <a:solidFill>
                <a:schemeClr val="tx1"/>
              </a:solidFill>
              <a:latin typeface="+mj-ea"/>
              <a:ea typeface="+mj-ea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rgbClr val="7F7F7F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162" name="Google Shape;180;p14">
            <a:extLst>
              <a:ext uri="{FF2B5EF4-FFF2-40B4-BE49-F238E27FC236}">
                <a16:creationId xmlns:a16="http://schemas.microsoft.com/office/drawing/2014/main" id="{37B8A89D-7488-CE4C-B401-D74D337E5B11}"/>
              </a:ext>
            </a:extLst>
          </p:cNvPr>
          <p:cNvSpPr/>
          <p:nvPr/>
        </p:nvSpPr>
        <p:spPr>
          <a:xfrm>
            <a:off x="9142446" y="4763291"/>
            <a:ext cx="1583853" cy="607326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82;p14">
            <a:extLst>
              <a:ext uri="{FF2B5EF4-FFF2-40B4-BE49-F238E27FC236}">
                <a16:creationId xmlns:a16="http://schemas.microsoft.com/office/drawing/2014/main" id="{EC83520C-5BE5-ED4E-97DE-C7E2143F89DF}"/>
              </a:ext>
            </a:extLst>
          </p:cNvPr>
          <p:cNvSpPr txBox="1"/>
          <p:nvPr/>
        </p:nvSpPr>
        <p:spPr>
          <a:xfrm>
            <a:off x="9174018" y="4777715"/>
            <a:ext cx="1583853" cy="543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>
                <a:solidFill>
                  <a:srgbClr val="BFBFBF"/>
                </a:solidFill>
              </a:rPr>
              <a:t>고객 정보</a:t>
            </a:r>
            <a:endParaRPr/>
          </a:p>
        </p:txBody>
      </p:sp>
      <p:sp>
        <p:nvSpPr>
          <p:cNvPr id="167" name="Google Shape;135;p13">
            <a:extLst>
              <a:ext uri="{FF2B5EF4-FFF2-40B4-BE49-F238E27FC236}">
                <a16:creationId xmlns:a16="http://schemas.microsoft.com/office/drawing/2014/main" id="{28C4420B-7CEB-6C42-BB1C-C96E13D8552E}"/>
              </a:ext>
            </a:extLst>
          </p:cNvPr>
          <p:cNvSpPr txBox="1"/>
          <p:nvPr/>
        </p:nvSpPr>
        <p:spPr>
          <a:xfrm>
            <a:off x="9138650" y="5387433"/>
            <a:ext cx="876174" cy="254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b="1">
                <a:solidFill>
                  <a:schemeClr val="tx1"/>
                </a:solidFill>
                <a:latin typeface="+mj-ea"/>
                <a:ea typeface="+mj-ea"/>
                <a:cs typeface="Arial"/>
                <a:sym typeface="Arial"/>
              </a:rPr>
              <a:t>사진등록</a:t>
            </a:r>
            <a:endParaRPr lang="en-US" altLang="ko-KR" sz="1100" b="1">
              <a:solidFill>
                <a:schemeClr val="tx1"/>
              </a:solidFill>
              <a:latin typeface="+mj-ea"/>
              <a:ea typeface="+mj-ea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rgbClr val="7F7F7F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168" name="Google Shape;180;p14">
            <a:extLst>
              <a:ext uri="{FF2B5EF4-FFF2-40B4-BE49-F238E27FC236}">
                <a16:creationId xmlns:a16="http://schemas.microsoft.com/office/drawing/2014/main" id="{BE5536E0-2779-4141-9777-EAA68BDDB643}"/>
              </a:ext>
            </a:extLst>
          </p:cNvPr>
          <p:cNvSpPr/>
          <p:nvPr/>
        </p:nvSpPr>
        <p:spPr>
          <a:xfrm>
            <a:off x="9145421" y="5642239"/>
            <a:ext cx="1101750" cy="206522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82;p14">
            <a:extLst>
              <a:ext uri="{FF2B5EF4-FFF2-40B4-BE49-F238E27FC236}">
                <a16:creationId xmlns:a16="http://schemas.microsoft.com/office/drawing/2014/main" id="{384190E3-0D79-2243-B5DE-9F4541EADF2F}"/>
              </a:ext>
            </a:extLst>
          </p:cNvPr>
          <p:cNvSpPr txBox="1"/>
          <p:nvPr/>
        </p:nvSpPr>
        <p:spPr>
          <a:xfrm>
            <a:off x="9176993" y="5656664"/>
            <a:ext cx="608280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>
                <a:solidFill>
                  <a:srgbClr val="BFBFBF"/>
                </a:solidFill>
              </a:rPr>
              <a:t>사진첨부</a:t>
            </a:r>
            <a:endParaRPr/>
          </a:p>
        </p:txBody>
      </p:sp>
      <p:sp>
        <p:nvSpPr>
          <p:cNvPr id="173" name="Google Shape;635;p16">
            <a:extLst>
              <a:ext uri="{FF2B5EF4-FFF2-40B4-BE49-F238E27FC236}">
                <a16:creationId xmlns:a16="http://schemas.microsoft.com/office/drawing/2014/main" id="{8F8E8028-45DB-7C46-A9D5-0170478EE502}"/>
              </a:ext>
            </a:extLst>
          </p:cNvPr>
          <p:cNvSpPr/>
          <p:nvPr/>
        </p:nvSpPr>
        <p:spPr>
          <a:xfrm>
            <a:off x="10284531" y="5649273"/>
            <a:ext cx="440114" cy="203711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" b="1">
                <a:solidFill>
                  <a:schemeClr val="tx2"/>
                </a:solidFill>
                <a:latin typeface="+mj-ea"/>
                <a:ea typeface="+mj-ea"/>
              </a:rPr>
              <a:t>사진</a:t>
            </a:r>
            <a:endParaRPr lang="en-US" altLang="ko-KR" sz="400" b="1">
              <a:solidFill>
                <a:schemeClr val="tx2"/>
              </a:solidFill>
              <a:latin typeface="+mj-ea"/>
              <a:ea typeface="+mj-ea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" b="1">
                <a:solidFill>
                  <a:schemeClr val="tx2"/>
                </a:solidFill>
                <a:latin typeface="+mj-ea"/>
                <a:ea typeface="+mj-ea"/>
              </a:rPr>
              <a:t>선택</a:t>
            </a:r>
            <a:endParaRPr lang="en-US" altLang="ko-KR" sz="400" b="1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175" name="Google Shape;143;p13">
            <a:extLst>
              <a:ext uri="{FF2B5EF4-FFF2-40B4-BE49-F238E27FC236}">
                <a16:creationId xmlns:a16="http://schemas.microsoft.com/office/drawing/2014/main" id="{5BEC8F5D-555D-444C-83DE-0766077CDFBB}"/>
              </a:ext>
            </a:extLst>
          </p:cNvPr>
          <p:cNvSpPr/>
          <p:nvPr/>
        </p:nvSpPr>
        <p:spPr>
          <a:xfrm>
            <a:off x="7481791" y="1374124"/>
            <a:ext cx="180463" cy="18046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</a:pPr>
            <a:r>
              <a:rPr lang="ko-KR" sz="7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43;p13">
            <a:extLst>
              <a:ext uri="{FF2B5EF4-FFF2-40B4-BE49-F238E27FC236}">
                <a16:creationId xmlns:a16="http://schemas.microsoft.com/office/drawing/2014/main" id="{37584CDD-95B8-D04F-B1F7-2CD8ECE2DB99}"/>
              </a:ext>
            </a:extLst>
          </p:cNvPr>
          <p:cNvSpPr/>
          <p:nvPr/>
        </p:nvSpPr>
        <p:spPr>
          <a:xfrm>
            <a:off x="8955213" y="2470813"/>
            <a:ext cx="180463" cy="18046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</a:pPr>
            <a:r>
              <a:rPr lang="en-US" altLang="ko-KR" sz="7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7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35;p13">
            <a:extLst>
              <a:ext uri="{FF2B5EF4-FFF2-40B4-BE49-F238E27FC236}">
                <a16:creationId xmlns:a16="http://schemas.microsoft.com/office/drawing/2014/main" id="{71786A78-5F78-8F45-B04C-100C14C887E6}"/>
              </a:ext>
            </a:extLst>
          </p:cNvPr>
          <p:cNvSpPr txBox="1"/>
          <p:nvPr/>
        </p:nvSpPr>
        <p:spPr>
          <a:xfrm>
            <a:off x="9173864" y="2453469"/>
            <a:ext cx="1472907" cy="254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b="1">
                <a:solidFill>
                  <a:schemeClr val="tx1"/>
                </a:solidFill>
                <a:latin typeface="+mj-ea"/>
                <a:ea typeface="+mj-ea"/>
              </a:rPr>
              <a:t>Customer Card</a:t>
            </a:r>
            <a:endParaRPr lang="en-US" altLang="ko-KR" sz="1100" b="1">
              <a:solidFill>
                <a:schemeClr val="tx1"/>
              </a:solidFill>
              <a:latin typeface="+mj-ea"/>
              <a:ea typeface="+mj-ea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rgbClr val="7F7F7F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182" name="Google Shape;635;p16">
            <a:extLst>
              <a:ext uri="{FF2B5EF4-FFF2-40B4-BE49-F238E27FC236}">
                <a16:creationId xmlns:a16="http://schemas.microsoft.com/office/drawing/2014/main" id="{65E5DC20-B16E-9942-8B92-485314DC583E}"/>
              </a:ext>
            </a:extLst>
          </p:cNvPr>
          <p:cNvSpPr/>
          <p:nvPr/>
        </p:nvSpPr>
        <p:spPr>
          <a:xfrm>
            <a:off x="9185391" y="6374247"/>
            <a:ext cx="440114" cy="203711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solidFill>
              <a:schemeClr val="accent1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1">
                <a:solidFill>
                  <a:schemeClr val="tx2"/>
                </a:solidFill>
                <a:latin typeface="+mn-ea"/>
                <a:ea typeface="+mn-ea"/>
              </a:rPr>
              <a:t>등록</a:t>
            </a:r>
            <a:endParaRPr lang="en-US" altLang="ko-KR" sz="700" b="1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185" name="Google Shape;635;p16">
            <a:extLst>
              <a:ext uri="{FF2B5EF4-FFF2-40B4-BE49-F238E27FC236}">
                <a16:creationId xmlns:a16="http://schemas.microsoft.com/office/drawing/2014/main" id="{FAF8F696-BCDE-C642-B5A5-F8064ADC6591}"/>
              </a:ext>
            </a:extLst>
          </p:cNvPr>
          <p:cNvSpPr/>
          <p:nvPr/>
        </p:nvSpPr>
        <p:spPr>
          <a:xfrm>
            <a:off x="9684572" y="6374245"/>
            <a:ext cx="440114" cy="203711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1">
                <a:solidFill>
                  <a:schemeClr val="tx2"/>
                </a:solidFill>
                <a:latin typeface="+mn-ea"/>
                <a:ea typeface="+mn-ea"/>
              </a:rPr>
              <a:t>수정</a:t>
            </a:r>
            <a:endParaRPr lang="en-US" altLang="ko-KR" sz="700" b="1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186" name="Google Shape;635;p16">
            <a:extLst>
              <a:ext uri="{FF2B5EF4-FFF2-40B4-BE49-F238E27FC236}">
                <a16:creationId xmlns:a16="http://schemas.microsoft.com/office/drawing/2014/main" id="{CD347807-6C0A-5646-BD63-428336A5715D}"/>
              </a:ext>
            </a:extLst>
          </p:cNvPr>
          <p:cNvSpPr/>
          <p:nvPr/>
        </p:nvSpPr>
        <p:spPr>
          <a:xfrm>
            <a:off x="10167149" y="6374245"/>
            <a:ext cx="440114" cy="203711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1">
                <a:solidFill>
                  <a:schemeClr val="tx2"/>
                </a:solidFill>
                <a:latin typeface="+mn-ea"/>
                <a:ea typeface="+mn-ea"/>
              </a:rPr>
              <a:t>삭제</a:t>
            </a:r>
            <a:endParaRPr lang="en-US" altLang="ko-KR" sz="700" b="1">
              <a:solidFill>
                <a:schemeClr val="tx2"/>
              </a:solidFill>
              <a:latin typeface="+mn-ea"/>
              <a:ea typeface="+mn-ea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27237BAA-0DA8-7444-B675-6EA34EC0E64F}"/>
              </a:ext>
            </a:extLst>
          </p:cNvPr>
          <p:cNvGrpSpPr/>
          <p:nvPr/>
        </p:nvGrpSpPr>
        <p:grpSpPr>
          <a:xfrm>
            <a:off x="3903620" y="3569974"/>
            <a:ext cx="4685718" cy="1660477"/>
            <a:chOff x="3903620" y="3722373"/>
            <a:chExt cx="4685718" cy="1660477"/>
          </a:xfrm>
        </p:grpSpPr>
        <p:sp>
          <p:nvSpPr>
            <p:cNvPr id="222" name="Google Shape;653;p16">
              <a:extLst>
                <a:ext uri="{FF2B5EF4-FFF2-40B4-BE49-F238E27FC236}">
                  <a16:creationId xmlns:a16="http://schemas.microsoft.com/office/drawing/2014/main" id="{9B20D1BC-BF21-FE4E-9BB4-4D5376839FF2}"/>
                </a:ext>
              </a:extLst>
            </p:cNvPr>
            <p:cNvSpPr txBox="1"/>
            <p:nvPr/>
          </p:nvSpPr>
          <p:spPr>
            <a:xfrm>
              <a:off x="5047024" y="5152018"/>
              <a:ext cx="2656423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900">
                  <a:solidFill>
                    <a:srgbClr val="757070"/>
                  </a:solidFill>
                  <a:latin typeface="Arial"/>
                  <a:ea typeface="Arial"/>
                  <a:cs typeface="Arial"/>
                  <a:sym typeface="Arial"/>
                </a:rPr>
                <a:t>1 | 2 | 3 | 4 | 5 | 6 | 7 | 8 | 9 | 10 | 다음</a:t>
              </a:r>
              <a:endParaRPr/>
            </a:p>
          </p:txBody>
        </p:sp>
        <p:sp>
          <p:nvSpPr>
            <p:cNvPr id="302" name="Google Shape;655;p16">
              <a:extLst>
                <a:ext uri="{FF2B5EF4-FFF2-40B4-BE49-F238E27FC236}">
                  <a16:creationId xmlns:a16="http://schemas.microsoft.com/office/drawing/2014/main" id="{B566FDE6-AC42-C049-9027-1C0930712D73}"/>
                </a:ext>
              </a:extLst>
            </p:cNvPr>
            <p:cNvSpPr txBox="1"/>
            <p:nvPr/>
          </p:nvSpPr>
          <p:spPr>
            <a:xfrm>
              <a:off x="4015862" y="3722373"/>
              <a:ext cx="1061398" cy="215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800" b="1">
                  <a:solidFill>
                    <a:srgbClr val="3F3F3F"/>
                  </a:solidFill>
                  <a:latin typeface="+mn-ea"/>
                  <a:ea typeface="+mn-ea"/>
                </a:rPr>
                <a:t>2.</a:t>
              </a:r>
              <a:r>
                <a:rPr lang="ko-KR" altLang="en-US" sz="800" b="1">
                  <a:solidFill>
                    <a:srgbClr val="3F3F3F"/>
                  </a:solidFill>
                  <a:latin typeface="+mn-ea"/>
                  <a:ea typeface="+mn-ea"/>
                </a:rPr>
                <a:t> 고객 구매내역</a:t>
              </a:r>
              <a:br>
                <a:rPr lang="en-US" altLang="ko-KR" sz="800" b="1">
                  <a:solidFill>
                    <a:srgbClr val="3F3F3F"/>
                  </a:solidFill>
                  <a:latin typeface="+mn-ea"/>
                  <a:ea typeface="+mn-ea"/>
                </a:rPr>
              </a:br>
              <a:r>
                <a:rPr lang="ko-KR" altLang="en-US" sz="800" b="1">
                  <a:solidFill>
                    <a:srgbClr val="3F3F3F"/>
                  </a:solidFill>
                  <a:latin typeface="+mn-ea"/>
                  <a:ea typeface="+mn-ea"/>
                </a:rPr>
                <a:t> </a:t>
              </a:r>
              <a:endParaRPr sz="1800">
                <a:latin typeface="+mn-ea"/>
                <a:ea typeface="+mn-ea"/>
              </a:endParaRP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79F4F783-33C3-9540-A318-D8306D09F7AB}"/>
                </a:ext>
              </a:extLst>
            </p:cNvPr>
            <p:cNvGrpSpPr/>
            <p:nvPr/>
          </p:nvGrpSpPr>
          <p:grpSpPr>
            <a:xfrm>
              <a:off x="3903620" y="3774816"/>
              <a:ext cx="4685718" cy="1341666"/>
              <a:chOff x="1492952" y="1869640"/>
              <a:chExt cx="5200820" cy="1341666"/>
            </a:xfrm>
          </p:grpSpPr>
          <p:cxnSp>
            <p:nvCxnSpPr>
              <p:cNvPr id="145" name="Google Shape;601;p16">
                <a:extLst>
                  <a:ext uri="{FF2B5EF4-FFF2-40B4-BE49-F238E27FC236}">
                    <a16:creationId xmlns:a16="http://schemas.microsoft.com/office/drawing/2014/main" id="{4D9FDB3F-EEA2-9748-8929-2606FEF986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11841" y="2253469"/>
                <a:ext cx="514650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6" name="Google Shape;602;p16">
                <a:extLst>
                  <a:ext uri="{FF2B5EF4-FFF2-40B4-BE49-F238E27FC236}">
                    <a16:creationId xmlns:a16="http://schemas.microsoft.com/office/drawing/2014/main" id="{6393F97A-2B22-584F-B1D7-B7336FF7F0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13173" y="2571599"/>
                <a:ext cx="5152129" cy="7372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/>
                </a:solidFill>
                <a:prstDash val="dash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60" name="Google Shape;603;p16">
                <a:extLst>
                  <a:ext uri="{FF2B5EF4-FFF2-40B4-BE49-F238E27FC236}">
                    <a16:creationId xmlns:a16="http://schemas.microsoft.com/office/drawing/2014/main" id="{F882C99D-4777-9244-A992-9E7FEFB5B7BE}"/>
                  </a:ext>
                </a:extLst>
              </p:cNvPr>
              <p:cNvSpPr/>
              <p:nvPr/>
            </p:nvSpPr>
            <p:spPr>
              <a:xfrm>
                <a:off x="1492952" y="2040209"/>
                <a:ext cx="420308" cy="1846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sz="600" b="1">
                    <a:solidFill>
                      <a:srgbClr val="3F3F3F"/>
                    </a:solidFill>
                  </a:rPr>
                  <a:t>지점</a:t>
                </a:r>
                <a:endParaRPr sz="600" b="1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" name="Google Shape;604;p16">
                <a:extLst>
                  <a:ext uri="{FF2B5EF4-FFF2-40B4-BE49-F238E27FC236}">
                    <a16:creationId xmlns:a16="http://schemas.microsoft.com/office/drawing/2014/main" id="{B4A320C9-9967-0E4D-B914-B966E1055061}"/>
                  </a:ext>
                </a:extLst>
              </p:cNvPr>
              <p:cNvSpPr/>
              <p:nvPr/>
            </p:nvSpPr>
            <p:spPr>
              <a:xfrm>
                <a:off x="2796835" y="2050099"/>
                <a:ext cx="415499" cy="1846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sz="600" b="1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품명</a:t>
                </a:r>
                <a:endParaRPr/>
              </a:p>
            </p:txBody>
          </p:sp>
          <p:sp>
            <p:nvSpPr>
              <p:cNvPr id="165" name="Google Shape;605;p16">
                <a:extLst>
                  <a:ext uri="{FF2B5EF4-FFF2-40B4-BE49-F238E27FC236}">
                    <a16:creationId xmlns:a16="http://schemas.microsoft.com/office/drawing/2014/main" id="{935CEB13-D5FB-D843-BA3F-1013E9AFDF9C}"/>
                  </a:ext>
                </a:extLst>
              </p:cNvPr>
              <p:cNvSpPr/>
              <p:nvPr/>
            </p:nvSpPr>
            <p:spPr>
              <a:xfrm>
                <a:off x="3593941" y="2055715"/>
                <a:ext cx="673582" cy="1846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sz="600" b="1">
                    <a:solidFill>
                      <a:srgbClr val="3F3F3F"/>
                    </a:solidFill>
                  </a:rPr>
                  <a:t>주문 날짜</a:t>
                </a:r>
                <a:endParaRPr/>
              </a:p>
            </p:txBody>
          </p:sp>
          <p:sp>
            <p:nvSpPr>
              <p:cNvPr id="166" name="Google Shape;606;p16">
                <a:extLst>
                  <a:ext uri="{FF2B5EF4-FFF2-40B4-BE49-F238E27FC236}">
                    <a16:creationId xmlns:a16="http://schemas.microsoft.com/office/drawing/2014/main" id="{9F34837E-EDE5-2846-B02C-924658AD7B20}"/>
                  </a:ext>
                </a:extLst>
              </p:cNvPr>
              <p:cNvSpPr/>
              <p:nvPr/>
            </p:nvSpPr>
            <p:spPr>
              <a:xfrm>
                <a:off x="5101038" y="2040593"/>
                <a:ext cx="599432" cy="1846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sz="600" b="1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진행사항</a:t>
                </a:r>
                <a:endParaRPr/>
              </a:p>
            </p:txBody>
          </p:sp>
          <p:sp>
            <p:nvSpPr>
              <p:cNvPr id="188" name="Google Shape;608;p16">
                <a:extLst>
                  <a:ext uri="{FF2B5EF4-FFF2-40B4-BE49-F238E27FC236}">
                    <a16:creationId xmlns:a16="http://schemas.microsoft.com/office/drawing/2014/main" id="{92BDBDCF-CBD7-C74E-9100-331DD97278F0}"/>
                  </a:ext>
                </a:extLst>
              </p:cNvPr>
              <p:cNvSpPr/>
              <p:nvPr/>
            </p:nvSpPr>
            <p:spPr>
              <a:xfrm>
                <a:off x="4304152" y="2040396"/>
                <a:ext cx="673582" cy="1846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sz="600" b="1">
                    <a:solidFill>
                      <a:srgbClr val="3F3F3F"/>
                    </a:solidFill>
                  </a:rPr>
                  <a:t>금액</a:t>
                </a:r>
                <a:endParaRPr/>
              </a:p>
            </p:txBody>
          </p:sp>
          <p:sp>
            <p:nvSpPr>
              <p:cNvPr id="189" name="Google Shape;609;p16">
                <a:extLst>
                  <a:ext uri="{FF2B5EF4-FFF2-40B4-BE49-F238E27FC236}">
                    <a16:creationId xmlns:a16="http://schemas.microsoft.com/office/drawing/2014/main" id="{B27C5418-A21C-D642-8D2E-0B3BC7F89340}"/>
                  </a:ext>
                </a:extLst>
              </p:cNvPr>
              <p:cNvSpPr/>
              <p:nvPr/>
            </p:nvSpPr>
            <p:spPr>
              <a:xfrm>
                <a:off x="5838418" y="2034861"/>
                <a:ext cx="761829" cy="1846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sz="600" b="1">
                    <a:solidFill>
                      <a:srgbClr val="3F3F3F"/>
                    </a:solidFill>
                  </a:rPr>
                  <a:t>업데이트 날짜</a:t>
                </a:r>
                <a:endParaRPr/>
              </a:p>
            </p:txBody>
          </p:sp>
          <p:sp>
            <p:nvSpPr>
              <p:cNvPr id="190" name="Google Shape;610;p16">
                <a:extLst>
                  <a:ext uri="{FF2B5EF4-FFF2-40B4-BE49-F238E27FC236}">
                    <a16:creationId xmlns:a16="http://schemas.microsoft.com/office/drawing/2014/main" id="{0D679C2D-EB3A-A846-BE36-998A71F4FF03}"/>
                  </a:ext>
                </a:extLst>
              </p:cNvPr>
              <p:cNvSpPr/>
              <p:nvPr/>
            </p:nvSpPr>
            <p:spPr>
              <a:xfrm>
                <a:off x="2012384" y="2062625"/>
                <a:ext cx="492443" cy="1846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sz="600" b="1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고객명</a:t>
                </a:r>
                <a:endParaRPr/>
              </a:p>
            </p:txBody>
          </p:sp>
          <p:sp>
            <p:nvSpPr>
              <p:cNvPr id="193" name="Google Shape;611;p16">
                <a:extLst>
                  <a:ext uri="{FF2B5EF4-FFF2-40B4-BE49-F238E27FC236}">
                    <a16:creationId xmlns:a16="http://schemas.microsoft.com/office/drawing/2014/main" id="{2645FE07-DED5-8F43-B721-F8DFDE2C6000}"/>
                  </a:ext>
                </a:extLst>
              </p:cNvPr>
              <p:cNvSpPr/>
              <p:nvPr/>
            </p:nvSpPr>
            <p:spPr>
              <a:xfrm>
                <a:off x="1498098" y="2321509"/>
                <a:ext cx="426717" cy="1846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sz="600">
                    <a:solidFill>
                      <a:srgbClr val="3F3F3F"/>
                    </a:solidFill>
                  </a:rPr>
                  <a:t>본점</a:t>
                </a:r>
                <a:endParaRPr sz="6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" name="Google Shape;612;p16">
                <a:extLst>
                  <a:ext uri="{FF2B5EF4-FFF2-40B4-BE49-F238E27FC236}">
                    <a16:creationId xmlns:a16="http://schemas.microsoft.com/office/drawing/2014/main" id="{442777D3-511C-BC4A-9389-99700AC7BF3B}"/>
                  </a:ext>
                </a:extLst>
              </p:cNvPr>
              <p:cNvSpPr/>
              <p:nvPr/>
            </p:nvSpPr>
            <p:spPr>
              <a:xfrm>
                <a:off x="2004303" y="2330899"/>
                <a:ext cx="475078" cy="1846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sz="6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유진호</a:t>
                </a:r>
                <a:endParaRPr/>
              </a:p>
            </p:txBody>
          </p:sp>
          <p:sp>
            <p:nvSpPr>
              <p:cNvPr id="200" name="Google Shape;613;p16">
                <a:extLst>
                  <a:ext uri="{FF2B5EF4-FFF2-40B4-BE49-F238E27FC236}">
                    <a16:creationId xmlns:a16="http://schemas.microsoft.com/office/drawing/2014/main" id="{57C2B161-3902-7946-8A37-E6148AA11954}"/>
                  </a:ext>
                </a:extLst>
              </p:cNvPr>
              <p:cNvSpPr/>
              <p:nvPr/>
            </p:nvSpPr>
            <p:spPr>
              <a:xfrm>
                <a:off x="2567895" y="2318373"/>
                <a:ext cx="1194558" cy="1846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sz="6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정장 </a:t>
                </a:r>
                <a:r>
                  <a:rPr lang="en-US" altLang="ko-KR" sz="6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r>
                  <a:rPr lang="en-US" altLang="ko-KR" sz="600">
                    <a:solidFill>
                      <a:srgbClr val="3F3F3F"/>
                    </a:solidFill>
                  </a:rPr>
                  <a:t>EA, </a:t>
                </a:r>
                <a:r>
                  <a:rPr lang="ko-KR" altLang="en-US" sz="600">
                    <a:solidFill>
                      <a:srgbClr val="3F3F3F"/>
                    </a:solidFill>
                  </a:rPr>
                  <a:t>셔츠 </a:t>
                </a:r>
                <a:r>
                  <a:rPr lang="en-US" altLang="ko-KR" sz="600">
                    <a:solidFill>
                      <a:srgbClr val="3F3F3F"/>
                    </a:solidFill>
                  </a:rPr>
                  <a:t>2EA</a:t>
                </a:r>
                <a:endParaRPr/>
              </a:p>
            </p:txBody>
          </p:sp>
          <p:sp>
            <p:nvSpPr>
              <p:cNvPr id="203" name="Google Shape;614;p16">
                <a:extLst>
                  <a:ext uri="{FF2B5EF4-FFF2-40B4-BE49-F238E27FC236}">
                    <a16:creationId xmlns:a16="http://schemas.microsoft.com/office/drawing/2014/main" id="{A8D2A152-9AF9-2E40-8E15-0952625A6D79}"/>
                  </a:ext>
                </a:extLst>
              </p:cNvPr>
              <p:cNvSpPr/>
              <p:nvPr/>
            </p:nvSpPr>
            <p:spPr>
              <a:xfrm>
                <a:off x="3658795" y="2272296"/>
                <a:ext cx="655925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6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2018.07.02</a:t>
                </a:r>
                <a:endParaRPr/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6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04:30:00</a:t>
                </a:r>
                <a:endParaRPr sz="6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" name="Google Shape;615;p16">
                <a:extLst>
                  <a:ext uri="{FF2B5EF4-FFF2-40B4-BE49-F238E27FC236}">
                    <a16:creationId xmlns:a16="http://schemas.microsoft.com/office/drawing/2014/main" id="{3BBCF9E5-F5B6-6443-9D4A-8586F0B700CA}"/>
                  </a:ext>
                </a:extLst>
              </p:cNvPr>
              <p:cNvSpPr/>
              <p:nvPr/>
            </p:nvSpPr>
            <p:spPr>
              <a:xfrm>
                <a:off x="4339587" y="2314542"/>
                <a:ext cx="655925" cy="1670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ko-KR" sz="600">
                    <a:solidFill>
                      <a:srgbClr val="3F3F3F"/>
                    </a:solidFill>
                  </a:rPr>
                  <a:t>900,000</a:t>
                </a:r>
                <a:endParaRPr sz="6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205" name="Google Shape;621;p16">
                <a:extLst>
                  <a:ext uri="{FF2B5EF4-FFF2-40B4-BE49-F238E27FC236}">
                    <a16:creationId xmlns:a16="http://schemas.microsoft.com/office/drawing/2014/main" id="{F5C26F06-E93F-BD4B-86F4-821188FC0C83}"/>
                  </a:ext>
                </a:extLst>
              </p:cNvPr>
              <p:cNvPicPr preferRelativeResize="0"/>
              <p:nvPr/>
            </p:nvPicPr>
            <p:blipFill rotWithShape="1">
              <a:blip r:embed="rId7">
                <a:alphaModFix/>
              </a:blip>
              <a:srcRect/>
              <a:stretch/>
            </p:blipFill>
            <p:spPr>
              <a:xfrm>
                <a:off x="3153041" y="2121668"/>
                <a:ext cx="91439" cy="4572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6" name="Google Shape;622;p16">
                <a:extLst>
                  <a:ext uri="{FF2B5EF4-FFF2-40B4-BE49-F238E27FC236}">
                    <a16:creationId xmlns:a16="http://schemas.microsoft.com/office/drawing/2014/main" id="{16F967C0-D86A-0441-9FD5-A712B829B69F}"/>
                  </a:ext>
                </a:extLst>
              </p:cNvPr>
              <p:cNvPicPr preferRelativeResize="0"/>
              <p:nvPr/>
            </p:nvPicPr>
            <p:blipFill rotWithShape="1">
              <a:blip r:embed="rId7">
                <a:alphaModFix/>
              </a:blip>
              <a:srcRect/>
              <a:stretch/>
            </p:blipFill>
            <p:spPr>
              <a:xfrm>
                <a:off x="4177225" y="2127284"/>
                <a:ext cx="91438" cy="4572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7" name="Google Shape;623;p16">
                <a:extLst>
                  <a:ext uri="{FF2B5EF4-FFF2-40B4-BE49-F238E27FC236}">
                    <a16:creationId xmlns:a16="http://schemas.microsoft.com/office/drawing/2014/main" id="{E52B5446-AD2D-1B45-89A7-871625D90514}"/>
                  </a:ext>
                </a:extLst>
              </p:cNvPr>
              <p:cNvPicPr preferRelativeResize="0"/>
              <p:nvPr/>
            </p:nvPicPr>
            <p:blipFill rotWithShape="1">
              <a:blip r:embed="rId7">
                <a:alphaModFix/>
              </a:blip>
              <a:srcRect/>
              <a:stretch/>
            </p:blipFill>
            <p:spPr>
              <a:xfrm>
                <a:off x="4794396" y="2116836"/>
                <a:ext cx="91438" cy="4572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9" name="Google Shape;625;p16">
                <a:extLst>
                  <a:ext uri="{FF2B5EF4-FFF2-40B4-BE49-F238E27FC236}">
                    <a16:creationId xmlns:a16="http://schemas.microsoft.com/office/drawing/2014/main" id="{B24D6BDD-E05F-B54D-974C-5D6D19F5F165}"/>
                  </a:ext>
                </a:extLst>
              </p:cNvPr>
              <p:cNvPicPr preferRelativeResize="0"/>
              <p:nvPr/>
            </p:nvPicPr>
            <p:blipFill rotWithShape="1">
              <a:blip r:embed="rId7">
                <a:alphaModFix/>
              </a:blip>
              <a:srcRect/>
              <a:stretch/>
            </p:blipFill>
            <p:spPr>
              <a:xfrm>
                <a:off x="6469609" y="2105579"/>
                <a:ext cx="100582" cy="4572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3" name="Google Shape;626;p16">
                <a:extLst>
                  <a:ext uri="{FF2B5EF4-FFF2-40B4-BE49-F238E27FC236}">
                    <a16:creationId xmlns:a16="http://schemas.microsoft.com/office/drawing/2014/main" id="{2BA09A9A-1A7C-734F-88AE-D8C6DADBBDF7}"/>
                  </a:ext>
                </a:extLst>
              </p:cNvPr>
              <p:cNvPicPr preferRelativeResize="0"/>
              <p:nvPr/>
            </p:nvPicPr>
            <p:blipFill rotWithShape="1">
              <a:blip r:embed="rId7">
                <a:alphaModFix/>
              </a:blip>
              <a:srcRect/>
              <a:stretch/>
            </p:blipFill>
            <p:spPr>
              <a:xfrm>
                <a:off x="2419747" y="2134194"/>
                <a:ext cx="91438" cy="4572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6" name="Google Shape;627;p16">
                <a:extLst>
                  <a:ext uri="{FF2B5EF4-FFF2-40B4-BE49-F238E27FC236}">
                    <a16:creationId xmlns:a16="http://schemas.microsoft.com/office/drawing/2014/main" id="{A4AE81D1-EAAC-174F-9700-9D5EC0FFC842}"/>
                  </a:ext>
                </a:extLst>
              </p:cNvPr>
              <p:cNvPicPr preferRelativeResize="0"/>
              <p:nvPr/>
            </p:nvPicPr>
            <p:blipFill rotWithShape="1">
              <a:blip r:embed="rId7">
                <a:alphaModFix/>
              </a:blip>
              <a:srcRect/>
              <a:stretch/>
            </p:blipFill>
            <p:spPr>
              <a:xfrm>
                <a:off x="1839846" y="2111778"/>
                <a:ext cx="91438" cy="45720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217" name="Google Shape;628;p16">
                <a:extLst>
                  <a:ext uri="{FF2B5EF4-FFF2-40B4-BE49-F238E27FC236}">
                    <a16:creationId xmlns:a16="http://schemas.microsoft.com/office/drawing/2014/main" id="{723D7A71-0BE8-C449-8889-FCCD743284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13173" y="2893806"/>
                <a:ext cx="5138226" cy="5785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/>
                </a:solidFill>
                <a:prstDash val="dash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218" name="Google Shape;629;p16">
                <a:extLst>
                  <a:ext uri="{FF2B5EF4-FFF2-40B4-BE49-F238E27FC236}">
                    <a16:creationId xmlns:a16="http://schemas.microsoft.com/office/drawing/2014/main" id="{954A8BBF-6F9E-ED45-B80B-D4A071513193}"/>
                  </a:ext>
                </a:extLst>
              </p:cNvPr>
              <p:cNvSpPr/>
              <p:nvPr/>
            </p:nvSpPr>
            <p:spPr>
              <a:xfrm>
                <a:off x="1501845" y="2644810"/>
                <a:ext cx="444423" cy="1846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sz="6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청담</a:t>
                </a:r>
                <a:endParaRPr sz="6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" name="Google Shape;630;p16">
                <a:extLst>
                  <a:ext uri="{FF2B5EF4-FFF2-40B4-BE49-F238E27FC236}">
                    <a16:creationId xmlns:a16="http://schemas.microsoft.com/office/drawing/2014/main" id="{C5B00F08-8579-E444-8C39-7F97F8EBC9A6}"/>
                  </a:ext>
                </a:extLst>
              </p:cNvPr>
              <p:cNvSpPr/>
              <p:nvPr/>
            </p:nvSpPr>
            <p:spPr>
              <a:xfrm>
                <a:off x="2004303" y="2653106"/>
                <a:ext cx="475078" cy="1846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sz="6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최용국</a:t>
                </a:r>
                <a:endParaRPr/>
              </a:p>
            </p:txBody>
          </p:sp>
          <p:sp>
            <p:nvSpPr>
              <p:cNvPr id="220" name="Google Shape;631;p16">
                <a:extLst>
                  <a:ext uri="{FF2B5EF4-FFF2-40B4-BE49-F238E27FC236}">
                    <a16:creationId xmlns:a16="http://schemas.microsoft.com/office/drawing/2014/main" id="{FB415456-498F-5749-9B6D-6D09C3F05F6E}"/>
                  </a:ext>
                </a:extLst>
              </p:cNvPr>
              <p:cNvSpPr/>
              <p:nvPr/>
            </p:nvSpPr>
            <p:spPr>
              <a:xfrm>
                <a:off x="2567895" y="2640580"/>
                <a:ext cx="1194558" cy="1846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sz="600">
                    <a:solidFill>
                      <a:srgbClr val="3F3F3F"/>
                    </a:solidFill>
                  </a:rPr>
                  <a:t>캐시미어 코드 </a:t>
                </a:r>
                <a:r>
                  <a:rPr lang="en-US" altLang="ko-KR" sz="600">
                    <a:solidFill>
                      <a:srgbClr val="3F3F3F"/>
                    </a:solidFill>
                  </a:rPr>
                  <a:t>1EA</a:t>
                </a:r>
                <a:endParaRPr/>
              </a:p>
            </p:txBody>
          </p:sp>
          <p:sp>
            <p:nvSpPr>
              <p:cNvPr id="221" name="Google Shape;632;p16">
                <a:extLst>
                  <a:ext uri="{FF2B5EF4-FFF2-40B4-BE49-F238E27FC236}">
                    <a16:creationId xmlns:a16="http://schemas.microsoft.com/office/drawing/2014/main" id="{5A9DF63F-6B52-7147-AC4D-E4A53A60E20C}"/>
                  </a:ext>
                </a:extLst>
              </p:cNvPr>
              <p:cNvSpPr/>
              <p:nvPr/>
            </p:nvSpPr>
            <p:spPr>
              <a:xfrm>
                <a:off x="3658795" y="2594503"/>
                <a:ext cx="655925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6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2018.07.02</a:t>
                </a:r>
                <a:endParaRPr/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6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04:30:00</a:t>
                </a:r>
                <a:endParaRPr sz="6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" name="Google Shape;633;p16">
                <a:extLst>
                  <a:ext uri="{FF2B5EF4-FFF2-40B4-BE49-F238E27FC236}">
                    <a16:creationId xmlns:a16="http://schemas.microsoft.com/office/drawing/2014/main" id="{EE9DFD02-DC6C-904A-90C7-CB5A0860BD89}"/>
                  </a:ext>
                </a:extLst>
              </p:cNvPr>
              <p:cNvSpPr/>
              <p:nvPr/>
            </p:nvSpPr>
            <p:spPr>
              <a:xfrm>
                <a:off x="4300158" y="2627324"/>
                <a:ext cx="655925" cy="17473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ko-KR" sz="6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1,300,000</a:t>
                </a:r>
                <a:endParaRPr sz="6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639;p16">
                <a:extLst>
                  <a:ext uri="{FF2B5EF4-FFF2-40B4-BE49-F238E27FC236}">
                    <a16:creationId xmlns:a16="http://schemas.microsoft.com/office/drawing/2014/main" id="{87DA653B-86E3-DF49-BF79-761B5593DA6A}"/>
                  </a:ext>
                </a:extLst>
              </p:cNvPr>
              <p:cNvSpPr/>
              <p:nvPr/>
            </p:nvSpPr>
            <p:spPr>
              <a:xfrm>
                <a:off x="5076732" y="2342986"/>
                <a:ext cx="648040" cy="114441"/>
              </a:xfrm>
              <a:prstGeom prst="roundRect">
                <a:avLst>
                  <a:gd name="adj" fmla="val 50000"/>
                </a:avLst>
              </a:prstGeom>
              <a:solidFill>
                <a:srgbClr val="8DA9D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sz="600" b="1">
                    <a:solidFill>
                      <a:srgbClr val="595959"/>
                    </a:solidFill>
                    <a:latin typeface="+mn-ea"/>
                    <a:ea typeface="+mn-ea"/>
                    <a:cs typeface="Arial"/>
                    <a:sym typeface="Arial"/>
                  </a:rPr>
                  <a:t>입고완료</a:t>
                </a:r>
                <a:endParaRPr sz="1800" b="1">
                  <a:latin typeface="+mn-ea"/>
                  <a:ea typeface="+mn-ea"/>
                </a:endParaRPr>
              </a:p>
            </p:txBody>
          </p:sp>
          <p:sp>
            <p:nvSpPr>
              <p:cNvPr id="226" name="Google Shape;640;p16">
                <a:extLst>
                  <a:ext uri="{FF2B5EF4-FFF2-40B4-BE49-F238E27FC236}">
                    <a16:creationId xmlns:a16="http://schemas.microsoft.com/office/drawing/2014/main" id="{6D523C7A-9535-BC4A-AB19-281C7EFE16A5}"/>
                  </a:ext>
                </a:extLst>
              </p:cNvPr>
              <p:cNvSpPr/>
              <p:nvPr/>
            </p:nvSpPr>
            <p:spPr>
              <a:xfrm>
                <a:off x="5080334" y="2661182"/>
                <a:ext cx="661122" cy="114441"/>
              </a:xfrm>
              <a:prstGeom prst="roundRect">
                <a:avLst>
                  <a:gd name="adj" fmla="val 50000"/>
                </a:avLst>
              </a:prstGeom>
              <a:solidFill>
                <a:srgbClr val="7F7F7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sz="600" b="1">
                    <a:solidFill>
                      <a:schemeClr val="lt1"/>
                    </a:solidFill>
                    <a:latin typeface="+mn-ea"/>
                    <a:ea typeface="+mn-ea"/>
                  </a:rPr>
                  <a:t>원단 입고</a:t>
                </a:r>
                <a:endParaRPr sz="600" b="1">
                  <a:solidFill>
                    <a:schemeClr val="lt1"/>
                  </a:solidFill>
                  <a:latin typeface="+mn-ea"/>
                  <a:ea typeface="+mn-ea"/>
                  <a:cs typeface="Arial"/>
                  <a:sym typeface="Arial"/>
                </a:endParaRPr>
              </a:p>
            </p:txBody>
          </p:sp>
          <p:cxnSp>
            <p:nvCxnSpPr>
              <p:cNvPr id="227" name="Google Shape;641;p16">
                <a:extLst>
                  <a:ext uri="{FF2B5EF4-FFF2-40B4-BE49-F238E27FC236}">
                    <a16:creationId xmlns:a16="http://schemas.microsoft.com/office/drawing/2014/main" id="{B57C3399-6BF6-454F-A359-06D0CA15AB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13173" y="3211306"/>
                <a:ext cx="5124323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/>
                </a:solidFill>
                <a:prstDash val="dash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228" name="Google Shape;642;p16">
                <a:extLst>
                  <a:ext uri="{FF2B5EF4-FFF2-40B4-BE49-F238E27FC236}">
                    <a16:creationId xmlns:a16="http://schemas.microsoft.com/office/drawing/2014/main" id="{F22BB9C1-2C31-3F42-9202-5337BA20CA90}"/>
                  </a:ext>
                </a:extLst>
              </p:cNvPr>
              <p:cNvSpPr/>
              <p:nvPr/>
            </p:nvSpPr>
            <p:spPr>
              <a:xfrm>
                <a:off x="1501845" y="2965481"/>
                <a:ext cx="426717" cy="1846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sz="600">
                    <a:solidFill>
                      <a:srgbClr val="3F3F3F"/>
                    </a:solidFill>
                  </a:rPr>
                  <a:t>대구</a:t>
                </a:r>
                <a:endParaRPr sz="6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" name="Google Shape;643;p16">
                <a:extLst>
                  <a:ext uri="{FF2B5EF4-FFF2-40B4-BE49-F238E27FC236}">
                    <a16:creationId xmlns:a16="http://schemas.microsoft.com/office/drawing/2014/main" id="{11DB3F36-5A36-BB4F-8494-A11D6F958F20}"/>
                  </a:ext>
                </a:extLst>
              </p:cNvPr>
              <p:cNvSpPr/>
              <p:nvPr/>
            </p:nvSpPr>
            <p:spPr>
              <a:xfrm>
                <a:off x="2004303" y="2970606"/>
                <a:ext cx="475078" cy="1846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sz="600">
                    <a:solidFill>
                      <a:srgbClr val="3F3F3F"/>
                    </a:solidFill>
                  </a:rPr>
                  <a:t>이병호</a:t>
                </a:r>
                <a:endParaRPr/>
              </a:p>
            </p:txBody>
          </p:sp>
          <p:sp>
            <p:nvSpPr>
              <p:cNvPr id="230" name="Google Shape;644;p16">
                <a:extLst>
                  <a:ext uri="{FF2B5EF4-FFF2-40B4-BE49-F238E27FC236}">
                    <a16:creationId xmlns:a16="http://schemas.microsoft.com/office/drawing/2014/main" id="{01A8F1BD-AEB5-CE4D-99A5-C3E0605BC12D}"/>
                  </a:ext>
                </a:extLst>
              </p:cNvPr>
              <p:cNvSpPr/>
              <p:nvPr/>
            </p:nvSpPr>
            <p:spPr>
              <a:xfrm>
                <a:off x="2567895" y="2958080"/>
                <a:ext cx="1194558" cy="1846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sz="600">
                    <a:solidFill>
                      <a:srgbClr val="3F3F3F"/>
                    </a:solidFill>
                  </a:rPr>
                  <a:t>헤링본 스포츠 자켓 </a:t>
                </a:r>
                <a:r>
                  <a:rPr lang="en-US" altLang="ko-KR" sz="600">
                    <a:solidFill>
                      <a:srgbClr val="3F3F3F"/>
                    </a:solidFill>
                  </a:rPr>
                  <a:t>1EA</a:t>
                </a:r>
                <a:endParaRPr/>
              </a:p>
            </p:txBody>
          </p:sp>
          <p:sp>
            <p:nvSpPr>
              <p:cNvPr id="231" name="Google Shape;645;p16">
                <a:extLst>
                  <a:ext uri="{FF2B5EF4-FFF2-40B4-BE49-F238E27FC236}">
                    <a16:creationId xmlns:a16="http://schemas.microsoft.com/office/drawing/2014/main" id="{9A4493D5-4E98-AA41-9256-667ACA40AB3D}"/>
                  </a:ext>
                </a:extLst>
              </p:cNvPr>
              <p:cNvSpPr/>
              <p:nvPr/>
            </p:nvSpPr>
            <p:spPr>
              <a:xfrm>
                <a:off x="3658795" y="2912003"/>
                <a:ext cx="655925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6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2018.07.02</a:t>
                </a:r>
                <a:endParaRPr/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6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04:30:00</a:t>
                </a:r>
                <a:endParaRPr sz="6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646;p16">
                <a:extLst>
                  <a:ext uri="{FF2B5EF4-FFF2-40B4-BE49-F238E27FC236}">
                    <a16:creationId xmlns:a16="http://schemas.microsoft.com/office/drawing/2014/main" id="{320F01E2-20CE-FD45-8BC1-642B0A20691E}"/>
                  </a:ext>
                </a:extLst>
              </p:cNvPr>
              <p:cNvSpPr/>
              <p:nvPr/>
            </p:nvSpPr>
            <p:spPr>
              <a:xfrm>
                <a:off x="4344419" y="2967670"/>
                <a:ext cx="655925" cy="1767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ko-KR" sz="6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790,000</a:t>
                </a:r>
                <a:endParaRPr sz="6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648;p16">
                <a:extLst>
                  <a:ext uri="{FF2B5EF4-FFF2-40B4-BE49-F238E27FC236}">
                    <a16:creationId xmlns:a16="http://schemas.microsoft.com/office/drawing/2014/main" id="{DFFCC912-5A0D-9B4D-ABBC-14701CA99190}"/>
                  </a:ext>
                </a:extLst>
              </p:cNvPr>
              <p:cNvSpPr/>
              <p:nvPr/>
            </p:nvSpPr>
            <p:spPr>
              <a:xfrm>
                <a:off x="5088699" y="2989905"/>
                <a:ext cx="648933" cy="114440"/>
              </a:xfrm>
              <a:prstGeom prst="roundRect">
                <a:avLst>
                  <a:gd name="adj" fmla="val 50000"/>
                </a:avLst>
              </a:prstGeom>
              <a:solidFill>
                <a:srgbClr val="FFC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sz="600" b="1">
                    <a:solidFill>
                      <a:srgbClr val="595959"/>
                    </a:solidFill>
                    <a:latin typeface="+mn-ea"/>
                    <a:ea typeface="+mn-ea"/>
                  </a:rPr>
                  <a:t>제작</a:t>
                </a:r>
                <a:endParaRPr sz="1800" b="1">
                  <a:latin typeface="+mn-ea"/>
                  <a:ea typeface="+mn-ea"/>
                </a:endParaRPr>
              </a:p>
            </p:txBody>
          </p:sp>
          <p:sp>
            <p:nvSpPr>
              <p:cNvPr id="234" name="Google Shape;655;p16">
                <a:extLst>
                  <a:ext uri="{FF2B5EF4-FFF2-40B4-BE49-F238E27FC236}">
                    <a16:creationId xmlns:a16="http://schemas.microsoft.com/office/drawing/2014/main" id="{40EF0BE5-63D7-0F4F-A5AA-6D5C807EDC98}"/>
                  </a:ext>
                </a:extLst>
              </p:cNvPr>
              <p:cNvSpPr txBox="1"/>
              <p:nvPr/>
            </p:nvSpPr>
            <p:spPr>
              <a:xfrm>
                <a:off x="6078026" y="1869640"/>
                <a:ext cx="615746" cy="1804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sz="600" b="1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총</a:t>
                </a:r>
                <a:r>
                  <a:rPr lang="ko-KR" sz="600" b="1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 32 건</a:t>
                </a:r>
                <a:endParaRPr/>
              </a:p>
            </p:txBody>
          </p:sp>
          <p:sp>
            <p:nvSpPr>
              <p:cNvPr id="238" name="Google Shape;615;p16">
                <a:extLst>
                  <a:ext uri="{FF2B5EF4-FFF2-40B4-BE49-F238E27FC236}">
                    <a16:creationId xmlns:a16="http://schemas.microsoft.com/office/drawing/2014/main" id="{DB11D617-ABFD-5242-A824-584E75A3F9D4}"/>
                  </a:ext>
                </a:extLst>
              </p:cNvPr>
              <p:cNvSpPr/>
              <p:nvPr/>
            </p:nvSpPr>
            <p:spPr>
              <a:xfrm>
                <a:off x="5893515" y="2245460"/>
                <a:ext cx="721518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6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2018.07.02</a:t>
                </a:r>
                <a:endParaRPr/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6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04:30:00</a:t>
                </a:r>
                <a:endParaRPr sz="6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" name="Google Shape;633;p16">
                <a:extLst>
                  <a:ext uri="{FF2B5EF4-FFF2-40B4-BE49-F238E27FC236}">
                    <a16:creationId xmlns:a16="http://schemas.microsoft.com/office/drawing/2014/main" id="{91C5A081-5897-7649-BA3C-3B3E5ADE15EE}"/>
                  </a:ext>
                </a:extLst>
              </p:cNvPr>
              <p:cNvSpPr/>
              <p:nvPr/>
            </p:nvSpPr>
            <p:spPr>
              <a:xfrm>
                <a:off x="5893515" y="2567667"/>
                <a:ext cx="721518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6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2018.07.02</a:t>
                </a:r>
                <a:endParaRPr/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6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04:30:00</a:t>
                </a:r>
                <a:endParaRPr sz="6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" name="Google Shape;646;p16">
                <a:extLst>
                  <a:ext uri="{FF2B5EF4-FFF2-40B4-BE49-F238E27FC236}">
                    <a16:creationId xmlns:a16="http://schemas.microsoft.com/office/drawing/2014/main" id="{8A00C5E8-F407-C447-88EF-5ACFB022C74E}"/>
                  </a:ext>
                </a:extLst>
              </p:cNvPr>
              <p:cNvSpPr/>
              <p:nvPr/>
            </p:nvSpPr>
            <p:spPr>
              <a:xfrm>
                <a:off x="5893515" y="2885167"/>
                <a:ext cx="721518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6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2018.07.02</a:t>
                </a:r>
                <a:endParaRPr/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6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04:30:00</a:t>
                </a:r>
                <a:endParaRPr sz="6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cxnSp>
        <p:nvCxnSpPr>
          <p:cNvPr id="243" name="Google Shape;601;p16">
            <a:extLst>
              <a:ext uri="{FF2B5EF4-FFF2-40B4-BE49-F238E27FC236}">
                <a16:creationId xmlns:a16="http://schemas.microsoft.com/office/drawing/2014/main" id="{E5026FB5-4F1B-7443-A6FE-9DC337268F50}"/>
              </a:ext>
            </a:extLst>
          </p:cNvPr>
          <p:cNvCxnSpPr/>
          <p:nvPr/>
        </p:nvCxnSpPr>
        <p:spPr>
          <a:xfrm>
            <a:off x="1386196" y="2564857"/>
            <a:ext cx="2589729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68AB0560-2582-E843-A0F3-85CC11E4169C}"/>
              </a:ext>
            </a:extLst>
          </p:cNvPr>
          <p:cNvSpPr/>
          <p:nvPr/>
        </p:nvSpPr>
        <p:spPr>
          <a:xfrm>
            <a:off x="6494106" y="3785528"/>
            <a:ext cx="569167" cy="12140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4" name="Google Shape;135;p13">
            <a:extLst>
              <a:ext uri="{FF2B5EF4-FFF2-40B4-BE49-F238E27FC236}">
                <a16:creationId xmlns:a16="http://schemas.microsoft.com/office/drawing/2014/main" id="{33AC7B9E-C5CB-3A4F-8C66-01CB4C96B204}"/>
              </a:ext>
            </a:extLst>
          </p:cNvPr>
          <p:cNvSpPr txBox="1"/>
          <p:nvPr/>
        </p:nvSpPr>
        <p:spPr>
          <a:xfrm>
            <a:off x="9114929" y="5888889"/>
            <a:ext cx="2013507" cy="254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>
                <a:solidFill>
                  <a:schemeClr val="tx1"/>
                </a:solidFill>
                <a:latin typeface="+mj-ea"/>
                <a:ea typeface="+mj-ea"/>
              </a:rPr>
              <a:t>등록한 사진</a:t>
            </a:r>
            <a:r>
              <a:rPr lang="en-US" altLang="ko-KR" sz="800">
                <a:solidFill>
                  <a:schemeClr val="tx1"/>
                </a:solidFill>
                <a:latin typeface="+mj-ea"/>
                <a:ea typeface="+mj-ea"/>
              </a:rPr>
              <a:t>1.jpg</a:t>
            </a:r>
            <a:endParaRPr lang="en-US" altLang="ko-KR" sz="800">
              <a:solidFill>
                <a:schemeClr val="tx1"/>
              </a:solidFill>
              <a:latin typeface="+mj-ea"/>
              <a:ea typeface="+mj-ea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7F7F7F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187" name="Google Shape;135;p13">
            <a:extLst>
              <a:ext uri="{FF2B5EF4-FFF2-40B4-BE49-F238E27FC236}">
                <a16:creationId xmlns:a16="http://schemas.microsoft.com/office/drawing/2014/main" id="{9DF2E194-C856-8A4E-88E3-973FD82AF542}"/>
              </a:ext>
            </a:extLst>
          </p:cNvPr>
          <p:cNvSpPr txBox="1"/>
          <p:nvPr/>
        </p:nvSpPr>
        <p:spPr>
          <a:xfrm>
            <a:off x="9111697" y="6050019"/>
            <a:ext cx="2013507" cy="254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>
                <a:solidFill>
                  <a:schemeClr val="tx1"/>
                </a:solidFill>
                <a:latin typeface="+mj-ea"/>
                <a:ea typeface="+mj-ea"/>
              </a:rPr>
              <a:t>등록한 사진</a:t>
            </a:r>
            <a:r>
              <a:rPr lang="en-US" altLang="ko-KR" sz="800">
                <a:solidFill>
                  <a:schemeClr val="tx1"/>
                </a:solidFill>
                <a:latin typeface="+mj-ea"/>
                <a:ea typeface="+mj-ea"/>
              </a:rPr>
              <a:t>2.jpg</a:t>
            </a:r>
            <a:endParaRPr lang="en-US" altLang="ko-KR" sz="800">
              <a:solidFill>
                <a:schemeClr val="tx1"/>
              </a:solidFill>
              <a:latin typeface="+mj-ea"/>
              <a:ea typeface="+mj-ea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7F7F7F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208" name="Google Shape;143;p13">
            <a:extLst>
              <a:ext uri="{FF2B5EF4-FFF2-40B4-BE49-F238E27FC236}">
                <a16:creationId xmlns:a16="http://schemas.microsoft.com/office/drawing/2014/main" id="{63CE0A8F-2D53-1D4A-90AF-2491DA8341B1}"/>
              </a:ext>
            </a:extLst>
          </p:cNvPr>
          <p:cNvSpPr/>
          <p:nvPr/>
        </p:nvSpPr>
        <p:spPr>
          <a:xfrm>
            <a:off x="6405383" y="3680117"/>
            <a:ext cx="180463" cy="18046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</a:pPr>
            <a:r>
              <a:rPr lang="en-US" altLang="ko-KR" sz="7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7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143;p13">
            <a:extLst>
              <a:ext uri="{FF2B5EF4-FFF2-40B4-BE49-F238E27FC236}">
                <a16:creationId xmlns:a16="http://schemas.microsoft.com/office/drawing/2014/main" id="{347F00E2-3C9B-004B-A554-6D265E0BD7D4}"/>
              </a:ext>
            </a:extLst>
          </p:cNvPr>
          <p:cNvSpPr/>
          <p:nvPr/>
        </p:nvSpPr>
        <p:spPr>
          <a:xfrm>
            <a:off x="3856232" y="1852187"/>
            <a:ext cx="180463" cy="1804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</a:pPr>
            <a:r>
              <a:rPr lang="en-US" altLang="ko-KR" sz="7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7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80707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4782</TotalTime>
  <Words>1348</Words>
  <Application>Microsoft Macintosh PowerPoint</Application>
  <PresentationFormat>와이드스크린</PresentationFormat>
  <Paragraphs>692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화면 목록</vt:lpstr>
      <vt:lpstr>대시보드</vt:lpstr>
      <vt:lpstr>대시보드</vt:lpstr>
      <vt:lpstr>입/출고 조회</vt:lpstr>
      <vt:lpstr>입/출고 조회</vt:lpstr>
      <vt:lpstr>입/출고 조회</vt:lpstr>
      <vt:lpstr>DB 설계</vt:lpstr>
      <vt:lpstr>고객정보 조회</vt:lpstr>
      <vt:lpstr>DB 설계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Microsoft Office User</cp:lastModifiedBy>
  <cp:revision>47</cp:revision>
  <dcterms:modified xsi:type="dcterms:W3CDTF">2020-06-10T06:32:56Z</dcterms:modified>
</cp:coreProperties>
</file>