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46"/>
  </p:notesMasterIdLst>
  <p:handoutMasterIdLst>
    <p:handoutMasterId r:id="rId47"/>
  </p:handoutMasterIdLst>
  <p:sldIdLst>
    <p:sldId id="256" r:id="rId2"/>
    <p:sldId id="361" r:id="rId3"/>
    <p:sldId id="362" r:id="rId4"/>
    <p:sldId id="363" r:id="rId5"/>
    <p:sldId id="364" r:id="rId6"/>
    <p:sldId id="365" r:id="rId7"/>
    <p:sldId id="315" r:id="rId8"/>
    <p:sldId id="317" r:id="rId9"/>
    <p:sldId id="314" r:id="rId10"/>
    <p:sldId id="316" r:id="rId11"/>
    <p:sldId id="318" r:id="rId12"/>
    <p:sldId id="319" r:id="rId13"/>
    <p:sldId id="322" r:id="rId14"/>
    <p:sldId id="323" r:id="rId15"/>
    <p:sldId id="324" r:id="rId16"/>
    <p:sldId id="325" r:id="rId17"/>
    <p:sldId id="326" r:id="rId18"/>
    <p:sldId id="327" r:id="rId19"/>
    <p:sldId id="328" r:id="rId20"/>
    <p:sldId id="359" r:id="rId21"/>
    <p:sldId id="360" r:id="rId22"/>
    <p:sldId id="329" r:id="rId23"/>
    <p:sldId id="330" r:id="rId24"/>
    <p:sldId id="331" r:id="rId25"/>
    <p:sldId id="333" r:id="rId26"/>
    <p:sldId id="334" r:id="rId27"/>
    <p:sldId id="335" r:id="rId28"/>
    <p:sldId id="336" r:id="rId29"/>
    <p:sldId id="337" r:id="rId30"/>
    <p:sldId id="338" r:id="rId31"/>
    <p:sldId id="339" r:id="rId32"/>
    <p:sldId id="342" r:id="rId33"/>
    <p:sldId id="343" r:id="rId34"/>
    <p:sldId id="340" r:id="rId35"/>
    <p:sldId id="345" r:id="rId36"/>
    <p:sldId id="346" r:id="rId37"/>
    <p:sldId id="347" r:id="rId38"/>
    <p:sldId id="366" r:id="rId39"/>
    <p:sldId id="349" r:id="rId40"/>
    <p:sldId id="348" r:id="rId41"/>
    <p:sldId id="350" r:id="rId42"/>
    <p:sldId id="351" r:id="rId43"/>
    <p:sldId id="352" r:id="rId44"/>
    <p:sldId id="353" r:id="rId45"/>
  </p:sldIdLst>
  <p:sldSz cx="9144000" cy="6858000" type="screen4x3"/>
  <p:notesSz cx="6781800" cy="98806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085091"/>
    <a:srgbClr val="007033"/>
    <a:srgbClr val="363636"/>
    <a:srgbClr val="6D6D6D"/>
    <a:srgbClr val="FF4343"/>
    <a:srgbClr val="000000"/>
    <a:srgbClr val="0D62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45" autoAdjust="0"/>
    <p:restoredTop sz="94667" autoAdjust="0"/>
  </p:normalViewPr>
  <p:slideViewPr>
    <p:cSldViewPr>
      <p:cViewPr>
        <p:scale>
          <a:sx n="70" d="100"/>
          <a:sy n="70" d="100"/>
        </p:scale>
        <p:origin x="-1374" y="-90"/>
      </p:cViewPr>
      <p:guideLst>
        <p:guide orient="horz" pos="2160"/>
        <p:guide pos="2880"/>
      </p:guideLst>
    </p:cSldViewPr>
  </p:slideViewPr>
  <p:outlineViewPr>
    <p:cViewPr>
      <p:scale>
        <a:sx n="33" d="100"/>
        <a:sy n="33" d="100"/>
      </p:scale>
      <p:origin x="0" y="86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43020" y="0"/>
            <a:ext cx="2938780" cy="49403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70" y="0"/>
            <a:ext cx="2938780" cy="494030"/>
          </a:xfrm>
          <a:prstGeom prst="rect">
            <a:avLst/>
          </a:prstGeom>
        </p:spPr>
        <p:txBody>
          <a:bodyPr vert="horz" lIns="91440" tIns="45720" rIns="91440" bIns="45720" rtlCol="1"/>
          <a:lstStyle>
            <a:lvl1pPr algn="l">
              <a:defRPr sz="1200"/>
            </a:lvl1pPr>
          </a:lstStyle>
          <a:p>
            <a:fld id="{A25B3D68-E805-4714-941B-5EEF43C84154}" type="datetimeFigureOut">
              <a:rPr lang="he-IL" smtClean="0"/>
              <a:pPr/>
              <a:t>כ"ג/אדר א/תשע"ד</a:t>
            </a:fld>
            <a:endParaRPr lang="he-IL"/>
          </a:p>
        </p:txBody>
      </p:sp>
      <p:sp>
        <p:nvSpPr>
          <p:cNvPr id="4" name="Footer Placeholder 3"/>
          <p:cNvSpPr>
            <a:spLocks noGrp="1"/>
          </p:cNvSpPr>
          <p:nvPr>
            <p:ph type="ftr" sz="quarter" idx="2"/>
          </p:nvPr>
        </p:nvSpPr>
        <p:spPr>
          <a:xfrm>
            <a:off x="3843020" y="9384855"/>
            <a:ext cx="2938780" cy="494030"/>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70" y="9384855"/>
            <a:ext cx="2938780" cy="494030"/>
          </a:xfrm>
          <a:prstGeom prst="rect">
            <a:avLst/>
          </a:prstGeom>
        </p:spPr>
        <p:txBody>
          <a:bodyPr vert="horz" lIns="91440" tIns="45720" rIns="91440" bIns="45720" rtlCol="1" anchor="b"/>
          <a:lstStyle>
            <a:lvl1pPr algn="l">
              <a:defRPr sz="1200"/>
            </a:lvl1pPr>
          </a:lstStyle>
          <a:p>
            <a:fld id="{01D190AF-D993-4BDA-8FB1-88433367480B}" type="slidenum">
              <a:rPr lang="he-IL" smtClean="0"/>
              <a:pPr/>
              <a:t>‹#›</a:t>
            </a:fld>
            <a:endParaRPr lang="he-IL"/>
          </a:p>
        </p:txBody>
      </p:sp>
    </p:spTree>
    <p:extLst>
      <p:ext uri="{BB962C8B-B14F-4D97-AF65-F5344CB8AC3E}">
        <p14:creationId xmlns:p14="http://schemas.microsoft.com/office/powerpoint/2010/main" val="2701578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43338" y="0"/>
            <a:ext cx="2938462" cy="493713"/>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38462" cy="493713"/>
          </a:xfrm>
          <a:prstGeom prst="rect">
            <a:avLst/>
          </a:prstGeom>
        </p:spPr>
        <p:txBody>
          <a:bodyPr vert="horz" lIns="91440" tIns="45720" rIns="91440" bIns="45720" rtlCol="1"/>
          <a:lstStyle>
            <a:lvl1pPr algn="l">
              <a:defRPr sz="1200"/>
            </a:lvl1pPr>
          </a:lstStyle>
          <a:p>
            <a:fld id="{1BB44C23-70C6-46FC-B0AB-A54CE824CAD2}" type="datetimeFigureOut">
              <a:rPr lang="he-IL" smtClean="0"/>
              <a:t>כ"ג/אדר א/תשע"ד</a:t>
            </a:fld>
            <a:endParaRPr lang="he-IL"/>
          </a:p>
        </p:txBody>
      </p:sp>
      <p:sp>
        <p:nvSpPr>
          <p:cNvPr id="4" name="מציין מיקום של תמונת שקופית 3"/>
          <p:cNvSpPr>
            <a:spLocks noGrp="1" noRot="1" noChangeAspect="1"/>
          </p:cNvSpPr>
          <p:nvPr>
            <p:ph type="sldImg" idx="2"/>
          </p:nvPr>
        </p:nvSpPr>
        <p:spPr>
          <a:xfrm>
            <a:off x="920750" y="741363"/>
            <a:ext cx="4940300" cy="3705225"/>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77863" y="4692650"/>
            <a:ext cx="5426075" cy="4446588"/>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43338" y="9385300"/>
            <a:ext cx="2938462" cy="493713"/>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9385300"/>
            <a:ext cx="2938462" cy="493713"/>
          </a:xfrm>
          <a:prstGeom prst="rect">
            <a:avLst/>
          </a:prstGeom>
        </p:spPr>
        <p:txBody>
          <a:bodyPr vert="horz" lIns="91440" tIns="45720" rIns="91440" bIns="45720" rtlCol="1" anchor="b"/>
          <a:lstStyle>
            <a:lvl1pPr algn="l">
              <a:defRPr sz="1200"/>
            </a:lvl1pPr>
          </a:lstStyle>
          <a:p>
            <a:fld id="{A6039E81-8FBD-4389-8523-CAB4C162F9D5}" type="slidenum">
              <a:rPr lang="he-IL" smtClean="0"/>
              <a:t>‹#›</a:t>
            </a:fld>
            <a:endParaRPr lang="he-IL"/>
          </a:p>
        </p:txBody>
      </p:sp>
    </p:spTree>
    <p:extLst>
      <p:ext uri="{BB962C8B-B14F-4D97-AF65-F5344CB8AC3E}">
        <p14:creationId xmlns:p14="http://schemas.microsoft.com/office/powerpoint/2010/main" val="26018043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6039E81-8FBD-4389-8523-CAB4C162F9D5}" type="slidenum">
              <a:rPr lang="he-IL" smtClean="0"/>
              <a:t>14</a:t>
            </a:fld>
            <a:endParaRPr lang="he-IL"/>
          </a:p>
        </p:txBody>
      </p:sp>
    </p:spTree>
    <p:extLst>
      <p:ext uri="{BB962C8B-B14F-4D97-AF65-F5344CB8AC3E}">
        <p14:creationId xmlns:p14="http://schemas.microsoft.com/office/powerpoint/2010/main" val="180477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כותרת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17" name="כותרת משנה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30" name="מציין מיקום של תאריך 29"/>
          <p:cNvSpPr>
            <a:spLocks noGrp="1"/>
          </p:cNvSpPr>
          <p:nvPr>
            <p:ph type="dt" sz="half" idx="10"/>
          </p:nvPr>
        </p:nvSpPr>
        <p:spPr/>
        <p:txBody>
          <a:bodyPr/>
          <a:lstStyle/>
          <a:p>
            <a:fld id="{EFBBDF51-6E44-4758-B3A0-834E6CA0A977}" type="datetime8">
              <a:rPr lang="he-IL" smtClean="0"/>
              <a:t>23 פברואר 14</a:t>
            </a:fld>
            <a:endParaRPr lang="he-IL"/>
          </a:p>
        </p:txBody>
      </p:sp>
      <p:sp>
        <p:nvSpPr>
          <p:cNvPr id="19" name="מציין מיקום של כותרת תחתונה 18"/>
          <p:cNvSpPr>
            <a:spLocks noGrp="1"/>
          </p:cNvSpPr>
          <p:nvPr>
            <p:ph type="ftr" sz="quarter" idx="11"/>
          </p:nvPr>
        </p:nvSpPr>
        <p:spPr/>
        <p:txBody>
          <a:bodyPr/>
          <a:lstStyle/>
          <a:p>
            <a:endParaRPr lang="he-IL"/>
          </a:p>
        </p:txBody>
      </p:sp>
      <p:sp>
        <p:nvSpPr>
          <p:cNvPr id="27" name="מציין מיקום של מספר שקופית 26"/>
          <p:cNvSpPr>
            <a:spLocks noGrp="1"/>
          </p:cNvSpPr>
          <p:nvPr>
            <p:ph type="sldNum" sz="quarter" idx="12"/>
          </p:nvPr>
        </p:nvSpPr>
        <p:spPr/>
        <p:txBody>
          <a:bodyPr/>
          <a:lstStyle/>
          <a:p>
            <a:fld id="{225F42B6-4CF7-4F8E-AA9E-E2B83CA79B03}"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9F84D4B3-E455-435A-95FD-C9F16363248D}" type="datetime8">
              <a:rPr lang="he-IL" smtClean="0"/>
              <a:t>23 פברואר 14</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25F42B6-4CF7-4F8E-AA9E-E2B83CA79B03}"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914401"/>
            <a:ext cx="2057400" cy="5211763"/>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914401"/>
            <a:ext cx="6019800" cy="5211763"/>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C8033358-0473-4864-A306-517961BC0104}" type="datetime8">
              <a:rPr lang="he-IL" smtClean="0"/>
              <a:t>23 פברואר 14</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25F42B6-4CF7-4F8E-AA9E-E2B83CA79B03}"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CCB9742C-62D1-490E-ADC0-8555E43C82B5}" type="datetime8">
              <a:rPr lang="he-IL" smtClean="0"/>
              <a:t>23 פברואר 14</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25F42B6-4CF7-4F8E-AA9E-E2B83CA79B03}"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61EB7033-A7C1-414B-BD29-96D3E4FBE5F3}" type="datetime8">
              <a:rPr lang="he-IL" smtClean="0"/>
              <a:t>23 פברואר 14</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25F42B6-4CF7-4F8E-AA9E-E2B83CA79B03}"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תוכן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3B0FB08C-2CE6-4CE6-B4A4-379DC2088CC2}" type="datetime8">
              <a:rPr lang="he-IL" smtClean="0"/>
              <a:t>23 פברואר 14</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25F42B6-4CF7-4F8E-AA9E-E2B83CA79B03}"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229600" cy="1143000"/>
          </a:xfrm>
        </p:spPr>
        <p:txBody>
          <a:bodyPr tIns="45720" anchor="b"/>
          <a:lstStyle>
            <a:lvl1pPr>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מציין מיקום תוכן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מציין מיקום תוכן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0"/>
          </p:nvPr>
        </p:nvSpPr>
        <p:spPr/>
        <p:txBody>
          <a:bodyPr/>
          <a:lstStyle/>
          <a:p>
            <a:fld id="{6816E993-A2B7-42ED-8334-F343DF218FB9}" type="datetime8">
              <a:rPr lang="he-IL" smtClean="0"/>
              <a:t>23 פברואר 14</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225F42B6-4CF7-4F8E-AA9E-E2B83CA79B03}"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9CB115B3-B8B3-4D81-B464-65A4C04D450A}" type="datetime8">
              <a:rPr lang="he-IL" smtClean="0"/>
              <a:t>23 פברואר 14</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225F42B6-4CF7-4F8E-AA9E-E2B83CA79B03}"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8961FBD8-E621-4F89-951A-BDA2793F8236}" type="datetime8">
              <a:rPr lang="he-IL" smtClean="0"/>
              <a:t>23 פברואר 14</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8F7AE37D-ACC3-4F30-87A5-3796ABE1E5C6}" type="datetime8">
              <a:rPr lang="he-IL" smtClean="0"/>
              <a:t>23 פברואר 14</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25F42B6-4CF7-4F8E-AA9E-E2B83CA79B03}"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לבן עם פינה יחידה חתוכה ומעוגלת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משולש ישר-זווית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smtClean="0"/>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8BC8221C-6600-47BE-8AD4-2E2DF5BF4E09}" type="datetime8">
              <a:rPr lang="he-IL" smtClean="0"/>
              <a:t>23 פברואר 14</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a:xfrm>
            <a:off x="8077200" y="6356350"/>
            <a:ext cx="609600" cy="365125"/>
          </a:xfrm>
        </p:spPr>
        <p:txBody>
          <a:bodyPr/>
          <a:lstStyle/>
          <a:p>
            <a:fld id="{225F42B6-4CF7-4F8E-AA9E-E2B83CA79B03}" type="slidenum">
              <a:rPr lang="he-IL" smtClean="0"/>
              <a:pPr/>
              <a:t>‹#›</a:t>
            </a:fld>
            <a:endParaRPr lang="he-IL"/>
          </a:p>
        </p:txBody>
      </p:sp>
      <p:sp>
        <p:nvSpPr>
          <p:cNvPr id="3" name="מציין מיקום של תמונה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10" name="צורה חופשית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צורה חופשית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צורה חופשית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צורה חופשית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מציין מיקום של כותרת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smtClean="0"/>
              <a:t>לחץ כדי לערוך סגנון כותרת של תבנית בסיס</a:t>
            </a:r>
            <a:endParaRPr kumimoji="0" lang="en-US"/>
          </a:p>
        </p:txBody>
      </p:sp>
      <p:sp>
        <p:nvSpPr>
          <p:cNvPr id="30" name="מציין מיקום טקסט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0" name="מציין מיקום של תאריך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D81FA5-A07C-4736-BA5F-40C4B3FBED00}" type="datetime8">
              <a:rPr lang="he-IL" smtClean="0"/>
              <a:t>23 פברואר 14</a:t>
            </a:fld>
            <a:endParaRPr lang="he-IL"/>
          </a:p>
        </p:txBody>
      </p:sp>
      <p:sp>
        <p:nvSpPr>
          <p:cNvPr id="22" name="מציין מיקום של כותרת תחתונה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he-IL"/>
          </a:p>
        </p:txBody>
      </p:sp>
      <p:sp>
        <p:nvSpPr>
          <p:cNvPr id="18" name="מציין מיקום של מספר שקופית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25F42B6-4CF7-4F8E-AA9E-E2B83CA79B03}" type="slidenum">
              <a:rPr lang="he-IL" smtClean="0"/>
              <a:pPr/>
              <a:t>‹#›</a:t>
            </a:fld>
            <a:endParaRPr lang="he-IL"/>
          </a:p>
        </p:txBody>
      </p:sp>
      <p:grpSp>
        <p:nvGrpSpPr>
          <p:cNvPr id="2" name="קבוצה 1"/>
          <p:cNvGrpSpPr/>
          <p:nvPr/>
        </p:nvGrpSpPr>
        <p:grpSpPr>
          <a:xfrm>
            <a:off x="-19017" y="202408"/>
            <a:ext cx="9180548" cy="649224"/>
            <a:chOff x="-19045" y="216550"/>
            <a:chExt cx="9180548" cy="649224"/>
          </a:xfrm>
        </p:grpSpPr>
        <p:sp>
          <p:nvSpPr>
            <p:cNvPr id="12" name="צורה חופשית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צורה חופשית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w3.org/TR/REC-x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site/dbbarilan/" TargetMode="External"/><Relationship Id="rId2" Type="http://schemas.openxmlformats.org/officeDocument/2006/relationships/hyperlink" Target="http://www.biu.ac.il/syllabus/y73/Syll_d89/8928101.rt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t>מסדי נתונים – 89-281</a:t>
            </a:r>
            <a:r>
              <a:rPr lang="en-US" dirty="0" smtClean="0"/>
              <a:t/>
            </a:r>
            <a:br>
              <a:rPr lang="en-US" dirty="0" smtClean="0"/>
            </a:br>
            <a:r>
              <a:rPr lang="en-US" sz="4400" dirty="0" smtClean="0"/>
              <a:t>XML + DTD </a:t>
            </a:r>
            <a:r>
              <a:rPr lang="he-IL" sz="4400" dirty="0"/>
              <a:t>–</a:t>
            </a:r>
            <a:r>
              <a:rPr lang="en-US" sz="4400" dirty="0" smtClean="0"/>
              <a:t> </a:t>
            </a:r>
            <a:r>
              <a:rPr lang="he-IL" sz="4400" smtClean="0"/>
              <a:t>תרגול 1,2</a:t>
            </a:r>
            <a:endParaRPr lang="he-IL" sz="4400" dirty="0"/>
          </a:p>
        </p:txBody>
      </p:sp>
      <p:sp>
        <p:nvSpPr>
          <p:cNvPr id="3" name="כותרת משנה 2"/>
          <p:cNvSpPr>
            <a:spLocks noGrp="1"/>
          </p:cNvSpPr>
          <p:nvPr>
            <p:ph type="subTitle" idx="1"/>
          </p:nvPr>
        </p:nvSpPr>
        <p:spPr/>
        <p:txBody>
          <a:bodyPr/>
          <a:lstStyle/>
          <a:p>
            <a:r>
              <a:rPr lang="he-IL" dirty="0" smtClean="0"/>
              <a:t>אור </a:t>
            </a:r>
            <a:r>
              <a:rPr lang="he-IL" dirty="0" err="1" smtClean="0"/>
              <a:t>כדראוי</a:t>
            </a:r>
            <a:r>
              <a:rPr lang="he-IL" dirty="0" smtClean="0"/>
              <a:t> בשיתוף עם עמיעד </a:t>
            </a:r>
            <a:r>
              <a:rPr lang="he-IL" dirty="0" smtClean="0"/>
              <a:t>רוזנברג</a:t>
            </a:r>
            <a:endParaRPr 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מידע מובנה ומובנה למחצה</a:t>
            </a:r>
            <a:endParaRPr lang="he-IL" dirty="0"/>
          </a:p>
        </p:txBody>
      </p:sp>
      <p:sp>
        <p:nvSpPr>
          <p:cNvPr id="3" name="מציין מיקום תוכן 2"/>
          <p:cNvSpPr>
            <a:spLocks noGrp="1"/>
          </p:cNvSpPr>
          <p:nvPr>
            <p:ph idx="1"/>
          </p:nvPr>
        </p:nvSpPr>
        <p:spPr>
          <a:xfrm>
            <a:off x="142844" y="1935480"/>
            <a:ext cx="8543956" cy="4389120"/>
          </a:xfrm>
        </p:spPr>
        <p:txBody>
          <a:bodyPr>
            <a:normAutofit/>
          </a:bodyPr>
          <a:lstStyle/>
          <a:p>
            <a:r>
              <a:rPr lang="he-IL" dirty="0" smtClean="0"/>
              <a:t>מסד נתונים </a:t>
            </a:r>
            <a:r>
              <a:rPr lang="he-IL" dirty="0" err="1" smtClean="0"/>
              <a:t>רלציוני</a:t>
            </a:r>
            <a:r>
              <a:rPr lang="he-IL" dirty="0" smtClean="0"/>
              <a:t> (טבלאי) = מסד נתונים המבוסס על טבלאות (</a:t>
            </a:r>
            <a:r>
              <a:rPr lang="en-US" sz="2200" dirty="0" smtClean="0"/>
              <a:t>ACSESS</a:t>
            </a:r>
            <a:r>
              <a:rPr lang="he-IL" sz="2200" dirty="0" smtClean="0"/>
              <a:t>, </a:t>
            </a:r>
            <a:r>
              <a:rPr lang="en-US" sz="2200" dirty="0" smtClean="0"/>
              <a:t>SQL</a:t>
            </a:r>
            <a:r>
              <a:rPr lang="en-US" sz="2200" dirty="0"/>
              <a:t> </a:t>
            </a:r>
            <a:r>
              <a:rPr lang="en-US" sz="2200" dirty="0" smtClean="0"/>
              <a:t>SERVER</a:t>
            </a:r>
            <a:r>
              <a:rPr lang="he-IL" sz="2200" dirty="0" smtClean="0"/>
              <a:t>, </a:t>
            </a:r>
            <a:r>
              <a:rPr lang="en-US" sz="2200" dirty="0" smtClean="0"/>
              <a:t>ORACEL</a:t>
            </a:r>
            <a:r>
              <a:rPr lang="he-IL" sz="2200" dirty="0" smtClean="0"/>
              <a:t> </a:t>
            </a:r>
            <a:r>
              <a:rPr lang="he-IL" dirty="0" smtClean="0"/>
              <a:t>וכו')</a:t>
            </a:r>
          </a:p>
          <a:p>
            <a:r>
              <a:rPr lang="he-IL" dirty="0" smtClean="0"/>
              <a:t>המידע במסד נתונים </a:t>
            </a:r>
            <a:r>
              <a:rPr lang="he-IL" dirty="0" err="1" smtClean="0"/>
              <a:t>רלציוני</a:t>
            </a:r>
            <a:r>
              <a:rPr lang="he-IL" dirty="0" smtClean="0"/>
              <a:t> (טבלאי) הוא מידע מובנה.</a:t>
            </a:r>
          </a:p>
          <a:p>
            <a:r>
              <a:rPr lang="he-IL" dirty="0" smtClean="0"/>
              <a:t>במסד נתונים </a:t>
            </a:r>
            <a:r>
              <a:rPr lang="he-IL" dirty="0" err="1" smtClean="0"/>
              <a:t>רלציוני</a:t>
            </a:r>
            <a:r>
              <a:rPr lang="he-IL" dirty="0" smtClean="0"/>
              <a:t> (טבלאי) אנחנו נדרשים להגדיר </a:t>
            </a:r>
            <a:r>
              <a:rPr lang="he-IL" smtClean="0"/>
              <a:t>"סכמה" </a:t>
            </a:r>
            <a:r>
              <a:rPr lang="he-IL" dirty="0" smtClean="0"/>
              <a:t>– המבנה שבו יופיעו הנתונים במסד הנתונים (אופן חלוקת המידע על פני הטבלאות השונות).</a:t>
            </a:r>
          </a:p>
          <a:p>
            <a:r>
              <a:rPr lang="he-IL" dirty="0" smtClean="0"/>
              <a:t>כאשר אנחנו משתמשים במסד נתונים כזה, אנחנו "מוגבלים" לסכמה שייצרנו. לא ניתן לסטות ממנה. הגבלה זו מחייבת אותנו לעבוד בפורמט שלעיתים הוא פחות טבעי ונוח.</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10</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מידע מובנה ומובנה למחצה</a:t>
            </a:r>
            <a:endParaRPr lang="he-IL" dirty="0"/>
          </a:p>
        </p:txBody>
      </p:sp>
      <p:sp>
        <p:nvSpPr>
          <p:cNvPr id="3" name="מציין מיקום תוכן 2"/>
          <p:cNvSpPr>
            <a:spLocks noGrp="1"/>
          </p:cNvSpPr>
          <p:nvPr>
            <p:ph idx="1"/>
          </p:nvPr>
        </p:nvSpPr>
        <p:spPr>
          <a:xfrm>
            <a:off x="142844" y="1935480"/>
            <a:ext cx="8543956" cy="4389120"/>
          </a:xfrm>
        </p:spPr>
        <p:txBody>
          <a:bodyPr>
            <a:normAutofit fontScale="92500" lnSpcReduction="10000"/>
          </a:bodyPr>
          <a:lstStyle/>
          <a:p>
            <a:r>
              <a:rPr lang="he-IL" dirty="0" smtClean="0"/>
              <a:t>מידע המופיע בספר הטלפונים במכשיר הסלולרי שלנו:</a:t>
            </a:r>
            <a:endParaRPr lang="he-IL" dirty="0"/>
          </a:p>
          <a:p>
            <a:pPr lvl="1"/>
            <a:r>
              <a:rPr lang="he-IL" dirty="0"/>
              <a:t>יש לנו </a:t>
            </a:r>
            <a:r>
              <a:rPr lang="he-IL" dirty="0" smtClean="0"/>
              <a:t>מידע שיופיע עבור כל כניסה:</a:t>
            </a:r>
            <a:endParaRPr lang="he-IL" dirty="0"/>
          </a:p>
          <a:p>
            <a:pPr lvl="2"/>
            <a:r>
              <a:rPr lang="he-IL" dirty="0" smtClean="0"/>
              <a:t>שם פרטי</a:t>
            </a:r>
            <a:endParaRPr lang="he-IL" dirty="0"/>
          </a:p>
          <a:p>
            <a:pPr lvl="2"/>
            <a:r>
              <a:rPr lang="he-IL" dirty="0" smtClean="0"/>
              <a:t>שם משפחה</a:t>
            </a:r>
            <a:endParaRPr lang="he-IL" dirty="0"/>
          </a:p>
          <a:p>
            <a:pPr lvl="2"/>
            <a:r>
              <a:rPr lang="he-IL" dirty="0" smtClean="0"/>
              <a:t>קישור לתמונה</a:t>
            </a:r>
          </a:p>
          <a:p>
            <a:pPr lvl="1"/>
            <a:r>
              <a:rPr lang="he-IL" dirty="0" smtClean="0"/>
              <a:t>לכן, ברור שבמודל </a:t>
            </a:r>
            <a:r>
              <a:rPr lang="he-IL" dirty="0" err="1" smtClean="0"/>
              <a:t>הרלציוני</a:t>
            </a:r>
            <a:r>
              <a:rPr lang="he-IL" dirty="0" smtClean="0"/>
              <a:t> יהיה לנו צורך בטבלה שתכיל את השדות הללו.</a:t>
            </a:r>
            <a:endParaRPr lang="he-IL" dirty="0"/>
          </a:p>
          <a:p>
            <a:pPr lvl="1"/>
            <a:r>
              <a:rPr lang="he-IL" dirty="0" smtClean="0"/>
              <a:t>אך המידע שנשמור עבור כל אדם יהיה שונה לחלוטין.</a:t>
            </a:r>
            <a:endParaRPr lang="he-IL" dirty="0"/>
          </a:p>
          <a:p>
            <a:pPr lvl="2"/>
            <a:r>
              <a:rPr lang="he-IL" dirty="0" smtClean="0"/>
              <a:t>מספר פלאפון (אחד או יותר) \ מספר בבית \ מספר בעבודה \ כתובת דוא"ל \ קבוצות אליהם הרשומה שייכת (אחת או יותר) וכו'</a:t>
            </a:r>
            <a:endParaRPr lang="he-IL" dirty="0"/>
          </a:p>
          <a:p>
            <a:r>
              <a:rPr lang="he-IL" dirty="0" smtClean="0"/>
              <a:t>בעצם, חלק מהמידע שלנו הוא בפורמט קבוע, אבל חלקו הוא בפורמט משתנה. לכן, המידע שלנו הוא "מובנה למחצה". </a:t>
            </a:r>
          </a:p>
          <a:p>
            <a:r>
              <a:rPr lang="he-IL" dirty="0" smtClean="0"/>
              <a:t>פורמט </a:t>
            </a:r>
            <a:r>
              <a:rPr lang="en-US" dirty="0" smtClean="0"/>
              <a:t>XML</a:t>
            </a:r>
            <a:r>
              <a:rPr lang="he-IL" dirty="0" smtClean="0"/>
              <a:t> מאפשר לנו לתת ייצוג טבעי למידע בפורמט זה.</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11</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en-US" dirty="0" smtClean="0"/>
              <a:t>XML</a:t>
            </a:r>
            <a:r>
              <a:rPr lang="he-IL" dirty="0" smtClean="0"/>
              <a:t>יכולת הביטוי של </a:t>
            </a:r>
            <a:endParaRPr lang="he-IL" dirty="0"/>
          </a:p>
        </p:txBody>
      </p:sp>
      <p:sp>
        <p:nvSpPr>
          <p:cNvPr id="3" name="מציין מיקום תוכן 2"/>
          <p:cNvSpPr>
            <a:spLocks noGrp="1"/>
          </p:cNvSpPr>
          <p:nvPr>
            <p:ph idx="1"/>
          </p:nvPr>
        </p:nvSpPr>
        <p:spPr>
          <a:xfrm>
            <a:off x="142844" y="1935480"/>
            <a:ext cx="8543956" cy="4389120"/>
          </a:xfrm>
        </p:spPr>
        <p:txBody>
          <a:bodyPr>
            <a:normAutofit lnSpcReduction="10000"/>
          </a:bodyPr>
          <a:lstStyle/>
          <a:p>
            <a:r>
              <a:rPr lang="en-US" dirty="0" smtClean="0"/>
              <a:t>XML</a:t>
            </a:r>
            <a:r>
              <a:rPr lang="he-IL" dirty="0" smtClean="0"/>
              <a:t> אינה מוגבלת מבחינת התגיות.</a:t>
            </a:r>
            <a:r>
              <a:rPr lang="en-US" dirty="0" smtClean="0"/>
              <a:t/>
            </a:r>
            <a:br>
              <a:rPr lang="en-US" dirty="0" smtClean="0"/>
            </a:br>
            <a:r>
              <a:rPr lang="he-IL" dirty="0" smtClean="0"/>
              <a:t>אין כלל הגדרה מראש של התגיות. </a:t>
            </a:r>
            <a:r>
              <a:rPr lang="he-IL" sz="2000" dirty="0" smtClean="0"/>
              <a:t>(לגבי כלל קבצי ה - </a:t>
            </a:r>
            <a:r>
              <a:rPr lang="en-US" sz="2000" dirty="0" smtClean="0"/>
              <a:t>XML</a:t>
            </a:r>
            <a:r>
              <a:rPr lang="he-IL" sz="2000" dirty="0" smtClean="0"/>
              <a:t>)</a:t>
            </a:r>
            <a:r>
              <a:rPr lang="en-US" dirty="0" smtClean="0"/>
              <a:t/>
            </a:r>
            <a:br>
              <a:rPr lang="en-US" dirty="0" smtClean="0"/>
            </a:br>
            <a:r>
              <a:rPr lang="he-IL" dirty="0" smtClean="0"/>
              <a:t>התגיות יוגדרו ע"י כותב ה-</a:t>
            </a:r>
            <a:r>
              <a:rPr lang="en-US" dirty="0" smtClean="0"/>
              <a:t>XML</a:t>
            </a:r>
            <a:r>
              <a:rPr lang="he-IL" dirty="0" smtClean="0"/>
              <a:t> עצמו.</a:t>
            </a:r>
            <a:r>
              <a:rPr lang="he-IL" dirty="0"/>
              <a:t> </a:t>
            </a:r>
            <a:r>
              <a:rPr lang="he-IL" dirty="0" smtClean="0"/>
              <a:t>מאפשר יכולת ביטוי גבוהות מאוד עבור מידע הנשמר בפורמט </a:t>
            </a:r>
            <a:r>
              <a:rPr lang="en-US" dirty="0" smtClean="0"/>
              <a:t>XML</a:t>
            </a:r>
            <a:r>
              <a:rPr lang="he-IL" dirty="0" smtClean="0"/>
              <a:t>.</a:t>
            </a:r>
          </a:p>
          <a:p>
            <a:r>
              <a:rPr lang="he-IL" dirty="0" smtClean="0"/>
              <a:t>היכולת שלנו לקבוע לעצמנו את התגיות מאפשרת לנו לתת את הייצוג הטבעי עבור המידע המובנה למחצה. אנחנו יכולים להגדיר בעצמנו האם להוסיף מידע על תחום מסוים (ואיזה מידע להוסיף) וכן לא להוסיף מידע כאשר הוא אינו רלוונטי.</a:t>
            </a:r>
          </a:p>
          <a:p>
            <a:r>
              <a:rPr lang="he-IL" dirty="0" smtClean="0"/>
              <a:t>תגיות ה-</a:t>
            </a:r>
            <a:r>
              <a:rPr lang="en-US" dirty="0" smtClean="0"/>
              <a:t>XML</a:t>
            </a:r>
            <a:r>
              <a:rPr lang="he-IL" dirty="0" smtClean="0"/>
              <a:t> נמצאות </a:t>
            </a:r>
            <a:r>
              <a:rPr lang="he-IL" dirty="0"/>
              <a:t>במטרה לתאר </a:t>
            </a:r>
            <a:r>
              <a:rPr lang="he-IL" dirty="0" smtClean="0"/>
              <a:t>את (מבנה) </a:t>
            </a:r>
            <a:r>
              <a:rPr lang="he-IL" dirty="0"/>
              <a:t>המידע.</a:t>
            </a:r>
            <a:r>
              <a:rPr lang="en-US" dirty="0"/>
              <a:t/>
            </a:r>
            <a:br>
              <a:rPr lang="en-US" dirty="0"/>
            </a:br>
            <a:r>
              <a:rPr lang="he-IL" dirty="0"/>
              <a:t>הפוקוס </a:t>
            </a:r>
            <a:r>
              <a:rPr lang="he-IL" dirty="0" smtClean="0"/>
              <a:t>של המטה-דאטה (הנתונים הנוספים הנשלחים עם המידע) ניתן </a:t>
            </a:r>
            <a:r>
              <a:rPr lang="he-IL" dirty="0"/>
              <a:t>על </a:t>
            </a:r>
            <a:r>
              <a:rPr lang="he-IL" dirty="0" smtClean="0"/>
              <a:t>(מבנה) המידע </a:t>
            </a:r>
            <a:r>
              <a:rPr lang="he-IL" dirty="0"/>
              <a:t>עצמו </a:t>
            </a:r>
            <a:r>
              <a:rPr lang="he-IL" dirty="0" smtClean="0"/>
              <a:t>שמועבר.</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12</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ייצוג המידע</a:t>
            </a:r>
            <a:r>
              <a:rPr lang="en-US" dirty="0" smtClean="0"/>
              <a:t> - XML</a:t>
            </a:r>
            <a:endParaRPr lang="he-IL" dirty="0"/>
          </a:p>
        </p:txBody>
      </p:sp>
      <p:sp>
        <p:nvSpPr>
          <p:cNvPr id="3" name="מציין מיקום תוכן 2"/>
          <p:cNvSpPr>
            <a:spLocks noGrp="1"/>
          </p:cNvSpPr>
          <p:nvPr>
            <p:ph idx="1"/>
          </p:nvPr>
        </p:nvSpPr>
        <p:spPr>
          <a:xfrm>
            <a:off x="142844" y="1935480"/>
            <a:ext cx="8501122" cy="4805888"/>
          </a:xfrm>
        </p:spPr>
        <p:txBody>
          <a:bodyPr>
            <a:normAutofit fontScale="92500" lnSpcReduction="20000"/>
          </a:bodyPr>
          <a:lstStyle/>
          <a:p>
            <a:r>
              <a:rPr lang="en-US" dirty="0" smtClean="0"/>
              <a:t>XML</a:t>
            </a:r>
            <a:r>
              <a:rPr lang="he-IL" dirty="0" smtClean="0"/>
              <a:t> מתרכז באיחסון והעברת מידע וכן במבנה שלו.</a:t>
            </a:r>
            <a:r>
              <a:rPr lang="en-US" dirty="0" smtClean="0"/>
              <a:t/>
            </a:r>
            <a:br>
              <a:rPr lang="en-US" dirty="0" smtClean="0"/>
            </a:br>
            <a:r>
              <a:rPr lang="he-IL" dirty="0" smtClean="0"/>
              <a:t>למשל:</a:t>
            </a:r>
          </a:p>
          <a:p>
            <a:pPr algn="l" rtl="0"/>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endParaRPr lang="en-US" sz="2200" dirty="0" smtClean="0"/>
          </a:p>
          <a:p>
            <a:pPr algn="r"/>
            <a:r>
              <a:rPr lang="he-IL" sz="2400" dirty="0" smtClean="0"/>
              <a:t>אז איך הדפדפן יודע לקרוא את המידע ולהציג אותו?</a:t>
            </a:r>
          </a:p>
          <a:p>
            <a:pPr algn="r"/>
            <a:r>
              <a:rPr lang="he-IL" sz="2400" dirty="0" smtClean="0"/>
              <a:t>הוא לא! קריאת המידע וניתוחו היא באחריות ה-</a:t>
            </a:r>
            <a:r>
              <a:rPr lang="en-US" sz="2400" dirty="0" smtClean="0"/>
              <a:t>parser</a:t>
            </a:r>
            <a:r>
              <a:rPr lang="he-IL" sz="2400" dirty="0" smtClean="0"/>
              <a:t> הקורא את המידע. (לדפדפנים יש </a:t>
            </a:r>
            <a:r>
              <a:rPr lang="en-US" sz="2400" dirty="0" smtClean="0"/>
              <a:t>parser</a:t>
            </a:r>
            <a:r>
              <a:rPr lang="he-IL" sz="2400" dirty="0" smtClean="0"/>
              <a:t> מובנה לקריאת קבצי </a:t>
            </a:r>
            <a:r>
              <a:rPr lang="en-US" sz="2400" dirty="0" smtClean="0"/>
              <a:t>XML</a:t>
            </a:r>
            <a:r>
              <a:rPr lang="he-IL" sz="2400" dirty="0" smtClean="0"/>
              <a:t> וכן קוד להצגת הקובץ)</a:t>
            </a:r>
          </a:p>
          <a:p>
            <a:pPr lvl="1"/>
            <a:r>
              <a:rPr lang="he-IL" sz="2200" dirty="0" smtClean="0"/>
              <a:t>ישנם 3 גורמים בתהליך: הקובץ עצמו, התוכנה שקוראת את המידע מתוך הקובץ והתוכנה שמציגה \ משתמשת במידע.</a:t>
            </a:r>
          </a:p>
          <a:p>
            <a:pPr lvl="1"/>
            <a:r>
              <a:rPr lang="he-IL" sz="2200" dirty="0" smtClean="0"/>
              <a:t>נרחיב על הנושא בהמשך. בשלב זה נתרכז במידע שאנחנו רוצים לשמור בקובץ.</a:t>
            </a:r>
          </a:p>
          <a:p>
            <a:pPr algn="r"/>
            <a:r>
              <a:rPr lang="he-IL" sz="2400" dirty="0" smtClean="0"/>
              <a:t>קובץ ה-</a:t>
            </a:r>
            <a:r>
              <a:rPr lang="en-US" sz="2400" dirty="0" smtClean="0"/>
              <a:t>XML</a:t>
            </a:r>
            <a:r>
              <a:rPr lang="he-IL" sz="2400" dirty="0" smtClean="0"/>
              <a:t> אינו עושה דבר מלבד אכסון המידע והמבנה.</a:t>
            </a:r>
            <a:endParaRPr lang="en-US" sz="2400" dirty="0" smtClean="0"/>
          </a:p>
        </p:txBody>
      </p:sp>
      <p:sp>
        <p:nvSpPr>
          <p:cNvPr id="6" name="מציין מיקום של מספר שקופית 5"/>
          <p:cNvSpPr>
            <a:spLocks noGrp="1"/>
          </p:cNvSpPr>
          <p:nvPr>
            <p:ph type="sldNum" sz="quarter" idx="12"/>
          </p:nvPr>
        </p:nvSpPr>
        <p:spPr/>
        <p:txBody>
          <a:bodyPr/>
          <a:lstStyle/>
          <a:p>
            <a:fld id="{225F42B6-4CF7-4F8E-AA9E-E2B83CA79B03}" type="slidenum">
              <a:rPr lang="he-IL" smtClean="0"/>
              <a:pPr/>
              <a:t>13</a:t>
            </a:fld>
            <a:endParaRPr lang="he-IL"/>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43" t="15978" r="61772" b="72416"/>
          <a:stretch/>
        </p:blipFill>
        <p:spPr bwMode="auto">
          <a:xfrm>
            <a:off x="395536" y="2494089"/>
            <a:ext cx="7224499" cy="164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2 4"/>
          <p:cNvSpPr/>
          <p:nvPr/>
        </p:nvSpPr>
        <p:spPr>
          <a:xfrm>
            <a:off x="4932040" y="2710939"/>
            <a:ext cx="1357322" cy="571504"/>
          </a:xfrm>
          <a:prstGeom prst="borderCallout2">
            <a:avLst>
              <a:gd name="adj1" fmla="val 11691"/>
              <a:gd name="adj2" fmla="val -3380"/>
              <a:gd name="adj3" fmla="val -30923"/>
              <a:gd name="adj4" fmla="val -46797"/>
              <a:gd name="adj5" fmla="val 55899"/>
              <a:gd name="adj6" fmla="val -9702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תג סוגר</a:t>
            </a:r>
            <a:endParaRPr lang="he-IL" dirty="0"/>
          </a:p>
        </p:txBody>
      </p:sp>
      <p:sp>
        <p:nvSpPr>
          <p:cNvPr id="4" name="Line Callout 2 3"/>
          <p:cNvSpPr/>
          <p:nvPr/>
        </p:nvSpPr>
        <p:spPr>
          <a:xfrm>
            <a:off x="611560" y="1691773"/>
            <a:ext cx="1357322" cy="571504"/>
          </a:xfrm>
          <a:prstGeom prst="borderCallout2">
            <a:avLst>
              <a:gd name="adj1" fmla="val 84632"/>
              <a:gd name="adj2" fmla="val 102626"/>
              <a:gd name="adj3" fmla="val 136134"/>
              <a:gd name="adj4" fmla="val 122614"/>
              <a:gd name="adj5" fmla="val 239436"/>
              <a:gd name="adj6" fmla="val 6511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תג פותח</a:t>
            </a:r>
            <a:endParaRPr lang="he-IL" dirty="0"/>
          </a:p>
        </p:txBody>
      </p:sp>
    </p:spTree>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ייצוג המידע</a:t>
            </a:r>
            <a:r>
              <a:rPr lang="en-US" dirty="0" smtClean="0"/>
              <a:t> - XML</a:t>
            </a:r>
            <a:endParaRPr lang="he-IL" dirty="0"/>
          </a:p>
        </p:txBody>
      </p:sp>
      <p:sp>
        <p:nvSpPr>
          <p:cNvPr id="3" name="מציין מיקום תוכן 2"/>
          <p:cNvSpPr>
            <a:spLocks noGrp="1"/>
          </p:cNvSpPr>
          <p:nvPr>
            <p:ph idx="1"/>
          </p:nvPr>
        </p:nvSpPr>
        <p:spPr>
          <a:xfrm>
            <a:off x="142844" y="1935480"/>
            <a:ext cx="8501122" cy="4389120"/>
          </a:xfrm>
        </p:spPr>
        <p:txBody>
          <a:bodyPr>
            <a:normAutofit/>
          </a:bodyPr>
          <a:lstStyle/>
          <a:p>
            <a:r>
              <a:rPr lang="he-IL" sz="2800" dirty="0" smtClean="0"/>
              <a:t>שימו לב שהמידע בקובץ</a:t>
            </a:r>
            <a:r>
              <a:rPr lang="en-US" sz="2800" dirty="0" smtClean="0"/>
              <a:t/>
            </a:r>
            <a:br>
              <a:rPr lang="en-US" sz="2800" dirty="0" smtClean="0"/>
            </a:br>
            <a:r>
              <a:rPr lang="en-US" sz="2800" dirty="0" smtClean="0"/>
              <a:t>XML</a:t>
            </a:r>
            <a:r>
              <a:rPr lang="he-IL" sz="2800" dirty="0" smtClean="0"/>
              <a:t> מיוצג בפורמט</a:t>
            </a:r>
            <a:r>
              <a:rPr lang="en-US" sz="2800" dirty="0" smtClean="0"/>
              <a:t/>
            </a:r>
            <a:br>
              <a:rPr lang="en-US" sz="2800" dirty="0" smtClean="0"/>
            </a:br>
            <a:r>
              <a:rPr lang="he-IL" sz="2800" dirty="0" smtClean="0"/>
              <a:t>של עץ (נקרא גם</a:t>
            </a:r>
            <a:r>
              <a:rPr lang="en-US" sz="2800" dirty="0" smtClean="0"/>
              <a:t/>
            </a:r>
            <a:br>
              <a:rPr lang="en-US" sz="2800" dirty="0" smtClean="0"/>
            </a:br>
            <a:r>
              <a:rPr lang="he-IL" sz="2800" dirty="0" smtClean="0"/>
              <a:t>"עץ </a:t>
            </a:r>
            <a:r>
              <a:rPr lang="en-US" sz="2800" dirty="0" smtClean="0"/>
              <a:t>XML</a:t>
            </a:r>
            <a:r>
              <a:rPr lang="he-IL" sz="2800" dirty="0" smtClean="0"/>
              <a:t>"):</a:t>
            </a:r>
          </a:p>
        </p:txBody>
      </p:sp>
      <p:sp>
        <p:nvSpPr>
          <p:cNvPr id="4" name="Oval 3"/>
          <p:cNvSpPr/>
          <p:nvPr/>
        </p:nvSpPr>
        <p:spPr>
          <a:xfrm>
            <a:off x="3786182" y="3220050"/>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message</a:t>
            </a:r>
            <a:endParaRPr lang="he-IL" dirty="0"/>
          </a:p>
        </p:txBody>
      </p:sp>
      <p:sp>
        <p:nvSpPr>
          <p:cNvPr id="5" name="Oval 4"/>
          <p:cNvSpPr/>
          <p:nvPr/>
        </p:nvSpPr>
        <p:spPr>
          <a:xfrm>
            <a:off x="1000100" y="4077306"/>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from</a:t>
            </a:r>
            <a:endParaRPr lang="he-IL" dirty="0"/>
          </a:p>
        </p:txBody>
      </p:sp>
      <p:sp>
        <p:nvSpPr>
          <p:cNvPr id="6" name="Oval 5"/>
          <p:cNvSpPr/>
          <p:nvPr/>
        </p:nvSpPr>
        <p:spPr>
          <a:xfrm>
            <a:off x="2857488" y="4077306"/>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to</a:t>
            </a:r>
            <a:endParaRPr lang="he-IL" dirty="0"/>
          </a:p>
        </p:txBody>
      </p:sp>
      <p:sp>
        <p:nvSpPr>
          <p:cNvPr id="7" name="Oval 6"/>
          <p:cNvSpPr/>
          <p:nvPr/>
        </p:nvSpPr>
        <p:spPr>
          <a:xfrm>
            <a:off x="6572264" y="4077306"/>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info</a:t>
            </a:r>
            <a:endParaRPr lang="he-IL" dirty="0"/>
          </a:p>
        </p:txBody>
      </p:sp>
      <p:sp>
        <p:nvSpPr>
          <p:cNvPr id="8" name="Oval 7"/>
          <p:cNvSpPr/>
          <p:nvPr/>
        </p:nvSpPr>
        <p:spPr>
          <a:xfrm>
            <a:off x="4714876" y="4077306"/>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title</a:t>
            </a:r>
            <a:endParaRPr lang="he-IL" dirty="0"/>
          </a:p>
        </p:txBody>
      </p:sp>
      <p:sp>
        <p:nvSpPr>
          <p:cNvPr id="12" name="Oval 11"/>
          <p:cNvSpPr/>
          <p:nvPr/>
        </p:nvSpPr>
        <p:spPr>
          <a:xfrm>
            <a:off x="1000100" y="5077438"/>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#pc data</a:t>
            </a:r>
            <a:endParaRPr lang="he-IL" dirty="0"/>
          </a:p>
        </p:txBody>
      </p:sp>
      <p:sp>
        <p:nvSpPr>
          <p:cNvPr id="13" name="Oval 12"/>
          <p:cNvSpPr/>
          <p:nvPr/>
        </p:nvSpPr>
        <p:spPr>
          <a:xfrm>
            <a:off x="6572264" y="5077438"/>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#pc data</a:t>
            </a:r>
            <a:endParaRPr lang="he-IL" dirty="0"/>
          </a:p>
        </p:txBody>
      </p:sp>
      <p:sp>
        <p:nvSpPr>
          <p:cNvPr id="14" name="Oval 13"/>
          <p:cNvSpPr/>
          <p:nvPr/>
        </p:nvSpPr>
        <p:spPr>
          <a:xfrm>
            <a:off x="4714876" y="5077438"/>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#pc data</a:t>
            </a:r>
            <a:endParaRPr lang="he-IL" dirty="0"/>
          </a:p>
        </p:txBody>
      </p:sp>
      <p:sp>
        <p:nvSpPr>
          <p:cNvPr id="15" name="Oval 14"/>
          <p:cNvSpPr/>
          <p:nvPr/>
        </p:nvSpPr>
        <p:spPr>
          <a:xfrm>
            <a:off x="2857488" y="5077438"/>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#pc data</a:t>
            </a:r>
            <a:endParaRPr lang="he-IL" dirty="0"/>
          </a:p>
        </p:txBody>
      </p:sp>
      <p:sp>
        <p:nvSpPr>
          <p:cNvPr id="20" name="TextBox 19"/>
          <p:cNvSpPr txBox="1"/>
          <p:nvPr/>
        </p:nvSpPr>
        <p:spPr>
          <a:xfrm>
            <a:off x="1214414" y="5791818"/>
            <a:ext cx="1357322" cy="369332"/>
          </a:xfrm>
          <a:prstGeom prst="rect">
            <a:avLst/>
          </a:prstGeom>
          <a:noFill/>
        </p:spPr>
        <p:txBody>
          <a:bodyPr wrap="square" rtlCol="1">
            <a:spAutoFit/>
          </a:bodyPr>
          <a:lstStyle/>
          <a:p>
            <a:pPr algn="l" rtl="0"/>
            <a:r>
              <a:rPr lang="en-US" dirty="0" smtClean="0"/>
              <a:t>“CS Office”</a:t>
            </a:r>
            <a:endParaRPr lang="he-IL" dirty="0"/>
          </a:p>
        </p:txBody>
      </p:sp>
      <p:sp>
        <p:nvSpPr>
          <p:cNvPr id="21" name="TextBox 20"/>
          <p:cNvSpPr txBox="1"/>
          <p:nvPr/>
        </p:nvSpPr>
        <p:spPr>
          <a:xfrm>
            <a:off x="3107521" y="5774507"/>
            <a:ext cx="1143008" cy="646331"/>
          </a:xfrm>
          <a:prstGeom prst="rect">
            <a:avLst/>
          </a:prstGeom>
          <a:noFill/>
        </p:spPr>
        <p:txBody>
          <a:bodyPr wrap="square" rtlCol="1">
            <a:spAutoFit/>
          </a:bodyPr>
          <a:lstStyle/>
          <a:p>
            <a:pPr algn="l" rtl="0"/>
            <a:r>
              <a:rPr lang="en-US" dirty="0" smtClean="0"/>
              <a:t>“2nd year students”</a:t>
            </a:r>
            <a:endParaRPr lang="he-IL" dirty="0"/>
          </a:p>
        </p:txBody>
      </p:sp>
      <p:sp>
        <p:nvSpPr>
          <p:cNvPr id="22" name="TextBox 21"/>
          <p:cNvSpPr txBox="1"/>
          <p:nvPr/>
        </p:nvSpPr>
        <p:spPr>
          <a:xfrm>
            <a:off x="4822033" y="5791818"/>
            <a:ext cx="1428760" cy="646331"/>
          </a:xfrm>
          <a:prstGeom prst="rect">
            <a:avLst/>
          </a:prstGeom>
          <a:noFill/>
        </p:spPr>
        <p:txBody>
          <a:bodyPr wrap="square" rtlCol="1">
            <a:spAutoFit/>
          </a:bodyPr>
          <a:lstStyle/>
          <a:p>
            <a:pPr algn="l" rtl="0"/>
            <a:r>
              <a:rPr lang="en-US" dirty="0" smtClean="0"/>
              <a:t>“Test grades arrived”</a:t>
            </a:r>
            <a:endParaRPr lang="he-IL" dirty="0"/>
          </a:p>
        </p:txBody>
      </p:sp>
      <p:sp>
        <p:nvSpPr>
          <p:cNvPr id="23" name="TextBox 22"/>
          <p:cNvSpPr txBox="1"/>
          <p:nvPr/>
        </p:nvSpPr>
        <p:spPr>
          <a:xfrm>
            <a:off x="6660232" y="5774507"/>
            <a:ext cx="1928826" cy="923330"/>
          </a:xfrm>
          <a:prstGeom prst="rect">
            <a:avLst/>
          </a:prstGeom>
          <a:noFill/>
        </p:spPr>
        <p:txBody>
          <a:bodyPr wrap="square" rtlCol="1">
            <a:spAutoFit/>
          </a:bodyPr>
          <a:lstStyle/>
          <a:p>
            <a:pPr algn="l" rtl="0"/>
            <a:r>
              <a:rPr lang="en-US" dirty="0" smtClean="0"/>
              <a:t>“The grades of course 89281 were published”</a:t>
            </a:r>
            <a:endParaRPr lang="he-IL" dirty="0"/>
          </a:p>
        </p:txBody>
      </p:sp>
      <p:cxnSp>
        <p:nvCxnSpPr>
          <p:cNvPr id="25" name="Straight Connector 24"/>
          <p:cNvCxnSpPr>
            <a:stCxn id="4" idx="4"/>
            <a:endCxn id="5" idx="0"/>
          </p:cNvCxnSpPr>
          <p:nvPr/>
        </p:nvCxnSpPr>
        <p:spPr>
          <a:xfrm rot="5400000">
            <a:off x="3071802" y="2541389"/>
            <a:ext cx="285752" cy="2786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4"/>
            <a:endCxn id="6" idx="0"/>
          </p:cNvCxnSpPr>
          <p:nvPr/>
        </p:nvCxnSpPr>
        <p:spPr>
          <a:xfrm rot="5400000">
            <a:off x="4000496" y="3470083"/>
            <a:ext cx="285752" cy="928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4"/>
            <a:endCxn id="8" idx="0"/>
          </p:cNvCxnSpPr>
          <p:nvPr/>
        </p:nvCxnSpPr>
        <p:spPr>
          <a:xfrm rot="16200000" flipH="1">
            <a:off x="4929190" y="3470083"/>
            <a:ext cx="285752" cy="928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4"/>
            <a:endCxn id="7" idx="0"/>
          </p:cNvCxnSpPr>
          <p:nvPr/>
        </p:nvCxnSpPr>
        <p:spPr>
          <a:xfrm rot="16200000" flipH="1">
            <a:off x="5857884" y="2541389"/>
            <a:ext cx="285752" cy="2786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4"/>
            <a:endCxn id="12" idx="0"/>
          </p:cNvCxnSpPr>
          <p:nvPr/>
        </p:nvCxnSpPr>
        <p:spPr>
          <a:xfrm rot="5400000">
            <a:off x="1607323" y="4863124"/>
            <a:ext cx="4286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4"/>
            <a:endCxn id="15" idx="0"/>
          </p:cNvCxnSpPr>
          <p:nvPr/>
        </p:nvCxnSpPr>
        <p:spPr>
          <a:xfrm rot="5400000">
            <a:off x="3464711" y="4863124"/>
            <a:ext cx="4286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4"/>
            <a:endCxn id="14" idx="0"/>
          </p:cNvCxnSpPr>
          <p:nvPr/>
        </p:nvCxnSpPr>
        <p:spPr>
          <a:xfrm rot="5400000">
            <a:off x="5322099" y="4863124"/>
            <a:ext cx="4286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4"/>
            <a:endCxn id="13" idx="0"/>
          </p:cNvCxnSpPr>
          <p:nvPr/>
        </p:nvCxnSpPr>
        <p:spPr>
          <a:xfrm rot="5400000">
            <a:off x="7179487" y="4863124"/>
            <a:ext cx="428628"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285860"/>
            <a:ext cx="4714876" cy="2031325"/>
          </a:xfrm>
          <a:prstGeom prst="rect">
            <a:avLst/>
          </a:prstGeom>
        </p:spPr>
        <p:txBody>
          <a:bodyPr wrap="square">
            <a:spAutoFit/>
          </a:bodyPr>
          <a:lstStyle/>
          <a:p>
            <a:pPr algn="l" rtl="0"/>
            <a:r>
              <a:rPr lang="en-US" dirty="0" smtClean="0"/>
              <a:t>&lt;message&gt;</a:t>
            </a:r>
            <a:br>
              <a:rPr lang="en-US" dirty="0" smtClean="0"/>
            </a:br>
            <a:r>
              <a:rPr lang="en-US" dirty="0" smtClean="0"/>
              <a:t>	&lt;from&gt; CS Office &lt;/from&gt;</a:t>
            </a:r>
            <a:br>
              <a:rPr lang="en-US" dirty="0" smtClean="0"/>
            </a:br>
            <a:r>
              <a:rPr lang="en-US" dirty="0" smtClean="0"/>
              <a:t>	&lt;to&gt; 2nd year students &lt;/to&gt;</a:t>
            </a:r>
            <a:br>
              <a:rPr lang="en-US" dirty="0" smtClean="0"/>
            </a:br>
            <a:r>
              <a:rPr lang="en-US" dirty="0" smtClean="0"/>
              <a:t>	&lt;title&gt; Test grades arrived &lt;/title&gt;</a:t>
            </a:r>
            <a:br>
              <a:rPr lang="en-US" dirty="0" smtClean="0"/>
            </a:br>
            <a:r>
              <a:rPr lang="en-US" dirty="0" smtClean="0"/>
              <a:t>	&lt;info&gt; The grades of course 89281 		were published &lt;/info&gt;</a:t>
            </a:r>
            <a:br>
              <a:rPr lang="en-US" dirty="0" smtClean="0"/>
            </a:br>
            <a:r>
              <a:rPr lang="en-US" dirty="0" smtClean="0"/>
              <a:t>&lt;/massage&gt;</a:t>
            </a:r>
          </a:p>
        </p:txBody>
      </p:sp>
      <p:sp>
        <p:nvSpPr>
          <p:cNvPr id="18" name="TextBox 17"/>
          <p:cNvSpPr txBox="1"/>
          <p:nvPr/>
        </p:nvSpPr>
        <p:spPr>
          <a:xfrm>
            <a:off x="160935" y="3422221"/>
            <a:ext cx="2696553" cy="369332"/>
          </a:xfrm>
          <a:prstGeom prst="rect">
            <a:avLst/>
          </a:prstGeom>
          <a:noFill/>
        </p:spPr>
        <p:txBody>
          <a:bodyPr wrap="square" rtlCol="1">
            <a:spAutoFit/>
          </a:bodyPr>
          <a:lstStyle/>
          <a:p>
            <a:pPr marL="285750" indent="-285750" algn="l" rtl="0">
              <a:buFont typeface="Wingdings" pitchFamily="2" charset="2"/>
              <a:buChar char="Ø"/>
            </a:pPr>
            <a:r>
              <a:rPr lang="en-US" dirty="0" smtClean="0"/>
              <a:t>pc </a:t>
            </a:r>
            <a:r>
              <a:rPr lang="en-US" dirty="0"/>
              <a:t>= parsed </a:t>
            </a:r>
            <a:r>
              <a:rPr lang="en-US" dirty="0" smtClean="0"/>
              <a:t>character</a:t>
            </a:r>
            <a:endParaRPr lang="he-IL" dirty="0"/>
          </a:p>
        </p:txBody>
      </p:sp>
      <p:sp>
        <p:nvSpPr>
          <p:cNvPr id="9" name="מציין מיקום של מספר שקופית 8"/>
          <p:cNvSpPr>
            <a:spLocks noGrp="1"/>
          </p:cNvSpPr>
          <p:nvPr>
            <p:ph type="sldNum" sz="quarter" idx="12"/>
          </p:nvPr>
        </p:nvSpPr>
        <p:spPr/>
        <p:txBody>
          <a:bodyPr/>
          <a:lstStyle/>
          <a:p>
            <a:fld id="{225F42B6-4CF7-4F8E-AA9E-E2B83CA79B03}" type="slidenum">
              <a:rPr lang="he-IL" smtClean="0"/>
              <a:pPr/>
              <a:t>14</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par>
                                <p:cTn id="17" presetID="22" presetClass="entr" presetSubtype="1"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par>
                                <p:cTn id="20" presetID="22" presetClass="entr" presetSubtype="1"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par>
                                <p:cTn id="23" presetID="22" presetClass="entr" presetSubtype="1"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par>
                          <p:cTn id="38" fill="hold">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up)">
                                      <p:cBhvr>
                                        <p:cTn id="50" dur="500"/>
                                        <p:tgtEl>
                                          <p:spTgt spid="12"/>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500"/>
                                        <p:tgtEl>
                                          <p:spTgt spid="20"/>
                                        </p:tgtEl>
                                      </p:cBhvr>
                                    </p:animEffect>
                                  </p:childTnLst>
                                </p:cTn>
                              </p:par>
                            </p:childTnLst>
                          </p:cTn>
                        </p:par>
                        <p:par>
                          <p:cTn id="55" fill="hold">
                            <p:stCondLst>
                              <p:cond delay="1500"/>
                            </p:stCondLst>
                            <p:childTnLst>
                              <p:par>
                                <p:cTn id="56" presetID="22" presetClass="entr" presetSubtype="1"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up)">
                                      <p:cBhvr>
                                        <p:cTn id="58" dur="500"/>
                                        <p:tgtEl>
                                          <p:spTgt spid="30"/>
                                        </p:tgtEl>
                                      </p:cBhvr>
                                    </p:animEffect>
                                  </p:childTnLst>
                                </p:cTn>
                              </p:par>
                            </p:childTnLst>
                          </p:cTn>
                        </p:par>
                        <p:par>
                          <p:cTn id="59" fill="hold">
                            <p:stCondLst>
                              <p:cond delay="2000"/>
                            </p:stCondLst>
                            <p:childTnLst>
                              <p:par>
                                <p:cTn id="60" presetID="22" presetClass="entr" presetSubtype="1"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up)">
                                      <p:cBhvr>
                                        <p:cTn id="62" dur="500"/>
                                        <p:tgtEl>
                                          <p:spTgt spid="15"/>
                                        </p:tgtEl>
                                      </p:cBhvr>
                                    </p:animEffect>
                                  </p:childTnLst>
                                </p:cTn>
                              </p:par>
                            </p:childTnLst>
                          </p:cTn>
                        </p:par>
                        <p:par>
                          <p:cTn id="63" fill="hold">
                            <p:stCondLst>
                              <p:cond delay="2500"/>
                            </p:stCondLst>
                            <p:childTnLst>
                              <p:par>
                                <p:cTn id="64" presetID="22" presetClass="entr" presetSubtype="1"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500"/>
                                        <p:tgtEl>
                                          <p:spTgt spid="21"/>
                                        </p:tgtEl>
                                      </p:cBhvr>
                                    </p:animEffect>
                                  </p:childTnLst>
                                </p:cTn>
                              </p:par>
                            </p:childTnLst>
                          </p:cTn>
                        </p:par>
                        <p:par>
                          <p:cTn id="67" fill="hold">
                            <p:stCondLst>
                              <p:cond delay="3000"/>
                            </p:stCondLst>
                            <p:childTnLst>
                              <p:par>
                                <p:cTn id="68" presetID="22" presetClass="entr" presetSubtype="1"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up)">
                                      <p:cBhvr>
                                        <p:cTn id="70" dur="500"/>
                                        <p:tgtEl>
                                          <p:spTgt spid="31"/>
                                        </p:tgtEl>
                                      </p:cBhvr>
                                    </p:animEffect>
                                  </p:childTnLst>
                                </p:cTn>
                              </p:par>
                            </p:childTnLst>
                          </p:cTn>
                        </p:par>
                        <p:par>
                          <p:cTn id="71" fill="hold">
                            <p:stCondLst>
                              <p:cond delay="3500"/>
                            </p:stCondLst>
                            <p:childTnLst>
                              <p:par>
                                <p:cTn id="72" presetID="22" presetClass="entr" presetSubtype="1"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up)">
                                      <p:cBhvr>
                                        <p:cTn id="74" dur="500"/>
                                        <p:tgtEl>
                                          <p:spTgt spid="14"/>
                                        </p:tgtEl>
                                      </p:cBhvr>
                                    </p:animEffect>
                                  </p:childTnLst>
                                </p:cTn>
                              </p:par>
                            </p:childTnLst>
                          </p:cTn>
                        </p:par>
                        <p:par>
                          <p:cTn id="75" fill="hold">
                            <p:stCondLst>
                              <p:cond delay="4000"/>
                            </p:stCondLst>
                            <p:childTnLst>
                              <p:par>
                                <p:cTn id="76" presetID="22" presetClass="entr" presetSubtype="1"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up)">
                                      <p:cBhvr>
                                        <p:cTn id="78" dur="500"/>
                                        <p:tgtEl>
                                          <p:spTgt spid="22"/>
                                        </p:tgtEl>
                                      </p:cBhvr>
                                    </p:animEffect>
                                  </p:childTnLst>
                                </p:cTn>
                              </p:par>
                            </p:childTnLst>
                          </p:cTn>
                        </p:par>
                        <p:par>
                          <p:cTn id="79" fill="hold">
                            <p:stCondLst>
                              <p:cond delay="4500"/>
                            </p:stCondLst>
                            <p:childTnLst>
                              <p:par>
                                <p:cTn id="80" presetID="22" presetClass="entr" presetSubtype="1"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childTnLst>
                          </p:cTn>
                        </p:par>
                        <p:par>
                          <p:cTn id="83" fill="hold">
                            <p:stCondLst>
                              <p:cond delay="5000"/>
                            </p:stCondLst>
                            <p:childTnLst>
                              <p:par>
                                <p:cTn id="84" presetID="22" presetClass="entr" presetSubtype="1"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wipe(up)">
                                      <p:cBhvr>
                                        <p:cTn id="86" dur="500"/>
                                        <p:tgtEl>
                                          <p:spTgt spid="13"/>
                                        </p:tgtEl>
                                      </p:cBhvr>
                                    </p:animEffect>
                                  </p:childTnLst>
                                </p:cTn>
                              </p:par>
                            </p:childTnLst>
                          </p:cTn>
                        </p:par>
                        <p:par>
                          <p:cTn id="87" fill="hold">
                            <p:stCondLst>
                              <p:cond delay="5500"/>
                            </p:stCondLst>
                            <p:childTnLst>
                              <p:par>
                                <p:cTn id="88" presetID="22" presetClass="entr" presetSubtype="1"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wipe(up)">
                                      <p:cBhvr>
                                        <p:cTn id="90" dur="5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left)">
                                      <p:cBhvr>
                                        <p:cTn id="9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2" grpId="0" animBg="1"/>
      <p:bldP spid="13" grpId="0" animBg="1"/>
      <p:bldP spid="14" grpId="0" animBg="1"/>
      <p:bldP spid="15" grpId="0" animBg="1"/>
      <p:bldP spid="20" grpId="0"/>
      <p:bldP spid="21" grpId="0"/>
      <p:bldP spid="22" grpId="0"/>
      <p:bldP spid="23"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ייצוג המידע</a:t>
            </a:r>
            <a:r>
              <a:rPr lang="en-US" dirty="0" smtClean="0"/>
              <a:t> - XML</a:t>
            </a:r>
            <a:endParaRPr lang="he-IL" dirty="0"/>
          </a:p>
        </p:txBody>
      </p:sp>
      <p:sp>
        <p:nvSpPr>
          <p:cNvPr id="3" name="מציין מיקום תוכן 2"/>
          <p:cNvSpPr>
            <a:spLocks noGrp="1"/>
          </p:cNvSpPr>
          <p:nvPr>
            <p:ph idx="1"/>
          </p:nvPr>
        </p:nvSpPr>
        <p:spPr>
          <a:xfrm>
            <a:off x="142844" y="1935480"/>
            <a:ext cx="8501122" cy="4661872"/>
          </a:xfrm>
        </p:spPr>
        <p:txBody>
          <a:bodyPr>
            <a:normAutofit/>
          </a:bodyPr>
          <a:lstStyle/>
          <a:p>
            <a:r>
              <a:rPr lang="he-IL" dirty="0" smtClean="0"/>
              <a:t>נשים לב לכמה נגזרות מעניין זה:</a:t>
            </a:r>
          </a:p>
          <a:p>
            <a:pPr lvl="1"/>
            <a:endParaRPr lang="en-US" sz="600" dirty="0" smtClean="0"/>
          </a:p>
          <a:p>
            <a:pPr lvl="1"/>
            <a:r>
              <a:rPr lang="he-IL" sz="2200" dirty="0" smtClean="0"/>
              <a:t>קיים שורש אחד ויחיד לקובץ ה-</a:t>
            </a:r>
            <a:r>
              <a:rPr lang="en-US" sz="2200" dirty="0" smtClean="0"/>
              <a:t>XML</a:t>
            </a:r>
            <a:r>
              <a:rPr lang="he-IL" sz="2200" dirty="0" smtClean="0"/>
              <a:t>.</a:t>
            </a:r>
          </a:p>
          <a:p>
            <a:pPr lvl="1"/>
            <a:r>
              <a:rPr lang="he-IL" sz="2200" dirty="0" smtClean="0"/>
              <a:t>צומת "רגיל" בעץ מקביל לתג (פותח וסוגר). </a:t>
            </a:r>
            <a:r>
              <a:rPr lang="en-US" sz="2200" dirty="0" smtClean="0"/>
              <a:t/>
            </a:r>
            <a:br>
              <a:rPr lang="en-US" sz="2200" dirty="0" smtClean="0"/>
            </a:br>
            <a:r>
              <a:rPr lang="he-IL" sz="2200" dirty="0" smtClean="0"/>
              <a:t>שאר תת העץ יופיע בין תגים אלו.</a:t>
            </a:r>
          </a:p>
          <a:p>
            <a:pPr lvl="1"/>
            <a:r>
              <a:rPr lang="he-IL" sz="2200" dirty="0" smtClean="0"/>
              <a:t>פתיחת התגים וסגירתם חייבת להתבצע </a:t>
            </a:r>
            <a:r>
              <a:rPr lang="en-US" sz="2200" dirty="0" smtClean="0"/>
              <a:t/>
            </a:r>
            <a:br>
              <a:rPr lang="en-US" sz="2200" dirty="0" smtClean="0"/>
            </a:br>
            <a:r>
              <a:rPr lang="he-IL" sz="2200" dirty="0" smtClean="0"/>
              <a:t>בסדר הפוך (הראשון שנפתח הוא האחרון שנסגור).</a:t>
            </a:r>
            <a:r>
              <a:rPr lang="en-US" sz="2200" dirty="0" smtClean="0"/>
              <a:t/>
            </a:r>
            <a:br>
              <a:rPr lang="en-US" sz="2200" dirty="0" smtClean="0"/>
            </a:br>
            <a:r>
              <a:rPr lang="he-IL" sz="2200" dirty="0" smtClean="0"/>
              <a:t>מצב כזה: </a:t>
            </a:r>
            <a:r>
              <a:rPr lang="en-US" sz="2200" dirty="0" smtClean="0"/>
              <a:t>&lt;a&gt; &lt;b&gt; text &lt;/a&gt; &lt;/b&gt;</a:t>
            </a:r>
            <a:r>
              <a:rPr lang="he-IL" sz="2200" dirty="0" smtClean="0"/>
              <a:t> </a:t>
            </a:r>
            <a:r>
              <a:rPr lang="he-IL" sz="2200" b="1" dirty="0" smtClean="0"/>
              <a:t>אינו תקין</a:t>
            </a:r>
            <a:r>
              <a:rPr lang="he-IL" sz="2200" dirty="0" smtClean="0"/>
              <a:t>!</a:t>
            </a:r>
          </a:p>
          <a:p>
            <a:pPr lvl="1"/>
            <a:r>
              <a:rPr lang="he-IL" sz="2200" dirty="0" smtClean="0"/>
              <a:t>צמתי הטקסט ייכתבו בצורה מפורשת במסמך (ללא התגים).</a:t>
            </a:r>
          </a:p>
          <a:p>
            <a:pPr lvl="1"/>
            <a:r>
              <a:rPr lang="he-IL" sz="2200" dirty="0" smtClean="0"/>
              <a:t>ע"מ לציין תג ללא בנים נוכל להשתמש בסימון המקוצר </a:t>
            </a:r>
            <a:r>
              <a:rPr lang="en-US" sz="2200" dirty="0" smtClean="0"/>
              <a:t>&lt;tag/&gt;</a:t>
            </a:r>
            <a:br>
              <a:rPr lang="en-US" sz="2200" dirty="0" smtClean="0"/>
            </a:br>
            <a:r>
              <a:rPr lang="he-IL" sz="2200" dirty="0" smtClean="0"/>
              <a:t>למשל, אם נרצה להציג הודעה ללא טקסט בכותרת, במקום לרשום </a:t>
            </a:r>
            <a:r>
              <a:rPr lang="en-US" sz="2200" dirty="0" smtClean="0"/>
              <a:t/>
            </a:r>
            <a:br>
              <a:rPr lang="en-US" sz="2200" dirty="0" smtClean="0"/>
            </a:br>
            <a:r>
              <a:rPr lang="en-US" sz="2200" dirty="0" smtClean="0"/>
              <a:t>&lt;</a:t>
            </a:r>
            <a:r>
              <a:rPr lang="en-US" sz="2200" dirty="0"/>
              <a:t>title</a:t>
            </a:r>
            <a:r>
              <a:rPr lang="en-US" sz="2200" dirty="0" smtClean="0"/>
              <a:t>&gt;&lt;/title&gt;</a:t>
            </a:r>
            <a:r>
              <a:rPr lang="he-IL" sz="2200" dirty="0" smtClean="0"/>
              <a:t> נוכל לרשום </a:t>
            </a:r>
            <a:r>
              <a:rPr lang="en-US" sz="2200" dirty="0" smtClean="0"/>
              <a:t>&lt;title/&gt;</a:t>
            </a:r>
            <a:r>
              <a:rPr lang="he-IL" sz="2200" dirty="0" smtClean="0"/>
              <a:t> בלבד.</a:t>
            </a:r>
          </a:p>
          <a:p>
            <a:pPr lvl="1"/>
            <a:endParaRPr lang="en-US" sz="2200" dirty="0" smtClean="0"/>
          </a:p>
        </p:txBody>
      </p:sp>
      <p:sp>
        <p:nvSpPr>
          <p:cNvPr id="4" name="Oval 3"/>
          <p:cNvSpPr/>
          <p:nvPr/>
        </p:nvSpPr>
        <p:spPr>
          <a:xfrm>
            <a:off x="1640781" y="764704"/>
            <a:ext cx="904240" cy="30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smtClean="0"/>
              <a:t>message</a:t>
            </a:r>
            <a:endParaRPr lang="he-IL" dirty="0"/>
          </a:p>
        </p:txBody>
      </p:sp>
      <p:sp>
        <p:nvSpPr>
          <p:cNvPr id="5" name="Oval 4"/>
          <p:cNvSpPr/>
          <p:nvPr/>
        </p:nvSpPr>
        <p:spPr>
          <a:xfrm>
            <a:off x="107504" y="1222850"/>
            <a:ext cx="904240" cy="30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100" dirty="0" smtClean="0"/>
              <a:t>from</a:t>
            </a:r>
            <a:endParaRPr lang="he-IL" dirty="0"/>
          </a:p>
        </p:txBody>
      </p:sp>
      <p:sp>
        <p:nvSpPr>
          <p:cNvPr id="6" name="Oval 5"/>
          <p:cNvSpPr/>
          <p:nvPr/>
        </p:nvSpPr>
        <p:spPr>
          <a:xfrm>
            <a:off x="1129688" y="1222850"/>
            <a:ext cx="904240" cy="30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t>to</a:t>
            </a:r>
            <a:endParaRPr lang="he-IL" sz="900" dirty="0"/>
          </a:p>
        </p:txBody>
      </p:sp>
      <p:sp>
        <p:nvSpPr>
          <p:cNvPr id="7" name="Oval 6"/>
          <p:cNvSpPr/>
          <p:nvPr/>
        </p:nvSpPr>
        <p:spPr>
          <a:xfrm>
            <a:off x="3174057" y="1222850"/>
            <a:ext cx="904240" cy="30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t>info</a:t>
            </a:r>
            <a:endParaRPr lang="he-IL" sz="900" dirty="0"/>
          </a:p>
        </p:txBody>
      </p:sp>
      <p:sp>
        <p:nvSpPr>
          <p:cNvPr id="8" name="Oval 7"/>
          <p:cNvSpPr/>
          <p:nvPr/>
        </p:nvSpPr>
        <p:spPr>
          <a:xfrm>
            <a:off x="2151873" y="1222850"/>
            <a:ext cx="904240" cy="30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t>title</a:t>
            </a:r>
            <a:endParaRPr lang="he-IL" sz="900" dirty="0"/>
          </a:p>
        </p:txBody>
      </p:sp>
      <p:sp>
        <p:nvSpPr>
          <p:cNvPr id="9" name="Oval 11"/>
          <p:cNvSpPr/>
          <p:nvPr/>
        </p:nvSpPr>
        <p:spPr>
          <a:xfrm>
            <a:off x="107504" y="1757353"/>
            <a:ext cx="904240" cy="30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t>#pc data</a:t>
            </a:r>
            <a:endParaRPr lang="he-IL" sz="900" dirty="0"/>
          </a:p>
        </p:txBody>
      </p:sp>
      <p:sp>
        <p:nvSpPr>
          <p:cNvPr id="10" name="Oval 12"/>
          <p:cNvSpPr/>
          <p:nvPr/>
        </p:nvSpPr>
        <p:spPr>
          <a:xfrm>
            <a:off x="3174057" y="1757353"/>
            <a:ext cx="904240" cy="30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t>#pc data</a:t>
            </a:r>
            <a:endParaRPr lang="he-IL" sz="900" dirty="0"/>
          </a:p>
        </p:txBody>
      </p:sp>
      <p:sp>
        <p:nvSpPr>
          <p:cNvPr id="11" name="Oval 13"/>
          <p:cNvSpPr/>
          <p:nvPr/>
        </p:nvSpPr>
        <p:spPr>
          <a:xfrm>
            <a:off x="2151873" y="1757353"/>
            <a:ext cx="904240" cy="30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t>#pc data</a:t>
            </a:r>
            <a:endParaRPr lang="he-IL" sz="900" dirty="0"/>
          </a:p>
        </p:txBody>
      </p:sp>
      <p:sp>
        <p:nvSpPr>
          <p:cNvPr id="12" name="Oval 14"/>
          <p:cNvSpPr/>
          <p:nvPr/>
        </p:nvSpPr>
        <p:spPr>
          <a:xfrm>
            <a:off x="1129688" y="1757353"/>
            <a:ext cx="904240" cy="30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900" dirty="0"/>
              <a:t>#pc data</a:t>
            </a:r>
            <a:endParaRPr lang="he-IL" sz="900" dirty="0"/>
          </a:p>
        </p:txBody>
      </p:sp>
      <p:sp>
        <p:nvSpPr>
          <p:cNvPr id="13" name="TextBox 12"/>
          <p:cNvSpPr txBox="1"/>
          <p:nvPr/>
        </p:nvSpPr>
        <p:spPr>
          <a:xfrm>
            <a:off x="225448" y="2139141"/>
            <a:ext cx="746981" cy="230832"/>
          </a:xfrm>
          <a:prstGeom prst="rect">
            <a:avLst/>
          </a:prstGeom>
          <a:noFill/>
        </p:spPr>
        <p:txBody>
          <a:bodyPr wrap="square" rtlCol="1">
            <a:spAutoFit/>
          </a:bodyPr>
          <a:lstStyle/>
          <a:p>
            <a:pPr algn="l" rtl="0"/>
            <a:r>
              <a:rPr lang="en-US" sz="900" dirty="0"/>
              <a:t>“CS Office”</a:t>
            </a:r>
            <a:endParaRPr lang="he-IL" sz="900" dirty="0"/>
          </a:p>
        </p:txBody>
      </p:sp>
      <p:sp>
        <p:nvSpPr>
          <p:cNvPr id="14" name="TextBox 13"/>
          <p:cNvSpPr txBox="1"/>
          <p:nvPr/>
        </p:nvSpPr>
        <p:spPr>
          <a:xfrm>
            <a:off x="1267290" y="2129891"/>
            <a:ext cx="766638" cy="369332"/>
          </a:xfrm>
          <a:prstGeom prst="rect">
            <a:avLst/>
          </a:prstGeom>
          <a:noFill/>
        </p:spPr>
        <p:txBody>
          <a:bodyPr wrap="square" rtlCol="1">
            <a:spAutoFit/>
          </a:bodyPr>
          <a:lstStyle/>
          <a:p>
            <a:pPr algn="l" rtl="0"/>
            <a:r>
              <a:rPr lang="en-US" sz="900" dirty="0" smtClean="0"/>
              <a:t>“2nd year </a:t>
            </a:r>
            <a:r>
              <a:rPr lang="en-US" sz="900" dirty="0"/>
              <a:t>students”</a:t>
            </a:r>
            <a:endParaRPr lang="he-IL" sz="900" dirty="0"/>
          </a:p>
        </p:txBody>
      </p:sp>
      <p:sp>
        <p:nvSpPr>
          <p:cNvPr id="15" name="TextBox 14"/>
          <p:cNvSpPr txBox="1"/>
          <p:nvPr/>
        </p:nvSpPr>
        <p:spPr>
          <a:xfrm>
            <a:off x="2210845" y="2139142"/>
            <a:ext cx="786296" cy="369332"/>
          </a:xfrm>
          <a:prstGeom prst="rect">
            <a:avLst/>
          </a:prstGeom>
          <a:noFill/>
        </p:spPr>
        <p:txBody>
          <a:bodyPr wrap="square" rtlCol="1">
            <a:spAutoFit/>
          </a:bodyPr>
          <a:lstStyle/>
          <a:p>
            <a:pPr algn="l" rtl="0"/>
            <a:r>
              <a:rPr lang="en-US" sz="900" dirty="0"/>
              <a:t>“Test grades arrived”</a:t>
            </a:r>
            <a:endParaRPr lang="he-IL" sz="900" dirty="0"/>
          </a:p>
        </p:txBody>
      </p:sp>
      <p:sp>
        <p:nvSpPr>
          <p:cNvPr id="16" name="TextBox 15"/>
          <p:cNvSpPr txBox="1"/>
          <p:nvPr/>
        </p:nvSpPr>
        <p:spPr>
          <a:xfrm>
            <a:off x="3222469" y="2129890"/>
            <a:ext cx="1061499" cy="507831"/>
          </a:xfrm>
          <a:prstGeom prst="rect">
            <a:avLst/>
          </a:prstGeom>
          <a:noFill/>
        </p:spPr>
        <p:txBody>
          <a:bodyPr wrap="square" rtlCol="1">
            <a:spAutoFit/>
          </a:bodyPr>
          <a:lstStyle/>
          <a:p>
            <a:pPr algn="l" rtl="0"/>
            <a:r>
              <a:rPr lang="en-US" sz="900" dirty="0"/>
              <a:t>“The grades of course 89281 </a:t>
            </a:r>
            <a:r>
              <a:rPr lang="en-US" sz="900" dirty="0" smtClean="0"/>
              <a:t>were </a:t>
            </a:r>
            <a:r>
              <a:rPr lang="en-US" sz="900" dirty="0"/>
              <a:t>published”</a:t>
            </a:r>
            <a:endParaRPr lang="he-IL" sz="900" dirty="0"/>
          </a:p>
        </p:txBody>
      </p:sp>
      <p:cxnSp>
        <p:nvCxnSpPr>
          <p:cNvPr id="17" name="Straight Connector 24"/>
          <p:cNvCxnSpPr>
            <a:stCxn id="4" idx="4"/>
            <a:endCxn id="5" idx="0"/>
          </p:cNvCxnSpPr>
          <p:nvPr/>
        </p:nvCxnSpPr>
        <p:spPr>
          <a:xfrm rot="5400000">
            <a:off x="1249905" y="379854"/>
            <a:ext cx="152715" cy="1533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25"/>
          <p:cNvCxnSpPr>
            <a:stCxn id="4" idx="4"/>
            <a:endCxn id="6" idx="0"/>
          </p:cNvCxnSpPr>
          <p:nvPr/>
        </p:nvCxnSpPr>
        <p:spPr>
          <a:xfrm rot="5400000">
            <a:off x="1760997" y="890946"/>
            <a:ext cx="152715" cy="511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26"/>
          <p:cNvCxnSpPr>
            <a:stCxn id="4" idx="4"/>
            <a:endCxn id="8" idx="0"/>
          </p:cNvCxnSpPr>
          <p:nvPr/>
        </p:nvCxnSpPr>
        <p:spPr>
          <a:xfrm rot="16200000" flipH="1">
            <a:off x="2272089" y="890946"/>
            <a:ext cx="152715" cy="511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27"/>
          <p:cNvCxnSpPr>
            <a:stCxn id="4" idx="4"/>
            <a:endCxn id="7" idx="0"/>
          </p:cNvCxnSpPr>
          <p:nvPr/>
        </p:nvCxnSpPr>
        <p:spPr>
          <a:xfrm rot="16200000" flipH="1">
            <a:off x="2783181" y="379854"/>
            <a:ext cx="152715" cy="1533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8"/>
          <p:cNvCxnSpPr>
            <a:stCxn id="5" idx="4"/>
            <a:endCxn id="9" idx="0"/>
          </p:cNvCxnSpPr>
          <p:nvPr/>
        </p:nvCxnSpPr>
        <p:spPr>
          <a:xfrm rot="5400000">
            <a:off x="445088" y="1642817"/>
            <a:ext cx="229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9"/>
          <p:cNvCxnSpPr>
            <a:stCxn id="6" idx="4"/>
            <a:endCxn id="12" idx="0"/>
          </p:cNvCxnSpPr>
          <p:nvPr/>
        </p:nvCxnSpPr>
        <p:spPr>
          <a:xfrm rot="5400000">
            <a:off x="1467272" y="1642817"/>
            <a:ext cx="229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30"/>
          <p:cNvCxnSpPr>
            <a:stCxn id="8" idx="4"/>
            <a:endCxn id="11" idx="0"/>
          </p:cNvCxnSpPr>
          <p:nvPr/>
        </p:nvCxnSpPr>
        <p:spPr>
          <a:xfrm rot="5400000">
            <a:off x="2489456" y="1642817"/>
            <a:ext cx="229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31"/>
          <p:cNvCxnSpPr>
            <a:stCxn id="7" idx="4"/>
            <a:endCxn id="10" idx="0"/>
          </p:cNvCxnSpPr>
          <p:nvPr/>
        </p:nvCxnSpPr>
        <p:spPr>
          <a:xfrm rot="5400000">
            <a:off x="3511641" y="1642817"/>
            <a:ext cx="229073"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46"/>
          <p:cNvSpPr/>
          <p:nvPr/>
        </p:nvSpPr>
        <p:spPr>
          <a:xfrm>
            <a:off x="107504" y="2637721"/>
            <a:ext cx="3312368" cy="1600438"/>
          </a:xfrm>
          <a:prstGeom prst="rect">
            <a:avLst/>
          </a:prstGeom>
        </p:spPr>
        <p:txBody>
          <a:bodyPr wrap="square">
            <a:spAutoFit/>
          </a:bodyPr>
          <a:lstStyle/>
          <a:p>
            <a:pPr algn="l" rtl="0"/>
            <a:r>
              <a:rPr lang="en-US" sz="1400" dirty="0" smtClean="0"/>
              <a:t>&lt;message&gt;</a:t>
            </a:r>
            <a:br>
              <a:rPr lang="en-US" sz="1400" dirty="0" smtClean="0"/>
            </a:br>
            <a:r>
              <a:rPr lang="en-US" sz="1400" dirty="0" smtClean="0"/>
              <a:t>        &lt;from&gt; CS Office &lt;/from&gt;</a:t>
            </a:r>
            <a:br>
              <a:rPr lang="en-US" sz="1400" dirty="0" smtClean="0"/>
            </a:br>
            <a:r>
              <a:rPr lang="en-US" sz="1400" dirty="0" smtClean="0"/>
              <a:t>        &lt;to&gt; 2nd year students &lt;/to&gt;</a:t>
            </a:r>
            <a:br>
              <a:rPr lang="en-US" sz="1400" dirty="0" smtClean="0"/>
            </a:br>
            <a:r>
              <a:rPr lang="en-US" sz="1400" dirty="0" smtClean="0"/>
              <a:t>        &lt;title&gt; Test grades arrived &lt;/title&gt;</a:t>
            </a:r>
            <a:br>
              <a:rPr lang="en-US" sz="1400" dirty="0" smtClean="0"/>
            </a:br>
            <a:r>
              <a:rPr lang="en-US" sz="1400" dirty="0" smtClean="0"/>
              <a:t>        &lt;info&gt; The grades of course 89281 	were published &lt;/info&gt;</a:t>
            </a:r>
            <a:br>
              <a:rPr lang="en-US" sz="1400" dirty="0" smtClean="0"/>
            </a:br>
            <a:r>
              <a:rPr lang="en-US" sz="1400" dirty="0" smtClean="0"/>
              <a:t>&lt;/massage&gt;</a:t>
            </a:r>
          </a:p>
        </p:txBody>
      </p:sp>
      <p:sp>
        <p:nvSpPr>
          <p:cNvPr id="25" name="מציין מיקום של מספר שקופית 24"/>
          <p:cNvSpPr>
            <a:spLocks noGrp="1"/>
          </p:cNvSpPr>
          <p:nvPr>
            <p:ph type="sldNum" sz="quarter" idx="12"/>
          </p:nvPr>
        </p:nvSpPr>
        <p:spPr/>
        <p:txBody>
          <a:bodyPr/>
          <a:lstStyle/>
          <a:p>
            <a:fld id="{225F42B6-4CF7-4F8E-AA9E-E2B83CA79B03}" type="slidenum">
              <a:rPr lang="he-IL" smtClean="0"/>
              <a:pPr/>
              <a:t>15</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ייצוג המידע</a:t>
            </a:r>
            <a:r>
              <a:rPr lang="en-US" dirty="0" smtClean="0"/>
              <a:t> - XML</a:t>
            </a:r>
            <a:endParaRPr lang="he-IL" dirty="0"/>
          </a:p>
        </p:txBody>
      </p:sp>
      <p:sp>
        <p:nvSpPr>
          <p:cNvPr id="3" name="מציין מיקום תוכן 2"/>
          <p:cNvSpPr>
            <a:spLocks noGrp="1"/>
          </p:cNvSpPr>
          <p:nvPr>
            <p:ph idx="1"/>
          </p:nvPr>
        </p:nvSpPr>
        <p:spPr>
          <a:xfrm>
            <a:off x="142844" y="1935480"/>
            <a:ext cx="8501122" cy="4733880"/>
          </a:xfrm>
        </p:spPr>
        <p:txBody>
          <a:bodyPr>
            <a:normAutofit fontScale="77500" lnSpcReduction="20000"/>
          </a:bodyPr>
          <a:lstStyle/>
          <a:p>
            <a:r>
              <a:rPr lang="en-US" dirty="0" smtClean="0"/>
              <a:t>XML</a:t>
            </a:r>
            <a:r>
              <a:rPr lang="he-IL" dirty="0" smtClean="0"/>
              <a:t> הוא חצי מובנה. </a:t>
            </a:r>
            <a:r>
              <a:rPr lang="en-US" dirty="0" smtClean="0"/>
              <a:t/>
            </a:r>
            <a:br>
              <a:rPr lang="en-US" dirty="0" smtClean="0"/>
            </a:br>
            <a:r>
              <a:rPr lang="he-IL" dirty="0" smtClean="0"/>
              <a:t>עד כה ראינו רק מידע בצורה מובנית (כלומר, מידע שיש דרך קבועה להצגה שלו).</a:t>
            </a:r>
            <a:r>
              <a:rPr lang="en-US" dirty="0" smtClean="0"/>
              <a:t> </a:t>
            </a:r>
            <a:endParaRPr lang="en-US" dirty="0"/>
          </a:p>
          <a:p>
            <a:r>
              <a:rPr lang="he-IL" dirty="0" smtClean="0"/>
              <a:t>נראה כיצד נראה חלק מקובץ </a:t>
            </a:r>
            <a:r>
              <a:rPr lang="en-US" dirty="0" smtClean="0"/>
              <a:t>XML</a:t>
            </a:r>
            <a:r>
              <a:rPr lang="he-IL" dirty="0" smtClean="0"/>
              <a:t> של ספר טלפונים:</a:t>
            </a:r>
          </a:p>
          <a:p>
            <a:pPr algn="l" rtl="0"/>
            <a:r>
              <a:rPr lang="en-US" dirty="0" smtClean="0"/>
              <a:t>&lt;</a:t>
            </a:r>
            <a:r>
              <a:rPr lang="en-US" dirty="0" smtClean="0">
                <a:solidFill>
                  <a:srgbClr val="007033"/>
                </a:solidFill>
              </a:rPr>
              <a:t>Phone-Book</a:t>
            </a:r>
            <a:r>
              <a:rPr lang="en-US" dirty="0" smtClean="0"/>
              <a:t>&gt;</a:t>
            </a:r>
            <a:br>
              <a:rPr lang="en-US" dirty="0" smtClean="0"/>
            </a:br>
            <a:r>
              <a:rPr lang="en-US" dirty="0" smtClean="0"/>
              <a:t>	&lt;</a:t>
            </a:r>
            <a:r>
              <a:rPr lang="en-US" dirty="0" smtClean="0">
                <a:solidFill>
                  <a:srgbClr val="007033"/>
                </a:solidFill>
              </a:rPr>
              <a:t>entry</a:t>
            </a:r>
            <a:r>
              <a:rPr lang="en-US" dirty="0" smtClean="0"/>
              <a:t>&gt;</a:t>
            </a:r>
            <a:br>
              <a:rPr lang="en-US" dirty="0" smtClean="0"/>
            </a:br>
            <a:r>
              <a:rPr lang="en-US" dirty="0" smtClean="0"/>
              <a:t>		&lt;</a:t>
            </a:r>
            <a:r>
              <a:rPr lang="en-US" dirty="0" smtClean="0">
                <a:solidFill>
                  <a:srgbClr val="007033"/>
                </a:solidFill>
              </a:rPr>
              <a:t>name</a:t>
            </a:r>
            <a:r>
              <a:rPr lang="en-US" dirty="0" smtClean="0"/>
              <a:t>&gt; </a:t>
            </a:r>
            <a:r>
              <a:rPr lang="en-US" dirty="0" err="1" smtClean="0">
                <a:solidFill>
                  <a:srgbClr val="0070C0"/>
                </a:solidFill>
              </a:rPr>
              <a:t>Avi</a:t>
            </a:r>
            <a:r>
              <a:rPr lang="en-US" dirty="0" smtClean="0">
                <a:solidFill>
                  <a:srgbClr val="0070C0"/>
                </a:solidFill>
              </a:rPr>
              <a:t> Cohen </a:t>
            </a:r>
            <a:r>
              <a:rPr lang="en-US" dirty="0" smtClean="0"/>
              <a:t>&lt;</a:t>
            </a:r>
            <a:r>
              <a:rPr lang="en-US" dirty="0" smtClean="0">
                <a:solidFill>
                  <a:srgbClr val="007033"/>
                </a:solidFill>
              </a:rPr>
              <a:t>/name</a:t>
            </a:r>
            <a:r>
              <a:rPr lang="en-US" dirty="0" smtClean="0"/>
              <a:t>&gt;</a:t>
            </a:r>
            <a:br>
              <a:rPr lang="en-US" dirty="0" smtClean="0"/>
            </a:br>
            <a:r>
              <a:rPr lang="en-US" dirty="0" smtClean="0"/>
              <a:t>		&lt;</a:t>
            </a:r>
            <a:r>
              <a:rPr lang="en-US" dirty="0" err="1" smtClean="0">
                <a:solidFill>
                  <a:srgbClr val="007033"/>
                </a:solidFill>
              </a:rPr>
              <a:t>tel</a:t>
            </a:r>
            <a:r>
              <a:rPr lang="en-US" dirty="0" smtClean="0"/>
              <a:t>&gt; </a:t>
            </a:r>
            <a:r>
              <a:rPr lang="en-US" dirty="0" smtClean="0">
                <a:solidFill>
                  <a:srgbClr val="0070C0"/>
                </a:solidFill>
              </a:rPr>
              <a:t>03-9242356</a:t>
            </a:r>
            <a:r>
              <a:rPr lang="en-US" dirty="0" smtClean="0"/>
              <a:t> &lt;</a:t>
            </a:r>
            <a:r>
              <a:rPr lang="en-US" dirty="0" smtClean="0">
                <a:solidFill>
                  <a:srgbClr val="007033"/>
                </a:solidFill>
              </a:rPr>
              <a:t>/</a:t>
            </a:r>
            <a:r>
              <a:rPr lang="en-US" dirty="0" err="1" smtClean="0">
                <a:solidFill>
                  <a:srgbClr val="007033"/>
                </a:solidFill>
              </a:rPr>
              <a:t>tel</a:t>
            </a:r>
            <a:r>
              <a:rPr lang="en-US" dirty="0" smtClean="0"/>
              <a:t>&gt;</a:t>
            </a:r>
            <a:br>
              <a:rPr lang="en-US" dirty="0" smtClean="0"/>
            </a:br>
            <a:r>
              <a:rPr lang="en-US" dirty="0" smtClean="0"/>
              <a:t>		&lt;</a:t>
            </a:r>
            <a:r>
              <a:rPr lang="en-US" dirty="0" err="1" smtClean="0">
                <a:solidFill>
                  <a:srgbClr val="007033"/>
                </a:solidFill>
              </a:rPr>
              <a:t>tel</a:t>
            </a:r>
            <a:r>
              <a:rPr lang="en-US" dirty="0" smtClean="0"/>
              <a:t>&gt; </a:t>
            </a:r>
            <a:r>
              <a:rPr lang="en-US" dirty="0" smtClean="0">
                <a:solidFill>
                  <a:srgbClr val="0070C0"/>
                </a:solidFill>
              </a:rPr>
              <a:t>054-6325843 </a:t>
            </a:r>
            <a:r>
              <a:rPr lang="en-US" dirty="0" smtClean="0"/>
              <a:t>&lt;</a:t>
            </a:r>
            <a:r>
              <a:rPr lang="en-US" dirty="0" smtClean="0">
                <a:solidFill>
                  <a:srgbClr val="007033"/>
                </a:solidFill>
              </a:rPr>
              <a:t>/</a:t>
            </a:r>
            <a:r>
              <a:rPr lang="en-US" dirty="0" err="1" smtClean="0">
                <a:solidFill>
                  <a:srgbClr val="007033"/>
                </a:solidFill>
              </a:rPr>
              <a:t>tel</a:t>
            </a:r>
            <a:r>
              <a:rPr lang="en-US" dirty="0" smtClean="0"/>
              <a:t>&gt;</a:t>
            </a:r>
            <a:br>
              <a:rPr lang="en-US" dirty="0" smtClean="0"/>
            </a:br>
            <a:r>
              <a:rPr lang="en-US" dirty="0" smtClean="0"/>
              <a:t>	&lt;</a:t>
            </a:r>
            <a:r>
              <a:rPr lang="en-US" dirty="0" smtClean="0">
                <a:solidFill>
                  <a:srgbClr val="007033"/>
                </a:solidFill>
              </a:rPr>
              <a:t>/entry</a:t>
            </a:r>
            <a:r>
              <a:rPr lang="en-US" dirty="0" smtClean="0"/>
              <a:t>&gt;</a:t>
            </a:r>
            <a:br>
              <a:rPr lang="en-US" dirty="0" smtClean="0"/>
            </a:br>
            <a:r>
              <a:rPr lang="en-US" dirty="0" smtClean="0"/>
              <a:t>	&lt;</a:t>
            </a:r>
            <a:r>
              <a:rPr lang="en-US" dirty="0" smtClean="0">
                <a:solidFill>
                  <a:srgbClr val="007033"/>
                </a:solidFill>
              </a:rPr>
              <a:t>entry</a:t>
            </a:r>
            <a:r>
              <a:rPr lang="en-US" dirty="0" smtClean="0"/>
              <a:t>&gt;</a:t>
            </a:r>
            <a:br>
              <a:rPr lang="en-US" dirty="0" smtClean="0"/>
            </a:br>
            <a:r>
              <a:rPr lang="en-US" dirty="0" smtClean="0"/>
              <a:t>		&lt;</a:t>
            </a:r>
            <a:r>
              <a:rPr lang="en-US" dirty="0" smtClean="0">
                <a:solidFill>
                  <a:srgbClr val="007033"/>
                </a:solidFill>
              </a:rPr>
              <a:t>name</a:t>
            </a:r>
            <a:r>
              <a:rPr lang="en-US" dirty="0" smtClean="0"/>
              <a:t>&gt; </a:t>
            </a:r>
            <a:r>
              <a:rPr lang="en-US" dirty="0" err="1" smtClean="0">
                <a:solidFill>
                  <a:srgbClr val="0070C0"/>
                </a:solidFill>
              </a:rPr>
              <a:t>Beni</a:t>
            </a:r>
            <a:r>
              <a:rPr lang="en-US" dirty="0" smtClean="0">
                <a:solidFill>
                  <a:srgbClr val="0070C0"/>
                </a:solidFill>
              </a:rPr>
              <a:t> Levi </a:t>
            </a:r>
            <a:r>
              <a:rPr lang="en-US" dirty="0" smtClean="0"/>
              <a:t>&lt;</a:t>
            </a:r>
            <a:r>
              <a:rPr lang="en-US" dirty="0" smtClean="0">
                <a:solidFill>
                  <a:srgbClr val="007033"/>
                </a:solidFill>
              </a:rPr>
              <a:t>/name</a:t>
            </a:r>
            <a:r>
              <a:rPr lang="en-US" dirty="0" smtClean="0"/>
              <a:t>&gt;</a:t>
            </a:r>
            <a:br>
              <a:rPr lang="en-US" dirty="0" smtClean="0"/>
            </a:br>
            <a:r>
              <a:rPr lang="en-US" dirty="0" smtClean="0"/>
              <a:t>		&lt;</a:t>
            </a:r>
            <a:r>
              <a:rPr lang="en-US" dirty="0" err="1" smtClean="0">
                <a:solidFill>
                  <a:srgbClr val="007033"/>
                </a:solidFill>
              </a:rPr>
              <a:t>tel</a:t>
            </a:r>
            <a:r>
              <a:rPr lang="en-US" dirty="0" smtClean="0"/>
              <a:t>&gt; </a:t>
            </a:r>
            <a:r>
              <a:rPr lang="en-US" dirty="0" smtClean="0">
                <a:solidFill>
                  <a:srgbClr val="0070C0"/>
                </a:solidFill>
              </a:rPr>
              <a:t>052-3458974</a:t>
            </a:r>
            <a:r>
              <a:rPr lang="en-US" dirty="0" smtClean="0"/>
              <a:t> &lt;</a:t>
            </a:r>
            <a:r>
              <a:rPr lang="en-US" dirty="0" smtClean="0">
                <a:solidFill>
                  <a:srgbClr val="007033"/>
                </a:solidFill>
              </a:rPr>
              <a:t>/</a:t>
            </a:r>
            <a:r>
              <a:rPr lang="en-US" dirty="0" err="1" smtClean="0">
                <a:solidFill>
                  <a:srgbClr val="007033"/>
                </a:solidFill>
              </a:rPr>
              <a:t>tel</a:t>
            </a:r>
            <a:r>
              <a:rPr lang="en-US" dirty="0" smtClean="0"/>
              <a:t>&gt;</a:t>
            </a:r>
            <a:br>
              <a:rPr lang="en-US" dirty="0" smtClean="0"/>
            </a:br>
            <a:r>
              <a:rPr lang="en-US" dirty="0" smtClean="0"/>
              <a:t>	&lt;</a:t>
            </a:r>
            <a:r>
              <a:rPr lang="en-US" dirty="0" smtClean="0">
                <a:solidFill>
                  <a:srgbClr val="007033"/>
                </a:solidFill>
              </a:rPr>
              <a:t>/entry</a:t>
            </a:r>
            <a:r>
              <a:rPr lang="en-US" dirty="0" smtClean="0"/>
              <a:t>&gt;</a:t>
            </a:r>
            <a:br>
              <a:rPr lang="en-US" dirty="0" smtClean="0"/>
            </a:br>
            <a:r>
              <a:rPr lang="en-US" dirty="0" smtClean="0"/>
              <a:t>&lt;</a:t>
            </a:r>
            <a:r>
              <a:rPr lang="en-US" dirty="0" smtClean="0">
                <a:solidFill>
                  <a:srgbClr val="007033"/>
                </a:solidFill>
              </a:rPr>
              <a:t>/Phone-Book</a:t>
            </a:r>
            <a:r>
              <a:rPr lang="en-US" dirty="0" smtClean="0"/>
              <a:t>&gt;</a:t>
            </a:r>
          </a:p>
          <a:p>
            <a:pPr algn="r"/>
            <a:r>
              <a:rPr lang="he-IL" dirty="0" smtClean="0"/>
              <a:t>לרשומה של אבי יש 2 מספרים, בעוד לרשומה של בני יש רק מספר אחד. </a:t>
            </a:r>
            <a:r>
              <a:rPr lang="en-US" dirty="0" smtClean="0"/>
              <a:t/>
            </a:r>
            <a:br>
              <a:rPr lang="en-US" dirty="0" smtClean="0"/>
            </a:br>
            <a:r>
              <a:rPr lang="he-IL" dirty="0" smtClean="0"/>
              <a:t>ייתכן מצב שבו ישנם אנשים עם יותר מ-2 מספרים.</a:t>
            </a:r>
          </a:p>
          <a:p>
            <a:pPr lvl="1"/>
            <a:r>
              <a:rPr lang="he-IL" dirty="0" smtClean="0"/>
              <a:t>כאשר אנחנו נדרשים להציג בטבלה מידע כזה – יש לנו בעיה (משום שאנחנו לא יודעים כמה שדות להקצות מראש עבור מספר הטלפון).</a:t>
            </a:r>
            <a:endParaRPr lang="en-US" dirty="0" smtClean="0"/>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16</a:t>
            </a:fld>
            <a:endParaRPr lang="he-IL"/>
          </a:p>
        </p:txBody>
      </p:sp>
      <p:sp>
        <p:nvSpPr>
          <p:cNvPr id="6" name="TextBox 5"/>
          <p:cNvSpPr txBox="1"/>
          <p:nvPr/>
        </p:nvSpPr>
        <p:spPr>
          <a:xfrm>
            <a:off x="6300192" y="3212976"/>
            <a:ext cx="2088232" cy="461665"/>
          </a:xfrm>
          <a:prstGeom prst="rect">
            <a:avLst/>
          </a:prstGeom>
          <a:noFill/>
        </p:spPr>
        <p:txBody>
          <a:bodyPr wrap="square" rtlCol="0">
            <a:spAutoFit/>
          </a:bodyPr>
          <a:lstStyle/>
          <a:p>
            <a:r>
              <a:rPr lang="he-IL" sz="2400" dirty="0" smtClean="0">
                <a:solidFill>
                  <a:srgbClr val="007033"/>
                </a:solidFill>
              </a:rPr>
              <a:t>אלמנטים \ תגים</a:t>
            </a:r>
            <a:endParaRPr lang="en-US" sz="2400" dirty="0">
              <a:solidFill>
                <a:srgbClr val="007033"/>
              </a:solidFill>
            </a:endParaRPr>
          </a:p>
        </p:txBody>
      </p:sp>
      <p:sp>
        <p:nvSpPr>
          <p:cNvPr id="7" name="TextBox 6"/>
          <p:cNvSpPr txBox="1"/>
          <p:nvPr/>
        </p:nvSpPr>
        <p:spPr>
          <a:xfrm>
            <a:off x="6300192" y="3582308"/>
            <a:ext cx="2088232" cy="461665"/>
          </a:xfrm>
          <a:prstGeom prst="rect">
            <a:avLst/>
          </a:prstGeom>
          <a:noFill/>
        </p:spPr>
        <p:txBody>
          <a:bodyPr wrap="square" rtlCol="0">
            <a:spAutoFit/>
          </a:bodyPr>
          <a:lstStyle/>
          <a:p>
            <a:r>
              <a:rPr lang="he-IL" sz="2400" dirty="0" smtClean="0">
                <a:solidFill>
                  <a:srgbClr val="085091"/>
                </a:solidFill>
              </a:rPr>
              <a:t>ערכי טקסט</a:t>
            </a:r>
            <a:endParaRPr lang="en-US" sz="2400" dirty="0">
              <a:solidFill>
                <a:srgbClr val="08509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right)">
                                      <p:cBhvr>
                                        <p:cTn id="18" dur="500"/>
                                        <p:tgtEl>
                                          <p:spTgt spid="6"/>
                                        </p:tgtEl>
                                      </p:cBhvr>
                                    </p:animEffect>
                                  </p:childTnLst>
                                </p:cTn>
                              </p:par>
                            </p:childTnLst>
                          </p:cTn>
                        </p:par>
                        <p:par>
                          <p:cTn id="19" fill="hold">
                            <p:stCondLst>
                              <p:cond delay="1000"/>
                            </p:stCondLst>
                            <p:childTnLst>
                              <p:par>
                                <p:cTn id="20" presetID="2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תכונות</a:t>
            </a:r>
            <a:r>
              <a:rPr lang="en-US" dirty="0" smtClean="0"/>
              <a:t> - </a:t>
            </a:r>
            <a:r>
              <a:rPr lang="he-IL" dirty="0" smtClean="0"/>
              <a:t>ייצוג המידע</a:t>
            </a:r>
            <a:r>
              <a:rPr lang="en-US" dirty="0" smtClean="0"/>
              <a:t> - XML</a:t>
            </a:r>
            <a:endParaRPr lang="he-IL" dirty="0"/>
          </a:p>
        </p:txBody>
      </p:sp>
      <p:sp>
        <p:nvSpPr>
          <p:cNvPr id="3" name="מציין מיקום תוכן 2"/>
          <p:cNvSpPr>
            <a:spLocks noGrp="1"/>
          </p:cNvSpPr>
          <p:nvPr>
            <p:ph idx="1"/>
          </p:nvPr>
        </p:nvSpPr>
        <p:spPr>
          <a:xfrm>
            <a:off x="142844" y="1935480"/>
            <a:ext cx="8501122" cy="4636792"/>
          </a:xfrm>
        </p:spPr>
        <p:txBody>
          <a:bodyPr>
            <a:normAutofit fontScale="92500" lnSpcReduction="10000"/>
          </a:bodyPr>
          <a:lstStyle/>
          <a:p>
            <a:r>
              <a:rPr lang="he-IL" dirty="0" smtClean="0"/>
              <a:t>לפעמים, לאלמנטים שונים יש תכונות שונות.</a:t>
            </a:r>
            <a:r>
              <a:rPr lang="en-US" dirty="0" smtClean="0"/>
              <a:t/>
            </a:r>
            <a:br>
              <a:rPr lang="en-US" dirty="0" smtClean="0"/>
            </a:br>
            <a:r>
              <a:rPr lang="he-IL" dirty="0" smtClean="0"/>
              <a:t>נרצה בספר הטלפונים להגדיר מספר טלפון מועדף.</a:t>
            </a:r>
          </a:p>
          <a:p>
            <a:pPr algn="l" rtl="0"/>
            <a:r>
              <a:rPr lang="en-US" dirty="0" smtClean="0"/>
              <a:t>&lt;Phone-Book&gt;</a:t>
            </a:r>
            <a:br>
              <a:rPr lang="en-US" dirty="0" smtClean="0"/>
            </a:br>
            <a:r>
              <a:rPr lang="en-US" dirty="0" smtClean="0"/>
              <a:t>	&lt;entry&gt;</a:t>
            </a:r>
            <a:br>
              <a:rPr lang="en-US" dirty="0" smtClean="0"/>
            </a:br>
            <a:r>
              <a:rPr lang="en-US" dirty="0" smtClean="0"/>
              <a:t>		&lt;name&gt; </a:t>
            </a:r>
            <a:r>
              <a:rPr lang="en-US" dirty="0" err="1" smtClean="0"/>
              <a:t>Avi</a:t>
            </a:r>
            <a:r>
              <a:rPr lang="en-US" dirty="0" smtClean="0"/>
              <a:t> Cohen &lt;/name&gt;</a:t>
            </a:r>
            <a:br>
              <a:rPr lang="en-US" dirty="0" smtClean="0"/>
            </a:br>
            <a:r>
              <a:rPr lang="en-US" dirty="0" smtClean="0"/>
              <a:t>		&lt;</a:t>
            </a:r>
            <a:r>
              <a:rPr lang="en-US" dirty="0" err="1" smtClean="0"/>
              <a:t>tel</a:t>
            </a:r>
            <a:r>
              <a:rPr lang="en-US" dirty="0" smtClean="0"/>
              <a:t>  </a:t>
            </a:r>
            <a:r>
              <a:rPr lang="en-US" dirty="0" smtClean="0">
                <a:solidFill>
                  <a:srgbClr val="FF0000"/>
                </a:solidFill>
              </a:rPr>
              <a:t>preferred</a:t>
            </a:r>
            <a:r>
              <a:rPr lang="en-US" dirty="0" smtClean="0"/>
              <a:t>=“</a:t>
            </a:r>
            <a:r>
              <a:rPr lang="en-US" dirty="0" smtClean="0">
                <a:solidFill>
                  <a:srgbClr val="7030A0"/>
                </a:solidFill>
              </a:rPr>
              <a:t>true</a:t>
            </a:r>
            <a:r>
              <a:rPr lang="en-US" dirty="0" smtClean="0"/>
              <a:t>”&gt; 03-9242356 &lt;/</a:t>
            </a:r>
            <a:r>
              <a:rPr lang="en-US" dirty="0" err="1" smtClean="0"/>
              <a:t>tel</a:t>
            </a:r>
            <a:r>
              <a:rPr lang="en-US" dirty="0" smtClean="0"/>
              <a:t>&gt;</a:t>
            </a:r>
            <a:br>
              <a:rPr lang="en-US" dirty="0" smtClean="0"/>
            </a:br>
            <a:r>
              <a:rPr lang="en-US" dirty="0" smtClean="0"/>
              <a:t>		&lt;</a:t>
            </a:r>
            <a:r>
              <a:rPr lang="en-US" dirty="0" err="1" smtClean="0"/>
              <a:t>tel</a:t>
            </a:r>
            <a:r>
              <a:rPr lang="en-US" dirty="0" smtClean="0"/>
              <a:t>&gt; 054-6325843 &lt;/</a:t>
            </a:r>
            <a:r>
              <a:rPr lang="en-US" dirty="0" err="1" smtClean="0"/>
              <a:t>tel</a:t>
            </a:r>
            <a:r>
              <a:rPr lang="en-US" dirty="0" smtClean="0"/>
              <a:t>&gt;</a:t>
            </a:r>
            <a:br>
              <a:rPr lang="en-US" dirty="0" smtClean="0"/>
            </a:br>
            <a:r>
              <a:rPr lang="en-US" dirty="0" smtClean="0"/>
              <a:t>	&lt;/entry&gt;</a:t>
            </a:r>
            <a:br>
              <a:rPr lang="en-US" dirty="0" smtClean="0"/>
            </a:br>
            <a:r>
              <a:rPr lang="en-US" dirty="0" smtClean="0"/>
              <a:t>	&lt;entry&gt;</a:t>
            </a:r>
            <a:br>
              <a:rPr lang="en-US" dirty="0" smtClean="0"/>
            </a:br>
            <a:r>
              <a:rPr lang="en-US" dirty="0" smtClean="0"/>
              <a:t>		&lt;name&gt; </a:t>
            </a:r>
            <a:r>
              <a:rPr lang="en-US" dirty="0" err="1" smtClean="0"/>
              <a:t>Beni</a:t>
            </a:r>
            <a:r>
              <a:rPr lang="en-US" dirty="0" smtClean="0"/>
              <a:t> Levi &lt;/name&gt;</a:t>
            </a:r>
            <a:br>
              <a:rPr lang="en-US" dirty="0" smtClean="0"/>
            </a:br>
            <a:r>
              <a:rPr lang="en-US" dirty="0" smtClean="0"/>
              <a:t>		&lt;</a:t>
            </a:r>
            <a:r>
              <a:rPr lang="en-US" dirty="0" err="1" smtClean="0"/>
              <a:t>tel</a:t>
            </a:r>
            <a:r>
              <a:rPr lang="en-US" dirty="0" smtClean="0"/>
              <a:t>&gt; 052-3458974 &lt;/</a:t>
            </a:r>
            <a:r>
              <a:rPr lang="en-US" dirty="0" err="1" smtClean="0"/>
              <a:t>tel</a:t>
            </a:r>
            <a:r>
              <a:rPr lang="en-US" dirty="0" smtClean="0"/>
              <a:t>&gt;</a:t>
            </a:r>
            <a:br>
              <a:rPr lang="en-US" dirty="0" smtClean="0"/>
            </a:br>
            <a:r>
              <a:rPr lang="en-US" dirty="0" smtClean="0"/>
              <a:t>	&lt;/entry&gt;</a:t>
            </a:r>
            <a:br>
              <a:rPr lang="en-US" dirty="0" smtClean="0"/>
            </a:br>
            <a:r>
              <a:rPr lang="en-US" dirty="0" smtClean="0"/>
              <a:t>&lt;/Phone-Book&gt;</a:t>
            </a:r>
          </a:p>
          <a:p>
            <a:pPr algn="r"/>
            <a:endParaRPr lang="en-US" dirty="0" smtClean="0"/>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17</a:t>
            </a:fld>
            <a:endParaRPr lang="he-IL"/>
          </a:p>
        </p:txBody>
      </p:sp>
      <p:sp>
        <p:nvSpPr>
          <p:cNvPr id="5" name="TextBox 4"/>
          <p:cNvSpPr txBox="1"/>
          <p:nvPr/>
        </p:nvSpPr>
        <p:spPr>
          <a:xfrm>
            <a:off x="6156176" y="4553949"/>
            <a:ext cx="2394841" cy="461665"/>
          </a:xfrm>
          <a:prstGeom prst="rect">
            <a:avLst/>
          </a:prstGeom>
          <a:noFill/>
        </p:spPr>
        <p:txBody>
          <a:bodyPr wrap="square" rtlCol="0">
            <a:spAutoFit/>
          </a:bodyPr>
          <a:lstStyle/>
          <a:p>
            <a:r>
              <a:rPr lang="he-IL" sz="2400" dirty="0" smtClean="0">
                <a:solidFill>
                  <a:srgbClr val="FF0000"/>
                </a:solidFill>
              </a:rPr>
              <a:t>תכונה </a:t>
            </a:r>
            <a:r>
              <a:rPr lang="en-US" sz="2400" dirty="0" smtClean="0">
                <a:solidFill>
                  <a:srgbClr val="FF0000"/>
                </a:solidFill>
              </a:rPr>
              <a:t>(Attribute)</a:t>
            </a:r>
            <a:endParaRPr lang="en-US" sz="2400" dirty="0">
              <a:solidFill>
                <a:srgbClr val="FF0000"/>
              </a:solidFill>
            </a:endParaRPr>
          </a:p>
        </p:txBody>
      </p:sp>
      <p:sp>
        <p:nvSpPr>
          <p:cNvPr id="6" name="TextBox 5"/>
          <p:cNvSpPr txBox="1"/>
          <p:nvPr/>
        </p:nvSpPr>
        <p:spPr>
          <a:xfrm>
            <a:off x="6516216" y="4994592"/>
            <a:ext cx="2034801" cy="461665"/>
          </a:xfrm>
          <a:prstGeom prst="rect">
            <a:avLst/>
          </a:prstGeom>
          <a:noFill/>
        </p:spPr>
        <p:txBody>
          <a:bodyPr wrap="square" rtlCol="0">
            <a:spAutoFit/>
          </a:bodyPr>
          <a:lstStyle/>
          <a:p>
            <a:r>
              <a:rPr lang="he-IL" sz="2400" dirty="0" smtClean="0">
                <a:solidFill>
                  <a:srgbClr val="7030A0"/>
                </a:solidFill>
              </a:rPr>
              <a:t>ערך התכונה</a:t>
            </a:r>
            <a:endParaRPr lang="en-US" sz="24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ייצוג המידע - תכונות</a:t>
            </a:r>
            <a:r>
              <a:rPr lang="en-US" dirty="0" smtClean="0"/>
              <a:t> - XML</a:t>
            </a:r>
            <a:endParaRPr lang="he-IL" dirty="0"/>
          </a:p>
        </p:txBody>
      </p:sp>
      <p:sp>
        <p:nvSpPr>
          <p:cNvPr id="3" name="מציין מיקום תוכן 2"/>
          <p:cNvSpPr>
            <a:spLocks noGrp="1"/>
          </p:cNvSpPr>
          <p:nvPr>
            <p:ph idx="1"/>
          </p:nvPr>
        </p:nvSpPr>
        <p:spPr>
          <a:xfrm>
            <a:off x="142844" y="1935480"/>
            <a:ext cx="8501122" cy="4389120"/>
          </a:xfrm>
        </p:spPr>
        <p:txBody>
          <a:bodyPr>
            <a:normAutofit/>
          </a:bodyPr>
          <a:lstStyle/>
          <a:p>
            <a:r>
              <a:rPr lang="he-IL" sz="2800" dirty="0" smtClean="0"/>
              <a:t>בעץ </a:t>
            </a:r>
            <a:r>
              <a:rPr lang="en-US" sz="2800" dirty="0" smtClean="0"/>
              <a:t>XML</a:t>
            </a:r>
            <a:r>
              <a:rPr lang="he-IL" sz="2800" dirty="0" smtClean="0"/>
              <a:t> נייצג זאת כך:</a:t>
            </a:r>
          </a:p>
          <a:p>
            <a:r>
              <a:rPr lang="he-IL" sz="1600" dirty="0" smtClean="0"/>
              <a:t>(בספרות ישנן גישות נוספות)</a:t>
            </a:r>
            <a:endParaRPr lang="he-IL" sz="2800" dirty="0" smtClean="0"/>
          </a:p>
          <a:p>
            <a:endParaRPr lang="en-US" sz="2800" dirty="0" smtClean="0"/>
          </a:p>
        </p:txBody>
      </p:sp>
      <p:sp>
        <p:nvSpPr>
          <p:cNvPr id="4" name="Oval 3"/>
          <p:cNvSpPr/>
          <p:nvPr/>
        </p:nvSpPr>
        <p:spPr>
          <a:xfrm>
            <a:off x="3786182" y="3220050"/>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entry</a:t>
            </a:r>
            <a:endParaRPr lang="he-IL" dirty="0"/>
          </a:p>
        </p:txBody>
      </p:sp>
      <p:sp>
        <p:nvSpPr>
          <p:cNvPr id="5" name="Oval 4"/>
          <p:cNvSpPr/>
          <p:nvPr/>
        </p:nvSpPr>
        <p:spPr>
          <a:xfrm>
            <a:off x="1000100" y="4077306"/>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name</a:t>
            </a:r>
            <a:endParaRPr lang="he-IL" dirty="0"/>
          </a:p>
        </p:txBody>
      </p:sp>
      <p:sp>
        <p:nvSpPr>
          <p:cNvPr id="6" name="Oval 5"/>
          <p:cNvSpPr/>
          <p:nvPr/>
        </p:nvSpPr>
        <p:spPr>
          <a:xfrm>
            <a:off x="3786182" y="4071942"/>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smtClean="0"/>
              <a:t>tel</a:t>
            </a:r>
            <a:endParaRPr lang="he-IL" dirty="0"/>
          </a:p>
        </p:txBody>
      </p:sp>
      <p:sp>
        <p:nvSpPr>
          <p:cNvPr id="7" name="Oval 6"/>
          <p:cNvSpPr/>
          <p:nvPr/>
        </p:nvSpPr>
        <p:spPr>
          <a:xfrm>
            <a:off x="6572264" y="4077306"/>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smtClean="0"/>
              <a:t>tel</a:t>
            </a:r>
            <a:endParaRPr lang="he-IL" dirty="0"/>
          </a:p>
        </p:txBody>
      </p:sp>
      <p:sp>
        <p:nvSpPr>
          <p:cNvPr id="12" name="Oval 11"/>
          <p:cNvSpPr/>
          <p:nvPr/>
        </p:nvSpPr>
        <p:spPr>
          <a:xfrm>
            <a:off x="1000100" y="5077438"/>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#pc data</a:t>
            </a:r>
            <a:endParaRPr lang="he-IL" dirty="0"/>
          </a:p>
        </p:txBody>
      </p:sp>
      <p:sp>
        <p:nvSpPr>
          <p:cNvPr id="13" name="Oval 12"/>
          <p:cNvSpPr/>
          <p:nvPr/>
        </p:nvSpPr>
        <p:spPr>
          <a:xfrm>
            <a:off x="6572264" y="5077438"/>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#pc data</a:t>
            </a:r>
            <a:endParaRPr lang="he-IL" dirty="0"/>
          </a:p>
        </p:txBody>
      </p:sp>
      <p:sp>
        <p:nvSpPr>
          <p:cNvPr id="14" name="Oval 13"/>
          <p:cNvSpPr/>
          <p:nvPr/>
        </p:nvSpPr>
        <p:spPr>
          <a:xfrm>
            <a:off x="4714876" y="5077438"/>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#pc data</a:t>
            </a:r>
            <a:endParaRPr lang="he-IL" dirty="0"/>
          </a:p>
        </p:txBody>
      </p:sp>
      <p:sp>
        <p:nvSpPr>
          <p:cNvPr id="15" name="Oval 14"/>
          <p:cNvSpPr/>
          <p:nvPr/>
        </p:nvSpPr>
        <p:spPr>
          <a:xfrm>
            <a:off x="2786050" y="5077438"/>
            <a:ext cx="1857388"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@preferred</a:t>
            </a:r>
            <a:endParaRPr lang="he-IL" dirty="0"/>
          </a:p>
        </p:txBody>
      </p:sp>
      <p:sp>
        <p:nvSpPr>
          <p:cNvPr id="20" name="TextBox 19"/>
          <p:cNvSpPr txBox="1"/>
          <p:nvPr/>
        </p:nvSpPr>
        <p:spPr>
          <a:xfrm>
            <a:off x="1142976" y="5715016"/>
            <a:ext cx="1428760" cy="369332"/>
          </a:xfrm>
          <a:prstGeom prst="rect">
            <a:avLst/>
          </a:prstGeom>
          <a:noFill/>
        </p:spPr>
        <p:txBody>
          <a:bodyPr wrap="square" rtlCol="1">
            <a:spAutoFit/>
          </a:bodyPr>
          <a:lstStyle/>
          <a:p>
            <a:pPr algn="l" rtl="0"/>
            <a:r>
              <a:rPr lang="en-US" dirty="0" smtClean="0"/>
              <a:t>“</a:t>
            </a:r>
            <a:r>
              <a:rPr lang="en-US" dirty="0" err="1" smtClean="0"/>
              <a:t>Avi</a:t>
            </a:r>
            <a:r>
              <a:rPr lang="en-US" dirty="0" smtClean="0"/>
              <a:t> Cohen”</a:t>
            </a:r>
            <a:endParaRPr lang="he-IL" dirty="0"/>
          </a:p>
        </p:txBody>
      </p:sp>
      <p:sp>
        <p:nvSpPr>
          <p:cNvPr id="21" name="TextBox 20"/>
          <p:cNvSpPr txBox="1"/>
          <p:nvPr/>
        </p:nvSpPr>
        <p:spPr>
          <a:xfrm>
            <a:off x="3357554" y="5715016"/>
            <a:ext cx="1143008" cy="369332"/>
          </a:xfrm>
          <a:prstGeom prst="rect">
            <a:avLst/>
          </a:prstGeom>
          <a:noFill/>
        </p:spPr>
        <p:txBody>
          <a:bodyPr wrap="square" rtlCol="1">
            <a:spAutoFit/>
          </a:bodyPr>
          <a:lstStyle/>
          <a:p>
            <a:pPr algn="l" rtl="0"/>
            <a:r>
              <a:rPr lang="en-US" dirty="0" smtClean="0"/>
              <a:t>“true”</a:t>
            </a:r>
            <a:endParaRPr lang="he-IL" dirty="0"/>
          </a:p>
        </p:txBody>
      </p:sp>
      <p:sp>
        <p:nvSpPr>
          <p:cNvPr id="22" name="TextBox 21"/>
          <p:cNvSpPr txBox="1"/>
          <p:nvPr/>
        </p:nvSpPr>
        <p:spPr>
          <a:xfrm>
            <a:off x="4857752" y="5715016"/>
            <a:ext cx="1500198" cy="369332"/>
          </a:xfrm>
          <a:prstGeom prst="rect">
            <a:avLst/>
          </a:prstGeom>
          <a:noFill/>
        </p:spPr>
        <p:txBody>
          <a:bodyPr wrap="square" rtlCol="1">
            <a:spAutoFit/>
          </a:bodyPr>
          <a:lstStyle/>
          <a:p>
            <a:pPr algn="l" rtl="0"/>
            <a:r>
              <a:rPr lang="en-US" dirty="0" smtClean="0"/>
              <a:t>“03-9242356”</a:t>
            </a:r>
            <a:endParaRPr lang="he-IL" dirty="0"/>
          </a:p>
        </p:txBody>
      </p:sp>
      <p:sp>
        <p:nvSpPr>
          <p:cNvPr id="23" name="TextBox 22"/>
          <p:cNvSpPr txBox="1"/>
          <p:nvPr/>
        </p:nvSpPr>
        <p:spPr>
          <a:xfrm>
            <a:off x="6715140" y="5715016"/>
            <a:ext cx="1714512" cy="369332"/>
          </a:xfrm>
          <a:prstGeom prst="rect">
            <a:avLst/>
          </a:prstGeom>
          <a:noFill/>
        </p:spPr>
        <p:txBody>
          <a:bodyPr wrap="square" rtlCol="1">
            <a:spAutoFit/>
          </a:bodyPr>
          <a:lstStyle/>
          <a:p>
            <a:pPr algn="l" rtl="0"/>
            <a:r>
              <a:rPr lang="en-US" dirty="0" smtClean="0"/>
              <a:t>“054-6325843”</a:t>
            </a:r>
            <a:endParaRPr lang="he-IL" dirty="0"/>
          </a:p>
        </p:txBody>
      </p:sp>
      <p:cxnSp>
        <p:nvCxnSpPr>
          <p:cNvPr id="25" name="Straight Connector 24"/>
          <p:cNvCxnSpPr>
            <a:stCxn id="4" idx="4"/>
            <a:endCxn id="5" idx="0"/>
          </p:cNvCxnSpPr>
          <p:nvPr/>
        </p:nvCxnSpPr>
        <p:spPr>
          <a:xfrm rot="5400000">
            <a:off x="3071802" y="2541389"/>
            <a:ext cx="285752" cy="2786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4"/>
            <a:endCxn id="6" idx="0"/>
          </p:cNvCxnSpPr>
          <p:nvPr/>
        </p:nvCxnSpPr>
        <p:spPr>
          <a:xfrm rot="5400000">
            <a:off x="4467525" y="3931748"/>
            <a:ext cx="280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4"/>
            <a:endCxn id="7" idx="0"/>
          </p:cNvCxnSpPr>
          <p:nvPr/>
        </p:nvCxnSpPr>
        <p:spPr>
          <a:xfrm rot="16200000" flipH="1">
            <a:off x="5857884" y="2541389"/>
            <a:ext cx="285752" cy="2786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4"/>
            <a:endCxn id="12" idx="0"/>
          </p:cNvCxnSpPr>
          <p:nvPr/>
        </p:nvCxnSpPr>
        <p:spPr>
          <a:xfrm rot="5400000">
            <a:off x="1607323" y="4863124"/>
            <a:ext cx="4286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4"/>
            <a:endCxn id="15" idx="0"/>
          </p:cNvCxnSpPr>
          <p:nvPr/>
        </p:nvCxnSpPr>
        <p:spPr>
          <a:xfrm rot="5400000">
            <a:off x="3944236" y="4413955"/>
            <a:ext cx="433992" cy="892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4"/>
            <a:endCxn id="14" idx="0"/>
          </p:cNvCxnSpPr>
          <p:nvPr/>
        </p:nvCxnSpPr>
        <p:spPr>
          <a:xfrm rot="16200000" flipH="1">
            <a:off x="4855070" y="4396095"/>
            <a:ext cx="433992" cy="928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4"/>
            <a:endCxn id="13" idx="0"/>
          </p:cNvCxnSpPr>
          <p:nvPr/>
        </p:nvCxnSpPr>
        <p:spPr>
          <a:xfrm rot="5400000">
            <a:off x="7179487" y="4863124"/>
            <a:ext cx="428628"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737358"/>
            <a:ext cx="5429256" cy="1477328"/>
          </a:xfrm>
          <a:prstGeom prst="rect">
            <a:avLst/>
          </a:prstGeom>
        </p:spPr>
        <p:txBody>
          <a:bodyPr wrap="square">
            <a:spAutoFit/>
          </a:bodyPr>
          <a:lstStyle/>
          <a:p>
            <a:pPr algn="l" rtl="0"/>
            <a:r>
              <a:rPr lang="en-US" dirty="0" smtClean="0"/>
              <a:t>&lt;entry&gt;</a:t>
            </a:r>
            <a:br>
              <a:rPr lang="en-US" dirty="0" smtClean="0"/>
            </a:br>
            <a:r>
              <a:rPr lang="en-US" dirty="0" smtClean="0"/>
              <a:t>	&lt;name&gt; </a:t>
            </a:r>
            <a:r>
              <a:rPr lang="en-US" dirty="0" err="1" smtClean="0"/>
              <a:t>Avi</a:t>
            </a:r>
            <a:r>
              <a:rPr lang="en-US" dirty="0" smtClean="0"/>
              <a:t> Cohen &lt;/name&gt;</a:t>
            </a:r>
            <a:br>
              <a:rPr lang="en-US" dirty="0" smtClean="0"/>
            </a:br>
            <a:r>
              <a:rPr lang="en-US" dirty="0" smtClean="0"/>
              <a:t>	&lt;</a:t>
            </a:r>
            <a:r>
              <a:rPr lang="en-US" dirty="0" err="1" smtClean="0"/>
              <a:t>tel</a:t>
            </a:r>
            <a:r>
              <a:rPr lang="en-US" dirty="0" smtClean="0"/>
              <a:t>  </a:t>
            </a:r>
            <a:r>
              <a:rPr lang="en-US" dirty="0" smtClean="0">
                <a:solidFill>
                  <a:srgbClr val="FF0000"/>
                </a:solidFill>
              </a:rPr>
              <a:t>preferred=“true”</a:t>
            </a:r>
            <a:r>
              <a:rPr lang="en-US" dirty="0" smtClean="0"/>
              <a:t>&gt; 03-9242356 &lt;/</a:t>
            </a:r>
            <a:r>
              <a:rPr lang="en-US" dirty="0" err="1" smtClean="0"/>
              <a:t>tel</a:t>
            </a:r>
            <a:r>
              <a:rPr lang="en-US" dirty="0" smtClean="0"/>
              <a:t>&gt;</a:t>
            </a:r>
            <a:br>
              <a:rPr lang="en-US" dirty="0" smtClean="0"/>
            </a:br>
            <a:r>
              <a:rPr lang="en-US" dirty="0" smtClean="0"/>
              <a:t>	&lt;</a:t>
            </a:r>
            <a:r>
              <a:rPr lang="en-US" dirty="0" err="1" smtClean="0"/>
              <a:t>tel</a:t>
            </a:r>
            <a:r>
              <a:rPr lang="en-US" dirty="0" smtClean="0"/>
              <a:t>&gt; 054-6325843 &lt;/</a:t>
            </a:r>
            <a:r>
              <a:rPr lang="en-US" dirty="0" err="1" smtClean="0"/>
              <a:t>tel</a:t>
            </a:r>
            <a:r>
              <a:rPr lang="en-US" dirty="0" smtClean="0"/>
              <a:t>&gt;</a:t>
            </a:r>
            <a:br>
              <a:rPr lang="en-US" dirty="0" smtClean="0"/>
            </a:br>
            <a:r>
              <a:rPr lang="en-US" dirty="0" smtClean="0"/>
              <a:t>&lt;/entry&gt;</a:t>
            </a:r>
          </a:p>
        </p:txBody>
      </p:sp>
      <p:sp>
        <p:nvSpPr>
          <p:cNvPr id="8" name="מציין מיקום של מספר שקופית 7"/>
          <p:cNvSpPr>
            <a:spLocks noGrp="1"/>
          </p:cNvSpPr>
          <p:nvPr>
            <p:ph type="sldNum" sz="quarter" idx="12"/>
          </p:nvPr>
        </p:nvSpPr>
        <p:spPr/>
        <p:txBody>
          <a:bodyPr/>
          <a:lstStyle/>
          <a:p>
            <a:fld id="{225F42B6-4CF7-4F8E-AA9E-E2B83CA79B03}" type="slidenum">
              <a:rPr lang="he-IL" smtClean="0"/>
              <a:pPr/>
              <a:t>18</a:t>
            </a:fld>
            <a:endParaRPr lang="he-IL"/>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ייצוג המידע</a:t>
            </a:r>
            <a:r>
              <a:rPr lang="en-US" dirty="0" smtClean="0"/>
              <a:t> - XML</a:t>
            </a:r>
            <a:endParaRPr lang="he-IL" dirty="0"/>
          </a:p>
        </p:txBody>
      </p:sp>
      <p:sp>
        <p:nvSpPr>
          <p:cNvPr id="3" name="מציין מיקום תוכן 2"/>
          <p:cNvSpPr>
            <a:spLocks noGrp="1"/>
          </p:cNvSpPr>
          <p:nvPr>
            <p:ph idx="1"/>
          </p:nvPr>
        </p:nvSpPr>
        <p:spPr>
          <a:xfrm>
            <a:off x="142844" y="1935480"/>
            <a:ext cx="8749636" cy="4805888"/>
          </a:xfrm>
        </p:spPr>
        <p:txBody>
          <a:bodyPr>
            <a:normAutofit lnSpcReduction="10000"/>
          </a:bodyPr>
          <a:lstStyle/>
          <a:p>
            <a:r>
              <a:rPr lang="he-IL" sz="2200" dirty="0" smtClean="0"/>
              <a:t>תחילת קובץ של </a:t>
            </a:r>
            <a:r>
              <a:rPr lang="en-US" sz="2200" dirty="0" smtClean="0"/>
              <a:t>XML</a:t>
            </a:r>
            <a:r>
              <a:rPr lang="he-IL" sz="2200" dirty="0" smtClean="0"/>
              <a:t> תכיל שורת הצהרה:</a:t>
            </a:r>
          </a:p>
          <a:p>
            <a:pPr algn="l" rtl="0"/>
            <a:r>
              <a:rPr lang="en-US" sz="2200" dirty="0" smtClean="0"/>
              <a:t>&lt;?xml version=“1.0”?&gt;</a:t>
            </a:r>
          </a:p>
          <a:p>
            <a:pPr algn="r"/>
            <a:r>
              <a:rPr lang="he-IL" sz="2200" dirty="0" smtClean="0"/>
              <a:t>במידת הצורך - יש להוסיף את הקידוד של המסמך:</a:t>
            </a:r>
          </a:p>
          <a:p>
            <a:pPr algn="l" rtl="0"/>
            <a:r>
              <a:rPr lang="en-US" sz="2200" dirty="0" smtClean="0"/>
              <a:t>&lt;?xml version=“1.0”encoding=“UTF-8”?&gt;</a:t>
            </a:r>
          </a:p>
          <a:p>
            <a:pPr algn="r"/>
            <a:r>
              <a:rPr lang="he-IL" sz="2200" dirty="0" smtClean="0"/>
              <a:t>שאלה: לפי איזה קידוד נדע לקרוא את שדה הקידוד?</a:t>
            </a:r>
            <a:endParaRPr lang="en-US" sz="2200" dirty="0" smtClean="0"/>
          </a:p>
          <a:p>
            <a:pPr algn="l" rtl="0"/>
            <a:r>
              <a:rPr lang="en-US" sz="2200" dirty="0">
                <a:hlinkClick r:id="rId2"/>
              </a:rPr>
              <a:t>http://www.w3.org/TR/REC-xml/#</a:t>
            </a:r>
            <a:r>
              <a:rPr lang="en-US" sz="2200" dirty="0" smtClean="0">
                <a:hlinkClick r:id="rId2"/>
              </a:rPr>
              <a:t>sec-guessing</a:t>
            </a:r>
            <a:endParaRPr lang="en-US" sz="2200" dirty="0" smtClean="0"/>
          </a:p>
          <a:p>
            <a:pPr algn="r"/>
            <a:r>
              <a:rPr lang="he-IL" sz="2200" dirty="0" smtClean="0"/>
              <a:t>הערות בקובץ יופיעו עם "&lt;--" ו- "--!&gt;" (הערות לא נקראות ע"י ה-</a:t>
            </a:r>
            <a:r>
              <a:rPr lang="en-US" sz="2200" dirty="0" smtClean="0"/>
              <a:t>parser</a:t>
            </a:r>
            <a:r>
              <a:rPr lang="he-IL" sz="2200" dirty="0" smtClean="0"/>
              <a:t> של </a:t>
            </a:r>
            <a:r>
              <a:rPr lang="en-US" sz="2200" dirty="0" smtClean="0"/>
              <a:t>XML</a:t>
            </a:r>
            <a:r>
              <a:rPr lang="he-IL" sz="2200" dirty="0" smtClean="0"/>
              <a:t>. הן מופיעות בשביל הקריאות של מי שקורא ישירות את הקובץ):</a:t>
            </a:r>
          </a:p>
          <a:p>
            <a:pPr algn="l" rtl="0"/>
            <a:r>
              <a:rPr lang="en-US" sz="2200" dirty="0" smtClean="0"/>
              <a:t>&lt;!-- comment --&gt;</a:t>
            </a:r>
          </a:p>
          <a:p>
            <a:pPr algn="r"/>
            <a:r>
              <a:rPr lang="he-IL" sz="2200" b="1" dirty="0" smtClean="0"/>
              <a:t>אין לשים רווחים בתוך שמות התגים השונים!</a:t>
            </a:r>
          </a:p>
          <a:p>
            <a:pPr algn="r"/>
            <a:r>
              <a:rPr lang="he-IL" sz="2200" b="1" dirty="0" smtClean="0"/>
              <a:t>יש לשים לב לכך ש-</a:t>
            </a:r>
            <a:r>
              <a:rPr lang="en-US" sz="2200" b="1" dirty="0" smtClean="0"/>
              <a:t>XML</a:t>
            </a:r>
            <a:r>
              <a:rPr lang="he-IL" sz="2200" b="1" dirty="0" smtClean="0"/>
              <a:t> היא </a:t>
            </a:r>
            <a:r>
              <a:rPr lang="en-US" sz="2200" b="1" dirty="0" smtClean="0"/>
              <a:t>case sensitive</a:t>
            </a:r>
            <a:r>
              <a:rPr lang="he-IL" sz="2200" b="1" dirty="0" smtClean="0"/>
              <a:t> ולכן </a:t>
            </a:r>
            <a:r>
              <a:rPr lang="en-US" sz="2200" b="1" dirty="0" err="1" smtClean="0"/>
              <a:t>tel</a:t>
            </a:r>
            <a:r>
              <a:rPr lang="he-IL" sz="2200" b="1" dirty="0" smtClean="0"/>
              <a:t> ו-</a:t>
            </a:r>
            <a:r>
              <a:rPr lang="en-US" sz="2200" b="1" dirty="0" smtClean="0"/>
              <a:t>Tel</a:t>
            </a:r>
            <a:r>
              <a:rPr lang="he-IL" sz="2200" b="1" dirty="0" smtClean="0"/>
              <a:t> הן תגיות שונות!</a:t>
            </a:r>
          </a:p>
          <a:p>
            <a:pPr algn="r"/>
            <a:endParaRPr lang="en-US" sz="2200" dirty="0" smtClean="0"/>
          </a:p>
          <a:p>
            <a:pPr algn="r"/>
            <a:r>
              <a:rPr lang="he-IL" sz="2200" dirty="0" smtClean="0"/>
              <a:t>קובץ שנכתב ע"פ חוקי התחביר התקינים נקרא "</a:t>
            </a:r>
            <a:r>
              <a:rPr lang="en-US" sz="2200" u="sng" dirty="0" smtClean="0"/>
              <a:t>well formed</a:t>
            </a:r>
            <a:r>
              <a:rPr lang="he-IL" sz="2200" dirty="0" smtClean="0"/>
              <a:t>" (בנוי היטב).</a:t>
            </a:r>
          </a:p>
          <a:p>
            <a:pPr lvl="1"/>
            <a:endParaRPr lang="en-US" sz="2200" dirty="0" smtClean="0"/>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19</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a:r>
              <a:rPr lang="he-IL" dirty="0" smtClean="0"/>
              <a:t>כללי</a:t>
            </a:r>
            <a:endParaRPr lang="he-IL" dirty="0"/>
          </a:p>
        </p:txBody>
      </p:sp>
      <p:sp>
        <p:nvSpPr>
          <p:cNvPr id="3" name="מציין מיקום תוכן 2"/>
          <p:cNvSpPr>
            <a:spLocks noGrp="1"/>
          </p:cNvSpPr>
          <p:nvPr>
            <p:ph idx="1"/>
          </p:nvPr>
        </p:nvSpPr>
        <p:spPr/>
        <p:txBody>
          <a:bodyPr>
            <a:normAutofit/>
          </a:bodyPr>
          <a:lstStyle/>
          <a:p>
            <a:r>
              <a:rPr lang="he-IL" dirty="0" smtClean="0"/>
              <a:t>סילבוס הקורס:</a:t>
            </a:r>
            <a:r>
              <a:rPr lang="en-US" dirty="0" smtClean="0"/>
              <a:t/>
            </a:r>
            <a:br>
              <a:rPr lang="en-US" dirty="0" smtClean="0"/>
            </a:br>
            <a:r>
              <a:rPr lang="en-US" sz="2000" dirty="0">
                <a:hlinkClick r:id="rId2"/>
              </a:rPr>
              <a:t>http://</a:t>
            </a:r>
            <a:r>
              <a:rPr lang="en-US" sz="2000" dirty="0" smtClean="0">
                <a:hlinkClick r:id="rId2"/>
              </a:rPr>
              <a:t>www.biu.ac.il/syllabus/y73/Syll_d89/8928101.rtf</a:t>
            </a:r>
            <a:endParaRPr lang="he-IL" dirty="0" smtClean="0"/>
          </a:p>
          <a:p>
            <a:r>
              <a:rPr lang="he-IL" dirty="0" smtClean="0"/>
              <a:t>אתר התרגול:</a:t>
            </a:r>
            <a:r>
              <a:rPr lang="en-US" dirty="0" smtClean="0"/>
              <a:t/>
            </a:r>
            <a:br>
              <a:rPr lang="en-US" dirty="0" smtClean="0"/>
            </a:br>
            <a:r>
              <a:rPr lang="en-US" dirty="0">
                <a:hlinkClick r:id="rId3"/>
              </a:rPr>
              <a:t>https://sites.google.com/site/dbbarilan</a:t>
            </a:r>
            <a:r>
              <a:rPr lang="en-US" dirty="0" smtClean="0">
                <a:hlinkClick r:id="rId3"/>
              </a:rPr>
              <a:t>/</a:t>
            </a:r>
            <a:endParaRPr lang="he-IL" dirty="0" smtClean="0"/>
          </a:p>
          <a:p>
            <a:r>
              <a:rPr lang="he-IL" dirty="0" smtClean="0"/>
              <a:t>דרכי </a:t>
            </a:r>
            <a:r>
              <a:rPr lang="he-IL" dirty="0" smtClean="0"/>
              <a:t>תקשורת:</a:t>
            </a:r>
            <a:r>
              <a:rPr lang="en-US" dirty="0" smtClean="0"/>
              <a:t/>
            </a:r>
            <a:br>
              <a:rPr lang="en-US" dirty="0" smtClean="0"/>
            </a:br>
            <a:r>
              <a:rPr lang="he-IL" dirty="0" smtClean="0"/>
              <a:t>מייל </a:t>
            </a:r>
            <a:r>
              <a:rPr lang="he-IL" dirty="0" smtClean="0"/>
              <a:t>– </a:t>
            </a:r>
            <a:r>
              <a:rPr lang="en-US" dirty="0" smtClean="0"/>
              <a:t>or.kadrawi@gmail.com</a:t>
            </a:r>
            <a:endParaRPr lang="en-US" dirty="0"/>
          </a:p>
          <a:p>
            <a:r>
              <a:rPr lang="he-IL" dirty="0" smtClean="0"/>
              <a:t>שעות </a:t>
            </a:r>
            <a:r>
              <a:rPr lang="he-IL" dirty="0" smtClean="0"/>
              <a:t>קבלה – בתיאום מראש (דרך המייל).</a:t>
            </a:r>
            <a:endParaRPr lang="he-IL" dirty="0"/>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2</a:t>
            </a:fld>
            <a:endParaRPr lang="he-IL"/>
          </a:p>
        </p:txBody>
      </p:sp>
    </p:spTree>
    <p:extLst>
      <p:ext uri="{BB962C8B-B14F-4D97-AF65-F5344CB8AC3E}">
        <p14:creationId xmlns:p14="http://schemas.microsoft.com/office/powerpoint/2010/main" val="1553518344"/>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ייצוג המידע</a:t>
            </a:r>
            <a:r>
              <a:rPr lang="en-US" dirty="0" smtClean="0"/>
              <a:t> - XML</a:t>
            </a:r>
            <a:endParaRPr lang="he-IL" dirty="0"/>
          </a:p>
        </p:txBody>
      </p:sp>
      <p:sp>
        <p:nvSpPr>
          <p:cNvPr id="3" name="מציין מיקום תוכן 2"/>
          <p:cNvSpPr>
            <a:spLocks noGrp="1"/>
          </p:cNvSpPr>
          <p:nvPr>
            <p:ph idx="1"/>
          </p:nvPr>
        </p:nvSpPr>
        <p:spPr>
          <a:xfrm>
            <a:off x="142844" y="1935480"/>
            <a:ext cx="8749636" cy="4733880"/>
          </a:xfrm>
        </p:spPr>
        <p:txBody>
          <a:bodyPr>
            <a:normAutofit fontScale="85000" lnSpcReduction="20000"/>
          </a:bodyPr>
          <a:lstStyle/>
          <a:p>
            <a:pPr algn="r"/>
            <a:r>
              <a:rPr lang="he-IL" sz="2800" dirty="0" smtClean="0"/>
              <a:t>דוגמא לקובץ </a:t>
            </a:r>
            <a:r>
              <a:rPr lang="en-US" sz="2800" dirty="0" smtClean="0"/>
              <a:t>well formed</a:t>
            </a:r>
            <a:r>
              <a:rPr lang="he-IL" sz="2800" dirty="0" smtClean="0"/>
              <a:t>:</a:t>
            </a:r>
          </a:p>
          <a:p>
            <a:pPr algn="l" rtl="0"/>
            <a:r>
              <a:rPr lang="en-US" sz="2400" dirty="0"/>
              <a:t>&lt;?xml  version=“1.0”?&gt;</a:t>
            </a:r>
            <a:br>
              <a:rPr lang="en-US" sz="2400" dirty="0"/>
            </a:br>
            <a:r>
              <a:rPr lang="en-US" sz="2400" dirty="0"/>
              <a:t>&lt;Phone-Book&gt;</a:t>
            </a:r>
            <a:br>
              <a:rPr lang="en-US" sz="2400" dirty="0"/>
            </a:br>
            <a:r>
              <a:rPr lang="en-US" sz="2400" dirty="0"/>
              <a:t>	&lt;entry</a:t>
            </a:r>
            <a:r>
              <a:rPr lang="en-US" sz="2400" dirty="0" smtClean="0"/>
              <a:t>&gt;</a:t>
            </a:r>
            <a:br>
              <a:rPr lang="en-US" sz="2400" dirty="0" smtClean="0"/>
            </a:br>
            <a:r>
              <a:rPr lang="en-US" sz="2400" dirty="0" smtClean="0"/>
              <a:t>		</a:t>
            </a:r>
            <a:r>
              <a:rPr lang="en-US" sz="2400" dirty="0" smtClean="0">
                <a:solidFill>
                  <a:srgbClr val="007033"/>
                </a:solidFill>
              </a:rPr>
              <a:t>&lt;!--first  entry--&gt;</a:t>
            </a:r>
            <a:r>
              <a:rPr lang="en-US" sz="2400" dirty="0"/>
              <a:t/>
            </a:r>
            <a:br>
              <a:rPr lang="en-US" sz="2400" dirty="0"/>
            </a:br>
            <a:r>
              <a:rPr lang="en-US" sz="2400" dirty="0"/>
              <a:t>		&lt;name&gt; </a:t>
            </a:r>
            <a:r>
              <a:rPr lang="en-US" sz="2400" dirty="0" err="1" smtClean="0"/>
              <a:t>Avi</a:t>
            </a:r>
            <a:r>
              <a:rPr lang="en-US" sz="2400" dirty="0" smtClean="0"/>
              <a:t>  </a:t>
            </a:r>
            <a:r>
              <a:rPr lang="en-US" sz="2400" dirty="0"/>
              <a:t>Cohen &lt;/name&gt;</a:t>
            </a:r>
            <a:br>
              <a:rPr lang="en-US" sz="2400" dirty="0"/>
            </a:br>
            <a:r>
              <a:rPr lang="en-US" sz="2400" dirty="0"/>
              <a:t>		&lt;</a:t>
            </a:r>
            <a:r>
              <a:rPr lang="en-US" sz="2400" dirty="0" err="1"/>
              <a:t>tel</a:t>
            </a:r>
            <a:r>
              <a:rPr lang="en-US" sz="2400" dirty="0"/>
              <a:t>  preferred=“true”&gt; 03-9242356 &lt;/</a:t>
            </a:r>
            <a:r>
              <a:rPr lang="en-US" sz="2400" dirty="0" err="1"/>
              <a:t>tel</a:t>
            </a:r>
            <a:r>
              <a:rPr lang="en-US" sz="2400" dirty="0"/>
              <a:t>&gt;</a:t>
            </a:r>
            <a:br>
              <a:rPr lang="en-US" sz="2400" dirty="0"/>
            </a:br>
            <a:r>
              <a:rPr lang="en-US" sz="2400" dirty="0"/>
              <a:t>		&lt;</a:t>
            </a:r>
            <a:r>
              <a:rPr lang="en-US" sz="2400" dirty="0" err="1"/>
              <a:t>tel</a:t>
            </a:r>
            <a:r>
              <a:rPr lang="en-US" sz="2400" dirty="0"/>
              <a:t>&gt; 054-6325843 &lt;/</a:t>
            </a:r>
            <a:r>
              <a:rPr lang="en-US" sz="2400" dirty="0" err="1"/>
              <a:t>tel</a:t>
            </a:r>
            <a:r>
              <a:rPr lang="en-US" sz="2400" dirty="0" smtClean="0"/>
              <a:t>&gt;</a:t>
            </a:r>
            <a:r>
              <a:rPr lang="en-US" sz="2400" dirty="0"/>
              <a:t/>
            </a:r>
            <a:br>
              <a:rPr lang="en-US" sz="2400" dirty="0"/>
            </a:br>
            <a:r>
              <a:rPr lang="en-US" sz="2400" dirty="0"/>
              <a:t>	&lt;/entry&gt;</a:t>
            </a:r>
            <a:br>
              <a:rPr lang="en-US" sz="2400" dirty="0"/>
            </a:br>
            <a:r>
              <a:rPr lang="en-US" sz="2400" dirty="0"/>
              <a:t>	&lt;entry</a:t>
            </a:r>
            <a:r>
              <a:rPr lang="en-US" sz="2400" dirty="0" smtClean="0"/>
              <a:t>&gt;</a:t>
            </a:r>
            <a:br>
              <a:rPr lang="en-US" sz="2400" dirty="0" smtClean="0"/>
            </a:br>
            <a:r>
              <a:rPr lang="en-US" sz="2400" dirty="0" smtClean="0"/>
              <a:t>		</a:t>
            </a:r>
            <a:r>
              <a:rPr lang="en-US" sz="2400" dirty="0"/>
              <a:t> </a:t>
            </a:r>
            <a:r>
              <a:rPr lang="en-US" sz="2400" dirty="0">
                <a:solidFill>
                  <a:srgbClr val="007033"/>
                </a:solidFill>
              </a:rPr>
              <a:t>&lt;!--second  entry--&gt;</a:t>
            </a:r>
            <a:r>
              <a:rPr lang="en-US" sz="2400" dirty="0"/>
              <a:t/>
            </a:r>
            <a:br>
              <a:rPr lang="en-US" sz="2400" dirty="0"/>
            </a:br>
            <a:r>
              <a:rPr lang="en-US" sz="2400" dirty="0"/>
              <a:t>		&lt;name&gt; </a:t>
            </a:r>
            <a:r>
              <a:rPr lang="en-US" sz="2400" dirty="0" err="1"/>
              <a:t>Beni</a:t>
            </a:r>
            <a:r>
              <a:rPr lang="en-US" sz="2400" dirty="0"/>
              <a:t> </a:t>
            </a:r>
            <a:r>
              <a:rPr lang="en-US" sz="2400" dirty="0" smtClean="0"/>
              <a:t> Levi </a:t>
            </a:r>
            <a:r>
              <a:rPr lang="en-US" sz="2400" dirty="0"/>
              <a:t>&lt;/name&gt;</a:t>
            </a:r>
            <a:br>
              <a:rPr lang="en-US" sz="2400" dirty="0"/>
            </a:br>
            <a:r>
              <a:rPr lang="en-US" sz="2400" dirty="0"/>
              <a:t>		&lt;</a:t>
            </a:r>
            <a:r>
              <a:rPr lang="en-US" sz="2400" dirty="0" err="1"/>
              <a:t>tel</a:t>
            </a:r>
            <a:r>
              <a:rPr lang="en-US" sz="2400" dirty="0"/>
              <a:t>&gt; 052-3458974 &lt;/</a:t>
            </a:r>
            <a:r>
              <a:rPr lang="en-US" sz="2400" dirty="0" err="1"/>
              <a:t>tel</a:t>
            </a:r>
            <a:r>
              <a:rPr lang="en-US" sz="2400" dirty="0"/>
              <a:t>&gt;</a:t>
            </a:r>
            <a:br>
              <a:rPr lang="en-US" sz="2400" dirty="0"/>
            </a:br>
            <a:r>
              <a:rPr lang="en-US" sz="2400" dirty="0"/>
              <a:t>	&lt;/entry&gt;</a:t>
            </a:r>
            <a:br>
              <a:rPr lang="en-US" sz="2400" dirty="0"/>
            </a:br>
            <a:r>
              <a:rPr lang="en-US" sz="2400" dirty="0"/>
              <a:t>&lt;/Phone-Book</a:t>
            </a:r>
            <a:r>
              <a:rPr lang="en-US" sz="2400" dirty="0" smtClean="0"/>
              <a:t>&gt;</a:t>
            </a:r>
          </a:p>
          <a:p>
            <a:pPr algn="r"/>
            <a:r>
              <a:rPr lang="he-IL" sz="2800" dirty="0" smtClean="0"/>
              <a:t>בעיה:</a:t>
            </a:r>
          </a:p>
          <a:p>
            <a:pPr lvl="1"/>
            <a:r>
              <a:rPr lang="he-IL" sz="2100" dirty="0"/>
              <a:t>מה נעשה כאשר אנחנו רוצים להעביר מידע שכולל תגיות </a:t>
            </a:r>
            <a:r>
              <a:rPr lang="en-US" sz="2100" dirty="0"/>
              <a:t>XML</a:t>
            </a:r>
            <a:r>
              <a:rPr lang="he-IL" sz="2100" dirty="0"/>
              <a:t>?</a:t>
            </a:r>
            <a:r>
              <a:rPr lang="en-US" sz="2100" dirty="0"/>
              <a:t/>
            </a:r>
            <a:br>
              <a:rPr lang="en-US" sz="2100" dirty="0"/>
            </a:br>
            <a:r>
              <a:rPr lang="he-IL" sz="2100" dirty="0" smtClean="0"/>
              <a:t>או למשל </a:t>
            </a:r>
            <a:r>
              <a:rPr lang="he-IL" sz="2100" dirty="0"/>
              <a:t>כאשר המידע שנרצה להעביר הוא "</a:t>
            </a:r>
            <a:r>
              <a:rPr lang="en-US" sz="2100" dirty="0"/>
              <a:t>1 &amp; 2 &lt; 3</a:t>
            </a:r>
            <a:r>
              <a:rPr lang="he-IL" sz="2100" dirty="0" smtClean="0"/>
              <a:t>"? כיצד נבדיל בין המידע לבין התגיות?</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20</a:t>
            </a:fld>
            <a:endParaRPr lang="he-IL"/>
          </a:p>
        </p:txBody>
      </p:sp>
    </p:spTree>
    <p:extLst>
      <p:ext uri="{BB962C8B-B14F-4D97-AF65-F5344CB8AC3E}">
        <p14:creationId xmlns:p14="http://schemas.microsoft.com/office/powerpoint/2010/main" val="193022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ייצוג המידע</a:t>
            </a:r>
            <a:r>
              <a:rPr lang="en-US" dirty="0" smtClean="0"/>
              <a:t> - XML</a:t>
            </a:r>
            <a:endParaRPr lang="he-IL" dirty="0"/>
          </a:p>
        </p:txBody>
      </p:sp>
      <p:sp>
        <p:nvSpPr>
          <p:cNvPr id="3" name="מציין מיקום תוכן 2"/>
          <p:cNvSpPr>
            <a:spLocks noGrp="1"/>
          </p:cNvSpPr>
          <p:nvPr>
            <p:ph idx="1"/>
          </p:nvPr>
        </p:nvSpPr>
        <p:spPr>
          <a:xfrm>
            <a:off x="142844" y="1772816"/>
            <a:ext cx="8821644" cy="5085184"/>
          </a:xfrm>
        </p:spPr>
        <p:txBody>
          <a:bodyPr>
            <a:normAutofit fontScale="47500" lnSpcReduction="20000"/>
          </a:bodyPr>
          <a:lstStyle/>
          <a:p>
            <a:pPr algn="r"/>
            <a:r>
              <a:rPr lang="he-IL" sz="3800" dirty="0" smtClean="0"/>
              <a:t>לצורך זה הוגדרו מספר "ישויות" (</a:t>
            </a:r>
            <a:r>
              <a:rPr lang="en-US" sz="3800" dirty="0" smtClean="0"/>
              <a:t>Entities</a:t>
            </a:r>
            <a:r>
              <a:rPr lang="he-IL" sz="3800" dirty="0" smtClean="0"/>
              <a:t>) בשפה שמשמשות אותנו לצורך זה.</a:t>
            </a:r>
            <a:r>
              <a:rPr lang="en-US" sz="3800" dirty="0" smtClean="0"/>
              <a:t/>
            </a:r>
            <a:br>
              <a:rPr lang="en-US" sz="3800" dirty="0" smtClean="0"/>
            </a:br>
            <a:r>
              <a:rPr lang="he-IL" sz="3800" dirty="0" smtClean="0"/>
              <a:t>דוגמאות:</a:t>
            </a:r>
          </a:p>
          <a:p>
            <a:pPr lvl="1"/>
            <a:r>
              <a:rPr lang="en-US" sz="3800" dirty="0" smtClean="0"/>
              <a:t>&amp;</a:t>
            </a:r>
            <a:r>
              <a:rPr lang="en-US" sz="3800" dirty="0" err="1" smtClean="0"/>
              <a:t>lt</a:t>
            </a:r>
            <a:r>
              <a:rPr lang="en-US" sz="3800" dirty="0" smtClean="0"/>
              <a:t>;</a:t>
            </a:r>
            <a:r>
              <a:rPr lang="he-IL" sz="3800" dirty="0" smtClean="0"/>
              <a:t> = "</a:t>
            </a:r>
            <a:r>
              <a:rPr lang="en-US" sz="3800" dirty="0" smtClean="0"/>
              <a:t>&lt;</a:t>
            </a:r>
            <a:r>
              <a:rPr lang="he-IL" sz="3800" dirty="0" smtClean="0"/>
              <a:t>"</a:t>
            </a:r>
          </a:p>
          <a:p>
            <a:pPr lvl="1"/>
            <a:r>
              <a:rPr lang="en-US" sz="3800" dirty="0" smtClean="0"/>
              <a:t>&amp;</a:t>
            </a:r>
            <a:r>
              <a:rPr lang="en-US" sz="3800" dirty="0" err="1" smtClean="0"/>
              <a:t>gt</a:t>
            </a:r>
            <a:r>
              <a:rPr lang="en-US" sz="3800" dirty="0" smtClean="0"/>
              <a:t>;</a:t>
            </a:r>
            <a:r>
              <a:rPr lang="he-IL" sz="3800" dirty="0" smtClean="0"/>
              <a:t> = "</a:t>
            </a:r>
            <a:r>
              <a:rPr lang="en-US" sz="3800" dirty="0" smtClean="0"/>
              <a:t>&gt;</a:t>
            </a:r>
            <a:r>
              <a:rPr lang="he-IL" sz="3800" dirty="0" smtClean="0"/>
              <a:t>"</a:t>
            </a:r>
          </a:p>
          <a:p>
            <a:pPr lvl="1"/>
            <a:r>
              <a:rPr lang="en-US" sz="3800" dirty="0" smtClean="0"/>
              <a:t>&amp;amp;</a:t>
            </a:r>
            <a:r>
              <a:rPr lang="he-IL" sz="3800" dirty="0" smtClean="0"/>
              <a:t> = "&amp;"</a:t>
            </a:r>
          </a:p>
          <a:p>
            <a:pPr lvl="1"/>
            <a:r>
              <a:rPr lang="en-US" sz="3800" dirty="0" smtClean="0"/>
              <a:t>&amp;#</a:t>
            </a:r>
            <a:r>
              <a:rPr lang="en-US" sz="3800" dirty="0" err="1"/>
              <a:t>DecimalUnicodeValue</a:t>
            </a:r>
            <a:r>
              <a:rPr lang="en-US" sz="3800" dirty="0" smtClean="0"/>
              <a:t>;</a:t>
            </a:r>
            <a:r>
              <a:rPr lang="he-IL" sz="3800" dirty="0" smtClean="0"/>
              <a:t> </a:t>
            </a:r>
          </a:p>
          <a:p>
            <a:pPr lvl="1"/>
            <a:r>
              <a:rPr lang="en-US" sz="3800" dirty="0" smtClean="0"/>
              <a:t>&amp;#</a:t>
            </a:r>
            <a:r>
              <a:rPr lang="en-US" sz="3800" dirty="0" err="1"/>
              <a:t>xHexadecimalUnicodeValue</a:t>
            </a:r>
            <a:r>
              <a:rPr lang="en-US" sz="3800" dirty="0" smtClean="0"/>
              <a:t>;</a:t>
            </a:r>
            <a:endParaRPr lang="he-IL" sz="8400" dirty="0" smtClean="0"/>
          </a:p>
          <a:p>
            <a:pPr algn="l" rtl="0"/>
            <a:r>
              <a:rPr lang="en-US" sz="3800" dirty="0"/>
              <a:t>&lt;?xml  version=“1.0”?&gt;</a:t>
            </a:r>
            <a:br>
              <a:rPr lang="en-US" sz="3800" dirty="0"/>
            </a:br>
            <a:r>
              <a:rPr lang="en-US" sz="3800" dirty="0" smtClean="0"/>
              <a:t>&lt;Formulas&gt;</a:t>
            </a:r>
            <a:r>
              <a:rPr lang="en-US" sz="3800" dirty="0"/>
              <a:t/>
            </a:r>
            <a:br>
              <a:rPr lang="en-US" sz="3800" dirty="0"/>
            </a:br>
            <a:r>
              <a:rPr lang="en-US" sz="3800" dirty="0"/>
              <a:t>	&lt;Formula&gt; 1 &amp;amp; 2 </a:t>
            </a:r>
            <a:r>
              <a:rPr lang="en-US" sz="3800" dirty="0" smtClean="0"/>
              <a:t>&amp;</a:t>
            </a:r>
            <a:r>
              <a:rPr lang="en-US" sz="3800" dirty="0" err="1"/>
              <a:t>lt</a:t>
            </a:r>
            <a:r>
              <a:rPr lang="en-US" sz="3800" dirty="0"/>
              <a:t>; &amp;#51</a:t>
            </a:r>
            <a:r>
              <a:rPr lang="en-US" sz="3800" dirty="0" smtClean="0"/>
              <a:t>;&lt;/Formula</a:t>
            </a:r>
            <a:r>
              <a:rPr lang="en-US" sz="3800" dirty="0"/>
              <a:t>&gt; </a:t>
            </a:r>
            <a:br>
              <a:rPr lang="en-US" sz="3800" dirty="0"/>
            </a:br>
            <a:r>
              <a:rPr lang="en-US" sz="3800" dirty="0"/>
              <a:t>&lt;/ Formulas </a:t>
            </a:r>
            <a:r>
              <a:rPr lang="en-US" sz="3800" dirty="0" smtClean="0"/>
              <a:t>&gt;</a:t>
            </a:r>
          </a:p>
          <a:p>
            <a:pPr algn="r"/>
            <a:r>
              <a:rPr lang="he-IL" sz="3800" dirty="0"/>
              <a:t>זו </a:t>
            </a:r>
            <a:r>
              <a:rPr lang="he-IL" sz="3800" dirty="0" smtClean="0"/>
              <a:t>המשמעות </a:t>
            </a:r>
            <a:r>
              <a:rPr lang="he-IL" sz="3800" dirty="0"/>
              <a:t>של </a:t>
            </a:r>
            <a:r>
              <a:rPr lang="he-IL" sz="3800" dirty="0" smtClean="0"/>
              <a:t> </a:t>
            </a:r>
            <a:r>
              <a:rPr lang="en-US" sz="3800" dirty="0" err="1" smtClean="0"/>
              <a:t>pcdata</a:t>
            </a:r>
            <a:r>
              <a:rPr lang="en-US" sz="3800" dirty="0" smtClean="0"/>
              <a:t> (parsed character)</a:t>
            </a:r>
            <a:r>
              <a:rPr lang="he-IL" sz="3800" dirty="0" smtClean="0"/>
              <a:t> </a:t>
            </a:r>
            <a:r>
              <a:rPr lang="he-IL" sz="3800" dirty="0"/>
              <a:t>– מידע שעובר "</a:t>
            </a:r>
            <a:r>
              <a:rPr lang="he-IL" sz="3800" dirty="0" err="1"/>
              <a:t>פירסור</a:t>
            </a:r>
            <a:r>
              <a:rPr lang="he-IL" sz="3800" dirty="0"/>
              <a:t>" ומתחשבים בישויות </a:t>
            </a:r>
            <a:r>
              <a:rPr lang="he-IL" sz="3800" dirty="0" smtClean="0"/>
              <a:t>הנמצאות </a:t>
            </a:r>
            <a:r>
              <a:rPr lang="he-IL" sz="3800" dirty="0"/>
              <a:t>בו.</a:t>
            </a:r>
          </a:p>
          <a:p>
            <a:pPr algn="r"/>
            <a:r>
              <a:rPr lang="he-IL" sz="3800" dirty="0"/>
              <a:t>אפשרות </a:t>
            </a:r>
            <a:r>
              <a:rPr lang="he-IL" sz="3800" dirty="0" smtClean="0"/>
              <a:t>נוספת (לעיתים נוחה יותר) </a:t>
            </a:r>
            <a:r>
              <a:rPr lang="he-IL" sz="3800" dirty="0"/>
              <a:t>היא להגדיר </a:t>
            </a:r>
            <a:r>
              <a:rPr lang="he-IL" sz="3800" dirty="0" smtClean="0"/>
              <a:t>מקטע </a:t>
            </a:r>
            <a:r>
              <a:rPr lang="en-US" sz="3800" dirty="0" smtClean="0"/>
              <a:t>CDATA</a:t>
            </a:r>
            <a:r>
              <a:rPr lang="he-IL" sz="3800" dirty="0" smtClean="0"/>
              <a:t> </a:t>
            </a:r>
            <a:r>
              <a:rPr lang="he-IL" sz="3800" dirty="0"/>
              <a:t>– </a:t>
            </a:r>
            <a:r>
              <a:rPr lang="he-IL" sz="3800" dirty="0" smtClean="0"/>
              <a:t>קטע מידע ש"מועבר" </a:t>
            </a:r>
            <a:r>
              <a:rPr lang="he-IL" sz="3800" dirty="0"/>
              <a:t>כפי שהוא.</a:t>
            </a:r>
          </a:p>
          <a:p>
            <a:pPr algn="l" rtl="0"/>
            <a:r>
              <a:rPr lang="en-US" sz="3800" dirty="0"/>
              <a:t>&lt;?xml  version=“1.0”?&gt;</a:t>
            </a:r>
            <a:br>
              <a:rPr lang="en-US" sz="3800" dirty="0"/>
            </a:br>
            <a:r>
              <a:rPr lang="en-US" sz="3800" dirty="0"/>
              <a:t>&lt;Formulas&gt;</a:t>
            </a:r>
            <a:br>
              <a:rPr lang="en-US" sz="3800" dirty="0"/>
            </a:br>
            <a:r>
              <a:rPr lang="en-US" sz="3800" dirty="0"/>
              <a:t>	&lt;Formula&gt; </a:t>
            </a:r>
            <a:r>
              <a:rPr lang="en-US" sz="3800" dirty="0">
                <a:solidFill>
                  <a:srgbClr val="FF0000"/>
                </a:solidFill>
              </a:rPr>
              <a:t>&lt;![CDATA[</a:t>
            </a:r>
            <a:r>
              <a:rPr lang="en-US" sz="3800" dirty="0"/>
              <a:t>1</a:t>
            </a:r>
            <a:r>
              <a:rPr lang="en-US" sz="3800" dirty="0">
                <a:solidFill>
                  <a:srgbClr val="FF0000"/>
                </a:solidFill>
              </a:rPr>
              <a:t> </a:t>
            </a:r>
            <a:r>
              <a:rPr lang="en-US" sz="3800" dirty="0"/>
              <a:t>&amp; 2 &lt; 3</a:t>
            </a:r>
            <a:r>
              <a:rPr lang="en-US" sz="3800" dirty="0">
                <a:solidFill>
                  <a:srgbClr val="FF0000"/>
                </a:solidFill>
              </a:rPr>
              <a:t>]]&gt;</a:t>
            </a:r>
            <a:r>
              <a:rPr lang="en-US" sz="3800" dirty="0"/>
              <a:t> &lt;/Formula&gt; </a:t>
            </a:r>
            <a:br>
              <a:rPr lang="en-US" sz="3800" dirty="0"/>
            </a:br>
            <a:r>
              <a:rPr lang="en-US" sz="3800" dirty="0"/>
              <a:t>&lt;/ Formulas </a:t>
            </a:r>
            <a:r>
              <a:rPr lang="en-US" sz="3800" dirty="0" smtClean="0"/>
              <a:t>&gt;</a:t>
            </a:r>
            <a:endParaRPr lang="en-US" sz="3800" dirty="0" smtClean="0"/>
          </a:p>
        </p:txBody>
      </p:sp>
      <p:sp>
        <p:nvSpPr>
          <p:cNvPr id="4" name="מציין מיקום של מספר שקופית 3"/>
          <p:cNvSpPr>
            <a:spLocks noGrp="1"/>
          </p:cNvSpPr>
          <p:nvPr>
            <p:ph type="sldNum" sz="quarter" idx="12"/>
          </p:nvPr>
        </p:nvSpPr>
        <p:spPr>
          <a:xfrm>
            <a:off x="8202488" y="6520259"/>
            <a:ext cx="762000" cy="365125"/>
          </a:xfrm>
        </p:spPr>
        <p:txBody>
          <a:bodyPr/>
          <a:lstStyle/>
          <a:p>
            <a:fld id="{225F42B6-4CF7-4F8E-AA9E-E2B83CA79B03}" type="slidenum">
              <a:rPr lang="he-IL" smtClean="0"/>
              <a:pPr/>
              <a:t>21</a:t>
            </a:fld>
            <a:endParaRPr lang="he-IL" dirty="0"/>
          </a:p>
        </p:txBody>
      </p:sp>
    </p:spTree>
    <p:extLst>
      <p:ext uri="{BB962C8B-B14F-4D97-AF65-F5344CB8AC3E}">
        <p14:creationId xmlns:p14="http://schemas.microsoft.com/office/powerpoint/2010/main" val="392806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right)">
                                      <p:cBhvr>
                                        <p:cTn id="10" dur="500"/>
                                        <p:tgtEl>
                                          <p:spTgt spid="3">
                                            <p:txEl>
                                              <p:pRg st="1" end="1"/>
                                            </p:txEl>
                                          </p:spTgt>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right)">
                                      <p:cBhvr>
                                        <p:cTn id="14" dur="500"/>
                                        <p:tgtEl>
                                          <p:spTgt spid="3">
                                            <p:txEl>
                                              <p:pRg st="2" end="2"/>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right)">
                                      <p:cBhvr>
                                        <p:cTn id="18" dur="500"/>
                                        <p:tgtEl>
                                          <p:spTgt spid="3">
                                            <p:txEl>
                                              <p:pRg st="3" end="3"/>
                                            </p:txEl>
                                          </p:spTgt>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right)">
                                      <p:cBhvr>
                                        <p:cTn id="22" dur="500"/>
                                        <p:tgtEl>
                                          <p:spTgt spid="3">
                                            <p:txEl>
                                              <p:pRg st="4" end="4"/>
                                            </p:txEl>
                                          </p:spTgt>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righ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he-IL" dirty="0" smtClean="0"/>
              <a:t>הגדרת סכמה</a:t>
            </a:r>
            <a:r>
              <a:rPr lang="en-US" dirty="0" smtClean="0"/>
              <a:t>- XML</a:t>
            </a:r>
            <a:endParaRPr lang="he-IL" dirty="0"/>
          </a:p>
        </p:txBody>
      </p:sp>
      <p:sp>
        <p:nvSpPr>
          <p:cNvPr id="3" name="מציין מיקום תוכן 2"/>
          <p:cNvSpPr>
            <a:spLocks noGrp="1"/>
          </p:cNvSpPr>
          <p:nvPr>
            <p:ph idx="1"/>
          </p:nvPr>
        </p:nvSpPr>
        <p:spPr>
          <a:xfrm>
            <a:off x="142844" y="1935480"/>
            <a:ext cx="8501122" cy="4389120"/>
          </a:xfrm>
        </p:spPr>
        <p:txBody>
          <a:bodyPr>
            <a:normAutofit/>
          </a:bodyPr>
          <a:lstStyle/>
          <a:p>
            <a:r>
              <a:rPr lang="he-IL" dirty="0" smtClean="0"/>
              <a:t>מבנה של </a:t>
            </a:r>
            <a:r>
              <a:rPr lang="en-US" dirty="0" smtClean="0"/>
              <a:t>XML</a:t>
            </a:r>
            <a:r>
              <a:rPr lang="he-IL" dirty="0" smtClean="0"/>
              <a:t> נקבע מראש ע"י המתכנת...</a:t>
            </a:r>
            <a:r>
              <a:rPr lang="en-US" dirty="0" smtClean="0"/>
              <a:t/>
            </a:r>
            <a:br>
              <a:rPr lang="en-US" dirty="0" smtClean="0"/>
            </a:br>
            <a:r>
              <a:rPr lang="he-IL" dirty="0" smtClean="0"/>
              <a:t>אין לנו פורמט קבוע שאנחנו צריכים להתאים את עצמנו אליו...</a:t>
            </a:r>
          </a:p>
          <a:p>
            <a:r>
              <a:rPr lang="he-IL" dirty="0" smtClean="0"/>
              <a:t>ובכל זאת – איך נוכל לדעת מה הפורמט של המסמך שקיבלנו?</a:t>
            </a:r>
            <a:r>
              <a:rPr lang="en-US" dirty="0" smtClean="0"/>
              <a:t/>
            </a:r>
            <a:br>
              <a:rPr lang="en-US" dirty="0" smtClean="0"/>
            </a:br>
            <a:r>
              <a:rPr lang="he-IL" dirty="0" smtClean="0"/>
              <a:t>בסופו של דבר – התוכנה שלנו צריכה לדעת לקרוא ולנתח את המידע המופיע בו... </a:t>
            </a:r>
            <a:r>
              <a:rPr lang="en-US" dirty="0" smtClean="0"/>
              <a:t/>
            </a:r>
            <a:br>
              <a:rPr lang="en-US" dirty="0" smtClean="0"/>
            </a:br>
            <a:r>
              <a:rPr lang="he-IL" dirty="0" smtClean="0"/>
              <a:t>איך נדע שהקובץ אכן מכיל את המידע שאנחנו מצפים לקבל?</a:t>
            </a:r>
            <a:r>
              <a:rPr lang="en-US" dirty="0" smtClean="0"/>
              <a:t/>
            </a:r>
            <a:br>
              <a:rPr lang="en-US" dirty="0" smtClean="0"/>
            </a:br>
            <a:r>
              <a:rPr lang="he-IL" dirty="0" smtClean="0"/>
              <a:t>איך נדע שהקובץ נמצא בפורמט שאנחנו מצפים לקבל?</a:t>
            </a:r>
            <a:r>
              <a:rPr lang="en-US" dirty="0" smtClean="0"/>
              <a:t/>
            </a:r>
            <a:br>
              <a:rPr lang="en-US" dirty="0" smtClean="0"/>
            </a:br>
            <a:r>
              <a:rPr lang="he-IL" dirty="0" smtClean="0"/>
              <a:t>איך נדע מהם שמות התגים שבהם נמצא המידע שאנו מחפשים?</a:t>
            </a:r>
          </a:p>
          <a:p>
            <a:r>
              <a:rPr lang="he-IL" dirty="0" smtClean="0"/>
              <a:t>יש צורך להגדיר בצורה כלשהי מהם המסמכים התקינים עבור התוכנה שלנו (מסמכים התואמים למה שאנחנו מצפים לקבל)</a:t>
            </a:r>
            <a:r>
              <a:rPr lang="en-US" dirty="0"/>
              <a:t>.</a:t>
            </a:r>
            <a:endParaRPr lang="he-IL" dirty="0" smtClean="0"/>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22</a:t>
            </a:fld>
            <a:endParaRPr lang="he-IL"/>
          </a:p>
        </p:txBody>
      </p:sp>
    </p:spTree>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en-US" dirty="0" smtClean="0"/>
              <a:t>DTD - </a:t>
            </a:r>
            <a:r>
              <a:rPr lang="he-IL" dirty="0" smtClean="0"/>
              <a:t>הגדרת סכמה</a:t>
            </a:r>
            <a:r>
              <a:rPr lang="en-US" dirty="0" smtClean="0"/>
              <a:t>- XML</a:t>
            </a:r>
            <a:endParaRPr lang="he-IL" dirty="0"/>
          </a:p>
        </p:txBody>
      </p:sp>
      <p:sp>
        <p:nvSpPr>
          <p:cNvPr id="3" name="מציין מיקום תוכן 2"/>
          <p:cNvSpPr>
            <a:spLocks noGrp="1"/>
          </p:cNvSpPr>
          <p:nvPr>
            <p:ph idx="1"/>
          </p:nvPr>
        </p:nvSpPr>
        <p:spPr>
          <a:xfrm>
            <a:off x="142844" y="1935480"/>
            <a:ext cx="8501122" cy="4661872"/>
          </a:xfrm>
        </p:spPr>
        <p:txBody>
          <a:bodyPr>
            <a:normAutofit/>
          </a:bodyPr>
          <a:lstStyle/>
          <a:p>
            <a:r>
              <a:rPr lang="he-IL" dirty="0"/>
              <a:t>שפת </a:t>
            </a:r>
            <a:r>
              <a:rPr lang="en-US" dirty="0"/>
              <a:t>DTD</a:t>
            </a:r>
            <a:r>
              <a:rPr lang="he-IL" dirty="0"/>
              <a:t> – </a:t>
            </a:r>
            <a:r>
              <a:rPr lang="en-US" dirty="0"/>
              <a:t>Document Type Definition</a:t>
            </a:r>
            <a:r>
              <a:rPr lang="he-IL" dirty="0"/>
              <a:t>.</a:t>
            </a:r>
          </a:p>
          <a:p>
            <a:r>
              <a:rPr lang="he-IL" dirty="0" smtClean="0"/>
              <a:t>מגדירה את קב' המסמכים ה"תקינים" </a:t>
            </a:r>
            <a:r>
              <a:rPr lang="en-US" dirty="0"/>
              <a:t>(valid</a:t>
            </a:r>
            <a:r>
              <a:rPr lang="en-US" dirty="0" smtClean="0"/>
              <a:t>)</a:t>
            </a:r>
            <a:r>
              <a:rPr lang="he-IL" dirty="0" smtClean="0"/>
              <a:t>.</a:t>
            </a:r>
          </a:p>
          <a:p>
            <a:endParaRPr lang="he-IL" dirty="0"/>
          </a:p>
          <a:p>
            <a:r>
              <a:rPr lang="he-IL" dirty="0" smtClean="0"/>
              <a:t>היכולת להגדיר קב' מסמכים תקינים מאפשרת לקבוצות מוסמכות להגדיר את הפורמט של מסמכי ה-</a:t>
            </a:r>
            <a:r>
              <a:rPr lang="en-US" dirty="0" smtClean="0"/>
              <a:t>XML</a:t>
            </a:r>
            <a:r>
              <a:rPr lang="he-IL" dirty="0" smtClean="0"/>
              <a:t> המתאימים להם...</a:t>
            </a:r>
          </a:p>
          <a:p>
            <a:pPr lvl="1"/>
            <a:r>
              <a:rPr lang="he-IL" dirty="0" smtClean="0"/>
              <a:t>מתמטיקאים יכולים להגדיר תגיות מיוחדות עבורם (ליצור תגית עבור העלאת ערך מסוים בריבוע, עבור הוצאת שורש וכו').</a:t>
            </a:r>
          </a:p>
          <a:p>
            <a:r>
              <a:rPr lang="en-US" dirty="0" smtClean="0"/>
              <a:t>DTD</a:t>
            </a:r>
            <a:r>
              <a:rPr lang="he-IL" dirty="0" smtClean="0"/>
              <a:t> תגביל </a:t>
            </a:r>
            <a:r>
              <a:rPr lang="he-IL" u="sng" dirty="0" smtClean="0"/>
              <a:t>בד"כ</a:t>
            </a:r>
            <a:r>
              <a:rPr lang="he-IL" dirty="0" smtClean="0"/>
              <a:t> את סוגי הצמתים והתוויות שלהם (התגים והתכונות) אבל לא את ערכי הצמתים.</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23</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en-US" dirty="0" smtClean="0"/>
              <a:t>DTD - </a:t>
            </a:r>
            <a:r>
              <a:rPr lang="he-IL" dirty="0" smtClean="0"/>
              <a:t>הגדרת סכמה</a:t>
            </a:r>
            <a:r>
              <a:rPr lang="en-US" dirty="0" smtClean="0"/>
              <a:t>- XML</a:t>
            </a:r>
            <a:endParaRPr lang="he-IL" dirty="0"/>
          </a:p>
        </p:txBody>
      </p:sp>
      <p:sp>
        <p:nvSpPr>
          <p:cNvPr id="3" name="מציין מיקום תוכן 2"/>
          <p:cNvSpPr>
            <a:spLocks noGrp="1"/>
          </p:cNvSpPr>
          <p:nvPr>
            <p:ph idx="1"/>
          </p:nvPr>
        </p:nvSpPr>
        <p:spPr>
          <a:xfrm>
            <a:off x="142844" y="1935480"/>
            <a:ext cx="8501122" cy="4922520"/>
          </a:xfrm>
        </p:spPr>
        <p:txBody>
          <a:bodyPr>
            <a:normAutofit fontScale="77500" lnSpcReduction="20000"/>
          </a:bodyPr>
          <a:lstStyle/>
          <a:p>
            <a:r>
              <a:rPr lang="he-IL" dirty="0" smtClean="0"/>
              <a:t>מסמך </a:t>
            </a:r>
            <a:r>
              <a:rPr lang="en-US" dirty="0" smtClean="0"/>
              <a:t>DTD</a:t>
            </a:r>
            <a:r>
              <a:rPr lang="he-IL" dirty="0" smtClean="0"/>
              <a:t> הוא מסמך הצהרות. כל הצהרה היא מהצורה </a:t>
            </a:r>
            <a:r>
              <a:rPr lang="en-US" dirty="0" smtClean="0"/>
              <a:t>&lt;!</a:t>
            </a:r>
            <a:r>
              <a:rPr lang="en-US" dirty="0" smtClean="0">
                <a:solidFill>
                  <a:srgbClr val="FF0000"/>
                </a:solidFill>
              </a:rPr>
              <a:t>.......</a:t>
            </a:r>
            <a:r>
              <a:rPr lang="en-US" dirty="0" smtClean="0"/>
              <a:t>&gt;</a:t>
            </a:r>
          </a:p>
          <a:p>
            <a:r>
              <a:rPr lang="he-IL" dirty="0" smtClean="0"/>
              <a:t>ניתן להוסיף הערות בפורמט </a:t>
            </a:r>
            <a:r>
              <a:rPr lang="en-US" dirty="0" smtClean="0"/>
              <a:t>&lt;!-- comment --&gt;</a:t>
            </a:r>
            <a:endParaRPr lang="he-IL" dirty="0" smtClean="0"/>
          </a:p>
          <a:p>
            <a:endParaRPr lang="he-IL" sz="300" dirty="0" smtClean="0"/>
          </a:p>
          <a:p>
            <a:r>
              <a:rPr lang="he-IL" dirty="0" smtClean="0"/>
              <a:t>הצהרות ה-</a:t>
            </a:r>
            <a:r>
              <a:rPr lang="en-US" dirty="0" smtClean="0"/>
              <a:t>DTD</a:t>
            </a:r>
            <a:r>
              <a:rPr lang="he-IL" dirty="0" smtClean="0"/>
              <a:t> ייכתבו בתוך קובץ ה-</a:t>
            </a:r>
            <a:r>
              <a:rPr lang="en-US" dirty="0" smtClean="0"/>
              <a:t>XML</a:t>
            </a:r>
            <a:r>
              <a:rPr lang="he-IL" dirty="0" smtClean="0"/>
              <a:t> או כקובץ נפרד...</a:t>
            </a:r>
          </a:p>
          <a:p>
            <a:endParaRPr lang="he-IL" sz="1000" dirty="0" smtClean="0"/>
          </a:p>
          <a:p>
            <a:pPr lvl="1"/>
            <a:r>
              <a:rPr lang="he-IL" dirty="0" smtClean="0"/>
              <a:t>בתוך הקובץ:</a:t>
            </a:r>
          </a:p>
          <a:p>
            <a:pPr lvl="1" algn="l" rtl="0"/>
            <a:r>
              <a:rPr lang="en-US" dirty="0" smtClean="0"/>
              <a:t>&lt;!DOCTYPE </a:t>
            </a:r>
            <a:r>
              <a:rPr lang="en-US" dirty="0" smtClean="0">
                <a:solidFill>
                  <a:srgbClr val="FF0000"/>
                </a:solidFill>
              </a:rPr>
              <a:t>root</a:t>
            </a:r>
            <a:r>
              <a:rPr lang="en-US" dirty="0" smtClean="0"/>
              <a:t> [</a:t>
            </a:r>
            <a:br>
              <a:rPr lang="en-US" dirty="0" smtClean="0"/>
            </a:br>
            <a:r>
              <a:rPr lang="en-US" dirty="0" smtClean="0">
                <a:solidFill>
                  <a:srgbClr val="002060"/>
                </a:solidFill>
              </a:rPr>
              <a:t>declaration 1</a:t>
            </a:r>
            <a:r>
              <a:rPr lang="en-US" dirty="0">
                <a:solidFill>
                  <a:srgbClr val="002060"/>
                </a:solidFill>
              </a:rPr>
              <a:t/>
            </a:r>
            <a:br>
              <a:rPr lang="en-US" dirty="0">
                <a:solidFill>
                  <a:srgbClr val="002060"/>
                </a:solidFill>
              </a:rPr>
            </a:br>
            <a:r>
              <a:rPr lang="en-US" dirty="0" smtClean="0">
                <a:solidFill>
                  <a:srgbClr val="002060"/>
                </a:solidFill>
              </a:rPr>
              <a:t>declaration 2</a:t>
            </a:r>
            <a:br>
              <a:rPr lang="en-US" dirty="0" smtClean="0">
                <a:solidFill>
                  <a:srgbClr val="002060"/>
                </a:solidFill>
              </a:rPr>
            </a:br>
            <a:r>
              <a:rPr lang="en-US" dirty="0" smtClean="0">
                <a:solidFill>
                  <a:srgbClr val="002060"/>
                </a:solidFill>
              </a:rPr>
              <a:t>…</a:t>
            </a:r>
            <a:br>
              <a:rPr lang="en-US" dirty="0" smtClean="0">
                <a:solidFill>
                  <a:srgbClr val="002060"/>
                </a:solidFill>
              </a:rPr>
            </a:br>
            <a:r>
              <a:rPr lang="en-US" dirty="0" smtClean="0">
                <a:solidFill>
                  <a:srgbClr val="002060"/>
                </a:solidFill>
              </a:rPr>
              <a:t>final declaration</a:t>
            </a:r>
            <a:r>
              <a:rPr lang="en-US" dirty="0">
                <a:solidFill>
                  <a:srgbClr val="002060"/>
                </a:solidFill>
              </a:rPr>
              <a:t/>
            </a:r>
            <a:br>
              <a:rPr lang="en-US" dirty="0">
                <a:solidFill>
                  <a:srgbClr val="002060"/>
                </a:solidFill>
              </a:rPr>
            </a:br>
            <a:r>
              <a:rPr lang="en-US" dirty="0" smtClean="0"/>
              <a:t>]&gt;</a:t>
            </a:r>
          </a:p>
          <a:p>
            <a:pPr lvl="1" algn="r"/>
            <a:r>
              <a:rPr lang="he-IL" dirty="0" smtClean="0"/>
              <a:t>בקובץ נפרד:</a:t>
            </a:r>
          </a:p>
          <a:p>
            <a:pPr lvl="1" algn="l" rtl="0"/>
            <a:r>
              <a:rPr lang="en-US" dirty="0" smtClean="0"/>
              <a:t>&lt;!DOCTYPE </a:t>
            </a:r>
            <a:r>
              <a:rPr lang="en-US" dirty="0" smtClean="0">
                <a:solidFill>
                  <a:srgbClr val="FF0000"/>
                </a:solidFill>
              </a:rPr>
              <a:t>root</a:t>
            </a:r>
            <a:r>
              <a:rPr lang="en-US" dirty="0" smtClean="0"/>
              <a:t> SYSTEM “</a:t>
            </a:r>
            <a:r>
              <a:rPr lang="en-US" dirty="0" err="1">
                <a:solidFill>
                  <a:srgbClr val="002060"/>
                </a:solidFill>
              </a:rPr>
              <a:t>F</a:t>
            </a:r>
            <a:r>
              <a:rPr lang="en-US" dirty="0" err="1" smtClean="0">
                <a:solidFill>
                  <a:srgbClr val="002060"/>
                </a:solidFill>
              </a:rPr>
              <a:t>ileName</a:t>
            </a:r>
            <a:r>
              <a:rPr lang="en-US" dirty="0" smtClean="0"/>
              <a:t>”&gt;</a:t>
            </a:r>
            <a:endParaRPr lang="he-IL" dirty="0" smtClean="0"/>
          </a:p>
          <a:p>
            <a:pPr marL="393192" lvl="1" indent="0" algn="r">
              <a:buNone/>
            </a:pPr>
            <a:r>
              <a:rPr lang="he-IL" dirty="0" smtClean="0"/>
              <a:t>	כאשר </a:t>
            </a:r>
            <a:r>
              <a:rPr lang="en-US" sz="2500" dirty="0" err="1">
                <a:solidFill>
                  <a:srgbClr val="002060"/>
                </a:solidFill>
              </a:rPr>
              <a:t>FileName</a:t>
            </a:r>
            <a:r>
              <a:rPr lang="he-IL" dirty="0" smtClean="0"/>
              <a:t> הוא</a:t>
            </a:r>
            <a:r>
              <a:rPr lang="en-US" dirty="0" smtClean="0"/>
              <a:t> </a:t>
            </a:r>
            <a:r>
              <a:rPr lang="he-IL" dirty="0" smtClean="0"/>
              <a:t> הפניה (יחסית או ישירה) לקובץ בו נמצאים ההצהרות.</a:t>
            </a:r>
          </a:p>
          <a:p>
            <a:pPr marL="393192" lvl="1" indent="0" algn="r">
              <a:buNone/>
            </a:pPr>
            <a:endParaRPr lang="en-US" sz="800" dirty="0" smtClean="0"/>
          </a:p>
          <a:p>
            <a:pPr lvl="1"/>
            <a:r>
              <a:rPr lang="he-IL" dirty="0" smtClean="0"/>
              <a:t>כזכור, </a:t>
            </a:r>
            <a:r>
              <a:rPr lang="en-US" dirty="0" smtClean="0"/>
              <a:t>XML</a:t>
            </a:r>
            <a:r>
              <a:rPr lang="he-IL" dirty="0" smtClean="0"/>
              <a:t> </a:t>
            </a:r>
            <a:r>
              <a:rPr lang="he-IL" dirty="0"/>
              <a:t>תקין הוא בעל שורש יחיד. שורש זה הוא ה-</a:t>
            </a:r>
            <a:r>
              <a:rPr lang="en-US" dirty="0">
                <a:solidFill>
                  <a:srgbClr val="FF0000"/>
                </a:solidFill>
              </a:rPr>
              <a:t>root</a:t>
            </a:r>
            <a:r>
              <a:rPr lang="he-IL" dirty="0"/>
              <a:t> המוגדר בהצהרה </a:t>
            </a:r>
            <a:r>
              <a:rPr lang="en-US" dirty="0"/>
              <a:t>DOCTYPE</a:t>
            </a:r>
            <a:r>
              <a:rPr lang="he-IL" dirty="0" smtClean="0"/>
              <a:t>.</a:t>
            </a:r>
            <a:endParaRPr lang="en-US" dirty="0" smtClean="0"/>
          </a:p>
          <a:p>
            <a:pPr lvl="1"/>
            <a:r>
              <a:rPr lang="he-IL" dirty="0" smtClean="0"/>
              <a:t>יופיע ישירות אחרי שורת ההצהרה של מסמך </a:t>
            </a:r>
            <a:r>
              <a:rPr lang="en-US" dirty="0" smtClean="0"/>
              <a:t>XML</a:t>
            </a:r>
            <a:r>
              <a:rPr lang="he-IL" dirty="0" smtClean="0"/>
              <a:t>.</a:t>
            </a:r>
          </a:p>
          <a:p>
            <a:pPr lvl="2"/>
            <a:r>
              <a:rPr lang="he-IL" dirty="0" smtClean="0"/>
              <a:t>תזכורת:</a:t>
            </a:r>
            <a:r>
              <a:rPr lang="en-US" dirty="0" smtClean="0"/>
              <a:t> </a:t>
            </a:r>
            <a:r>
              <a:rPr lang="he-IL" dirty="0" smtClean="0"/>
              <a:t> </a:t>
            </a:r>
            <a:r>
              <a:rPr lang="en-US" dirty="0">
                <a:solidFill>
                  <a:srgbClr val="6D6D6D"/>
                </a:solidFill>
              </a:rPr>
              <a:t>&lt;?xml version=“1.0”encoding=“UTF-8</a:t>
            </a:r>
            <a:r>
              <a:rPr lang="en-US" dirty="0" smtClean="0">
                <a:solidFill>
                  <a:srgbClr val="6D6D6D"/>
                </a:solidFill>
              </a:rPr>
              <a:t>”?&gt;</a:t>
            </a:r>
            <a:endParaRPr lang="he-IL" dirty="0" smtClean="0">
              <a:solidFill>
                <a:srgbClr val="6D6D6D"/>
              </a:solidFill>
            </a:endParaRP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24</a:t>
            </a:fld>
            <a:endParaRPr lang="he-IL"/>
          </a:p>
        </p:txBody>
      </p:sp>
      <p:sp>
        <p:nvSpPr>
          <p:cNvPr id="5" name="סוגר מסולסל ימני 4"/>
          <p:cNvSpPr/>
          <p:nvPr/>
        </p:nvSpPr>
        <p:spPr>
          <a:xfrm>
            <a:off x="2487536" y="3541952"/>
            <a:ext cx="360040"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מלבן 5"/>
          <p:cNvSpPr/>
          <p:nvPr/>
        </p:nvSpPr>
        <p:spPr>
          <a:xfrm>
            <a:off x="2923961" y="3825338"/>
            <a:ext cx="1538050" cy="400110"/>
          </a:xfrm>
          <a:prstGeom prst="rect">
            <a:avLst/>
          </a:prstGeom>
        </p:spPr>
        <p:txBody>
          <a:bodyPr wrap="none">
            <a:spAutoFit/>
          </a:bodyPr>
          <a:lstStyle/>
          <a:p>
            <a:r>
              <a:rPr lang="en-US" sz="2000" dirty="0" smtClean="0">
                <a:solidFill>
                  <a:srgbClr val="002060"/>
                </a:solidFill>
              </a:rPr>
              <a:t>declarations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left)">
                                      <p:cBhvr>
                                        <p:cTn id="38" dur="500"/>
                                        <p:tgtEl>
                                          <p:spTgt spid="3">
                                            <p:txEl>
                                              <p:pRg st="8" end="8"/>
                                            </p:txEl>
                                          </p:spTgt>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right)">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en-US" dirty="0" smtClean="0"/>
              <a:t>DTD - </a:t>
            </a:r>
            <a:r>
              <a:rPr lang="he-IL" dirty="0" smtClean="0"/>
              <a:t>הגדרת סכמה</a:t>
            </a:r>
            <a:r>
              <a:rPr lang="en-US" dirty="0" smtClean="0"/>
              <a:t>- XML</a:t>
            </a:r>
            <a:endParaRPr lang="he-IL" dirty="0"/>
          </a:p>
        </p:txBody>
      </p:sp>
      <p:sp>
        <p:nvSpPr>
          <p:cNvPr id="3" name="מציין מיקום תוכן 2"/>
          <p:cNvSpPr>
            <a:spLocks noGrp="1"/>
          </p:cNvSpPr>
          <p:nvPr>
            <p:ph idx="1"/>
          </p:nvPr>
        </p:nvSpPr>
        <p:spPr>
          <a:xfrm>
            <a:off x="142844" y="1935480"/>
            <a:ext cx="8501122" cy="4733880"/>
          </a:xfrm>
        </p:spPr>
        <p:txBody>
          <a:bodyPr>
            <a:normAutofit/>
          </a:bodyPr>
          <a:lstStyle/>
          <a:p>
            <a:r>
              <a:rPr lang="he-IL" dirty="0" smtClean="0"/>
              <a:t>מסמך </a:t>
            </a:r>
            <a:r>
              <a:rPr lang="en-US" dirty="0"/>
              <a:t>DTD</a:t>
            </a:r>
            <a:r>
              <a:rPr lang="he-IL" dirty="0"/>
              <a:t> מאפשר לנו להגדיר את התגיות השונות והמבנה ההיררכי שלהם כפי שאנחנו מצפים לראות במסמך ה-</a:t>
            </a:r>
            <a:r>
              <a:rPr lang="en-US" dirty="0"/>
              <a:t>XML</a:t>
            </a:r>
            <a:r>
              <a:rPr lang="he-IL" dirty="0" smtClean="0"/>
              <a:t>.</a:t>
            </a:r>
          </a:p>
          <a:p>
            <a:endParaRPr lang="he-IL" dirty="0" smtClean="0"/>
          </a:p>
          <a:p>
            <a:r>
              <a:rPr lang="he-IL" dirty="0" smtClean="0"/>
              <a:t>במסמך נצהיר על:</a:t>
            </a:r>
          </a:p>
          <a:p>
            <a:pPr lvl="1"/>
            <a:r>
              <a:rPr lang="he-IL" dirty="0" smtClean="0"/>
              <a:t>אלמנטים – התגים של קובץ ה-</a:t>
            </a:r>
            <a:r>
              <a:rPr lang="en-US" dirty="0" smtClean="0"/>
              <a:t>XML</a:t>
            </a:r>
            <a:r>
              <a:rPr lang="he-IL" dirty="0" smtClean="0"/>
              <a:t>.</a:t>
            </a:r>
          </a:p>
          <a:p>
            <a:pPr lvl="1"/>
            <a:r>
              <a:rPr lang="he-IL" dirty="0" smtClean="0"/>
              <a:t>מאפיינים – התכונות של התגים במסמך </a:t>
            </a:r>
            <a:r>
              <a:rPr lang="en-US" dirty="0" smtClean="0"/>
              <a:t>XML</a:t>
            </a:r>
            <a:r>
              <a:rPr lang="he-IL" dirty="0" smtClean="0"/>
              <a:t>.</a:t>
            </a:r>
          </a:p>
          <a:p>
            <a:pPr lvl="1"/>
            <a:r>
              <a:rPr lang="he-IL" dirty="0" smtClean="0"/>
              <a:t>ישויות – מאפשר לנו ליצור ישויות חדשות מעבר לאלה הקבועות.</a:t>
            </a:r>
          </a:p>
          <a:p>
            <a:pPr lvl="1"/>
            <a:r>
              <a:rPr lang="en-US" dirty="0" smtClean="0"/>
              <a:t>PCDATA</a:t>
            </a:r>
            <a:r>
              <a:rPr lang="he-IL" dirty="0" smtClean="0"/>
              <a:t> – טקסט שנרצה שיפוענח (שהישויות בו יהפכו לקבועים שאותם הם מייצגים והאלמנטים הנמצאים בקטע זה יזוהו). </a:t>
            </a:r>
            <a:r>
              <a:rPr lang="en-US" dirty="0" smtClean="0"/>
              <a:t/>
            </a:r>
            <a:br>
              <a:rPr lang="en-US" dirty="0" smtClean="0"/>
            </a:br>
            <a:r>
              <a:rPr lang="he-IL" dirty="0" smtClean="0"/>
              <a:t>שדות טקסטואליים תמיד יהיו מסוג </a:t>
            </a:r>
            <a:r>
              <a:rPr lang="en-US" dirty="0" smtClean="0"/>
              <a:t>PCDATA</a:t>
            </a:r>
            <a:r>
              <a:rPr lang="he-IL" dirty="0" smtClean="0"/>
              <a:t>.</a:t>
            </a:r>
            <a:endParaRPr lang="he-IL" dirty="0" smtClean="0"/>
          </a:p>
          <a:p>
            <a:endParaRPr lang="he-IL" dirty="0" smtClean="0"/>
          </a:p>
          <a:p>
            <a:endParaRPr lang="he-IL" dirty="0" smtClean="0"/>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25</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2844" y="704088"/>
            <a:ext cx="8786874" cy="1143000"/>
          </a:xfrm>
        </p:spPr>
        <p:txBody>
          <a:bodyPr>
            <a:normAutofit/>
          </a:bodyPr>
          <a:lstStyle/>
          <a:p>
            <a:pPr algn="r" rtl="0"/>
            <a:r>
              <a:rPr lang="he-IL" dirty="0" smtClean="0"/>
              <a:t>תחביר</a:t>
            </a:r>
            <a:r>
              <a:rPr lang="en-US" dirty="0" smtClean="0"/>
              <a:t> - DTD - </a:t>
            </a:r>
            <a:r>
              <a:rPr lang="he-IL" dirty="0" smtClean="0"/>
              <a:t>הגדרת סכמה</a:t>
            </a:r>
            <a:r>
              <a:rPr lang="en-US" dirty="0" smtClean="0"/>
              <a:t>- XML</a:t>
            </a:r>
            <a:endParaRPr lang="he-IL" dirty="0"/>
          </a:p>
        </p:txBody>
      </p:sp>
      <p:sp>
        <p:nvSpPr>
          <p:cNvPr id="3" name="מציין מיקום תוכן 2"/>
          <p:cNvSpPr>
            <a:spLocks noGrp="1"/>
          </p:cNvSpPr>
          <p:nvPr>
            <p:ph idx="1"/>
          </p:nvPr>
        </p:nvSpPr>
        <p:spPr>
          <a:xfrm>
            <a:off x="142844" y="1935480"/>
            <a:ext cx="8501122" cy="4389120"/>
          </a:xfrm>
        </p:spPr>
        <p:txBody>
          <a:bodyPr>
            <a:normAutofit fontScale="92500" lnSpcReduction="20000"/>
          </a:bodyPr>
          <a:lstStyle/>
          <a:p>
            <a:r>
              <a:rPr lang="he-IL" dirty="0" smtClean="0"/>
              <a:t>ניזכר במסמך ה-</a:t>
            </a:r>
            <a:r>
              <a:rPr lang="en-US" dirty="0" smtClean="0"/>
              <a:t>XML</a:t>
            </a:r>
            <a:r>
              <a:rPr lang="he-IL" dirty="0" smtClean="0"/>
              <a:t> המייצג ספר טלפונים:</a:t>
            </a:r>
          </a:p>
          <a:p>
            <a:pPr algn="l" rtl="0"/>
            <a:r>
              <a:rPr lang="en-US" dirty="0" smtClean="0"/>
              <a:t>&lt;?xml  version=“1.0”?&gt;</a:t>
            </a:r>
            <a:br>
              <a:rPr lang="en-US" dirty="0" smtClean="0"/>
            </a:br>
            <a:r>
              <a:rPr lang="en-US" dirty="0" smtClean="0"/>
              <a:t>&lt;Phone-Book&gt;</a:t>
            </a:r>
            <a:br>
              <a:rPr lang="en-US" dirty="0" smtClean="0"/>
            </a:br>
            <a:r>
              <a:rPr lang="en-US" dirty="0" smtClean="0"/>
              <a:t>	&lt;entry&gt;</a:t>
            </a:r>
            <a:br>
              <a:rPr lang="en-US" dirty="0" smtClean="0"/>
            </a:br>
            <a:r>
              <a:rPr lang="en-US" dirty="0" smtClean="0"/>
              <a:t>		&lt;name&gt; </a:t>
            </a:r>
            <a:r>
              <a:rPr lang="en-US" dirty="0" err="1" smtClean="0"/>
              <a:t>Avi</a:t>
            </a:r>
            <a:r>
              <a:rPr lang="en-US" dirty="0" smtClean="0"/>
              <a:t> Cohen &lt;/name&gt;</a:t>
            </a:r>
            <a:br>
              <a:rPr lang="en-US" dirty="0" smtClean="0"/>
            </a:br>
            <a:r>
              <a:rPr lang="en-US" dirty="0" smtClean="0"/>
              <a:t>		&lt;</a:t>
            </a:r>
            <a:r>
              <a:rPr lang="en-US" dirty="0" err="1" smtClean="0"/>
              <a:t>tel</a:t>
            </a:r>
            <a:r>
              <a:rPr lang="en-US" dirty="0" smtClean="0"/>
              <a:t>  preferred=“true”&gt; 03-9242356 &lt;/</a:t>
            </a:r>
            <a:r>
              <a:rPr lang="en-US" dirty="0" err="1" smtClean="0"/>
              <a:t>tel</a:t>
            </a:r>
            <a:r>
              <a:rPr lang="en-US" dirty="0" smtClean="0"/>
              <a:t>&gt;</a:t>
            </a:r>
            <a:br>
              <a:rPr lang="en-US" dirty="0" smtClean="0"/>
            </a:br>
            <a:r>
              <a:rPr lang="en-US" dirty="0" smtClean="0"/>
              <a:t>		&lt;</a:t>
            </a:r>
            <a:r>
              <a:rPr lang="en-US" dirty="0" err="1" smtClean="0"/>
              <a:t>tel</a:t>
            </a:r>
            <a:r>
              <a:rPr lang="en-US" dirty="0" smtClean="0"/>
              <a:t>&gt; 054-6325843 &lt;/</a:t>
            </a:r>
            <a:r>
              <a:rPr lang="en-US" dirty="0" err="1" smtClean="0"/>
              <a:t>tel</a:t>
            </a:r>
            <a:r>
              <a:rPr lang="en-US" dirty="0" smtClean="0"/>
              <a:t>&gt;</a:t>
            </a:r>
            <a:br>
              <a:rPr lang="en-US" dirty="0" smtClean="0"/>
            </a:br>
            <a:r>
              <a:rPr lang="en-US" dirty="0" smtClean="0"/>
              <a:t>	&lt;/entry&gt;</a:t>
            </a:r>
            <a:br>
              <a:rPr lang="en-US" dirty="0" smtClean="0"/>
            </a:br>
            <a:r>
              <a:rPr lang="en-US" dirty="0" smtClean="0"/>
              <a:t>	&lt;entry&gt;</a:t>
            </a:r>
            <a:br>
              <a:rPr lang="en-US" dirty="0" smtClean="0"/>
            </a:br>
            <a:r>
              <a:rPr lang="en-US" dirty="0" smtClean="0"/>
              <a:t>		&lt;name&gt; </a:t>
            </a:r>
            <a:r>
              <a:rPr lang="en-US" dirty="0" err="1" smtClean="0"/>
              <a:t>Beni</a:t>
            </a:r>
            <a:r>
              <a:rPr lang="en-US" dirty="0" smtClean="0"/>
              <a:t> Levi &lt;/name&gt;</a:t>
            </a:r>
            <a:br>
              <a:rPr lang="en-US" dirty="0" smtClean="0"/>
            </a:br>
            <a:r>
              <a:rPr lang="en-US" dirty="0" smtClean="0"/>
              <a:t>		&lt;</a:t>
            </a:r>
            <a:r>
              <a:rPr lang="en-US" dirty="0" err="1" smtClean="0"/>
              <a:t>tel</a:t>
            </a:r>
            <a:r>
              <a:rPr lang="en-US" dirty="0" smtClean="0"/>
              <a:t>&gt; 052-3458974 &lt;/</a:t>
            </a:r>
            <a:r>
              <a:rPr lang="en-US" dirty="0" err="1" smtClean="0"/>
              <a:t>tel</a:t>
            </a:r>
            <a:r>
              <a:rPr lang="en-US" dirty="0" smtClean="0"/>
              <a:t>&gt;</a:t>
            </a:r>
            <a:br>
              <a:rPr lang="en-US" dirty="0" smtClean="0"/>
            </a:br>
            <a:r>
              <a:rPr lang="en-US" dirty="0" smtClean="0"/>
              <a:t>	&lt;/entry&gt;</a:t>
            </a:r>
            <a:br>
              <a:rPr lang="en-US" dirty="0" smtClean="0"/>
            </a:br>
            <a:r>
              <a:rPr lang="en-US" dirty="0" smtClean="0"/>
              <a:t>&lt;/Phone-Book&gt;</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26</a:t>
            </a:fld>
            <a:endParaRPr lang="he-IL"/>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389120"/>
          </a:xfrm>
        </p:spPr>
        <p:txBody>
          <a:bodyPr>
            <a:normAutofit/>
          </a:bodyPr>
          <a:lstStyle/>
          <a:p>
            <a:r>
              <a:rPr lang="he-IL" dirty="0" smtClean="0"/>
              <a:t>הפורמט של הגדרת האלמנטים הוא:</a:t>
            </a:r>
          </a:p>
          <a:p>
            <a:pPr algn="l" rtl="0"/>
            <a:r>
              <a:rPr lang="en-US" dirty="0" smtClean="0"/>
              <a:t>&lt;!ELEMENT  name  (content)&gt;</a:t>
            </a:r>
            <a:endParaRPr lang="he-IL" dirty="0" smtClean="0"/>
          </a:p>
          <a:p>
            <a:r>
              <a:rPr lang="he-IL" dirty="0" smtClean="0"/>
              <a:t>הגדרת האלמנט </a:t>
            </a:r>
            <a:r>
              <a:rPr lang="en-US" dirty="0" smtClean="0"/>
              <a:t>Phone-Book</a:t>
            </a:r>
            <a:r>
              <a:rPr lang="he-IL" dirty="0" smtClean="0"/>
              <a:t> </a:t>
            </a:r>
            <a:r>
              <a:rPr lang="he-IL" dirty="0"/>
              <a:t>ת</a:t>
            </a:r>
            <a:r>
              <a:rPr lang="he-IL" dirty="0" smtClean="0"/>
              <a:t>ראה כך:</a:t>
            </a:r>
          </a:p>
          <a:p>
            <a:pPr algn="l" rtl="0"/>
            <a:r>
              <a:rPr lang="en-US" dirty="0" smtClean="0"/>
              <a:t>&lt;!ELEMENT  Phone-Book (entry+)&gt;</a:t>
            </a:r>
          </a:p>
          <a:p>
            <a:pPr algn="r"/>
            <a:endParaRPr lang="he-IL" dirty="0" smtClean="0"/>
          </a:p>
          <a:p>
            <a:pPr lvl="1"/>
            <a:r>
              <a:rPr lang="he-IL" dirty="0" smtClean="0"/>
              <a:t>שם האלמנט הוא </a:t>
            </a:r>
            <a:r>
              <a:rPr lang="en-US" dirty="0" smtClean="0"/>
              <a:t>Phone-Book</a:t>
            </a:r>
            <a:r>
              <a:rPr lang="he-IL" dirty="0" smtClean="0"/>
              <a:t>.</a:t>
            </a:r>
            <a:r>
              <a:rPr lang="en-US" dirty="0" smtClean="0"/>
              <a:t/>
            </a:r>
            <a:br>
              <a:rPr lang="en-US" dirty="0" smtClean="0"/>
            </a:br>
            <a:r>
              <a:rPr lang="he-IL" dirty="0" smtClean="0"/>
              <a:t>הוא מכיל (כבנים) מספר מופעים של האלמנט </a:t>
            </a:r>
            <a:r>
              <a:rPr lang="en-US" dirty="0" smtClean="0"/>
              <a:t>entry</a:t>
            </a:r>
            <a:r>
              <a:rPr lang="he-IL" dirty="0" smtClean="0"/>
              <a:t>.</a:t>
            </a:r>
          </a:p>
          <a:p>
            <a:pPr lvl="1"/>
            <a:r>
              <a:rPr lang="he-IL" dirty="0" smtClean="0"/>
              <a:t>אבל... כמה בנים?</a:t>
            </a:r>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27</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389120"/>
          </a:xfrm>
        </p:spPr>
        <p:txBody>
          <a:bodyPr>
            <a:normAutofit fontScale="85000" lnSpcReduction="20000"/>
          </a:bodyPr>
          <a:lstStyle/>
          <a:p>
            <a:r>
              <a:rPr lang="he-IL" dirty="0" smtClean="0"/>
              <a:t>סימנים מיוחדים:</a:t>
            </a:r>
          </a:p>
          <a:p>
            <a:pPr lvl="1"/>
            <a:r>
              <a:rPr lang="he-IL" dirty="0" smtClean="0"/>
              <a:t>+ - אלמנט בעל מופע אחד לפחות</a:t>
            </a:r>
          </a:p>
          <a:p>
            <a:pPr lvl="1"/>
            <a:r>
              <a:rPr lang="he-IL" dirty="0" smtClean="0"/>
              <a:t>* - אלמנט בעל 0 מופעים או יותר</a:t>
            </a:r>
          </a:p>
          <a:p>
            <a:pPr lvl="1"/>
            <a:r>
              <a:rPr lang="he-IL" dirty="0" smtClean="0"/>
              <a:t>? – אלמנט בעל מופע אחד לכל היותר.</a:t>
            </a:r>
          </a:p>
          <a:p>
            <a:endParaRPr lang="he-IL" dirty="0" smtClean="0"/>
          </a:p>
          <a:p>
            <a:r>
              <a:rPr lang="he-IL" dirty="0" smtClean="0"/>
              <a:t>כיצד ייראה האלמנט </a:t>
            </a:r>
            <a:r>
              <a:rPr lang="en-US" dirty="0" smtClean="0"/>
              <a:t>entry</a:t>
            </a:r>
            <a:r>
              <a:rPr lang="he-IL" dirty="0" smtClean="0"/>
              <a:t>?</a:t>
            </a:r>
          </a:p>
          <a:p>
            <a:pPr algn="l" rtl="0"/>
            <a:r>
              <a:rPr lang="en-US" dirty="0" smtClean="0"/>
              <a:t>&lt;!ELEMENT  entry (name, </a:t>
            </a:r>
            <a:r>
              <a:rPr lang="en-US" dirty="0" err="1" smtClean="0"/>
              <a:t>tel</a:t>
            </a:r>
            <a:r>
              <a:rPr lang="en-US" dirty="0" smtClean="0"/>
              <a:t>+)&gt;</a:t>
            </a:r>
          </a:p>
          <a:p>
            <a:pPr algn="r"/>
            <a:r>
              <a:rPr lang="he-IL" dirty="0" smtClean="0"/>
              <a:t>מה נעשה אם נרצה לאפשר גם הכנסת אנשים ללא מס' טלפון?</a:t>
            </a:r>
          </a:p>
          <a:p>
            <a:pPr algn="l" rtl="0"/>
            <a:r>
              <a:rPr lang="en-US" dirty="0" smtClean="0"/>
              <a:t>&lt;!ELEMENT  entry (name, </a:t>
            </a:r>
            <a:r>
              <a:rPr lang="en-US" dirty="0" err="1" smtClean="0"/>
              <a:t>tel</a:t>
            </a:r>
            <a:r>
              <a:rPr lang="en-US" dirty="0" smtClean="0"/>
              <a:t>*)&gt;</a:t>
            </a:r>
          </a:p>
          <a:p>
            <a:r>
              <a:rPr lang="he-IL" dirty="0"/>
              <a:t>מה </a:t>
            </a:r>
            <a:r>
              <a:rPr lang="he-IL" dirty="0" smtClean="0"/>
              <a:t>מחייבת אותנו ההגדרה </a:t>
            </a:r>
            <a:r>
              <a:rPr lang="he-IL" dirty="0"/>
              <a:t>הבאה:</a:t>
            </a:r>
          </a:p>
          <a:p>
            <a:pPr algn="l" rtl="0"/>
            <a:r>
              <a:rPr lang="en-US" dirty="0" smtClean="0"/>
              <a:t>&lt;!</a:t>
            </a:r>
            <a:r>
              <a:rPr lang="en-US" dirty="0"/>
              <a:t>ELEMENT elem1 (elem2?, elem3)+&gt;</a:t>
            </a:r>
          </a:p>
          <a:p>
            <a:r>
              <a:rPr lang="he-IL" dirty="0"/>
              <a:t>בכל מופע של אלמנט 1 יהיה לפחות בן אחד של אלמנט 3, כאשר אם יש בן של אלמנט 2 – יופיע אחריו מופע של אלמנט 3.</a:t>
            </a:r>
            <a:endParaRPr lang="he-IL"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28</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389120"/>
          </a:xfrm>
        </p:spPr>
        <p:txBody>
          <a:bodyPr>
            <a:normAutofit/>
          </a:bodyPr>
          <a:lstStyle/>
          <a:p>
            <a:r>
              <a:rPr lang="he-IL" dirty="0" smtClean="0"/>
              <a:t>האלמנט </a:t>
            </a:r>
            <a:r>
              <a:rPr lang="en-US" dirty="0" smtClean="0"/>
              <a:t>name</a:t>
            </a:r>
            <a:r>
              <a:rPr lang="he-IL" dirty="0"/>
              <a:t> ייראה </a:t>
            </a:r>
            <a:r>
              <a:rPr lang="he-IL" dirty="0" smtClean="0"/>
              <a:t>כך:</a:t>
            </a:r>
          </a:p>
          <a:p>
            <a:pPr algn="l" rtl="0"/>
            <a:r>
              <a:rPr lang="en-US" dirty="0" smtClean="0"/>
              <a:t>&lt;!ELEMENT name (#PCDATA)&gt;</a:t>
            </a:r>
          </a:p>
          <a:p>
            <a:pPr algn="l" rtl="0"/>
            <a:endParaRPr lang="en-US" dirty="0" smtClean="0"/>
          </a:p>
          <a:p>
            <a:pPr algn="r"/>
            <a:r>
              <a:rPr lang="he-IL" dirty="0" smtClean="0"/>
              <a:t>ניתן לאפשר למשתמש לבחור בין מספר אלמנטים ע"י שימוש ב-"|"</a:t>
            </a:r>
          </a:p>
          <a:p>
            <a:pPr algn="l" rtl="0"/>
            <a:r>
              <a:rPr lang="en-US" dirty="0"/>
              <a:t>&lt;!ELEMENT elem1 </a:t>
            </a:r>
            <a:r>
              <a:rPr lang="en-US" dirty="0" smtClean="0"/>
              <a:t>(elem2| </a:t>
            </a:r>
            <a:r>
              <a:rPr lang="en-US" dirty="0"/>
              <a:t>elem3</a:t>
            </a:r>
            <a:r>
              <a:rPr lang="en-US" dirty="0" smtClean="0"/>
              <a:t>)&gt;</a:t>
            </a:r>
            <a:endParaRPr lang="en-US" dirty="0"/>
          </a:p>
          <a:p>
            <a:r>
              <a:rPr lang="he-IL" dirty="0" smtClean="0"/>
              <a:t>במקרה של בחירה –חייבים </a:t>
            </a:r>
            <a:r>
              <a:rPr lang="he-IL" dirty="0"/>
              <a:t>לאפשר מצב שבו המפענח יודע איזה חלק של המודל הוא בוחר... כלומר:</a:t>
            </a:r>
          </a:p>
          <a:p>
            <a:pPr algn="l" rtl="0"/>
            <a:r>
              <a:rPr lang="en-US" dirty="0"/>
              <a:t>&lt;!ELEMENT elem1 ((elem2, elem3) | (elem2, elem4))&gt;</a:t>
            </a:r>
          </a:p>
          <a:p>
            <a:pPr algn="l" rtl="0"/>
            <a:r>
              <a:rPr lang="en-US" dirty="0"/>
              <a:t>&lt;!ELEMENT elem1 (elem2, (elem3 | elem4))&gt;</a:t>
            </a:r>
          </a:p>
          <a:p>
            <a:pPr algn="r"/>
            <a:endParaRPr lang="en-US"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cxnSp>
        <p:nvCxnSpPr>
          <p:cNvPr id="4" name="Straight Connector 4"/>
          <p:cNvCxnSpPr/>
          <p:nvPr/>
        </p:nvCxnSpPr>
        <p:spPr>
          <a:xfrm rot="10800000">
            <a:off x="395536" y="5503583"/>
            <a:ext cx="8143932" cy="0"/>
          </a:xfrm>
          <a:prstGeom prst="line">
            <a:avLst/>
          </a:prstGeom>
        </p:spPr>
        <p:style>
          <a:lnRef idx="3">
            <a:schemeClr val="dk1"/>
          </a:lnRef>
          <a:fillRef idx="0">
            <a:schemeClr val="dk1"/>
          </a:fillRef>
          <a:effectRef idx="2">
            <a:schemeClr val="dk1"/>
          </a:effectRef>
          <a:fontRef idx="minor">
            <a:schemeClr val="tx1"/>
          </a:fontRef>
        </p:style>
      </p:cxn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29</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4"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from="(-#ppt_w/2)" to="(#ppt_x)" calcmode="lin" valueType="num">
                                      <p:cBhvr>
                                        <p:cTn id="27" dur="600" fill="hold">
                                          <p:stCondLst>
                                            <p:cond delay="0"/>
                                          </p:stCondLst>
                                        </p:cTn>
                                        <p:tgtEl>
                                          <p:spTgt spid="4"/>
                                        </p:tgtEl>
                                        <p:attrNameLst>
                                          <p:attrName>ppt_x</p:attrName>
                                        </p:attrNameLst>
                                      </p:cBhvr>
                                    </p:anim>
                                    <p:anim from="0" to="-1.0" calcmode="lin" valueType="num">
                                      <p:cBhvr>
                                        <p:cTn id="28" dur="200" decel="50000" autoRev="1" fill="hold">
                                          <p:stCondLst>
                                            <p:cond delay="600"/>
                                          </p:stCondLst>
                                        </p:cTn>
                                        <p:tgtEl>
                                          <p:spTgt spid="4"/>
                                        </p:tgtEl>
                                        <p:attrNameLst>
                                          <p:attrName>xshear</p:attrName>
                                        </p:attrNameLst>
                                      </p:cBhvr>
                                    </p:anim>
                                    <p:animScale>
                                      <p:cBhvr>
                                        <p:cTn id="29" dur="200" decel="100000" autoRev="1" fill="hold">
                                          <p:stCondLst>
                                            <p:cond delay="600"/>
                                          </p:stCondLst>
                                        </p:cTn>
                                        <p:tgtEl>
                                          <p:spTgt spid="4"/>
                                        </p:tgtEl>
                                      </p:cBhvr>
                                      <p:from x="100000" y="100000"/>
                                      <p:to x="80000" y="100000"/>
                                    </p:animScale>
                                    <p:anim by="(#ppt_h/3+#ppt_w*0.1)" calcmode="lin" valueType="num">
                                      <p:cBhvr additive="sum">
                                        <p:cTn id="30" dur="200" decel="100000" autoRev="1" fill="hold">
                                          <p:stCondLst>
                                            <p:cond delay="600"/>
                                          </p:stCondLst>
                                        </p:cTn>
                                        <p:tgtEl>
                                          <p:spTgt spid="4"/>
                                        </p:tgtEl>
                                        <p:attrNameLst>
                                          <p:attrName>ppt_x</p:attrName>
                                        </p:attrNameLst>
                                      </p:cBhvr>
                                    </p:anim>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a:r>
              <a:rPr lang="he-IL" dirty="0" smtClean="0"/>
              <a:t>מטלות</a:t>
            </a:r>
            <a:endParaRPr lang="he-IL" dirty="0"/>
          </a:p>
        </p:txBody>
      </p:sp>
      <p:sp>
        <p:nvSpPr>
          <p:cNvPr id="3" name="מציין מיקום תוכן 2"/>
          <p:cNvSpPr>
            <a:spLocks noGrp="1"/>
          </p:cNvSpPr>
          <p:nvPr>
            <p:ph idx="1"/>
          </p:nvPr>
        </p:nvSpPr>
        <p:spPr>
          <a:xfrm>
            <a:off x="0" y="1700808"/>
            <a:ext cx="8686800" cy="5157192"/>
          </a:xfrm>
        </p:spPr>
        <p:txBody>
          <a:bodyPr>
            <a:normAutofit/>
          </a:bodyPr>
          <a:lstStyle/>
          <a:p>
            <a:r>
              <a:rPr lang="he-IL" dirty="0" smtClean="0"/>
              <a:t>תרגילים תיאורטיים / </a:t>
            </a:r>
            <a:r>
              <a:rPr lang="he-IL" dirty="0" smtClean="0"/>
              <a:t>מעשיים–בהמשך הקורס</a:t>
            </a:r>
            <a:endParaRPr lang="he-IL" dirty="0" smtClean="0"/>
          </a:p>
          <a:p>
            <a:r>
              <a:rPr lang="he-IL" dirty="0" smtClean="0"/>
              <a:t>פרויקט גמר</a:t>
            </a:r>
            <a:endParaRPr lang="he-IL" dirty="0" smtClean="0"/>
          </a:p>
          <a:p>
            <a:pPr lvl="2"/>
            <a:r>
              <a:rPr lang="he-IL" sz="2300" dirty="0" smtClean="0"/>
              <a:t>הגשה </a:t>
            </a:r>
            <a:r>
              <a:rPr lang="he-IL" sz="2300" dirty="0" smtClean="0"/>
              <a:t>– בעזרת מערכת ה-</a:t>
            </a:r>
            <a:r>
              <a:rPr lang="en-US" sz="2300" dirty="0" smtClean="0"/>
              <a:t>submit</a:t>
            </a:r>
            <a:r>
              <a:rPr lang="he-IL" sz="2300" dirty="0" smtClean="0"/>
              <a:t>.</a:t>
            </a:r>
          </a:p>
          <a:p>
            <a:pPr lvl="2"/>
            <a:r>
              <a:rPr lang="he-IL" sz="2300" dirty="0" smtClean="0"/>
              <a:t>הפרויקט יהיה בשפת </a:t>
            </a:r>
            <a:r>
              <a:rPr lang="en-US" sz="2300" dirty="0" smtClean="0"/>
              <a:t>c# </a:t>
            </a:r>
            <a:r>
              <a:rPr lang="en-US" sz="2300" dirty="0" err="1" smtClean="0"/>
              <a:t>.net</a:t>
            </a:r>
            <a:r>
              <a:rPr lang="he-IL" sz="2300" dirty="0" smtClean="0"/>
              <a:t> </a:t>
            </a:r>
            <a:r>
              <a:rPr lang="he-IL" sz="2300" dirty="0" smtClean="0"/>
              <a:t>בלבד</a:t>
            </a:r>
            <a:r>
              <a:rPr lang="he-IL" sz="2300" dirty="0" smtClean="0"/>
              <a:t>! </a:t>
            </a:r>
            <a:r>
              <a:rPr lang="en-US" sz="2300" dirty="0" smtClean="0"/>
              <a:t/>
            </a:r>
            <a:br>
              <a:rPr lang="en-US" sz="2300" dirty="0" smtClean="0"/>
            </a:br>
            <a:r>
              <a:rPr lang="he-IL" sz="2300" dirty="0" smtClean="0"/>
              <a:t>למי שלא מכיר – מומלץ כבר עכשיו להתחיל ולהכיר את השפה.</a:t>
            </a:r>
          </a:p>
          <a:p>
            <a:r>
              <a:rPr lang="he-IL" dirty="0" smtClean="0"/>
              <a:t>בחינה </a:t>
            </a:r>
            <a:endParaRPr lang="he-IL" dirty="0"/>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3</a:t>
            </a:fld>
            <a:endParaRPr lang="he-IL"/>
          </a:p>
        </p:txBody>
      </p:sp>
    </p:spTree>
    <p:extLst>
      <p:ext uri="{BB962C8B-B14F-4D97-AF65-F5344CB8AC3E}">
        <p14:creationId xmlns:p14="http://schemas.microsoft.com/office/powerpoint/2010/main" val="95555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389120"/>
          </a:xfrm>
        </p:spPr>
        <p:txBody>
          <a:bodyPr>
            <a:normAutofit fontScale="92500" lnSpcReduction="20000"/>
          </a:bodyPr>
          <a:lstStyle/>
          <a:p>
            <a:r>
              <a:rPr lang="he-IL" dirty="0"/>
              <a:t>נניח שנרצה לאפשר טיפה גמישות במסמך...</a:t>
            </a:r>
            <a:r>
              <a:rPr lang="en-US" dirty="0"/>
              <a:t/>
            </a:r>
            <a:br>
              <a:rPr lang="en-US" dirty="0"/>
            </a:br>
            <a:r>
              <a:rPr lang="he-IL" dirty="0"/>
              <a:t>נניח שנרצה להגדיר שם גם בצורה הבאה:</a:t>
            </a:r>
          </a:p>
          <a:p>
            <a:pPr algn="l" rtl="0"/>
            <a:r>
              <a:rPr lang="he-IL" dirty="0"/>
              <a:t>&gt;</a:t>
            </a:r>
            <a:r>
              <a:rPr lang="en-US" dirty="0"/>
              <a:t>name&gt;</a:t>
            </a:r>
            <a:br>
              <a:rPr lang="en-US" dirty="0"/>
            </a:br>
            <a:r>
              <a:rPr lang="en-US" dirty="0"/>
              <a:t>	&lt;</a:t>
            </a:r>
            <a:r>
              <a:rPr lang="en-US" dirty="0" err="1"/>
              <a:t>fname</a:t>
            </a:r>
            <a:r>
              <a:rPr lang="en-US" dirty="0"/>
              <a:t>&gt;</a:t>
            </a:r>
            <a:r>
              <a:rPr lang="en-US" dirty="0" err="1"/>
              <a:t>Avi</a:t>
            </a:r>
            <a:r>
              <a:rPr lang="en-US" dirty="0"/>
              <a:t>&lt;/</a:t>
            </a:r>
            <a:r>
              <a:rPr lang="en-US" dirty="0" err="1"/>
              <a:t>fname</a:t>
            </a:r>
            <a:r>
              <a:rPr lang="en-US" dirty="0"/>
              <a:t>&gt;</a:t>
            </a:r>
            <a:br>
              <a:rPr lang="en-US" dirty="0"/>
            </a:br>
            <a:r>
              <a:rPr lang="en-US" dirty="0"/>
              <a:t>	&lt;</a:t>
            </a:r>
            <a:r>
              <a:rPr lang="en-US" dirty="0" err="1"/>
              <a:t>lname</a:t>
            </a:r>
            <a:r>
              <a:rPr lang="en-US" dirty="0"/>
              <a:t>&gt;</a:t>
            </a:r>
            <a:r>
              <a:rPr lang="en-US" dirty="0" err="1"/>
              <a:t>Cohem</a:t>
            </a:r>
            <a:r>
              <a:rPr lang="en-US" dirty="0"/>
              <a:t>&lt;/</a:t>
            </a:r>
            <a:r>
              <a:rPr lang="en-US" dirty="0" err="1"/>
              <a:t>lname</a:t>
            </a:r>
            <a:r>
              <a:rPr lang="en-US" dirty="0"/>
              <a:t>&gt;</a:t>
            </a:r>
            <a:br>
              <a:rPr lang="en-US" dirty="0"/>
            </a:br>
            <a:r>
              <a:rPr lang="en-US" dirty="0"/>
              <a:t>&lt;/name&gt;</a:t>
            </a:r>
          </a:p>
          <a:p>
            <a:r>
              <a:rPr lang="he-IL" dirty="0" smtClean="0"/>
              <a:t>נשתמש ב-</a:t>
            </a:r>
            <a:r>
              <a:rPr lang="en-US" dirty="0" smtClean="0"/>
              <a:t>Mixed Content Element </a:t>
            </a:r>
            <a:endParaRPr lang="he-IL" dirty="0"/>
          </a:p>
          <a:p>
            <a:pPr algn="l" rtl="0"/>
            <a:r>
              <a:rPr lang="en-US" dirty="0"/>
              <a:t>&lt;!ELEMENT name (#PCDATA | </a:t>
            </a:r>
            <a:r>
              <a:rPr lang="en-US" dirty="0" err="1"/>
              <a:t>fname</a:t>
            </a:r>
            <a:r>
              <a:rPr lang="en-US" dirty="0"/>
              <a:t> | </a:t>
            </a:r>
            <a:r>
              <a:rPr lang="en-US" dirty="0" err="1"/>
              <a:t>lname</a:t>
            </a:r>
            <a:r>
              <a:rPr lang="en-US" dirty="0"/>
              <a:t>)*&gt;</a:t>
            </a:r>
          </a:p>
          <a:p>
            <a:pPr lvl="1"/>
            <a:r>
              <a:rPr lang="he-IL" dirty="0" smtClean="0"/>
              <a:t>נוצרת </a:t>
            </a:r>
            <a:r>
              <a:rPr lang="he-IL" dirty="0"/>
              <a:t>לנו כאן חופשיות יתר.</a:t>
            </a:r>
            <a:r>
              <a:rPr lang="en-US" dirty="0"/>
              <a:t> </a:t>
            </a:r>
            <a:r>
              <a:rPr lang="he-IL" dirty="0"/>
              <a:t>(ניתן להגדיר כמה שמות שנרצה)</a:t>
            </a:r>
            <a:r>
              <a:rPr lang="en-US" dirty="0"/>
              <a:t/>
            </a:r>
            <a:br>
              <a:rPr lang="en-US" dirty="0"/>
            </a:br>
            <a:r>
              <a:rPr lang="he-IL" dirty="0" smtClean="0"/>
              <a:t>אם </a:t>
            </a:r>
            <a:r>
              <a:rPr lang="he-IL" dirty="0"/>
              <a:t>אנחנו רוצים להשתמש בתוכן מעורב </a:t>
            </a:r>
            <a:r>
              <a:rPr lang="he-IL" dirty="0" smtClean="0"/>
              <a:t>(טקסט </a:t>
            </a:r>
            <a:r>
              <a:rPr lang="he-IL" dirty="0"/>
              <a:t>+ אלמנטים) אנחנו </a:t>
            </a:r>
            <a:r>
              <a:rPr lang="he-IL" dirty="0" smtClean="0"/>
              <a:t>לא יכולים לקבוע את הסדר או את מספר החזרות.</a:t>
            </a:r>
            <a:endParaRPr lang="he-IL" dirty="0"/>
          </a:p>
          <a:p>
            <a:pPr lvl="1"/>
            <a:r>
              <a:rPr lang="he-IL" dirty="0" smtClean="0"/>
              <a:t>אם </a:t>
            </a:r>
            <a:r>
              <a:rPr lang="he-IL" dirty="0"/>
              <a:t>אנחנו רוצים למנוע את </a:t>
            </a:r>
            <a:r>
              <a:rPr lang="he-IL" dirty="0" smtClean="0"/>
              <a:t>עודף החופשיות הזו </a:t>
            </a:r>
            <a:r>
              <a:rPr lang="he-IL" dirty="0"/>
              <a:t>– נאלץ לבחור שיטה אחת </a:t>
            </a:r>
            <a:r>
              <a:rPr lang="he-IL" dirty="0" smtClean="0"/>
              <a:t>מהשתיים</a:t>
            </a:r>
            <a:r>
              <a:rPr lang="he-IL" dirty="0"/>
              <a:t>.</a:t>
            </a:r>
            <a:endParaRPr lang="en-US" dirty="0"/>
          </a:p>
          <a:p>
            <a:pPr algn="l" rtl="0"/>
            <a:endParaRPr lang="he-IL" dirty="0"/>
          </a:p>
          <a:p>
            <a:pPr algn="r"/>
            <a:endParaRPr lang="en-US"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30</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animEffect transition="in" filter="wipe(left)">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389120"/>
          </a:xfrm>
        </p:spPr>
        <p:txBody>
          <a:bodyPr>
            <a:normAutofit fontScale="92500" lnSpcReduction="10000"/>
          </a:bodyPr>
          <a:lstStyle/>
          <a:p>
            <a:pPr algn="r"/>
            <a:r>
              <a:rPr lang="he-IL" dirty="0" smtClean="0"/>
              <a:t>כיצד ייראה האלמנט </a:t>
            </a:r>
            <a:r>
              <a:rPr lang="en-US" dirty="0" err="1" smtClean="0"/>
              <a:t>tel</a:t>
            </a:r>
            <a:r>
              <a:rPr lang="he-IL" dirty="0" smtClean="0"/>
              <a:t>?</a:t>
            </a:r>
          </a:p>
          <a:p>
            <a:pPr algn="l" rtl="0"/>
            <a:r>
              <a:rPr lang="he-IL" dirty="0" smtClean="0"/>
              <a:t>&gt;</a:t>
            </a:r>
            <a:r>
              <a:rPr lang="en-US" dirty="0" smtClean="0"/>
              <a:t>!ELEMENT </a:t>
            </a:r>
            <a:r>
              <a:rPr lang="en-US" dirty="0" err="1" smtClean="0"/>
              <a:t>tel</a:t>
            </a:r>
            <a:r>
              <a:rPr lang="en-US" dirty="0" smtClean="0"/>
              <a:t> (#PCDATA)&gt;</a:t>
            </a:r>
          </a:p>
          <a:p>
            <a:endParaRPr lang="en-US" dirty="0" smtClean="0"/>
          </a:p>
          <a:p>
            <a:r>
              <a:rPr lang="he-IL" dirty="0"/>
              <a:t>אלמנט ללא בנים ייראה בצורה הבאה:</a:t>
            </a:r>
          </a:p>
          <a:p>
            <a:pPr algn="l" rtl="0"/>
            <a:r>
              <a:rPr lang="he-IL" dirty="0"/>
              <a:t>&gt;</a:t>
            </a:r>
            <a:r>
              <a:rPr lang="en-US" dirty="0"/>
              <a:t>!ELEMENT </a:t>
            </a:r>
            <a:r>
              <a:rPr lang="en-US" dirty="0" err="1"/>
              <a:t>noSon</a:t>
            </a:r>
            <a:r>
              <a:rPr lang="en-US" dirty="0"/>
              <a:t> (EMPTY)&gt;</a:t>
            </a:r>
          </a:p>
          <a:p>
            <a:endParaRPr lang="he-IL" dirty="0"/>
          </a:p>
          <a:p>
            <a:r>
              <a:rPr lang="he-IL" dirty="0"/>
              <a:t>קיימת גם האפשרות הבאה:</a:t>
            </a:r>
          </a:p>
          <a:p>
            <a:pPr algn="l" rtl="0"/>
            <a:r>
              <a:rPr lang="en-US" dirty="0"/>
              <a:t>&lt;!ELEMENT </a:t>
            </a:r>
            <a:r>
              <a:rPr lang="en-US" dirty="0" err="1"/>
              <a:t>elem</a:t>
            </a:r>
            <a:r>
              <a:rPr lang="en-US" dirty="0"/>
              <a:t> (ANY)&gt;</a:t>
            </a:r>
          </a:p>
          <a:p>
            <a:r>
              <a:rPr lang="he-IL" dirty="0"/>
              <a:t>תחת </a:t>
            </a:r>
            <a:r>
              <a:rPr lang="en-US" dirty="0"/>
              <a:t>ANY</a:t>
            </a:r>
            <a:r>
              <a:rPr lang="he-IL" dirty="0"/>
              <a:t> נכנס כל טקסט או אלמנט הקיים במסמך.</a:t>
            </a:r>
            <a:r>
              <a:rPr lang="en-US" dirty="0"/>
              <a:t/>
            </a:r>
            <a:br>
              <a:rPr lang="en-US" dirty="0"/>
            </a:br>
            <a:r>
              <a:rPr lang="he-IL" dirty="0"/>
              <a:t>ברוב המכריע של המקרים לא נשתמש באפשרות זו כי מטרתנו היא בעצם להגביל את המסמך ולא להיפך</a:t>
            </a:r>
            <a:r>
              <a:rPr lang="he-IL" dirty="0" smtClean="0"/>
              <a:t>.</a:t>
            </a:r>
            <a:endParaRPr lang="en-US" dirty="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31</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605620" cy="4565354"/>
          </a:xfrm>
        </p:spPr>
        <p:txBody>
          <a:bodyPr>
            <a:normAutofit lnSpcReduction="10000"/>
          </a:bodyPr>
          <a:lstStyle/>
          <a:p>
            <a:pPr algn="r"/>
            <a:r>
              <a:rPr lang="he-IL" dirty="0" smtClean="0"/>
              <a:t>מבנה הצהרה כללית על תכונה:</a:t>
            </a:r>
          </a:p>
          <a:p>
            <a:pPr algn="l" rtl="0"/>
            <a:r>
              <a:rPr lang="en-US" dirty="0" smtClean="0"/>
              <a:t>&lt;!ATTLIST </a:t>
            </a:r>
            <a:r>
              <a:rPr lang="en-US" dirty="0" smtClean="0">
                <a:solidFill>
                  <a:srgbClr val="FF0000"/>
                </a:solidFill>
              </a:rPr>
              <a:t>name </a:t>
            </a:r>
            <a:r>
              <a:rPr lang="en-US" dirty="0" smtClean="0">
                <a:solidFill>
                  <a:srgbClr val="007033"/>
                </a:solidFill>
              </a:rPr>
              <a:t>att</a:t>
            </a:r>
            <a:r>
              <a:rPr lang="en-US" baseline="-25000" dirty="0" smtClean="0">
                <a:solidFill>
                  <a:srgbClr val="007033"/>
                </a:solidFill>
              </a:rPr>
              <a:t>1</a:t>
            </a:r>
            <a:r>
              <a:rPr lang="en-US" dirty="0" smtClean="0">
                <a:solidFill>
                  <a:srgbClr val="007033"/>
                </a:solidFill>
              </a:rPr>
              <a:t> </a:t>
            </a:r>
            <a:r>
              <a:rPr lang="en-US" dirty="0" smtClean="0">
                <a:solidFill>
                  <a:srgbClr val="0070C0"/>
                </a:solidFill>
              </a:rPr>
              <a:t>type</a:t>
            </a:r>
            <a:r>
              <a:rPr lang="en-US" baseline="-25000" dirty="0" smtClean="0">
                <a:solidFill>
                  <a:srgbClr val="0070C0"/>
                </a:solidFill>
              </a:rPr>
              <a:t>1</a:t>
            </a:r>
            <a:r>
              <a:rPr lang="en-US" dirty="0" smtClean="0">
                <a:solidFill>
                  <a:srgbClr val="FF0000"/>
                </a:solidFill>
              </a:rPr>
              <a:t> </a:t>
            </a:r>
            <a:r>
              <a:rPr lang="en-US" dirty="0" smtClean="0">
                <a:solidFill>
                  <a:srgbClr val="C00000"/>
                </a:solidFill>
              </a:rPr>
              <a:t>def</a:t>
            </a:r>
            <a:r>
              <a:rPr lang="en-US" sz="2400" baseline="-25000" dirty="0" smtClean="0">
                <a:solidFill>
                  <a:srgbClr val="C00000"/>
                </a:solidFill>
              </a:rPr>
              <a:t>1</a:t>
            </a:r>
            <a:r>
              <a:rPr lang="en-US" dirty="0" smtClean="0">
                <a:solidFill>
                  <a:srgbClr val="FF0000"/>
                </a:solidFill>
              </a:rPr>
              <a:t> </a:t>
            </a:r>
            <a:br>
              <a:rPr lang="en-US" dirty="0" smtClean="0">
                <a:solidFill>
                  <a:srgbClr val="FF0000"/>
                </a:solidFill>
              </a:rPr>
            </a:br>
            <a:r>
              <a:rPr lang="en-US" dirty="0" smtClean="0">
                <a:solidFill>
                  <a:srgbClr val="FF0000"/>
                </a:solidFill>
              </a:rPr>
              <a:t>		 	</a:t>
            </a:r>
            <a:r>
              <a:rPr lang="en-US" dirty="0" smtClean="0">
                <a:solidFill>
                  <a:srgbClr val="007033"/>
                </a:solidFill>
              </a:rPr>
              <a:t>att</a:t>
            </a:r>
            <a:r>
              <a:rPr lang="en-US" baseline="-25000" dirty="0" smtClean="0">
                <a:solidFill>
                  <a:srgbClr val="007033"/>
                </a:solidFill>
              </a:rPr>
              <a:t>2</a:t>
            </a:r>
            <a:r>
              <a:rPr lang="en-US" dirty="0" smtClean="0">
                <a:solidFill>
                  <a:srgbClr val="007033"/>
                </a:solidFill>
              </a:rPr>
              <a:t> </a:t>
            </a:r>
            <a:r>
              <a:rPr lang="en-US" dirty="0" smtClean="0">
                <a:solidFill>
                  <a:srgbClr val="0070C0"/>
                </a:solidFill>
              </a:rPr>
              <a:t>type</a:t>
            </a:r>
            <a:r>
              <a:rPr lang="en-US" baseline="-25000" dirty="0" smtClean="0">
                <a:solidFill>
                  <a:srgbClr val="0070C0"/>
                </a:solidFill>
              </a:rPr>
              <a:t>2</a:t>
            </a:r>
            <a:r>
              <a:rPr lang="en-US" dirty="0" smtClean="0">
                <a:solidFill>
                  <a:srgbClr val="FF0000"/>
                </a:solidFill>
              </a:rPr>
              <a:t> </a:t>
            </a:r>
            <a:r>
              <a:rPr lang="en-US" dirty="0" smtClean="0">
                <a:solidFill>
                  <a:srgbClr val="C00000"/>
                </a:solidFill>
              </a:rPr>
              <a:t>def</a:t>
            </a:r>
            <a:r>
              <a:rPr lang="en-US" baseline="-25000" dirty="0" smtClean="0">
                <a:solidFill>
                  <a:srgbClr val="C00000"/>
                </a:solidFill>
              </a:rPr>
              <a:t>2</a:t>
            </a:r>
            <a:r>
              <a:rPr lang="en-US" dirty="0" smtClean="0">
                <a:solidFill>
                  <a:srgbClr val="FF0000"/>
                </a:solidFill>
              </a:rPr>
              <a:t> </a:t>
            </a:r>
            <a:r>
              <a:rPr lang="en-US" dirty="0" smtClean="0"/>
              <a:t>… &gt;</a:t>
            </a:r>
          </a:p>
          <a:p>
            <a:pPr lvl="1"/>
            <a:r>
              <a:rPr lang="en-US" dirty="0" smtClean="0">
                <a:solidFill>
                  <a:srgbClr val="FF0000"/>
                </a:solidFill>
              </a:rPr>
              <a:t>name</a:t>
            </a:r>
            <a:r>
              <a:rPr lang="he-IL" dirty="0" smtClean="0">
                <a:solidFill>
                  <a:srgbClr val="FF0000"/>
                </a:solidFill>
              </a:rPr>
              <a:t> – שם התג</a:t>
            </a:r>
          </a:p>
          <a:p>
            <a:pPr lvl="1"/>
            <a:r>
              <a:rPr lang="en-US" dirty="0" err="1" smtClean="0">
                <a:solidFill>
                  <a:srgbClr val="007033"/>
                </a:solidFill>
              </a:rPr>
              <a:t>att</a:t>
            </a:r>
            <a:r>
              <a:rPr lang="he-IL" dirty="0" smtClean="0">
                <a:solidFill>
                  <a:srgbClr val="007033"/>
                </a:solidFill>
              </a:rPr>
              <a:t> – שם התכונה</a:t>
            </a:r>
          </a:p>
          <a:p>
            <a:pPr lvl="1"/>
            <a:r>
              <a:rPr lang="en-US" dirty="0" smtClean="0">
                <a:solidFill>
                  <a:srgbClr val="0070C0"/>
                </a:solidFill>
              </a:rPr>
              <a:t>type</a:t>
            </a:r>
            <a:r>
              <a:rPr lang="he-IL" dirty="0" smtClean="0">
                <a:solidFill>
                  <a:srgbClr val="0070C0"/>
                </a:solidFill>
              </a:rPr>
              <a:t> – סוג התכונה </a:t>
            </a:r>
            <a:r>
              <a:rPr lang="he-IL" dirty="0" smtClean="0"/>
              <a:t>(בד"כ – </a:t>
            </a:r>
            <a:r>
              <a:rPr lang="en-US" dirty="0" smtClean="0"/>
              <a:t>CDATA</a:t>
            </a:r>
            <a:r>
              <a:rPr lang="he-IL" dirty="0" smtClean="0"/>
              <a:t> – מחרוזת תווים.				   	  לא קשור לקטעי </a:t>
            </a:r>
            <a:r>
              <a:rPr lang="en-US" dirty="0" smtClean="0"/>
              <a:t>CDATA</a:t>
            </a:r>
            <a:r>
              <a:rPr lang="he-IL" dirty="0" smtClean="0"/>
              <a:t> שראינו בקבצי </a:t>
            </a:r>
            <a:r>
              <a:rPr lang="en-US" dirty="0" smtClean="0"/>
              <a:t>XML</a:t>
            </a:r>
            <a:r>
              <a:rPr lang="he-IL" dirty="0" smtClean="0"/>
              <a:t>!)</a:t>
            </a:r>
          </a:p>
          <a:p>
            <a:pPr lvl="1"/>
            <a:r>
              <a:rPr lang="en-US" dirty="0" smtClean="0">
                <a:solidFill>
                  <a:srgbClr val="C00000"/>
                </a:solidFill>
              </a:rPr>
              <a:t>def</a:t>
            </a:r>
            <a:r>
              <a:rPr lang="he-IL" dirty="0" smtClean="0">
                <a:solidFill>
                  <a:srgbClr val="C00000"/>
                </a:solidFill>
              </a:rPr>
              <a:t> – ברירת המחדל</a:t>
            </a:r>
          </a:p>
          <a:p>
            <a:pPr lvl="1"/>
            <a:endParaRPr lang="he-IL" dirty="0" smtClean="0">
              <a:solidFill>
                <a:srgbClr val="C00000"/>
              </a:solidFill>
            </a:endParaRPr>
          </a:p>
          <a:p>
            <a:r>
              <a:rPr lang="he-IL" dirty="0" smtClean="0"/>
              <a:t>הצהרה על התכונה </a:t>
            </a:r>
            <a:r>
              <a:rPr lang="en-US" dirty="0" smtClean="0"/>
              <a:t>preferred</a:t>
            </a:r>
            <a:r>
              <a:rPr lang="he-IL" dirty="0" smtClean="0"/>
              <a:t> במסמך שלנו תיראה כך:</a:t>
            </a:r>
          </a:p>
          <a:p>
            <a:pPr algn="l" rtl="0"/>
            <a:r>
              <a:rPr lang="en-US" dirty="0" smtClean="0"/>
              <a:t>&lt;!ATTLIST </a:t>
            </a:r>
            <a:r>
              <a:rPr lang="en-US" dirty="0" err="1">
                <a:solidFill>
                  <a:srgbClr val="FF0000"/>
                </a:solidFill>
              </a:rPr>
              <a:t>tel</a:t>
            </a:r>
            <a:r>
              <a:rPr lang="en-US" dirty="0" smtClean="0"/>
              <a:t> </a:t>
            </a:r>
            <a:r>
              <a:rPr lang="en-US" dirty="0">
                <a:solidFill>
                  <a:srgbClr val="007033"/>
                </a:solidFill>
              </a:rPr>
              <a:t>preferred</a:t>
            </a:r>
            <a:r>
              <a:rPr lang="en-US" dirty="0" smtClean="0">
                <a:solidFill>
                  <a:srgbClr val="007033"/>
                </a:solidFill>
              </a:rPr>
              <a:t> </a:t>
            </a:r>
            <a:r>
              <a:rPr lang="en-US" dirty="0">
                <a:solidFill>
                  <a:srgbClr val="0070C0"/>
                </a:solidFill>
              </a:rPr>
              <a:t>(true | false)</a:t>
            </a:r>
            <a:r>
              <a:rPr lang="en-US" dirty="0" smtClean="0"/>
              <a:t> </a:t>
            </a:r>
            <a:r>
              <a:rPr lang="en-US" dirty="0">
                <a:solidFill>
                  <a:srgbClr val="C00000"/>
                </a:solidFill>
              </a:rPr>
              <a:t>“false”</a:t>
            </a:r>
            <a:r>
              <a:rPr lang="en-US" dirty="0" smtClean="0"/>
              <a:t>&gt;</a:t>
            </a:r>
            <a:endParaRPr lang="en-US" dirty="0" smtClean="0">
              <a:solidFill>
                <a:srgbClr val="C00000"/>
              </a:solidFill>
            </a:endParaRPr>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32</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565354"/>
          </a:xfrm>
        </p:spPr>
        <p:txBody>
          <a:bodyPr>
            <a:normAutofit lnSpcReduction="10000"/>
          </a:bodyPr>
          <a:lstStyle/>
          <a:p>
            <a:pPr algn="r"/>
            <a:r>
              <a:rPr lang="he-IL" dirty="0" smtClean="0"/>
              <a:t>אפשרויות נוספות עבור ערך ברירת המחדל:</a:t>
            </a:r>
          </a:p>
          <a:p>
            <a:pPr lvl="1"/>
            <a:r>
              <a:rPr lang="en-US" dirty="0" smtClean="0"/>
              <a:t>#REQUIERD</a:t>
            </a:r>
            <a:r>
              <a:rPr lang="he-IL" dirty="0" smtClean="0"/>
              <a:t> – מחייב הכנסת ערך כלשהו.</a:t>
            </a:r>
          </a:p>
          <a:p>
            <a:pPr lvl="1"/>
            <a:r>
              <a:rPr lang="en-US" dirty="0" smtClean="0"/>
              <a:t>#IMPLIED</a:t>
            </a:r>
            <a:r>
              <a:rPr lang="he-IL" dirty="0" smtClean="0"/>
              <a:t> – כאשר אנחנו לא רוצים לחייב את המשתמש להכניס ערך כלשהו ואין לנו ערך ברירת מחדל משלנו.</a:t>
            </a:r>
          </a:p>
          <a:p>
            <a:pPr lvl="1"/>
            <a:r>
              <a:rPr lang="en-US" dirty="0" smtClean="0"/>
              <a:t>#FIXED “value”</a:t>
            </a:r>
            <a:r>
              <a:rPr lang="he-IL" dirty="0" smtClean="0"/>
              <a:t> – הערך </a:t>
            </a:r>
            <a:r>
              <a:rPr lang="en-US" dirty="0"/>
              <a:t>value</a:t>
            </a:r>
            <a:r>
              <a:rPr lang="he-IL" dirty="0" smtClean="0"/>
              <a:t> המופיע חייב להיות הערך של אותה </a:t>
            </a:r>
            <a:r>
              <a:rPr lang="he-IL" dirty="0"/>
              <a:t>התכונה. </a:t>
            </a:r>
            <a:r>
              <a:rPr lang="he-IL" sz="2000" dirty="0"/>
              <a:t>(בד"כ </a:t>
            </a:r>
            <a:r>
              <a:rPr lang="he-IL" sz="2000" dirty="0" smtClean="0"/>
              <a:t>נקבל אזהרה </a:t>
            </a:r>
            <a:r>
              <a:rPr lang="he-IL" sz="2000" dirty="0"/>
              <a:t>אם מופיע ערך אחר)</a:t>
            </a:r>
            <a:endParaRPr lang="he-IL" dirty="0" smtClean="0"/>
          </a:p>
          <a:p>
            <a:pPr lvl="2"/>
            <a:r>
              <a:rPr lang="he-IL" dirty="0" smtClean="0"/>
              <a:t>לדוגמא – אם יש לנו אלמנט של "מחיר" אשר תמיד יהיה בדולרים, אזי ניתן להגדיר: </a:t>
            </a:r>
            <a:endParaRPr lang="en-US" dirty="0" smtClean="0"/>
          </a:p>
          <a:p>
            <a:pPr lvl="2" algn="l" rtl="0"/>
            <a:r>
              <a:rPr lang="en-US" dirty="0" smtClean="0"/>
              <a:t>&lt;!ELEMENT </a:t>
            </a:r>
            <a:r>
              <a:rPr lang="he-IL" dirty="0" smtClean="0"/>
              <a:t> </a:t>
            </a:r>
            <a:r>
              <a:rPr lang="en-US" dirty="0" smtClean="0"/>
              <a:t>price</a:t>
            </a:r>
            <a:r>
              <a:rPr lang="he-IL" dirty="0" smtClean="0"/>
              <a:t> </a:t>
            </a:r>
            <a:r>
              <a:rPr lang="en-US" dirty="0" smtClean="0"/>
              <a:t> #PCDATA&gt;</a:t>
            </a:r>
            <a:br>
              <a:rPr lang="en-US" dirty="0" smtClean="0"/>
            </a:br>
            <a:r>
              <a:rPr lang="en-US" dirty="0" smtClean="0"/>
              <a:t>&lt;!ATTLIST  price  currency</a:t>
            </a:r>
            <a:r>
              <a:rPr lang="he-IL" dirty="0" smtClean="0"/>
              <a:t> </a:t>
            </a:r>
            <a:r>
              <a:rPr lang="en-US" dirty="0" smtClean="0"/>
              <a:t> CDATA  #FIXED</a:t>
            </a:r>
            <a:r>
              <a:rPr lang="he-IL" dirty="0" smtClean="0"/>
              <a:t> </a:t>
            </a:r>
            <a:r>
              <a:rPr lang="en-US" dirty="0" smtClean="0"/>
              <a:t> “</a:t>
            </a:r>
            <a:r>
              <a:rPr lang="en-US" dirty="0" err="1" smtClean="0"/>
              <a:t>usd</a:t>
            </a:r>
            <a:r>
              <a:rPr lang="en-US" dirty="0" smtClean="0"/>
              <a:t>”&gt;</a:t>
            </a:r>
          </a:p>
          <a:p>
            <a:pPr lvl="2" algn="r"/>
            <a:r>
              <a:rPr lang="he-IL" dirty="0" smtClean="0"/>
              <a:t>במצב זה כאשר התוכנית תקרא </a:t>
            </a:r>
            <a:r>
              <a:rPr lang="en-US" dirty="0" smtClean="0"/>
              <a:t>&lt;price&gt;19.99&lt;/price&gt;</a:t>
            </a:r>
            <a:r>
              <a:rPr lang="he-IL" dirty="0" smtClean="0"/>
              <a:t> היא בפועל תציג: </a:t>
            </a:r>
            <a:r>
              <a:rPr lang="en-US" dirty="0" smtClean="0"/>
              <a:t>&lt;price  currency=“</a:t>
            </a:r>
            <a:r>
              <a:rPr lang="en-US" dirty="0" err="1" smtClean="0"/>
              <a:t>usd</a:t>
            </a:r>
            <a:r>
              <a:rPr lang="en-US" dirty="0" smtClean="0"/>
              <a:t>”&gt;19.99&lt;/price&gt;</a:t>
            </a:r>
            <a:endParaRPr lang="he-IL"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33</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389120"/>
          </a:xfrm>
        </p:spPr>
        <p:txBody>
          <a:bodyPr>
            <a:normAutofit/>
          </a:bodyPr>
          <a:lstStyle/>
          <a:p>
            <a:r>
              <a:rPr lang="he-IL" sz="2400" dirty="0" smtClean="0"/>
              <a:t>אז איך נראה מסמך ה-</a:t>
            </a:r>
            <a:r>
              <a:rPr lang="en-US" sz="2400" dirty="0" smtClean="0"/>
              <a:t>DTD</a:t>
            </a:r>
            <a:r>
              <a:rPr lang="he-IL" sz="2400" dirty="0" smtClean="0"/>
              <a:t> שלנו?</a:t>
            </a:r>
          </a:p>
          <a:p>
            <a:pPr algn="l" rtl="0"/>
            <a:r>
              <a:rPr lang="en-US" sz="2400" dirty="0" smtClean="0"/>
              <a:t>&lt;!ELEMENT Phone-Book (entry+)&gt;</a:t>
            </a:r>
          </a:p>
          <a:p>
            <a:pPr algn="l" rtl="0">
              <a:buNone/>
            </a:pPr>
            <a:r>
              <a:rPr lang="en-US" sz="1000" dirty="0" smtClean="0"/>
              <a:t/>
            </a:r>
            <a:br>
              <a:rPr lang="en-US" sz="1000" dirty="0" smtClean="0"/>
            </a:br>
            <a:r>
              <a:rPr lang="en-US" sz="2400" dirty="0" smtClean="0"/>
              <a:t>&lt;!ELEMENT entry (name, </a:t>
            </a:r>
            <a:r>
              <a:rPr lang="en-US" sz="2400" dirty="0" err="1" smtClean="0"/>
              <a:t>tel</a:t>
            </a:r>
            <a:r>
              <a:rPr lang="en-US" sz="2400" dirty="0" smtClean="0"/>
              <a:t>*)&gt;</a:t>
            </a:r>
          </a:p>
          <a:p>
            <a:pPr algn="l" rtl="0">
              <a:buNone/>
            </a:pPr>
            <a:r>
              <a:rPr lang="en-US" sz="1000" dirty="0" smtClean="0"/>
              <a:t/>
            </a:r>
            <a:br>
              <a:rPr lang="en-US" sz="1000" dirty="0" smtClean="0"/>
            </a:br>
            <a:r>
              <a:rPr lang="en-US" sz="2400" dirty="0" smtClean="0"/>
              <a:t>&lt;!ELEMENT name (#PCDATA)&gt;</a:t>
            </a:r>
          </a:p>
          <a:p>
            <a:pPr algn="l" rtl="0">
              <a:buNone/>
            </a:pPr>
            <a:r>
              <a:rPr lang="en-US" sz="1000" dirty="0" smtClean="0"/>
              <a:t/>
            </a:r>
            <a:br>
              <a:rPr lang="en-US" sz="1000" dirty="0" smtClean="0"/>
            </a:br>
            <a:r>
              <a:rPr lang="he-IL" sz="2400" dirty="0" smtClean="0"/>
              <a:t>&gt;</a:t>
            </a:r>
            <a:r>
              <a:rPr lang="en-US" sz="2400" dirty="0" smtClean="0"/>
              <a:t>!ELEMENT </a:t>
            </a:r>
            <a:r>
              <a:rPr lang="en-US" sz="2400" dirty="0" err="1" smtClean="0"/>
              <a:t>tel</a:t>
            </a:r>
            <a:r>
              <a:rPr lang="en-US" sz="2400" dirty="0" smtClean="0"/>
              <a:t> (#PCDATA)&gt;</a:t>
            </a:r>
          </a:p>
          <a:p>
            <a:pPr algn="l" rtl="0">
              <a:buNone/>
            </a:pPr>
            <a:r>
              <a:rPr lang="en-US" sz="1000" dirty="0" smtClean="0"/>
              <a:t/>
            </a:r>
            <a:br>
              <a:rPr lang="en-US" sz="1000" dirty="0" smtClean="0"/>
            </a:br>
            <a:r>
              <a:rPr lang="en-US" sz="2400" dirty="0" smtClean="0"/>
              <a:t>&lt;!ATTLIST </a:t>
            </a:r>
            <a:r>
              <a:rPr lang="en-US" sz="2400" dirty="0" err="1" smtClean="0"/>
              <a:t>tel</a:t>
            </a:r>
            <a:r>
              <a:rPr lang="en-US" sz="2400" dirty="0" smtClean="0"/>
              <a:t> preferred (true | false) “false”&gt;</a:t>
            </a:r>
          </a:p>
          <a:p>
            <a:endParaRPr lang="he-IL" sz="2400" dirty="0" smtClean="0"/>
          </a:p>
          <a:p>
            <a:r>
              <a:rPr lang="he-IL" sz="2400" dirty="0" smtClean="0"/>
              <a:t>שורות אלו יופיעו בקובץ נפרד שנטען בעזרת פקודת </a:t>
            </a:r>
            <a:r>
              <a:rPr lang="en-US" sz="2400" dirty="0" smtClean="0"/>
              <a:t>SYSTEM</a:t>
            </a:r>
            <a:r>
              <a:rPr lang="he-IL" sz="2400" dirty="0" smtClean="0"/>
              <a:t>, או שיופיע בחלק ה- </a:t>
            </a:r>
            <a:r>
              <a:rPr lang="en-US" sz="2400" dirty="0" smtClean="0">
                <a:solidFill>
                  <a:srgbClr val="002060"/>
                </a:solidFill>
              </a:rPr>
              <a:t> declarations</a:t>
            </a:r>
            <a:r>
              <a:rPr lang="he-IL" sz="2400" dirty="0" smtClean="0"/>
              <a:t>של המסמך.</a:t>
            </a:r>
            <a:endParaRPr lang="en-US" sz="2400" dirty="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34</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847088"/>
            <a:ext cx="8501122" cy="4822272"/>
          </a:xfrm>
        </p:spPr>
        <p:txBody>
          <a:bodyPr>
            <a:normAutofit/>
          </a:bodyPr>
          <a:lstStyle/>
          <a:p>
            <a:pPr algn="r"/>
            <a:r>
              <a:rPr lang="he-IL" dirty="0" smtClean="0"/>
              <a:t>מזהים ב-</a:t>
            </a:r>
            <a:r>
              <a:rPr lang="en-US" dirty="0" smtClean="0"/>
              <a:t>XML</a:t>
            </a:r>
            <a:r>
              <a:rPr lang="he-IL" dirty="0" smtClean="0"/>
              <a:t>.</a:t>
            </a:r>
            <a:r>
              <a:rPr lang="en-US" dirty="0" smtClean="0"/>
              <a:t/>
            </a:r>
            <a:br>
              <a:rPr lang="en-US" dirty="0" smtClean="0"/>
            </a:br>
            <a:r>
              <a:rPr lang="he-IL" dirty="0" smtClean="0"/>
              <a:t>לעיתים נרצה ליצור קשרים בין אלמנטים שונים.</a:t>
            </a:r>
            <a:r>
              <a:rPr lang="en-US" dirty="0" smtClean="0"/>
              <a:t/>
            </a:r>
            <a:br>
              <a:rPr lang="en-US" dirty="0" smtClean="0"/>
            </a:br>
            <a:r>
              <a:rPr lang="he-IL" dirty="0" smtClean="0"/>
              <a:t>שלב ראשון – הוספת תכונה שתהווה "מפתח" עבור האלמנט (במטרה שנוכל להתייחס לאותו מפתח):</a:t>
            </a:r>
          </a:p>
          <a:p>
            <a:pPr algn="l" rtl="0"/>
            <a:r>
              <a:rPr lang="en-US" dirty="0" smtClean="0"/>
              <a:t>&lt;!ATTLIST entry  </a:t>
            </a:r>
            <a:r>
              <a:rPr lang="en-US" dirty="0" err="1" smtClean="0"/>
              <a:t>taz</a:t>
            </a:r>
            <a:r>
              <a:rPr lang="en-US" dirty="0" smtClean="0"/>
              <a:t>  </a:t>
            </a:r>
            <a:r>
              <a:rPr lang="en-US" dirty="0" smtClean="0">
                <a:solidFill>
                  <a:srgbClr val="FF0000"/>
                </a:solidFill>
              </a:rPr>
              <a:t>ID</a:t>
            </a:r>
            <a:r>
              <a:rPr lang="en-US" dirty="0" smtClean="0"/>
              <a:t>  #REQUIERD&gt;</a:t>
            </a:r>
          </a:p>
          <a:p>
            <a:pPr algn="r"/>
            <a:endParaRPr lang="he-IL" dirty="0" smtClean="0"/>
          </a:p>
          <a:p>
            <a:r>
              <a:rPr lang="he-IL" dirty="0" smtClean="0"/>
              <a:t>בעקבות העובדה שמדובר </a:t>
            </a:r>
            <a:r>
              <a:rPr lang="he-IL" dirty="0"/>
              <a:t>ב"מפתח" </a:t>
            </a:r>
            <a:r>
              <a:rPr lang="he-IL" dirty="0" smtClean="0"/>
              <a:t>– הערך שיופיע עבור אלמנט זה לא יכול לחזור על עצמו פעמיים באותו המסמך!</a:t>
            </a:r>
          </a:p>
          <a:p>
            <a:pPr algn="r"/>
            <a:r>
              <a:rPr lang="he-IL" dirty="0" smtClean="0"/>
              <a:t>ערכי ברירת המחדל היחידים האפשריים עבור </a:t>
            </a:r>
            <a:r>
              <a:rPr lang="en-US" dirty="0" smtClean="0"/>
              <a:t>ID</a:t>
            </a:r>
            <a:r>
              <a:rPr lang="he-IL" dirty="0" smtClean="0"/>
              <a:t> הם </a:t>
            </a:r>
            <a:r>
              <a:rPr lang="en-US" dirty="0" smtClean="0"/>
              <a:t>#REQUIERD , #IMPLIED</a:t>
            </a:r>
            <a:r>
              <a:rPr lang="he-IL" dirty="0" smtClean="0"/>
              <a:t> </a:t>
            </a:r>
          </a:p>
          <a:p>
            <a:pPr lvl="1"/>
            <a:r>
              <a:rPr lang="he-IL" dirty="0" smtClean="0"/>
              <a:t>(למה </a:t>
            </a:r>
            <a:r>
              <a:rPr lang="en-US" dirty="0" smtClean="0"/>
              <a:t>#FIXED</a:t>
            </a:r>
            <a:r>
              <a:rPr lang="he-IL" dirty="0" smtClean="0"/>
              <a:t> אינו אפשרי</a:t>
            </a:r>
            <a:r>
              <a:rPr lang="he-IL" dirty="0" smtClean="0"/>
              <a:t>?)</a:t>
            </a:r>
            <a:endParaRPr lang="he-IL"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35</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565354"/>
          </a:xfrm>
        </p:spPr>
        <p:txBody>
          <a:bodyPr>
            <a:normAutofit/>
          </a:bodyPr>
          <a:lstStyle/>
          <a:p>
            <a:pPr algn="r"/>
            <a:r>
              <a:rPr lang="he-IL" dirty="0" smtClean="0"/>
              <a:t>שלב שני – יש לתת לאלמנט מסוים תכונה שערכה הוא </a:t>
            </a:r>
            <a:r>
              <a:rPr lang="en-US" dirty="0" smtClean="0"/>
              <a:t>IDREF</a:t>
            </a:r>
            <a:r>
              <a:rPr lang="he-IL" dirty="0" smtClean="0"/>
              <a:t>, כלומר – תכונה שערכה צריך להיות אחד מה-</a:t>
            </a:r>
            <a:r>
              <a:rPr lang="en-US" dirty="0" smtClean="0"/>
              <a:t>ID</a:t>
            </a:r>
            <a:r>
              <a:rPr lang="he-IL" dirty="0" smtClean="0"/>
              <a:t> הקיימים במסמך.</a:t>
            </a:r>
          </a:p>
          <a:p>
            <a:pPr algn="l" rtl="0"/>
            <a:r>
              <a:rPr lang="en-US" sz="2400" dirty="0"/>
              <a:t>&lt;!ATTLIST entry  f</a:t>
            </a:r>
            <a:r>
              <a:rPr lang="en-US" sz="2400" dirty="0" smtClean="0"/>
              <a:t>ather  </a:t>
            </a:r>
            <a:r>
              <a:rPr lang="en-US" sz="2400" dirty="0" smtClean="0">
                <a:solidFill>
                  <a:srgbClr val="FF0000"/>
                </a:solidFill>
              </a:rPr>
              <a:t>IDREF</a:t>
            </a:r>
            <a:r>
              <a:rPr lang="en-US" sz="2400" dirty="0" smtClean="0"/>
              <a:t>  </a:t>
            </a:r>
            <a:r>
              <a:rPr lang="en-US" sz="2400" dirty="0"/>
              <a:t>#REQUIERD</a:t>
            </a:r>
            <a:r>
              <a:rPr lang="en-US" sz="2400" dirty="0" smtClean="0"/>
              <a:t>&gt;</a:t>
            </a:r>
            <a:endParaRPr lang="he-IL" sz="2200" dirty="0" smtClean="0"/>
          </a:p>
          <a:p>
            <a:pPr algn="r"/>
            <a:r>
              <a:rPr lang="he-IL" dirty="0" smtClean="0"/>
              <a:t>נוכל לאפשר רשימה של הפניות בכך שניתן לתכונה את הערך </a:t>
            </a:r>
            <a:r>
              <a:rPr lang="en-US" dirty="0" smtClean="0"/>
              <a:t>IDREFS</a:t>
            </a:r>
            <a:r>
              <a:rPr lang="he-IL" dirty="0" smtClean="0"/>
              <a:t> (הערכים ב-</a:t>
            </a:r>
            <a:r>
              <a:rPr lang="en-US" dirty="0" smtClean="0"/>
              <a:t>XML</a:t>
            </a:r>
            <a:r>
              <a:rPr lang="he-IL" dirty="0" smtClean="0"/>
              <a:t> צריכים להיות מופרדים ע"י רווחים)</a:t>
            </a:r>
          </a:p>
          <a:p>
            <a:pPr algn="r"/>
            <a:r>
              <a:rPr lang="he-IL" dirty="0" smtClean="0"/>
              <a:t>גם לתכונות אלו ערכי ברירת המחדל היחידים האפשריים הם </a:t>
            </a:r>
            <a:r>
              <a:rPr lang="en-US" dirty="0" smtClean="0"/>
              <a:t>#REQUIERD</a:t>
            </a:r>
            <a:r>
              <a:rPr lang="he-IL" dirty="0" smtClean="0"/>
              <a:t> או </a:t>
            </a:r>
            <a:r>
              <a:rPr lang="en-US" dirty="0" smtClean="0"/>
              <a:t>#IMPLIED</a:t>
            </a:r>
            <a:endParaRPr lang="he-IL"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36</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565354"/>
          </a:xfrm>
        </p:spPr>
        <p:txBody>
          <a:bodyPr>
            <a:normAutofit lnSpcReduction="10000"/>
          </a:bodyPr>
          <a:lstStyle/>
          <a:p>
            <a:pPr algn="r"/>
            <a:r>
              <a:rPr lang="he-IL" dirty="0" smtClean="0"/>
              <a:t>דוגמא לקובץ </a:t>
            </a:r>
            <a:r>
              <a:rPr lang="en-US" dirty="0" smtClean="0"/>
              <a:t>DTD</a:t>
            </a:r>
            <a:r>
              <a:rPr lang="he-IL" dirty="0" smtClean="0"/>
              <a:t> עם הפניות:</a:t>
            </a:r>
          </a:p>
          <a:p>
            <a:pPr algn="l" rtl="0">
              <a:spcBef>
                <a:spcPct val="50000"/>
              </a:spcBef>
            </a:pPr>
            <a:r>
              <a:rPr lang="en-US" dirty="0"/>
              <a:t>&lt;!ELEMENT family (person)+&gt;</a:t>
            </a:r>
            <a:br>
              <a:rPr lang="en-US" dirty="0"/>
            </a:br>
            <a:r>
              <a:rPr lang="en-US" dirty="0"/>
              <a:t>&lt;!</a:t>
            </a:r>
            <a:r>
              <a:rPr lang="en-US" dirty="0" smtClean="0"/>
              <a:t>ELEMENT </a:t>
            </a:r>
            <a:r>
              <a:rPr lang="en-US" dirty="0" smtClean="0">
                <a:solidFill>
                  <a:schemeClr val="accent5">
                    <a:lumMod val="50000"/>
                  </a:schemeClr>
                </a:solidFill>
              </a:rPr>
              <a:t>person</a:t>
            </a:r>
            <a:r>
              <a:rPr lang="en-US" dirty="0" smtClean="0"/>
              <a:t> (name) &gt;</a:t>
            </a:r>
            <a:br>
              <a:rPr lang="en-US" dirty="0" smtClean="0"/>
            </a:br>
            <a:r>
              <a:rPr lang="en-US" dirty="0" smtClean="0"/>
              <a:t>&lt;!ATTLIST </a:t>
            </a:r>
            <a:r>
              <a:rPr lang="en-US" dirty="0" smtClean="0">
                <a:solidFill>
                  <a:schemeClr val="accent5">
                    <a:lumMod val="50000"/>
                  </a:schemeClr>
                </a:solidFill>
              </a:rPr>
              <a:t>person</a:t>
            </a:r>
            <a:r>
              <a:rPr lang="en-US" dirty="0" smtClean="0"/>
              <a:t/>
            </a:r>
            <a:br>
              <a:rPr lang="en-US" dirty="0" smtClean="0"/>
            </a:br>
            <a:r>
              <a:rPr lang="en-US" dirty="0" smtClean="0"/>
              <a:t>	</a:t>
            </a:r>
            <a:r>
              <a:rPr lang="en-US" dirty="0" err="1" smtClean="0">
                <a:solidFill>
                  <a:srgbClr val="C00000"/>
                </a:solidFill>
              </a:rPr>
              <a:t>idnum</a:t>
            </a:r>
            <a:r>
              <a:rPr lang="en-US" dirty="0" smtClean="0"/>
              <a:t> </a:t>
            </a:r>
            <a:r>
              <a:rPr lang="en-US" dirty="0" smtClean="0">
                <a:solidFill>
                  <a:srgbClr val="FF0000"/>
                </a:solidFill>
              </a:rPr>
              <a:t>ID</a:t>
            </a:r>
            <a:r>
              <a:rPr lang="en-US" dirty="0" smtClean="0"/>
              <a:t> </a:t>
            </a:r>
            <a:r>
              <a:rPr lang="en-US" dirty="0" smtClean="0">
                <a:solidFill>
                  <a:srgbClr val="0070C0"/>
                </a:solidFill>
              </a:rPr>
              <a:t>#REQUIRED</a:t>
            </a:r>
            <a:r>
              <a:rPr lang="en-US" dirty="0" smtClean="0"/>
              <a:t/>
            </a:r>
            <a:br>
              <a:rPr lang="en-US" dirty="0" smtClean="0"/>
            </a:br>
            <a:r>
              <a:rPr lang="en-US" dirty="0" smtClean="0"/>
              <a:t>	</a:t>
            </a:r>
            <a:r>
              <a:rPr lang="en-US" dirty="0" smtClean="0">
                <a:solidFill>
                  <a:srgbClr val="C00000"/>
                </a:solidFill>
              </a:rPr>
              <a:t>gender</a:t>
            </a:r>
            <a:r>
              <a:rPr lang="en-US" dirty="0" smtClean="0"/>
              <a:t> (male | female) </a:t>
            </a:r>
            <a:r>
              <a:rPr lang="en-US" dirty="0" smtClean="0">
                <a:solidFill>
                  <a:srgbClr val="0070C0"/>
                </a:solidFill>
              </a:rPr>
              <a:t>#REQUIRED</a:t>
            </a:r>
            <a:r>
              <a:rPr lang="en-US" dirty="0" smtClean="0"/>
              <a:t/>
            </a:r>
            <a:br>
              <a:rPr lang="en-US" dirty="0" smtClean="0"/>
            </a:br>
            <a:r>
              <a:rPr lang="en-US" dirty="0" smtClean="0"/>
              <a:t>	</a:t>
            </a:r>
            <a:r>
              <a:rPr lang="en-US" dirty="0" smtClean="0">
                <a:solidFill>
                  <a:srgbClr val="C00000"/>
                </a:solidFill>
              </a:rPr>
              <a:t>father</a:t>
            </a:r>
            <a:r>
              <a:rPr lang="en-US" dirty="0" smtClean="0"/>
              <a:t> </a:t>
            </a:r>
            <a:r>
              <a:rPr lang="en-US" dirty="0" smtClean="0">
                <a:solidFill>
                  <a:srgbClr val="FF0000"/>
                </a:solidFill>
              </a:rPr>
              <a:t>IDREF</a:t>
            </a:r>
            <a:r>
              <a:rPr lang="en-US" dirty="0" smtClean="0"/>
              <a:t> </a:t>
            </a:r>
            <a:r>
              <a:rPr lang="en-US" dirty="0" smtClean="0">
                <a:solidFill>
                  <a:srgbClr val="0070C0"/>
                </a:solidFill>
              </a:rPr>
              <a:t>#IMPLIED</a:t>
            </a:r>
            <a:r>
              <a:rPr lang="en-US" dirty="0" smtClean="0"/>
              <a:t/>
            </a:r>
            <a:br>
              <a:rPr lang="en-US" dirty="0" smtClean="0"/>
            </a:br>
            <a:r>
              <a:rPr lang="en-US" dirty="0" smtClean="0"/>
              <a:t>	</a:t>
            </a:r>
            <a:r>
              <a:rPr lang="en-US" dirty="0" smtClean="0">
                <a:solidFill>
                  <a:srgbClr val="C00000"/>
                </a:solidFill>
              </a:rPr>
              <a:t>mother</a:t>
            </a:r>
            <a:r>
              <a:rPr lang="en-US" dirty="0" smtClean="0"/>
              <a:t> </a:t>
            </a:r>
            <a:r>
              <a:rPr lang="en-US" dirty="0" smtClean="0">
                <a:solidFill>
                  <a:srgbClr val="FF0000"/>
                </a:solidFill>
              </a:rPr>
              <a:t>IDREF</a:t>
            </a:r>
            <a:r>
              <a:rPr lang="en-US" dirty="0" smtClean="0"/>
              <a:t> </a:t>
            </a:r>
            <a:r>
              <a:rPr lang="en-US" dirty="0" smtClean="0">
                <a:solidFill>
                  <a:srgbClr val="0070C0"/>
                </a:solidFill>
              </a:rPr>
              <a:t>#IMPLIED</a:t>
            </a:r>
            <a:r>
              <a:rPr lang="en-US" dirty="0" smtClean="0"/>
              <a:t/>
            </a:r>
            <a:br>
              <a:rPr lang="en-US" dirty="0" smtClean="0"/>
            </a:br>
            <a:r>
              <a:rPr lang="en-US" dirty="0" smtClean="0"/>
              <a:t>	</a:t>
            </a:r>
            <a:r>
              <a:rPr lang="en-US" dirty="0" smtClean="0">
                <a:solidFill>
                  <a:srgbClr val="C00000"/>
                </a:solidFill>
              </a:rPr>
              <a:t>children</a:t>
            </a:r>
            <a:r>
              <a:rPr lang="en-US" dirty="0" smtClean="0"/>
              <a:t> </a:t>
            </a:r>
            <a:r>
              <a:rPr lang="en-US" dirty="0" smtClean="0">
                <a:solidFill>
                  <a:srgbClr val="FF0000"/>
                </a:solidFill>
              </a:rPr>
              <a:t>IDREFS</a:t>
            </a:r>
            <a:r>
              <a:rPr lang="en-US" dirty="0" smtClean="0"/>
              <a:t> </a:t>
            </a:r>
            <a:r>
              <a:rPr lang="en-US" dirty="0" smtClean="0">
                <a:solidFill>
                  <a:srgbClr val="0070C0"/>
                </a:solidFill>
              </a:rPr>
              <a:t>#IMPLIED </a:t>
            </a:r>
            <a:r>
              <a:rPr lang="en-US" dirty="0"/>
              <a:t>&gt;</a:t>
            </a:r>
            <a:br>
              <a:rPr lang="en-US" dirty="0"/>
            </a:br>
            <a:r>
              <a:rPr lang="en-US" dirty="0"/>
              <a:t>&lt;!ELEMENT name (#PCDATA)&gt;</a:t>
            </a:r>
            <a:endParaRPr lang="en-US" dirty="0" smtClean="0"/>
          </a:p>
          <a:p>
            <a:pPr algn="r">
              <a:spcBef>
                <a:spcPct val="50000"/>
              </a:spcBef>
            </a:pPr>
            <a:r>
              <a:rPr lang="he-IL" dirty="0" smtClean="0"/>
              <a:t>למה אין </a:t>
            </a:r>
            <a:r>
              <a:rPr lang="en-US" dirty="0" smtClean="0"/>
              <a:t>#REQUIERD</a:t>
            </a:r>
            <a:r>
              <a:rPr lang="he-IL" dirty="0" smtClean="0"/>
              <a:t> עבור התכונות </a:t>
            </a:r>
            <a:r>
              <a:rPr lang="en-US" dirty="0" smtClean="0"/>
              <a:t>father / mother</a:t>
            </a:r>
            <a:r>
              <a:rPr lang="he-IL" dirty="0" smtClean="0"/>
              <a:t>?</a:t>
            </a:r>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37</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1700808"/>
            <a:ext cx="9144000" cy="5157192"/>
          </a:xfrm>
        </p:spPr>
        <p:txBody>
          <a:bodyPr>
            <a:normAutofit fontScale="62500" lnSpcReduction="20000"/>
          </a:bodyPr>
          <a:lstStyle/>
          <a:p>
            <a:pPr algn="r"/>
            <a:r>
              <a:rPr lang="he-IL" sz="4500" dirty="0" smtClean="0"/>
              <a:t>כך ייראה קובץ </a:t>
            </a:r>
            <a:r>
              <a:rPr lang="en-US" sz="4500" dirty="0" smtClean="0"/>
              <a:t>XML</a:t>
            </a:r>
            <a:r>
              <a:rPr lang="he-IL" sz="4500" dirty="0" smtClean="0"/>
              <a:t> מתאים:</a:t>
            </a:r>
          </a:p>
          <a:p>
            <a:pPr algn="l" rtl="0">
              <a:spcBef>
                <a:spcPct val="50000"/>
              </a:spcBef>
            </a:pPr>
            <a:r>
              <a:rPr lang="en-US" dirty="0"/>
              <a:t>&lt;?xml  version="1.0</a:t>
            </a:r>
            <a:r>
              <a:rPr lang="en-US" dirty="0" smtClean="0"/>
              <a:t>"?&gt;</a:t>
            </a:r>
            <a:br>
              <a:rPr lang="en-US" dirty="0" smtClean="0"/>
            </a:br>
            <a:r>
              <a:rPr lang="en-US" dirty="0" smtClean="0"/>
              <a:t>&lt;!</a:t>
            </a:r>
            <a:r>
              <a:rPr lang="en-US" dirty="0"/>
              <a:t>DOCTYPE family SYSTEM "</a:t>
            </a:r>
            <a:r>
              <a:rPr lang="en-US" dirty="0" smtClean="0"/>
              <a:t>Family.dtd"&gt;</a:t>
            </a:r>
            <a:br>
              <a:rPr lang="en-US" dirty="0" smtClean="0"/>
            </a:br>
            <a:r>
              <a:rPr lang="en-US" dirty="0" smtClean="0"/>
              <a:t>&lt;</a:t>
            </a:r>
            <a:r>
              <a:rPr lang="en-US" dirty="0"/>
              <a:t>family</a:t>
            </a:r>
            <a:r>
              <a:rPr lang="en-US" dirty="0" smtClean="0"/>
              <a:t>&gt;</a:t>
            </a:r>
            <a:br>
              <a:rPr lang="en-US" dirty="0" smtClean="0"/>
            </a:br>
            <a:r>
              <a:rPr lang="en-US" dirty="0"/>
              <a:t>	&lt;person </a:t>
            </a:r>
            <a:r>
              <a:rPr lang="en-US" dirty="0" err="1"/>
              <a:t>idnum</a:t>
            </a:r>
            <a:r>
              <a:rPr lang="en-US" dirty="0"/>
              <a:t>="T11" gender="male" children="T13 T14 T15</a:t>
            </a:r>
            <a:r>
              <a:rPr lang="en-US" dirty="0" smtClean="0"/>
              <a:t>"&gt;</a:t>
            </a:r>
            <a:br>
              <a:rPr lang="en-US" dirty="0" smtClean="0"/>
            </a:br>
            <a:r>
              <a:rPr lang="he-IL" dirty="0" smtClean="0"/>
              <a:t>		</a:t>
            </a:r>
            <a:r>
              <a:rPr lang="en-US" dirty="0" smtClean="0"/>
              <a:t>&lt;</a:t>
            </a:r>
            <a:r>
              <a:rPr lang="en-US" dirty="0"/>
              <a:t>name&gt;11&lt;/name&gt;&lt;/person</a:t>
            </a:r>
            <a:r>
              <a:rPr lang="en-US" dirty="0" smtClean="0"/>
              <a:t>&gt;</a:t>
            </a:r>
            <a:br>
              <a:rPr lang="en-US" dirty="0" smtClean="0"/>
            </a:br>
            <a:r>
              <a:rPr lang="en-US" dirty="0"/>
              <a:t>	&lt;person </a:t>
            </a:r>
            <a:r>
              <a:rPr lang="en-US" dirty="0" err="1"/>
              <a:t>idnum</a:t>
            </a:r>
            <a:r>
              <a:rPr lang="en-US" dirty="0"/>
              <a:t>="T12" gender="female" children="T13 T14 T15</a:t>
            </a:r>
            <a:r>
              <a:rPr lang="en-US" dirty="0" smtClean="0"/>
              <a:t>"&gt;</a:t>
            </a:r>
            <a:br>
              <a:rPr lang="en-US" dirty="0" smtClean="0"/>
            </a:br>
            <a:r>
              <a:rPr lang="he-IL" dirty="0" smtClean="0"/>
              <a:t>		</a:t>
            </a:r>
            <a:r>
              <a:rPr lang="en-US" dirty="0" smtClean="0"/>
              <a:t>&lt;</a:t>
            </a:r>
            <a:r>
              <a:rPr lang="en-US" dirty="0"/>
              <a:t>name&gt;12&lt;/name&gt;&lt;/person</a:t>
            </a:r>
            <a:r>
              <a:rPr lang="en-US" dirty="0" smtClean="0"/>
              <a:t>&gt;</a:t>
            </a:r>
            <a:br>
              <a:rPr lang="en-US" dirty="0" smtClean="0"/>
            </a:br>
            <a:r>
              <a:rPr lang="en-US" dirty="0"/>
              <a:t>	&lt;person </a:t>
            </a:r>
            <a:r>
              <a:rPr lang="en-US" dirty="0" err="1"/>
              <a:t>idnum</a:t>
            </a:r>
            <a:r>
              <a:rPr lang="en-US" dirty="0"/>
              <a:t>="T13" gender="male" father="T11" mother="T12</a:t>
            </a:r>
            <a:r>
              <a:rPr lang="en-US" dirty="0" smtClean="0"/>
              <a:t>"&gt;</a:t>
            </a:r>
            <a:br>
              <a:rPr lang="en-US" dirty="0" smtClean="0"/>
            </a:br>
            <a:r>
              <a:rPr lang="he-IL" dirty="0" smtClean="0"/>
              <a:t>		</a:t>
            </a:r>
            <a:r>
              <a:rPr lang="en-US" dirty="0" smtClean="0"/>
              <a:t>&lt;</a:t>
            </a:r>
            <a:r>
              <a:rPr lang="en-US" dirty="0"/>
              <a:t>name&gt;13&lt;/name&gt;&lt;/person</a:t>
            </a:r>
            <a:r>
              <a:rPr lang="en-US" dirty="0" smtClean="0"/>
              <a:t>&gt;</a:t>
            </a:r>
            <a:br>
              <a:rPr lang="en-US" dirty="0" smtClean="0"/>
            </a:br>
            <a:r>
              <a:rPr lang="en-US" dirty="0"/>
              <a:t>	&lt;person </a:t>
            </a:r>
            <a:r>
              <a:rPr lang="en-US" dirty="0" err="1"/>
              <a:t>idnum</a:t>
            </a:r>
            <a:r>
              <a:rPr lang="en-US" dirty="0"/>
              <a:t>="T14" gender="male" father="T11" mother="T12</a:t>
            </a:r>
            <a:r>
              <a:rPr lang="en-US" dirty="0" smtClean="0"/>
              <a:t>"&gt;</a:t>
            </a:r>
            <a:br>
              <a:rPr lang="en-US" dirty="0" smtClean="0"/>
            </a:br>
            <a:r>
              <a:rPr lang="he-IL" dirty="0" smtClean="0"/>
              <a:t>		</a:t>
            </a:r>
            <a:r>
              <a:rPr lang="en-US" dirty="0" smtClean="0"/>
              <a:t>&lt;</a:t>
            </a:r>
            <a:r>
              <a:rPr lang="en-US" dirty="0"/>
              <a:t>name&gt;14&lt;/name&gt;&lt;/person</a:t>
            </a:r>
            <a:r>
              <a:rPr lang="en-US" dirty="0" smtClean="0"/>
              <a:t>&gt;</a:t>
            </a:r>
            <a:br>
              <a:rPr lang="en-US" dirty="0" smtClean="0"/>
            </a:br>
            <a:r>
              <a:rPr lang="en-US" dirty="0"/>
              <a:t>	&lt;person </a:t>
            </a:r>
            <a:r>
              <a:rPr lang="en-US" dirty="0" err="1"/>
              <a:t>idnum</a:t>
            </a:r>
            <a:r>
              <a:rPr lang="en-US" dirty="0"/>
              <a:t>="T15" gender="female" father="T11" mother="T12" children="T33</a:t>
            </a:r>
            <a:r>
              <a:rPr lang="en-US" dirty="0" smtClean="0"/>
              <a:t>"&gt;</a:t>
            </a:r>
            <a:br>
              <a:rPr lang="en-US" dirty="0" smtClean="0"/>
            </a:br>
            <a:r>
              <a:rPr lang="he-IL" dirty="0" smtClean="0"/>
              <a:t>		</a:t>
            </a:r>
            <a:r>
              <a:rPr lang="en-US" dirty="0" smtClean="0"/>
              <a:t>&lt;</a:t>
            </a:r>
            <a:r>
              <a:rPr lang="en-US" dirty="0"/>
              <a:t>name&gt;15&lt;/name&gt;&lt;/person</a:t>
            </a:r>
            <a:r>
              <a:rPr lang="en-US" dirty="0" smtClean="0"/>
              <a:t>&gt;</a:t>
            </a:r>
            <a:br>
              <a:rPr lang="en-US" dirty="0" smtClean="0"/>
            </a:br>
            <a:r>
              <a:rPr lang="en-US" dirty="0"/>
              <a:t>	&lt;person </a:t>
            </a:r>
            <a:r>
              <a:rPr lang="en-US" dirty="0" err="1"/>
              <a:t>idnum</a:t>
            </a:r>
            <a:r>
              <a:rPr lang="en-US" dirty="0"/>
              <a:t>="T21" gender="male" children="T23</a:t>
            </a:r>
            <a:r>
              <a:rPr lang="en-US" dirty="0" smtClean="0"/>
              <a:t>"&gt;</a:t>
            </a:r>
            <a:br>
              <a:rPr lang="en-US" dirty="0" smtClean="0"/>
            </a:br>
            <a:r>
              <a:rPr lang="he-IL" dirty="0" smtClean="0"/>
              <a:t>		</a:t>
            </a:r>
            <a:r>
              <a:rPr lang="en-US" dirty="0" smtClean="0"/>
              <a:t>&lt;</a:t>
            </a:r>
            <a:r>
              <a:rPr lang="en-US" dirty="0"/>
              <a:t>name&gt;21&lt;/name&gt;&lt;/person</a:t>
            </a:r>
            <a:r>
              <a:rPr lang="en-US" dirty="0" smtClean="0"/>
              <a:t>&gt;</a:t>
            </a:r>
            <a:br>
              <a:rPr lang="en-US" dirty="0" smtClean="0"/>
            </a:br>
            <a:r>
              <a:rPr lang="en-US" dirty="0"/>
              <a:t>	&lt;person </a:t>
            </a:r>
            <a:r>
              <a:rPr lang="en-US" dirty="0" err="1"/>
              <a:t>idnum</a:t>
            </a:r>
            <a:r>
              <a:rPr lang="en-US" dirty="0"/>
              <a:t>="T22" gender="female" children="T23</a:t>
            </a:r>
            <a:r>
              <a:rPr lang="en-US" dirty="0" smtClean="0"/>
              <a:t>"&gt;</a:t>
            </a:r>
            <a:br>
              <a:rPr lang="en-US" dirty="0" smtClean="0"/>
            </a:br>
            <a:r>
              <a:rPr lang="he-IL" dirty="0" smtClean="0"/>
              <a:t>		</a:t>
            </a:r>
            <a:r>
              <a:rPr lang="en-US" dirty="0" smtClean="0"/>
              <a:t>&lt;</a:t>
            </a:r>
            <a:r>
              <a:rPr lang="en-US" dirty="0"/>
              <a:t>name&gt;22&lt;/name&gt;&lt;/person</a:t>
            </a:r>
            <a:r>
              <a:rPr lang="en-US" dirty="0" smtClean="0"/>
              <a:t>&gt;</a:t>
            </a:r>
            <a:br>
              <a:rPr lang="en-US" dirty="0" smtClean="0"/>
            </a:br>
            <a:r>
              <a:rPr lang="en-US" dirty="0"/>
              <a:t>	&lt;person </a:t>
            </a:r>
            <a:r>
              <a:rPr lang="en-US" dirty="0" err="1"/>
              <a:t>idnum</a:t>
            </a:r>
            <a:r>
              <a:rPr lang="en-US" dirty="0"/>
              <a:t>="T23" gender="male" father="T21" mother="T22" children="T33</a:t>
            </a:r>
            <a:r>
              <a:rPr lang="en-US" dirty="0" smtClean="0"/>
              <a:t>"&gt;</a:t>
            </a:r>
            <a:br>
              <a:rPr lang="en-US" dirty="0" smtClean="0"/>
            </a:br>
            <a:r>
              <a:rPr lang="he-IL" dirty="0" smtClean="0"/>
              <a:t>		</a:t>
            </a:r>
            <a:r>
              <a:rPr lang="en-US" dirty="0" smtClean="0"/>
              <a:t>&lt;</a:t>
            </a:r>
            <a:r>
              <a:rPr lang="en-US" dirty="0"/>
              <a:t>name&gt;23&lt;/name&gt;&lt;/person</a:t>
            </a:r>
            <a:r>
              <a:rPr lang="en-US" dirty="0" smtClean="0"/>
              <a:t>&gt;</a:t>
            </a:r>
            <a:br>
              <a:rPr lang="en-US" dirty="0" smtClean="0"/>
            </a:br>
            <a:r>
              <a:rPr lang="en-US" dirty="0"/>
              <a:t>	&lt;person </a:t>
            </a:r>
            <a:r>
              <a:rPr lang="en-US" dirty="0" err="1"/>
              <a:t>idnum</a:t>
            </a:r>
            <a:r>
              <a:rPr lang="en-US" dirty="0"/>
              <a:t>="T33" gender="female" father="T23" mother="T15</a:t>
            </a:r>
            <a:r>
              <a:rPr lang="en-US" dirty="0" smtClean="0"/>
              <a:t>"&gt;</a:t>
            </a:r>
            <a:br>
              <a:rPr lang="en-US" dirty="0" smtClean="0"/>
            </a:br>
            <a:r>
              <a:rPr lang="he-IL" dirty="0" smtClean="0"/>
              <a:t>		</a:t>
            </a:r>
            <a:r>
              <a:rPr lang="en-US" dirty="0" smtClean="0"/>
              <a:t>&lt;</a:t>
            </a:r>
            <a:r>
              <a:rPr lang="en-US" dirty="0"/>
              <a:t>name&gt;33&lt;/name&gt;&lt;/person</a:t>
            </a:r>
            <a:r>
              <a:rPr lang="en-US" dirty="0" smtClean="0"/>
              <a:t>&gt;</a:t>
            </a:r>
            <a:br>
              <a:rPr lang="en-US" dirty="0" smtClean="0"/>
            </a:br>
            <a:r>
              <a:rPr lang="en-US" dirty="0" smtClean="0"/>
              <a:t>&lt;/</a:t>
            </a:r>
            <a:r>
              <a:rPr lang="en-US" dirty="0"/>
              <a:t>family&gt;</a:t>
            </a:r>
            <a:endParaRPr lang="he-IL"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38</a:t>
            </a:fld>
            <a:endParaRPr lang="he-IL"/>
          </a:p>
        </p:txBody>
      </p:sp>
    </p:spTree>
    <p:extLst>
      <p:ext uri="{BB962C8B-B14F-4D97-AF65-F5344CB8AC3E}">
        <p14:creationId xmlns:p14="http://schemas.microsoft.com/office/powerpoint/2010/main" val="94222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565354"/>
          </a:xfrm>
        </p:spPr>
        <p:txBody>
          <a:bodyPr>
            <a:normAutofit/>
          </a:bodyPr>
          <a:lstStyle/>
          <a:p>
            <a:r>
              <a:rPr lang="he-IL" dirty="0" err="1" smtClean="0"/>
              <a:t>יישויות</a:t>
            </a:r>
            <a:r>
              <a:rPr lang="he-IL" dirty="0" smtClean="0"/>
              <a:t> של </a:t>
            </a:r>
            <a:r>
              <a:rPr lang="en-US" dirty="0" smtClean="0"/>
              <a:t>XML</a:t>
            </a:r>
            <a:r>
              <a:rPr lang="he-IL" dirty="0" smtClean="0"/>
              <a:t>. משמש בד"כ כסוג של מאקרו. </a:t>
            </a:r>
            <a:r>
              <a:rPr lang="en-US" dirty="0" smtClean="0"/>
              <a:t/>
            </a:r>
            <a:br>
              <a:rPr lang="en-US" dirty="0" smtClean="0"/>
            </a:br>
            <a:r>
              <a:rPr lang="he-IL" dirty="0" smtClean="0"/>
              <a:t>2 סוגי יישויות ב-</a:t>
            </a:r>
            <a:r>
              <a:rPr lang="en-US" dirty="0" smtClean="0"/>
              <a:t>XML</a:t>
            </a:r>
            <a:r>
              <a:rPr lang="he-IL" dirty="0" smtClean="0"/>
              <a:t>:</a:t>
            </a:r>
          </a:p>
          <a:p>
            <a:pPr lvl="1"/>
            <a:r>
              <a:rPr lang="he-IL" dirty="0" smtClean="0"/>
              <a:t>יישויות כלליות – עבור ב-</a:t>
            </a:r>
            <a:r>
              <a:rPr lang="en-US" dirty="0" smtClean="0"/>
              <a:t>DATA</a:t>
            </a:r>
            <a:r>
              <a:rPr lang="he-IL" dirty="0" smtClean="0"/>
              <a:t> במסמך </a:t>
            </a:r>
            <a:r>
              <a:rPr lang="en-US" dirty="0" smtClean="0"/>
              <a:t>XML</a:t>
            </a:r>
            <a:r>
              <a:rPr lang="he-IL" dirty="0" smtClean="0"/>
              <a:t> .</a:t>
            </a:r>
          </a:p>
          <a:p>
            <a:pPr lvl="2"/>
            <a:r>
              <a:rPr lang="he-IL" dirty="0" smtClean="0"/>
              <a:t>ראינו מספר ישויות כאלה מקודם.</a:t>
            </a:r>
            <a:r>
              <a:rPr lang="en-US" dirty="0" smtClean="0"/>
              <a:t/>
            </a:r>
            <a:br>
              <a:rPr lang="en-US" dirty="0" smtClean="0"/>
            </a:br>
            <a:r>
              <a:rPr lang="he-IL" dirty="0" smtClean="0"/>
              <a:t>השימוש בישויות אלו הוא בד"כ בקטעי ה-</a:t>
            </a:r>
            <a:r>
              <a:rPr lang="en-US" dirty="0" smtClean="0"/>
              <a:t>PCDATA</a:t>
            </a:r>
            <a:r>
              <a:rPr lang="he-IL" dirty="0" smtClean="0"/>
              <a:t>.</a:t>
            </a:r>
          </a:p>
          <a:p>
            <a:pPr lvl="1"/>
            <a:r>
              <a:rPr lang="he-IL" dirty="0" smtClean="0"/>
              <a:t>יישויות פרמטר – עבור תיאור המידע בקובץ ה-</a:t>
            </a:r>
            <a:r>
              <a:rPr lang="en-US" dirty="0" smtClean="0"/>
              <a:t>DTD</a:t>
            </a:r>
            <a:r>
              <a:rPr lang="he-IL" dirty="0" smtClean="0"/>
              <a:t>.</a:t>
            </a:r>
          </a:p>
          <a:p>
            <a:pPr lvl="2"/>
            <a:r>
              <a:rPr lang="he-IL" dirty="0" smtClean="0"/>
              <a:t>נשתמש בהן בצורה דומה </a:t>
            </a:r>
            <a:r>
              <a:rPr lang="he-IL" sz="1800" dirty="0" smtClean="0"/>
              <a:t>(לא זהה!)</a:t>
            </a:r>
            <a:r>
              <a:rPr lang="he-IL" dirty="0" smtClean="0"/>
              <a:t> לשימוש של ישויות כלליות, אך השימוש בהן יתבצע בחלק הגדרת ה-</a:t>
            </a:r>
            <a:r>
              <a:rPr lang="en-US" dirty="0" smtClean="0"/>
              <a:t>DTD</a:t>
            </a:r>
            <a:r>
              <a:rPr lang="he-IL" dirty="0" smtClean="0"/>
              <a:t> בלבד!</a:t>
            </a:r>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39</a:t>
            </a:fld>
            <a:endParaRPr lang="he-IL"/>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a:r>
              <a:rPr lang="he-IL" dirty="0" smtClean="0"/>
              <a:t>מה יהיה לנו בתרגול</a:t>
            </a:r>
            <a:endParaRPr lang="he-IL" dirty="0"/>
          </a:p>
        </p:txBody>
      </p:sp>
      <p:sp>
        <p:nvSpPr>
          <p:cNvPr id="3" name="מציין מיקום תוכן 2"/>
          <p:cNvSpPr>
            <a:spLocks noGrp="1"/>
          </p:cNvSpPr>
          <p:nvPr>
            <p:ph idx="1"/>
          </p:nvPr>
        </p:nvSpPr>
        <p:spPr/>
        <p:txBody>
          <a:bodyPr>
            <a:normAutofit/>
          </a:bodyPr>
          <a:lstStyle/>
          <a:p>
            <a:r>
              <a:rPr lang="he-IL" dirty="0" smtClean="0"/>
              <a:t>חומר ההרצאה הוא בעיקר חומר תיאורטי על מסדי נתונים.</a:t>
            </a:r>
            <a:r>
              <a:rPr lang="en-US" dirty="0" smtClean="0"/>
              <a:t/>
            </a:r>
            <a:br>
              <a:rPr lang="en-US" dirty="0" smtClean="0"/>
            </a:br>
            <a:r>
              <a:rPr lang="he-IL" dirty="0" smtClean="0"/>
              <a:t>מטרת התרגול היא להקנות לכם ידע פרקטי בעבודה מול מאגרי נתונים ומערכות ניהול בסיסי נתונים.</a:t>
            </a:r>
            <a:r>
              <a:rPr lang="en-US" dirty="0" smtClean="0"/>
              <a:t/>
            </a:r>
            <a:br>
              <a:rPr lang="en-US" dirty="0" smtClean="0"/>
            </a:br>
            <a:r>
              <a:rPr lang="he-IL" dirty="0" smtClean="0"/>
              <a:t>ישנם נושאים חופפים בין ההרצאה והתרגול, אך יילמד גם חומר בנפרד שיש לדעת אותו לבחינה.</a:t>
            </a:r>
          </a:p>
          <a:p>
            <a:r>
              <a:rPr lang="he-IL" dirty="0" smtClean="0"/>
              <a:t>חומר התרגול זהה בכל </a:t>
            </a:r>
            <a:r>
              <a:rPr lang="he-IL" dirty="0" smtClean="0"/>
              <a:t>3 </a:t>
            </a:r>
            <a:r>
              <a:rPr lang="he-IL" dirty="0" smtClean="0"/>
              <a:t>התרגולים.</a:t>
            </a:r>
            <a:r>
              <a:rPr lang="en-US" dirty="0" smtClean="0"/>
              <a:t/>
            </a:r>
            <a:br>
              <a:rPr lang="en-US" dirty="0" smtClean="0"/>
            </a:br>
            <a:r>
              <a:rPr lang="he-IL" dirty="0" smtClean="0"/>
              <a:t>ניתן להגיע לכל אחת מהתרגולים (גם זו שאינכם רשומים אליה).</a:t>
            </a:r>
            <a:r>
              <a:rPr lang="en-US" dirty="0" smtClean="0"/>
              <a:t/>
            </a:r>
            <a:br>
              <a:rPr lang="en-US" dirty="0" smtClean="0"/>
            </a:br>
            <a:r>
              <a:rPr lang="he-IL" dirty="0" smtClean="0"/>
              <a:t>עם זאת, במידה ותיווצר הרצאה עמוסה במיוחד – הנכם מתבקשים להיכנס אליה רק במידה ואתם רשומים אליה!</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4</a:t>
            </a:fld>
            <a:endParaRPr lang="he-IL"/>
          </a:p>
        </p:txBody>
      </p:sp>
    </p:spTree>
    <p:extLst>
      <p:ext uri="{BB962C8B-B14F-4D97-AF65-F5344CB8AC3E}">
        <p14:creationId xmlns:p14="http://schemas.microsoft.com/office/powerpoint/2010/main" val="283762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922520"/>
          </a:xfrm>
        </p:spPr>
        <p:txBody>
          <a:bodyPr>
            <a:normAutofit fontScale="77500" lnSpcReduction="20000"/>
          </a:bodyPr>
          <a:lstStyle/>
          <a:p>
            <a:pPr algn="r"/>
            <a:r>
              <a:rPr lang="he-IL" dirty="0" smtClean="0"/>
              <a:t>יישות כלליות תוגדר בצורה הבאה:</a:t>
            </a:r>
          </a:p>
          <a:p>
            <a:pPr algn="l" rtl="0"/>
            <a:r>
              <a:rPr lang="he-IL" dirty="0" smtClean="0"/>
              <a:t> </a:t>
            </a:r>
            <a:r>
              <a:rPr lang="en-US" dirty="0" smtClean="0"/>
              <a:t>&lt;!ENTITY name ‘value’&gt;</a:t>
            </a:r>
            <a:r>
              <a:rPr lang="he-IL" dirty="0" smtClean="0"/>
              <a:t> </a:t>
            </a:r>
            <a:endParaRPr lang="en-US" dirty="0" smtClean="0"/>
          </a:p>
          <a:p>
            <a:pPr algn="r"/>
            <a:r>
              <a:rPr lang="he-IL" dirty="0" smtClean="0"/>
              <a:t>חשוב: לא לשכוח את הגרש שמופיע לפני ואחרי הערך!</a:t>
            </a:r>
            <a:endParaRPr lang="he-IL" dirty="0"/>
          </a:p>
          <a:p>
            <a:pPr algn="r"/>
            <a:r>
              <a:rPr lang="he-IL" dirty="0" smtClean="0"/>
              <a:t>דוגמא:</a:t>
            </a:r>
          </a:p>
          <a:p>
            <a:pPr algn="l" rtl="0"/>
            <a:r>
              <a:rPr lang="en-US" dirty="0" smtClean="0"/>
              <a:t>&lt;!ENTITY </a:t>
            </a:r>
            <a:r>
              <a:rPr lang="en-US" dirty="0" err="1" smtClean="0">
                <a:solidFill>
                  <a:srgbClr val="FF0000"/>
                </a:solidFill>
              </a:rPr>
              <a:t>eliCohen</a:t>
            </a:r>
            <a:r>
              <a:rPr lang="en-US" dirty="0" smtClean="0">
                <a:solidFill>
                  <a:srgbClr val="FF0000"/>
                </a:solidFill>
              </a:rPr>
              <a:t> </a:t>
            </a:r>
            <a:r>
              <a:rPr lang="en-US" dirty="0" smtClean="0"/>
              <a:t/>
            </a:r>
            <a:br>
              <a:rPr lang="en-US" dirty="0" smtClean="0"/>
            </a:br>
            <a:r>
              <a:rPr lang="en-US" dirty="0" smtClean="0"/>
              <a:t>‘</a:t>
            </a:r>
            <a:r>
              <a:rPr lang="en-US" dirty="0" smtClean="0">
                <a:solidFill>
                  <a:srgbClr val="085091"/>
                </a:solidFill>
              </a:rPr>
              <a:t>&lt;entry&gt;</a:t>
            </a:r>
            <a:br>
              <a:rPr lang="en-US" dirty="0" smtClean="0">
                <a:solidFill>
                  <a:srgbClr val="085091"/>
                </a:solidFill>
              </a:rPr>
            </a:br>
            <a:r>
              <a:rPr lang="en-US" dirty="0" smtClean="0">
                <a:solidFill>
                  <a:srgbClr val="085091"/>
                </a:solidFill>
              </a:rPr>
              <a:t>	&lt;</a:t>
            </a:r>
            <a:r>
              <a:rPr lang="en-US" dirty="0" err="1" smtClean="0">
                <a:solidFill>
                  <a:srgbClr val="085091"/>
                </a:solidFill>
              </a:rPr>
              <a:t>fname</a:t>
            </a:r>
            <a:r>
              <a:rPr lang="en-US" dirty="0" smtClean="0">
                <a:solidFill>
                  <a:srgbClr val="085091"/>
                </a:solidFill>
              </a:rPr>
              <a:t>&gt; Cohen&lt;/</a:t>
            </a:r>
            <a:r>
              <a:rPr lang="en-US" dirty="0" err="1" smtClean="0">
                <a:solidFill>
                  <a:srgbClr val="085091"/>
                </a:solidFill>
              </a:rPr>
              <a:t>fname</a:t>
            </a:r>
            <a:r>
              <a:rPr lang="en-US" dirty="0" smtClean="0">
                <a:solidFill>
                  <a:srgbClr val="085091"/>
                </a:solidFill>
              </a:rPr>
              <a:t>&gt; &lt;</a:t>
            </a:r>
            <a:r>
              <a:rPr lang="en-US" dirty="0" err="1" smtClean="0">
                <a:solidFill>
                  <a:srgbClr val="085091"/>
                </a:solidFill>
              </a:rPr>
              <a:t>lname</a:t>
            </a:r>
            <a:r>
              <a:rPr lang="en-US" dirty="0" smtClean="0">
                <a:solidFill>
                  <a:srgbClr val="085091"/>
                </a:solidFill>
              </a:rPr>
              <a:t>&gt;Eli&lt;/</a:t>
            </a:r>
            <a:r>
              <a:rPr lang="en-US" dirty="0" err="1" smtClean="0">
                <a:solidFill>
                  <a:srgbClr val="085091"/>
                </a:solidFill>
              </a:rPr>
              <a:t>lname</a:t>
            </a:r>
            <a:r>
              <a:rPr lang="en-US" dirty="0" smtClean="0">
                <a:solidFill>
                  <a:srgbClr val="085091"/>
                </a:solidFill>
              </a:rPr>
              <a:t>&gt;</a:t>
            </a:r>
            <a:br>
              <a:rPr lang="en-US" dirty="0" smtClean="0">
                <a:solidFill>
                  <a:srgbClr val="085091"/>
                </a:solidFill>
              </a:rPr>
            </a:br>
            <a:r>
              <a:rPr lang="en-US" dirty="0" smtClean="0">
                <a:solidFill>
                  <a:srgbClr val="085091"/>
                </a:solidFill>
              </a:rPr>
              <a:t>	&lt;</a:t>
            </a:r>
            <a:r>
              <a:rPr lang="en-US" dirty="0" err="1" smtClean="0">
                <a:solidFill>
                  <a:srgbClr val="085091"/>
                </a:solidFill>
              </a:rPr>
              <a:t>tel</a:t>
            </a:r>
            <a:r>
              <a:rPr lang="en-US" dirty="0" smtClean="0">
                <a:solidFill>
                  <a:srgbClr val="085091"/>
                </a:solidFill>
              </a:rPr>
              <a:t>&gt;03-9485246&lt;/</a:t>
            </a:r>
            <a:r>
              <a:rPr lang="en-US" dirty="0" err="1" smtClean="0">
                <a:solidFill>
                  <a:srgbClr val="085091"/>
                </a:solidFill>
              </a:rPr>
              <a:t>tel</a:t>
            </a:r>
            <a:r>
              <a:rPr lang="en-US" dirty="0" smtClean="0">
                <a:solidFill>
                  <a:srgbClr val="085091"/>
                </a:solidFill>
              </a:rPr>
              <a:t>&gt;</a:t>
            </a:r>
            <a:br>
              <a:rPr lang="en-US" dirty="0" smtClean="0">
                <a:solidFill>
                  <a:srgbClr val="085091"/>
                </a:solidFill>
              </a:rPr>
            </a:br>
            <a:r>
              <a:rPr lang="en-US" dirty="0" smtClean="0">
                <a:solidFill>
                  <a:srgbClr val="085091"/>
                </a:solidFill>
              </a:rPr>
              <a:t>&lt;/entry&gt;</a:t>
            </a:r>
            <a:r>
              <a:rPr lang="en-US" dirty="0" smtClean="0"/>
              <a:t>’&gt;</a:t>
            </a:r>
          </a:p>
          <a:p>
            <a:pPr algn="r"/>
            <a:r>
              <a:rPr lang="he-IL" dirty="0" smtClean="0"/>
              <a:t>השימוש בקובץ </a:t>
            </a:r>
            <a:r>
              <a:rPr lang="en-US" dirty="0" smtClean="0"/>
              <a:t>XML</a:t>
            </a:r>
            <a:r>
              <a:rPr lang="he-IL" dirty="0" smtClean="0"/>
              <a:t> יהיה כך:</a:t>
            </a:r>
          </a:p>
          <a:p>
            <a:pPr algn="l" rtl="0"/>
            <a:r>
              <a:rPr lang="en-US" dirty="0" smtClean="0"/>
              <a:t>&lt;Phone-Book&gt;</a:t>
            </a:r>
            <a:br>
              <a:rPr lang="en-US" dirty="0" smtClean="0"/>
            </a:br>
            <a:r>
              <a:rPr lang="en-US" dirty="0" smtClean="0"/>
              <a:t>	</a:t>
            </a:r>
            <a:r>
              <a:rPr lang="en-US" dirty="0" smtClean="0">
                <a:solidFill>
                  <a:srgbClr val="FF0000"/>
                </a:solidFill>
              </a:rPr>
              <a:t>&amp;</a:t>
            </a:r>
            <a:r>
              <a:rPr lang="en-US" dirty="0" err="1" smtClean="0">
                <a:solidFill>
                  <a:srgbClr val="FF0000"/>
                </a:solidFill>
              </a:rPr>
              <a:t>eliCohen</a:t>
            </a:r>
            <a:r>
              <a:rPr lang="en-US" dirty="0" smtClean="0">
                <a:solidFill>
                  <a:srgbClr val="FF0000"/>
                </a:solidFill>
              </a:rPr>
              <a:t>;</a:t>
            </a:r>
            <a:br>
              <a:rPr lang="en-US" dirty="0" smtClean="0">
                <a:solidFill>
                  <a:srgbClr val="FF0000"/>
                </a:solidFill>
              </a:rPr>
            </a:br>
            <a:r>
              <a:rPr lang="en-US" dirty="0" smtClean="0"/>
              <a:t>&lt;/</a:t>
            </a:r>
            <a:r>
              <a:rPr lang="en-US" dirty="0" err="1" smtClean="0"/>
              <a:t>PhoneBook</a:t>
            </a:r>
            <a:r>
              <a:rPr lang="en-US" dirty="0" smtClean="0"/>
              <a:t>&gt;</a:t>
            </a:r>
          </a:p>
          <a:p>
            <a:r>
              <a:rPr lang="he-IL" dirty="0"/>
              <a:t>חשוב: לא לשכוח את </a:t>
            </a:r>
            <a:r>
              <a:rPr lang="he-IL" dirty="0" smtClean="0"/>
              <a:t>הנקודה-פסיק המופיע אחרי הערך!</a:t>
            </a:r>
            <a:endParaRPr lang="en-US" dirty="0" smtClean="0"/>
          </a:p>
          <a:p>
            <a:pPr algn="r"/>
            <a:r>
              <a:rPr lang="he-IL" dirty="0" smtClean="0"/>
              <a:t>כמובן שניתן להגדיר גם ישויות קצרות יותר...</a:t>
            </a:r>
            <a:endParaRPr lang="en-US" dirty="0" smtClean="0"/>
          </a:p>
          <a:p>
            <a:r>
              <a:rPr lang="he-IL" dirty="0" smtClean="0"/>
              <a:t>ניתן גם לייבא ישויות מקבצים שונים:</a:t>
            </a:r>
          </a:p>
          <a:p>
            <a:pPr algn="l" rtl="0"/>
            <a:r>
              <a:rPr lang="en-US" dirty="0" smtClean="0"/>
              <a:t>&lt;!ENTITY name SYSTEM “file.ent”&gt;</a:t>
            </a:r>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40</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805888"/>
          </a:xfrm>
        </p:spPr>
        <p:txBody>
          <a:bodyPr>
            <a:normAutofit fontScale="85000" lnSpcReduction="20000"/>
          </a:bodyPr>
          <a:lstStyle/>
          <a:p>
            <a:pPr algn="r"/>
            <a:r>
              <a:rPr lang="he-IL" dirty="0" smtClean="0"/>
              <a:t>דוגמאות לשימוש בישויות פרמטר:</a:t>
            </a:r>
          </a:p>
          <a:p>
            <a:pPr algn="l" rtl="0"/>
            <a:r>
              <a:rPr lang="en-US" sz="2400" dirty="0" smtClean="0"/>
              <a:t>&lt;!ENTITY  %  p  "(#PCDATA)"&gt; </a:t>
            </a:r>
            <a:br>
              <a:rPr lang="en-US" sz="2400" dirty="0" smtClean="0"/>
            </a:br>
            <a:r>
              <a:rPr lang="en-US" sz="2400" dirty="0" smtClean="0"/>
              <a:t>&lt;!ELEMENT student (id</a:t>
            </a:r>
            <a:r>
              <a:rPr lang="en-US" sz="2400" dirty="0"/>
              <a:t>, </a:t>
            </a:r>
            <a:r>
              <a:rPr lang="en-US" sz="2400" dirty="0" err="1"/>
              <a:t>firstname</a:t>
            </a:r>
            <a:r>
              <a:rPr lang="en-US" sz="2400" dirty="0"/>
              <a:t>, </a:t>
            </a:r>
            <a:r>
              <a:rPr lang="en-US" sz="2400" dirty="0" err="1" smtClean="0"/>
              <a:t>lastname</a:t>
            </a:r>
            <a:r>
              <a:rPr lang="en-US" sz="2400" dirty="0" smtClean="0"/>
              <a:t>, (subject)*)&gt; </a:t>
            </a:r>
            <a:br>
              <a:rPr lang="en-US" sz="2400" dirty="0" smtClean="0"/>
            </a:br>
            <a:r>
              <a:rPr lang="en-US" sz="2400" dirty="0" smtClean="0"/>
              <a:t>&lt;!ELEMENT id %p;&gt; </a:t>
            </a:r>
            <a:br>
              <a:rPr lang="en-US" sz="2400" dirty="0" smtClean="0"/>
            </a:br>
            <a:r>
              <a:rPr lang="en-US" sz="2400" dirty="0" smtClean="0"/>
              <a:t>&lt;!ELEMENT </a:t>
            </a:r>
            <a:r>
              <a:rPr lang="en-US" sz="2400" dirty="0" err="1"/>
              <a:t>firstname</a:t>
            </a:r>
            <a:r>
              <a:rPr lang="en-US" sz="2400" dirty="0"/>
              <a:t> </a:t>
            </a:r>
            <a:r>
              <a:rPr lang="en-US" sz="2400" dirty="0" smtClean="0"/>
              <a:t>%p;&gt; </a:t>
            </a:r>
            <a:br>
              <a:rPr lang="en-US" sz="2400" dirty="0" smtClean="0"/>
            </a:br>
            <a:r>
              <a:rPr lang="en-US" sz="2400" dirty="0" smtClean="0"/>
              <a:t>&lt;!ELEMENT </a:t>
            </a:r>
            <a:r>
              <a:rPr lang="en-US" sz="2400" dirty="0" err="1"/>
              <a:t>lastname</a:t>
            </a:r>
            <a:r>
              <a:rPr lang="en-US" sz="2400" dirty="0"/>
              <a:t> %</a:t>
            </a:r>
            <a:r>
              <a:rPr lang="en-US" sz="2400" dirty="0" smtClean="0"/>
              <a:t>p;&gt; </a:t>
            </a:r>
            <a:br>
              <a:rPr lang="en-US" sz="2400" dirty="0" smtClean="0"/>
            </a:br>
            <a:r>
              <a:rPr lang="en-US" sz="2400" dirty="0" smtClean="0"/>
              <a:t>&lt;!ELEMENT subject %p;&gt;</a:t>
            </a:r>
            <a:r>
              <a:rPr lang="he-IL" sz="2400" dirty="0" smtClean="0"/>
              <a:t> </a:t>
            </a:r>
            <a:r>
              <a:rPr lang="en-US" sz="2400" dirty="0" smtClean="0"/>
              <a:t/>
            </a:r>
            <a:br>
              <a:rPr lang="en-US" sz="2400" dirty="0" smtClean="0"/>
            </a:br>
            <a:endParaRPr lang="he-IL" sz="2400" dirty="0" smtClean="0"/>
          </a:p>
          <a:p>
            <a:pPr algn="l" rtl="0"/>
            <a:r>
              <a:rPr lang="en-US" sz="2400" dirty="0"/>
              <a:t>&lt;!ENTITY % inline "cite | emphasis | </a:t>
            </a:r>
            <a:r>
              <a:rPr lang="en-US" sz="2400" dirty="0" err="1"/>
              <a:t>br</a:t>
            </a:r>
            <a:r>
              <a:rPr lang="en-US" sz="2400" dirty="0" smtClean="0"/>
              <a:t>"&gt;</a:t>
            </a:r>
            <a:br>
              <a:rPr lang="en-US" sz="2400" dirty="0" smtClean="0"/>
            </a:br>
            <a:r>
              <a:rPr lang="en-US" sz="2400" dirty="0"/>
              <a:t>&lt;!ELEMENT note (#PCDATA | %inline; )*&gt;</a:t>
            </a:r>
            <a:endParaRPr lang="he-IL" sz="2400" dirty="0"/>
          </a:p>
          <a:p>
            <a:pPr algn="r"/>
            <a:r>
              <a:rPr lang="he-IL" sz="2800" dirty="0" smtClean="0"/>
              <a:t>דגש חשוב!</a:t>
            </a:r>
          </a:p>
          <a:p>
            <a:pPr lvl="1"/>
            <a:r>
              <a:rPr lang="he-IL" dirty="0" smtClean="0"/>
              <a:t>כאשר הישות מוגדרת בתוך ה-</a:t>
            </a:r>
            <a:r>
              <a:rPr lang="en-US" dirty="0" smtClean="0"/>
              <a:t>DTD</a:t>
            </a:r>
            <a:r>
              <a:rPr lang="he-IL" dirty="0" smtClean="0"/>
              <a:t> - השימוש בישויות פרמטר אפשרי רק מחוץ להגדרות האלמנטים.</a:t>
            </a:r>
            <a:r>
              <a:rPr lang="en-US" dirty="0" smtClean="0"/>
              <a:t/>
            </a:r>
            <a:br>
              <a:rPr lang="en-US" dirty="0" smtClean="0"/>
            </a:br>
            <a:r>
              <a:rPr lang="he-IL" dirty="0" smtClean="0"/>
              <a:t>שימוש בצורה שהנכם רואים כאן (השימוש בישויות מתבצע בתוך הצהרת האלמנט) אפשרי אך ורק ע"י הגדרת הישויות בקובץ חיצוני וייבוא הקובץ אל המסמך (ע"י </a:t>
            </a:r>
            <a:r>
              <a:rPr lang="en-US" dirty="0" smtClean="0"/>
              <a:t>SYSTEM</a:t>
            </a:r>
            <a:r>
              <a:rPr lang="he-IL" dirty="0" smtClean="0"/>
              <a:t>)</a:t>
            </a:r>
            <a:endParaRPr lang="en-US"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41</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565354"/>
          </a:xfrm>
        </p:spPr>
        <p:txBody>
          <a:bodyPr>
            <a:normAutofit/>
          </a:bodyPr>
          <a:lstStyle/>
          <a:p>
            <a:pPr algn="r"/>
            <a:r>
              <a:rPr lang="he-IL" dirty="0" smtClean="0"/>
              <a:t>נניח שהגדרנו קובץ עם ישויות כלליות עבור מדינות:</a:t>
            </a:r>
          </a:p>
          <a:p>
            <a:pPr algn="l" rtl="0"/>
            <a:r>
              <a:rPr lang="en-US" sz="2400" dirty="0" smtClean="0"/>
              <a:t>&lt;!ENTITY  be  “</a:t>
            </a:r>
            <a:r>
              <a:rPr lang="en-US" sz="2400" dirty="0" err="1" smtClean="0"/>
              <a:t>belgium</a:t>
            </a:r>
            <a:r>
              <a:rPr lang="en-US" sz="2400" dirty="0" smtClean="0"/>
              <a:t>”&gt;</a:t>
            </a:r>
            <a:br>
              <a:rPr lang="en-US" sz="2400" dirty="0" smtClean="0"/>
            </a:br>
            <a:r>
              <a:rPr lang="en-US" sz="2400" dirty="0" smtClean="0"/>
              <a:t>&lt;!ENTITY  de  “Germany”&gt;</a:t>
            </a:r>
            <a:br>
              <a:rPr lang="en-US" sz="2400" dirty="0" smtClean="0"/>
            </a:br>
            <a:r>
              <a:rPr lang="en-US" sz="2400" dirty="0" smtClean="0"/>
              <a:t>&lt;!ENTITY  </a:t>
            </a:r>
            <a:r>
              <a:rPr lang="en-US" sz="2400" dirty="0" err="1" smtClean="0"/>
              <a:t>il</a:t>
            </a:r>
            <a:r>
              <a:rPr lang="en-US" sz="2400" dirty="0" smtClean="0"/>
              <a:t>  “Israel”&gt;</a:t>
            </a:r>
            <a:br>
              <a:rPr lang="en-US" sz="2400" dirty="0" smtClean="0"/>
            </a:br>
            <a:r>
              <a:rPr lang="en-US" sz="2400" dirty="0" smtClean="0"/>
              <a:t>&lt;!ENTITY  it  “Italy”&gt;</a:t>
            </a:r>
            <a:br>
              <a:rPr lang="en-US" sz="2400" dirty="0" smtClean="0"/>
            </a:br>
            <a:r>
              <a:rPr lang="en-US" sz="2400" dirty="0" smtClean="0"/>
              <a:t>&lt;!ENTITY  </a:t>
            </a:r>
            <a:r>
              <a:rPr lang="en-US" sz="2400" dirty="0" err="1" smtClean="0"/>
              <a:t>uk</a:t>
            </a:r>
            <a:r>
              <a:rPr lang="en-US" sz="2400" dirty="0" smtClean="0"/>
              <a:t>  “United Kingdom”&gt; </a:t>
            </a:r>
            <a:br>
              <a:rPr lang="en-US" sz="2400" dirty="0" smtClean="0"/>
            </a:br>
            <a:r>
              <a:rPr lang="en-US" sz="2400" dirty="0" smtClean="0"/>
              <a:t>&lt;!ENTITY  us  “United States”&gt;</a:t>
            </a:r>
            <a:br>
              <a:rPr lang="en-US" sz="2400" dirty="0" smtClean="0"/>
            </a:br>
            <a:r>
              <a:rPr lang="en-US" sz="2400" dirty="0" smtClean="0"/>
              <a:t>&lt;!-- and some more --&gt;</a:t>
            </a:r>
          </a:p>
          <a:p>
            <a:pPr algn="r"/>
            <a:r>
              <a:rPr lang="he-IL" sz="2400" dirty="0" smtClean="0"/>
              <a:t>ברור שהכנת קובץ כזה היא משהו ארוך ואנחנו רוצים להכין את הרשימה פעם אחת ולהשתמש בה בהרבה מקומות...</a:t>
            </a:r>
            <a:endParaRPr lang="en-US" sz="2400"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42</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565354"/>
          </a:xfrm>
        </p:spPr>
        <p:txBody>
          <a:bodyPr>
            <a:normAutofit lnSpcReduction="10000"/>
          </a:bodyPr>
          <a:lstStyle/>
          <a:p>
            <a:pPr algn="r"/>
            <a:r>
              <a:rPr lang="he-IL" dirty="0" smtClean="0"/>
              <a:t>לכן, נשתמש בשיטה של יישויות פרמטר ע"מ להגדיר את הישויות הכלליות האלה במסמכים השונים:</a:t>
            </a:r>
          </a:p>
          <a:p>
            <a:pPr algn="l" rtl="0"/>
            <a:r>
              <a:rPr lang="en-US" sz="2400" dirty="0" smtClean="0"/>
              <a:t>&lt;?xml version=“1.0”?&gt;</a:t>
            </a:r>
            <a:br>
              <a:rPr lang="en-US" sz="2400" dirty="0" smtClean="0"/>
            </a:br>
            <a:r>
              <a:rPr lang="en-US" sz="2400" dirty="0" smtClean="0"/>
              <a:t>&lt;!DOCTYPE  address  SYSTEM  “address.dtd”  [</a:t>
            </a:r>
            <a:br>
              <a:rPr lang="en-US" sz="2400" dirty="0" smtClean="0"/>
            </a:br>
            <a:r>
              <a:rPr lang="en-US" sz="2400" dirty="0" smtClean="0"/>
              <a:t>&lt;!ENTITY  %  countries  SYSTEM  “countries.ent”&gt;</a:t>
            </a:r>
            <a:br>
              <a:rPr lang="en-US" sz="2400" dirty="0" smtClean="0"/>
            </a:br>
            <a:r>
              <a:rPr lang="en-US" sz="2400" dirty="0" smtClean="0"/>
              <a:t>%countries;</a:t>
            </a:r>
            <a:br>
              <a:rPr lang="en-US" sz="2400" dirty="0" smtClean="0"/>
            </a:br>
            <a:r>
              <a:rPr lang="en-US" sz="2400" dirty="0" smtClean="0"/>
              <a:t>]&gt;</a:t>
            </a:r>
            <a:br>
              <a:rPr lang="en-US" sz="2400" dirty="0" smtClean="0"/>
            </a:br>
            <a:r>
              <a:rPr lang="en-US" sz="2400" dirty="0" smtClean="0"/>
              <a:t>&lt;address&gt;</a:t>
            </a:r>
            <a:br>
              <a:rPr lang="en-US" sz="2400" dirty="0" smtClean="0"/>
            </a:br>
            <a:r>
              <a:rPr lang="en-US" sz="2400" dirty="0" smtClean="0"/>
              <a:t>	&lt;street&gt; … &lt;/street&gt;</a:t>
            </a:r>
            <a:br>
              <a:rPr lang="en-US" sz="2400" dirty="0" smtClean="0"/>
            </a:br>
            <a:r>
              <a:rPr lang="en-US" sz="2400" dirty="0" smtClean="0"/>
              <a:t>	…</a:t>
            </a:r>
            <a:br>
              <a:rPr lang="en-US" sz="2400" dirty="0" smtClean="0"/>
            </a:br>
            <a:r>
              <a:rPr lang="en-US" sz="2400" dirty="0" smtClean="0"/>
              <a:t>	&lt;country</a:t>
            </a:r>
            <a:r>
              <a:rPr lang="en-US" sz="2400" smtClean="0"/>
              <a:t>&gt;&amp;us;&lt;/</a:t>
            </a:r>
            <a:r>
              <a:rPr lang="en-US" sz="2400" dirty="0" smtClean="0"/>
              <a:t>country&gt;</a:t>
            </a:r>
            <a:br>
              <a:rPr lang="en-US" sz="2400" dirty="0" smtClean="0"/>
            </a:br>
            <a:r>
              <a:rPr lang="en-US" sz="2400" dirty="0" smtClean="0"/>
              <a:t>&lt;/address&gt;</a:t>
            </a:r>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Line Callout 1 4"/>
          <p:cNvSpPr/>
          <p:nvPr/>
        </p:nvSpPr>
        <p:spPr>
          <a:xfrm>
            <a:off x="4643438" y="4429132"/>
            <a:ext cx="2071702" cy="1857388"/>
          </a:xfrm>
          <a:prstGeom prst="borderCallout1">
            <a:avLst>
              <a:gd name="adj1" fmla="val 15331"/>
              <a:gd name="adj2" fmla="val -364"/>
              <a:gd name="adj3" fmla="val -23786"/>
              <a:gd name="adj4" fmla="val -12170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שימוש ביישות הפרמטרית שבעצם מייבא את הקובץ לתוך ה-</a:t>
            </a:r>
            <a:r>
              <a:rPr lang="en-US" dirty="0" smtClean="0"/>
              <a:t>DTD</a:t>
            </a:r>
            <a:r>
              <a:rPr lang="he-IL" dirty="0" smtClean="0"/>
              <a:t> של המסמך שלנו.</a:t>
            </a:r>
            <a:endParaRPr lang="he-IL" dirty="0"/>
          </a:p>
        </p:txBody>
      </p:sp>
      <p:grpSp>
        <p:nvGrpSpPr>
          <p:cNvPr id="11" name="Group 10"/>
          <p:cNvGrpSpPr/>
          <p:nvPr/>
        </p:nvGrpSpPr>
        <p:grpSpPr>
          <a:xfrm>
            <a:off x="3714744" y="3714752"/>
            <a:ext cx="5204646" cy="2286016"/>
            <a:chOff x="3780799" y="3714752"/>
            <a:chExt cx="5352448" cy="2286016"/>
          </a:xfrm>
        </p:grpSpPr>
        <p:sp>
          <p:nvSpPr>
            <p:cNvPr id="4" name="Line Callout 1 3"/>
            <p:cNvSpPr/>
            <p:nvPr/>
          </p:nvSpPr>
          <p:spPr>
            <a:xfrm>
              <a:off x="7061545" y="3857628"/>
              <a:ext cx="2071702" cy="2143140"/>
            </a:xfrm>
            <a:prstGeom prst="borderCallout1">
              <a:avLst>
                <a:gd name="adj1" fmla="val 15194"/>
                <a:gd name="adj2" fmla="val -364"/>
                <a:gd name="adj3" fmla="val -6254"/>
                <a:gd name="adj4" fmla="val -8737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smtClean="0"/>
                <a:t>הגדרת היישות הפרמטרית </a:t>
              </a:r>
              <a:r>
                <a:rPr lang="en-US" dirty="0" smtClean="0"/>
                <a:t>countries</a:t>
              </a:r>
              <a:r>
                <a:rPr lang="he-IL" dirty="0" smtClean="0"/>
                <a:t> כך שהערך שלה יהיה המידע שמופיע בקובץ</a:t>
              </a:r>
              <a:endParaRPr lang="he-IL" dirty="0"/>
            </a:p>
          </p:txBody>
        </p:sp>
        <p:cxnSp>
          <p:nvCxnSpPr>
            <p:cNvPr id="10" name="Straight Connector 9"/>
            <p:cNvCxnSpPr/>
            <p:nvPr/>
          </p:nvCxnSpPr>
          <p:spPr>
            <a:xfrm>
              <a:off x="3780799" y="3714752"/>
              <a:ext cx="3335651" cy="0"/>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43</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42844" y="1935480"/>
            <a:ext cx="8501122" cy="4565354"/>
          </a:xfrm>
        </p:spPr>
        <p:txBody>
          <a:bodyPr>
            <a:normAutofit/>
          </a:bodyPr>
          <a:lstStyle/>
          <a:p>
            <a:pPr algn="r"/>
            <a:r>
              <a:rPr lang="he-IL" dirty="0" smtClean="0"/>
              <a:t>בשיטה זו אנחנו יכולים להגדיר חלקים מהגדרות ה-</a:t>
            </a:r>
            <a:r>
              <a:rPr lang="en-US" dirty="0" smtClean="0"/>
              <a:t>DTD</a:t>
            </a:r>
            <a:r>
              <a:rPr lang="he-IL" dirty="0" smtClean="0"/>
              <a:t> בקבצים שונים ולהשתמש בהם במידת הצורך...</a:t>
            </a:r>
            <a:endParaRPr lang="en-US" sz="2400" dirty="0" smtClean="0"/>
          </a:p>
        </p:txBody>
      </p:sp>
      <p:sp>
        <p:nvSpPr>
          <p:cNvPr id="6" name="כותרת 1"/>
          <p:cNvSpPr txBox="1">
            <a:spLocks/>
          </p:cNvSpPr>
          <p:nvPr/>
        </p:nvSpPr>
        <p:spPr>
          <a:xfrm>
            <a:off x="142844" y="704088"/>
            <a:ext cx="8786874" cy="1143000"/>
          </a:xfrm>
          <a:prstGeom prst="rect">
            <a:avLst/>
          </a:prstGeom>
        </p:spPr>
        <p:txBody>
          <a:bodyPr vert="horz" lIns="0" rIns="0" bIns="0" anchor="b">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he-IL" sz="5000" b="0" i="0" u="none" strike="noStrike" kern="1200" cap="none" spc="0" normalizeH="0" baseline="0" noProof="0" smtClean="0">
                <a:ln>
                  <a:noFill/>
                </a:ln>
                <a:solidFill>
                  <a:schemeClr val="tx2"/>
                </a:solidFill>
                <a:effectLst/>
                <a:uLnTx/>
                <a:uFillTx/>
                <a:latin typeface="+mj-lt"/>
                <a:ea typeface="+mj-ea"/>
                <a:cs typeface="+mj-cs"/>
              </a:rPr>
              <a:t>תחביר</a:t>
            </a:r>
            <a:r>
              <a:rPr kumimoji="0" lang="en-US" sz="5000" b="0" i="0" u="none" strike="noStrike" kern="1200" cap="none" spc="0" normalizeH="0" baseline="0" noProof="0" smtClean="0">
                <a:ln>
                  <a:noFill/>
                </a:ln>
                <a:solidFill>
                  <a:schemeClr val="tx2"/>
                </a:solidFill>
                <a:effectLst/>
                <a:uLnTx/>
                <a:uFillTx/>
                <a:latin typeface="+mj-lt"/>
                <a:ea typeface="+mj-ea"/>
                <a:cs typeface="+mj-cs"/>
              </a:rPr>
              <a:t> - DTD - </a:t>
            </a:r>
            <a:r>
              <a:rPr kumimoji="0" lang="he-IL" sz="5000" b="0" i="0" u="none" strike="noStrike" kern="1200" cap="none" spc="0" normalizeH="0" baseline="0" noProof="0" smtClean="0">
                <a:ln>
                  <a:noFill/>
                </a:ln>
                <a:solidFill>
                  <a:schemeClr val="tx2"/>
                </a:solidFill>
                <a:effectLst/>
                <a:uLnTx/>
                <a:uFillTx/>
                <a:latin typeface="+mj-lt"/>
                <a:ea typeface="+mj-ea"/>
                <a:cs typeface="+mj-cs"/>
              </a:rPr>
              <a:t>הגדרת סכמה</a:t>
            </a:r>
            <a:r>
              <a:rPr kumimoji="0" lang="en-US" sz="5000" b="0" i="0" u="none" strike="noStrike" kern="1200" cap="none" spc="0" normalizeH="0" baseline="0" noProof="0" smtClean="0">
                <a:ln>
                  <a:noFill/>
                </a:ln>
                <a:solidFill>
                  <a:schemeClr val="tx2"/>
                </a:solidFill>
                <a:effectLst/>
                <a:uLnTx/>
                <a:uFillTx/>
                <a:latin typeface="+mj-lt"/>
                <a:ea typeface="+mj-ea"/>
                <a:cs typeface="+mj-cs"/>
              </a:rPr>
              <a:t>- XML</a:t>
            </a:r>
            <a:endParaRPr kumimoji="0" lang="he-IL"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Rectangle 3"/>
          <p:cNvSpPr/>
          <p:nvPr/>
        </p:nvSpPr>
        <p:spPr>
          <a:xfrm>
            <a:off x="1785918" y="3143248"/>
            <a:ext cx="192882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Country List</a:t>
            </a:r>
            <a:endParaRPr lang="he-IL" dirty="0"/>
          </a:p>
        </p:txBody>
      </p:sp>
      <p:sp>
        <p:nvSpPr>
          <p:cNvPr id="7" name="Rectangle 6"/>
          <p:cNvSpPr/>
          <p:nvPr/>
        </p:nvSpPr>
        <p:spPr>
          <a:xfrm>
            <a:off x="1785918" y="5000636"/>
            <a:ext cx="192882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address-book</a:t>
            </a:r>
            <a:br>
              <a:rPr lang="en-US" dirty="0" smtClean="0"/>
            </a:br>
            <a:r>
              <a:rPr lang="en-US" dirty="0" smtClean="0"/>
              <a:t>DTD</a:t>
            </a:r>
            <a:endParaRPr lang="he-IL" dirty="0"/>
          </a:p>
        </p:txBody>
      </p:sp>
      <p:sp>
        <p:nvSpPr>
          <p:cNvPr id="8" name="Rectangle 7"/>
          <p:cNvSpPr/>
          <p:nvPr/>
        </p:nvSpPr>
        <p:spPr>
          <a:xfrm>
            <a:off x="4214810" y="5000636"/>
            <a:ext cx="192882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magazine DTD</a:t>
            </a:r>
            <a:endParaRPr lang="he-IL" dirty="0"/>
          </a:p>
        </p:txBody>
      </p:sp>
      <p:sp>
        <p:nvSpPr>
          <p:cNvPr id="9" name="Rectangle 8"/>
          <p:cNvSpPr/>
          <p:nvPr/>
        </p:nvSpPr>
        <p:spPr>
          <a:xfrm>
            <a:off x="6643702" y="5000636"/>
            <a:ext cx="192882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bank DTD</a:t>
            </a:r>
            <a:endParaRPr lang="he-IL" dirty="0"/>
          </a:p>
        </p:txBody>
      </p:sp>
      <p:sp>
        <p:nvSpPr>
          <p:cNvPr id="10" name="Rectangle 9"/>
          <p:cNvSpPr/>
          <p:nvPr/>
        </p:nvSpPr>
        <p:spPr>
          <a:xfrm>
            <a:off x="6643702" y="3143248"/>
            <a:ext cx="192882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Copyright Notice</a:t>
            </a:r>
            <a:endParaRPr lang="he-IL" dirty="0"/>
          </a:p>
        </p:txBody>
      </p:sp>
      <p:sp>
        <p:nvSpPr>
          <p:cNvPr id="11" name="Rectangle 10"/>
          <p:cNvSpPr/>
          <p:nvPr/>
        </p:nvSpPr>
        <p:spPr>
          <a:xfrm>
            <a:off x="4214810" y="3143248"/>
            <a:ext cx="192882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Common Notation</a:t>
            </a:r>
            <a:endParaRPr lang="he-IL" dirty="0"/>
          </a:p>
        </p:txBody>
      </p:sp>
      <p:sp>
        <p:nvSpPr>
          <p:cNvPr id="13" name="Left Brace 12"/>
          <p:cNvSpPr/>
          <p:nvPr/>
        </p:nvSpPr>
        <p:spPr>
          <a:xfrm>
            <a:off x="1357290" y="3071810"/>
            <a:ext cx="260033" cy="1285884"/>
          </a:xfrm>
          <a:prstGeom prst="leftBrace">
            <a:avLst>
              <a:gd name="adj1" fmla="val 52462"/>
              <a:gd name="adj2" fmla="val 50000"/>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4" name="TextBox 13"/>
          <p:cNvSpPr txBox="1"/>
          <p:nvPr/>
        </p:nvSpPr>
        <p:spPr>
          <a:xfrm>
            <a:off x="-25080" y="3215878"/>
            <a:ext cx="1428728" cy="1077218"/>
          </a:xfrm>
          <a:prstGeom prst="rect">
            <a:avLst/>
          </a:prstGeom>
          <a:noFill/>
        </p:spPr>
        <p:txBody>
          <a:bodyPr wrap="square" rtlCol="1">
            <a:spAutoFit/>
          </a:bodyPr>
          <a:lstStyle/>
          <a:p>
            <a:r>
              <a:rPr lang="en-US" dirty="0" smtClean="0"/>
              <a:t> </a:t>
            </a:r>
            <a:r>
              <a:rPr lang="he-IL" sz="3200" dirty="0" smtClean="0"/>
              <a:t>קבצי </a:t>
            </a:r>
            <a:r>
              <a:rPr lang="he-IL" sz="3200" dirty="0" err="1" smtClean="0"/>
              <a:t>יישויות</a:t>
            </a:r>
            <a:endParaRPr lang="he-IL" dirty="0"/>
          </a:p>
        </p:txBody>
      </p:sp>
      <p:cxnSp>
        <p:nvCxnSpPr>
          <p:cNvPr id="16" name="Straight Arrow Connector 15"/>
          <p:cNvCxnSpPr>
            <a:stCxn id="7" idx="0"/>
            <a:endCxn id="4" idx="2"/>
          </p:cNvCxnSpPr>
          <p:nvPr/>
        </p:nvCxnSpPr>
        <p:spPr>
          <a:xfrm rot="5400000" flipH="1" flipV="1">
            <a:off x="2393141" y="4643446"/>
            <a:ext cx="714380" cy="1588"/>
          </a:xfrm>
          <a:prstGeom prst="straightConnector1">
            <a:avLst/>
          </a:prstGeom>
          <a:ln w="25400" cmpd="sng">
            <a:prstDash val="solid"/>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a:endCxn id="10" idx="2"/>
          </p:cNvCxnSpPr>
          <p:nvPr/>
        </p:nvCxnSpPr>
        <p:spPr>
          <a:xfrm rot="5400000" flipH="1" flipV="1">
            <a:off x="6036479" y="3429000"/>
            <a:ext cx="714380" cy="2428892"/>
          </a:xfrm>
          <a:prstGeom prst="straightConnector1">
            <a:avLst/>
          </a:prstGeom>
          <a:ln w="25400" cmpd="sng">
            <a:prstDash val="solid"/>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0"/>
            <a:endCxn id="11" idx="2"/>
          </p:cNvCxnSpPr>
          <p:nvPr/>
        </p:nvCxnSpPr>
        <p:spPr>
          <a:xfrm rot="5400000" flipH="1" flipV="1">
            <a:off x="4822033" y="4643446"/>
            <a:ext cx="714380" cy="1588"/>
          </a:xfrm>
          <a:prstGeom prst="straightConnector1">
            <a:avLst/>
          </a:prstGeom>
          <a:ln w="25400" cmpd="sng">
            <a:prstDash val="solid"/>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0"/>
            <a:endCxn id="4" idx="2"/>
          </p:cNvCxnSpPr>
          <p:nvPr/>
        </p:nvCxnSpPr>
        <p:spPr>
          <a:xfrm rot="16200000" flipV="1">
            <a:off x="4822033" y="2214554"/>
            <a:ext cx="714380" cy="4857784"/>
          </a:xfrm>
          <a:prstGeom prst="straightConnector1">
            <a:avLst/>
          </a:prstGeom>
          <a:ln w="25400" cmpd="sng">
            <a:prstDash val="solid"/>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4" idx="2"/>
          </p:cNvCxnSpPr>
          <p:nvPr/>
        </p:nvCxnSpPr>
        <p:spPr>
          <a:xfrm rot="16200000" flipV="1">
            <a:off x="3607587" y="3429000"/>
            <a:ext cx="714380" cy="2428892"/>
          </a:xfrm>
          <a:prstGeom prst="straightConnector1">
            <a:avLst/>
          </a:prstGeom>
          <a:ln w="25400" cmpd="sng">
            <a:prstDash val="solid"/>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10" idx="2"/>
          </p:cNvCxnSpPr>
          <p:nvPr/>
        </p:nvCxnSpPr>
        <p:spPr>
          <a:xfrm rot="5400000" flipH="1" flipV="1">
            <a:off x="7250925" y="4643446"/>
            <a:ext cx="714380" cy="1588"/>
          </a:xfrm>
          <a:prstGeom prst="straightConnector1">
            <a:avLst/>
          </a:prstGeom>
          <a:ln w="25400" cmpd="sng">
            <a:prstDash val="solid"/>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2" name="מציין מיקום של מספר שקופית 1"/>
          <p:cNvSpPr>
            <a:spLocks noGrp="1"/>
          </p:cNvSpPr>
          <p:nvPr>
            <p:ph type="sldNum" sz="quarter" idx="12"/>
          </p:nvPr>
        </p:nvSpPr>
        <p:spPr/>
        <p:txBody>
          <a:bodyPr/>
          <a:lstStyle/>
          <a:p>
            <a:fld id="{225F42B6-4CF7-4F8E-AA9E-E2B83CA79B03}" type="slidenum">
              <a:rPr lang="he-IL" smtClean="0"/>
              <a:pPr/>
              <a:t>44</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par>
                                <p:cTn id="32" presetID="9"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par>
                                <p:cTn id="40" presetID="9"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par>
                                <p:cTn id="43" presetID="9"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dissolve">
                                      <p:cBhvr>
                                        <p:cTn id="45" dur="500"/>
                                        <p:tgtEl>
                                          <p:spTgt spid="20"/>
                                        </p:tgtEl>
                                      </p:cBhvr>
                                    </p:animEffect>
                                  </p:childTnLst>
                                </p:cTn>
                              </p:par>
                              <p:par>
                                <p:cTn id="46" presetID="9"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dissolv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dissolve">
                                      <p:cBhvr>
                                        <p:cTn id="53" dur="500"/>
                                        <p:tgtEl>
                                          <p:spTgt spid="9"/>
                                        </p:tgtEl>
                                      </p:cBhvr>
                                    </p:animEffect>
                                  </p:childTnLst>
                                </p:cTn>
                              </p:par>
                              <p:par>
                                <p:cTn id="54" presetID="9"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dissolve">
                                      <p:cBhvr>
                                        <p:cTn id="56" dur="500"/>
                                        <p:tgtEl>
                                          <p:spTgt spid="32"/>
                                        </p:tgtEl>
                                      </p:cBhvr>
                                    </p:animEffect>
                                  </p:childTnLst>
                                </p:cTn>
                              </p:par>
                              <p:par>
                                <p:cTn id="57" presetID="9"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a:r>
              <a:rPr lang="he-IL" dirty="0" smtClean="0"/>
              <a:t>בתרגול נתעסק ב...</a:t>
            </a:r>
            <a:endParaRPr lang="he-IL" dirty="0"/>
          </a:p>
        </p:txBody>
      </p:sp>
      <p:sp>
        <p:nvSpPr>
          <p:cNvPr id="3" name="מציין מיקום תוכן 2"/>
          <p:cNvSpPr>
            <a:spLocks noGrp="1"/>
          </p:cNvSpPr>
          <p:nvPr>
            <p:ph idx="1"/>
          </p:nvPr>
        </p:nvSpPr>
        <p:spPr>
          <a:xfrm>
            <a:off x="457200" y="1935480"/>
            <a:ext cx="8229600" cy="4589864"/>
          </a:xfrm>
        </p:spPr>
        <p:txBody>
          <a:bodyPr>
            <a:normAutofit fontScale="85000" lnSpcReduction="20000"/>
          </a:bodyPr>
          <a:lstStyle/>
          <a:p>
            <a:r>
              <a:rPr lang="he-IL" dirty="0" smtClean="0"/>
              <a:t>מבנה נתונים - </a:t>
            </a:r>
            <a:r>
              <a:rPr lang="en-US" dirty="0" smtClean="0"/>
              <a:t>XML</a:t>
            </a:r>
            <a:r>
              <a:rPr lang="he-IL" dirty="0" smtClean="0"/>
              <a:t> </a:t>
            </a:r>
            <a:r>
              <a:rPr lang="he-IL" dirty="0"/>
              <a:t>ושותפיו</a:t>
            </a:r>
            <a:r>
              <a:rPr lang="he-IL" dirty="0" smtClean="0"/>
              <a:t>. </a:t>
            </a:r>
            <a:r>
              <a:rPr lang="he-IL" b="1" dirty="0" smtClean="0"/>
              <a:t>(3 שיעורים)</a:t>
            </a:r>
          </a:p>
          <a:p>
            <a:pPr lvl="1"/>
            <a:r>
              <a:rPr lang="en-US" dirty="0" smtClean="0"/>
              <a:t>XML</a:t>
            </a:r>
            <a:r>
              <a:rPr lang="he-IL" dirty="0" smtClean="0"/>
              <a:t>.</a:t>
            </a:r>
          </a:p>
          <a:p>
            <a:pPr lvl="1"/>
            <a:r>
              <a:rPr lang="en-US" dirty="0" smtClean="0"/>
              <a:t>DTD</a:t>
            </a:r>
            <a:r>
              <a:rPr lang="he-IL" dirty="0" smtClean="0"/>
              <a:t> – סכמה עבור קבצי </a:t>
            </a:r>
            <a:r>
              <a:rPr lang="en-US" dirty="0" smtClean="0"/>
              <a:t>XML</a:t>
            </a:r>
            <a:r>
              <a:rPr lang="he-IL" dirty="0" smtClean="0"/>
              <a:t>.</a:t>
            </a:r>
          </a:p>
          <a:p>
            <a:pPr lvl="1"/>
            <a:r>
              <a:rPr lang="en-US" dirty="0" err="1" smtClean="0"/>
              <a:t>XPath</a:t>
            </a:r>
            <a:r>
              <a:rPr lang="en-US" dirty="0" smtClean="0"/>
              <a:t> 1.0</a:t>
            </a:r>
            <a:r>
              <a:rPr lang="he-IL" dirty="0" smtClean="0"/>
              <a:t> – שפת שאילתות עבור קבצי </a:t>
            </a:r>
            <a:r>
              <a:rPr lang="en-US" dirty="0" smtClean="0"/>
              <a:t>XML</a:t>
            </a:r>
            <a:r>
              <a:rPr lang="he-IL" dirty="0" smtClean="0"/>
              <a:t>.</a:t>
            </a:r>
          </a:p>
          <a:p>
            <a:pPr lvl="1"/>
            <a:r>
              <a:rPr lang="he-IL" dirty="0" smtClean="0"/>
              <a:t>פרויקט </a:t>
            </a:r>
            <a:r>
              <a:rPr lang="he-IL" dirty="0"/>
              <a:t> </a:t>
            </a:r>
            <a:r>
              <a:rPr lang="he-IL" dirty="0" smtClean="0"/>
              <a:t>קורס.</a:t>
            </a:r>
          </a:p>
          <a:p>
            <a:r>
              <a:rPr lang="he-IL" dirty="0" smtClean="0"/>
              <a:t>מודלים שונים של בסיסי נתונים. </a:t>
            </a:r>
            <a:endParaRPr lang="he-IL" dirty="0"/>
          </a:p>
          <a:p>
            <a:r>
              <a:rPr lang="he-IL" dirty="0" err="1" smtClean="0"/>
              <a:t>אלגברת</a:t>
            </a:r>
            <a:r>
              <a:rPr lang="he-IL" dirty="0" smtClean="0"/>
              <a:t> יחסים. </a:t>
            </a:r>
            <a:r>
              <a:rPr lang="he-IL" b="1" dirty="0" smtClean="0"/>
              <a:t>(2 שיעורים)</a:t>
            </a:r>
          </a:p>
          <a:p>
            <a:r>
              <a:rPr lang="he-IL" dirty="0" smtClean="0"/>
              <a:t>שפת שאילתות – </a:t>
            </a:r>
            <a:r>
              <a:rPr lang="en-US" dirty="0" smtClean="0"/>
              <a:t>SQL</a:t>
            </a:r>
            <a:r>
              <a:rPr lang="he-IL" dirty="0" smtClean="0"/>
              <a:t>. </a:t>
            </a:r>
            <a:r>
              <a:rPr lang="he-IL" b="1" dirty="0" smtClean="0"/>
              <a:t>(4 שיעורים)</a:t>
            </a:r>
          </a:p>
          <a:p>
            <a:pPr lvl="1"/>
            <a:r>
              <a:rPr lang="en-US" dirty="0" smtClean="0"/>
              <a:t>DDL</a:t>
            </a:r>
            <a:r>
              <a:rPr lang="he-IL" dirty="0" smtClean="0"/>
              <a:t> – </a:t>
            </a:r>
            <a:r>
              <a:rPr lang="en-US" dirty="0" smtClean="0"/>
              <a:t>Data Definition Language</a:t>
            </a:r>
            <a:r>
              <a:rPr lang="he-IL" dirty="0" smtClean="0"/>
              <a:t>.</a:t>
            </a:r>
          </a:p>
          <a:p>
            <a:pPr lvl="1"/>
            <a:r>
              <a:rPr lang="en-US" dirty="0" smtClean="0"/>
              <a:t>DML</a:t>
            </a:r>
            <a:r>
              <a:rPr lang="he-IL" dirty="0" smtClean="0"/>
              <a:t> – </a:t>
            </a:r>
            <a:r>
              <a:rPr lang="en-US" dirty="0" smtClean="0"/>
              <a:t>Data Manipulate Language</a:t>
            </a:r>
            <a:r>
              <a:rPr lang="he-IL" dirty="0" smtClean="0"/>
              <a:t>.</a:t>
            </a:r>
          </a:p>
          <a:p>
            <a:r>
              <a:rPr lang="he-IL" dirty="0" smtClean="0"/>
              <a:t>נרמול בסיס נתונים (חומר של ההרצאה)</a:t>
            </a:r>
          </a:p>
          <a:p>
            <a:r>
              <a:rPr lang="he-IL" dirty="0" smtClean="0"/>
              <a:t>מבחנים ישנים. </a:t>
            </a:r>
            <a:r>
              <a:rPr lang="he-IL" b="1" dirty="0"/>
              <a:t>(בזמן </a:t>
            </a:r>
            <a:r>
              <a:rPr lang="he-IL" b="1" dirty="0" smtClean="0"/>
              <a:t>הנותר)</a:t>
            </a:r>
          </a:p>
          <a:p>
            <a:endParaRPr lang="he-IL" dirty="0" smtClean="0"/>
          </a:p>
          <a:p>
            <a:r>
              <a:rPr lang="he-IL" dirty="0" smtClean="0"/>
              <a:t>הערה: מסד הנתונים עליו נלמד ונעבוד הוא </a:t>
            </a:r>
            <a:r>
              <a:rPr lang="en-US" dirty="0" err="1" smtClean="0"/>
              <a:t>MySql</a:t>
            </a:r>
            <a:r>
              <a:rPr lang="he-IL" dirty="0" smtClean="0"/>
              <a:t>.</a:t>
            </a:r>
            <a:endParaRPr lang="he-IL" dirty="0"/>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5</a:t>
            </a:fld>
            <a:endParaRPr lang="he-IL"/>
          </a:p>
        </p:txBody>
      </p:sp>
    </p:spTree>
    <p:extLst>
      <p:ext uri="{BB962C8B-B14F-4D97-AF65-F5344CB8AC3E}">
        <p14:creationId xmlns:p14="http://schemas.microsoft.com/office/powerpoint/2010/main" val="301147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rtl="0"/>
            <a:r>
              <a:rPr lang="he-IL" dirty="0" smtClean="0"/>
              <a:t>לפני שמתחילים - שאלות?</a:t>
            </a:r>
            <a:endParaRPr lang="he-IL" dirty="0"/>
          </a:p>
        </p:txBody>
      </p:sp>
      <p:pic>
        <p:nvPicPr>
          <p:cNvPr id="4" name="Content Placeholder 3" descr="QUESTION.jpg"/>
          <p:cNvPicPr>
            <a:picLocks noGrp="1" noChangeAspect="1"/>
          </p:cNvPicPr>
          <p:nvPr>
            <p:ph idx="1"/>
          </p:nvPr>
        </p:nvPicPr>
        <p:blipFill>
          <a:blip r:embed="rId2" cstate="print"/>
          <a:stretch>
            <a:fillRect/>
          </a:stretch>
        </p:blipFill>
        <p:spPr>
          <a:xfrm>
            <a:off x="2688660" y="1935163"/>
            <a:ext cx="3766679" cy="4389437"/>
          </a:xfrm>
        </p:spPr>
      </p:pic>
      <p:sp>
        <p:nvSpPr>
          <p:cNvPr id="3" name="מציין מיקום של מספר שקופית 2"/>
          <p:cNvSpPr>
            <a:spLocks noGrp="1"/>
          </p:cNvSpPr>
          <p:nvPr>
            <p:ph type="sldNum" sz="quarter" idx="12"/>
          </p:nvPr>
        </p:nvSpPr>
        <p:spPr/>
        <p:txBody>
          <a:bodyPr/>
          <a:lstStyle/>
          <a:p>
            <a:fld id="{225F42B6-4CF7-4F8E-AA9E-E2B83CA79B03}" type="slidenum">
              <a:rPr lang="he-IL" smtClean="0"/>
              <a:pPr/>
              <a:t>6</a:t>
            </a:fld>
            <a:endParaRPr lang="he-IL"/>
          </a:p>
        </p:txBody>
      </p:sp>
    </p:spTree>
    <p:extLst>
      <p:ext uri="{BB962C8B-B14F-4D97-AF65-F5344CB8AC3E}">
        <p14:creationId xmlns:p14="http://schemas.microsoft.com/office/powerpoint/2010/main" val="3982841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en-US" dirty="0" smtClean="0"/>
              <a:t>SGML -&gt; XML</a:t>
            </a:r>
            <a:endParaRPr lang="he-IL" dirty="0"/>
          </a:p>
        </p:txBody>
      </p:sp>
      <p:sp>
        <p:nvSpPr>
          <p:cNvPr id="3" name="מציין מיקום תוכן 2"/>
          <p:cNvSpPr>
            <a:spLocks noGrp="1"/>
          </p:cNvSpPr>
          <p:nvPr>
            <p:ph idx="1"/>
          </p:nvPr>
        </p:nvSpPr>
        <p:spPr>
          <a:xfrm>
            <a:off x="457200" y="1935480"/>
            <a:ext cx="8229600" cy="4805888"/>
          </a:xfrm>
        </p:spPr>
        <p:txBody>
          <a:bodyPr>
            <a:normAutofit fontScale="92500" lnSpcReduction="10000"/>
          </a:bodyPr>
          <a:lstStyle/>
          <a:p>
            <a:r>
              <a:rPr lang="en-US" dirty="0" smtClean="0"/>
              <a:t>XML</a:t>
            </a:r>
            <a:r>
              <a:rPr lang="he-IL" dirty="0" smtClean="0"/>
              <a:t> הוא סוג של צמצום של </a:t>
            </a:r>
            <a:r>
              <a:rPr lang="en-US" dirty="0" smtClean="0"/>
              <a:t>SGML</a:t>
            </a:r>
            <a:r>
              <a:rPr lang="he-IL" dirty="0" smtClean="0"/>
              <a:t> (</a:t>
            </a:r>
            <a:r>
              <a:rPr lang="en-US" dirty="0" smtClean="0"/>
              <a:t>Standard Generalized Markup Language</a:t>
            </a:r>
            <a:r>
              <a:rPr lang="he-IL" dirty="0" smtClean="0"/>
              <a:t>).</a:t>
            </a:r>
            <a:r>
              <a:rPr lang="en-US" dirty="0" smtClean="0"/>
              <a:t/>
            </a:r>
            <a:br>
              <a:rPr lang="en-US" dirty="0" smtClean="0"/>
            </a:br>
            <a:r>
              <a:rPr lang="en-US" dirty="0"/>
              <a:t>Markup Language</a:t>
            </a:r>
            <a:r>
              <a:rPr lang="he-IL" dirty="0" smtClean="0"/>
              <a:t> = המטה-דאטה (מידע נוסף המתאר / מסביר את המידע המועבר) מועבר יחד עם המידע עצמו.</a:t>
            </a:r>
          </a:p>
          <a:p>
            <a:r>
              <a:rPr lang="en-US" dirty="0" smtClean="0"/>
              <a:t>XML</a:t>
            </a:r>
            <a:r>
              <a:rPr lang="he-IL" dirty="0" smtClean="0"/>
              <a:t> = </a:t>
            </a:r>
            <a:r>
              <a:rPr lang="en-US" dirty="0" err="1" smtClean="0"/>
              <a:t>eXtensible</a:t>
            </a:r>
            <a:r>
              <a:rPr lang="en-US" dirty="0" smtClean="0"/>
              <a:t> </a:t>
            </a:r>
            <a:r>
              <a:rPr lang="en-US" dirty="0"/>
              <a:t>Markup </a:t>
            </a:r>
            <a:r>
              <a:rPr lang="en-US" dirty="0" smtClean="0"/>
              <a:t>Language</a:t>
            </a:r>
            <a:endParaRPr lang="he-IL" dirty="0" smtClean="0"/>
          </a:p>
          <a:p>
            <a:r>
              <a:rPr lang="he-IL" dirty="0" smtClean="0"/>
              <a:t>"הרחבה</a:t>
            </a:r>
            <a:r>
              <a:rPr lang="he-IL" dirty="0"/>
              <a:t>" </a:t>
            </a:r>
            <a:r>
              <a:rPr lang="he-IL" dirty="0" smtClean="0"/>
              <a:t>= השפה </a:t>
            </a:r>
            <a:r>
              <a:rPr lang="he-IL" dirty="0"/>
              <a:t>אינה מורכבת מתגיות ספציפיות שהוגדרו מראש, אלא מאפשרת </a:t>
            </a:r>
            <a:r>
              <a:rPr lang="he-IL" dirty="0" smtClean="0"/>
              <a:t>לנו להרחיב אותה ולהגדיר </a:t>
            </a:r>
            <a:r>
              <a:rPr lang="he-IL" dirty="0"/>
              <a:t>תגיות לפי הצורך הפרטי שלנו</a:t>
            </a:r>
            <a:r>
              <a:rPr lang="he-IL" dirty="0" smtClean="0"/>
              <a:t>. בעצם, אנחנו יכולים להוסיף סוגי מידע שונים לפי מה שנרצה.</a:t>
            </a:r>
            <a:endParaRPr lang="he-IL" dirty="0"/>
          </a:p>
          <a:p>
            <a:r>
              <a:rPr lang="he-IL" dirty="0"/>
              <a:t>אילו יתרונות יש לנו באוסף קבוע של תגיות?</a:t>
            </a:r>
          </a:p>
          <a:p>
            <a:pPr lvl="1"/>
            <a:r>
              <a:rPr lang="he-IL" dirty="0"/>
              <a:t>האוסף הקבוע מוכר ע"י הצרכנים השונים (כותבי וקוראי המסמך).</a:t>
            </a:r>
          </a:p>
          <a:p>
            <a:r>
              <a:rPr lang="he-IL" dirty="0"/>
              <a:t>אילו חסרונות?</a:t>
            </a:r>
          </a:p>
          <a:p>
            <a:pPr lvl="1"/>
            <a:r>
              <a:rPr lang="he-IL" dirty="0"/>
              <a:t>בעיתיות במקרה של דרישה לתגיות שאינן חלק מאוסף</a:t>
            </a:r>
            <a:r>
              <a:rPr lang="he-IL" dirty="0" smtClean="0"/>
              <a:t>.</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7</a:t>
            </a:fld>
            <a:endParaRPr lang="he-IL"/>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en-US" dirty="0" smtClean="0"/>
              <a:t>? XML</a:t>
            </a:r>
            <a:r>
              <a:rPr lang="he-IL" dirty="0" smtClean="0"/>
              <a:t>למה </a:t>
            </a:r>
            <a:endParaRPr lang="he-IL" dirty="0"/>
          </a:p>
        </p:txBody>
      </p:sp>
      <p:sp>
        <p:nvSpPr>
          <p:cNvPr id="3" name="מציין מיקום תוכן 2"/>
          <p:cNvSpPr>
            <a:spLocks noGrp="1"/>
          </p:cNvSpPr>
          <p:nvPr>
            <p:ph idx="1"/>
          </p:nvPr>
        </p:nvSpPr>
        <p:spPr/>
        <p:txBody>
          <a:bodyPr>
            <a:normAutofit/>
          </a:bodyPr>
          <a:lstStyle/>
          <a:p>
            <a:r>
              <a:rPr lang="he-IL" dirty="0" smtClean="0"/>
              <a:t>קובץ </a:t>
            </a:r>
            <a:r>
              <a:rPr lang="en-US" dirty="0" smtClean="0"/>
              <a:t>XML</a:t>
            </a:r>
            <a:r>
              <a:rPr lang="he-IL" dirty="0" smtClean="0"/>
              <a:t> הוא קובץ טקסט פשוט.</a:t>
            </a:r>
            <a:r>
              <a:rPr lang="en-US" dirty="0" smtClean="0"/>
              <a:t/>
            </a:r>
            <a:br>
              <a:rPr lang="en-US" dirty="0" smtClean="0"/>
            </a:br>
            <a:r>
              <a:rPr lang="he-IL" dirty="0" smtClean="0"/>
              <a:t>כל תוכנה בכל מערכת הפעלה יכולה לקרוא את המידע.</a:t>
            </a:r>
          </a:p>
          <a:p>
            <a:r>
              <a:rPr lang="he-IL" dirty="0" smtClean="0"/>
              <a:t>מאפשר למידע בפורמט </a:t>
            </a:r>
            <a:r>
              <a:rPr lang="en-US" dirty="0" smtClean="0"/>
              <a:t>XML</a:t>
            </a:r>
            <a:r>
              <a:rPr lang="he-IL" dirty="0" smtClean="0"/>
              <a:t> להיות בעל ייצוג זהה בכל מיני סביבות שונות ולכן מאפשר להעביר מידע בין סביבות שונות שלא תוכננו כלל עבוד אחת עם השניה. (למשל: בין מסד נתונים של יוניקס למסד נתונים של חלונות)</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8</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00118" y="704088"/>
            <a:ext cx="8229600" cy="1143000"/>
          </a:xfrm>
        </p:spPr>
        <p:txBody>
          <a:bodyPr/>
          <a:lstStyle/>
          <a:p>
            <a:pPr algn="r" rtl="0"/>
            <a:r>
              <a:rPr lang="en-US" dirty="0" smtClean="0"/>
              <a:t>XML</a:t>
            </a:r>
            <a:r>
              <a:rPr lang="he-IL" dirty="0" smtClean="0"/>
              <a:t>שימושי </a:t>
            </a:r>
            <a:endParaRPr lang="he-IL" dirty="0"/>
          </a:p>
        </p:txBody>
      </p:sp>
      <p:sp>
        <p:nvSpPr>
          <p:cNvPr id="3" name="מציין מיקום תוכן 2"/>
          <p:cNvSpPr>
            <a:spLocks noGrp="1"/>
          </p:cNvSpPr>
          <p:nvPr>
            <p:ph idx="1"/>
          </p:nvPr>
        </p:nvSpPr>
        <p:spPr>
          <a:xfrm>
            <a:off x="457200" y="1916832"/>
            <a:ext cx="8229600" cy="4389120"/>
          </a:xfrm>
        </p:spPr>
        <p:txBody>
          <a:bodyPr>
            <a:normAutofit lnSpcReduction="10000"/>
          </a:bodyPr>
          <a:lstStyle/>
          <a:p>
            <a:r>
              <a:rPr lang="he-IL" dirty="0" smtClean="0"/>
              <a:t>2 שימושים עיקריים (כיום).</a:t>
            </a:r>
          </a:p>
          <a:p>
            <a:pPr lvl="1"/>
            <a:r>
              <a:rPr lang="he-IL" dirty="0" smtClean="0"/>
              <a:t>איחסון מידע – בד"כ בפורמט ידוע כלשהו. (ללא צורך בתוכנה מיוחדת)</a:t>
            </a:r>
          </a:p>
          <a:p>
            <a:pPr lvl="2"/>
            <a:r>
              <a:rPr lang="he-IL" dirty="0" smtClean="0"/>
              <a:t>למשל, </a:t>
            </a:r>
            <a:r>
              <a:rPr lang="he-IL" dirty="0"/>
              <a:t>קובץ </a:t>
            </a:r>
            <a:r>
              <a:rPr lang="he-IL" dirty="0" smtClean="0"/>
              <a:t>קונפיגורציה </a:t>
            </a:r>
            <a:r>
              <a:rPr lang="he-IL" dirty="0"/>
              <a:t>לאפליקציות שונות</a:t>
            </a:r>
            <a:r>
              <a:rPr lang="he-IL" dirty="0" smtClean="0"/>
              <a:t>.</a:t>
            </a:r>
            <a:endParaRPr lang="he-IL" dirty="0"/>
          </a:p>
          <a:p>
            <a:pPr lvl="2"/>
            <a:r>
              <a:rPr lang="he-IL" dirty="0" smtClean="0"/>
              <a:t>קבצי שפה במערכת </a:t>
            </a:r>
            <a:r>
              <a:rPr lang="en-US" dirty="0" smtClean="0"/>
              <a:t>android</a:t>
            </a:r>
            <a:r>
              <a:rPr lang="he-IL" dirty="0" smtClean="0"/>
              <a:t>.</a:t>
            </a:r>
            <a:endParaRPr lang="he-IL" dirty="0"/>
          </a:p>
          <a:p>
            <a:pPr lvl="1"/>
            <a:r>
              <a:rPr lang="he-IL" dirty="0" smtClean="0"/>
              <a:t>תחביר להעברת מידע – מאפשר העברת נתונים בין סביבות שונות שלא תוכננו מראש לעבודה בצורה מתואמת.</a:t>
            </a:r>
          </a:p>
          <a:p>
            <a:pPr lvl="2"/>
            <a:r>
              <a:rPr lang="he-IL" dirty="0" smtClean="0"/>
              <a:t>למשל, שמירת מחירון בפורמט קבוע כלשהו המאפשר ללקוחות השונים לגשת למידע ולהציג אותו בצורה שונה. </a:t>
            </a:r>
            <a:r>
              <a:rPr lang="en-US" dirty="0" smtClean="0"/>
              <a:t/>
            </a:r>
            <a:br>
              <a:rPr lang="en-US" dirty="0" smtClean="0"/>
            </a:br>
            <a:r>
              <a:rPr lang="he-IL" dirty="0" smtClean="0"/>
              <a:t>למשל, אתרי השוואות מחירים שונים, אתרי המכירות מאפשרים לקבל את המחירונים שלהם בקובץ </a:t>
            </a:r>
            <a:r>
              <a:rPr lang="en-US" dirty="0" smtClean="0"/>
              <a:t>XML</a:t>
            </a:r>
            <a:r>
              <a:rPr lang="he-IL" dirty="0" smtClean="0"/>
              <a:t>. אתרי השוואת המחירים "עוטפים" את המידע ומציגים אותו לפי העיצוב של האתר. </a:t>
            </a:r>
          </a:p>
        </p:txBody>
      </p:sp>
      <p:sp>
        <p:nvSpPr>
          <p:cNvPr id="4" name="מציין מיקום של מספר שקופית 3"/>
          <p:cNvSpPr>
            <a:spLocks noGrp="1"/>
          </p:cNvSpPr>
          <p:nvPr>
            <p:ph type="sldNum" sz="quarter" idx="12"/>
          </p:nvPr>
        </p:nvSpPr>
        <p:spPr/>
        <p:txBody>
          <a:bodyPr/>
          <a:lstStyle/>
          <a:p>
            <a:fld id="{225F42B6-4CF7-4F8E-AA9E-E2B83CA79B03}" type="slidenum">
              <a:rPr lang="he-IL" smtClean="0"/>
              <a:pPr/>
              <a:t>9</a:t>
            </a:fld>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התאמה אישית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0000"/>
      </a:hlink>
      <a:folHlink>
        <a:srgbClr val="C0000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18941</TotalTime>
  <Words>1880</Words>
  <Application>Microsoft Office PowerPoint</Application>
  <PresentationFormat>‫הצגה על המסך (4:3)</PresentationFormat>
  <Paragraphs>394</Paragraphs>
  <Slides>44</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44</vt:i4>
      </vt:variant>
    </vt:vector>
  </HeadingPairs>
  <TitlesOfParts>
    <vt:vector size="45" baseType="lpstr">
      <vt:lpstr>זרימה</vt:lpstr>
      <vt:lpstr>מסדי נתונים – 89-281 XML + DTD – תרגול 1,2</vt:lpstr>
      <vt:lpstr>כללי</vt:lpstr>
      <vt:lpstr>מטלות</vt:lpstr>
      <vt:lpstr>מה יהיה לנו בתרגול</vt:lpstr>
      <vt:lpstr>בתרגול נתעסק ב...</vt:lpstr>
      <vt:lpstr>לפני שמתחילים - שאלות?</vt:lpstr>
      <vt:lpstr>SGML -&gt; XML</vt:lpstr>
      <vt:lpstr>? XMLלמה </vt:lpstr>
      <vt:lpstr>XMLשימושי </vt:lpstr>
      <vt:lpstr>מידע מובנה ומובנה למחצה</vt:lpstr>
      <vt:lpstr>מידע מובנה ומובנה למחצה</vt:lpstr>
      <vt:lpstr>XMLיכולת הביטוי של </vt:lpstr>
      <vt:lpstr>ייצוג המידע - XML</vt:lpstr>
      <vt:lpstr>ייצוג המידע - XML</vt:lpstr>
      <vt:lpstr>ייצוג המידע - XML</vt:lpstr>
      <vt:lpstr>ייצוג המידע - XML</vt:lpstr>
      <vt:lpstr>תכונות - ייצוג המידע - XML</vt:lpstr>
      <vt:lpstr>ייצוג המידע - תכונות - XML</vt:lpstr>
      <vt:lpstr>ייצוג המידע - XML</vt:lpstr>
      <vt:lpstr>ייצוג המידע - XML</vt:lpstr>
      <vt:lpstr>ייצוג המידע - XML</vt:lpstr>
      <vt:lpstr>הגדרת סכמה- XML</vt:lpstr>
      <vt:lpstr>DTD - הגדרת סכמה- XML</vt:lpstr>
      <vt:lpstr>DTD - הגדרת סכמה- XML</vt:lpstr>
      <vt:lpstr>DTD - הגדרת סכמה- XML</vt:lpstr>
      <vt:lpstr>תחביר - DTD - הגדרת סכמה- XML</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מסדי נתונים – 89-281 תרגול 1</dc:title>
  <dc:creator>Amiad</dc:creator>
  <cp:lastModifiedBy>OR</cp:lastModifiedBy>
  <cp:revision>487</cp:revision>
  <dcterms:created xsi:type="dcterms:W3CDTF">2009-10-06T18:08:42Z</dcterms:created>
  <dcterms:modified xsi:type="dcterms:W3CDTF">2014-02-23T11:57:00Z</dcterms:modified>
</cp:coreProperties>
</file>