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5" r:id="rId3"/>
    <p:sldId id="316" r:id="rId4"/>
    <p:sldId id="317" r:id="rId5"/>
    <p:sldId id="335" r:id="rId6"/>
    <p:sldId id="318" r:id="rId7"/>
    <p:sldId id="319" r:id="rId8"/>
    <p:sldId id="320" r:id="rId9"/>
    <p:sldId id="323" r:id="rId10"/>
    <p:sldId id="337" r:id="rId11"/>
    <p:sldId id="321" r:id="rId12"/>
    <p:sldId id="322" r:id="rId13"/>
    <p:sldId id="325" r:id="rId14"/>
    <p:sldId id="338" r:id="rId15"/>
    <p:sldId id="326" r:id="rId16"/>
    <p:sldId id="328" r:id="rId17"/>
    <p:sldId id="330" r:id="rId18"/>
    <p:sldId id="327" r:id="rId19"/>
    <p:sldId id="340" r:id="rId20"/>
    <p:sldId id="329" r:id="rId21"/>
    <p:sldId id="331" r:id="rId22"/>
    <p:sldId id="332" r:id="rId23"/>
    <p:sldId id="341" r:id="rId24"/>
    <p:sldId id="333" r:id="rId25"/>
    <p:sldId id="334" r:id="rId26"/>
    <p:sldId id="339" r:id="rId27"/>
  </p:sldIdLst>
  <p:sldSz cx="9144000" cy="6858000" type="screen4x3"/>
  <p:notesSz cx="7099300" cy="102346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45" autoAdjust="0"/>
    <p:restoredTop sz="94667" autoAdjust="0"/>
  </p:normalViewPr>
  <p:slideViewPr>
    <p:cSldViewPr>
      <p:cViewPr>
        <p:scale>
          <a:sx n="53" d="100"/>
          <a:sy n="53" d="100"/>
        </p:scale>
        <p:origin x="-984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8" y="1"/>
            <a:ext cx="3076363" cy="511731"/>
          </a:xfrm>
          <a:prstGeom prst="rect">
            <a:avLst/>
          </a:prstGeom>
        </p:spPr>
        <p:txBody>
          <a:bodyPr vert="horz" lIns="95119" tIns="47560" rIns="95119" bIns="4756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45" y="1"/>
            <a:ext cx="3076363" cy="511731"/>
          </a:xfrm>
          <a:prstGeom prst="rect">
            <a:avLst/>
          </a:prstGeom>
        </p:spPr>
        <p:txBody>
          <a:bodyPr vert="horz" lIns="95119" tIns="47560" rIns="95119" bIns="47560" rtlCol="1"/>
          <a:lstStyle>
            <a:lvl1pPr algn="l">
              <a:defRPr sz="1200"/>
            </a:lvl1pPr>
          </a:lstStyle>
          <a:p>
            <a:fld id="{A25B3D68-E805-4714-941B-5EEF43C84154}" type="datetimeFigureOut">
              <a:rPr lang="he-IL" smtClean="0"/>
              <a:pPr/>
              <a:t>ז' אדר ב 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022938" y="9721107"/>
            <a:ext cx="3076363" cy="511731"/>
          </a:xfrm>
          <a:prstGeom prst="rect">
            <a:avLst/>
          </a:prstGeom>
        </p:spPr>
        <p:txBody>
          <a:bodyPr vert="horz" lIns="95119" tIns="47560" rIns="95119" bIns="4756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45" y="9721107"/>
            <a:ext cx="3076363" cy="511731"/>
          </a:xfrm>
          <a:prstGeom prst="rect">
            <a:avLst/>
          </a:prstGeom>
        </p:spPr>
        <p:txBody>
          <a:bodyPr vert="horz" lIns="95119" tIns="47560" rIns="95119" bIns="47560" rtlCol="1" anchor="b"/>
          <a:lstStyle>
            <a:lvl1pPr algn="l">
              <a:defRPr sz="1200"/>
            </a:lvl1pPr>
          </a:lstStyle>
          <a:p>
            <a:fld id="{01D190AF-D993-4BDA-8FB1-88433367480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0439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2725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3D1BF3-BE05-4320-9567-F8F516BF428D}" type="datetimeFigureOut">
              <a:rPr lang="he-IL" smtClean="0"/>
              <a:t>ז' אדר ב תשע"ד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4022725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FAB79E-31DE-494D-BC2D-CB8C746A4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796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http://www.w3.org/TR/xpath/#booleans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AB79E-31DE-494D-BC2D-CB8C746A481E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63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0907-9834-4995-95FE-78655EB82050}" type="datetime8">
              <a:rPr lang="he-IL" smtClean="0"/>
              <a:t>09 מרץ 14</a:t>
            </a:fld>
            <a:endParaRPr lang="he-IL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535F-A60E-4692-91E6-E3DCEF2A4138}" type="datetime8">
              <a:rPr lang="he-IL" smtClean="0"/>
              <a:t>09 מרץ 14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CC42-D495-4127-BC85-88E215367DD1}" type="datetime8">
              <a:rPr lang="he-IL" smtClean="0"/>
              <a:t>09 מרץ 14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6A27-C25C-4246-8557-1DBA01531C03}" type="datetime8">
              <a:rPr lang="he-IL" smtClean="0"/>
              <a:t>09 מרץ 14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04D8-21F0-4EEC-BE5E-8B3D31E02EBC}" type="datetime8">
              <a:rPr lang="he-IL" smtClean="0"/>
              <a:t>09 מרץ 14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7EA4-AE49-441E-9F63-F69BB07EFA25}" type="datetime8">
              <a:rPr lang="he-IL" smtClean="0"/>
              <a:t>09 מרץ 14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1D11-A30B-44EA-A66A-860FE9881E56}" type="datetime8">
              <a:rPr lang="he-IL" smtClean="0"/>
              <a:t>09 מרץ 14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5BED-D297-4E6F-9E83-BD64DC2ED217}" type="datetime8">
              <a:rPr lang="he-IL" smtClean="0"/>
              <a:t>09 מרץ 14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50E4-950C-44AD-8D31-EA7669167A1D}" type="datetime8">
              <a:rPr lang="he-IL" smtClean="0"/>
              <a:t>09 מרץ 14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C82E-9F79-49F4-9AC4-2DC16D58122C}" type="datetime8">
              <a:rPr lang="he-IL" smtClean="0"/>
              <a:t>09 מרץ 14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עם פינה יחידה חתוכה ומעוגלת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שולש ישר-זווית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614-78F2-4A5F-91A8-C82A15D428AF}" type="datetime8">
              <a:rPr lang="he-IL" smtClean="0"/>
              <a:t>09 מרץ 14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25F42B6-4CF7-4F8E-AA9E-E2B83CA79B03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צורה חופשית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צורה חופשית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9F341A-75AC-4A9E-ABDC-F777CF6E655A}" type="datetime8">
              <a:rPr lang="he-IL" smtClean="0"/>
              <a:t>09 מרץ 14</a:t>
            </a:fld>
            <a:endParaRPr lang="he-IL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5F42B6-4CF7-4F8E-AA9E-E2B83CA79B03}" type="slidenum">
              <a:rPr lang="he-IL" smtClean="0"/>
              <a:pPr/>
              <a:t>‹#›</a:t>
            </a:fld>
            <a:endParaRPr lang="he-IL"/>
          </a:p>
        </p:txBody>
      </p:sp>
      <p:grpSp>
        <p:nvGrpSpPr>
          <p:cNvPr id="2" name="קבוצה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צורה חופשית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צורה חופשית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מסדי נתונים – 89-281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err="1" smtClean="0"/>
              <a:t>XPath</a:t>
            </a:r>
            <a:r>
              <a:rPr lang="en-US" sz="4400" dirty="0" smtClean="0"/>
              <a:t> 1.0 </a:t>
            </a:r>
            <a:r>
              <a:rPr lang="he-IL" sz="4400" dirty="0"/>
              <a:t>–</a:t>
            </a:r>
            <a:r>
              <a:rPr lang="en-US" sz="4400" dirty="0" smtClean="0"/>
              <a:t> </a:t>
            </a:r>
            <a:r>
              <a:rPr lang="he-IL" sz="4400" smtClean="0"/>
              <a:t>תרגול 3,4</a:t>
            </a:r>
            <a:endParaRPr lang="he-IL" sz="44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אור </a:t>
            </a:r>
            <a:r>
              <a:rPr lang="he-IL" dirty="0" err="1" smtClean="0"/>
              <a:t>כדראוי</a:t>
            </a:r>
            <a:r>
              <a:rPr lang="he-IL" dirty="0" smtClean="0"/>
              <a:t> בשיתוף עם עמיעד רוזנברג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sz="2000" dirty="0" smtClean="0"/>
              <a:t>(מבוסס על מצגת של הטכניון)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4699353"/>
            <a:ext cx="871543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  If at first you don't succeed… call it version 1.0 .</a:t>
            </a: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latin typeface="Comic Sans MS" pitchFamily="66" charset="0"/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latin typeface="Comic Sans MS" pitchFamily="66" charset="0"/>
              </a:rPr>
              <a:t>  Enter any 11-digit prime number to continue...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he-IL" sz="3600" dirty="0" smtClean="0"/>
              <a:t> - []</a:t>
            </a:r>
            <a:r>
              <a:rPr lang="en-US" sz="3600" dirty="0" smtClean="0"/>
              <a:t>XPath</a:t>
            </a:r>
            <a:endParaRPr lang="he-I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42844" y="1571612"/>
                <a:ext cx="8786874" cy="51697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he-IL" dirty="0" smtClean="0"/>
                  <a:t>דגש חשוב מאוד!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המספור של הקדקוד ניתן ביחס למיקום בצומת ההקשר שלו (הצומת שממנו ביצענו את החיפוש שהביא לנו את אותו הקדקוד).</a:t>
                </a:r>
              </a:p>
              <a:p>
                <a:r>
                  <a:rPr lang="he-IL" dirty="0" smtClean="0"/>
                  <a:t>מה יהיה  הביטוי עבור שם הפרק השני בכל הקובץ שלנו?</a:t>
                </a:r>
              </a:p>
              <a:p>
                <a:endParaRPr lang="he-IL" dirty="0" smtClean="0"/>
              </a:p>
              <a:p>
                <a:r>
                  <a:rPr lang="he-IL" dirty="0" smtClean="0"/>
                  <a:t>נבחן את הביטוי </a:t>
                </a:r>
                <a:r>
                  <a:rPr lang="en-US" dirty="0"/>
                  <a:t>//chapter[2</a:t>
                </a:r>
                <a:r>
                  <a:rPr lang="en-US" dirty="0" smtClean="0"/>
                  <a:t>]/title/text()</a:t>
                </a:r>
                <a:endParaRPr lang="he-IL" dirty="0" smtClean="0"/>
              </a:p>
              <a:p>
                <a:pPr lvl="1"/>
                <a:r>
                  <a:rPr lang="he-IL" dirty="0" smtClean="0"/>
                  <a:t>התשובות שיתקבלו עבור ביטוי זה הן:</a:t>
                </a:r>
              </a:p>
              <a:p>
                <a:pPr lvl="1" algn="l" rtl="0"/>
                <a:r>
                  <a:rPr lang="en-US" dirty="0"/>
                  <a:t>Snow Crash - Chapter </a:t>
                </a:r>
                <a:r>
                  <a:rPr lang="en-US" dirty="0" smtClean="0"/>
                  <a:t>B</a:t>
                </a:r>
              </a:p>
              <a:p>
                <a:pPr lvl="1" algn="l" rtl="0"/>
                <a:r>
                  <a:rPr lang="en-US" dirty="0"/>
                  <a:t>Burning Tower - Chapter </a:t>
                </a:r>
                <a:r>
                  <a:rPr lang="en-US" dirty="0" smtClean="0"/>
                  <a:t>B</a:t>
                </a:r>
              </a:p>
              <a:p>
                <a:pPr lvl="1" algn="r"/>
                <a:r>
                  <a:rPr lang="he-IL" dirty="0" smtClean="0"/>
                  <a:t>למה אנחנו מקבלים 2 צמתים ולא רק צומת אחת כפי שהיינו מצפים?</a:t>
                </a:r>
              </a:p>
              <a:p>
                <a:pPr lvl="1"/>
                <a:r>
                  <a:rPr lang="he-IL" dirty="0" smtClean="0"/>
                  <a:t>נסביר: מהביטוי </a:t>
                </a:r>
                <a:r>
                  <a:rPr lang="en-US" dirty="0"/>
                  <a:t>//</a:t>
                </a:r>
                <a:r>
                  <a:rPr lang="en-US" dirty="0" smtClean="0"/>
                  <a:t>chapter</a:t>
                </a:r>
                <a:r>
                  <a:rPr lang="he-IL" dirty="0" smtClean="0"/>
                  <a:t> מוחזרים כל קודקודי ה-</a:t>
                </a:r>
                <a:r>
                  <a:rPr lang="en-US" dirty="0" smtClean="0"/>
                  <a:t>chapter</a:t>
                </a:r>
                <a:r>
                  <a:rPr lang="he-IL" dirty="0" smtClean="0"/>
                  <a:t> בקובץ. אך כאמור, כל אחד מהם מקבל מספור ביחס לצומת ההקשר שלו. שני קדקודים אלו הם היחידים שהם קדקודי </a:t>
                </a:r>
                <a:r>
                  <a:rPr lang="en-US" dirty="0" smtClean="0"/>
                  <a:t>chapter</a:t>
                </a:r>
                <a:r>
                  <a:rPr lang="he-IL" dirty="0" smtClean="0"/>
                  <a:t> שממוקמים שניים ברשימת קדקודי ה-</a:t>
                </a:r>
                <a:r>
                  <a:rPr lang="en-US" dirty="0" smtClean="0"/>
                  <a:t>chapter</a:t>
                </a:r>
                <a:r>
                  <a:rPr lang="he-IL" dirty="0" smtClean="0"/>
                  <a:t> שמתקבלת מצומת שממנה הם יצאו. לכן הם יהיו הקדקודים שנקבל בתשובה.</a:t>
                </a:r>
              </a:p>
              <a:p>
                <a:endParaRPr lang="he-IL" dirty="0"/>
              </a:p>
              <a:p>
                <a:r>
                  <a:rPr lang="he-IL" dirty="0" smtClean="0"/>
                  <a:t>הביטוי התקין עבור מה שחיפשנו יהיה:</a:t>
                </a:r>
              </a:p>
              <a:p>
                <a:pPr algn="l" rtl="0"/>
                <a:r>
                  <a:rPr lang="en-US" dirty="0" smtClean="0"/>
                  <a:t>(//chapter)[</a:t>
                </a:r>
                <a:r>
                  <a:rPr lang="en-US" dirty="0"/>
                  <a:t>2]/title/text</a:t>
                </a:r>
                <a:r>
                  <a:rPr lang="en-US" dirty="0" smtClean="0"/>
                  <a:t>()</a:t>
                </a:r>
              </a:p>
              <a:p>
                <a:pPr lvl="2"/>
                <a:r>
                  <a:rPr lang="he-IL" dirty="0" smtClean="0"/>
                  <a:t>הסוגריים "מאפסות" את צומת ההקשר </a:t>
                </a:r>
                <a14:m>
                  <m:oMath xmlns:m="http://schemas.openxmlformats.org/officeDocument/2006/math">
                    <m:r>
                      <a:rPr lang="he-IL" i="1" smtClean="0">
                        <a:latin typeface="Cambria Math"/>
                        <a:ea typeface="Cambria Math"/>
                      </a:rPr>
                      <m:t>⇐</m:t>
                    </m:r>
                  </m:oMath>
                </a14:m>
                <a:r>
                  <a:rPr lang="he-IL" dirty="0" smtClean="0"/>
                  <a:t> מתבצע מספור מחדש.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844" y="1571612"/>
                <a:ext cx="8786874" cy="5169756"/>
              </a:xfrm>
              <a:blipFill rotWithShape="1">
                <a:blip r:embed="rId2"/>
                <a:stretch>
                  <a:fillRect l="-416" t="-1533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539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he-IL" sz="3600" dirty="0" smtClean="0"/>
              <a:t> - []</a:t>
            </a:r>
            <a:r>
              <a:rPr lang="en-US" sz="3600" dirty="0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412776"/>
            <a:ext cx="8786874" cy="5328592"/>
          </a:xfrm>
        </p:spPr>
        <p:txBody>
          <a:bodyPr>
            <a:noAutofit/>
          </a:bodyPr>
          <a:lstStyle/>
          <a:p>
            <a:r>
              <a:rPr lang="he-IL" sz="1800" dirty="0" smtClean="0"/>
              <a:t>ניתן לשים ביטוי בוליאני בתוך הסוגריים ע"מ לבחור את הצמתים המקיימים את התנאי הבוליאני.</a:t>
            </a:r>
            <a:endParaRPr lang="en-US" sz="1800" dirty="0" smtClean="0"/>
          </a:p>
          <a:p>
            <a:pPr algn="l" rtl="0"/>
            <a:r>
              <a:rPr lang="en-US" sz="1800" dirty="0" smtClean="0"/>
              <a:t>/inventory/book[author="Neal Stephenson"]/title/text()</a:t>
            </a:r>
          </a:p>
          <a:p>
            <a:pPr algn="l" rtl="0"/>
            <a:r>
              <a:rPr lang="en-US" sz="1800" dirty="0" smtClean="0"/>
              <a:t>Output:</a:t>
            </a:r>
          </a:p>
          <a:p>
            <a:pPr algn="l" rtl="0">
              <a:buNone/>
            </a:pPr>
            <a:r>
              <a:rPr lang="en-US" sz="1800" dirty="0" smtClean="0"/>
              <a:t>Snow Crash</a:t>
            </a:r>
          </a:p>
          <a:p>
            <a:pPr algn="l" rtl="0">
              <a:buNone/>
            </a:pPr>
            <a:r>
              <a:rPr lang="en-US" sz="1800" dirty="0" smtClean="0"/>
              <a:t>Zodiac</a:t>
            </a:r>
            <a:endParaRPr lang="he-IL" sz="1800" dirty="0" smtClean="0"/>
          </a:p>
          <a:p>
            <a:r>
              <a:rPr lang="he-IL" sz="1800" dirty="0" smtClean="0"/>
              <a:t>ניתן לרשום בסוגריים שם של קודקוד.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he-IL" sz="1800" dirty="0" smtClean="0"/>
              <a:t>הקודקודים שנקבל יהיו קדקודי האב (אלה שמחוץ לסוגריים) אשר קיימים עבורם הקדקודים שאותם אנחנו מחפשים בתוך הסוגריים.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he-IL" sz="1800" dirty="0" smtClean="0"/>
              <a:t>בפועל, מתבצע חיפוש של הביטוי שבתוך הסוגריים בקדקודים שמחוץ לסוגריים. אם נמצאו קדקודים המתאימים לביטוי שבסוגריים – אזי הביטוי שבסוגריים יחזיר "אמת".</a:t>
            </a:r>
          </a:p>
          <a:p>
            <a:pPr algn="l" rtl="0"/>
            <a:r>
              <a:rPr lang="en-US" sz="1800" dirty="0" smtClean="0"/>
              <a:t>/inventory/book/chapter[section]/title/text()</a:t>
            </a:r>
          </a:p>
          <a:p>
            <a:pPr algn="l" rtl="0"/>
            <a:r>
              <a:rPr lang="en-US" sz="1800" dirty="0" smtClean="0"/>
              <a:t>Output: </a:t>
            </a:r>
          </a:p>
          <a:p>
            <a:pPr algn="l" rtl="0">
              <a:buNone/>
            </a:pPr>
            <a:r>
              <a:rPr lang="en-US" sz="1800" dirty="0" smtClean="0"/>
              <a:t>Snow Crash - Chapter B</a:t>
            </a:r>
          </a:p>
          <a:p>
            <a:pPr algn="l" rtl="0"/>
            <a:r>
              <a:rPr lang="en-US" sz="1800" dirty="0" smtClean="0"/>
              <a:t>/</a:t>
            </a:r>
            <a:r>
              <a:rPr lang="en-US" sz="1800" dirty="0"/>
              <a:t>inventory/book/chapter[paragraph/image]/</a:t>
            </a:r>
            <a:r>
              <a:rPr lang="en-US" sz="1800" dirty="0" smtClean="0"/>
              <a:t>title/text()</a:t>
            </a:r>
          </a:p>
          <a:p>
            <a:pPr algn="l" rtl="0"/>
            <a:r>
              <a:rPr lang="en-US" sz="1800" dirty="0" smtClean="0"/>
              <a:t>Output:</a:t>
            </a:r>
          </a:p>
          <a:p>
            <a:pPr algn="l" rtl="0">
              <a:buNone/>
            </a:pPr>
            <a:r>
              <a:rPr lang="en-US" sz="1800" dirty="0" smtClean="0"/>
              <a:t>Snow Crash - Chapter A</a:t>
            </a:r>
          </a:p>
          <a:p>
            <a:pPr algn="l" rtl="0">
              <a:buNone/>
            </a:pPr>
            <a:r>
              <a:rPr lang="en-US" sz="1800" dirty="0" smtClean="0"/>
              <a:t>Burning Tower - Chapter B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he-IL" sz="3600" dirty="0" smtClean="0"/>
              <a:t> - []</a:t>
            </a:r>
            <a:r>
              <a:rPr lang="en-US" sz="3600" dirty="0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000660"/>
          </a:xfrm>
        </p:spPr>
        <p:txBody>
          <a:bodyPr>
            <a:normAutofit/>
          </a:bodyPr>
          <a:lstStyle/>
          <a:p>
            <a:r>
              <a:rPr lang="he-IL" sz="2800" dirty="0" smtClean="0"/>
              <a:t>ניתן להשתמש בפונקציה </a:t>
            </a:r>
            <a:r>
              <a:rPr lang="en-US" sz="2800" dirty="0" smtClean="0"/>
              <a:t>not()</a:t>
            </a:r>
            <a:r>
              <a:rPr lang="he-IL" sz="2800" dirty="0" smtClean="0"/>
              <a:t> ע"מ לקבל את הקודקודים שבהם התנאי אינו מתקיים.</a:t>
            </a:r>
            <a:endParaRPr lang="en-US" dirty="0" smtClean="0"/>
          </a:p>
          <a:p>
            <a:pPr algn="l" rtl="0"/>
            <a:r>
              <a:rPr lang="en-US" dirty="0" smtClean="0"/>
              <a:t>/inventory/book/chapter[not(paragraph)]/title/text()</a:t>
            </a:r>
          </a:p>
          <a:p>
            <a:pPr algn="l" rtl="0"/>
            <a:r>
              <a:rPr lang="en-US" dirty="0" smtClean="0"/>
              <a:t>Output: </a:t>
            </a:r>
          </a:p>
          <a:p>
            <a:pPr algn="l" rtl="0">
              <a:buNone/>
            </a:pPr>
            <a:r>
              <a:rPr lang="en-US" dirty="0" smtClean="0"/>
              <a:t>Snow Crash - Chapter B</a:t>
            </a:r>
          </a:p>
          <a:p>
            <a:pPr algn="l" rtl="0">
              <a:buNone/>
            </a:pPr>
            <a:r>
              <a:rPr lang="en-US" dirty="0" smtClean="0"/>
              <a:t>Burning Tower - Chapter A</a:t>
            </a:r>
          </a:p>
          <a:p>
            <a:pPr algn="l" rtl="0">
              <a:buNone/>
            </a:pPr>
            <a:r>
              <a:rPr lang="en-US" dirty="0" smtClean="0"/>
              <a:t>Zodiac - Chapter A</a:t>
            </a:r>
          </a:p>
          <a:p>
            <a:r>
              <a:rPr lang="he-IL" sz="2400" dirty="0" smtClean="0"/>
              <a:t>שימו לב שהתנאי של קיום </a:t>
            </a:r>
            <a:r>
              <a:rPr lang="en-US" sz="2400" dirty="0" smtClean="0"/>
              <a:t>paragraph</a:t>
            </a:r>
            <a:r>
              <a:rPr lang="he-IL" sz="2400" dirty="0" smtClean="0"/>
              <a:t> נבדק עבור רמת הבנים של </a:t>
            </a:r>
            <a:r>
              <a:rPr lang="en-US" sz="2400" dirty="0" smtClean="0"/>
              <a:t>chapter</a:t>
            </a:r>
            <a:r>
              <a:rPr lang="he-IL" sz="2400" dirty="0" smtClean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לכן, חוזרים גם קודקודים שבהם יש צאצא בשם </a:t>
            </a:r>
            <a:r>
              <a:rPr lang="en-US" sz="2400" dirty="0" smtClean="0"/>
              <a:t>paragraph</a:t>
            </a:r>
            <a:r>
              <a:rPr lang="he-IL" sz="2400" dirty="0" smtClean="0"/>
              <a:t> אבל לא בן בשם זה.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he-IL" sz="3600" dirty="0" smtClean="0"/>
              <a:t> - [][]</a:t>
            </a:r>
            <a:r>
              <a:rPr lang="en-US" sz="3600" dirty="0" err="1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000660"/>
          </a:xfrm>
        </p:spPr>
        <p:txBody>
          <a:bodyPr>
            <a:normAutofit/>
          </a:bodyPr>
          <a:lstStyle/>
          <a:p>
            <a:r>
              <a:rPr lang="he-IL" sz="2800" dirty="0" smtClean="0"/>
              <a:t>כאמור, [] מחזירים קבוצת קודקודים העונים על התנאי.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he-IL" sz="2800" dirty="0" smtClean="0"/>
              <a:t>אם נרצה לבדוק על קב' קודקודים זו תנאי נוסף – נוכל שוב לבדוק קיום תנאי בעזרת [] נוסף.</a:t>
            </a:r>
            <a:endParaRPr lang="en-US" dirty="0" smtClean="0"/>
          </a:p>
          <a:p>
            <a:pPr algn="l" rtl="0"/>
            <a:r>
              <a:rPr lang="en-US" sz="2000" dirty="0" smtClean="0"/>
              <a:t>/inventory/book[author="Neal Stephenson"][price&lt;10]/title/text()</a:t>
            </a:r>
          </a:p>
          <a:p>
            <a:pPr algn="l" rtl="0"/>
            <a:r>
              <a:rPr lang="en-US" dirty="0" smtClean="0"/>
              <a:t>Output: </a:t>
            </a:r>
          </a:p>
          <a:p>
            <a:pPr algn="l" rtl="0">
              <a:buNone/>
            </a:pPr>
            <a:r>
              <a:rPr lang="en-US" dirty="0" smtClean="0"/>
              <a:t>Zodiac</a:t>
            </a:r>
          </a:p>
          <a:p>
            <a:r>
              <a:rPr lang="he-IL" sz="2400" dirty="0" smtClean="0"/>
              <a:t>השאילתה הזו זהה לשאילתה הבאה:</a:t>
            </a:r>
          </a:p>
          <a:p>
            <a:pPr algn="l" rtl="0"/>
            <a:r>
              <a:rPr lang="en-US" sz="2000" dirty="0" smtClean="0"/>
              <a:t>/inventory/book[author="Neal Stephenson“ and price&lt;10]/title/text()</a:t>
            </a:r>
          </a:p>
          <a:p>
            <a:pPr algn="l" rtl="0"/>
            <a:endParaRPr lang="en-US" sz="2000" dirty="0"/>
          </a:p>
          <a:p>
            <a:pPr algn="r"/>
            <a:r>
              <a:rPr lang="he-IL" sz="2400" dirty="0" smtClean="0"/>
              <a:t>עם זאת, לא תמיד אפשר להחליף [][] בפקודת </a:t>
            </a:r>
            <a:r>
              <a:rPr lang="en-US" sz="2400" dirty="0" smtClean="0"/>
              <a:t>and</a:t>
            </a:r>
            <a:r>
              <a:rPr lang="he-IL" sz="2400" dirty="0" smtClean="0"/>
              <a:t>.</a:t>
            </a:r>
            <a:endParaRPr lang="en-US" sz="240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he-IL" sz="3600" dirty="0" smtClean="0"/>
              <a:t> - [][]</a:t>
            </a:r>
            <a:r>
              <a:rPr lang="en-US" sz="3600" dirty="0" err="1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286388"/>
          </a:xfrm>
        </p:spPr>
        <p:txBody>
          <a:bodyPr>
            <a:normAutofit fontScale="92500" lnSpcReduction="20000"/>
          </a:bodyPr>
          <a:lstStyle/>
          <a:p>
            <a:r>
              <a:rPr lang="he-IL" sz="2000" dirty="0" smtClean="0"/>
              <a:t>לדוגמא:</a:t>
            </a:r>
          </a:p>
          <a:p>
            <a:r>
              <a:rPr lang="he-IL" sz="2000" dirty="0" smtClean="0"/>
              <a:t>מה </a:t>
            </a:r>
            <a:r>
              <a:rPr lang="he-IL" sz="2000" dirty="0"/>
              <a:t>ההבדל בין המקרים הבאים:</a:t>
            </a:r>
          </a:p>
          <a:p>
            <a:pPr algn="l" rtl="0"/>
            <a:r>
              <a:rPr lang="en-US" sz="2000" dirty="0"/>
              <a:t>//author[2][1]/text()</a:t>
            </a:r>
          </a:p>
          <a:p>
            <a:pPr algn="l" rtl="0"/>
            <a:r>
              <a:rPr lang="en-US" sz="2000" dirty="0"/>
              <a:t>//author[1][2]/text()</a:t>
            </a:r>
          </a:p>
          <a:p>
            <a:pPr algn="l" rtl="0"/>
            <a:r>
              <a:rPr lang="en-US" sz="2000" dirty="0"/>
              <a:t>(//author)[2][1]/text()</a:t>
            </a:r>
          </a:p>
          <a:p>
            <a:pPr algn="l" rtl="0"/>
            <a:endParaRPr lang="en-US" sz="2000" dirty="0" smtClean="0"/>
          </a:p>
          <a:p>
            <a:pPr algn="l" rtl="0"/>
            <a:r>
              <a:rPr lang="en-US" sz="2000" dirty="0" smtClean="0"/>
              <a:t>Jerry </a:t>
            </a:r>
            <a:r>
              <a:rPr lang="en-US" sz="2000" dirty="0" err="1" smtClean="0"/>
              <a:t>Pournelle</a:t>
            </a:r>
            <a:endParaRPr lang="en-US" sz="2000" dirty="0" smtClean="0"/>
          </a:p>
          <a:p>
            <a:pPr algn="l" rtl="0"/>
            <a:r>
              <a:rPr lang="en-US" sz="2000" dirty="0" smtClean="0"/>
              <a:t>Null – </a:t>
            </a:r>
            <a:r>
              <a:rPr lang="he-IL" sz="2000" smtClean="0"/>
              <a:t>קבוצה ריקה</a:t>
            </a:r>
            <a:endParaRPr lang="en-US" sz="2000" dirty="0" smtClean="0"/>
          </a:p>
          <a:p>
            <a:pPr algn="l" rtl="0"/>
            <a:r>
              <a:rPr lang="en-US" sz="2000" dirty="0" smtClean="0"/>
              <a:t>Larry </a:t>
            </a:r>
            <a:r>
              <a:rPr lang="en-US" sz="2000" dirty="0" err="1" smtClean="0"/>
              <a:t>Niven</a:t>
            </a:r>
            <a:endParaRPr lang="en-US" sz="2000" dirty="0" smtClean="0"/>
          </a:p>
          <a:p>
            <a:pPr algn="r"/>
            <a:r>
              <a:rPr lang="he-IL" sz="2000" dirty="0" smtClean="0"/>
              <a:t>נסביר את הסיבה להבדלים:</a:t>
            </a:r>
          </a:p>
          <a:p>
            <a:pPr lvl="1"/>
            <a:r>
              <a:rPr lang="he-IL" sz="1800" dirty="0"/>
              <a:t>בביטוי הראשון </a:t>
            </a:r>
            <a:r>
              <a:rPr lang="en-US" sz="1800" dirty="0"/>
              <a:t>//author</a:t>
            </a:r>
            <a:r>
              <a:rPr lang="he-IL" sz="1800" dirty="0"/>
              <a:t> מחזיר את כל הסופרים. כל אחד מהסופרים מקבל מספור המייצג אותו ביחס לצומת ההקשר שלו. התוספת </a:t>
            </a:r>
            <a:r>
              <a:rPr lang="en-US" sz="1800" dirty="0"/>
              <a:t>[2]</a:t>
            </a:r>
            <a:r>
              <a:rPr lang="he-IL" sz="1800" dirty="0"/>
              <a:t> מחזירה את כל הסופרים שהמספור שהם קיבלו הוא 2. היחיד שעונה על הגדרה זו הוא </a:t>
            </a:r>
            <a:r>
              <a:rPr lang="en-US" sz="1800" dirty="0"/>
              <a:t>Jerry </a:t>
            </a:r>
            <a:r>
              <a:rPr lang="en-US" sz="1800" dirty="0" err="1"/>
              <a:t>Pournelle</a:t>
            </a:r>
            <a:r>
              <a:rPr lang="he-IL" sz="1800" dirty="0"/>
              <a:t>. נשים לב לכך שכעת הוא הסופר היחיד שחזר מצומת ההקשר שלו ולכן הוא גם הראשון – המספור שהוא מקבל הוא 1, לכן התוספת [1] מחזירה אותו.</a:t>
            </a:r>
          </a:p>
          <a:p>
            <a:pPr lvl="1"/>
            <a:r>
              <a:rPr lang="he-IL" sz="1800" dirty="0"/>
              <a:t>בביטוי השני התוספת [1] מחזירה את כל הסופרים הראשונים ביחס לצומת ההקשר שלהם. </a:t>
            </a:r>
            <a:r>
              <a:rPr lang="he-IL" sz="1800" dirty="0" smtClean="0"/>
              <a:t>כל </a:t>
            </a:r>
            <a:r>
              <a:rPr lang="he-IL" sz="1800" dirty="0"/>
              <a:t>שלושת הסופרים שחוזרים הם הסופרים היחידים עבור צומת ההקשר שלהם ולכן הם ממוספרים כ-1. לכן לא קיים אף קדקוד שהוא השני והתשובה שאנחנו מקבלים היא קבוצה ריקה.</a:t>
            </a:r>
          </a:p>
          <a:p>
            <a:pPr lvl="1"/>
            <a:r>
              <a:rPr lang="he-IL" sz="1800" dirty="0"/>
              <a:t>בביטוי השלישי – הביטוי </a:t>
            </a:r>
            <a:r>
              <a:rPr lang="en-US" sz="1800" dirty="0"/>
              <a:t>//author</a:t>
            </a:r>
            <a:r>
              <a:rPr lang="he-IL" sz="1800" dirty="0"/>
              <a:t> מחזיר 4 קדקודים. כפי שאמרנו – הסוגריים מאפסות לנו את צומת ההקשר ואנחנו מקבלים מספור חדש מ-1 עד 4 עבור כל הקדקודים שחזרו מהביטוי. כעת נלקח הקדקוד השני (בגלל [2]) וכעת זהו הקדקוד הראשון היחס לצומת ההקשר שלו ולכן הוא הקדקוד שחוזר.</a:t>
            </a:r>
            <a:endParaRPr lang="en-US" sz="18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639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he-IL" sz="3600" dirty="0" smtClean="0"/>
              <a:t> - פונקציות</a:t>
            </a:r>
            <a:r>
              <a:rPr lang="en-US" sz="3600" dirty="0" err="1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241764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position()</a:t>
            </a:r>
            <a:r>
              <a:rPr lang="he-IL" sz="2800" dirty="0" smtClean="0"/>
              <a:t> - מחזירה את המיקום היחסי של צומת ההקשר בתוך קבוצת הייחוס שלו. </a:t>
            </a:r>
          </a:p>
          <a:p>
            <a:pPr algn="l" rtl="0"/>
            <a:r>
              <a:rPr lang="en-US" sz="2800" dirty="0" smtClean="0"/>
              <a:t>/inventory/book[position()=2]   = /inventory/book[2]</a:t>
            </a:r>
          </a:p>
          <a:p>
            <a:pPr algn="r"/>
            <a:endParaRPr lang="he-IL" sz="2800" dirty="0" smtClean="0"/>
          </a:p>
          <a:p>
            <a:pPr algn="r"/>
            <a:r>
              <a:rPr lang="he-IL" sz="2800" dirty="0" smtClean="0"/>
              <a:t>מה מחזיר הביטוי הבא?</a:t>
            </a:r>
            <a:endParaRPr lang="en-US" sz="2800" dirty="0" smtClean="0"/>
          </a:p>
          <a:p>
            <a:pPr algn="l" rtl="0"/>
            <a:r>
              <a:rPr lang="en-US" sz="2800" dirty="0" smtClean="0"/>
              <a:t>//author[position()&gt;=2][2]</a:t>
            </a:r>
          </a:p>
          <a:p>
            <a:pPr algn="r"/>
            <a:endParaRPr lang="he-IL" sz="2800" dirty="0" smtClean="0"/>
          </a:p>
          <a:p>
            <a:pPr algn="r"/>
            <a:r>
              <a:rPr lang="he-IL" sz="2800" dirty="0" smtClean="0"/>
              <a:t>איזו שורה (אחת בלבד) ניתן להוסיף לקובץ (ואיפה)</a:t>
            </a:r>
            <a:r>
              <a:rPr lang="en-US" sz="2800" dirty="0" smtClean="0"/>
              <a:t> </a:t>
            </a:r>
            <a:r>
              <a:rPr lang="he-IL" sz="2800" dirty="0" smtClean="0"/>
              <a:t>ע"מ שביטוי זה יחזיר תשובה?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last()</a:t>
            </a:r>
            <a:r>
              <a:rPr lang="he-IL" sz="2800" dirty="0" smtClean="0"/>
              <a:t> – מחזירה את הקודקוד האחרון מבין הקודקודים העונים על התנאי.</a:t>
            </a:r>
          </a:p>
          <a:p>
            <a:pPr algn="l" rtl="0"/>
            <a:r>
              <a:rPr lang="en-US" sz="2800" dirty="0" smtClean="0"/>
              <a:t>/inventory/book[last()]</a:t>
            </a:r>
            <a:r>
              <a:rPr lang="he-IL" sz="2800" dirty="0" smtClean="0"/>
              <a:t>מחזיר את הספר האחרון בקובץ – </a:t>
            </a:r>
            <a:endParaRPr lang="en-US" sz="2800" dirty="0" smtClean="0"/>
          </a:p>
          <a:p>
            <a:endParaRPr lang="he-IL" sz="2800" dirty="0" smtClean="0"/>
          </a:p>
          <a:p>
            <a:r>
              <a:rPr lang="en-US" sz="2800" dirty="0" smtClean="0"/>
              <a:t>count(</a:t>
            </a:r>
            <a:r>
              <a:rPr lang="en-US" sz="2800" dirty="0" err="1" smtClean="0"/>
              <a:t>arg</a:t>
            </a:r>
            <a:r>
              <a:rPr lang="en-US" sz="2800" dirty="0" smtClean="0"/>
              <a:t>)</a:t>
            </a:r>
            <a:r>
              <a:rPr lang="he-IL" sz="2800" dirty="0" smtClean="0"/>
              <a:t> - מחזיר את מספר הצמתים בקבוצה המתוארת ע"י ביטוי החיפוש </a:t>
            </a:r>
            <a:r>
              <a:rPr lang="en-US" sz="2800" dirty="0" err="1" smtClean="0"/>
              <a:t>arg</a:t>
            </a:r>
            <a:r>
              <a:rPr lang="he-IL" sz="2800" dirty="0" smtClean="0"/>
              <a:t>.</a:t>
            </a:r>
          </a:p>
          <a:p>
            <a:r>
              <a:rPr lang="he-IL" sz="2800" dirty="0" smtClean="0"/>
              <a:t>לדוגמא, אם נרצה להחזיר את שמות הספרים בעלי לפחות 2 פרקים:</a:t>
            </a:r>
          </a:p>
          <a:p>
            <a:pPr algn="l" rtl="0"/>
            <a:r>
              <a:rPr lang="en-US" sz="2800" dirty="0" smtClean="0"/>
              <a:t>inventory/book[count(chapter)&gt;=2]/title/text()</a:t>
            </a:r>
          </a:p>
          <a:p>
            <a:pPr algn="l" rtl="0"/>
            <a:r>
              <a:rPr lang="en-US" sz="2800" dirty="0" smtClean="0"/>
              <a:t>Output:</a:t>
            </a:r>
          </a:p>
          <a:p>
            <a:pPr algn="l" rtl="0">
              <a:buNone/>
            </a:pPr>
            <a:r>
              <a:rPr lang="en-US" sz="2800" dirty="0" smtClean="0"/>
              <a:t>Snow Crash</a:t>
            </a:r>
          </a:p>
          <a:p>
            <a:pPr algn="l" rtl="0">
              <a:buNone/>
            </a:pPr>
            <a:r>
              <a:rPr lang="en-US" sz="2800" dirty="0" smtClean="0"/>
              <a:t>Burning Tower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he-IL" sz="3600" dirty="0" smtClean="0"/>
              <a:t> - השוואות</a:t>
            </a:r>
            <a:r>
              <a:rPr lang="en-US" sz="3600" dirty="0" err="1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000660"/>
          </a:xfrm>
        </p:spPr>
        <p:txBody>
          <a:bodyPr>
            <a:normAutofit/>
          </a:bodyPr>
          <a:lstStyle/>
          <a:p>
            <a:r>
              <a:rPr lang="he-IL" dirty="0" smtClean="0"/>
              <a:t>ראינו שכאשר אנחנו משווים בין סוגים שונים של משתנים – מתבצעים המרות לצורך ביצוע ההשוואה. הקריטריונים הם:</a:t>
            </a:r>
          </a:p>
          <a:p>
            <a:pPr lvl="1"/>
            <a:r>
              <a:rPr lang="he-IL" dirty="0" smtClean="0">
                <a:solidFill>
                  <a:schemeClr val="accent2"/>
                </a:solidFill>
                <a:sym typeface="Symbol" pitchFamily="18" charset="2"/>
              </a:rPr>
              <a:t>ההשוואות =&lt;</a:t>
            </a:r>
            <a:r>
              <a:rPr lang="he-IL" dirty="0" smtClean="0">
                <a:sym typeface="Symbol" pitchFamily="18" charset="2"/>
              </a:rPr>
              <a:t>,</a:t>
            </a:r>
            <a:r>
              <a:rPr lang="he-IL" dirty="0" smtClean="0">
                <a:solidFill>
                  <a:schemeClr val="accent2"/>
                </a:solidFill>
                <a:sym typeface="Symbol" pitchFamily="18" charset="2"/>
              </a:rPr>
              <a:t> &lt;</a:t>
            </a:r>
            <a:r>
              <a:rPr lang="he-IL" dirty="0" smtClean="0">
                <a:sym typeface="Symbol" pitchFamily="18" charset="2"/>
              </a:rPr>
              <a:t>,</a:t>
            </a:r>
            <a:r>
              <a:rPr lang="he-IL" dirty="0" smtClean="0">
                <a:solidFill>
                  <a:schemeClr val="accent2"/>
                </a:solidFill>
                <a:sym typeface="Symbol" pitchFamily="18" charset="2"/>
              </a:rPr>
              <a:t> =&gt;</a:t>
            </a:r>
            <a:r>
              <a:rPr lang="he-IL" dirty="0" smtClean="0">
                <a:sym typeface="Symbol" pitchFamily="18" charset="2"/>
              </a:rPr>
              <a:t>,</a:t>
            </a:r>
            <a:r>
              <a:rPr lang="he-IL" dirty="0" smtClean="0">
                <a:solidFill>
                  <a:schemeClr val="accent2"/>
                </a:solidFill>
                <a:sym typeface="Symbol" pitchFamily="18" charset="2"/>
              </a:rPr>
              <a:t> &gt; </a:t>
            </a:r>
            <a:r>
              <a:rPr lang="he-IL" dirty="0" smtClean="0">
                <a:sym typeface="Symbol" pitchFamily="18" charset="2"/>
              </a:rPr>
              <a:t>: הערכים המושווים יתורגמו במידת האפשר למספרים לצורך ההשוואה.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he-IL" dirty="0" smtClean="0">
                <a:sym typeface="Symbol" pitchFamily="18" charset="2"/>
              </a:rPr>
              <a:t>שימו לב שמחרוזות שאינן מייצגות מספרים יגרמו כאן לתוצאה לא צפויה!</a:t>
            </a:r>
          </a:p>
          <a:p>
            <a:pPr lvl="1">
              <a:lnSpc>
                <a:spcPct val="90000"/>
              </a:lnSpc>
            </a:pPr>
            <a:r>
              <a:rPr lang="he-IL" dirty="0" smtClean="0">
                <a:solidFill>
                  <a:schemeClr val="accent2"/>
                </a:solidFill>
                <a:sym typeface="Symbol" pitchFamily="18" charset="2"/>
              </a:rPr>
              <a:t>ההשוואות =</a:t>
            </a:r>
            <a:r>
              <a:rPr lang="he-IL" dirty="0" smtClean="0">
                <a:sym typeface="Symbol" pitchFamily="18" charset="2"/>
              </a:rPr>
              <a:t>,</a:t>
            </a:r>
            <a:r>
              <a:rPr lang="he-IL" dirty="0" smtClean="0">
                <a:solidFill>
                  <a:schemeClr val="accent2"/>
                </a:solidFill>
                <a:sym typeface="Symbol" pitchFamily="18" charset="2"/>
              </a:rPr>
              <a:t> =! </a:t>
            </a:r>
            <a:r>
              <a:rPr lang="he-IL" dirty="0" smtClean="0">
                <a:sym typeface="Symbol" pitchFamily="18" charset="2"/>
              </a:rPr>
              <a:t>: התרגום יתבצע לפי סדר העדיפויות הבא:</a:t>
            </a:r>
          </a:p>
          <a:p>
            <a:pPr lvl="2">
              <a:lnSpc>
                <a:spcPct val="90000"/>
              </a:lnSpc>
              <a:buFontTx/>
              <a:buChar char="–"/>
            </a:pPr>
            <a:r>
              <a:rPr lang="he-IL" dirty="0" smtClean="0">
                <a:sym typeface="Symbol" pitchFamily="18" charset="2"/>
              </a:rPr>
              <a:t>אם לפחות אחד הערכים הוא בוליאני (למשל תוצאה של השוואה אחרת, או של אחת הפונקציות </a:t>
            </a:r>
            <a:r>
              <a:rPr lang="en-US" dirty="0" smtClean="0">
                <a:sym typeface="Symbol" pitchFamily="18" charset="2"/>
              </a:rPr>
              <a:t>false()</a:t>
            </a:r>
            <a:r>
              <a:rPr lang="he-IL" dirty="0" smtClean="0">
                <a:sym typeface="Symbol" pitchFamily="18" charset="2"/>
              </a:rPr>
              <a:t>, </a:t>
            </a:r>
            <a:r>
              <a:rPr lang="en-US" dirty="0" smtClean="0">
                <a:sym typeface="Symbol" pitchFamily="18" charset="2"/>
              </a:rPr>
              <a:t>true()</a:t>
            </a:r>
            <a:r>
              <a:rPr lang="he-IL" dirty="0" smtClean="0">
                <a:sym typeface="Symbol" pitchFamily="18" charset="2"/>
              </a:rPr>
              <a:t> ), אז גם הערך השני יתורגם לערך בוליאני.</a:t>
            </a:r>
          </a:p>
          <a:p>
            <a:pPr lvl="2">
              <a:lnSpc>
                <a:spcPct val="90000"/>
              </a:lnSpc>
              <a:buFontTx/>
              <a:buChar char="–"/>
            </a:pPr>
            <a:r>
              <a:rPr lang="he-IL" dirty="0" smtClean="0">
                <a:sym typeface="Symbol" pitchFamily="18" charset="2"/>
              </a:rPr>
              <a:t>אם אחד הערכים הוא מספר והשני הוא מחרוזת, אז המחרוזת תתורגם גם היא למספר.</a:t>
            </a:r>
          </a:p>
          <a:p>
            <a:pPr lvl="2">
              <a:lnSpc>
                <a:spcPct val="90000"/>
              </a:lnSpc>
              <a:buFontTx/>
              <a:buChar char="–"/>
            </a:pPr>
            <a:r>
              <a:rPr lang="he-IL" dirty="0" smtClean="0">
                <a:sym typeface="Symbol" pitchFamily="18" charset="2"/>
              </a:rPr>
              <a:t>אם שני הערכים מחרוזות, תתבצע ביניהם השוואה.</a:t>
            </a:r>
            <a:endParaRPr lang="en-US" dirty="0" smtClean="0">
              <a:sym typeface="Symbol" pitchFamily="18" charset="2"/>
            </a:endParaRPr>
          </a:p>
          <a:p>
            <a:pPr lvl="1"/>
            <a:endParaRPr lang="he-IL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he-IL" sz="3600" dirty="0" smtClean="0"/>
              <a:t> - השוואות של קבוצות צמתים</a:t>
            </a:r>
            <a:r>
              <a:rPr lang="en-US" sz="3600" dirty="0" err="1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169756"/>
          </a:xfrm>
        </p:spPr>
        <p:txBody>
          <a:bodyPr>
            <a:normAutofit fontScale="85000" lnSpcReduction="10000"/>
          </a:bodyPr>
          <a:lstStyle/>
          <a:p>
            <a:r>
              <a:rPr lang="he-IL" dirty="0" smtClean="0"/>
              <a:t>השוואה בין ערך לקבוצה של צמתים (הנתונה ע"י ביטוי חיפוש), תחזיר אמת </a:t>
            </a:r>
            <a:r>
              <a:rPr lang="en-US" dirty="0" smtClean="0"/>
              <a:t>“true()”</a:t>
            </a:r>
            <a:r>
              <a:rPr lang="he-IL" dirty="0" smtClean="0"/>
              <a:t> אם ורק אם קיים צומת כל שהוא בקבוצה, שלאחר תרגומו לערך מהסוג המתאים ההשוואה המתאימה תתקיים.</a:t>
            </a:r>
          </a:p>
          <a:p>
            <a:pPr lvl="1"/>
            <a:r>
              <a:rPr lang="he-IL" dirty="0" smtClean="0"/>
              <a:t>לדוגמא: הביטוי </a:t>
            </a:r>
            <a:r>
              <a:rPr lang="en-US" dirty="0" smtClean="0">
                <a:solidFill>
                  <a:srgbClr val="FF0000"/>
                </a:solidFill>
              </a:rPr>
              <a:t>//image/@width&gt;50</a:t>
            </a:r>
            <a:r>
              <a:rPr lang="he-IL" dirty="0" smtClean="0"/>
              <a:t> יחזיר "אמת" אם ישנה תמונה שהרוחב שלה (המוצהר!) גדול מ-50.</a:t>
            </a:r>
          </a:p>
          <a:p>
            <a:r>
              <a:rPr lang="he-IL" dirty="0" smtClean="0"/>
              <a:t>השוואה בין שתי קבוצות צמתים, תחזיר  </a:t>
            </a:r>
            <a:r>
              <a:rPr lang="en-US" dirty="0" smtClean="0"/>
              <a:t>“true()”</a:t>
            </a:r>
            <a:r>
              <a:rPr lang="he-IL" dirty="0" smtClean="0"/>
              <a:t> אם ורק אם קיים זוג צמתים, </a:t>
            </a:r>
            <a:r>
              <a:rPr lang="he-IL" dirty="0" smtClean="0">
                <a:sym typeface="Symbol" pitchFamily="18" charset="2"/>
              </a:rPr>
              <a:t>אחד מכל קבוצה, כך שבתרגומם לערכים ההשוואה המתאימה תתקיים.</a:t>
            </a:r>
          </a:p>
          <a:p>
            <a:pPr lvl="1"/>
            <a:r>
              <a:rPr lang="he-IL" dirty="0" smtClean="0">
                <a:sym typeface="Symbol" pitchFamily="18" charset="2"/>
              </a:rPr>
              <a:t>לדוגמא: הביטוי 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/inventory/book/chapter[1]//image/@file=/inventory/book/chapter[2]//image/@file</a:t>
            </a:r>
            <a:r>
              <a:rPr lang="he-IL" sz="3200" dirty="0" smtClean="0">
                <a:sym typeface="Symbol" pitchFamily="18" charset="2"/>
              </a:rPr>
              <a:t> </a:t>
            </a:r>
            <a:r>
              <a:rPr lang="he-IL" dirty="0" smtClean="0">
                <a:sym typeface="Symbol" pitchFamily="18" charset="2"/>
              </a:rPr>
              <a:t>יחזיר ערך </a:t>
            </a:r>
            <a:r>
              <a:rPr lang="en-US" dirty="0" smtClean="0">
                <a:sym typeface="Symbol" pitchFamily="18" charset="2"/>
              </a:rPr>
              <a:t>“true()”</a:t>
            </a:r>
            <a:r>
              <a:rPr lang="he-IL" dirty="0" smtClean="0">
                <a:sym typeface="Symbol" pitchFamily="18" charset="2"/>
              </a:rPr>
              <a:t> אם קיים לפחות קובץ תמונה אחד משותף בין שני הפרקים הראשונים.</a:t>
            </a:r>
          </a:p>
          <a:p>
            <a:r>
              <a:rPr lang="he-IL" dirty="0" smtClean="0">
                <a:sym typeface="Symbol" pitchFamily="18" charset="2"/>
              </a:rPr>
              <a:t>בדיקת שונות (=!) בין שתי קבוצות צמתים (כאשר ערך הוא קבוצת צמתים בעלת צומת אחד) תחזיר </a:t>
            </a:r>
            <a:r>
              <a:rPr lang="en-US" dirty="0"/>
              <a:t>“true</a:t>
            </a:r>
            <a:r>
              <a:rPr lang="en-US" dirty="0" smtClean="0"/>
              <a:t>()”</a:t>
            </a:r>
            <a:r>
              <a:rPr lang="he-IL" dirty="0" smtClean="0"/>
              <a:t> אם ורק אם קיים זוג צמתים אחד מכל קבוצה כך שבתרגומם לערכים ההשוואה המתאימה לא תתקיים.</a:t>
            </a:r>
          </a:p>
          <a:p>
            <a:pPr lvl="1"/>
            <a:r>
              <a:rPr lang="he-IL" dirty="0" smtClean="0"/>
              <a:t>שימו לב לכך שיכול להיווצר מצב שבו גם ביטוי וגם השלילה שלו יחזירו "אמת"!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17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he-IL" sz="3600" dirty="0" smtClean="0"/>
              <a:t> - פונקציות</a:t>
            </a:r>
            <a:r>
              <a:rPr lang="en-US" sz="3600" dirty="0" err="1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00066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id(</a:t>
            </a:r>
            <a:r>
              <a:rPr lang="en-US" sz="2800" dirty="0" err="1" smtClean="0"/>
              <a:t>arg</a:t>
            </a:r>
            <a:r>
              <a:rPr lang="en-US" sz="2800" dirty="0" smtClean="0"/>
              <a:t>)</a:t>
            </a:r>
            <a:r>
              <a:rPr lang="he-IL" sz="2800" dirty="0" smtClean="0"/>
              <a:t> - מחזיר את הצומת בעל תכונת ה-</a:t>
            </a:r>
            <a:r>
              <a:rPr lang="en-US" sz="2800" dirty="0" smtClean="0"/>
              <a:t>ID</a:t>
            </a:r>
            <a:r>
              <a:rPr lang="he-IL" sz="2800" dirty="0" smtClean="0"/>
              <a:t> הזהה לביטוי </a:t>
            </a:r>
            <a:r>
              <a:rPr lang="en-US" sz="2800" dirty="0" err="1" smtClean="0"/>
              <a:t>arg</a:t>
            </a:r>
            <a:r>
              <a:rPr lang="he-IL" sz="2800" dirty="0" smtClean="0"/>
              <a:t>.</a:t>
            </a:r>
          </a:p>
          <a:p>
            <a:pPr lvl="1"/>
            <a:r>
              <a:rPr lang="he-IL" dirty="0" smtClean="0"/>
              <a:t>אם </a:t>
            </a:r>
            <a:r>
              <a:rPr lang="en-US" dirty="0" err="1" smtClean="0"/>
              <a:t>arg</a:t>
            </a:r>
            <a:r>
              <a:rPr lang="he-IL" dirty="0" smtClean="0"/>
              <a:t> הוא מחרוזת עם רווחים,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יבוצע חיפוש עבור כל "מילה" במחרוזת.</a:t>
            </a:r>
          </a:p>
          <a:p>
            <a:pPr lvl="1"/>
            <a:r>
              <a:rPr lang="he-IL" dirty="0" smtClean="0"/>
              <a:t>אם </a:t>
            </a:r>
            <a:r>
              <a:rPr lang="en-US" dirty="0" err="1" smtClean="0"/>
              <a:t>arg</a:t>
            </a:r>
            <a:r>
              <a:rPr lang="he-IL" dirty="0" smtClean="0"/>
              <a:t> הוא קבוצת צמתים, הם יתורגמו למחרוזות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שיפורקו ל-"מילים", ועבור כל אלו יבוצע חיפוש.</a:t>
            </a:r>
          </a:p>
          <a:p>
            <a:pPr algn="r"/>
            <a:r>
              <a:rPr lang="he-IL" dirty="0" smtClean="0"/>
              <a:t>נחזור לדוגמא של העץ המשפחתי מהתרגול הקודם:</a:t>
            </a:r>
          </a:p>
          <a:p>
            <a:pPr algn="r"/>
            <a:r>
              <a:rPr lang="he-IL" dirty="0" smtClean="0"/>
              <a:t>אם נרצה את האנשים שיש להם בנות:</a:t>
            </a:r>
          </a:p>
          <a:p>
            <a:pPr algn="l" rtl="0"/>
            <a:r>
              <a:rPr lang="en-US" dirty="0" smtClean="0"/>
              <a:t>//person[id(@children)/@gender=“female”]</a:t>
            </a:r>
          </a:p>
          <a:p>
            <a:pPr lvl="1"/>
            <a:r>
              <a:rPr lang="he-IL" dirty="0" smtClean="0"/>
              <a:t>כיצד זה יעבוד?</a:t>
            </a:r>
            <a:endParaRPr lang="he-IL" dirty="0"/>
          </a:p>
          <a:p>
            <a:pPr lvl="2"/>
            <a:r>
              <a:rPr lang="he-IL" dirty="0" smtClean="0"/>
              <a:t>הביטוי </a:t>
            </a:r>
            <a:r>
              <a:rPr lang="en-US" dirty="0"/>
              <a:t>//</a:t>
            </a:r>
            <a:r>
              <a:rPr lang="en-US" dirty="0" smtClean="0"/>
              <a:t>person</a:t>
            </a:r>
            <a:r>
              <a:rPr lang="he-IL" dirty="0" smtClean="0"/>
              <a:t> מחזיר לנו את כל האנשים בקובץ. על הקדקודים שחוזרים נבדק התנאי שבסוגריים. נזכור שבמקרה שהביטוי שבסוגריים הוא תנאי – הקדקודים החוזרים הם אלה שעבורם התנאי הנבדק מחזיר ערך "אמת".</a:t>
            </a:r>
          </a:p>
          <a:p>
            <a:pPr lvl="2"/>
            <a:r>
              <a:rPr lang="he-IL" dirty="0" smtClean="0"/>
              <a:t>במקרה זה – התנאי מתחיל ב-</a:t>
            </a:r>
            <a:r>
              <a:rPr lang="en-US" dirty="0"/>
              <a:t>id(@children</a:t>
            </a:r>
            <a:r>
              <a:rPr lang="en-US" dirty="0" smtClean="0"/>
              <a:t>)</a:t>
            </a:r>
            <a:r>
              <a:rPr lang="he-IL" dirty="0" smtClean="0"/>
              <a:t> ולכן חוזרים קדקודי ה-</a:t>
            </a:r>
            <a:r>
              <a:rPr lang="en-US" dirty="0" smtClean="0"/>
              <a:t>person</a:t>
            </a:r>
            <a:r>
              <a:rPr lang="he-IL" dirty="0" smtClean="0"/>
              <a:t> במסמך אשר תכונת ה-</a:t>
            </a:r>
            <a:r>
              <a:rPr lang="en-US" dirty="0" smtClean="0"/>
              <a:t>id</a:t>
            </a:r>
            <a:r>
              <a:rPr lang="he-IL" dirty="0" smtClean="0"/>
              <a:t> שלהם מתאימה לערך התכונה </a:t>
            </a:r>
            <a:r>
              <a:rPr lang="en-US" dirty="0" smtClean="0"/>
              <a:t>children</a:t>
            </a:r>
            <a:r>
              <a:rPr lang="he-IL" dirty="0" smtClean="0"/>
              <a:t> עבור אותו קדקוד, כלומר - לכל אדם חוזרים קדקודי ה-</a:t>
            </a:r>
            <a:r>
              <a:rPr lang="en-US" dirty="0" smtClean="0"/>
              <a:t>person</a:t>
            </a:r>
            <a:r>
              <a:rPr lang="he-IL" dirty="0" smtClean="0"/>
              <a:t> של הבנים שלו.</a:t>
            </a:r>
            <a:endParaRPr lang="he-IL" dirty="0"/>
          </a:p>
          <a:p>
            <a:pPr lvl="2"/>
            <a:r>
              <a:rPr lang="he-IL" dirty="0" smtClean="0"/>
              <a:t>ההמשך בודק האם קדקודי ה-</a:t>
            </a:r>
            <a:r>
              <a:rPr lang="en-US" dirty="0" smtClean="0"/>
              <a:t>person</a:t>
            </a:r>
            <a:r>
              <a:rPr lang="he-IL" dirty="0" smtClean="0"/>
              <a:t> שחזרו מכילים את תכונת ה-</a:t>
            </a:r>
            <a:r>
              <a:rPr lang="en-US" dirty="0"/>
              <a:t> gender</a:t>
            </a:r>
            <a:r>
              <a:rPr lang="he-IL" dirty="0" smtClean="0"/>
              <a:t> וכן אם ערך התכונה הוא </a:t>
            </a:r>
            <a:r>
              <a:rPr lang="en-US" dirty="0" smtClean="0"/>
              <a:t>female</a:t>
            </a:r>
            <a:r>
              <a:rPr lang="he-IL" dirty="0" smtClean="0"/>
              <a:t>. במידה וכן – אזי ערך התנאי הוא "אמת" ולכן נחזיר את הקדקודים האלה.</a:t>
            </a:r>
          </a:p>
          <a:p>
            <a:pPr lvl="2"/>
            <a:r>
              <a:rPr lang="he-IL" dirty="0" smtClean="0"/>
              <a:t>לכן, בסה"כ – חוזרים קדקודי ה-</a:t>
            </a:r>
            <a:r>
              <a:rPr lang="en-US" dirty="0" smtClean="0"/>
              <a:t>person</a:t>
            </a:r>
            <a:r>
              <a:rPr lang="he-IL" dirty="0" smtClean="0"/>
              <a:t> של אלה שיש להם בנות – בדיוק כפי שדרשנו.</a:t>
            </a:r>
            <a:endParaRPr lang="en-US" dirty="0" smtClean="0"/>
          </a:p>
          <a:p>
            <a:pPr algn="r"/>
            <a:r>
              <a:rPr lang="he-IL" dirty="0" smtClean="0"/>
              <a:t>ישנן פונקציות נוספות ל-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  <a:r>
              <a:rPr lang="he-IL" dirty="0" smtClean="0"/>
              <a:t> שיכולות לסייע לכם לאתר קודקודים ובנים למיניהם. שימו לב לכך שאתם משתמשים בפונקציות בצורה נכונה!</a:t>
            </a: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/>
          <a:stretch/>
        </p:blipFill>
        <p:spPr bwMode="auto">
          <a:xfrm>
            <a:off x="179512" y="1124744"/>
            <a:ext cx="3293831" cy="209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he-IL" sz="3600" dirty="0" smtClean="0"/>
              <a:t> - פונקציות</a:t>
            </a:r>
            <a:r>
              <a:rPr lang="en-US" sz="3600" dirty="0" err="1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286388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id(</a:t>
            </a:r>
            <a:r>
              <a:rPr lang="en-US" sz="2800" dirty="0" err="1" smtClean="0"/>
              <a:t>arg</a:t>
            </a:r>
            <a:r>
              <a:rPr lang="en-US" sz="2800" dirty="0" smtClean="0"/>
              <a:t>)</a:t>
            </a:r>
            <a:r>
              <a:rPr lang="he-IL" sz="2800" dirty="0" smtClean="0"/>
              <a:t> - מחזיר את הצומת בעל תכונת ה-</a:t>
            </a:r>
            <a:r>
              <a:rPr lang="en-US" sz="2800" dirty="0" smtClean="0"/>
              <a:t>ID</a:t>
            </a:r>
            <a:r>
              <a:rPr lang="he-IL" sz="2800" dirty="0" smtClean="0"/>
              <a:t> הזהה לביטוי </a:t>
            </a:r>
            <a:r>
              <a:rPr lang="en-US" sz="2800" dirty="0" err="1" smtClean="0"/>
              <a:t>arg</a:t>
            </a:r>
            <a:r>
              <a:rPr lang="he-IL" sz="2800" dirty="0" smtClean="0"/>
              <a:t>.</a:t>
            </a:r>
          </a:p>
          <a:p>
            <a:pPr lvl="1"/>
            <a:r>
              <a:rPr lang="he-IL" dirty="0" smtClean="0"/>
              <a:t>אם </a:t>
            </a:r>
            <a:r>
              <a:rPr lang="en-US" dirty="0" err="1" smtClean="0"/>
              <a:t>arg</a:t>
            </a:r>
            <a:r>
              <a:rPr lang="he-IL" dirty="0" smtClean="0"/>
              <a:t> הוא מחרוזת עם רווחים,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יבוצע חיפוש עבור כל "מילה" במחרוזת.</a:t>
            </a:r>
          </a:p>
          <a:p>
            <a:pPr lvl="1"/>
            <a:r>
              <a:rPr lang="he-IL" dirty="0" smtClean="0"/>
              <a:t>אם </a:t>
            </a:r>
            <a:r>
              <a:rPr lang="en-US" dirty="0" err="1" smtClean="0"/>
              <a:t>arg</a:t>
            </a:r>
            <a:r>
              <a:rPr lang="he-IL" dirty="0" smtClean="0"/>
              <a:t> הוא קבוצת צמתים, הם יתורגמו למחרוזות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שיפורקו ל-"מילים", ועבור כל אלו יבוצע חיפוש.</a:t>
            </a:r>
          </a:p>
          <a:p>
            <a:pPr algn="r"/>
            <a:r>
              <a:rPr lang="he-IL" dirty="0" smtClean="0"/>
              <a:t>נחזור לדוגמא של העץ המשפחתי מהתרגול הקודם:</a:t>
            </a:r>
          </a:p>
          <a:p>
            <a:pPr algn="r"/>
            <a:r>
              <a:rPr lang="he-IL" dirty="0" smtClean="0"/>
              <a:t>אם נרצה את האנשים שיש להם בנות:</a:t>
            </a:r>
          </a:p>
          <a:p>
            <a:pPr algn="l" rtl="0"/>
            <a:r>
              <a:rPr lang="en-US" dirty="0" smtClean="0"/>
              <a:t>//person[id(@children)/@gender=“female”]</a:t>
            </a:r>
          </a:p>
          <a:p>
            <a:pPr lvl="1"/>
            <a:r>
              <a:rPr lang="he-IL" dirty="0" smtClean="0"/>
              <a:t>ננסה להבין יותר לעומק: </a:t>
            </a:r>
            <a:endParaRPr lang="he-IL" dirty="0"/>
          </a:p>
          <a:p>
            <a:pPr lvl="2"/>
            <a:r>
              <a:rPr lang="he-IL" dirty="0"/>
              <a:t>נבחן את קדקוד ה-</a:t>
            </a:r>
            <a:r>
              <a:rPr lang="en-US" dirty="0"/>
              <a:t>person</a:t>
            </a:r>
            <a:r>
              <a:rPr lang="he-IL" dirty="0"/>
              <a:t> הראשון </a:t>
            </a:r>
            <a:r>
              <a:rPr lang="he-IL" dirty="0" smtClean="0"/>
              <a:t>שחוזר מ-</a:t>
            </a:r>
            <a:r>
              <a:rPr lang="en-US" dirty="0"/>
              <a:t>//</a:t>
            </a:r>
            <a:r>
              <a:rPr lang="en-US" dirty="0" smtClean="0"/>
              <a:t>person</a:t>
            </a:r>
            <a:r>
              <a:rPr lang="he-IL" dirty="0" smtClean="0"/>
              <a:t>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עבורו </a:t>
            </a:r>
            <a:r>
              <a:rPr lang="he-IL" dirty="0"/>
              <a:t>– הביטוי </a:t>
            </a:r>
            <a:r>
              <a:rPr lang="en-US" dirty="0"/>
              <a:t>@children</a:t>
            </a:r>
            <a:r>
              <a:rPr lang="he-IL" dirty="0"/>
              <a:t> מחזיר: "</a:t>
            </a:r>
            <a:r>
              <a:rPr lang="en-US" dirty="0"/>
              <a:t>T13 T14 T15</a:t>
            </a:r>
            <a:r>
              <a:rPr lang="he-IL" dirty="0" smtClean="0"/>
              <a:t>".</a:t>
            </a:r>
          </a:p>
          <a:p>
            <a:pPr lvl="2"/>
            <a:r>
              <a:rPr lang="he-IL" dirty="0" smtClean="0"/>
              <a:t>הביטוי </a:t>
            </a:r>
            <a:r>
              <a:rPr lang="en-US" dirty="0"/>
              <a:t>id</a:t>
            </a:r>
            <a:r>
              <a:rPr lang="en-US" dirty="0" smtClean="0"/>
              <a:t>(“T13 T14 T15”)</a:t>
            </a:r>
            <a:r>
              <a:rPr lang="he-IL" dirty="0" smtClean="0"/>
              <a:t> מחזיר לנו את הקדקודים שערך השדה </a:t>
            </a:r>
            <a:r>
              <a:rPr lang="en-US" dirty="0" err="1" smtClean="0"/>
              <a:t>idnum</a:t>
            </a:r>
            <a:r>
              <a:rPr lang="he-IL" dirty="0" smtClean="0"/>
              <a:t> שלהם הוא אחד מהשלושה האלה (כי בעצם מבוצע חיפוש עבור כל אחת משלושת המילים במחרוזת). כלומר – חוזרים לנו 3 קודקודי </a:t>
            </a:r>
            <a:r>
              <a:rPr lang="en-US" dirty="0" smtClean="0"/>
              <a:t>person</a:t>
            </a:r>
            <a:r>
              <a:rPr lang="he-IL" dirty="0" smtClean="0"/>
              <a:t>.</a:t>
            </a:r>
          </a:p>
          <a:p>
            <a:pPr lvl="2"/>
            <a:r>
              <a:rPr lang="he-IL" dirty="0" smtClean="0"/>
              <a:t>עבור כל אחד משלושת הקדקודים הללו חוזר לנו בן מסוג </a:t>
            </a:r>
            <a:r>
              <a:rPr lang="en-US" dirty="0" smtClean="0"/>
              <a:t>@gender</a:t>
            </a:r>
            <a:r>
              <a:rPr lang="he-IL" dirty="0" smtClean="0"/>
              <a:t> כלומר – קדקוד המייצג את התכונה עבור כל אחד מהקדקודים. בעצם – חוזרים לנו 3 קדקודים כאלה שהערך של 2 מהם הוא </a:t>
            </a:r>
            <a:r>
              <a:rPr lang="en-US" dirty="0" smtClean="0"/>
              <a:t>male</a:t>
            </a:r>
            <a:r>
              <a:rPr lang="he-IL" dirty="0" smtClean="0"/>
              <a:t> והערך של אחר מהם הוא </a:t>
            </a:r>
            <a:r>
              <a:rPr lang="en-US" dirty="0" smtClean="0"/>
              <a:t>female</a:t>
            </a:r>
            <a:r>
              <a:rPr lang="he-IL" dirty="0" smtClean="0"/>
              <a:t>.</a:t>
            </a:r>
            <a:endParaRPr lang="he-IL" dirty="0"/>
          </a:p>
          <a:p>
            <a:pPr lvl="2"/>
            <a:r>
              <a:rPr lang="he-IL" dirty="0" smtClean="0"/>
              <a:t>כעת, תתבצע השוואה בין קבוצת הקדקודים שחזרה לבין המחרוזת </a:t>
            </a:r>
            <a:r>
              <a:rPr lang="en-US" dirty="0" smtClean="0"/>
              <a:t>female</a:t>
            </a:r>
            <a:r>
              <a:rPr lang="he-IL" dirty="0" smtClean="0"/>
              <a:t>. כזכור, מכיוון שהקדקודים הם קדקודי תכונה ואנחנו משווים אותם למחרוזת – תתבצע המרה של אותם קדקודים למחרוזת.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בנוסף, מכיוון שאנחנו משווים קבוצה על ערכים לערך יחיד, מספיק שיהיה ערך אחד באותה הקבוצה ששווה לערך שאליו אנחנו משווים ע"מ שהשאילתה תחזיר ערך "אמת".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במקרה שלנו, אכן יש לנו קדקוד עם הערך </a:t>
            </a:r>
            <a:r>
              <a:rPr lang="en-US" dirty="0" smtClean="0"/>
              <a:t>female</a:t>
            </a:r>
            <a:r>
              <a:rPr lang="he-IL" dirty="0" smtClean="0"/>
              <a:t> בקב' הקדקודים שחזרה ולכן ערך השאילתה תהיה "אמת".</a:t>
            </a:r>
          </a:p>
          <a:p>
            <a:pPr lvl="2"/>
            <a:r>
              <a:rPr lang="he-IL" dirty="0" smtClean="0"/>
              <a:t>בעקבות זאת קדקוד ה-</a:t>
            </a:r>
            <a:r>
              <a:rPr lang="en-US" dirty="0"/>
              <a:t> person</a:t>
            </a:r>
            <a:r>
              <a:rPr lang="he-IL" dirty="0"/>
              <a:t> </a:t>
            </a:r>
            <a:r>
              <a:rPr lang="he-IL" dirty="0" smtClean="0"/>
              <a:t>הראשון אכן יחזור בתור תשובה לשאילתה.</a:t>
            </a:r>
          </a:p>
          <a:p>
            <a:pPr lvl="2"/>
            <a:r>
              <a:rPr lang="he-IL" dirty="0" smtClean="0"/>
              <a:t>תהליך בדיקה דומה יתבצע עבור אל אחד משאר הקדקודים שחוזרים מ-</a:t>
            </a:r>
            <a:r>
              <a:rPr lang="en-US" dirty="0"/>
              <a:t> //</a:t>
            </a:r>
            <a:r>
              <a:rPr lang="en-US" dirty="0" smtClean="0"/>
              <a:t>person</a:t>
            </a:r>
            <a:r>
              <a:rPr lang="he-IL" dirty="0" smtClean="0"/>
              <a:t> .</a:t>
            </a: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/>
          <a:stretch/>
        </p:blipFill>
        <p:spPr bwMode="auto">
          <a:xfrm>
            <a:off x="179512" y="1124744"/>
            <a:ext cx="3293831" cy="209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3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86346"/>
          </a:xfrm>
        </p:spPr>
        <p:txBody>
          <a:bodyPr>
            <a:normAutofit/>
          </a:bodyPr>
          <a:lstStyle/>
          <a:p>
            <a:r>
              <a:rPr lang="he-IL" dirty="0" smtClean="0"/>
              <a:t>שפת שאילתות המאפשרת שליפת נתונים בצורה קלה מתוך קבצי </a:t>
            </a:r>
            <a:r>
              <a:rPr lang="en-US" dirty="0" smtClean="0"/>
              <a:t>XML</a:t>
            </a:r>
            <a:r>
              <a:rPr lang="he-IL" dirty="0" smtClean="0"/>
              <a:t>.</a:t>
            </a:r>
          </a:p>
          <a:p>
            <a:r>
              <a:rPr lang="he-IL" dirty="0" smtClean="0"/>
              <a:t>מסתמכת על מבנה העץ של מסמך </a:t>
            </a:r>
            <a:r>
              <a:rPr lang="en-US" dirty="0" smtClean="0"/>
              <a:t>XML</a:t>
            </a:r>
            <a:r>
              <a:rPr lang="he-IL" dirty="0" smtClean="0"/>
              <a:t> ופועלת לפיו.</a:t>
            </a:r>
          </a:p>
          <a:p>
            <a:endParaRPr lang="he-IL" dirty="0" smtClean="0"/>
          </a:p>
          <a:p>
            <a:r>
              <a:rPr lang="he-IL" dirty="0" smtClean="0"/>
              <a:t>אינה שפת תכנות בפני עצמה אלא שפת שאילתות.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מאפשרת גישה לצמתי המסמך השונים (אלמנטים, תכונות ומידע) בצורה קלה ונוחה.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יכולת זו בשילוב עם שפת תכנות </a:t>
            </a:r>
            <a:r>
              <a:rPr lang="he-IL" dirty="0" smtClean="0"/>
              <a:t>כלשהי. מאפשרת </a:t>
            </a:r>
            <a:r>
              <a:rPr lang="he-IL" dirty="0" smtClean="0"/>
              <a:t>להציג כל מידע שנרצה בצורה נוחה פשוטה ומהירה.</a:t>
            </a:r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700118" y="285728"/>
            <a:ext cx="8229600" cy="100012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0"/>
            <a:r>
              <a:rPr lang="en-US" sz="4000" smtClean="0"/>
              <a:t>XPath</a:t>
            </a:r>
            <a:endParaRPr lang="he-IL" sz="4000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en-US" sz="3600" dirty="0" smtClean="0"/>
              <a:t>(axes) </a:t>
            </a:r>
            <a:r>
              <a:rPr lang="he-IL" sz="3600" dirty="0" smtClean="0"/>
              <a:t> - ניווט מתקדם בעזרת צירים</a:t>
            </a:r>
            <a:r>
              <a:rPr lang="en-US" sz="3600" dirty="0" err="1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000660"/>
          </a:xfrm>
        </p:spPr>
        <p:txBody>
          <a:bodyPr>
            <a:normAutofit lnSpcReduction="10000"/>
          </a:bodyPr>
          <a:lstStyle/>
          <a:p>
            <a:r>
              <a:rPr lang="he-IL" dirty="0" smtClean="0"/>
              <a:t>עד עכשיו ראינו איך אנחנו יורדים בעץ ואיך אנחנו מגיעים לצאצאים.</a:t>
            </a:r>
          </a:p>
          <a:p>
            <a:r>
              <a:rPr lang="he-IL" dirty="0" smtClean="0"/>
              <a:t>אבל לפעמים אנחנו רוצים לבדוק גם דברים בכיוונים אחרים...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הדבר נעשה בעזרת "הכוונה" של מסלול החיפוש לכיוונים אחרים.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child::</a:t>
            </a:r>
            <a:r>
              <a:rPr lang="he-IL" dirty="0" smtClean="0">
                <a:solidFill>
                  <a:srgbClr val="FF0000"/>
                </a:solidFill>
              </a:rPr>
              <a:t> </a:t>
            </a:r>
            <a:r>
              <a:rPr lang="he-IL" dirty="0" smtClean="0"/>
              <a:t>- ירידה בכיוון הבן – ברירת המחדל.</a:t>
            </a:r>
          </a:p>
          <a:p>
            <a:pPr lvl="1"/>
            <a:r>
              <a:rPr lang="he-IL" dirty="0" smtClean="0"/>
              <a:t>זו בעצם הירידה שאנחנו מכירים</a:t>
            </a:r>
          </a:p>
          <a:p>
            <a:pPr lvl="1" algn="l" rtl="0"/>
            <a:r>
              <a:rPr lang="en-US" dirty="0" smtClean="0"/>
              <a:t>/inventory/book   =   /</a:t>
            </a:r>
            <a:r>
              <a:rPr lang="en-US" dirty="0" smtClean="0">
                <a:solidFill>
                  <a:srgbClr val="FF0000"/>
                </a:solidFill>
              </a:rPr>
              <a:t>child::</a:t>
            </a:r>
            <a:r>
              <a:rPr lang="en-US" dirty="0" smtClean="0"/>
              <a:t>inventory/</a:t>
            </a:r>
            <a:r>
              <a:rPr lang="en-US" dirty="0" smtClean="0">
                <a:solidFill>
                  <a:srgbClr val="FF0000"/>
                </a:solidFill>
              </a:rPr>
              <a:t>child::</a:t>
            </a:r>
            <a:r>
              <a:rPr lang="en-US" dirty="0" smtClean="0"/>
              <a:t>book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attribute::</a:t>
            </a:r>
            <a:r>
              <a:rPr lang="he-IL" dirty="0" smtClean="0">
                <a:sym typeface="Symbol" pitchFamily="18" charset="2"/>
              </a:rPr>
              <a:t> - ירידה לכיוון התכונות.</a:t>
            </a:r>
          </a:p>
          <a:p>
            <a:pPr lvl="1"/>
            <a:r>
              <a:rPr lang="he-IL" dirty="0" smtClean="0">
                <a:sym typeface="Symbol" pitchFamily="18" charset="2"/>
              </a:rPr>
              <a:t>גם ירידה כזו אנחנו כבר מכירים:</a:t>
            </a:r>
          </a:p>
          <a:p>
            <a:pPr lvl="1" algn="l" rtl="0"/>
            <a:r>
              <a:rPr lang="en-US" dirty="0" smtClean="0">
                <a:sym typeface="Symbol" pitchFamily="18" charset="2"/>
              </a:rPr>
              <a:t>//image/@file   </a:t>
            </a:r>
            <a:r>
              <a:rPr lang="en-US" dirty="0" smtClean="0">
                <a:solidFill>
                  <a:srgbClr val="006600"/>
                </a:solidFill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//image/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attribute::</a:t>
            </a:r>
            <a:r>
              <a:rPr lang="en-US" dirty="0" smtClean="0">
                <a:sym typeface="Symbol" pitchFamily="18" charset="2"/>
              </a:rPr>
              <a:t>file</a:t>
            </a:r>
            <a:endParaRPr lang="he-IL" dirty="0" smtClean="0"/>
          </a:p>
          <a:p>
            <a:endParaRPr lang="he-IL" sz="1800" dirty="0" smtClean="0"/>
          </a:p>
          <a:p>
            <a:r>
              <a:rPr lang="he-IL" sz="1800" dirty="0" smtClean="0"/>
              <a:t>שימו לב לכך שה-"/" הרגיל מהווה תחליף ל-</a:t>
            </a:r>
            <a:r>
              <a:rPr lang="en-US" sz="1800" dirty="0"/>
              <a:t> /</a:t>
            </a:r>
            <a:r>
              <a:rPr lang="en-US" sz="1800" dirty="0">
                <a:solidFill>
                  <a:srgbClr val="FF0000"/>
                </a:solidFill>
              </a:rPr>
              <a:t>child</a:t>
            </a:r>
            <a:r>
              <a:rPr lang="en-US" sz="1800" dirty="0" smtClean="0">
                <a:solidFill>
                  <a:srgbClr val="FF0000"/>
                </a:solidFill>
              </a:rPr>
              <a:t>::</a:t>
            </a:r>
            <a:r>
              <a:rPr lang="he-IL" sz="1800" dirty="0" smtClean="0"/>
              <a:t>והוא מהווה ציר שונה מהציר </a:t>
            </a:r>
            <a:r>
              <a:rPr lang="en-US" sz="1800" dirty="0">
                <a:sym typeface="Symbol" pitchFamily="18" charset="2"/>
              </a:rPr>
              <a:t>/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attribute</a:t>
            </a: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::</a:t>
            </a:r>
            <a:b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</a:br>
            <a:r>
              <a:rPr lang="he-IL" sz="1800" dirty="0" smtClean="0">
                <a:sym typeface="Symbol" pitchFamily="18" charset="2"/>
              </a:rPr>
              <a:t>זה בדיוק מה שגורם לכך שהביטוי </a:t>
            </a:r>
            <a:r>
              <a:rPr lang="en-US" sz="1800" dirty="0" smtClean="0">
                <a:sym typeface="Symbol" pitchFamily="18" charset="2"/>
              </a:rPr>
              <a:t>/node()</a:t>
            </a:r>
            <a:r>
              <a:rPr lang="he-IL" sz="1800" dirty="0" smtClean="0">
                <a:sym typeface="Symbol" pitchFamily="18" charset="2"/>
              </a:rPr>
              <a:t> אינו מחזיר קדקודי תכונות.</a:t>
            </a:r>
            <a:r>
              <a:rPr lang="en-US" sz="1800" dirty="0" smtClean="0">
                <a:sym typeface="Symbol" pitchFamily="18" charset="2"/>
              </a:rPr>
              <a:t/>
            </a:r>
            <a:br>
              <a:rPr lang="en-US" sz="1800" dirty="0" smtClean="0">
                <a:sym typeface="Symbol" pitchFamily="18" charset="2"/>
              </a:rPr>
            </a:br>
            <a:r>
              <a:rPr lang="he-IL" sz="1800" dirty="0" smtClean="0">
                <a:sym typeface="Symbol" pitchFamily="18" charset="2"/>
              </a:rPr>
              <a:t>עם זאת – הביטוי </a:t>
            </a:r>
            <a:r>
              <a:rPr lang="en-US" sz="1800" dirty="0">
                <a:sym typeface="Symbol" pitchFamily="18" charset="2"/>
              </a:rPr>
              <a:t>/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attribute</a:t>
            </a: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::</a:t>
            </a:r>
            <a:r>
              <a:rPr lang="en-US" sz="1800" dirty="0" smtClean="0">
                <a:sym typeface="Symbol" pitchFamily="18" charset="2"/>
              </a:rPr>
              <a:t>node()</a:t>
            </a:r>
            <a:r>
              <a:rPr lang="he-IL" sz="1800" dirty="0" smtClean="0">
                <a:sym typeface="Symbol" pitchFamily="18" charset="2"/>
              </a:rPr>
              <a:t> או  </a:t>
            </a:r>
            <a:r>
              <a:rPr lang="en-US" sz="1800" dirty="0" smtClean="0">
                <a:sym typeface="Symbol" pitchFamily="18" charset="2"/>
              </a:rPr>
              <a:t>/@node()</a:t>
            </a:r>
            <a:r>
              <a:rPr lang="he-IL" sz="1800" dirty="0" smtClean="0">
                <a:sym typeface="Symbol" pitchFamily="18" charset="2"/>
              </a:rPr>
              <a:t> אכן יחזיר קדקודי תכונות.</a:t>
            </a:r>
            <a:endParaRPr lang="en-US" sz="180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20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en-US" sz="3600" dirty="0" smtClean="0"/>
              <a:t>(axes) </a:t>
            </a:r>
            <a:r>
              <a:rPr lang="he-IL" sz="3600" dirty="0" smtClean="0"/>
              <a:t> - ניווט מתקדם בעזרת צירים</a:t>
            </a:r>
            <a:r>
              <a:rPr lang="en-US" sz="3600" dirty="0" err="1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00066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descendant::</a:t>
            </a:r>
            <a:r>
              <a:rPr lang="he-IL" dirty="0" smtClean="0">
                <a:solidFill>
                  <a:srgbClr val="FF0000"/>
                </a:solidFill>
              </a:rPr>
              <a:t> </a:t>
            </a:r>
            <a:r>
              <a:rPr lang="he-IL" dirty="0" smtClean="0"/>
              <a:t>- כל צאצא אפשרי של הצומת הנוכחי.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descendant-or-self::</a:t>
            </a:r>
            <a:r>
              <a:rPr lang="he-IL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e-IL" dirty="0" smtClean="0">
                <a:sym typeface="Symbol" pitchFamily="18" charset="2"/>
              </a:rPr>
              <a:t>- כל צאצא אפשרי כולל הצומת עצמו.</a:t>
            </a:r>
          </a:p>
          <a:p>
            <a:pPr lvl="1"/>
            <a:r>
              <a:rPr lang="he-IL" dirty="0" smtClean="0">
                <a:sym typeface="Symbol" pitchFamily="18" charset="2"/>
              </a:rPr>
              <a:t>ראינו קודם קיצור </a:t>
            </a:r>
            <a:r>
              <a:rPr lang="he-IL" b="1" dirty="0" smtClean="0">
                <a:sym typeface="Symbol" pitchFamily="18" charset="2"/>
              </a:rPr>
              <a:t>דומה:</a:t>
            </a:r>
          </a:p>
          <a:p>
            <a:pPr lvl="1" algn="l" rtl="0"/>
            <a:r>
              <a:rPr lang="en-US" dirty="0" smtClean="0">
                <a:sym typeface="Symbol" pitchFamily="18" charset="2"/>
              </a:rPr>
              <a:t>//   =   /</a:t>
            </a:r>
            <a:r>
              <a:rPr lang="en-US" sz="2600" dirty="0" smtClean="0">
                <a:solidFill>
                  <a:srgbClr val="FF0000"/>
                </a:solidFill>
                <a:sym typeface="Symbol" pitchFamily="18" charset="2"/>
              </a:rPr>
              <a:t>descendant-or-self::</a:t>
            </a:r>
            <a:r>
              <a:rPr lang="en-US" dirty="0" smtClean="0">
                <a:sym typeface="Symbol" pitchFamily="18" charset="2"/>
              </a:rPr>
              <a:t>node()/</a:t>
            </a:r>
          </a:p>
          <a:p>
            <a:r>
              <a:rPr lang="he-IL" dirty="0" smtClean="0">
                <a:sym typeface="Symbol" pitchFamily="18" charset="2"/>
              </a:rPr>
              <a:t>כאמור, הקיצור הוא דומה אך לא זהה!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he-IL" dirty="0" smtClean="0">
                <a:sym typeface="Symbol" pitchFamily="18" charset="2"/>
              </a:rPr>
              <a:t>שימו לב להבדלים הנובעים מהמשמעויות השונות:</a:t>
            </a:r>
          </a:p>
          <a:p>
            <a:pPr lvl="1" algn="l" rtl="0"/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/inventory/book/descendant-or-self::image[1]</a:t>
            </a:r>
          </a:p>
          <a:p>
            <a:pPr lvl="1" algn="r"/>
            <a:r>
              <a:rPr lang="he-IL" dirty="0" smtClean="0">
                <a:sym typeface="Symbol" pitchFamily="18" charset="2"/>
              </a:rPr>
              <a:t>יחזיר את התמונה הראשונה בכל ספר</a:t>
            </a:r>
            <a:r>
              <a:rPr lang="he-IL" dirty="0" smtClean="0">
                <a:solidFill>
                  <a:srgbClr val="006600"/>
                </a:solidFill>
                <a:sym typeface="Symbol" pitchFamily="18" charset="2"/>
              </a:rPr>
              <a:t>.</a:t>
            </a:r>
          </a:p>
          <a:p>
            <a:pPr lvl="1" algn="l" rtl="0"/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/inventory/book//image[1]</a:t>
            </a:r>
          </a:p>
          <a:p>
            <a:pPr lvl="1"/>
            <a:r>
              <a:rPr lang="he-IL" dirty="0" smtClean="0">
                <a:sym typeface="Symbol" pitchFamily="18" charset="2"/>
              </a:rPr>
              <a:t>ייתן את התמונה הראשונה בכל פסקה בספר המכילה תמונה. ה-"[1]" יהיה ביחס לצומת ההקשר של צומת ה-</a:t>
            </a:r>
            <a:r>
              <a:rPr lang="en-US" dirty="0" smtClean="0">
                <a:sym typeface="Symbol" pitchFamily="18" charset="2"/>
              </a:rPr>
              <a:t>image</a:t>
            </a:r>
            <a:r>
              <a:rPr lang="he-IL" dirty="0" smtClean="0">
                <a:sym typeface="Symbol" pitchFamily="18" charset="2"/>
              </a:rPr>
              <a:t>, כי למעשה הביטוי שקול לביטוי:</a:t>
            </a:r>
          </a:p>
          <a:p>
            <a:pPr lvl="1" algn="l" rtl="0"/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/inventory/book/descendant-or-self::node()/child::image[1]</a:t>
            </a:r>
          </a:p>
          <a:p>
            <a:pPr lvl="1" algn="l" rtl="0"/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21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en-US" sz="3600" dirty="0" smtClean="0"/>
              <a:t>(axes) </a:t>
            </a:r>
            <a:r>
              <a:rPr lang="he-IL" sz="3600" dirty="0" smtClean="0"/>
              <a:t> - ניווט מתקדם בעזרת צירים</a:t>
            </a:r>
            <a:r>
              <a:rPr lang="en-US" sz="3600" dirty="0" err="1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0006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self::</a:t>
            </a:r>
            <a:r>
              <a:rPr lang="he-IL" dirty="0" smtClean="0">
                <a:solidFill>
                  <a:srgbClr val="FF0000"/>
                </a:solidFill>
              </a:rPr>
              <a:t> </a:t>
            </a:r>
            <a:r>
              <a:rPr lang="he-IL" dirty="0" smtClean="0"/>
              <a:t>- הצומת הנוכחי.</a:t>
            </a:r>
          </a:p>
          <a:p>
            <a:pPr lvl="1"/>
            <a:r>
              <a:rPr lang="he-IL" dirty="0" smtClean="0"/>
              <a:t>לדוגמא, אם נרצה לבחור את כל צמתי הכותרת שאינם הקדמה:</a:t>
            </a:r>
          </a:p>
          <a:p>
            <a:pPr lvl="1" algn="l" rtl="0"/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/inventory/book/chapter/title[self::title!=“Introduction”]</a:t>
            </a:r>
            <a:endParaRPr lang="he-IL" dirty="0" smtClean="0">
              <a:solidFill>
                <a:srgbClr val="FF0000"/>
              </a:solidFill>
              <a:sym typeface="Symbol" pitchFamily="18" charset="2"/>
            </a:endParaRPr>
          </a:p>
          <a:p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parent::</a:t>
            </a:r>
            <a:r>
              <a:rPr lang="he-IL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e-IL" dirty="0" smtClean="0">
                <a:sym typeface="Symbol" pitchFamily="18" charset="2"/>
              </a:rPr>
              <a:t>- האבא של הצומת הנוכחי.</a:t>
            </a:r>
          </a:p>
          <a:p>
            <a:pPr lvl="1"/>
            <a:r>
              <a:rPr lang="he-IL" dirty="0" smtClean="0">
                <a:sym typeface="Symbol" pitchFamily="18" charset="2"/>
              </a:rPr>
              <a:t>לדוגמא, מה יחזיר לנו הביטוי הבא:</a:t>
            </a:r>
          </a:p>
          <a:p>
            <a:pPr lvl="1" algn="l" rtl="0"/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/inventory/book/chapter/parent::book</a:t>
            </a:r>
          </a:p>
          <a:p>
            <a:pPr lvl="1" algn="r"/>
            <a:r>
              <a:rPr lang="he-IL" dirty="0" smtClean="0">
                <a:sym typeface="Symbol" pitchFamily="18" charset="2"/>
              </a:rPr>
              <a:t>את צמתי הספר </a:t>
            </a:r>
            <a:r>
              <a:rPr lang="he-IL" u="sng" dirty="0" smtClean="0">
                <a:sym typeface="Symbol" pitchFamily="18" charset="2"/>
              </a:rPr>
              <a:t>שיש בהם פרקים</a:t>
            </a:r>
          </a:p>
          <a:p>
            <a:pPr lvl="2"/>
            <a:r>
              <a:rPr lang="he-IL" dirty="0" smtClean="0"/>
              <a:t>איזה ביטוי אחר (שאנחנו מכירים) יביא לאותה התוצאה?</a:t>
            </a:r>
          </a:p>
          <a:p>
            <a:r>
              <a:rPr lang="he-IL" dirty="0" smtClean="0"/>
              <a:t>קיצורים: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”</a:t>
            </a:r>
            <a:r>
              <a:rPr lang="he-IL" dirty="0" smtClean="0"/>
              <a:t> הוא סימון מקוצר ל-	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self::node()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..</a:t>
            </a:r>
            <a:r>
              <a:rPr lang="en-US" dirty="0" smtClean="0"/>
              <a:t>”</a:t>
            </a:r>
            <a:r>
              <a:rPr lang="he-IL" dirty="0" smtClean="0"/>
              <a:t> הוא סימון מקוצר ל-	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parent::node()</a:t>
            </a:r>
            <a:r>
              <a:rPr lang="en-US" dirty="0" smtClean="0"/>
              <a:t>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22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en-US" sz="3600" dirty="0" smtClean="0"/>
              <a:t>(axes) </a:t>
            </a:r>
            <a:r>
              <a:rPr lang="he-IL" sz="3600" dirty="0" smtClean="0"/>
              <a:t> - ניווט מתקדם בעזרת צירים</a:t>
            </a:r>
            <a:r>
              <a:rPr lang="en-US" sz="3600" dirty="0" err="1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16975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self::</a:t>
            </a:r>
            <a:r>
              <a:rPr lang="he-IL" dirty="0" smtClean="0">
                <a:solidFill>
                  <a:srgbClr val="FF0000"/>
                </a:solidFill>
              </a:rPr>
              <a:t> </a:t>
            </a:r>
            <a:r>
              <a:rPr lang="he-IL" dirty="0" smtClean="0"/>
              <a:t>- שימוש חשוב!</a:t>
            </a:r>
          </a:p>
          <a:p>
            <a:pPr lvl="1"/>
            <a:r>
              <a:rPr lang="he-IL" dirty="0" smtClean="0"/>
              <a:t>נזכור שראינו שיש לנו בעיה כשאנחנו רוצים לבדוק שוויון בין שני קבוצות קדקודים.</a:t>
            </a:r>
            <a:endParaRPr lang="he-IL" dirty="0"/>
          </a:p>
          <a:p>
            <a:pPr lvl="2"/>
            <a:r>
              <a:rPr lang="he-IL" dirty="0" smtClean="0"/>
              <a:t>מספיק שיהיה קדקוד זהה בשתי הקבוצות כדי לקבל "אמת" מבדיקת השוואה (למשל, בדיקת השוואה בין קבוצה המכילה את הקדקודים 1 ו-2 לקבוצה המכילה את הקדקודים 1 ו-3 תחזיר "אמת").</a:t>
            </a:r>
          </a:p>
          <a:p>
            <a:pPr lvl="2"/>
            <a:r>
              <a:rPr lang="he-IL" dirty="0" smtClean="0"/>
              <a:t>מספיק שיהיו שני קדקודים שונים כדי לקבל "שקר" מבדיקת שלילת השוני (למשל, אם נרצה להשוות 2 קבוצות המכילות את הקדקודים 1 ו-2, אזי בדיקת השונות תחזיר "אמת" משום שהקדקוד 1 בקבוצה הראשונה שונה מהקדקוד 2 בקבוצה השנייה, ושלילה של זה תחזיר "שקר"). </a:t>
            </a:r>
          </a:p>
          <a:p>
            <a:pPr lvl="1"/>
            <a:r>
              <a:rPr lang="he-IL" dirty="0" smtClean="0"/>
              <a:t>נניח שנרצה להשוות בין 2 קב' קדקודים:</a:t>
            </a:r>
          </a:p>
          <a:p>
            <a:pPr lvl="1" algn="l" rtl="0"/>
            <a:r>
              <a:rPr lang="en-US" dirty="0" smtClean="0">
                <a:sym typeface="Symbol" pitchFamily="18" charset="2"/>
              </a:rPr>
              <a:t>a </a:t>
            </a:r>
            <a:r>
              <a:rPr lang="en-US" dirty="0">
                <a:sym typeface="Symbol" pitchFamily="18" charset="2"/>
              </a:rPr>
              <a:t>= /inventory/book/chapter[1]//image/@</a:t>
            </a:r>
            <a:r>
              <a:rPr lang="en-US" dirty="0" smtClean="0">
                <a:sym typeface="Symbol" pitchFamily="18" charset="2"/>
              </a:rPr>
              <a:t>file</a:t>
            </a:r>
          </a:p>
          <a:p>
            <a:pPr lvl="1" algn="l" rtl="0"/>
            <a:r>
              <a:rPr lang="en-US" dirty="0">
                <a:sym typeface="Symbol" pitchFamily="18" charset="2"/>
              </a:rPr>
              <a:t>b = /inventory/book/chapter[2]//image/@</a:t>
            </a:r>
            <a:r>
              <a:rPr lang="en-US" dirty="0" smtClean="0">
                <a:sym typeface="Symbol" pitchFamily="18" charset="2"/>
              </a:rPr>
              <a:t>file</a:t>
            </a:r>
          </a:p>
          <a:p>
            <a:pPr lvl="1" algn="r"/>
            <a:r>
              <a:rPr lang="he-IL" dirty="0" smtClean="0">
                <a:sym typeface="Symbol" pitchFamily="18" charset="2"/>
              </a:rPr>
              <a:t>נבצע את ההשוואה כך:</a:t>
            </a:r>
          </a:p>
          <a:p>
            <a:pPr lvl="1" algn="l" rtl="0"/>
            <a:r>
              <a:rPr lang="en-US" dirty="0" smtClean="0">
                <a:sym typeface="Symbol" pitchFamily="18" charset="2"/>
              </a:rPr>
              <a:t>count(a[</a:t>
            </a:r>
            <a:r>
              <a:rPr lang="en-US" dirty="0">
                <a:solidFill>
                  <a:srgbClr val="FF0000"/>
                </a:solidFill>
              </a:rPr>
              <a:t>self::node()</a:t>
            </a:r>
            <a:r>
              <a:rPr lang="en-US" dirty="0" smtClean="0">
                <a:sym typeface="Symbol" pitchFamily="18" charset="2"/>
              </a:rPr>
              <a:t>=</a:t>
            </a:r>
            <a:r>
              <a:rPr lang="en-US" dirty="0">
                <a:sym typeface="Symbol" pitchFamily="18" charset="2"/>
              </a:rPr>
              <a:t>b])=count(a) and </a:t>
            </a:r>
            <a:r>
              <a:rPr lang="en-US" dirty="0" smtClean="0">
                <a:sym typeface="Symbol" pitchFamily="18" charset="2"/>
              </a:rPr>
              <a:t>count(b[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=a])=</a:t>
            </a:r>
            <a:r>
              <a:rPr lang="en-US" dirty="0">
                <a:sym typeface="Symbol" pitchFamily="18" charset="2"/>
              </a:rPr>
              <a:t>count(b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lvl="1" algn="r"/>
            <a:r>
              <a:rPr lang="he-IL" dirty="0" smtClean="0">
                <a:sym typeface="Symbol" pitchFamily="18" charset="2"/>
              </a:rPr>
              <a:t>נסביר:</a:t>
            </a:r>
          </a:p>
          <a:p>
            <a:pPr lvl="2"/>
            <a:r>
              <a:rPr lang="he-IL" dirty="0" smtClean="0">
                <a:sym typeface="Symbol" pitchFamily="18" charset="2"/>
              </a:rPr>
              <a:t>בעצם, אנחנו בודקים הכלה דו כיוונית של כל קבוצת קדקודים אחת בשנייה.</a:t>
            </a:r>
          </a:p>
          <a:p>
            <a:pPr lvl="2"/>
            <a:r>
              <a:rPr lang="he-IL" dirty="0" smtClean="0">
                <a:sym typeface="Symbol" pitchFamily="18" charset="2"/>
              </a:rPr>
              <a:t>מהביטוי </a:t>
            </a:r>
            <a:r>
              <a:rPr lang="en-US" dirty="0" smtClean="0">
                <a:sym typeface="Symbol" pitchFamily="18" charset="2"/>
              </a:rPr>
              <a:t>a</a:t>
            </a:r>
            <a:r>
              <a:rPr lang="he-IL" dirty="0" smtClean="0">
                <a:sym typeface="Symbol" pitchFamily="18" charset="2"/>
              </a:rPr>
              <a:t> חוזר סט קדקודים כלשהו. על כל אחד מסט הקדקודים הזה נבדוק את התנאי שבסוגריים.</a:t>
            </a:r>
          </a:p>
          <a:p>
            <a:pPr lvl="2"/>
            <a:r>
              <a:rPr lang="he-IL" dirty="0" smtClean="0">
                <a:sym typeface="Symbol" pitchFamily="18" charset="2"/>
              </a:rPr>
              <a:t>נשים לב שהתנאי שבסוגריים בעצם שואל האם הקדקוד שנבדק כרגע נמצא בתוך הקבוצה </a:t>
            </a:r>
            <a:r>
              <a:rPr lang="en-US" dirty="0" smtClean="0">
                <a:sym typeface="Symbol" pitchFamily="18" charset="2"/>
              </a:rPr>
              <a:t>b</a:t>
            </a:r>
            <a:r>
              <a:rPr lang="he-IL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he-IL" dirty="0" smtClean="0">
                <a:sym typeface="Symbol" pitchFamily="18" charset="2"/>
              </a:rPr>
              <a:t>אם כן – ערך הביטוי שבסוגריים יהיה "אמת" והקדקוד יחזור מהשאילתה.</a:t>
            </a:r>
          </a:p>
          <a:p>
            <a:pPr lvl="2"/>
            <a:r>
              <a:rPr lang="he-IL" dirty="0" smtClean="0">
                <a:sym typeface="Symbol" pitchFamily="18" charset="2"/>
              </a:rPr>
              <a:t>במידה וכל קדקודי </a:t>
            </a:r>
            <a:r>
              <a:rPr lang="en-US" dirty="0" smtClean="0">
                <a:sym typeface="Symbol" pitchFamily="18" charset="2"/>
              </a:rPr>
              <a:t>a</a:t>
            </a:r>
            <a:r>
              <a:rPr lang="he-IL" dirty="0" smtClean="0">
                <a:sym typeface="Symbol" pitchFamily="18" charset="2"/>
              </a:rPr>
              <a:t> נמצאים ב-</a:t>
            </a:r>
            <a:r>
              <a:rPr lang="en-US" dirty="0" smtClean="0">
                <a:sym typeface="Symbol" pitchFamily="18" charset="2"/>
              </a:rPr>
              <a:t>b</a:t>
            </a:r>
            <a:r>
              <a:rPr lang="he-IL" dirty="0" smtClean="0">
                <a:sym typeface="Symbol" pitchFamily="18" charset="2"/>
              </a:rPr>
              <a:t> אזי כמות הקדקודים שתחזור מהביטוי תהיה זהה לכמות הקדקודים שנמצאת מלכתחילה בביטוי </a:t>
            </a:r>
            <a:r>
              <a:rPr lang="en-US" dirty="0" smtClean="0">
                <a:sym typeface="Symbol" pitchFamily="18" charset="2"/>
              </a:rPr>
              <a:t>a</a:t>
            </a:r>
            <a:r>
              <a:rPr lang="he-IL" dirty="0" smtClean="0">
                <a:sym typeface="Symbol" pitchFamily="18" charset="2"/>
              </a:rPr>
              <a:t> עצמו.</a:t>
            </a:r>
          </a:p>
          <a:p>
            <a:pPr lvl="2"/>
            <a:r>
              <a:rPr lang="he-IL" dirty="0" smtClean="0">
                <a:sym typeface="Symbol" pitchFamily="18" charset="2"/>
              </a:rPr>
              <a:t>בצורה דומה נבדוק האם כל קדקודי </a:t>
            </a:r>
            <a:r>
              <a:rPr lang="en-US" dirty="0" smtClean="0">
                <a:sym typeface="Symbol" pitchFamily="18" charset="2"/>
              </a:rPr>
              <a:t>b</a:t>
            </a:r>
            <a:r>
              <a:rPr lang="he-IL" dirty="0" smtClean="0">
                <a:sym typeface="Symbol" pitchFamily="18" charset="2"/>
              </a:rPr>
              <a:t> נמצאים בתוך </a:t>
            </a:r>
            <a:r>
              <a:rPr lang="en-US" dirty="0" smtClean="0">
                <a:sym typeface="Symbol" pitchFamily="18" charset="2"/>
              </a:rPr>
              <a:t>a</a:t>
            </a:r>
            <a:r>
              <a:rPr lang="he-IL" dirty="0" smtClean="0">
                <a:sym typeface="Symbol" pitchFamily="18" charset="2"/>
              </a:rPr>
              <a:t> וקיבלנו יכולת לבצע בדיקת השוואה.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286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en-US" sz="3600" dirty="0" smtClean="0"/>
              <a:t>(axes) </a:t>
            </a:r>
            <a:r>
              <a:rPr lang="he-IL" sz="3600" dirty="0" smtClean="0"/>
              <a:t> - ניווט מתקדם בעזרת צירים</a:t>
            </a:r>
            <a:r>
              <a:rPr lang="en-US" sz="3600" dirty="0" err="1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50006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following-sibling::</a:t>
            </a:r>
            <a:r>
              <a:rPr lang="he-IL" dirty="0" smtClean="0"/>
              <a:t> - האחים של הצומת הנמצאים אחריו במסמך. (צמתי תכונות נחשבים כחסרי אחים)</a:t>
            </a:r>
          </a:p>
          <a:p>
            <a:pPr lvl="1"/>
            <a:r>
              <a:rPr lang="he-IL" dirty="0" smtClean="0"/>
              <a:t>לדוגמא:</a:t>
            </a:r>
          </a:p>
          <a:p>
            <a:pPr lvl="1" algn="l" rtl="0"/>
            <a:r>
              <a:rPr lang="he-IL" sz="2000" dirty="0" smtClean="0"/>
              <a:t> 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inventory/book/chapter[title=“Introduction”]/following-sibling::chapter</a:t>
            </a:r>
            <a:r>
              <a:rPr lang="he-IL" sz="20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</a:p>
          <a:p>
            <a:pPr lvl="1"/>
            <a:r>
              <a:rPr lang="he-IL" dirty="0" smtClean="0">
                <a:sym typeface="Symbol" pitchFamily="18" charset="2"/>
              </a:rPr>
              <a:t>הביטוי יחזיר את </a:t>
            </a:r>
            <a:r>
              <a:rPr lang="he-IL" dirty="0" smtClean="0"/>
              <a:t>כל צמתי הפרקים לאחר פרק ההקדמה.</a:t>
            </a:r>
            <a:endParaRPr lang="he-IL" u="sng" dirty="0" smtClean="0">
              <a:sym typeface="Symbol" pitchFamily="18" charset="2"/>
            </a:endParaRPr>
          </a:p>
          <a:p>
            <a:pPr lvl="1" algn="l" rtl="0"/>
            <a:endParaRPr lang="he-IL" dirty="0" smtClean="0"/>
          </a:p>
          <a:p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preceding-sibling::</a:t>
            </a:r>
            <a:r>
              <a:rPr lang="he-IL" dirty="0" smtClean="0"/>
              <a:t> - האחים של הצומת הנמצאים לפניו במסמך. </a:t>
            </a:r>
          </a:p>
          <a:p>
            <a:pPr lvl="1"/>
            <a:r>
              <a:rPr lang="he-IL" dirty="0" smtClean="0"/>
              <a:t>בניגוד לצירים האחרים, ציר זה הוא ציר </a:t>
            </a:r>
            <a:r>
              <a:rPr lang="he-IL" u="sng" dirty="0" smtClean="0"/>
              <a:t>הפוך</a:t>
            </a:r>
            <a:r>
              <a:rPr lang="he-IL" dirty="0" smtClean="0"/>
              <a:t>, כלומר – סדר הצמתים יהיה הפוך מסדר ההופעה </a:t>
            </a:r>
            <a:r>
              <a:rPr lang="he-IL" smtClean="0"/>
              <a:t>במסמך.</a:t>
            </a:r>
            <a:endParaRPr lang="he-IL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24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en-US" sz="3600" dirty="0" smtClean="0"/>
              <a:t>(axes) </a:t>
            </a:r>
            <a:r>
              <a:rPr lang="he-IL" sz="3600" dirty="0" smtClean="0"/>
              <a:t> - ניווט מתקדם בעזרת צירים</a:t>
            </a:r>
            <a:r>
              <a:rPr lang="en-US" sz="3600" dirty="0" err="1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000660"/>
          </a:xfrm>
        </p:spPr>
        <p:txBody>
          <a:bodyPr>
            <a:normAutofit/>
          </a:bodyPr>
          <a:lstStyle/>
          <a:p>
            <a:r>
              <a:rPr lang="he-IL" sz="2400" dirty="0" smtClean="0">
                <a:sym typeface="Symbol" pitchFamily="18" charset="2"/>
              </a:rPr>
              <a:t>צירים נוספים:</a:t>
            </a:r>
          </a:p>
          <a:p>
            <a:pPr lvl="1"/>
            <a:r>
              <a:rPr lang="he-IL" dirty="0" smtClean="0">
                <a:sym typeface="Symbol" pitchFamily="18" charset="2"/>
              </a:rPr>
              <a:t>מציאת האבות הקדמונים (צירים הפוכים):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ancestor-or-self::</a:t>
            </a:r>
            <a:endParaRPr lang="he-IL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ancestor::</a:t>
            </a:r>
            <a:endParaRPr lang="he-IL" dirty="0" smtClean="0">
              <a:solidFill>
                <a:srgbClr val="FF0000"/>
              </a:solidFill>
            </a:endParaRPr>
          </a:p>
          <a:p>
            <a:pPr lvl="1"/>
            <a:r>
              <a:rPr lang="he-IL" dirty="0" smtClean="0"/>
              <a:t>למציאת כל הצמתים במסמך לאחר הצומת הנוכחי (על עץ ה-</a:t>
            </a:r>
            <a:r>
              <a:rPr lang="en-US" dirty="0" smtClean="0"/>
              <a:t>XML</a:t>
            </a:r>
            <a:r>
              <a:rPr lang="he-IL" dirty="0" smtClean="0"/>
              <a:t>), פרט לצאצאים ותכונות: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following::</a:t>
            </a:r>
          </a:p>
          <a:p>
            <a:pPr lvl="1"/>
            <a:r>
              <a:rPr lang="he-IL" dirty="0" smtClean="0"/>
              <a:t>למציאת כל הצמתים לפני הצומת הנוכחי (על עץ ה-</a:t>
            </a:r>
            <a:r>
              <a:rPr lang="en-US" dirty="0" smtClean="0"/>
              <a:t>XML</a:t>
            </a:r>
            <a:r>
              <a:rPr lang="he-IL" dirty="0" smtClean="0"/>
              <a:t>), פרט לאבות הקדמונים ותכונות (ציר הפוך):</a:t>
            </a:r>
          </a:p>
          <a:p>
            <a:pPr lvl="2"/>
            <a:r>
              <a:rPr lang="en-US" smtClean="0">
                <a:solidFill>
                  <a:srgbClr val="FF0000"/>
                </a:solidFill>
              </a:rPr>
              <a:t>preceding::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25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en-US" sz="3600" dirty="0" smtClean="0"/>
              <a:t>(axes) </a:t>
            </a:r>
            <a:r>
              <a:rPr lang="he-IL" sz="3600" dirty="0" smtClean="0"/>
              <a:t> - ניווט מתקדם בעזרת צירים</a:t>
            </a:r>
            <a:r>
              <a:rPr lang="en-US" sz="3600" dirty="0" err="1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000660"/>
          </a:xfrm>
        </p:spPr>
        <p:txBody>
          <a:bodyPr>
            <a:normAutofit/>
          </a:bodyPr>
          <a:lstStyle/>
          <a:p>
            <a:r>
              <a:rPr lang="he-IL" dirty="0" smtClean="0"/>
              <a:t>דוגמא: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8" y="2082197"/>
            <a:ext cx="4299371" cy="343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r="2671"/>
          <a:stretch/>
        </p:blipFill>
        <p:spPr bwMode="auto">
          <a:xfrm>
            <a:off x="4423999" y="2204864"/>
            <a:ext cx="4468481" cy="392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86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285728"/>
            <a:ext cx="8229600" cy="1000124"/>
          </a:xfrm>
        </p:spPr>
        <p:txBody>
          <a:bodyPr>
            <a:normAutofit/>
          </a:bodyPr>
          <a:lstStyle/>
          <a:p>
            <a:pPr algn="r" rtl="0"/>
            <a:r>
              <a:rPr lang="en-US" sz="4000" dirty="0" smtClean="0"/>
              <a:t>XPath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571612"/>
            <a:ext cx="8929718" cy="464347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XPath</a:t>
            </a:r>
            <a:r>
              <a:rPr lang="he-IL" dirty="0" smtClean="0"/>
              <a:t> קיבלה את שמה בעקבות הדימיון שלה למסלול במערכת הקבצים.</a:t>
            </a:r>
          </a:p>
          <a:p>
            <a:r>
              <a:rPr lang="he-IL" dirty="0" smtClean="0"/>
              <a:t>ניקח כדוגמא מסמך </a:t>
            </a:r>
            <a:r>
              <a:rPr lang="en-US" dirty="0" smtClean="0"/>
              <a:t>XML</a:t>
            </a:r>
            <a:r>
              <a:rPr lang="he-IL" dirty="0" smtClean="0"/>
              <a:t> שקובץ ה-</a:t>
            </a:r>
            <a:r>
              <a:rPr lang="en-US" dirty="0" smtClean="0"/>
              <a:t>DTD</a:t>
            </a:r>
            <a:r>
              <a:rPr lang="he-IL" dirty="0" smtClean="0"/>
              <a:t> שלו נראה כך:</a:t>
            </a:r>
          </a:p>
          <a:p>
            <a:pPr algn="l" rtl="0">
              <a:lnSpc>
                <a:spcPct val="110000"/>
              </a:lnSpc>
            </a:pP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&lt;!ELEMENT inventory (book)+&gt;</a:t>
            </a:r>
            <a:br>
              <a:rPr lang="en-US" dirty="0" smtClean="0">
                <a:latin typeface="Miriam Fixed" pitchFamily="49" charset="-79"/>
                <a:cs typeface="Miriam Fixed" pitchFamily="49" charset="-79"/>
              </a:rPr>
            </a:b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&lt;!ELEMENT book (title, author+, publisher+, price, chapter*)&gt;</a:t>
            </a:r>
            <a:br>
              <a:rPr lang="en-US" dirty="0" smtClean="0">
                <a:latin typeface="Miriam Fixed" pitchFamily="49" charset="-79"/>
                <a:cs typeface="Miriam Fixed" pitchFamily="49" charset="-79"/>
              </a:rPr>
            </a:b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&lt;!ELEMENT chapter (title, paragraph*, section*) &gt;</a:t>
            </a:r>
            <a:br>
              <a:rPr lang="en-US" dirty="0" smtClean="0">
                <a:latin typeface="Miriam Fixed" pitchFamily="49" charset="-79"/>
                <a:cs typeface="Miriam Fixed" pitchFamily="49" charset="-79"/>
              </a:rPr>
            </a:b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&lt;!ELEMENT section (title?, paragraph*) &gt;</a:t>
            </a:r>
            <a:br>
              <a:rPr lang="en-US" dirty="0" smtClean="0">
                <a:latin typeface="Miriam Fixed" pitchFamily="49" charset="-79"/>
                <a:cs typeface="Miriam Fixed" pitchFamily="49" charset="-79"/>
              </a:rPr>
            </a:b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&lt;!ELEMENT title (#PCDATA)&gt;  </a:t>
            </a:r>
            <a:br>
              <a:rPr lang="en-US" dirty="0" smtClean="0">
                <a:latin typeface="Miriam Fixed" pitchFamily="49" charset="-79"/>
                <a:cs typeface="Miriam Fixed" pitchFamily="49" charset="-79"/>
              </a:rPr>
            </a:b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&lt;!ELEMENT author (#PCDATA)&gt; </a:t>
            </a:r>
            <a:br>
              <a:rPr lang="en-US" dirty="0" smtClean="0">
                <a:latin typeface="Miriam Fixed" pitchFamily="49" charset="-79"/>
                <a:cs typeface="Miriam Fixed" pitchFamily="49" charset="-79"/>
              </a:rPr>
            </a:b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&lt;!ELEMENT publisher (#PCDATA)&gt; </a:t>
            </a:r>
            <a:br>
              <a:rPr lang="en-US" dirty="0" smtClean="0">
                <a:latin typeface="Miriam Fixed" pitchFamily="49" charset="-79"/>
                <a:cs typeface="Miriam Fixed" pitchFamily="49" charset="-79"/>
              </a:rPr>
            </a:b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&lt;!ELEMENT price (#PCDATA)&gt; </a:t>
            </a:r>
            <a:br>
              <a:rPr lang="en-US" dirty="0" smtClean="0">
                <a:latin typeface="Miriam Fixed" pitchFamily="49" charset="-79"/>
                <a:cs typeface="Miriam Fixed" pitchFamily="49" charset="-79"/>
              </a:rPr>
            </a:b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&lt;!ATTLIST price currency CDATA #FIXED "</a:t>
            </a:r>
            <a:r>
              <a:rPr lang="en-US" dirty="0" err="1" smtClean="0">
                <a:latin typeface="Miriam Fixed" pitchFamily="49" charset="-79"/>
                <a:cs typeface="Miriam Fixed" pitchFamily="49" charset="-79"/>
              </a:rPr>
              <a:t>usd</a:t>
            </a: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“&gt;</a:t>
            </a:r>
            <a:br>
              <a:rPr lang="en-US" dirty="0" smtClean="0">
                <a:latin typeface="Miriam Fixed" pitchFamily="49" charset="-79"/>
                <a:cs typeface="Miriam Fixed" pitchFamily="49" charset="-79"/>
              </a:rPr>
            </a:b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&lt;!ELEMENT paragraph (#PCDATA | </a:t>
            </a:r>
            <a:r>
              <a:rPr lang="en-US" dirty="0" err="1" smtClean="0">
                <a:latin typeface="Miriam Fixed" pitchFamily="49" charset="-79"/>
                <a:cs typeface="Miriam Fixed" pitchFamily="49" charset="-79"/>
              </a:rPr>
              <a:t>emph</a:t>
            </a: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 | image)* &gt; </a:t>
            </a:r>
            <a:br>
              <a:rPr lang="en-US" dirty="0" smtClean="0">
                <a:latin typeface="Miriam Fixed" pitchFamily="49" charset="-79"/>
                <a:cs typeface="Miriam Fixed" pitchFamily="49" charset="-79"/>
              </a:rPr>
            </a:b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&lt;!ELEMENT </a:t>
            </a:r>
            <a:r>
              <a:rPr lang="en-US" dirty="0" err="1" smtClean="0">
                <a:latin typeface="Miriam Fixed" pitchFamily="49" charset="-79"/>
                <a:cs typeface="Miriam Fixed" pitchFamily="49" charset="-79"/>
              </a:rPr>
              <a:t>emph</a:t>
            </a: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 (#PCDATA) &gt; </a:t>
            </a:r>
            <a:br>
              <a:rPr lang="en-US" dirty="0" smtClean="0">
                <a:latin typeface="Miriam Fixed" pitchFamily="49" charset="-79"/>
                <a:cs typeface="Miriam Fixed" pitchFamily="49" charset="-79"/>
              </a:rPr>
            </a:b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&lt;!ELEMENT image EMPTY &gt;</a:t>
            </a:r>
            <a:br>
              <a:rPr lang="en-US" dirty="0" smtClean="0">
                <a:latin typeface="Miriam Fixed" pitchFamily="49" charset="-79"/>
                <a:cs typeface="Miriam Fixed" pitchFamily="49" charset="-79"/>
              </a:rPr>
            </a:b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&lt;!ATTLIST image	file CDATA #REQUIRED</a:t>
            </a:r>
            <a:br>
              <a:rPr lang="en-US" dirty="0" smtClean="0">
                <a:latin typeface="Miriam Fixed" pitchFamily="49" charset="-79"/>
                <a:cs typeface="Miriam Fixed" pitchFamily="49" charset="-79"/>
              </a:rPr>
            </a:b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                    height CDATA #IMPLIED</a:t>
            </a:r>
            <a:br>
              <a:rPr lang="en-US" dirty="0" smtClean="0">
                <a:latin typeface="Miriam Fixed" pitchFamily="49" charset="-79"/>
                <a:cs typeface="Miriam Fixed" pitchFamily="49" charset="-79"/>
              </a:rPr>
            </a:b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                    width CDATA #IMPLIED &gt;</a:t>
            </a:r>
            <a:endParaRPr lang="he-IL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rmAutofit/>
          </a:bodyPr>
          <a:lstStyle/>
          <a:p>
            <a:pPr algn="r" rtl="0"/>
            <a:r>
              <a:rPr lang="he-IL" sz="4000" dirty="0" smtClean="0"/>
              <a:t> - בחירת צמתים</a:t>
            </a:r>
            <a:r>
              <a:rPr lang="en-US" sz="4000" dirty="0" err="1" smtClean="0"/>
              <a:t>XPath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571612"/>
            <a:ext cx="8929718" cy="4857784"/>
          </a:xfrm>
        </p:spPr>
        <p:txBody>
          <a:bodyPr>
            <a:normAutofit lnSpcReduction="10000"/>
          </a:bodyPr>
          <a:lstStyle/>
          <a:p>
            <a:r>
              <a:rPr lang="he-IL" dirty="0" smtClean="0"/>
              <a:t>ביטוי </a:t>
            </a:r>
            <a:r>
              <a:rPr lang="en-US" dirty="0" err="1" smtClean="0"/>
              <a:t>XPath</a:t>
            </a:r>
            <a:r>
              <a:rPr lang="he-IL" dirty="0" smtClean="0"/>
              <a:t> פשוט – מבטא את המיקום של קדקוד (או לרוב – סט קדקודים) בעץ ה-</a:t>
            </a:r>
            <a:r>
              <a:rPr lang="en-US" dirty="0" smtClean="0"/>
              <a:t>XML</a:t>
            </a:r>
            <a:r>
              <a:rPr lang="he-IL" dirty="0" smtClean="0"/>
              <a:t> של המסמך.</a:t>
            </a:r>
          </a:p>
          <a:p>
            <a:r>
              <a:rPr lang="he-IL" dirty="0" smtClean="0"/>
              <a:t>כך למשל, </a:t>
            </a:r>
            <a:r>
              <a:rPr lang="he-IL" b="1" dirty="0" smtClean="0"/>
              <a:t>עבור מסמך עם הספר הראשון בלבד(!)</a:t>
            </a:r>
            <a:r>
              <a:rPr lang="he-IL" dirty="0" smtClean="0"/>
              <a:t>, אם נרצה את שם הספר נרשום את הביטוי הבא:</a:t>
            </a:r>
          </a:p>
          <a:p>
            <a:pPr algn="l" rtl="0">
              <a:lnSpc>
                <a:spcPct val="110000"/>
              </a:lnSpc>
            </a:pP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/inventory/book/title</a:t>
            </a:r>
          </a:p>
          <a:p>
            <a:pPr>
              <a:lnSpc>
                <a:spcPct val="110000"/>
              </a:lnSpc>
            </a:pPr>
            <a:r>
              <a:rPr lang="he-IL" dirty="0" smtClean="0"/>
              <a:t>ערך הביטוי הוא </a:t>
            </a:r>
            <a:r>
              <a:rPr lang="he-IL" b="1" dirty="0" smtClean="0"/>
              <a:t>הקדקוד</a:t>
            </a:r>
            <a:r>
              <a:rPr lang="he-IL" dirty="0" smtClean="0"/>
              <a:t>:  </a:t>
            </a:r>
            <a:r>
              <a:rPr lang="en-US" dirty="0" smtClean="0">
                <a:solidFill>
                  <a:srgbClr val="FF0000"/>
                </a:solidFill>
              </a:rPr>
              <a:t>&lt;title&gt;Snow Crash&lt;/title&gt;</a:t>
            </a:r>
            <a:r>
              <a:rPr lang="he-IL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כלומר – את כל הקדקוד עצמו (ולא רק את הטקסט המופיע שם).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קודקוד זה יכול להיות גם שורש של עץ בפני עצמו.</a:t>
            </a:r>
            <a:endParaRPr lang="he-IL" dirty="0"/>
          </a:p>
          <a:p>
            <a:pPr>
              <a:lnSpc>
                <a:spcPct val="110000"/>
              </a:lnSpc>
            </a:pPr>
            <a:r>
              <a:rPr lang="he-IL" dirty="0" smtClean="0"/>
              <a:t>בפועל – קדקוד זה הוא באמת שורש של עץ עם בן אחד מסוג </a:t>
            </a:r>
            <a:r>
              <a:rPr lang="en-US" dirty="0" smtClean="0"/>
              <a:t>PCDATA</a:t>
            </a:r>
            <a:r>
              <a:rPr lang="he-IL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(ערכו של קדקוד הבן הוא </a:t>
            </a:r>
            <a:r>
              <a:rPr lang="en-US" dirty="0" smtClean="0"/>
              <a:t>Snow Crash</a:t>
            </a:r>
            <a:r>
              <a:rPr lang="he-IL" dirty="0" smtClean="0"/>
              <a:t>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rmAutofit/>
          </a:bodyPr>
          <a:lstStyle/>
          <a:p>
            <a:pPr algn="r" rtl="0"/>
            <a:r>
              <a:rPr lang="he-IL" sz="4000" dirty="0" smtClean="0"/>
              <a:t> - בחירת צמתים</a:t>
            </a:r>
            <a:r>
              <a:rPr lang="en-US" sz="4000" dirty="0" err="1" smtClean="0"/>
              <a:t>XPath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571612"/>
            <a:ext cx="8929718" cy="48577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he-IL" dirty="0" smtClean="0"/>
              <a:t>בכלליות: הסימון "/" אומר שיש לבצע חיפוש של הביטוי מימין אצל הקדקודים המתקבלים ע"י הביטוי השמאלי. (בהחלט יכול להיות יותר מקדקוד אחד שיתקבל ע"י הביטוי השמאלי!)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הסימן "/" השמאלי ביותר אומר שיש להתחיל את החיפוש משורץ העץ.</a:t>
            </a:r>
          </a:p>
          <a:p>
            <a:pPr>
              <a:lnSpc>
                <a:spcPct val="110000"/>
              </a:lnSpc>
            </a:pPr>
            <a:endParaRPr lang="he-IL" dirty="0"/>
          </a:p>
          <a:p>
            <a:pPr>
              <a:lnSpc>
                <a:spcPct val="110000"/>
              </a:lnSpc>
            </a:pPr>
            <a:r>
              <a:rPr lang="he-IL" dirty="0" smtClean="0"/>
              <a:t>נסביר מה קורה בהרצת הביטוי </a:t>
            </a:r>
            <a:r>
              <a:rPr lang="en-US" dirty="0">
                <a:latin typeface="Miriam Fixed" pitchFamily="49" charset="-79"/>
                <a:cs typeface="Miriam Fixed" pitchFamily="49" charset="-79"/>
              </a:rPr>
              <a:t>/</a:t>
            </a: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inventory/book/title</a:t>
            </a:r>
            <a:r>
              <a:rPr lang="he-IL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he-IL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he-IL" sz="2600" dirty="0"/>
              <a:t>הביטוי</a:t>
            </a:r>
            <a:r>
              <a:rPr lang="he-IL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/inventory</a:t>
            </a:r>
            <a:r>
              <a:rPr lang="he-IL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he-IL" sz="2600" dirty="0" smtClean="0"/>
              <a:t>יחזיר את קדקוד השורש.</a:t>
            </a:r>
            <a:endParaRPr lang="he-IL" sz="2600" dirty="0"/>
          </a:p>
          <a:p>
            <a:pPr lvl="1">
              <a:lnSpc>
                <a:spcPct val="110000"/>
              </a:lnSpc>
            </a:pPr>
            <a:r>
              <a:rPr lang="he-IL" sz="2600" dirty="0"/>
              <a:t>על </a:t>
            </a:r>
            <a:r>
              <a:rPr lang="he-IL" sz="2600" dirty="0" smtClean="0"/>
              <a:t>קדקוד </a:t>
            </a:r>
            <a:r>
              <a:rPr lang="he-IL" sz="2600" dirty="0"/>
              <a:t>זה שחוזר מחפשים קדקודי </a:t>
            </a:r>
            <a:r>
              <a:rPr lang="en-US" dirty="0" smtClean="0">
                <a:latin typeface="Miriam Fixed" pitchFamily="49" charset="-79"/>
                <a:cs typeface="Miriam Fixed" pitchFamily="49" charset="-79"/>
              </a:rPr>
              <a:t>book</a:t>
            </a:r>
            <a:r>
              <a:rPr lang="he-IL" dirty="0" smtClean="0">
                <a:latin typeface="Miriam Fixed" pitchFamily="49" charset="-79"/>
                <a:cs typeface="Miriam Fixed" pitchFamily="49" charset="-79"/>
              </a:rPr>
              <a:t>. </a:t>
            </a:r>
            <a:r>
              <a:rPr lang="he-IL" sz="2600" dirty="0"/>
              <a:t>חזרו 3 קדקודים</a:t>
            </a:r>
            <a:r>
              <a:rPr lang="he-IL" sz="2600" dirty="0" smtClean="0"/>
              <a:t>.</a:t>
            </a:r>
            <a:endParaRPr lang="he-IL" dirty="0"/>
          </a:p>
          <a:p>
            <a:pPr lvl="1">
              <a:lnSpc>
                <a:spcPct val="110000"/>
              </a:lnSpc>
            </a:pPr>
            <a:r>
              <a:rPr lang="he-IL" sz="2600" dirty="0" smtClean="0"/>
              <a:t>על כל אחד מ-3 הקדקודים שחזרו מתבצע חיפוש לקדקודי </a:t>
            </a:r>
            <a:r>
              <a:rPr lang="en-US" sz="2800" dirty="0" smtClean="0">
                <a:latin typeface="Miriam Fixed" pitchFamily="49" charset="-79"/>
                <a:cs typeface="Miriam Fixed" pitchFamily="49" charset="-79"/>
              </a:rPr>
              <a:t>title</a:t>
            </a:r>
            <a:r>
              <a:rPr lang="he-IL" sz="2600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he-IL" sz="2600" dirty="0" smtClean="0"/>
              <a:t>כל קדקודי ה - </a:t>
            </a:r>
            <a:r>
              <a:rPr lang="en-US" sz="2800" dirty="0" smtClean="0">
                <a:latin typeface="Miriam Fixed" pitchFamily="49" charset="-79"/>
                <a:cs typeface="Miriam Fixed" pitchFamily="49" charset="-79"/>
              </a:rPr>
              <a:t>title</a:t>
            </a:r>
            <a:r>
              <a:rPr lang="he-IL" sz="2800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he-IL" sz="2600" dirty="0" smtClean="0"/>
              <a:t>שנמצאו </a:t>
            </a:r>
            <a:r>
              <a:rPr lang="he-IL" sz="2600" dirty="0"/>
              <a:t>הם אלה שחוזרים בתור התשובה לביטוי כולו.</a:t>
            </a:r>
            <a:endParaRPr lang="en-US" sz="26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478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rmAutofit/>
          </a:bodyPr>
          <a:lstStyle/>
          <a:p>
            <a:pPr algn="r" rtl="0"/>
            <a:r>
              <a:rPr lang="he-IL" sz="4000" dirty="0" smtClean="0"/>
              <a:t> - בחירת צמתים</a:t>
            </a:r>
            <a:r>
              <a:rPr lang="en-US" sz="4000" dirty="0" err="1" smtClean="0"/>
              <a:t>XPath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169756"/>
          </a:xfrm>
        </p:spPr>
        <p:txBody>
          <a:bodyPr>
            <a:normAutofit fontScale="92500"/>
          </a:bodyPr>
          <a:lstStyle/>
          <a:p>
            <a:r>
              <a:rPr lang="he-IL" dirty="0" smtClean="0"/>
              <a:t>הסימון "//" מסמן שהחיפוש של הביטוי הימני צריך להתבצע בצאצאים של הביטוי המתואר משמאל (ולא רק בבנים) וגם בקדקוד עצמו.</a:t>
            </a:r>
          </a:p>
          <a:p>
            <a:r>
              <a:rPr lang="he-IL" dirty="0" smtClean="0"/>
              <a:t>למשל, אם נרצה לחפש את כל קדקודי התמונה במסמך:</a:t>
            </a: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smtClean="0"/>
              <a:t>image</a:t>
            </a:r>
          </a:p>
          <a:p>
            <a:r>
              <a:rPr lang="he-IL" dirty="0" smtClean="0"/>
              <a:t>כיצד נחפש את כל </a:t>
            </a:r>
            <a:r>
              <a:rPr lang="he-IL" dirty="0"/>
              <a:t>קדקודי הכותרות </a:t>
            </a:r>
            <a:r>
              <a:rPr lang="he-IL" dirty="0" smtClean="0"/>
              <a:t>של הפרקים ותתי </a:t>
            </a:r>
            <a:r>
              <a:rPr lang="he-IL" dirty="0"/>
              <a:t>הפרקים הקיימים </a:t>
            </a:r>
            <a:r>
              <a:rPr lang="he-IL" dirty="0" smtClean="0"/>
              <a:t>בקובץ?</a:t>
            </a:r>
          </a:p>
          <a:p>
            <a:pPr algn="l" rtl="0"/>
            <a:r>
              <a:rPr lang="en-US" dirty="0" smtClean="0"/>
              <a:t>/inventory/book/chapter</a:t>
            </a: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smtClean="0"/>
              <a:t>title</a:t>
            </a:r>
          </a:p>
          <a:p>
            <a:pPr>
              <a:buNone/>
            </a:pPr>
            <a:r>
              <a:rPr lang="he-IL" b="1" dirty="0"/>
              <a:t>בהנחה שיש לנו את הספר הראשון בלבד</a:t>
            </a:r>
            <a:r>
              <a:rPr lang="he-IL" dirty="0"/>
              <a:t> </a:t>
            </a:r>
            <a:r>
              <a:rPr lang="he-IL" dirty="0" smtClean="0"/>
              <a:t>– </a:t>
            </a:r>
            <a:r>
              <a:rPr lang="he-IL" dirty="0"/>
              <a:t>הפלט יהיה: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&lt;title&gt;Snow Crash - Chapter A&lt;/title&gt;</a:t>
            </a:r>
          </a:p>
          <a:p>
            <a:pPr algn="l" rtl="0">
              <a:buNone/>
            </a:pPr>
            <a:r>
              <a:rPr lang="en-US" dirty="0" smtClean="0"/>
              <a:t>&lt;title&gt;Snow Crash - Chapter B&lt;/title&gt; </a:t>
            </a:r>
          </a:p>
          <a:p>
            <a:pPr algn="l" rtl="0">
              <a:buNone/>
            </a:pPr>
            <a:r>
              <a:rPr lang="en-US" dirty="0" smtClean="0"/>
              <a:t>&lt;title&gt;Chapter B - section 1&lt;/title&gt; </a:t>
            </a:r>
          </a:p>
          <a:p>
            <a:pPr algn="l" rtl="0">
              <a:buNone/>
            </a:pPr>
            <a:r>
              <a:rPr lang="en-US" dirty="0" smtClean="0"/>
              <a:t>&lt;title&gt;Chapter C&lt;/title&gt; </a:t>
            </a:r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he-IL" sz="3600" dirty="0" smtClean="0"/>
              <a:t> - בחירת צמתים שאינם אלמנטים</a:t>
            </a:r>
            <a:r>
              <a:rPr lang="en-US" sz="3600" dirty="0" err="1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0006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text()</a:t>
            </a:r>
            <a:r>
              <a:rPr lang="he-IL" dirty="0" smtClean="0"/>
              <a:t> – מאפשר לבחור בן מסוג טקסט</a:t>
            </a:r>
          </a:p>
          <a:p>
            <a:pPr algn="l" rtl="0"/>
            <a:r>
              <a:rPr lang="en-US" dirty="0" smtClean="0"/>
              <a:t>/inventory/book/chapter//title/</a:t>
            </a:r>
            <a:r>
              <a:rPr lang="en-US" dirty="0" smtClean="0">
                <a:solidFill>
                  <a:srgbClr val="FF0000"/>
                </a:solidFill>
              </a:rPr>
              <a:t>text()</a:t>
            </a:r>
          </a:p>
          <a:p>
            <a:pPr lvl="1"/>
            <a:r>
              <a:rPr lang="he-IL" dirty="0" smtClean="0"/>
              <a:t>פקודה זו מחזירה את הערך הטקסטואלי של צמתי ה-</a:t>
            </a:r>
            <a:r>
              <a:rPr lang="en-US" dirty="0" smtClean="0"/>
              <a:t>PCDATA</a:t>
            </a:r>
            <a:r>
              <a:rPr lang="he-IL" dirty="0" smtClean="0"/>
              <a:t>.</a:t>
            </a:r>
          </a:p>
          <a:p>
            <a:r>
              <a:rPr lang="en-US" dirty="0" smtClean="0"/>
              <a:t>node()</a:t>
            </a:r>
            <a:r>
              <a:rPr lang="he-IL" dirty="0" smtClean="0"/>
              <a:t> – מאפשר לבחור בן </a:t>
            </a:r>
            <a:r>
              <a:rPr lang="he-IL" u="sng" dirty="0" smtClean="0"/>
              <a:t>מכל סוג</a:t>
            </a:r>
            <a:r>
              <a:rPr lang="he-IL" dirty="0" smtClean="0"/>
              <a:t>.</a:t>
            </a:r>
          </a:p>
          <a:p>
            <a:pPr algn="l" rtl="0"/>
            <a:r>
              <a:rPr lang="en-US" dirty="0" smtClean="0"/>
              <a:t>/inventory/book/chapter//paragraph/</a:t>
            </a:r>
            <a:r>
              <a:rPr lang="en-US" dirty="0" smtClean="0">
                <a:solidFill>
                  <a:srgbClr val="FF0000"/>
                </a:solidFill>
              </a:rPr>
              <a:t>node()</a:t>
            </a:r>
          </a:p>
          <a:p>
            <a:pPr lvl="1"/>
            <a:r>
              <a:rPr lang="he-IL" dirty="0"/>
              <a:t>בשלב זה הפקודה לא תחזיר קודקודי תכונות. הסיבה לכך תובהר מאוחר יותר</a:t>
            </a:r>
            <a:r>
              <a:rPr lang="he-IL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algn="l" rtl="0"/>
            <a:r>
              <a:rPr lang="en-US" dirty="0" smtClean="0"/>
              <a:t>/inventory/book/chapter/paragraph/image/</a:t>
            </a:r>
            <a:r>
              <a:rPr lang="en-US" dirty="0" smtClean="0">
                <a:solidFill>
                  <a:srgbClr val="FF0000"/>
                </a:solidFill>
              </a:rPr>
              <a:t>node()</a:t>
            </a:r>
            <a:r>
              <a:rPr lang="en-US" dirty="0" smtClean="0"/>
              <a:t>  =  </a:t>
            </a:r>
            <a:r>
              <a:rPr lang="en-US" dirty="0" smtClean="0">
                <a:latin typeface="Arial"/>
                <a:cs typeface="Arial"/>
              </a:rPr>
              <a:t>Ø</a:t>
            </a:r>
            <a:endParaRPr lang="he-IL" dirty="0" smtClean="0"/>
          </a:p>
          <a:p>
            <a:r>
              <a:rPr lang="he-IL" dirty="0" smtClean="0"/>
              <a:t>* - כל </a:t>
            </a:r>
            <a:r>
              <a:rPr lang="he-IL" b="1" dirty="0" smtClean="0"/>
              <a:t>קדקודי</a:t>
            </a:r>
            <a:r>
              <a:rPr lang="he-IL" dirty="0" smtClean="0"/>
              <a:t> </a:t>
            </a:r>
            <a:r>
              <a:rPr lang="he-IL" b="1" dirty="0" smtClean="0"/>
              <a:t>האלמנטים \ תכונות</a:t>
            </a:r>
            <a:r>
              <a:rPr lang="he-IL" dirty="0" smtClean="0"/>
              <a:t> הממוקמים באותה הנקודה במסלול.</a:t>
            </a:r>
          </a:p>
          <a:p>
            <a:r>
              <a:rPr lang="en-US" dirty="0" smtClean="0"/>
              <a:t>@name</a:t>
            </a:r>
            <a:r>
              <a:rPr lang="he-IL" dirty="0" smtClean="0"/>
              <a:t> – כל </a:t>
            </a:r>
            <a:r>
              <a:rPr lang="he-IL" b="1" dirty="0" smtClean="0"/>
              <a:t>קודקודי התכונות</a:t>
            </a:r>
            <a:r>
              <a:rPr lang="he-IL" dirty="0" smtClean="0"/>
              <a:t> בשם </a:t>
            </a:r>
            <a:r>
              <a:rPr lang="en-US" dirty="0" smtClean="0"/>
              <a:t>name</a:t>
            </a:r>
            <a:r>
              <a:rPr lang="he-IL" dirty="0" smtClean="0"/>
              <a:t>.</a:t>
            </a:r>
            <a:endParaRPr lang="en-US" dirty="0" smtClean="0"/>
          </a:p>
          <a:p>
            <a:r>
              <a:rPr lang="en-US" dirty="0" smtClean="0"/>
              <a:t>@*</a:t>
            </a:r>
            <a:r>
              <a:rPr lang="he-IL" dirty="0" smtClean="0"/>
              <a:t> - כל קודקודי התכונות בכלל.</a:t>
            </a:r>
          </a:p>
          <a:p>
            <a:pPr algn="l" rtl="0"/>
            <a:r>
              <a:rPr lang="en-US" dirty="0" smtClean="0"/>
              <a:t>/inventory/book/chapter/paragraph/image/</a:t>
            </a:r>
            <a:r>
              <a:rPr lang="en-US" dirty="0" smtClean="0">
                <a:solidFill>
                  <a:srgbClr val="FF0000"/>
                </a:solidFill>
              </a:rPr>
              <a:t>@*</a:t>
            </a:r>
            <a:endParaRPr lang="he-IL" dirty="0" smtClean="0">
              <a:solidFill>
                <a:srgbClr val="FF0000"/>
              </a:solidFill>
            </a:endParaRPr>
          </a:p>
          <a:p>
            <a:pPr lvl="2"/>
            <a:r>
              <a:rPr lang="he-IL" dirty="0" smtClean="0"/>
              <a:t>שימו לב לכך שלא יחזרו קודקודי התמונות של פרק ב' משום שהם בנים של </a:t>
            </a:r>
            <a:r>
              <a:rPr lang="en-US" dirty="0" smtClean="0"/>
              <a:t>section</a:t>
            </a:r>
            <a:r>
              <a:rPr lang="he-IL" dirty="0" smtClean="0"/>
              <a:t> ואין לנו את זה במסלול שלנו...</a:t>
            </a:r>
          </a:p>
          <a:p>
            <a:pPr algn="l" rtl="0"/>
            <a:endParaRPr lang="en-US" dirty="0" smtClean="0"/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he-IL" sz="3600" dirty="0" smtClean="0"/>
              <a:t> - אופרטורים</a:t>
            </a:r>
            <a:r>
              <a:rPr lang="en-US" sz="3600" dirty="0" err="1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000660"/>
          </a:xfrm>
        </p:spPr>
        <p:txBody>
          <a:bodyPr>
            <a:normAutofit fontScale="92500" lnSpcReduction="10000"/>
          </a:bodyPr>
          <a:lstStyle/>
          <a:p>
            <a:r>
              <a:rPr lang="he-IL" dirty="0" smtClean="0"/>
              <a:t>אופרטורים אריתמטים: </a:t>
            </a:r>
            <a:r>
              <a:rPr lang="he-IL" dirty="0" smtClean="0">
                <a:solidFill>
                  <a:srgbClr val="FF0000"/>
                </a:solidFill>
              </a:rPr>
              <a:t>+</a:t>
            </a:r>
            <a:r>
              <a:rPr lang="he-IL" dirty="0" smtClean="0"/>
              <a:t>, </a:t>
            </a:r>
            <a:r>
              <a:rPr lang="he-IL" dirty="0" smtClean="0">
                <a:solidFill>
                  <a:srgbClr val="FF0000"/>
                </a:solidFill>
              </a:rPr>
              <a:t>-</a:t>
            </a:r>
            <a:r>
              <a:rPr lang="he-IL" dirty="0" smtClean="0"/>
              <a:t>,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</a:t>
            </a:r>
            <a:r>
              <a:rPr lang="he-IL" dirty="0" smtClean="0">
                <a:sym typeface="Symbol" pitchFamily="18" charset="2"/>
              </a:rPr>
              <a:t>,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div</a:t>
            </a:r>
            <a:r>
              <a:rPr lang="he-IL" dirty="0" smtClean="0">
                <a:sym typeface="Symbol" pitchFamily="18" charset="2"/>
              </a:rPr>
              <a:t> (לחילוק, במקום הסימן " / "),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mod</a:t>
            </a:r>
            <a:r>
              <a:rPr lang="he-IL" dirty="0" smtClean="0">
                <a:sym typeface="Symbol" pitchFamily="18" charset="2"/>
              </a:rPr>
              <a:t> (שארית בחלוקה של שלמים).</a:t>
            </a:r>
          </a:p>
          <a:p>
            <a:r>
              <a:rPr lang="he-IL" dirty="0" smtClean="0">
                <a:sym typeface="Symbol" pitchFamily="18" charset="2"/>
              </a:rPr>
              <a:t>השוואות: </a:t>
            </a:r>
            <a:r>
              <a:rPr lang="he-IL" dirty="0" smtClean="0">
                <a:solidFill>
                  <a:srgbClr val="FF0000"/>
                </a:solidFill>
                <a:sym typeface="Symbol" pitchFamily="18" charset="2"/>
              </a:rPr>
              <a:t>&lt;,</a:t>
            </a:r>
            <a:r>
              <a:rPr lang="he-IL" dirty="0" smtClean="0">
                <a:sym typeface="Symbol" pitchFamily="18" charset="2"/>
              </a:rPr>
              <a:t> </a:t>
            </a:r>
            <a:r>
              <a:rPr lang="he-IL" dirty="0" smtClean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he-IL" dirty="0" smtClean="0">
                <a:sym typeface="Symbol" pitchFamily="18" charset="2"/>
              </a:rPr>
              <a:t>, </a:t>
            </a:r>
            <a:r>
              <a:rPr lang="he-IL" dirty="0" smtClean="0">
                <a:solidFill>
                  <a:srgbClr val="FF0000"/>
                </a:solidFill>
                <a:sym typeface="Symbol" pitchFamily="18" charset="2"/>
              </a:rPr>
              <a:t>=&lt;</a:t>
            </a:r>
            <a:r>
              <a:rPr lang="he-IL" dirty="0" smtClean="0">
                <a:sym typeface="Symbol" pitchFamily="18" charset="2"/>
              </a:rPr>
              <a:t>, </a:t>
            </a:r>
            <a:r>
              <a:rPr lang="he-IL" dirty="0" smtClean="0">
                <a:solidFill>
                  <a:srgbClr val="FF0000"/>
                </a:solidFill>
                <a:sym typeface="Symbol" pitchFamily="18" charset="2"/>
              </a:rPr>
              <a:t>=&gt;</a:t>
            </a:r>
            <a:r>
              <a:rPr lang="he-IL" dirty="0" smtClean="0">
                <a:sym typeface="Symbol" pitchFamily="18" charset="2"/>
              </a:rPr>
              <a:t>, </a:t>
            </a:r>
            <a:r>
              <a:rPr lang="he-IL" dirty="0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he-IL" dirty="0" smtClean="0">
                <a:sym typeface="Symbol" pitchFamily="18" charset="2"/>
              </a:rPr>
              <a:t>, </a:t>
            </a:r>
            <a:r>
              <a:rPr lang="he-IL" dirty="0" smtClean="0">
                <a:solidFill>
                  <a:srgbClr val="FF0000"/>
                </a:solidFill>
                <a:sym typeface="Symbol" pitchFamily="18" charset="2"/>
              </a:rPr>
              <a:t>=!</a:t>
            </a:r>
            <a:r>
              <a:rPr lang="he-IL" dirty="0" smtClean="0">
                <a:sym typeface="Symbol" pitchFamily="18" charset="2"/>
              </a:rPr>
              <a:t>.</a:t>
            </a:r>
          </a:p>
          <a:p>
            <a:r>
              <a:rPr lang="he-IL" dirty="0" smtClean="0">
                <a:sym typeface="Symbol" pitchFamily="18" charset="2"/>
              </a:rPr>
              <a:t>מחברים בוליאנים: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and</a:t>
            </a:r>
            <a:r>
              <a:rPr lang="he-IL" dirty="0" smtClean="0">
                <a:sym typeface="Symbol" pitchFamily="18" charset="2"/>
              </a:rPr>
              <a:t>,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or</a:t>
            </a:r>
            <a:r>
              <a:rPr lang="he-IL" dirty="0" smtClean="0">
                <a:sym typeface="Symbol" pitchFamily="18" charset="2"/>
              </a:rPr>
              <a:t>.</a:t>
            </a:r>
          </a:p>
          <a:p>
            <a:r>
              <a:rPr lang="he-IL" dirty="0" smtClean="0">
                <a:sym typeface="Symbol" pitchFamily="18" charset="2"/>
              </a:rPr>
              <a:t>איחוד בין שתי קבוצות צמתים מתבצע ע"י האופרטור " </a:t>
            </a:r>
            <a:r>
              <a:rPr lang="he-IL" dirty="0" smtClean="0">
                <a:solidFill>
                  <a:srgbClr val="FF0000"/>
                </a:solidFill>
                <a:sym typeface="Symbol" pitchFamily="18" charset="2"/>
              </a:rPr>
              <a:t>| </a:t>
            </a:r>
            <a:r>
              <a:rPr lang="he-IL" dirty="0" smtClean="0">
                <a:sym typeface="Symbol" pitchFamily="18" charset="2"/>
              </a:rPr>
              <a:t>".</a:t>
            </a:r>
          </a:p>
          <a:p>
            <a:pPr algn="l" rtl="0"/>
            <a:r>
              <a:rPr lang="en-US" dirty="0">
                <a:sym typeface="Symbol" pitchFamily="18" charset="2"/>
              </a:rPr>
              <a:t>/inventory/book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|</a:t>
            </a:r>
            <a:r>
              <a:rPr lang="en-US" dirty="0">
                <a:sym typeface="Symbol" pitchFamily="18" charset="2"/>
              </a:rPr>
              <a:t> /</a:t>
            </a:r>
            <a:r>
              <a:rPr lang="en-US" dirty="0" smtClean="0">
                <a:sym typeface="Symbol" pitchFamily="18" charset="2"/>
              </a:rPr>
              <a:t>inventory</a:t>
            </a:r>
          </a:p>
          <a:p>
            <a:pPr lvl="1"/>
            <a:r>
              <a:rPr lang="he-IL" dirty="0" smtClean="0">
                <a:sym typeface="Symbol" pitchFamily="18" charset="2"/>
              </a:rPr>
              <a:t>מחזיר את </a:t>
            </a:r>
            <a:r>
              <a:rPr lang="he-IL" dirty="0">
                <a:sym typeface="Symbol" pitchFamily="18" charset="2"/>
              </a:rPr>
              <a:t>שלושת קדקודי ה-</a:t>
            </a:r>
            <a:r>
              <a:rPr lang="en-US" dirty="0" smtClean="0">
                <a:sym typeface="Symbol" pitchFamily="18" charset="2"/>
              </a:rPr>
              <a:t>book</a:t>
            </a:r>
            <a:r>
              <a:rPr lang="he-IL" dirty="0" smtClean="0">
                <a:sym typeface="Symbol" pitchFamily="18" charset="2"/>
              </a:rPr>
              <a:t> </a:t>
            </a:r>
            <a:r>
              <a:rPr lang="he-IL" dirty="0">
                <a:sym typeface="Symbol" pitchFamily="18" charset="2"/>
              </a:rPr>
              <a:t>וכן את קדקוד ה-</a:t>
            </a:r>
            <a:r>
              <a:rPr lang="en-US" dirty="0">
                <a:sym typeface="Symbol" pitchFamily="18" charset="2"/>
              </a:rPr>
              <a:t>inventory</a:t>
            </a:r>
            <a:r>
              <a:rPr lang="he-IL" dirty="0" smtClean="0">
                <a:sym typeface="Symbol" pitchFamily="18" charset="2"/>
              </a:rPr>
              <a:t>.</a:t>
            </a:r>
            <a:endParaRPr lang="he-IL" dirty="0">
              <a:sym typeface="Symbol" pitchFamily="18" charset="2"/>
            </a:endParaRPr>
          </a:p>
          <a:p>
            <a:pPr lvl="1" algn="r"/>
            <a:r>
              <a:rPr lang="he-IL" dirty="0" smtClean="0">
                <a:sym typeface="Symbol" pitchFamily="18" charset="2"/>
              </a:rPr>
              <a:t>יש לשים לב לכך שמדובר באיחוד. צומת שתופיע בשתי הקבוצות תופיע רק פעם אחת בתשובה.</a:t>
            </a:r>
          </a:p>
          <a:p>
            <a:endParaRPr lang="he-IL" dirty="0" smtClean="0">
              <a:sym typeface="Symbol" pitchFamily="18" charset="2"/>
            </a:endParaRPr>
          </a:p>
          <a:p>
            <a:r>
              <a:rPr lang="he-IL" dirty="0" smtClean="0">
                <a:sym typeface="Symbol" pitchFamily="18" charset="2"/>
              </a:rPr>
              <a:t>ניתן להשתמש </a:t>
            </a:r>
            <a:r>
              <a:rPr lang="he-IL" b="1" dirty="0" smtClean="0">
                <a:sym typeface="Symbol" pitchFamily="18" charset="2"/>
              </a:rPr>
              <a:t>ב"ביטויי חיפוש" (</a:t>
            </a:r>
            <a:r>
              <a:rPr lang="he-IL" dirty="0" smtClean="0">
                <a:sym typeface="Symbol" pitchFamily="18" charset="2"/>
              </a:rPr>
              <a:t>המתחילים ב-" </a:t>
            </a:r>
            <a:r>
              <a:rPr lang="he-IL" dirty="0" smtClean="0">
                <a:solidFill>
                  <a:srgbClr val="FF0000"/>
                </a:solidFill>
                <a:sym typeface="Symbol" pitchFamily="18" charset="2"/>
              </a:rPr>
              <a:t>/</a:t>
            </a:r>
            <a:r>
              <a:rPr lang="he-IL" dirty="0" smtClean="0">
                <a:sym typeface="Symbol" pitchFamily="18" charset="2"/>
              </a:rPr>
              <a:t> " או " </a:t>
            </a:r>
            <a:r>
              <a:rPr lang="he-IL" dirty="0" smtClean="0">
                <a:solidFill>
                  <a:srgbClr val="FF0000"/>
                </a:solidFill>
                <a:sym typeface="Symbol" pitchFamily="18" charset="2"/>
              </a:rPr>
              <a:t>// </a:t>
            </a:r>
            <a:r>
              <a:rPr lang="he-IL" dirty="0" smtClean="0">
                <a:sym typeface="Symbol" pitchFamily="18" charset="2"/>
              </a:rPr>
              <a:t>") </a:t>
            </a:r>
            <a:r>
              <a:rPr lang="he-IL" b="1" dirty="0" smtClean="0">
                <a:sym typeface="Symbol" pitchFamily="18" charset="2"/>
              </a:rPr>
              <a:t>וב"ביטויי בחירה" </a:t>
            </a:r>
            <a:r>
              <a:rPr lang="he-IL" sz="2000" dirty="0" smtClean="0">
                <a:sym typeface="Symbol" pitchFamily="18" charset="2"/>
              </a:rPr>
              <a:t>(ביטויים בוליאניים)</a:t>
            </a:r>
            <a:r>
              <a:rPr lang="he-IL" dirty="0" smtClean="0">
                <a:sym typeface="Symbol" pitchFamily="18" charset="2"/>
              </a:rPr>
              <a:t> בתוך " </a:t>
            </a:r>
            <a:r>
              <a:rPr lang="he-IL" dirty="0" smtClean="0">
                <a:solidFill>
                  <a:srgbClr val="FF0000"/>
                </a:solidFill>
                <a:sym typeface="Symbol" pitchFamily="18" charset="2"/>
              </a:rPr>
              <a:t>[  ] </a:t>
            </a:r>
            <a:r>
              <a:rPr lang="he-IL" dirty="0" smtClean="0">
                <a:sym typeface="Symbol" pitchFamily="18" charset="2"/>
              </a:rPr>
              <a:t>", כאופרטורים על קבוצת צמתים המתוארת בביטוי משמאל לסוגריים.</a:t>
            </a:r>
            <a:endParaRPr lang="he-IL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Autofit/>
          </a:bodyPr>
          <a:lstStyle/>
          <a:p>
            <a:pPr algn="r" rtl="0"/>
            <a:r>
              <a:rPr lang="he-IL" sz="3600" dirty="0" smtClean="0"/>
              <a:t> - []</a:t>
            </a:r>
            <a:r>
              <a:rPr lang="en-US" sz="3600" dirty="0" smtClean="0"/>
              <a:t>XPath</a:t>
            </a:r>
            <a:endParaRPr lang="he-IL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74" cy="5000660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ניתן </a:t>
            </a:r>
            <a:r>
              <a:rPr lang="he-IL" b="1" dirty="0" smtClean="0"/>
              <a:t>לבחור</a:t>
            </a:r>
            <a:r>
              <a:rPr lang="he-IL" dirty="0" smtClean="0"/>
              <a:t> את הצומת לפי מספר ע"י הוספת []</a:t>
            </a:r>
          </a:p>
          <a:p>
            <a:r>
              <a:rPr lang="he-IL" dirty="0" smtClean="0"/>
              <a:t>אם נרצה לבחור את הכותרת של הפרק הראשון בכל אחד מהספרים:</a:t>
            </a:r>
          </a:p>
          <a:p>
            <a:pPr algn="l" rtl="0"/>
            <a:r>
              <a:rPr lang="en-US" dirty="0" smtClean="0"/>
              <a:t>/inventory/book/chapter</a:t>
            </a:r>
            <a:r>
              <a:rPr lang="en-US" dirty="0" smtClean="0">
                <a:solidFill>
                  <a:srgbClr val="FF0000"/>
                </a:solidFill>
              </a:rPr>
              <a:t>[1]</a:t>
            </a:r>
            <a:r>
              <a:rPr lang="en-US" dirty="0" smtClean="0"/>
              <a:t>/title/text()</a:t>
            </a:r>
          </a:p>
          <a:p>
            <a:pPr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Output: </a:t>
            </a:r>
          </a:p>
          <a:p>
            <a:pPr algn="l" rtl="0">
              <a:buNone/>
            </a:pPr>
            <a:r>
              <a:rPr lang="en-US" dirty="0" smtClean="0"/>
              <a:t>Snow Crash - Chapter A</a:t>
            </a:r>
          </a:p>
          <a:p>
            <a:pPr algn="l" rtl="0">
              <a:buNone/>
            </a:pPr>
            <a:r>
              <a:rPr lang="en-US" dirty="0" smtClean="0"/>
              <a:t>Burning Tower - Chapter A</a:t>
            </a:r>
          </a:p>
          <a:p>
            <a:pPr algn="l" rtl="0">
              <a:buNone/>
            </a:pPr>
            <a:r>
              <a:rPr lang="en-US" dirty="0" smtClean="0"/>
              <a:t>Zodiac - Chapter A</a:t>
            </a:r>
          </a:p>
          <a:p>
            <a:pPr lvl="2"/>
            <a:r>
              <a:rPr lang="he-IL" dirty="0" smtClean="0"/>
              <a:t>ניתן לשים בסוגריים גם ביטוי אריתמטי כלשהו.</a:t>
            </a:r>
          </a:p>
          <a:p>
            <a:pPr lvl="1"/>
            <a:r>
              <a:rPr lang="he-IL" dirty="0" smtClean="0">
                <a:solidFill>
                  <a:srgbClr val="FF0000"/>
                </a:solidFill>
              </a:rPr>
              <a:t>שימו לב: מספרי הקדקודים מתחילים מ-1!</a:t>
            </a:r>
          </a:p>
          <a:p>
            <a:pPr lvl="2"/>
            <a:endParaRPr lang="he-IL" dirty="0"/>
          </a:p>
          <a:p>
            <a:r>
              <a:rPr lang="he-IL" dirty="0" smtClean="0"/>
              <a:t>כיצד נקבל את הספר הראשון והספר השני?</a:t>
            </a:r>
          </a:p>
          <a:p>
            <a:pPr algn="l" rtl="0"/>
            <a:r>
              <a:rPr lang="en-US" dirty="0"/>
              <a:t>/</a:t>
            </a:r>
            <a:r>
              <a:rPr lang="en-US" dirty="0" smtClean="0"/>
              <a:t>inventory/book[1] | </a:t>
            </a:r>
            <a:r>
              <a:rPr lang="en-US" dirty="0"/>
              <a:t>/</a:t>
            </a:r>
            <a:r>
              <a:rPr lang="en-US" dirty="0" smtClean="0"/>
              <a:t>inventory/book[2]</a:t>
            </a:r>
            <a:endParaRPr lang="he-IL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42B6-4CF7-4F8E-AA9E-E2B83CA79B03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התאמה אישית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F0000"/>
      </a:hlink>
      <a:folHlink>
        <a:srgbClr val="C0000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19389</TotalTime>
  <Words>1880</Words>
  <Application>Microsoft Office PowerPoint</Application>
  <PresentationFormat>‫הצגה על המסך (4:3)</PresentationFormat>
  <Paragraphs>289</Paragraphs>
  <Slides>26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27" baseType="lpstr">
      <vt:lpstr>זרימה</vt:lpstr>
      <vt:lpstr>מסדי נתונים – 89-281 XPath 1.0 – תרגול 3,4</vt:lpstr>
      <vt:lpstr>מצגת של PowerPoint</vt:lpstr>
      <vt:lpstr>XPath</vt:lpstr>
      <vt:lpstr> - בחירת צמתיםXPath</vt:lpstr>
      <vt:lpstr> - בחירת צמתיםXPath</vt:lpstr>
      <vt:lpstr> - בחירת צמתיםXPath</vt:lpstr>
      <vt:lpstr> - בחירת צמתים שאינם אלמנטיםXPath</vt:lpstr>
      <vt:lpstr> - אופרטוריםXPath</vt:lpstr>
      <vt:lpstr> - []XPath</vt:lpstr>
      <vt:lpstr> - []XPath</vt:lpstr>
      <vt:lpstr> - []XPath</vt:lpstr>
      <vt:lpstr> - []XPath</vt:lpstr>
      <vt:lpstr> - [][]Xpath</vt:lpstr>
      <vt:lpstr> - [][]Xpath</vt:lpstr>
      <vt:lpstr> - פונקציותXpath</vt:lpstr>
      <vt:lpstr> - השוואותXpath</vt:lpstr>
      <vt:lpstr> - השוואות של קבוצות צמתיםXpath</vt:lpstr>
      <vt:lpstr> - פונקציותXpath</vt:lpstr>
      <vt:lpstr> - פונקציותXpath</vt:lpstr>
      <vt:lpstr>(axes)  - ניווט מתקדם בעזרת ציריםXpath</vt:lpstr>
      <vt:lpstr>(axes)  - ניווט מתקדם בעזרת ציריםXpath</vt:lpstr>
      <vt:lpstr>(axes)  - ניווט מתקדם בעזרת ציריםXpath</vt:lpstr>
      <vt:lpstr>(axes)  - ניווט מתקדם בעזרת ציריםXpath</vt:lpstr>
      <vt:lpstr>(axes)  - ניווט מתקדם בעזרת ציריםXpath</vt:lpstr>
      <vt:lpstr>(axes)  - ניווט מתקדם בעזרת ציריםXpath</vt:lpstr>
      <vt:lpstr>(axes)  - ניווט מתקדם בעזרת ציריםXpath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מסדי נתונים – 89-281 תרגול 1</dc:title>
  <dc:creator>Amiad</dc:creator>
  <cp:lastModifiedBy>OR</cp:lastModifiedBy>
  <cp:revision>393</cp:revision>
  <dcterms:created xsi:type="dcterms:W3CDTF">2009-10-06T18:08:42Z</dcterms:created>
  <dcterms:modified xsi:type="dcterms:W3CDTF">2014-03-09T12:59:24Z</dcterms:modified>
</cp:coreProperties>
</file>