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9" r:id="rId25"/>
    <p:sldId id="290" r:id="rId26"/>
    <p:sldId id="282" r:id="rId27"/>
    <p:sldId id="283" r:id="rId28"/>
    <p:sldId id="284" r:id="rId29"/>
    <p:sldId id="285" r:id="rId30"/>
    <p:sldId id="286" r:id="rId31"/>
    <p:sldId id="287" r:id="rId32"/>
    <p:sldId id="288" r:id="rId33"/>
    <p:sldId id="293" r:id="rId34"/>
    <p:sldId id="294" r:id="rId35"/>
    <p:sldId id="295" r:id="rId36"/>
    <p:sldId id="296"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8" d="100"/>
          <a:sy n="158" d="100"/>
        </p:scale>
        <p:origin x="1324"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748F0B-A166-4347-B2CF-03EAB1C59167}" type="datetimeFigureOut">
              <a:rPr lang="en-US" smtClean="0"/>
              <a:t>6/13/2016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96C8D9-8B38-4BF7-A4C8-5D21B422C4D8}" type="slidenum">
              <a:rPr lang="en-US" smtClean="0"/>
              <a:t>‹#›</a:t>
            </a:fld>
            <a:endParaRPr lang="en-US"/>
          </a:p>
        </p:txBody>
      </p:sp>
    </p:spTree>
    <p:extLst>
      <p:ext uri="{BB962C8B-B14F-4D97-AF65-F5344CB8AC3E}">
        <p14:creationId xmlns:p14="http://schemas.microsoft.com/office/powerpoint/2010/main" val="82341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6C8D9-8B38-4BF7-A4C8-5D21B422C4D8}" type="slidenum">
              <a:rPr lang="en-US" smtClean="0"/>
              <a:t>18</a:t>
            </a:fld>
            <a:endParaRPr lang="en-US"/>
          </a:p>
        </p:txBody>
      </p:sp>
    </p:spTree>
    <p:extLst>
      <p:ext uri="{BB962C8B-B14F-4D97-AF65-F5344CB8AC3E}">
        <p14:creationId xmlns:p14="http://schemas.microsoft.com/office/powerpoint/2010/main" val="352077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6C8D9-8B38-4BF7-A4C8-5D21B422C4D8}" type="slidenum">
              <a:rPr lang="en-US" smtClean="0"/>
              <a:t>19</a:t>
            </a:fld>
            <a:endParaRPr lang="en-US"/>
          </a:p>
        </p:txBody>
      </p:sp>
    </p:spTree>
    <p:extLst>
      <p:ext uri="{BB962C8B-B14F-4D97-AF65-F5344CB8AC3E}">
        <p14:creationId xmlns:p14="http://schemas.microsoft.com/office/powerpoint/2010/main" val="3520771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6C8D9-8B38-4BF7-A4C8-5D21B422C4D8}" type="slidenum">
              <a:rPr lang="en-US" smtClean="0"/>
              <a:t>20</a:t>
            </a:fld>
            <a:endParaRPr lang="en-US"/>
          </a:p>
        </p:txBody>
      </p:sp>
    </p:spTree>
    <p:extLst>
      <p:ext uri="{BB962C8B-B14F-4D97-AF65-F5344CB8AC3E}">
        <p14:creationId xmlns:p14="http://schemas.microsoft.com/office/powerpoint/2010/main" val="352077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6C8D9-8B38-4BF7-A4C8-5D21B422C4D8}" type="slidenum">
              <a:rPr lang="en-US" smtClean="0"/>
              <a:t>26</a:t>
            </a:fld>
            <a:endParaRPr lang="en-US"/>
          </a:p>
        </p:txBody>
      </p:sp>
    </p:spTree>
    <p:extLst>
      <p:ext uri="{BB962C8B-B14F-4D97-AF65-F5344CB8AC3E}">
        <p14:creationId xmlns:p14="http://schemas.microsoft.com/office/powerpoint/2010/main" val="352077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6C8D9-8B38-4BF7-A4C8-5D21B422C4D8}" type="slidenum">
              <a:rPr lang="en-US" smtClean="0"/>
              <a:t>27</a:t>
            </a:fld>
            <a:endParaRPr lang="en-US"/>
          </a:p>
        </p:txBody>
      </p:sp>
    </p:spTree>
    <p:extLst>
      <p:ext uri="{BB962C8B-B14F-4D97-AF65-F5344CB8AC3E}">
        <p14:creationId xmlns:p14="http://schemas.microsoft.com/office/powerpoint/2010/main" val="3520771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C51EDE-AA67-4BCB-81C9-CA20B94D4E40}"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5EE7-EABB-4173-8D66-F50DEF609EE3}" type="slidenum">
              <a:rPr lang="en-US" smtClean="0"/>
              <a:t>‹#›</a:t>
            </a:fld>
            <a:endParaRPr lang="en-US"/>
          </a:p>
        </p:txBody>
      </p:sp>
    </p:spTree>
    <p:extLst>
      <p:ext uri="{BB962C8B-B14F-4D97-AF65-F5344CB8AC3E}">
        <p14:creationId xmlns:p14="http://schemas.microsoft.com/office/powerpoint/2010/main" val="3224324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C51EDE-AA67-4BCB-81C9-CA20B94D4E40}"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5EE7-EABB-4173-8D66-F50DEF609EE3}" type="slidenum">
              <a:rPr lang="en-US" smtClean="0"/>
              <a:t>‹#›</a:t>
            </a:fld>
            <a:endParaRPr lang="en-US"/>
          </a:p>
        </p:txBody>
      </p:sp>
    </p:spTree>
    <p:extLst>
      <p:ext uri="{BB962C8B-B14F-4D97-AF65-F5344CB8AC3E}">
        <p14:creationId xmlns:p14="http://schemas.microsoft.com/office/powerpoint/2010/main" val="202038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C51EDE-AA67-4BCB-81C9-CA20B94D4E40}"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5EE7-EABB-4173-8D66-F50DEF609EE3}" type="slidenum">
              <a:rPr lang="en-US" smtClean="0"/>
              <a:t>‹#›</a:t>
            </a:fld>
            <a:endParaRPr lang="en-US"/>
          </a:p>
        </p:txBody>
      </p:sp>
    </p:spTree>
    <p:extLst>
      <p:ext uri="{BB962C8B-B14F-4D97-AF65-F5344CB8AC3E}">
        <p14:creationId xmlns:p14="http://schemas.microsoft.com/office/powerpoint/2010/main" val="105800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C51EDE-AA67-4BCB-81C9-CA20B94D4E40}"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5EE7-EABB-4173-8D66-F50DEF609EE3}" type="slidenum">
              <a:rPr lang="en-US" smtClean="0"/>
              <a:t>‹#›</a:t>
            </a:fld>
            <a:endParaRPr lang="en-US"/>
          </a:p>
        </p:txBody>
      </p:sp>
    </p:spTree>
    <p:extLst>
      <p:ext uri="{BB962C8B-B14F-4D97-AF65-F5344CB8AC3E}">
        <p14:creationId xmlns:p14="http://schemas.microsoft.com/office/powerpoint/2010/main" val="236956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C51EDE-AA67-4BCB-81C9-CA20B94D4E40}"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5EE7-EABB-4173-8D66-F50DEF609EE3}" type="slidenum">
              <a:rPr lang="en-US" smtClean="0"/>
              <a:t>‹#›</a:t>
            </a:fld>
            <a:endParaRPr lang="en-US"/>
          </a:p>
        </p:txBody>
      </p:sp>
    </p:spTree>
    <p:extLst>
      <p:ext uri="{BB962C8B-B14F-4D97-AF65-F5344CB8AC3E}">
        <p14:creationId xmlns:p14="http://schemas.microsoft.com/office/powerpoint/2010/main" val="127280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C51EDE-AA67-4BCB-81C9-CA20B94D4E40}" type="datetimeFigureOut">
              <a:rPr lang="en-US" smtClean="0"/>
              <a:t>6/13/2016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C5EE7-EABB-4173-8D66-F50DEF609EE3}" type="slidenum">
              <a:rPr lang="en-US" smtClean="0"/>
              <a:t>‹#›</a:t>
            </a:fld>
            <a:endParaRPr lang="en-US"/>
          </a:p>
        </p:txBody>
      </p:sp>
    </p:spTree>
    <p:extLst>
      <p:ext uri="{BB962C8B-B14F-4D97-AF65-F5344CB8AC3E}">
        <p14:creationId xmlns:p14="http://schemas.microsoft.com/office/powerpoint/2010/main" val="197471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C51EDE-AA67-4BCB-81C9-CA20B94D4E40}" type="datetimeFigureOut">
              <a:rPr lang="en-US" smtClean="0"/>
              <a:t>6/13/2016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C5EE7-EABB-4173-8D66-F50DEF609EE3}" type="slidenum">
              <a:rPr lang="en-US" smtClean="0"/>
              <a:t>‹#›</a:t>
            </a:fld>
            <a:endParaRPr lang="en-US"/>
          </a:p>
        </p:txBody>
      </p:sp>
    </p:spTree>
    <p:extLst>
      <p:ext uri="{BB962C8B-B14F-4D97-AF65-F5344CB8AC3E}">
        <p14:creationId xmlns:p14="http://schemas.microsoft.com/office/powerpoint/2010/main" val="23546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C51EDE-AA67-4BCB-81C9-CA20B94D4E40}" type="datetimeFigureOut">
              <a:rPr lang="en-US" smtClean="0"/>
              <a:t>6/13/2016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3C5EE7-EABB-4173-8D66-F50DEF609EE3}" type="slidenum">
              <a:rPr lang="en-US" smtClean="0"/>
              <a:t>‹#›</a:t>
            </a:fld>
            <a:endParaRPr lang="en-US"/>
          </a:p>
        </p:txBody>
      </p:sp>
    </p:spTree>
    <p:extLst>
      <p:ext uri="{BB962C8B-B14F-4D97-AF65-F5344CB8AC3E}">
        <p14:creationId xmlns:p14="http://schemas.microsoft.com/office/powerpoint/2010/main" val="63358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51EDE-AA67-4BCB-81C9-CA20B94D4E40}" type="datetimeFigureOut">
              <a:rPr lang="en-US" smtClean="0"/>
              <a:t>6/13/2016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3C5EE7-EABB-4173-8D66-F50DEF609EE3}" type="slidenum">
              <a:rPr lang="en-US" smtClean="0"/>
              <a:t>‹#›</a:t>
            </a:fld>
            <a:endParaRPr lang="en-US"/>
          </a:p>
        </p:txBody>
      </p:sp>
    </p:spTree>
    <p:extLst>
      <p:ext uri="{BB962C8B-B14F-4D97-AF65-F5344CB8AC3E}">
        <p14:creationId xmlns:p14="http://schemas.microsoft.com/office/powerpoint/2010/main" val="174691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C51EDE-AA67-4BCB-81C9-CA20B94D4E40}" type="datetimeFigureOut">
              <a:rPr lang="en-US" smtClean="0"/>
              <a:t>6/13/2016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C5EE7-EABB-4173-8D66-F50DEF609EE3}" type="slidenum">
              <a:rPr lang="en-US" smtClean="0"/>
              <a:t>‹#›</a:t>
            </a:fld>
            <a:endParaRPr lang="en-US"/>
          </a:p>
        </p:txBody>
      </p:sp>
    </p:spTree>
    <p:extLst>
      <p:ext uri="{BB962C8B-B14F-4D97-AF65-F5344CB8AC3E}">
        <p14:creationId xmlns:p14="http://schemas.microsoft.com/office/powerpoint/2010/main" val="82174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C51EDE-AA67-4BCB-81C9-CA20B94D4E40}" type="datetimeFigureOut">
              <a:rPr lang="en-US" smtClean="0"/>
              <a:t>6/13/2016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C5EE7-EABB-4173-8D66-F50DEF609EE3}" type="slidenum">
              <a:rPr lang="en-US" smtClean="0"/>
              <a:t>‹#›</a:t>
            </a:fld>
            <a:endParaRPr lang="en-US"/>
          </a:p>
        </p:txBody>
      </p:sp>
    </p:spTree>
    <p:extLst>
      <p:ext uri="{BB962C8B-B14F-4D97-AF65-F5344CB8AC3E}">
        <p14:creationId xmlns:p14="http://schemas.microsoft.com/office/powerpoint/2010/main" val="14699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51EDE-AA67-4BCB-81C9-CA20B94D4E40}" type="datetimeFigureOut">
              <a:rPr lang="en-US" smtClean="0"/>
              <a:t>6/13/2016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C5EE7-EABB-4173-8D66-F50DEF609EE3}" type="slidenum">
              <a:rPr lang="en-US" smtClean="0"/>
              <a:t>‹#›</a:t>
            </a:fld>
            <a:endParaRPr lang="en-US"/>
          </a:p>
        </p:txBody>
      </p:sp>
    </p:spTree>
    <p:extLst>
      <p:ext uri="{BB962C8B-B14F-4D97-AF65-F5344CB8AC3E}">
        <p14:creationId xmlns:p14="http://schemas.microsoft.com/office/powerpoint/2010/main" val="197150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453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88640"/>
            <a:ext cx="8229600" cy="6629003"/>
          </a:xfrm>
        </p:spPr>
        <p:txBody>
          <a:bodyPr>
            <a:normAutofit fontScale="92500" lnSpcReduction="20000"/>
          </a:bodyPr>
          <a:lstStyle/>
          <a:p>
            <a:pPr marL="0" indent="0" algn="r" rtl="1">
              <a:buNone/>
            </a:pPr>
            <a:r>
              <a:rPr lang="he-IL" dirty="0" smtClean="0"/>
              <a:t>(4 נק') מהו גודל מרחב הכתובות </a:t>
            </a:r>
            <a:r>
              <a:rPr lang="he-IL" dirty="0" err="1" smtClean="0"/>
              <a:t>הוירטואלי</a:t>
            </a:r>
            <a:r>
              <a:rPr lang="he-IL" dirty="0" smtClean="0"/>
              <a:t> המקסימלי ב- </a:t>
            </a:r>
            <a:r>
              <a:rPr lang="en-US" dirty="0" smtClean="0"/>
              <a:t>bytes</a:t>
            </a:r>
            <a:r>
              <a:rPr lang="he-IL" dirty="0" smtClean="0"/>
              <a:t>? (ניתן לרשום את התשובה כחזקה). </a:t>
            </a:r>
            <a:endParaRPr lang="en-US" dirty="0" smtClean="0"/>
          </a:p>
          <a:p>
            <a:pPr marL="0" indent="0" algn="r" rtl="1">
              <a:buNone/>
            </a:pPr>
            <a:r>
              <a:rPr lang="he-IL" dirty="0" smtClean="0"/>
              <a:t>תשובה: גודל ה- </a:t>
            </a:r>
            <a:r>
              <a:rPr lang="en-US" dirty="0" smtClean="0"/>
              <a:t>address space</a:t>
            </a:r>
            <a:r>
              <a:rPr lang="he-IL" dirty="0" smtClean="0"/>
              <a:t> הוא מספר הדפים כפול גודל הדף: </a:t>
            </a:r>
            <a:r>
              <a:rPr lang="en-US" dirty="0" smtClean="0"/>
              <a:t>(2^9+2^19)*2^12=2^21+2^31</a:t>
            </a:r>
            <a:r>
              <a:rPr lang="he-IL" dirty="0" smtClean="0"/>
              <a:t>.</a:t>
            </a:r>
            <a:endParaRPr lang="en-US" dirty="0" smtClean="0"/>
          </a:p>
          <a:p>
            <a:pPr marL="0" indent="0" algn="r" rtl="1">
              <a:buNone/>
            </a:pPr>
            <a:endParaRPr lang="he-IL" dirty="0" smtClean="0"/>
          </a:p>
          <a:p>
            <a:pPr marL="0" indent="0" algn="r" rtl="1">
              <a:buNone/>
            </a:pPr>
            <a:r>
              <a:rPr lang="he-IL" dirty="0" smtClean="0"/>
              <a:t>(8 נק') בהינתן שגם קיים </a:t>
            </a:r>
            <a:r>
              <a:rPr lang="en-US" dirty="0" smtClean="0"/>
              <a:t>TLB</a:t>
            </a:r>
            <a:r>
              <a:rPr lang="he-IL" dirty="0" smtClean="0"/>
              <a:t> במערכת וה- </a:t>
            </a:r>
            <a:r>
              <a:rPr lang="en-US" dirty="0" smtClean="0"/>
              <a:t>hit ratio</a:t>
            </a:r>
            <a:r>
              <a:rPr lang="he-IL" dirty="0" smtClean="0"/>
              <a:t> הוא </a:t>
            </a:r>
            <a:r>
              <a:rPr lang="en-US" dirty="0" smtClean="0"/>
              <a:t>α=0.9</a:t>
            </a:r>
            <a:r>
              <a:rPr lang="he-IL" dirty="0" smtClean="0"/>
              <a:t> , בכמה אחוזים השתפר ה- </a:t>
            </a:r>
            <a:r>
              <a:rPr lang="en-US" dirty="0" smtClean="0"/>
              <a:t>effective access time</a:t>
            </a:r>
            <a:r>
              <a:rPr lang="he-IL" dirty="0" smtClean="0"/>
              <a:t> באמצעות השיטה החדשה ביחס למצב בו ממומש ה- </a:t>
            </a:r>
            <a:r>
              <a:rPr lang="en-US" dirty="0" smtClean="0"/>
              <a:t>page table</a:t>
            </a:r>
            <a:r>
              <a:rPr lang="he-IL" dirty="0" smtClean="0"/>
              <a:t> כ- </a:t>
            </a:r>
            <a:r>
              <a:rPr lang="en-US" dirty="0" smtClean="0"/>
              <a:t>two-level page table</a:t>
            </a:r>
            <a:r>
              <a:rPr lang="he-IL" dirty="0" smtClean="0"/>
              <a:t> סטנדרטי (הנח שזמן הגישה ל- </a:t>
            </a:r>
            <a:r>
              <a:rPr lang="en-US" dirty="0" smtClean="0"/>
              <a:t>TLB</a:t>
            </a:r>
            <a:r>
              <a:rPr lang="he-IL" dirty="0" smtClean="0"/>
              <a:t> זניח).</a:t>
            </a:r>
            <a:endParaRPr lang="en-US" dirty="0" smtClean="0"/>
          </a:p>
          <a:p>
            <a:pPr marL="0" indent="0" algn="r" rtl="1">
              <a:buNone/>
            </a:pPr>
            <a:r>
              <a:rPr lang="he-IL" dirty="0" smtClean="0"/>
              <a:t>תשובה: </a:t>
            </a:r>
            <a:endParaRPr lang="en-US" dirty="0" smtClean="0"/>
          </a:p>
          <a:p>
            <a:pPr marL="0" indent="0" algn="r" rtl="1">
              <a:buNone/>
            </a:pPr>
            <a:r>
              <a:rPr lang="he-IL" dirty="0" smtClean="0"/>
              <a:t>עם השיפור: </a:t>
            </a:r>
            <a:r>
              <a:rPr lang="en-US" dirty="0" smtClean="0"/>
              <a:t>α+(1- α)(512/(2^9+2^19)*2+2^19/(2^19+2^9)*3)</a:t>
            </a:r>
          </a:p>
          <a:p>
            <a:pPr marL="0" indent="0" algn="r" rtl="1">
              <a:buNone/>
            </a:pPr>
            <a:r>
              <a:rPr lang="he-IL" dirty="0" smtClean="0"/>
              <a:t>ללא השיפור: </a:t>
            </a:r>
            <a:r>
              <a:rPr lang="en-US" dirty="0" smtClean="0"/>
              <a:t>α+(1- α)*3</a:t>
            </a:r>
          </a:p>
          <a:p>
            <a:pPr marL="0" indent="0" algn="r" rtl="1">
              <a:buNone/>
            </a:pPr>
            <a:r>
              <a:rPr lang="he-IL" dirty="0" smtClean="0"/>
              <a:t>מציבים </a:t>
            </a:r>
            <a:r>
              <a:rPr lang="en-US" dirty="0" smtClean="0"/>
              <a:t>α</a:t>
            </a:r>
            <a:r>
              <a:rPr lang="he-IL" dirty="0" smtClean="0"/>
              <a:t> ומקבלים את המספר.</a:t>
            </a:r>
            <a:endParaRPr lang="en-US" dirty="0" smtClean="0"/>
          </a:p>
          <a:p>
            <a:endParaRPr lang="en-US" dirty="0"/>
          </a:p>
        </p:txBody>
      </p:sp>
    </p:spTree>
    <p:extLst>
      <p:ext uri="{BB962C8B-B14F-4D97-AF65-F5344CB8AC3E}">
        <p14:creationId xmlns:p14="http://schemas.microsoft.com/office/powerpoint/2010/main" val="324722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60648"/>
            <a:ext cx="8229600" cy="5865515"/>
          </a:xfrm>
        </p:spPr>
        <p:txBody>
          <a:bodyPr/>
          <a:lstStyle/>
          <a:p>
            <a:pPr marL="0" indent="0" algn="r" rtl="1">
              <a:buNone/>
            </a:pPr>
            <a:r>
              <a:rPr lang="he-IL" dirty="0"/>
              <a:t>מנה 2 סיבות בגינן האלגוריתם של </a:t>
            </a:r>
            <a:r>
              <a:rPr lang="en-US" dirty="0"/>
              <a:t>Banker</a:t>
            </a:r>
            <a:r>
              <a:rPr lang="he-IL" dirty="0"/>
              <a:t> לא באמת ישים בסביבה </a:t>
            </a:r>
            <a:r>
              <a:rPr lang="he-IL" dirty="0" err="1"/>
              <a:t>אמיתית</a:t>
            </a:r>
            <a:r>
              <a:rPr lang="he-IL" dirty="0"/>
              <a:t> בה פועלות מערכות הפעלה. נמק והסבר כל סיבה.</a:t>
            </a:r>
            <a:endParaRPr lang="en-US" dirty="0"/>
          </a:p>
          <a:p>
            <a:pPr marL="0" indent="0" algn="r" rtl="1">
              <a:buNone/>
            </a:pPr>
            <a:endParaRPr lang="he-IL" dirty="0" smtClean="0"/>
          </a:p>
          <a:p>
            <a:pPr marL="0" indent="0" algn="r" rtl="1">
              <a:buNone/>
            </a:pPr>
            <a:r>
              <a:rPr lang="he-IL" dirty="0" smtClean="0"/>
              <a:t>תשובה - קיימות </a:t>
            </a:r>
            <a:r>
              <a:rPr lang="he-IL" dirty="0"/>
              <a:t>מגוון סיבות ובהן: קשה לחזות את ה- </a:t>
            </a:r>
            <a:r>
              <a:rPr lang="en-US" dirty="0"/>
              <a:t>max demand</a:t>
            </a:r>
            <a:r>
              <a:rPr lang="he-IL" dirty="0"/>
              <a:t>, מספר התהליכים יכול להשתנות לאורך זמן, הכמות שיש לנו מכל </a:t>
            </a:r>
            <a:r>
              <a:rPr lang="en-US" dirty="0"/>
              <a:t>resource</a:t>
            </a:r>
            <a:r>
              <a:rPr lang="he-IL" dirty="0"/>
              <a:t> יכולה להשתנות לאורך זמן (למשל משאב יכול להתקלקל).</a:t>
            </a:r>
            <a:endParaRPr lang="en-US" dirty="0"/>
          </a:p>
          <a:p>
            <a:pPr marL="0" indent="0" algn="r" rtl="1">
              <a:buNone/>
            </a:pPr>
            <a:endParaRPr lang="en-US" dirty="0"/>
          </a:p>
        </p:txBody>
      </p:sp>
    </p:spTree>
    <p:extLst>
      <p:ext uri="{BB962C8B-B14F-4D97-AF65-F5344CB8AC3E}">
        <p14:creationId xmlns:p14="http://schemas.microsoft.com/office/powerpoint/2010/main" val="141872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88640"/>
            <a:ext cx="8229600" cy="6669360"/>
          </a:xfrm>
        </p:spPr>
        <p:txBody>
          <a:bodyPr>
            <a:normAutofit/>
          </a:bodyPr>
          <a:lstStyle/>
          <a:p>
            <a:pPr marL="0" indent="0" algn="r" rtl="1">
              <a:buNone/>
            </a:pPr>
            <a:r>
              <a:rPr lang="he-IL" dirty="0"/>
              <a:t>שלושה תהליכים חולקים ביניהם 4 יחידות משאב להן ניתן לבצע </a:t>
            </a:r>
            <a:r>
              <a:rPr lang="en-US" dirty="0"/>
              <a:t>reserve</a:t>
            </a:r>
            <a:r>
              <a:rPr lang="he-IL" dirty="0"/>
              <a:t> או </a:t>
            </a:r>
            <a:r>
              <a:rPr lang="en-US" dirty="0"/>
              <a:t>release</a:t>
            </a:r>
            <a:r>
              <a:rPr lang="he-IL" dirty="0"/>
              <a:t>. כל אחד מהתהליכים צריך מקסימום שתי יחידות על מנת להשלים את משימתו. האם יכול להיווצר </a:t>
            </a:r>
            <a:r>
              <a:rPr lang="en-US" dirty="0"/>
              <a:t>deadlock</a:t>
            </a:r>
            <a:r>
              <a:rPr lang="he-IL" dirty="0"/>
              <a:t>? במידה וכן, הדגם. במידה ולא, הוכח</a:t>
            </a:r>
            <a:r>
              <a:rPr lang="he-IL" dirty="0" smtClean="0"/>
              <a:t>.</a:t>
            </a:r>
          </a:p>
          <a:p>
            <a:pPr marL="0" indent="0" algn="r" rtl="1">
              <a:buNone/>
            </a:pPr>
            <a:endParaRPr lang="he-IL" dirty="0"/>
          </a:p>
          <a:p>
            <a:pPr marL="0" indent="0" algn="r" rtl="1">
              <a:buNone/>
            </a:pPr>
            <a:r>
              <a:rPr lang="he-IL" dirty="0"/>
              <a:t>תשובה – מצב של </a:t>
            </a:r>
            <a:r>
              <a:rPr lang="en-US" dirty="0"/>
              <a:t>deadlock</a:t>
            </a:r>
            <a:r>
              <a:rPr lang="he-IL" dirty="0"/>
              <a:t> יתקיים רק אם כל יחידות המשאב הם </a:t>
            </a:r>
            <a:r>
              <a:rPr lang="en-US" dirty="0"/>
              <a:t>reserved</a:t>
            </a:r>
            <a:r>
              <a:rPr lang="he-IL" dirty="0"/>
              <a:t> ולפחות אחד התהליכים ממתין עד אינסוף לעוד יחידות. אולם אם 4 יחידות הן </a:t>
            </a:r>
            <a:r>
              <a:rPr lang="en-US" dirty="0"/>
              <a:t>reserved</a:t>
            </a:r>
            <a:r>
              <a:rPr lang="he-IL" dirty="0"/>
              <a:t> הרי שלפחות תהליך אחד תופס שתי יחידות. כלומר תהליך זה יוכל להשלים את משימתו ולשחרר את שתי היחידות ואז שני התהליכים האחרים יוכלו לבצע את משימתם</a:t>
            </a:r>
            <a:r>
              <a:rPr lang="he-IL" dirty="0" smtClean="0"/>
              <a:t>.</a:t>
            </a:r>
            <a:endParaRPr lang="en-US" dirty="0"/>
          </a:p>
        </p:txBody>
      </p:sp>
    </p:spTree>
    <p:extLst>
      <p:ext uri="{BB962C8B-B14F-4D97-AF65-F5344CB8AC3E}">
        <p14:creationId xmlns:p14="http://schemas.microsoft.com/office/powerpoint/2010/main" val="289679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lvl="0" indent="0" algn="r" rtl="1">
              <a:buNone/>
            </a:pPr>
            <a:r>
              <a:rPr lang="he-IL" dirty="0"/>
              <a:t>מהם </a:t>
            </a:r>
            <a:r>
              <a:rPr lang="en-US" dirty="0"/>
              <a:t>memory mapped files</a:t>
            </a:r>
            <a:r>
              <a:rPr lang="he-IL" dirty="0"/>
              <a:t>? מנה שני יתרונות לשימוש בהם.</a:t>
            </a:r>
            <a:endParaRPr lang="en-US" dirty="0"/>
          </a:p>
          <a:p>
            <a:pPr marL="0" indent="0" algn="r" rtl="1">
              <a:buNone/>
            </a:pPr>
            <a:r>
              <a:rPr lang="he-IL" dirty="0" smtClean="0"/>
              <a:t>מדובר </a:t>
            </a:r>
            <a:r>
              <a:rPr lang="he-IL" dirty="0"/>
              <a:t>במיפוי של בלוקים של הקובץ ל- </a:t>
            </a:r>
            <a:r>
              <a:rPr lang="en-US" dirty="0"/>
              <a:t>pages</a:t>
            </a:r>
            <a:r>
              <a:rPr lang="he-IL" dirty="0"/>
              <a:t> של זיכרון. בצורה זו, כל גישה לקובץ היא למעשה גישה לזיכרון. יתרונות: גישה מהירה יותר למידע בקובץ; ניתן למפות מספר </a:t>
            </a:r>
            <a:r>
              <a:rPr lang="en-US" dirty="0" smtClean="0"/>
              <a:t/>
            </a:r>
            <a:br>
              <a:rPr lang="en-US" dirty="0" smtClean="0"/>
            </a:br>
            <a:r>
              <a:rPr lang="he-IL" dirty="0" smtClean="0"/>
              <a:t>תהליכים </a:t>
            </a:r>
            <a:r>
              <a:rPr lang="he-IL" dirty="0"/>
              <a:t>לאותו קובץ </a:t>
            </a:r>
            <a:r>
              <a:rPr lang="en-US" dirty="0" smtClean="0"/>
              <a:t/>
            </a:r>
            <a:br>
              <a:rPr lang="en-US" dirty="0" smtClean="0"/>
            </a:br>
            <a:r>
              <a:rPr lang="he-IL" dirty="0" smtClean="0"/>
              <a:t>באמצעות </a:t>
            </a:r>
            <a:r>
              <a:rPr lang="he-IL" dirty="0"/>
              <a:t>שיתוף </a:t>
            </a:r>
            <a:r>
              <a:rPr lang="en-US" dirty="0" smtClean="0"/>
              <a:t/>
            </a:r>
            <a:br>
              <a:rPr lang="en-US" dirty="0" smtClean="0"/>
            </a:br>
            <a:r>
              <a:rPr lang="he-IL" dirty="0" smtClean="0"/>
              <a:t>ה- </a:t>
            </a:r>
            <a:r>
              <a:rPr lang="en-US" dirty="0"/>
              <a:t>page</a:t>
            </a:r>
            <a:r>
              <a:rPr lang="he-IL" dirty="0"/>
              <a:t>, </a:t>
            </a:r>
            <a:r>
              <a:rPr lang="en-US" dirty="0" smtClean="0"/>
              <a:t/>
            </a:r>
            <a:br>
              <a:rPr lang="en-US" dirty="0" smtClean="0"/>
            </a:br>
            <a:r>
              <a:rPr lang="he-IL" dirty="0" smtClean="0"/>
              <a:t>מאפשר </a:t>
            </a:r>
            <a:r>
              <a:rPr lang="en-US" dirty="0" smtClean="0"/>
              <a:t/>
            </a:r>
            <a:br>
              <a:rPr lang="en-US" dirty="0" smtClean="0"/>
            </a:br>
            <a:r>
              <a:rPr lang="en-US" dirty="0" smtClean="0"/>
              <a:t>random </a:t>
            </a:r>
            <a:r>
              <a:rPr lang="en-US" dirty="0"/>
              <a:t>access</a:t>
            </a:r>
            <a:r>
              <a:rPr lang="he-IL" dirty="0" smtClean="0"/>
              <a:t>.</a:t>
            </a:r>
            <a:endParaRPr lang="en-US" dirty="0"/>
          </a:p>
          <a:p>
            <a:pPr marL="0" indent="0" algn="r" rtl="1">
              <a:buNone/>
            </a:pP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068960"/>
            <a:ext cx="5181174" cy="387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00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88640"/>
            <a:ext cx="8229600" cy="5937523"/>
          </a:xfrm>
        </p:spPr>
        <p:txBody>
          <a:bodyPr>
            <a:normAutofit/>
          </a:bodyPr>
          <a:lstStyle/>
          <a:p>
            <a:pPr marL="0" indent="0" algn="r" rtl="1">
              <a:buNone/>
            </a:pPr>
            <a:r>
              <a:rPr lang="he-IL" dirty="0"/>
              <a:t>הצטרפת לצוות פיתוח של מערכת הפעלה חדשה. במסגרת תפקידך אתה אחראי על מנגנון ה- </a:t>
            </a:r>
            <a:r>
              <a:rPr lang="en-US" dirty="0"/>
              <a:t>paging</a:t>
            </a:r>
            <a:r>
              <a:rPr lang="he-IL" dirty="0"/>
              <a:t>. המערכת עובדת עם מרחב כתובות של 32 ביט, ונקבע מראש שגודל כל </a:t>
            </a:r>
            <a:r>
              <a:rPr lang="en-US" dirty="0"/>
              <a:t>page</a:t>
            </a:r>
            <a:r>
              <a:rPr lang="he-IL" dirty="0"/>
              <a:t> הוא </a:t>
            </a:r>
            <a:r>
              <a:rPr lang="en-US" dirty="0"/>
              <a:t>4K</a:t>
            </a:r>
            <a:r>
              <a:rPr lang="he-IL" dirty="0"/>
              <a:t>. מנהל הפרויקט דורש ממך להצטמצם ככל האפשר בדרישות הזיכרון של ה- </a:t>
            </a:r>
            <a:r>
              <a:rPr lang="en-US" dirty="0"/>
              <a:t>page table</a:t>
            </a:r>
            <a:r>
              <a:rPr lang="he-IL" dirty="0"/>
              <a:t> (אשר כמובן תצטרך להיות שמורה בזיכרון). האם תוכל להסתפק בזיכרון בגודל </a:t>
            </a:r>
            <a:r>
              <a:rPr lang="en-US" dirty="0"/>
              <a:t>4M</a:t>
            </a:r>
            <a:r>
              <a:rPr lang="he-IL" dirty="0"/>
              <a:t>? אם כן, האם ניתן היה להסתפק גם ב- </a:t>
            </a:r>
            <a:r>
              <a:rPr lang="en-US" dirty="0"/>
              <a:t>3M</a:t>
            </a:r>
            <a:r>
              <a:rPr lang="he-IL" dirty="0"/>
              <a:t>? אם לא (כלומר אם </a:t>
            </a:r>
            <a:r>
              <a:rPr lang="en-US" dirty="0"/>
              <a:t>4M</a:t>
            </a:r>
            <a:r>
              <a:rPr lang="he-IL" dirty="0"/>
              <a:t> לא מספיק) האם </a:t>
            </a:r>
            <a:r>
              <a:rPr lang="en-US" dirty="0"/>
              <a:t>32M</a:t>
            </a:r>
            <a:r>
              <a:rPr lang="he-IL" dirty="0"/>
              <a:t> היה מספיק? </a:t>
            </a:r>
            <a:endParaRPr lang="en-US" dirty="0"/>
          </a:p>
          <a:p>
            <a:pPr marL="0" indent="0" algn="r" rtl="1">
              <a:buNone/>
            </a:pPr>
            <a:endParaRPr lang="en-US" dirty="0"/>
          </a:p>
        </p:txBody>
      </p:sp>
    </p:spTree>
    <p:extLst>
      <p:ext uri="{BB962C8B-B14F-4D97-AF65-F5344CB8AC3E}">
        <p14:creationId xmlns:p14="http://schemas.microsoft.com/office/powerpoint/2010/main" val="313942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6632"/>
            <a:ext cx="8229600" cy="6552728"/>
          </a:xfrm>
        </p:spPr>
        <p:txBody>
          <a:bodyPr>
            <a:normAutofit fontScale="92500" lnSpcReduction="20000"/>
          </a:bodyPr>
          <a:lstStyle/>
          <a:p>
            <a:pPr marL="0" indent="0" algn="r" rtl="1">
              <a:buNone/>
            </a:pPr>
            <a:r>
              <a:rPr lang="he-IL" dirty="0"/>
              <a:t>במערכות מחשב בעולם </a:t>
            </a:r>
            <a:r>
              <a:rPr lang="he-IL" dirty="0" err="1"/>
              <a:t>האמיתי</a:t>
            </a:r>
            <a:r>
              <a:rPr lang="he-IL" dirty="0"/>
              <a:t>, הן המשאבים והן הדרישות של התהליכים למשאבים אינם קבועים לאורך זמן. משאבים מסוימים מוחלפים או מושבתים עקב תקלות, ומשאבים נוספים נקנים ומוספים למערכת. במידה ו- </a:t>
            </a:r>
            <a:r>
              <a:rPr lang="en-US" dirty="0"/>
              <a:t>deadlocks</a:t>
            </a:r>
            <a:r>
              <a:rPr lang="he-IL" dirty="0"/>
              <a:t> במערכת מבוקרים על-ידי </a:t>
            </a:r>
            <a:r>
              <a:rPr lang="en-US" dirty="0"/>
              <a:t>banker’s algorithm</a:t>
            </a:r>
            <a:r>
              <a:rPr lang="he-IL" dirty="0"/>
              <a:t>, אלו מהשינויים הבאים ניתנים לביצוע בבטחה (מבלי לייצר אפשרות ל- </a:t>
            </a:r>
            <a:r>
              <a:rPr lang="en-US" dirty="0"/>
              <a:t>deadlock</a:t>
            </a:r>
            <a:r>
              <a:rPr lang="he-IL" dirty="0"/>
              <a:t>), ותחת אלו אילוצים?</a:t>
            </a:r>
            <a:endParaRPr lang="en-US" dirty="0"/>
          </a:p>
          <a:p>
            <a:pPr algn="r" rtl="1"/>
            <a:r>
              <a:rPr lang="he-IL" dirty="0"/>
              <a:t>הגדלת ה- </a:t>
            </a:r>
            <a:r>
              <a:rPr lang="en-US" i="1" dirty="0"/>
              <a:t>Available </a:t>
            </a:r>
            <a:r>
              <a:rPr lang="he-IL" dirty="0"/>
              <a:t>(הוספת משאבים</a:t>
            </a:r>
            <a:r>
              <a:rPr lang="he-IL" dirty="0" smtClean="0"/>
              <a:t>) - תמיד</a:t>
            </a:r>
            <a:endParaRPr lang="en-US" dirty="0"/>
          </a:p>
          <a:p>
            <a:pPr algn="r" rtl="1"/>
            <a:r>
              <a:rPr lang="he-IL" dirty="0"/>
              <a:t>הקטנת ה- </a:t>
            </a:r>
            <a:r>
              <a:rPr lang="en-US" i="1" dirty="0"/>
              <a:t>Available </a:t>
            </a:r>
            <a:r>
              <a:rPr lang="he-IL" dirty="0"/>
              <a:t>(הסרת משאבים באופן קבוע</a:t>
            </a:r>
            <a:r>
              <a:rPr lang="he-IL" dirty="0" smtClean="0"/>
              <a:t>) – רק אם ה- </a:t>
            </a:r>
            <a:r>
              <a:rPr lang="en-US" dirty="0" smtClean="0"/>
              <a:t>max demand</a:t>
            </a:r>
            <a:r>
              <a:rPr lang="he-IL" dirty="0" smtClean="0"/>
              <a:t> של כל תהליך לא גדול מסך ה- </a:t>
            </a:r>
            <a:r>
              <a:rPr lang="en-US" dirty="0" smtClean="0"/>
              <a:t>available resources</a:t>
            </a:r>
            <a:r>
              <a:rPr lang="he-IL" dirty="0" smtClean="0"/>
              <a:t> והמערכת ב- </a:t>
            </a:r>
            <a:r>
              <a:rPr lang="en-US" dirty="0" smtClean="0"/>
              <a:t>safe state</a:t>
            </a:r>
            <a:endParaRPr lang="en-US" dirty="0"/>
          </a:p>
          <a:p>
            <a:pPr algn="r" rtl="1"/>
            <a:r>
              <a:rPr lang="he-IL" dirty="0"/>
              <a:t>הגדלת </a:t>
            </a:r>
            <a:r>
              <a:rPr lang="en-US" i="1" dirty="0"/>
              <a:t>Max</a:t>
            </a:r>
            <a:r>
              <a:rPr lang="he-IL" dirty="0"/>
              <a:t> של אחד </a:t>
            </a:r>
            <a:r>
              <a:rPr lang="he-IL" dirty="0" smtClean="0"/>
              <a:t>מהתהליכים</a:t>
            </a:r>
            <a:r>
              <a:rPr lang="he-IL" dirty="0"/>
              <a:t> </a:t>
            </a:r>
            <a:r>
              <a:rPr lang="he-IL" dirty="0" smtClean="0"/>
              <a:t>– כנ"ל</a:t>
            </a:r>
            <a:endParaRPr lang="en-US" dirty="0"/>
          </a:p>
          <a:p>
            <a:pPr algn="r" rtl="1"/>
            <a:r>
              <a:rPr lang="he-IL" dirty="0"/>
              <a:t>הקטנת </a:t>
            </a:r>
            <a:r>
              <a:rPr lang="en-US" i="1" dirty="0"/>
              <a:t>Max</a:t>
            </a:r>
            <a:r>
              <a:rPr lang="he-IL" dirty="0"/>
              <a:t> של אחד </a:t>
            </a:r>
            <a:r>
              <a:rPr lang="he-IL" dirty="0" smtClean="0"/>
              <a:t>מהתהליכים - תמיד</a:t>
            </a:r>
            <a:endParaRPr lang="en-US" dirty="0"/>
          </a:p>
          <a:p>
            <a:pPr algn="r" rtl="1"/>
            <a:r>
              <a:rPr lang="he-IL" dirty="0"/>
              <a:t>הגדלת מספר </a:t>
            </a:r>
            <a:r>
              <a:rPr lang="he-IL" dirty="0" smtClean="0"/>
              <a:t>התהליכים - תמיד</a:t>
            </a:r>
            <a:endParaRPr lang="en-US" dirty="0"/>
          </a:p>
          <a:p>
            <a:pPr algn="r" rtl="1"/>
            <a:r>
              <a:rPr lang="he-IL" dirty="0"/>
              <a:t>הקטנת מספר </a:t>
            </a:r>
            <a:r>
              <a:rPr lang="he-IL" dirty="0" smtClean="0"/>
              <a:t>התהליכים - תמיד</a:t>
            </a:r>
            <a:endParaRPr lang="en-US" dirty="0"/>
          </a:p>
        </p:txBody>
      </p:sp>
      <p:sp>
        <p:nvSpPr>
          <p:cNvPr id="5" name="Rectangle 4"/>
          <p:cNvSpPr/>
          <p:nvPr/>
        </p:nvSpPr>
        <p:spPr>
          <a:xfrm>
            <a:off x="1115616" y="3140968"/>
            <a:ext cx="122413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3528" y="4005064"/>
            <a:ext cx="8064896"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07704" y="4797152"/>
            <a:ext cx="122413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07704" y="5229200"/>
            <a:ext cx="122413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47864" y="5679066"/>
            <a:ext cx="122413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43519" y="6111114"/>
            <a:ext cx="122413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14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88640"/>
            <a:ext cx="8229600" cy="6669360"/>
          </a:xfrm>
        </p:spPr>
        <p:txBody>
          <a:bodyPr/>
          <a:lstStyle/>
          <a:p>
            <a:pPr marL="0" indent="0" algn="r" rtl="1">
              <a:buNone/>
            </a:pPr>
            <a:r>
              <a:rPr lang="he-IL" dirty="0"/>
              <a:t>חמישה תהליכים </a:t>
            </a:r>
            <a:r>
              <a:rPr lang="en-US" dirty="0"/>
              <a:t>A, B, C, D</a:t>
            </a:r>
            <a:r>
              <a:rPr lang="he-IL" dirty="0"/>
              <a:t> ו- </a:t>
            </a:r>
            <a:r>
              <a:rPr lang="en-US" dirty="0"/>
              <a:t>E</a:t>
            </a:r>
            <a:r>
              <a:rPr lang="he-IL" dirty="0"/>
              <a:t> מגיעים בסדר זה (</a:t>
            </a:r>
            <a:r>
              <a:rPr lang="en-US" dirty="0"/>
              <a:t>A</a:t>
            </a:r>
            <a:r>
              <a:rPr lang="he-IL" dirty="0"/>
              <a:t> ראשון, </a:t>
            </a:r>
            <a:r>
              <a:rPr lang="en-US" dirty="0"/>
              <a:t>B</a:t>
            </a:r>
            <a:r>
              <a:rPr lang="he-IL" dirty="0"/>
              <a:t> שני, </a:t>
            </a:r>
            <a:r>
              <a:rPr lang="en-US" dirty="0"/>
              <a:t>C</a:t>
            </a:r>
            <a:r>
              <a:rPr lang="he-IL" dirty="0"/>
              <a:t> שלישי, </a:t>
            </a:r>
            <a:r>
              <a:rPr lang="en-US" dirty="0"/>
              <a:t>D</a:t>
            </a:r>
            <a:r>
              <a:rPr lang="he-IL" dirty="0"/>
              <a:t> רביעי ו- </a:t>
            </a:r>
            <a:r>
              <a:rPr lang="en-US" dirty="0"/>
              <a:t>E</a:t>
            </a:r>
            <a:r>
              <a:rPr lang="he-IL" dirty="0"/>
              <a:t> חמישי) באותו הזמן עם בקשות </a:t>
            </a:r>
            <a:r>
              <a:rPr lang="en-US" dirty="0"/>
              <a:t>CPU Bursts</a:t>
            </a:r>
            <a:r>
              <a:rPr lang="he-IL" dirty="0"/>
              <a:t> ו- </a:t>
            </a:r>
            <a:r>
              <a:rPr lang="en-US" dirty="0"/>
              <a:t>priorities</a:t>
            </a:r>
            <a:r>
              <a:rPr lang="he-IL" dirty="0"/>
              <a:t> כמפורט בטבלה להלן. ככל שהערך המצוי בטור </a:t>
            </a:r>
            <a:r>
              <a:rPr lang="en-US" dirty="0"/>
              <a:t>priority </a:t>
            </a:r>
            <a:r>
              <a:rPr lang="he-IL" u="sng" dirty="0"/>
              <a:t>נמוך</a:t>
            </a:r>
            <a:r>
              <a:rPr lang="he-IL" dirty="0"/>
              <a:t> יותר ה- </a:t>
            </a:r>
            <a:r>
              <a:rPr lang="en-US" dirty="0"/>
              <a:t>priority</a:t>
            </a:r>
            <a:r>
              <a:rPr lang="he-IL" dirty="0"/>
              <a:t> שלו יותר גבוה</a:t>
            </a:r>
            <a:r>
              <a:rPr lang="he-IL" dirty="0" smtClean="0"/>
              <a:t>.</a:t>
            </a:r>
          </a:p>
          <a:p>
            <a:pPr marL="0" indent="0" algn="r" rtl="1">
              <a:buNone/>
            </a:pPr>
            <a:endParaRPr lang="he-IL" dirty="0"/>
          </a:p>
          <a:p>
            <a:pPr marL="0" indent="0" algn="r" rtl="1">
              <a:buNone/>
            </a:pPr>
            <a:endParaRPr lang="he-IL" dirty="0" smtClean="0"/>
          </a:p>
          <a:p>
            <a:pPr marL="0" indent="0" algn="r" rtl="1">
              <a:buNone/>
            </a:pPr>
            <a:endParaRPr lang="he-IL" dirty="0" smtClean="0"/>
          </a:p>
          <a:p>
            <a:pPr marL="0" indent="0" algn="r" rtl="1">
              <a:buNone/>
            </a:pPr>
            <a:endParaRPr lang="en-US" dirty="0"/>
          </a:p>
          <a:p>
            <a:pPr marL="0" indent="0" algn="r" rtl="1">
              <a:buNone/>
            </a:pPr>
            <a:r>
              <a:rPr lang="he-IL" dirty="0"/>
              <a:t>השלם את הטבלה הבאה עבור כל סוג אלגוריתם שיבוץ. הנח כי ה- </a:t>
            </a:r>
            <a:r>
              <a:rPr lang="en-US" dirty="0"/>
              <a:t>context switch overhead</a:t>
            </a:r>
            <a:r>
              <a:rPr lang="he-IL" dirty="0"/>
              <a:t> זניח. יש לפרט את כל החישובים מעבר לדף</a:t>
            </a:r>
            <a:r>
              <a:rPr lang="he-IL" dirty="0" smtClean="0"/>
              <a: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72585"/>
            <a:ext cx="5040560" cy="2584608"/>
          </a:xfrm>
          <a:prstGeom prst="rect">
            <a:avLst/>
          </a:prstGeom>
          <a:noFill/>
          <a:ln>
            <a:noFill/>
          </a:ln>
        </p:spPr>
      </p:pic>
    </p:spTree>
    <p:extLst>
      <p:ext uri="{BB962C8B-B14F-4D97-AF65-F5344CB8AC3E}">
        <p14:creationId xmlns:p14="http://schemas.microsoft.com/office/powerpoint/2010/main" val="900890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7504" y="764704"/>
            <a:ext cx="9244786" cy="2664296"/>
          </a:xfrm>
          <a:prstGeom prst="rect">
            <a:avLst/>
          </a:prstGeom>
          <a:noFill/>
          <a:ln>
            <a:noFill/>
          </a:ln>
        </p:spPr>
      </p:pic>
      <p:sp>
        <p:nvSpPr>
          <p:cNvPr id="5" name="Rectangle 4"/>
          <p:cNvSpPr/>
          <p:nvPr/>
        </p:nvSpPr>
        <p:spPr>
          <a:xfrm>
            <a:off x="4283968" y="1732906"/>
            <a:ext cx="4392488"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83968" y="2096852"/>
            <a:ext cx="4392488"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283968" y="2528900"/>
            <a:ext cx="4392488"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83968" y="2960948"/>
            <a:ext cx="4392488"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38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525344"/>
          </a:xfrm>
        </p:spPr>
        <p:txBody>
          <a:bodyPr>
            <a:normAutofit fontScale="92500" lnSpcReduction="10000"/>
          </a:bodyPr>
          <a:lstStyle/>
          <a:p>
            <a:pPr marL="0" lvl="0" indent="0" algn="r" rtl="1">
              <a:buNone/>
            </a:pPr>
            <a:r>
              <a:rPr lang="he-IL" dirty="0"/>
              <a:t>ברשותך מערכת מחשב עם כמות קבועה של זיכרון </a:t>
            </a:r>
            <a:r>
              <a:rPr lang="en-US" dirty="0"/>
              <a:t>(physical memory)</a:t>
            </a:r>
            <a:r>
              <a:rPr lang="he-IL" dirty="0"/>
              <a:t> העושה שימוש בזיכרון וירטואלי </a:t>
            </a:r>
            <a:r>
              <a:rPr lang="en-US" dirty="0"/>
              <a:t>(demand-paged virtual memory)</a:t>
            </a:r>
            <a:r>
              <a:rPr lang="he-IL" dirty="0"/>
              <a:t>.</a:t>
            </a:r>
            <a:endParaRPr lang="en-US" sz="2800" dirty="0"/>
          </a:p>
          <a:p>
            <a:pPr marL="457200" lvl="1" indent="0" algn="r" rtl="1">
              <a:buNone/>
            </a:pPr>
            <a:r>
              <a:rPr lang="he-IL" dirty="0" smtClean="0"/>
              <a:t>האם </a:t>
            </a:r>
            <a:r>
              <a:rPr lang="he-IL" u="sng" dirty="0"/>
              <a:t>ייתכן</a:t>
            </a:r>
            <a:r>
              <a:rPr lang="he-IL" dirty="0"/>
              <a:t> שבאמצעות הכפלת גודל ה- </a:t>
            </a:r>
            <a:r>
              <a:rPr lang="en-US" dirty="0"/>
              <a:t>page</a:t>
            </a:r>
            <a:r>
              <a:rPr lang="he-IL" dirty="0"/>
              <a:t> יקטן מספר ה- </a:t>
            </a:r>
            <a:r>
              <a:rPr lang="en-US" dirty="0"/>
              <a:t>page faults</a:t>
            </a:r>
            <a:r>
              <a:rPr lang="he-IL" dirty="0"/>
              <a:t>? הקף בעיגול: </a:t>
            </a:r>
            <a:r>
              <a:rPr lang="he-IL" u="sng" dirty="0"/>
              <a:t>כן</a:t>
            </a:r>
            <a:r>
              <a:rPr lang="he-IL" dirty="0"/>
              <a:t> / </a:t>
            </a:r>
            <a:r>
              <a:rPr lang="he-IL" u="sng" dirty="0"/>
              <a:t>לא</a:t>
            </a:r>
            <a:r>
              <a:rPr lang="he-IL" dirty="0"/>
              <a:t>. אם כן, תאר כיצד. אם לא, הסבר מדוע.</a:t>
            </a:r>
            <a:endParaRPr lang="en-US" sz="2400" dirty="0"/>
          </a:p>
          <a:p>
            <a:pPr marL="400050" lvl="1" indent="0" algn="r" rtl="1">
              <a:buNone/>
            </a:pPr>
            <a:r>
              <a:rPr lang="he-IL" dirty="0"/>
              <a:t>כן, במקרים שבהם ה- </a:t>
            </a:r>
            <a:r>
              <a:rPr lang="en-US" dirty="0"/>
              <a:t>locality</a:t>
            </a:r>
            <a:r>
              <a:rPr lang="he-IL" dirty="0"/>
              <a:t> מפוזר על </a:t>
            </a:r>
            <a:r>
              <a:rPr lang="en-US" dirty="0"/>
              <a:t>pages</a:t>
            </a:r>
            <a:r>
              <a:rPr lang="he-IL" dirty="0"/>
              <a:t> עוקבים, הרי שאיחוד כל שני </a:t>
            </a:r>
            <a:r>
              <a:rPr lang="en-US" dirty="0"/>
              <a:t>pages</a:t>
            </a:r>
            <a:r>
              <a:rPr lang="he-IL" dirty="0"/>
              <a:t> עוקבים יביא להקטנת מספר ה- </a:t>
            </a:r>
            <a:r>
              <a:rPr lang="en-US" dirty="0"/>
              <a:t>page faults</a:t>
            </a:r>
            <a:r>
              <a:rPr lang="he-IL" dirty="0"/>
              <a:t>. </a:t>
            </a:r>
            <a:endParaRPr lang="he-IL" dirty="0" smtClean="0"/>
          </a:p>
          <a:p>
            <a:pPr marL="400050" lvl="1" indent="0" algn="r" rtl="1">
              <a:buNone/>
            </a:pPr>
            <a:r>
              <a:rPr lang="he-IL" dirty="0"/>
              <a:t>האם </a:t>
            </a:r>
            <a:r>
              <a:rPr lang="he-IL" u="sng" dirty="0"/>
              <a:t>ייתכן</a:t>
            </a:r>
            <a:r>
              <a:rPr lang="he-IL" dirty="0"/>
              <a:t> שבאמצעות הקטנת גודל ה- </a:t>
            </a:r>
            <a:r>
              <a:rPr lang="en-US" dirty="0"/>
              <a:t>page</a:t>
            </a:r>
            <a:r>
              <a:rPr lang="he-IL" dirty="0"/>
              <a:t> לכדי מחצית, יקטן מספר ה- </a:t>
            </a:r>
            <a:r>
              <a:rPr lang="en-US" dirty="0"/>
              <a:t>page faults</a:t>
            </a:r>
            <a:r>
              <a:rPr lang="he-IL" dirty="0"/>
              <a:t>? הקף בעיגול: </a:t>
            </a:r>
            <a:r>
              <a:rPr lang="he-IL" u="sng" dirty="0"/>
              <a:t>כן</a:t>
            </a:r>
            <a:r>
              <a:rPr lang="he-IL" dirty="0"/>
              <a:t> / </a:t>
            </a:r>
            <a:r>
              <a:rPr lang="he-IL" u="sng" dirty="0"/>
              <a:t>לא</a:t>
            </a:r>
            <a:r>
              <a:rPr lang="he-IL" dirty="0"/>
              <a:t>. אם כן, תאר כיצד. אם לא, הסבר מדוע</a:t>
            </a:r>
            <a:r>
              <a:rPr lang="he-IL" dirty="0" smtClean="0"/>
              <a:t>.</a:t>
            </a:r>
            <a:endParaRPr lang="he-IL" dirty="0"/>
          </a:p>
          <a:p>
            <a:pPr marL="400050" lvl="1" indent="0" algn="r" rtl="1">
              <a:buNone/>
            </a:pPr>
            <a:r>
              <a:rPr lang="he-IL" dirty="0"/>
              <a:t>כן, במקרים שבהם ה- </a:t>
            </a:r>
            <a:r>
              <a:rPr lang="en-US" dirty="0"/>
              <a:t>locality</a:t>
            </a:r>
            <a:r>
              <a:rPr lang="he-IL" dirty="0"/>
              <a:t> מפוזר על פני מספר רב של </a:t>
            </a:r>
            <a:r>
              <a:rPr lang="en-US" dirty="0"/>
              <a:t>pages</a:t>
            </a:r>
            <a:r>
              <a:rPr lang="he-IL" dirty="0"/>
              <a:t>, כאשר רק חלק מכל </a:t>
            </a:r>
            <a:r>
              <a:rPr lang="en-US" dirty="0"/>
              <a:t>page</a:t>
            </a:r>
            <a:r>
              <a:rPr lang="he-IL" dirty="0"/>
              <a:t> </a:t>
            </a:r>
            <a:r>
              <a:rPr lang="he-IL" dirty="0" err="1"/>
              <a:t>משוייך</a:t>
            </a:r>
            <a:r>
              <a:rPr lang="he-IL" dirty="0"/>
              <a:t> למעשה ל- </a:t>
            </a:r>
            <a:r>
              <a:rPr lang="en-US" dirty="0"/>
              <a:t>locality</a:t>
            </a:r>
            <a:r>
              <a:rPr lang="he-IL" dirty="0"/>
              <a:t> הרי שיש יותר סיכוי שב- </a:t>
            </a:r>
            <a:r>
              <a:rPr lang="en-US" dirty="0"/>
              <a:t>physical memory</a:t>
            </a:r>
            <a:r>
              <a:rPr lang="he-IL" dirty="0"/>
              <a:t> תישמר ה- </a:t>
            </a:r>
            <a:r>
              <a:rPr lang="en-US" dirty="0"/>
              <a:t>locality</a:t>
            </a:r>
            <a:r>
              <a:rPr lang="he-IL" dirty="0"/>
              <a:t> כולה.</a:t>
            </a:r>
            <a:endParaRPr lang="en-US" dirty="0"/>
          </a:p>
        </p:txBody>
      </p:sp>
    </p:spTree>
    <p:extLst>
      <p:ext uri="{BB962C8B-B14F-4D97-AF65-F5344CB8AC3E}">
        <p14:creationId xmlns:p14="http://schemas.microsoft.com/office/powerpoint/2010/main" val="107322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525344"/>
          </a:xfrm>
        </p:spPr>
        <p:txBody>
          <a:bodyPr>
            <a:normAutofit fontScale="92500" lnSpcReduction="20000"/>
          </a:bodyPr>
          <a:lstStyle/>
          <a:p>
            <a:pPr marL="0" lvl="0" indent="0" algn="r" rtl="1">
              <a:buNone/>
            </a:pPr>
            <a:r>
              <a:rPr lang="he-IL" dirty="0"/>
              <a:t>חווה דעתך על הקביעה הבאה: בניהול זיכרון על-בסיס סגמנטים </a:t>
            </a:r>
            <a:r>
              <a:rPr lang="en-US" dirty="0"/>
              <a:t>(segmentation)</a:t>
            </a:r>
            <a:r>
              <a:rPr lang="he-IL" dirty="0"/>
              <a:t> אנו מצפים למצוא פחות </a:t>
            </a:r>
            <a:r>
              <a:rPr lang="en-US" dirty="0"/>
              <a:t>internal fragmentation</a:t>
            </a:r>
            <a:r>
              <a:rPr lang="he-IL" dirty="0"/>
              <a:t> לעומת שימוש בשיטת ה- </a:t>
            </a:r>
            <a:r>
              <a:rPr lang="en-US" dirty="0"/>
              <a:t>paging</a:t>
            </a:r>
            <a:r>
              <a:rPr lang="he-IL" dirty="0"/>
              <a:t> הסטנדרטית בעוד שבשיטת ה- </a:t>
            </a:r>
            <a:r>
              <a:rPr lang="en-US" dirty="0"/>
              <a:t>paging</a:t>
            </a:r>
            <a:r>
              <a:rPr lang="he-IL" dirty="0"/>
              <a:t> הסטנדרטית אנו מצפים למצוא פחות </a:t>
            </a:r>
            <a:r>
              <a:rPr lang="en-US" dirty="0"/>
              <a:t>external fragmentation</a:t>
            </a:r>
            <a:r>
              <a:rPr lang="he-IL" dirty="0"/>
              <a:t> מאשר בניהול על-פי סגמנטים.</a:t>
            </a:r>
            <a:endParaRPr lang="en-US" dirty="0"/>
          </a:p>
          <a:p>
            <a:pPr marL="400050" lvl="1" indent="0" algn="r" rtl="1">
              <a:buNone/>
            </a:pPr>
            <a:r>
              <a:rPr lang="he-IL" dirty="0" smtClean="0"/>
              <a:t>הקביעה </a:t>
            </a:r>
            <a:r>
              <a:rPr lang="he-IL" dirty="0"/>
              <a:t>נכונה. בשימוש בסגמנטים ניתן להקצות את הגודל המדויק של הסגמנט ע"פ </a:t>
            </a:r>
            <a:r>
              <a:rPr lang="he-IL" dirty="0" err="1"/>
              <a:t>האלוקציה</a:t>
            </a:r>
            <a:r>
              <a:rPr lang="he-IL" dirty="0"/>
              <a:t> המבוקשת </a:t>
            </a:r>
            <a:r>
              <a:rPr lang="he-IL" dirty="0" err="1"/>
              <a:t>עלידי</a:t>
            </a:r>
            <a:r>
              <a:rPr lang="he-IL" dirty="0"/>
              <a:t> התהליך, כל זמן שאכן יש לנו זיכרון רציף מספיק. מנגד, מכיוון שהזיכרון לכל סגמנט צריך להיות רציף, שיטת הסגמנטים סובלת מ- </a:t>
            </a:r>
            <a:r>
              <a:rPr lang="en-US" dirty="0"/>
              <a:t>external fragmentation</a:t>
            </a:r>
            <a:r>
              <a:rPr lang="he-IL" dirty="0"/>
              <a:t> שכן הרבה מאוד סגמנטים רציפים בגודל משתנה מוקצים לאורך זמן. מנגד, שיטת ה- </a:t>
            </a:r>
            <a:r>
              <a:rPr lang="en-US" dirty="0"/>
              <a:t>paging</a:t>
            </a:r>
            <a:r>
              <a:rPr lang="he-IL" dirty="0"/>
              <a:t> מאפשרת הקצאה </a:t>
            </a:r>
            <a:r>
              <a:rPr lang="he-IL" dirty="0" err="1"/>
              <a:t>לאיזורי</a:t>
            </a:r>
            <a:r>
              <a:rPr lang="he-IL" dirty="0"/>
              <a:t> זיכרון שאינם רציפים אולם בגודל קבוע. אי הרציפות והגודל הקבוע של ההקצאה מאפשרים להשתמש בכל </a:t>
            </a:r>
            <a:r>
              <a:rPr lang="he-IL" dirty="0" err="1"/>
              <a:t>איזור</a:t>
            </a:r>
            <a:r>
              <a:rPr lang="he-IL" dirty="0"/>
              <a:t> פנוי בזיכרון ולכן לא קיימת </a:t>
            </a:r>
            <a:r>
              <a:rPr lang="en-US" dirty="0"/>
              <a:t>external fragmentation</a:t>
            </a:r>
            <a:r>
              <a:rPr lang="he-IL" dirty="0"/>
              <a:t>. אולם, מכיוון שההקצאה היא תמיד במכפלות של גודל </a:t>
            </a:r>
            <a:r>
              <a:rPr lang="en-US" dirty="0"/>
              <a:t>page</a:t>
            </a:r>
            <a:r>
              <a:rPr lang="he-IL" dirty="0"/>
              <a:t>, לעיתים קרובות לא נעשה שימוש בכל גודל ה- </a:t>
            </a:r>
            <a:r>
              <a:rPr lang="en-US" dirty="0"/>
              <a:t>page</a:t>
            </a:r>
            <a:r>
              <a:rPr lang="he-IL" dirty="0"/>
              <a:t> מה שמביא ל- </a:t>
            </a:r>
            <a:r>
              <a:rPr lang="en-US" dirty="0"/>
              <a:t>internal fragmentation</a:t>
            </a:r>
          </a:p>
        </p:txBody>
      </p:sp>
    </p:spTree>
    <p:extLst>
      <p:ext uri="{BB962C8B-B14F-4D97-AF65-F5344CB8AC3E}">
        <p14:creationId xmlns:p14="http://schemas.microsoft.com/office/powerpoint/2010/main" val="42525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5023" t="20354" r="25972" b="10896"/>
          <a:stretch/>
        </p:blipFill>
        <p:spPr bwMode="auto">
          <a:xfrm>
            <a:off x="539552" y="14768"/>
            <a:ext cx="8675940" cy="684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5796136" y="692696"/>
            <a:ext cx="93610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884368" y="1412776"/>
            <a:ext cx="93610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51920" y="2132856"/>
            <a:ext cx="1224136"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076056" y="2780928"/>
            <a:ext cx="1512168"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15816" y="3284984"/>
            <a:ext cx="93610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43608" y="4005064"/>
            <a:ext cx="93610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36096" y="5445224"/>
            <a:ext cx="3384376"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596336" y="6525344"/>
            <a:ext cx="1224136"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219961" y="6525344"/>
            <a:ext cx="1224136"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820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P spid="7" grpId="0" animBg="1"/>
      <p:bldP spid="15"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525344"/>
          </a:xfrm>
        </p:spPr>
        <p:txBody>
          <a:bodyPr>
            <a:normAutofit fontScale="92500" lnSpcReduction="10000"/>
          </a:bodyPr>
          <a:lstStyle/>
          <a:p>
            <a:pPr marL="0" indent="0" algn="r" rtl="1">
              <a:buNone/>
            </a:pPr>
            <a:r>
              <a:rPr lang="he-IL" dirty="0"/>
              <a:t>תהליך מבצע את הגישות הבאות ל- </a:t>
            </a:r>
            <a:r>
              <a:rPr lang="en-US" dirty="0"/>
              <a:t>pages</a:t>
            </a:r>
            <a:r>
              <a:rPr lang="he-IL" dirty="0"/>
              <a:t> (לפי הסדר </a:t>
            </a:r>
            <a:r>
              <a:rPr lang="he-IL" u="sng" dirty="0"/>
              <a:t>משמאל לימין</a:t>
            </a:r>
            <a:r>
              <a:rPr lang="he-IL" dirty="0"/>
              <a:t>, המספרים מייצגים את מספר ה- </a:t>
            </a:r>
            <a:r>
              <a:rPr lang="en-US" dirty="0"/>
              <a:t>page</a:t>
            </a:r>
            <a:r>
              <a:rPr lang="he-IL" dirty="0"/>
              <a:t>): </a:t>
            </a:r>
            <a:r>
              <a:rPr lang="en-US" dirty="0"/>
              <a:t>1,2,3,2,4,2,1,5,6,2,3,7,4,5,6,3,7,2,6</a:t>
            </a:r>
          </a:p>
          <a:p>
            <a:pPr marL="0" indent="0" algn="r" rtl="1">
              <a:buNone/>
            </a:pPr>
            <a:r>
              <a:rPr lang="he-IL" dirty="0"/>
              <a:t>כמה </a:t>
            </a:r>
            <a:r>
              <a:rPr lang="en-US" dirty="0"/>
              <a:t>page faults</a:t>
            </a:r>
            <a:r>
              <a:rPr lang="he-IL" dirty="0"/>
              <a:t> צפויים להתרחש עבור כל אחד מאלגוריתמי ההחלפה להלן? הנח כי בסך </a:t>
            </a:r>
            <a:r>
              <a:rPr lang="he-IL" dirty="0" err="1"/>
              <a:t>הכל</a:t>
            </a:r>
            <a:r>
              <a:rPr lang="he-IL" dirty="0"/>
              <a:t> קיבולת הזיכרון היא 5 </a:t>
            </a:r>
            <a:r>
              <a:rPr lang="en-US" dirty="0"/>
              <a:t>frames</a:t>
            </a:r>
            <a:r>
              <a:rPr lang="he-IL" dirty="0"/>
              <a:t>. זכור כי כל ה- </a:t>
            </a:r>
            <a:r>
              <a:rPr lang="en-US" dirty="0"/>
              <a:t>frames</a:t>
            </a:r>
            <a:r>
              <a:rPr lang="he-IL" dirty="0"/>
              <a:t> ריקים מלכתחילה, כך שגם הקריאה הראשונה לכל </a:t>
            </a:r>
            <a:r>
              <a:rPr lang="en-US" dirty="0"/>
              <a:t>page</a:t>
            </a:r>
            <a:r>
              <a:rPr lang="he-IL" dirty="0"/>
              <a:t> תייצר </a:t>
            </a:r>
            <a:r>
              <a:rPr lang="en-US" dirty="0"/>
              <a:t>page fault</a:t>
            </a:r>
            <a:r>
              <a:rPr lang="he-IL" dirty="0"/>
              <a:t>.</a:t>
            </a:r>
            <a:endParaRPr lang="en-US" dirty="0"/>
          </a:p>
          <a:p>
            <a:pPr algn="r" rtl="1"/>
            <a:r>
              <a:rPr lang="he-IL" dirty="0"/>
              <a:t>(6 נק') </a:t>
            </a:r>
            <a:r>
              <a:rPr lang="en-US" dirty="0"/>
              <a:t>LRU</a:t>
            </a:r>
            <a:r>
              <a:rPr lang="he-IL" dirty="0"/>
              <a:t>. תשובה: ________</a:t>
            </a:r>
            <a:endParaRPr lang="en-US" dirty="0"/>
          </a:p>
          <a:p>
            <a:pPr algn="r" rtl="1"/>
            <a:r>
              <a:rPr lang="he-IL" dirty="0"/>
              <a:t>(6 נק') </a:t>
            </a:r>
            <a:r>
              <a:rPr lang="en-US" dirty="0"/>
              <a:t>Second Chance</a:t>
            </a:r>
            <a:r>
              <a:rPr lang="he-IL" dirty="0"/>
              <a:t> (הנח שלאחר כל החלפה ובעת קריאה של </a:t>
            </a:r>
            <a:r>
              <a:rPr lang="en-US" dirty="0"/>
              <a:t>page</a:t>
            </a:r>
            <a:r>
              <a:rPr lang="he-IL" dirty="0"/>
              <a:t> לזיכרון מקבל ה- </a:t>
            </a:r>
            <a:r>
              <a:rPr lang="en-US" dirty="0"/>
              <a:t>reference bit</a:t>
            </a:r>
            <a:r>
              <a:rPr lang="he-IL" dirty="0"/>
              <a:t> של ה- </a:t>
            </a:r>
            <a:r>
              <a:rPr lang="en-US" dirty="0"/>
              <a:t>frame</a:t>
            </a:r>
            <a:r>
              <a:rPr lang="he-IL" dirty="0"/>
              <a:t> שנכנס ערך 1 והמצביע עובר ל- </a:t>
            </a:r>
            <a:r>
              <a:rPr lang="en-US" dirty="0"/>
              <a:t>frame</a:t>
            </a:r>
            <a:r>
              <a:rPr lang="he-IL" dirty="0"/>
              <a:t> הבא בזיכרון) תשובה: ________</a:t>
            </a:r>
            <a:endParaRPr lang="en-US" dirty="0"/>
          </a:p>
          <a:p>
            <a:pPr algn="r" rtl="1"/>
            <a:r>
              <a:rPr lang="he-IL" dirty="0"/>
              <a:t>(6 נק') </a:t>
            </a:r>
            <a:r>
              <a:rPr lang="en-US" dirty="0"/>
              <a:t>Optimal</a:t>
            </a:r>
            <a:r>
              <a:rPr lang="he-IL" dirty="0"/>
              <a:t>. תשובה: ________</a:t>
            </a:r>
            <a:endParaRPr lang="en-US" dirty="0"/>
          </a:p>
        </p:txBody>
      </p:sp>
    </p:spTree>
    <p:extLst>
      <p:ext uri="{BB962C8B-B14F-4D97-AF65-F5344CB8AC3E}">
        <p14:creationId xmlns:p14="http://schemas.microsoft.com/office/powerpoint/2010/main" val="1468938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1,2,3,2,4,2,1,5,6,2,3,7,4,5,6,3,7,2,6</a:t>
            </a:r>
            <a:endParaRPr lang="en-US" dirty="0"/>
          </a:p>
        </p:txBody>
      </p:sp>
      <p:sp>
        <p:nvSpPr>
          <p:cNvPr id="3" name="Content Placeholder 2"/>
          <p:cNvSpPr>
            <a:spLocks noGrp="1"/>
          </p:cNvSpPr>
          <p:nvPr>
            <p:ph idx="1"/>
          </p:nvPr>
        </p:nvSpPr>
        <p:spPr/>
        <p:txBody>
          <a:bodyPr/>
          <a:lstStyle/>
          <a:p>
            <a:endParaRPr lang="en-US"/>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969" y="1700808"/>
            <a:ext cx="7748064"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246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1,2,3,2,4,2,1,5,6,2,3,7,4,5,6,3,7,2,6</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40768"/>
            <a:ext cx="6048672" cy="544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364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1,2,3,2,4,2,1,5,6,2,3,7,4,5,6,3,7,2,6</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00808"/>
            <a:ext cx="5760640" cy="4690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948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264696"/>
          </a:xfrm>
        </p:spPr>
        <p:txBody>
          <a:bodyPr>
            <a:normAutofit/>
          </a:bodyPr>
          <a:lstStyle/>
          <a:p>
            <a:pPr marL="0" lvl="0" indent="0" algn="r" rtl="1">
              <a:buNone/>
            </a:pPr>
            <a:r>
              <a:rPr lang="he-IL" dirty="0"/>
              <a:t>להלן רצף בקשות לבלוקים (על-פי ה- </a:t>
            </a:r>
            <a:r>
              <a:rPr lang="en-US" dirty="0"/>
              <a:t>cylinders</a:t>
            </a:r>
            <a:r>
              <a:rPr lang="he-IL" dirty="0"/>
              <a:t> בו הם נמצאים) המגיעות לדיסק (בקשה ראשונה היא 10): </a:t>
            </a:r>
            <a:r>
              <a:rPr lang="en-US" dirty="0"/>
              <a:t>10, 22, 20, 2, 40, 6, 38</a:t>
            </a:r>
            <a:r>
              <a:rPr lang="he-IL" dirty="0"/>
              <a:t>.</a:t>
            </a:r>
            <a:endParaRPr lang="en-US" dirty="0"/>
          </a:p>
          <a:p>
            <a:pPr marL="0" indent="0" algn="r" rtl="1">
              <a:buNone/>
            </a:pPr>
            <a:r>
              <a:rPr lang="he-IL" dirty="0"/>
              <a:t>בהנחה שראש הדיסק נמצא כרגע מעל </a:t>
            </a:r>
            <a:r>
              <a:rPr lang="en-US" dirty="0"/>
              <a:t>cylinder</a:t>
            </a:r>
            <a:r>
              <a:rPr lang="he-IL" dirty="0"/>
              <a:t> 20, ומשך מעבר </a:t>
            </a:r>
            <a:r>
              <a:rPr lang="en-US" dirty="0"/>
              <a:t>cylinder</a:t>
            </a:r>
            <a:r>
              <a:rPr lang="he-IL" dirty="0"/>
              <a:t> הוא 6 מילישניות, מהו רצף הקריאות שיבוצע בפועל, ומהו המשך הכולל לשירות הבקשות, אם משתמשים בשיטה:</a:t>
            </a:r>
            <a:endParaRPr lang="en-US" dirty="0"/>
          </a:p>
          <a:p>
            <a:pPr lvl="0" algn="r" rtl="1"/>
            <a:r>
              <a:rPr lang="en-US" dirty="0"/>
              <a:t>First-come, first-served</a:t>
            </a:r>
          </a:p>
          <a:p>
            <a:pPr lvl="0" algn="r" rtl="1"/>
            <a:r>
              <a:rPr lang="en-US" dirty="0" smtClean="0"/>
              <a:t>Shortest </a:t>
            </a:r>
            <a:r>
              <a:rPr lang="en-US" dirty="0"/>
              <a:t>Seek Time </a:t>
            </a:r>
            <a:r>
              <a:rPr lang="en-US" dirty="0" smtClean="0"/>
              <a:t>First</a:t>
            </a:r>
            <a:endParaRPr lang="en-US" dirty="0"/>
          </a:p>
          <a:p>
            <a:pPr lvl="0" algn="r" rtl="1"/>
            <a:r>
              <a:rPr lang="en-US" dirty="0"/>
              <a:t>SCAN</a:t>
            </a:r>
            <a:r>
              <a:rPr lang="he-IL" dirty="0"/>
              <a:t> (כיוון תנועה התחלתי לסוף הדיסק).</a:t>
            </a:r>
            <a:endParaRPr lang="en-US" dirty="0"/>
          </a:p>
          <a:p>
            <a:pPr algn="r"/>
            <a:endParaRPr lang="en-US" dirty="0"/>
          </a:p>
        </p:txBody>
      </p:sp>
    </p:spTree>
    <p:extLst>
      <p:ext uri="{BB962C8B-B14F-4D97-AF65-F5344CB8AC3E}">
        <p14:creationId xmlns:p14="http://schemas.microsoft.com/office/powerpoint/2010/main" val="9761609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10, 22, 20, 2, 40, 6, 38</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22" y="1466850"/>
            <a:ext cx="9284191" cy="145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19" y="3573016"/>
            <a:ext cx="9262847" cy="875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220" y="4965078"/>
            <a:ext cx="9665238" cy="85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11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0552" cy="6525344"/>
          </a:xfrm>
        </p:spPr>
        <p:txBody>
          <a:bodyPr>
            <a:noAutofit/>
          </a:bodyPr>
          <a:lstStyle/>
          <a:p>
            <a:pPr marL="0" indent="0" algn="r" rtl="1">
              <a:buNone/>
            </a:pPr>
            <a:r>
              <a:rPr lang="he-IL" sz="2300" dirty="0"/>
              <a:t>נתונה מערכת מחשב עם מעבד יחיד, 1 </a:t>
            </a:r>
            <a:r>
              <a:rPr lang="he-IL" sz="2300" dirty="0" err="1"/>
              <a:t>ג'יגהבייט</a:t>
            </a:r>
            <a:r>
              <a:rPr lang="he-IL" sz="2300" dirty="0"/>
              <a:t> זיכרון ודיסק בגודל 300 </a:t>
            </a:r>
            <a:r>
              <a:rPr lang="he-IL" sz="2300" dirty="0" err="1"/>
              <a:t>ג'יגהבייט</a:t>
            </a:r>
            <a:r>
              <a:rPr lang="he-IL" sz="2300" dirty="0"/>
              <a:t>. מערכת ההפעלה של המחשב עובדת עם </a:t>
            </a:r>
            <a:r>
              <a:rPr lang="en-US" sz="2300" dirty="0"/>
              <a:t>demand paged virtual memory</a:t>
            </a:r>
            <a:r>
              <a:rPr lang="he-IL" sz="2300" dirty="0"/>
              <a:t> עם מדיניות החלפה לוקאלית </a:t>
            </a:r>
            <a:r>
              <a:rPr lang="en-US" sz="2300" dirty="0"/>
              <a:t>(local replacement)</a:t>
            </a:r>
            <a:r>
              <a:rPr lang="he-IL" sz="2300" dirty="0"/>
              <a:t> ותזמון </a:t>
            </a:r>
            <a:r>
              <a:rPr lang="en-US" sz="2300" dirty="0"/>
              <a:t>CPU</a:t>
            </a:r>
            <a:r>
              <a:rPr lang="he-IL" sz="2300" dirty="0"/>
              <a:t> על-בסיס </a:t>
            </a:r>
            <a:r>
              <a:rPr lang="en-US" sz="2300" dirty="0"/>
              <a:t>multi-level feedback queue (MLFQ)</a:t>
            </a:r>
            <a:r>
              <a:rPr lang="he-IL" sz="2300" dirty="0"/>
              <a:t> עם שתי רמות </a:t>
            </a:r>
            <a:r>
              <a:rPr lang="en-US" sz="2300" dirty="0"/>
              <a:t>(levels)</a:t>
            </a:r>
            <a:r>
              <a:rPr lang="he-IL" sz="2300" dirty="0"/>
              <a:t> – בראשונה מבוצע התזמון לפי </a:t>
            </a:r>
            <a:r>
              <a:rPr lang="en-US" sz="2300" dirty="0"/>
              <a:t>round robin </a:t>
            </a:r>
            <a:r>
              <a:rPr lang="he-IL" sz="2300" dirty="0" err="1"/>
              <a:t>ובשניה</a:t>
            </a:r>
            <a:r>
              <a:rPr lang="he-IL" sz="2300" dirty="0"/>
              <a:t> לפי </a:t>
            </a:r>
            <a:r>
              <a:rPr lang="en-US" sz="2300" dirty="0"/>
              <a:t>FCFS</a:t>
            </a:r>
            <a:r>
              <a:rPr lang="he-IL" sz="2300" dirty="0"/>
              <a:t> כאשר לרמה הראשונה תמיד יש עדיפות על-פני </a:t>
            </a:r>
            <a:r>
              <a:rPr lang="he-IL" sz="2300" dirty="0" err="1"/>
              <a:t>השניה</a:t>
            </a:r>
            <a:r>
              <a:rPr lang="he-IL" sz="2300" dirty="0"/>
              <a:t> (כלומר </a:t>
            </a:r>
            <a:r>
              <a:rPr lang="en-US" sz="2300" dirty="0"/>
              <a:t>preemptive</a:t>
            </a:r>
            <a:r>
              <a:rPr lang="he-IL" sz="2300" dirty="0"/>
              <a:t>). במערכת רצים שני תהליכים שהם במהותם </a:t>
            </a:r>
            <a:r>
              <a:rPr lang="en-US" sz="2300" dirty="0" err="1"/>
              <a:t>cpu</a:t>
            </a:r>
            <a:r>
              <a:rPr lang="en-US" sz="2300" dirty="0"/>
              <a:t>-bounded</a:t>
            </a:r>
            <a:r>
              <a:rPr lang="he-IL" sz="2300" dirty="0"/>
              <a:t>: תהליך א' ותהליך ב'. לתהליך א' יש </a:t>
            </a:r>
            <a:r>
              <a:rPr lang="en-US" sz="2300" dirty="0"/>
              <a:t>working set</a:t>
            </a:r>
            <a:r>
              <a:rPr lang="he-IL" sz="2300" dirty="0"/>
              <a:t> בגודל </a:t>
            </a:r>
            <a:r>
              <a:rPr lang="en-US" sz="2300" dirty="0"/>
              <a:t>50 gigabytes</a:t>
            </a:r>
            <a:r>
              <a:rPr lang="he-IL" sz="2300" dirty="0"/>
              <a:t> ולתהליך ב' יש </a:t>
            </a:r>
            <a:r>
              <a:rPr lang="en-US" sz="2300" dirty="0"/>
              <a:t>working set</a:t>
            </a:r>
            <a:r>
              <a:rPr lang="he-IL" sz="2300" dirty="0"/>
              <a:t> בגודל </a:t>
            </a:r>
            <a:r>
              <a:rPr lang="en-US" sz="2300" dirty="0"/>
              <a:t>100 megabytes</a:t>
            </a:r>
            <a:r>
              <a:rPr lang="he-IL" sz="2300" dirty="0"/>
              <a:t>. הנח כי הקצאת הזיכרון הראשונית לתהליכים היא מסוג </a:t>
            </a:r>
            <a:r>
              <a:rPr lang="en-US" sz="2300" dirty="0"/>
              <a:t>equal allocation</a:t>
            </a:r>
            <a:r>
              <a:rPr lang="he-IL" sz="2300" dirty="0"/>
              <a:t> (כל תהליך מקבל הקצאה שווה) וכי המערכת פעלה פרק זמן מספיק והגיעה למצב היציב שלה, כאשר שני התהליכים רצים.</a:t>
            </a:r>
            <a:endParaRPr lang="en-US" sz="2300" dirty="0"/>
          </a:p>
          <a:p>
            <a:pPr marL="0" lvl="0" indent="0" algn="r" rtl="1">
              <a:buNone/>
            </a:pPr>
            <a:r>
              <a:rPr lang="he-IL" sz="2300" dirty="0"/>
              <a:t>(6 נק') איזה מהתהליכים (כאשר הם במצב </a:t>
            </a:r>
            <a:r>
              <a:rPr lang="en-US" sz="2300" dirty="0"/>
              <a:t>Ready</a:t>
            </a:r>
            <a:r>
              <a:rPr lang="he-IL" sz="2300" dirty="0"/>
              <a:t>) יקבל לדעתך עדיפות גבוהה בשיבוץ על ה- </a:t>
            </a:r>
            <a:r>
              <a:rPr lang="en-US" sz="2300" dirty="0"/>
              <a:t>CPU</a:t>
            </a:r>
            <a:r>
              <a:rPr lang="he-IL" sz="2300" dirty="0"/>
              <a:t>? נמק.</a:t>
            </a:r>
            <a:endParaRPr lang="en-US" sz="2300" dirty="0"/>
          </a:p>
          <a:p>
            <a:pPr marL="0" indent="0" algn="r" rtl="1">
              <a:buNone/>
            </a:pPr>
            <a:r>
              <a:rPr lang="he-IL" sz="2300" dirty="0"/>
              <a:t>תהליך א' יקבל עדיפות על-פני תהליך ב' מכיוון שה- </a:t>
            </a:r>
            <a:r>
              <a:rPr lang="en-US" sz="2300" dirty="0"/>
              <a:t>working set</a:t>
            </a:r>
            <a:r>
              <a:rPr lang="he-IL" sz="2300" dirty="0"/>
              <a:t> שלו (50 </a:t>
            </a:r>
            <a:r>
              <a:rPr lang="he-IL" sz="2300" dirty="0" err="1"/>
              <a:t>ג'יגה</a:t>
            </a:r>
            <a:r>
              <a:rPr lang="he-IL" sz="2300" dirty="0"/>
              <a:t>) גדול משמעותית מגודל הזיכרון. גם אם הוא </a:t>
            </a:r>
            <a:r>
              <a:rPr lang="en-US" sz="2300" dirty="0" err="1"/>
              <a:t>cpu</a:t>
            </a:r>
            <a:r>
              <a:rPr lang="en-US" sz="2300" dirty="0"/>
              <a:t>-bounded</a:t>
            </a:r>
            <a:r>
              <a:rPr lang="he-IL" sz="2300" dirty="0"/>
              <a:t>, הוא יבלה </a:t>
            </a:r>
            <a:r>
              <a:rPr lang="he-IL" sz="2300" dirty="0" smtClean="0"/>
              <a:t>את </a:t>
            </a:r>
            <a:r>
              <a:rPr lang="he-IL" sz="2300" dirty="0"/>
              <a:t>רוב זמנו בפעולות </a:t>
            </a:r>
            <a:r>
              <a:rPr lang="en-US" sz="2300" dirty="0"/>
              <a:t>I/O</a:t>
            </a:r>
            <a:r>
              <a:rPr lang="he-IL" sz="2300" dirty="0"/>
              <a:t> לצורך הבאת הדפים שהוא צריך לזיכרון ולעולם לא יסיים את ה- </a:t>
            </a:r>
            <a:r>
              <a:rPr lang="en-US" sz="2300" dirty="0"/>
              <a:t>time slice</a:t>
            </a:r>
            <a:r>
              <a:rPr lang="he-IL" sz="2300" dirty="0"/>
              <a:t> שלו. ולכן, על-פי ה- </a:t>
            </a:r>
            <a:r>
              <a:rPr lang="en-US" sz="2300" dirty="0"/>
              <a:t>MLFQ</a:t>
            </a:r>
            <a:r>
              <a:rPr lang="he-IL" sz="2300" dirty="0"/>
              <a:t>, ה- </a:t>
            </a:r>
            <a:r>
              <a:rPr lang="en-US" sz="2300" dirty="0"/>
              <a:t>priority</a:t>
            </a:r>
            <a:r>
              <a:rPr lang="he-IL" sz="2300" dirty="0"/>
              <a:t> של תהליך א' תעלה. מצד שני, ה- </a:t>
            </a:r>
            <a:r>
              <a:rPr lang="en-US" sz="2300" dirty="0"/>
              <a:t>working set</a:t>
            </a:r>
            <a:r>
              <a:rPr lang="he-IL" sz="2300" dirty="0"/>
              <a:t> של תהליך ב' קטן מגודל הזיכרון, ולכן ה- </a:t>
            </a:r>
            <a:r>
              <a:rPr lang="en-US" sz="2300" dirty="0"/>
              <a:t>priority</a:t>
            </a:r>
            <a:r>
              <a:rPr lang="he-IL" sz="2300" dirty="0"/>
              <a:t> שלו על-פי </a:t>
            </a:r>
            <a:r>
              <a:rPr lang="en-US" sz="2300" dirty="0"/>
              <a:t>MLFQ</a:t>
            </a:r>
            <a:r>
              <a:rPr lang="he-IL" sz="2300" dirty="0"/>
              <a:t> תקטן</a:t>
            </a:r>
            <a:r>
              <a:rPr lang="he-IL" sz="2300" dirty="0" smtClean="0"/>
              <a:t>.</a:t>
            </a:r>
            <a:endParaRPr lang="en-US" sz="2300" dirty="0"/>
          </a:p>
        </p:txBody>
      </p:sp>
    </p:spTree>
    <p:extLst>
      <p:ext uri="{BB962C8B-B14F-4D97-AF65-F5344CB8AC3E}">
        <p14:creationId xmlns:p14="http://schemas.microsoft.com/office/powerpoint/2010/main" val="89798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560" y="0"/>
            <a:ext cx="8928992" cy="6525344"/>
          </a:xfrm>
        </p:spPr>
        <p:txBody>
          <a:bodyPr>
            <a:noAutofit/>
          </a:bodyPr>
          <a:lstStyle/>
          <a:p>
            <a:pPr marL="0" lvl="0" indent="0" algn="r" rtl="1">
              <a:buNone/>
            </a:pPr>
            <a:r>
              <a:rPr lang="en-US" sz="2800" dirty="0" smtClean="0"/>
              <a:t> </a:t>
            </a:r>
            <a:r>
              <a:rPr lang="he-IL" sz="2800" dirty="0" smtClean="0"/>
              <a:t>(6 נק') כיצד </a:t>
            </a:r>
            <a:r>
              <a:rPr lang="he-IL" sz="2800" dirty="0" err="1" smtClean="0"/>
              <a:t>היתה</a:t>
            </a:r>
            <a:r>
              <a:rPr lang="he-IL" sz="2800" dirty="0" smtClean="0"/>
              <a:t> משתנה תשובתך לו היו מוסיפים מעבד נוסף זהה למערכת? נמק.</a:t>
            </a:r>
            <a:endParaRPr lang="en-US" sz="2800" dirty="0" smtClean="0"/>
          </a:p>
          <a:p>
            <a:pPr marL="0" indent="0" algn="r" rtl="1">
              <a:buNone/>
            </a:pPr>
            <a:r>
              <a:rPr lang="he-IL" sz="2800" dirty="0" smtClean="0"/>
              <a:t>כאשר מוסיפים </a:t>
            </a:r>
            <a:r>
              <a:rPr lang="en-US" sz="2800" dirty="0" smtClean="0"/>
              <a:t>CPU</a:t>
            </a:r>
            <a:r>
              <a:rPr lang="he-IL" sz="2800" dirty="0" smtClean="0"/>
              <a:t> נוסף שני התהליכים לרוץ במקביל, אולם יחס </a:t>
            </a:r>
            <a:r>
              <a:rPr lang="he-IL" sz="2800" u="sng" dirty="0" smtClean="0"/>
              <a:t>העדיפות</a:t>
            </a:r>
            <a:r>
              <a:rPr lang="he-IL" sz="2800" dirty="0" smtClean="0"/>
              <a:t> לא משתנה, קרי תהליך א' עדיין יקבל עדיפות גבוהה יותר.</a:t>
            </a:r>
            <a:endParaRPr lang="en-US" sz="2800" dirty="0" smtClean="0"/>
          </a:p>
          <a:p>
            <a:pPr marL="0" lvl="0" indent="0" algn="r" rtl="1">
              <a:buNone/>
            </a:pPr>
            <a:r>
              <a:rPr lang="en-US" sz="2800" dirty="0" smtClean="0"/>
              <a:t> </a:t>
            </a:r>
            <a:r>
              <a:rPr lang="he-IL" sz="2800" dirty="0" smtClean="0"/>
              <a:t>(6 נק') כיצד </a:t>
            </a:r>
            <a:r>
              <a:rPr lang="he-IL" sz="2800" dirty="0" err="1" smtClean="0"/>
              <a:t>היתה</a:t>
            </a:r>
            <a:r>
              <a:rPr lang="he-IL" sz="2800" dirty="0" smtClean="0"/>
              <a:t> משתנה תשובתך לו במקום להשתמש במדיניות החלפה לוקאלית היה מתבצע שימוש במדיניות החלפה גלובאלית? נמק.</a:t>
            </a:r>
            <a:endParaRPr lang="en-US" sz="2800" dirty="0" smtClean="0"/>
          </a:p>
          <a:p>
            <a:pPr marL="0" indent="0" algn="r" rtl="1">
              <a:buNone/>
            </a:pPr>
            <a:r>
              <a:rPr lang="he-IL" sz="2800" dirty="0" smtClean="0"/>
              <a:t>כעת יכול תהליך א' לבחור </a:t>
            </a:r>
            <a:r>
              <a:rPr lang="en-US" sz="2800" dirty="0" smtClean="0"/>
              <a:t>pages</a:t>
            </a:r>
            <a:r>
              <a:rPr lang="he-IL" sz="2800" dirty="0" smtClean="0"/>
              <a:t> של תהליך ב' בתור </a:t>
            </a:r>
            <a:r>
              <a:rPr lang="en-US" sz="2800" dirty="0" smtClean="0"/>
              <a:t>victims</a:t>
            </a:r>
            <a:r>
              <a:rPr lang="he-IL" sz="2800" dirty="0" smtClean="0"/>
              <a:t> </a:t>
            </a:r>
            <a:r>
              <a:rPr lang="he-IL" sz="2800" dirty="0" err="1" smtClean="0"/>
              <a:t>ולפנותם</a:t>
            </a:r>
            <a:r>
              <a:rPr lang="he-IL" sz="2800" dirty="0" smtClean="0"/>
              <a:t>. לאט </a:t>
            </a:r>
            <a:r>
              <a:rPr lang="he-IL" sz="2800" dirty="0" err="1" smtClean="0"/>
              <a:t>לאט</a:t>
            </a:r>
            <a:r>
              <a:rPr lang="he-IL" sz="2800" dirty="0" smtClean="0"/>
              <a:t> יהיה ל- א' יותר דפים בזיכרון ול- ב' פחות, עד אשר ל- ב' יתחילו להיות </a:t>
            </a:r>
            <a:r>
              <a:rPr lang="en-US" sz="2800" dirty="0" smtClean="0"/>
              <a:t>page faults</a:t>
            </a:r>
            <a:r>
              <a:rPr lang="he-IL" sz="2800" dirty="0" smtClean="0"/>
              <a:t> והעדיפות שלו תגדל בהדרגה. העדיפות של </a:t>
            </a:r>
            <a:r>
              <a:rPr lang="en-US" sz="2800" dirty="0" smtClean="0"/>
              <a:t>A </a:t>
            </a:r>
            <a:r>
              <a:rPr lang="he-IL" sz="2800" dirty="0" smtClean="0"/>
              <a:t> תלך ותקטן ככל שיהיו לו יותר דפים בזיכרון.</a:t>
            </a:r>
            <a:endParaRPr lang="en-US" sz="2800" dirty="0"/>
          </a:p>
        </p:txBody>
      </p:sp>
    </p:spTree>
    <p:extLst>
      <p:ext uri="{BB962C8B-B14F-4D97-AF65-F5344CB8AC3E}">
        <p14:creationId xmlns:p14="http://schemas.microsoft.com/office/powerpoint/2010/main" val="21979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marL="0" indent="0" algn="r" rtl="1">
              <a:buNone/>
            </a:pPr>
            <a:r>
              <a:rPr lang="he-IL" dirty="0" smtClean="0"/>
              <a:t>מה </a:t>
            </a:r>
            <a:r>
              <a:rPr lang="he-IL" dirty="0"/>
              <a:t>הם שלושת התפקידים העיקריים של מערכת ההפעלה בכל הקשור ל- </a:t>
            </a:r>
            <a:r>
              <a:rPr lang="en-US" dirty="0"/>
              <a:t>memory management</a:t>
            </a:r>
            <a:r>
              <a:rPr lang="he-IL" dirty="0"/>
              <a:t>?</a:t>
            </a:r>
            <a:endParaRPr lang="en-US" dirty="0"/>
          </a:p>
          <a:p>
            <a:pPr lvl="0" algn="r" rtl="1"/>
            <a:r>
              <a:rPr lang="he-IL" dirty="0" smtClean="0"/>
              <a:t>לעקוב </a:t>
            </a:r>
            <a:r>
              <a:rPr lang="he-IL" dirty="0"/>
              <a:t>אחר אלו חלקים בזיכרון נמצאים כרגע בשימוש וע"י אלו תהליכים.</a:t>
            </a:r>
            <a:endParaRPr lang="en-US" dirty="0"/>
          </a:p>
          <a:p>
            <a:pPr lvl="0" algn="r" rtl="1"/>
            <a:r>
              <a:rPr lang="he-IL" dirty="0"/>
              <a:t>להחליט אלו תהליכים יש להעלות לזיכרון כאשר מתפנה זיכרון.</a:t>
            </a:r>
            <a:endParaRPr lang="en-US" dirty="0"/>
          </a:p>
          <a:p>
            <a:pPr lvl="0" algn="r" rtl="1"/>
            <a:r>
              <a:rPr lang="he-IL" dirty="0"/>
              <a:t>הקצאה של זיכרון לתהליכים ככל הנדרש ו"איסוף" הזיכרון של תהליכים שסיימו את פעולתם.</a:t>
            </a:r>
            <a:endParaRPr lang="en-US" dirty="0"/>
          </a:p>
          <a:p>
            <a:pPr lvl="0" algn="r" rtl="1"/>
            <a:r>
              <a:rPr lang="he-IL" dirty="0"/>
              <a:t>תשובות נוספות שהתקבלו – הגנה על הזיכרון של תהליכים, תרגום מכתובות וירטואלית לפיזית.</a:t>
            </a:r>
            <a:endParaRPr lang="en-US" dirty="0"/>
          </a:p>
          <a:p>
            <a:pPr algn="r" rtl="1"/>
            <a:endParaRPr lang="en-US" dirty="0"/>
          </a:p>
        </p:txBody>
      </p:sp>
    </p:spTree>
    <p:extLst>
      <p:ext uri="{BB962C8B-B14F-4D97-AF65-F5344CB8AC3E}">
        <p14:creationId xmlns:p14="http://schemas.microsoft.com/office/powerpoint/2010/main" val="265878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77500" lnSpcReduction="20000"/>
          </a:bodyPr>
          <a:lstStyle/>
          <a:p>
            <a:pPr marL="0" indent="0" algn="r" rtl="1">
              <a:buNone/>
            </a:pPr>
            <a:r>
              <a:rPr lang="he-IL" dirty="0" smtClean="0"/>
              <a:t>מה </a:t>
            </a:r>
            <a:r>
              <a:rPr lang="he-IL" dirty="0"/>
              <a:t>הם היתרונות העיקריים שבשימוש ב- </a:t>
            </a:r>
            <a:r>
              <a:rPr lang="en-US" dirty="0"/>
              <a:t>virtual machine</a:t>
            </a:r>
            <a:r>
              <a:rPr lang="he-IL" dirty="0"/>
              <a:t> עבור מפתחים? עבור משתמשים? </a:t>
            </a:r>
            <a:endParaRPr lang="he-IL" dirty="0" smtClean="0"/>
          </a:p>
          <a:p>
            <a:pPr lvl="0" algn="r" rtl="1"/>
            <a:r>
              <a:rPr lang="he-IL" dirty="0"/>
              <a:t>עבור מפתחים: מאפשר לבדוק את אותה אפליקציה על מספר מערכות הפעלה ללא צורך בחומרה נוספת או העלאה מחדש של המחשב, מאפשר הפרדה מלאה בין מספר תהליכים רצים (הפרדה מלאה בזיכרון וכו'), מונע פגיעה במערכת ההפעלה "</a:t>
            </a:r>
            <a:r>
              <a:rPr lang="he-IL" dirty="0" err="1"/>
              <a:t>האמיתית</a:t>
            </a:r>
            <a:r>
              <a:rPr lang="he-IL" dirty="0"/>
              <a:t>" (ובכך מונע התקנה מחדש), מונע צורך ב- </a:t>
            </a:r>
            <a:r>
              <a:rPr lang="en-US" dirty="0"/>
              <a:t>restart</a:t>
            </a:r>
            <a:r>
              <a:rPr lang="he-IL" dirty="0"/>
              <a:t> של המחשב במקרה של קריסה (כל מה שצריך זה להפעיל את </a:t>
            </a:r>
            <a:r>
              <a:rPr lang="he-IL" dirty="0" err="1"/>
              <a:t>הוירטואליזציה</a:t>
            </a:r>
            <a:r>
              <a:rPr lang="he-IL" dirty="0"/>
              <a:t> מחדש). – תשובה מלאה: היתרון הראשון + אחד מהאחרים.</a:t>
            </a:r>
            <a:endParaRPr lang="en-US" dirty="0"/>
          </a:p>
          <a:p>
            <a:pPr algn="r" rtl="1"/>
            <a:r>
              <a:rPr lang="he-IL" dirty="0" smtClean="0"/>
              <a:t>עבור </a:t>
            </a:r>
            <a:r>
              <a:rPr lang="he-IL" dirty="0"/>
              <a:t>משתמשים – מאפשר להריץ אפליקציות שונות שפותחו במקור למערכות הפעלה שונות </a:t>
            </a:r>
            <a:r>
              <a:rPr lang="he-IL" u="sng" dirty="0"/>
              <a:t>מבלי לבצע </a:t>
            </a:r>
            <a:r>
              <a:rPr lang="en-US" u="sng" dirty="0"/>
              <a:t>restart</a:t>
            </a:r>
            <a:r>
              <a:rPr lang="he-IL" u="sng" dirty="0"/>
              <a:t> של המחשב והעלאתו מחדש עם מערכת הפעלה שונה</a:t>
            </a:r>
            <a:r>
              <a:rPr lang="he-IL" dirty="0"/>
              <a:t>, מאפשר הפרדה מלאה בין מספר תהליכים רצים (הפרדה מלאה בזיכרון וכו'), מונע פגיעה במערכת ההפעלה "</a:t>
            </a:r>
            <a:r>
              <a:rPr lang="he-IL" dirty="0" err="1"/>
              <a:t>האמיתית</a:t>
            </a:r>
            <a:r>
              <a:rPr lang="he-IL" dirty="0"/>
              <a:t>" (ובכך מונע התקנה מחדש), מונע צורך ב- </a:t>
            </a:r>
            <a:r>
              <a:rPr lang="en-US" dirty="0"/>
              <a:t>restart</a:t>
            </a:r>
            <a:r>
              <a:rPr lang="he-IL" dirty="0"/>
              <a:t> של המחשב במקרה של קריסה (כל מה שצריך זה להפעיל את </a:t>
            </a:r>
            <a:r>
              <a:rPr lang="he-IL" dirty="0" err="1"/>
              <a:t>הוירטואליזציה</a:t>
            </a:r>
            <a:r>
              <a:rPr lang="he-IL" dirty="0"/>
              <a:t> מחדש). – תשובה מלאה: היתרון הראשון + אחד מהאחרים.</a:t>
            </a:r>
            <a:endParaRPr lang="en-US" dirty="0"/>
          </a:p>
        </p:txBody>
      </p:sp>
    </p:spTree>
    <p:extLst>
      <p:ext uri="{BB962C8B-B14F-4D97-AF65-F5344CB8AC3E}">
        <p14:creationId xmlns:p14="http://schemas.microsoft.com/office/powerpoint/2010/main" val="258995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48680"/>
            <a:ext cx="8229600" cy="5577483"/>
          </a:xfrm>
        </p:spPr>
        <p:txBody>
          <a:bodyPr/>
          <a:lstStyle/>
          <a:p>
            <a:pPr marL="0" indent="0" algn="r" rtl="1">
              <a:buNone/>
            </a:pPr>
            <a:r>
              <a:rPr lang="he-IL" dirty="0"/>
              <a:t>במהלך ריצת </a:t>
            </a:r>
            <a:r>
              <a:rPr lang="en-US" dirty="0"/>
              <a:t>process</a:t>
            </a:r>
            <a:r>
              <a:rPr lang="he-IL" dirty="0"/>
              <a:t> משתנה ה- </a:t>
            </a:r>
            <a:r>
              <a:rPr lang="en-US" dirty="0"/>
              <a:t>working set</a:t>
            </a:r>
            <a:r>
              <a:rPr lang="he-IL" dirty="0"/>
              <a:t> שלו הן מבחינת גודלו והן מבחינת תוכנו. סמן בתרשים להלן את החלקים בהם ה- </a:t>
            </a:r>
            <a:r>
              <a:rPr lang="en-US" dirty="0"/>
              <a:t>working set</a:t>
            </a:r>
            <a:r>
              <a:rPr lang="he-IL" dirty="0"/>
              <a:t> יציב ואפקטיבי, ואת החלקים בהם מצוי ה- </a:t>
            </a:r>
            <a:r>
              <a:rPr lang="en-US" dirty="0"/>
              <a:t>working set</a:t>
            </a:r>
            <a:r>
              <a:rPr lang="he-IL" dirty="0"/>
              <a:t> בתהליך שינוי.</a:t>
            </a:r>
            <a:endParaRPr lang="en-US" dirty="0"/>
          </a:p>
        </p:txBody>
      </p:sp>
      <p:pic>
        <p:nvPicPr>
          <p:cNvPr id="4" name="Picture 3"/>
          <p:cNvPicPr/>
          <p:nvPr/>
        </p:nvPicPr>
        <p:blipFill>
          <a:blip r:embed="rId2" cstate="print"/>
          <a:srcRect/>
          <a:stretch>
            <a:fillRect/>
          </a:stretch>
        </p:blipFill>
        <p:spPr bwMode="auto">
          <a:xfrm>
            <a:off x="395536" y="2868123"/>
            <a:ext cx="6210705" cy="3672408"/>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17194" y="2708920"/>
            <a:ext cx="6387054" cy="4149682"/>
          </a:xfrm>
          <a:prstGeom prst="rect">
            <a:avLst/>
          </a:prstGeom>
          <a:noFill/>
          <a:ln w="9525">
            <a:noFill/>
            <a:miter lim="800000"/>
            <a:headEnd/>
            <a:tailEnd/>
          </a:ln>
        </p:spPr>
      </p:pic>
    </p:spTree>
    <p:extLst>
      <p:ext uri="{BB962C8B-B14F-4D97-AF65-F5344CB8AC3E}">
        <p14:creationId xmlns:p14="http://schemas.microsoft.com/office/powerpoint/2010/main" val="315707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marL="0" indent="0" algn="r" rtl="1">
              <a:buNone/>
            </a:pPr>
            <a:r>
              <a:rPr lang="he-IL" dirty="0"/>
              <a:t>מהם היתרונות העיקריים של ה- </a:t>
            </a:r>
            <a:r>
              <a:rPr lang="en-US" dirty="0"/>
              <a:t>layered approach</a:t>
            </a:r>
            <a:r>
              <a:rPr lang="he-IL" dirty="0"/>
              <a:t> ל- </a:t>
            </a:r>
            <a:r>
              <a:rPr lang="en-US" dirty="0"/>
              <a:t>system design</a:t>
            </a:r>
            <a:r>
              <a:rPr lang="he-IL" dirty="0"/>
              <a:t> של מערכת הפעלה</a:t>
            </a:r>
            <a:r>
              <a:rPr lang="he-IL" dirty="0" smtClean="0"/>
              <a:t>?</a:t>
            </a:r>
          </a:p>
          <a:p>
            <a:pPr algn="r" rtl="1"/>
            <a:r>
              <a:rPr lang="he-IL" dirty="0"/>
              <a:t>תשובה – ה- </a:t>
            </a:r>
            <a:r>
              <a:rPr lang="en-US" dirty="0"/>
              <a:t>design</a:t>
            </a:r>
            <a:r>
              <a:rPr lang="he-IL" dirty="0"/>
              <a:t> מודולרי ולכן קל יותר לדבג, לתחזק ולשנות את המערכת מכיוון שכל שינוי משפיע רק על מקטע מאוד ספציפי של המערכת (בניגוד ל- </a:t>
            </a:r>
            <a:r>
              <a:rPr lang="en-US" dirty="0"/>
              <a:t>design</a:t>
            </a:r>
            <a:r>
              <a:rPr lang="he-IL" dirty="0"/>
              <a:t> רגיל שבו כל שינוי יכול להשפיע על מרכיבים רבים של המערכת). </a:t>
            </a:r>
            <a:endParaRPr lang="en-US" dirty="0"/>
          </a:p>
        </p:txBody>
      </p:sp>
    </p:spTree>
    <p:extLst>
      <p:ext uri="{BB962C8B-B14F-4D97-AF65-F5344CB8AC3E}">
        <p14:creationId xmlns:p14="http://schemas.microsoft.com/office/powerpoint/2010/main" val="236815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85000" lnSpcReduction="10000"/>
          </a:bodyPr>
          <a:lstStyle/>
          <a:p>
            <a:pPr marL="0" indent="0" algn="r" rtl="1">
              <a:buNone/>
            </a:pPr>
            <a:r>
              <a:rPr lang="he-IL" dirty="0"/>
              <a:t>אלגוריתם </a:t>
            </a:r>
            <a:r>
              <a:rPr lang="en-US" dirty="0"/>
              <a:t>round robin</a:t>
            </a:r>
            <a:r>
              <a:rPr lang="he-IL" dirty="0"/>
              <a:t> מומש במערכת הפעלה </a:t>
            </a:r>
            <a:r>
              <a:rPr lang="he-IL" dirty="0" err="1"/>
              <a:t>מסויימת</a:t>
            </a:r>
            <a:r>
              <a:rPr lang="he-IL" dirty="0"/>
              <a:t> כך שהכניסות ב- </a:t>
            </a:r>
            <a:r>
              <a:rPr lang="en-US" dirty="0"/>
              <a:t>ready queue</a:t>
            </a:r>
            <a:r>
              <a:rPr lang="he-IL" dirty="0"/>
              <a:t> הם למעשה מצביעים ל- </a:t>
            </a:r>
            <a:r>
              <a:rPr lang="en-US" dirty="0"/>
              <a:t>PCBs</a:t>
            </a:r>
            <a:r>
              <a:rPr lang="he-IL" dirty="0"/>
              <a:t>. </a:t>
            </a:r>
            <a:endParaRPr lang="en-US" dirty="0"/>
          </a:p>
          <a:p>
            <a:pPr lvl="0" algn="r" rtl="1"/>
            <a:r>
              <a:rPr lang="he-IL" dirty="0"/>
              <a:t>מה יהיה האפקט של שני מצביעים שיצביעו על אותו תהליך ב- </a:t>
            </a:r>
            <a:r>
              <a:rPr lang="en-US" dirty="0"/>
              <a:t>ready queue</a:t>
            </a:r>
            <a:r>
              <a:rPr lang="he-IL" dirty="0"/>
              <a:t>?</a:t>
            </a:r>
            <a:endParaRPr lang="en-US" dirty="0"/>
          </a:p>
          <a:p>
            <a:pPr lvl="0" algn="r" rtl="1"/>
            <a:r>
              <a:rPr lang="he-IL" dirty="0"/>
              <a:t>מה הם היתרונות והחסרונות של מימוש מסוג זה?</a:t>
            </a:r>
            <a:endParaRPr lang="en-US" dirty="0"/>
          </a:p>
          <a:p>
            <a:pPr algn="r" rtl="1"/>
            <a:r>
              <a:rPr lang="he-IL" dirty="0"/>
              <a:t>כיצד ניתן לשנות את אלגוריתם ה- </a:t>
            </a:r>
            <a:r>
              <a:rPr lang="en-US" dirty="0"/>
              <a:t>round robin</a:t>
            </a:r>
            <a:r>
              <a:rPr lang="he-IL" dirty="0"/>
              <a:t> הבסיסי כך שיושג אותו אפקט גם ללא המצביעים הכפולים</a:t>
            </a:r>
            <a:r>
              <a:rPr lang="he-IL" dirty="0" smtClean="0"/>
              <a:t>.</a:t>
            </a:r>
          </a:p>
          <a:p>
            <a:r>
              <a:rPr lang="en-US" sz="2600" dirty="0"/>
              <a:t>In effect, that process will have increased its priority since by getting time more </a:t>
            </a:r>
            <a:r>
              <a:rPr lang="en-US" sz="2600" dirty="0" smtClean="0"/>
              <a:t>often it </a:t>
            </a:r>
            <a:r>
              <a:rPr lang="en-US" sz="2600" dirty="0"/>
              <a:t>is receiving preferential treatment.</a:t>
            </a:r>
          </a:p>
          <a:p>
            <a:r>
              <a:rPr lang="en-US" sz="2600" dirty="0" smtClean="0"/>
              <a:t>The </a:t>
            </a:r>
            <a:r>
              <a:rPr lang="en-US" sz="2600" dirty="0"/>
              <a:t>advantage is that more important jobs could be given more time, in other </a:t>
            </a:r>
            <a:r>
              <a:rPr lang="en-US" sz="2600" dirty="0" smtClean="0"/>
              <a:t>words, higher </a:t>
            </a:r>
            <a:r>
              <a:rPr lang="en-US" sz="2600" dirty="0"/>
              <a:t>priority in treatment. The consequence, of course, is that shorter jobs </a:t>
            </a:r>
            <a:r>
              <a:rPr lang="en-US" sz="2600" dirty="0" smtClean="0"/>
              <a:t>will suffer</a:t>
            </a:r>
            <a:r>
              <a:rPr lang="en-US" sz="2600" dirty="0"/>
              <a:t>.</a:t>
            </a:r>
          </a:p>
          <a:p>
            <a:r>
              <a:rPr lang="en-US" sz="2600" dirty="0" smtClean="0"/>
              <a:t>Allot </a:t>
            </a:r>
            <a:r>
              <a:rPr lang="en-US" sz="2600" dirty="0"/>
              <a:t>a longer amount of time to processes deserving higher priority. In other </a:t>
            </a:r>
            <a:r>
              <a:rPr lang="en-US" sz="2600" dirty="0" smtClean="0"/>
              <a:t>words, have </a:t>
            </a:r>
            <a:r>
              <a:rPr lang="en-US" sz="2600" dirty="0"/>
              <a:t>two or more </a:t>
            </a:r>
            <a:r>
              <a:rPr lang="en-US" sz="2600" dirty="0" err="1"/>
              <a:t>quantums</a:t>
            </a:r>
            <a:r>
              <a:rPr lang="en-US" sz="2600" dirty="0"/>
              <a:t> possible in the Round-Robin scheme.</a:t>
            </a:r>
          </a:p>
        </p:txBody>
      </p:sp>
    </p:spTree>
    <p:extLst>
      <p:ext uri="{BB962C8B-B14F-4D97-AF65-F5344CB8AC3E}">
        <p14:creationId xmlns:p14="http://schemas.microsoft.com/office/powerpoint/2010/main" val="15869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92500" lnSpcReduction="20000"/>
          </a:bodyPr>
          <a:lstStyle/>
          <a:p>
            <a:pPr marL="0" indent="0" algn="r" rtl="1">
              <a:buNone/>
            </a:pPr>
            <a:r>
              <a:rPr lang="he-IL" dirty="0"/>
              <a:t>נתונה מערכת מחשב העובדת עם </a:t>
            </a:r>
            <a:r>
              <a:rPr lang="en-US" dirty="0"/>
              <a:t>demand paging</a:t>
            </a:r>
            <a:r>
              <a:rPr lang="he-IL" dirty="0"/>
              <a:t> בה ה- </a:t>
            </a:r>
            <a:r>
              <a:rPr lang="en-US" dirty="0"/>
              <a:t>degree of multiprogramming</a:t>
            </a:r>
            <a:r>
              <a:rPr lang="he-IL" dirty="0"/>
              <a:t> מקובעת כרגע ל- 4. במידה ובמדידת ניצולת ה- </a:t>
            </a:r>
            <a:r>
              <a:rPr lang="en-US" dirty="0"/>
              <a:t>CPU</a:t>
            </a:r>
            <a:r>
              <a:rPr lang="he-IL" dirty="0"/>
              <a:t> וניצולת ה- </a:t>
            </a:r>
            <a:r>
              <a:rPr lang="en-US" dirty="0"/>
              <a:t>paging disk</a:t>
            </a:r>
            <a:r>
              <a:rPr lang="he-IL" dirty="0"/>
              <a:t> האחרונות שבוצעו התקבלו הנתונים הבאים, האם תוכל לתאר מה בדיוק קורה במערכת? האם הגדלת ה- </a:t>
            </a:r>
            <a:r>
              <a:rPr lang="en-US" dirty="0"/>
              <a:t>degree of multiprogramming</a:t>
            </a:r>
            <a:r>
              <a:rPr lang="he-IL" dirty="0"/>
              <a:t> תסייע להגדלת נצילות ה- </a:t>
            </a:r>
            <a:r>
              <a:rPr lang="en-US" dirty="0"/>
              <a:t>CPU</a:t>
            </a:r>
            <a:r>
              <a:rPr lang="he-IL" dirty="0"/>
              <a:t>?</a:t>
            </a:r>
            <a:endParaRPr lang="en-US" dirty="0"/>
          </a:p>
          <a:p>
            <a:pPr lvl="0" algn="r" rtl="1"/>
            <a:r>
              <a:rPr lang="he-IL" dirty="0"/>
              <a:t>ניצולת ה- </a:t>
            </a:r>
            <a:r>
              <a:rPr lang="en-US" dirty="0"/>
              <a:t>CPU</a:t>
            </a:r>
            <a:r>
              <a:rPr lang="he-IL" dirty="0"/>
              <a:t> היא 13%, ניצולת הדיסק 97%.</a:t>
            </a:r>
            <a:endParaRPr lang="en-US" dirty="0"/>
          </a:p>
          <a:p>
            <a:pPr lvl="0" algn="r" rtl="1"/>
            <a:r>
              <a:rPr lang="he-IL" dirty="0"/>
              <a:t>ניצולת ה- </a:t>
            </a:r>
            <a:r>
              <a:rPr lang="en-US" dirty="0"/>
              <a:t>CPU</a:t>
            </a:r>
            <a:r>
              <a:rPr lang="he-IL" dirty="0"/>
              <a:t> היא 87%, ניצולת הדיסק 3%.</a:t>
            </a:r>
            <a:endParaRPr lang="en-US" dirty="0"/>
          </a:p>
          <a:p>
            <a:pPr algn="r" rtl="1"/>
            <a:r>
              <a:rPr lang="he-IL" dirty="0"/>
              <a:t>ניצולת ה- </a:t>
            </a:r>
            <a:r>
              <a:rPr lang="en-US" dirty="0"/>
              <a:t>CPU</a:t>
            </a:r>
            <a:r>
              <a:rPr lang="he-IL" dirty="0"/>
              <a:t> היא 13%, ניצולת הדיסק 3</a:t>
            </a:r>
            <a:r>
              <a:rPr lang="he-IL" dirty="0" smtClean="0"/>
              <a:t>%</a:t>
            </a:r>
            <a:endParaRPr lang="en-US" dirty="0" smtClean="0"/>
          </a:p>
          <a:p>
            <a:r>
              <a:rPr lang="en-US" sz="2600" dirty="0" smtClean="0"/>
              <a:t>Thrashing </a:t>
            </a:r>
            <a:r>
              <a:rPr lang="en-US" sz="2600" dirty="0"/>
              <a:t>is occurring.</a:t>
            </a:r>
          </a:p>
          <a:p>
            <a:r>
              <a:rPr lang="en-US" sz="2600" dirty="0" smtClean="0"/>
              <a:t>CPU </a:t>
            </a:r>
            <a:r>
              <a:rPr lang="en-US" sz="2600" dirty="0"/>
              <a:t>utilization is sufficiently high to leave things alone, an increase degree of multiprogramming.</a:t>
            </a:r>
          </a:p>
          <a:p>
            <a:r>
              <a:rPr lang="en-US" sz="2600" dirty="0" smtClean="0"/>
              <a:t>Increase </a:t>
            </a:r>
            <a:r>
              <a:rPr lang="en-US" sz="2600" dirty="0"/>
              <a:t>the degree of multiprogramming.</a:t>
            </a:r>
          </a:p>
        </p:txBody>
      </p:sp>
    </p:spTree>
    <p:extLst>
      <p:ext uri="{BB962C8B-B14F-4D97-AF65-F5344CB8AC3E}">
        <p14:creationId xmlns:p14="http://schemas.microsoft.com/office/powerpoint/2010/main" val="92382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a:xfrm>
            <a:off x="0" y="0"/>
            <a:ext cx="9144000" cy="6858000"/>
          </a:xfrm>
        </p:spPr>
        <p:txBody>
          <a:bodyPr>
            <a:noAutofit/>
          </a:bodyPr>
          <a:lstStyle/>
          <a:p>
            <a:pPr algn="r" rtl="1"/>
            <a:r>
              <a:rPr lang="he-IL" sz="2200" dirty="0" smtClean="0"/>
              <a:t>מועדון "</a:t>
            </a:r>
            <a:r>
              <a:rPr lang="en-US" sz="2200" dirty="0" err="1" smtClean="0"/>
              <a:t>MyWine</a:t>
            </a:r>
            <a:r>
              <a:rPr lang="he-IL" sz="2200" dirty="0" smtClean="0"/>
              <a:t>" הוא מועדון חברים סגור לייצור יין המונה 8 חברים ומחסן אספקה. כל חבר יכול להחליט על הכנת יין בכל נקודת זמן. על-מנת להכין יין, על החבר להשתמש ב- 2 קנקנים גדולים </a:t>
            </a:r>
            <a:r>
              <a:rPr lang="en-US" sz="2200" dirty="0" smtClean="0"/>
              <a:t>(carboys)</a:t>
            </a:r>
            <a:r>
              <a:rPr lang="he-IL" sz="2200" dirty="0" smtClean="0"/>
              <a:t>, מתסיס שמרים </a:t>
            </a:r>
            <a:r>
              <a:rPr lang="en-US" sz="2200" dirty="0" smtClean="0"/>
              <a:t>(yeast lock)</a:t>
            </a:r>
            <a:r>
              <a:rPr lang="he-IL" sz="2200" dirty="0" smtClean="0"/>
              <a:t>, מיץ פירות ממותק </a:t>
            </a:r>
            <a:r>
              <a:rPr lang="en-US" sz="2200" dirty="0" smtClean="0"/>
              <a:t>(juice) </a:t>
            </a:r>
            <a:r>
              <a:rPr lang="he-IL" sz="2200" dirty="0" smtClean="0"/>
              <a:t>ושמרים </a:t>
            </a:r>
            <a:r>
              <a:rPr lang="en-US" sz="2200" dirty="0" smtClean="0"/>
              <a:t>(yeast)</a:t>
            </a:r>
            <a:r>
              <a:rPr lang="he-IL" sz="2200" dirty="0" smtClean="0"/>
              <a:t>. התהליך מתחיל בערבוב כל המרכיבים יחדיו בקנקן גדול באמצעות תחנת ערבוב</a:t>
            </a:r>
            <a:r>
              <a:rPr lang="en-US" sz="2200" dirty="0" smtClean="0"/>
              <a:t> (mixing station) </a:t>
            </a:r>
            <a:r>
              <a:rPr lang="he-IL" sz="2200" dirty="0" smtClean="0"/>
              <a:t>. לאחר מכן מתרחש תהליך תסיסה בקנקן, באמצעות מתסיס השמרים, שנמשך 4 שבועות. הקנקן הגדול השני נדרש רק בסוף התהליך על-מנת להפריד את היין משאריות השמרים (תהליך הנקרא </a:t>
            </a:r>
            <a:r>
              <a:rPr lang="en-US" sz="2200" dirty="0" smtClean="0"/>
              <a:t>decanting</a:t>
            </a:r>
            <a:r>
              <a:rPr lang="he-IL" sz="2200" dirty="0" smtClean="0"/>
              <a:t>). במועדון 2 תחנות ערבוב </a:t>
            </a:r>
            <a:r>
              <a:rPr lang="en-US" sz="2200" dirty="0" smtClean="0"/>
              <a:t>(mixing station)</a:t>
            </a:r>
            <a:r>
              <a:rPr lang="he-IL" sz="2200" dirty="0" smtClean="0"/>
              <a:t>, 6 קנקנים גדולים </a:t>
            </a:r>
            <a:r>
              <a:rPr lang="en-US" sz="2200" dirty="0" smtClean="0"/>
              <a:t>(carboys)</a:t>
            </a:r>
            <a:r>
              <a:rPr lang="he-IL" sz="2200" dirty="0" smtClean="0"/>
              <a:t>, 7 </a:t>
            </a:r>
            <a:r>
              <a:rPr lang="he-IL" sz="2200" dirty="0" err="1" smtClean="0"/>
              <a:t>מתסיסי</a:t>
            </a:r>
            <a:r>
              <a:rPr lang="he-IL" sz="2200" dirty="0" smtClean="0"/>
              <a:t> שמרים </a:t>
            </a:r>
            <a:r>
              <a:rPr lang="en-US" sz="2200" dirty="0" smtClean="0"/>
              <a:t>(yeast lock)</a:t>
            </a:r>
            <a:r>
              <a:rPr lang="he-IL" sz="2200" dirty="0" smtClean="0"/>
              <a:t>, 15 קנקני מיץ פירות ממותק </a:t>
            </a:r>
            <a:r>
              <a:rPr lang="en-US" sz="2200" dirty="0" smtClean="0"/>
              <a:t>(juice)</a:t>
            </a:r>
            <a:r>
              <a:rPr lang="he-IL" sz="2200" dirty="0" smtClean="0"/>
              <a:t>  (נדרשים 2 קנקני מיץ להכנת קנקן יין) ו- 20 חבילות של שמרים ליין (נדרשת חבילה אחת לכל קנקן יין). כאשר אחד החברים מסיים להכין יין, כל החברים טועמים מהיין לפני שאותו חבר מתחיל להכין יין חדש. מיץ פירות ושמרים מוזמנים באופן תדיר.</a:t>
            </a:r>
            <a:endParaRPr lang="en-US" sz="2200" dirty="0" smtClean="0"/>
          </a:p>
          <a:p>
            <a:pPr algn="r" rtl="1"/>
            <a:r>
              <a:rPr lang="he-IL" sz="2200" dirty="0" smtClean="0"/>
              <a:t>להלן </a:t>
            </a:r>
            <a:r>
              <a:rPr lang="he-IL" sz="2200" dirty="0" err="1" smtClean="0"/>
              <a:t>תוכנית</a:t>
            </a:r>
            <a:r>
              <a:rPr lang="he-IL" sz="2200" dirty="0" smtClean="0"/>
              <a:t> אשר כתב אחד החברים במועדון </a:t>
            </a:r>
            <a:r>
              <a:rPr lang="he-IL" sz="2200" dirty="0" err="1" smtClean="0"/>
              <a:t>לסמלוץ</a:t>
            </a:r>
            <a:r>
              <a:rPr lang="he-IL" sz="2200" dirty="0" smtClean="0"/>
              <a:t> פעולת מועדון היין, כאשר כל אחד מהחברים הוא </a:t>
            </a:r>
            <a:r>
              <a:rPr lang="en-US" sz="2200" dirty="0" smtClean="0"/>
              <a:t>process</a:t>
            </a:r>
            <a:r>
              <a:rPr lang="he-IL" sz="2200" dirty="0" smtClean="0"/>
              <a:t>. לטענת החבר, התוכנית מונעת </a:t>
            </a:r>
            <a:r>
              <a:rPr lang="en-US" sz="2200" dirty="0" smtClean="0"/>
              <a:t>deadlocks</a:t>
            </a:r>
            <a:r>
              <a:rPr lang="he-IL" sz="2200" dirty="0" smtClean="0"/>
              <a:t> ופותרת את בעיית ה- </a:t>
            </a:r>
            <a:r>
              <a:rPr lang="en-US" sz="2200" dirty="0" smtClean="0"/>
              <a:t>race condition</a:t>
            </a:r>
            <a:r>
              <a:rPr lang="he-IL" sz="2200" dirty="0" smtClean="0"/>
              <a:t>.</a:t>
            </a:r>
            <a:endParaRPr lang="en-US" sz="2200" dirty="0" smtClean="0"/>
          </a:p>
          <a:p>
            <a:pPr algn="r" rtl="1"/>
            <a:r>
              <a:rPr lang="he-IL" sz="2200" dirty="0" smtClean="0"/>
              <a:t>האם צודק החבר? במידה וכן, הסבר איזה </a:t>
            </a:r>
            <a:r>
              <a:rPr lang="en-US" sz="2200" dirty="0" smtClean="0"/>
              <a:t>deadlock</a:t>
            </a:r>
            <a:r>
              <a:rPr lang="he-IL" sz="2200" dirty="0" smtClean="0"/>
              <a:t> ואיזה </a:t>
            </a:r>
            <a:r>
              <a:rPr lang="en-US" sz="2200" dirty="0" smtClean="0"/>
              <a:t>race condition</a:t>
            </a:r>
            <a:r>
              <a:rPr lang="he-IL" sz="2200" dirty="0" smtClean="0"/>
              <a:t> שהיו עלולים להתרחש נמנעו, וכיצד. במידה ולא, אלו </a:t>
            </a:r>
            <a:r>
              <a:rPr lang="en-US" sz="2200" dirty="0" smtClean="0"/>
              <a:t>deadlock</a:t>
            </a:r>
            <a:r>
              <a:rPr lang="he-IL" sz="2200" dirty="0" smtClean="0"/>
              <a:t> ו- </a:t>
            </a:r>
            <a:r>
              <a:rPr lang="en-US" sz="2200" dirty="0" smtClean="0"/>
              <a:t>race conditions</a:t>
            </a:r>
            <a:r>
              <a:rPr lang="he-IL" sz="2200" dirty="0" smtClean="0"/>
              <a:t> עלולים להיווצר ואלו שורות יש לשנות על-מנת למנעם (ניתן לסמן על התוכנית)?</a:t>
            </a:r>
            <a:endParaRPr lang="en-US" sz="2200" dirty="0" smtClean="0"/>
          </a:p>
          <a:p>
            <a:pPr algn="r" rtl="1"/>
            <a:endParaRPr lang="en-US" sz="2200" dirty="0" smtClean="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351091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endParaRPr lang="en-US" smtClean="0"/>
          </a:p>
        </p:txBody>
      </p:sp>
      <p:sp>
        <p:nvSpPr>
          <p:cNvPr id="49155" name="Content Placeholder 2"/>
          <p:cNvSpPr>
            <a:spLocks noGrp="1"/>
          </p:cNvSpPr>
          <p:nvPr>
            <p:ph idx="1"/>
          </p:nvPr>
        </p:nvSpPr>
        <p:spPr/>
        <p:txBody>
          <a:bodyPr/>
          <a:lstStyle/>
          <a:p>
            <a:endParaRPr lang="en-US" smtClean="0"/>
          </a:p>
        </p:txBody>
      </p:sp>
      <p:pic>
        <p:nvPicPr>
          <p:cNvPr id="49156" name="Picture 6"/>
          <p:cNvPicPr>
            <a:picLocks noChangeAspect="1" noChangeArrowheads="1"/>
          </p:cNvPicPr>
          <p:nvPr/>
        </p:nvPicPr>
        <p:blipFill>
          <a:blip r:embed="rId2">
            <a:extLst>
              <a:ext uri="{28A0092B-C50C-407E-A947-70E740481C1C}">
                <a14:useLocalDpi xmlns:a14="http://schemas.microsoft.com/office/drawing/2010/main" val="0"/>
              </a:ext>
            </a:extLst>
          </a:blip>
          <a:srcRect t="69492"/>
          <a:stretch>
            <a:fillRect/>
          </a:stretch>
        </p:blipFill>
        <p:spPr bwMode="auto">
          <a:xfrm>
            <a:off x="708025" y="0"/>
            <a:ext cx="60198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1314450"/>
            <a:ext cx="5886450"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695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US" smtClean="0"/>
          </a:p>
        </p:txBody>
      </p:sp>
      <p:sp>
        <p:nvSpPr>
          <p:cNvPr id="50179" name="Content Placeholder 2"/>
          <p:cNvSpPr>
            <a:spLocks noGrp="1"/>
          </p:cNvSpPr>
          <p:nvPr>
            <p:ph idx="1"/>
          </p:nvPr>
        </p:nvSpPr>
        <p:spPr/>
        <p:txBody>
          <a:bodyPr>
            <a:normAutofit fontScale="77500" lnSpcReduction="20000"/>
          </a:bodyPr>
          <a:lstStyle/>
          <a:p>
            <a:pPr algn="r" rtl="1"/>
            <a:r>
              <a:rPr lang="he-IL" dirty="0" smtClean="0"/>
              <a:t>תשובה:</a:t>
            </a:r>
            <a:endParaRPr lang="en-US" dirty="0" smtClean="0"/>
          </a:p>
          <a:p>
            <a:pPr algn="r" rtl="1"/>
            <a:r>
              <a:rPr lang="en-US" dirty="0" smtClean="0"/>
              <a:t>Deadlock </a:t>
            </a:r>
            <a:r>
              <a:rPr lang="he-IL" dirty="0" smtClean="0"/>
              <a:t>שעשוי היה להתרחש נוגע לקנקנים הגדולים. ההפרדה שנעשית בקוד בין משאב קנקן גדול לצורך התהליך ומשאב קנקן גדול לצורך ההפרדה מהשמרים פותרת את הבעיה. מצבי ה- </a:t>
            </a:r>
            <a:r>
              <a:rPr lang="en-US" dirty="0" smtClean="0"/>
              <a:t>race condition</a:t>
            </a:r>
            <a:r>
              <a:rPr lang="he-IL" dirty="0" smtClean="0"/>
              <a:t> לשמרים ולמיץ אמורים להיפתר באמצעות ה- </a:t>
            </a:r>
            <a:r>
              <a:rPr lang="en-US" dirty="0" err="1" smtClean="0"/>
              <a:t>mutex</a:t>
            </a:r>
            <a:r>
              <a:rPr lang="he-IL" dirty="0" smtClean="0"/>
              <a:t>, אם כי על-מנת להיות 100% מדויקים צריך היה לשים אותו לפני הבדיקה של הכמות על-מנת שלא יבדקו שני תהליכים ורק אז יבצעו את ההפחתה. כלומר, ייתכן שמישהו הגיע לשורה של המיץ והשמרים וקיבל ערך שלילי כי הבדיקה מתבצעת לפני </a:t>
            </a:r>
            <a:r>
              <a:rPr lang="he-IL" dirty="0" err="1" smtClean="0"/>
              <a:t>הסמאפור</a:t>
            </a:r>
            <a:r>
              <a:rPr lang="he-IL" dirty="0" smtClean="0"/>
              <a:t>, אבל זה יגרום לתוצאה לא ולידית ולא ל- </a:t>
            </a:r>
            <a:r>
              <a:rPr lang="en-US" dirty="0" smtClean="0"/>
              <a:t>race condition</a:t>
            </a:r>
            <a:r>
              <a:rPr lang="he-IL" dirty="0" smtClean="0"/>
              <a:t> או </a:t>
            </a:r>
            <a:r>
              <a:rPr lang="he-IL" dirty="0" err="1" smtClean="0"/>
              <a:t>לדדלוק</a:t>
            </a:r>
            <a:r>
              <a:rPr lang="he-IL" dirty="0" smtClean="0"/>
              <a:t>. לבסוף, אם מישהו במצב שהוא מחכה לקנקן אז לא יוכל לטעום מהיין של האחרים (למרות שאפשר להניח שמדובר בתרד נפרד).</a:t>
            </a:r>
            <a:endParaRPr lang="en-US" dirty="0" smtClean="0"/>
          </a:p>
          <a:p>
            <a:pPr algn="r" rtl="1"/>
            <a:endParaRPr lang="en-US" dirty="0" smtClean="0"/>
          </a:p>
        </p:txBody>
      </p:sp>
    </p:spTree>
    <p:extLst>
      <p:ext uri="{BB962C8B-B14F-4D97-AF65-F5344CB8AC3E}">
        <p14:creationId xmlns:p14="http://schemas.microsoft.com/office/powerpoint/2010/main" val="1816299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141168"/>
          </a:xfrm>
        </p:spPr>
        <p:txBody>
          <a:bodyPr>
            <a:normAutofit fontScale="47500" lnSpcReduction="20000"/>
          </a:bodyPr>
          <a:lstStyle/>
          <a:p>
            <a:pPr algn="r" rtl="1"/>
            <a:r>
              <a:rPr lang="he-IL" dirty="0"/>
              <a:t>להלן שני תהליכים (</a:t>
            </a:r>
            <a:r>
              <a:rPr lang="en-US" dirty="0"/>
              <a:t>processes</a:t>
            </a:r>
            <a:r>
              <a:rPr lang="he-IL" dirty="0"/>
              <a:t>) הרצים במקביל:</a:t>
            </a:r>
            <a:endParaRPr lang="en-US" dirty="0"/>
          </a:p>
          <a:p>
            <a:pPr marL="0" indent="0">
              <a:buNone/>
            </a:pPr>
            <a:r>
              <a:rPr lang="en-US" b="1" u="sng" dirty="0"/>
              <a:t>Process 1:</a:t>
            </a:r>
            <a:endParaRPr lang="en-US" dirty="0"/>
          </a:p>
          <a:p>
            <a:pPr marL="0" indent="0">
              <a:buNone/>
            </a:pPr>
            <a:r>
              <a:rPr lang="en-US" dirty="0"/>
              <a:t>for(</a:t>
            </a:r>
            <a:r>
              <a:rPr lang="en-US" dirty="0" err="1"/>
              <a:t>i</a:t>
            </a:r>
            <a:r>
              <a:rPr lang="en-US" dirty="0"/>
              <a:t>=0;i&lt;5;i++){</a:t>
            </a:r>
          </a:p>
          <a:p>
            <a:pPr marL="0" indent="0">
              <a:buNone/>
            </a:pPr>
            <a:r>
              <a:rPr lang="en-US" dirty="0"/>
              <a:t>	y=y+2;</a:t>
            </a:r>
          </a:p>
          <a:p>
            <a:pPr marL="0" indent="0">
              <a:buNone/>
            </a:pPr>
            <a:r>
              <a:rPr lang="en-US" dirty="0"/>
              <a:t>}</a:t>
            </a:r>
          </a:p>
          <a:p>
            <a:pPr marL="0" indent="0">
              <a:buNone/>
            </a:pPr>
            <a:r>
              <a:rPr lang="en-US" dirty="0"/>
              <a:t> </a:t>
            </a:r>
          </a:p>
          <a:p>
            <a:pPr marL="0" indent="0">
              <a:buNone/>
            </a:pPr>
            <a:r>
              <a:rPr lang="en-US" b="1" u="sng" dirty="0"/>
              <a:t>Process 2: </a:t>
            </a:r>
            <a:endParaRPr lang="en-US" dirty="0"/>
          </a:p>
          <a:p>
            <a:pPr marL="0" indent="0">
              <a:buNone/>
            </a:pPr>
            <a:r>
              <a:rPr lang="en-US" dirty="0"/>
              <a:t>for(j=0;j&lt;10;j++){</a:t>
            </a:r>
          </a:p>
          <a:p>
            <a:pPr marL="0" indent="0">
              <a:buNone/>
            </a:pPr>
            <a:r>
              <a:rPr lang="en-US" dirty="0"/>
              <a:t>	y=y+3;</a:t>
            </a:r>
          </a:p>
          <a:p>
            <a:pPr marL="0" indent="0">
              <a:buNone/>
            </a:pPr>
            <a:r>
              <a:rPr lang="en-US" dirty="0"/>
              <a:t>}</a:t>
            </a:r>
          </a:p>
          <a:p>
            <a:pPr marL="0" indent="0">
              <a:buNone/>
            </a:pPr>
            <a:r>
              <a:rPr lang="en-US" dirty="0"/>
              <a:t> </a:t>
            </a:r>
          </a:p>
          <a:p>
            <a:pPr algn="r" rtl="1"/>
            <a:r>
              <a:rPr lang="he-IL" dirty="0"/>
              <a:t>הנח כי במערכת מעבד יחיד, וכי משתנה </a:t>
            </a:r>
            <a:r>
              <a:rPr lang="en-US" dirty="0"/>
              <a:t>y</a:t>
            </a:r>
            <a:r>
              <a:rPr lang="he-IL" dirty="0"/>
              <a:t> משתנה משותף לשני התהליכים והוא מאותחל ל 0. במידה ושני התהליכים סיימו את פעולתם:</a:t>
            </a:r>
            <a:endParaRPr lang="en-US" dirty="0"/>
          </a:p>
          <a:p>
            <a:pPr lvl="1" algn="r" rtl="1"/>
            <a:r>
              <a:rPr lang="he-IL" sz="3800" dirty="0"/>
              <a:t>מהו הערך הגבוה ביותר האפשרי של </a:t>
            </a:r>
            <a:r>
              <a:rPr lang="en-US" sz="3800" dirty="0"/>
              <a:t>y</a:t>
            </a:r>
            <a:r>
              <a:rPr lang="he-IL" sz="3800" dirty="0"/>
              <a:t>? נמק והסבר</a:t>
            </a:r>
            <a:r>
              <a:rPr lang="he-IL" sz="3800" dirty="0" smtClean="0"/>
              <a:t>.</a:t>
            </a:r>
          </a:p>
          <a:p>
            <a:pPr marL="857250" lvl="2" indent="0" algn="r" rtl="1">
              <a:buNone/>
            </a:pPr>
            <a:r>
              <a:rPr lang="he-IL" sz="3400" dirty="0" smtClean="0"/>
              <a:t>40</a:t>
            </a:r>
            <a:r>
              <a:rPr lang="he-IL" sz="3400" dirty="0"/>
              <a:t>. התוספת המקסימלית ל- </a:t>
            </a:r>
            <a:r>
              <a:rPr lang="en-US" sz="3400" dirty="0"/>
              <a:t>Y</a:t>
            </a:r>
            <a:r>
              <a:rPr lang="he-IL" sz="3400" dirty="0"/>
              <a:t> באמצעות תהליך 1 היא 10. התוספת המקסימלית ל- </a:t>
            </a:r>
            <a:r>
              <a:rPr lang="en-US" sz="3400" dirty="0"/>
              <a:t>Y</a:t>
            </a:r>
            <a:r>
              <a:rPr lang="he-IL" sz="3400" dirty="0"/>
              <a:t> באמצעות תהליך 2 היא 30. לכן הערך הגדול ביותר האפשרי זה סכום של 10 ו 30. </a:t>
            </a:r>
            <a:endParaRPr lang="en-US" sz="3400" dirty="0"/>
          </a:p>
          <a:p>
            <a:pPr lvl="1" algn="r" rtl="1"/>
            <a:r>
              <a:rPr lang="he-IL" sz="3800" dirty="0" smtClean="0"/>
              <a:t>האם </a:t>
            </a:r>
            <a:r>
              <a:rPr lang="en-US" sz="3800" dirty="0"/>
              <a:t>y</a:t>
            </a:r>
            <a:r>
              <a:rPr lang="he-IL" sz="3800" dirty="0"/>
              <a:t> יכול לקבל ערך </a:t>
            </a:r>
            <a:r>
              <a:rPr lang="en-US" sz="3800" dirty="0"/>
              <a:t>3</a:t>
            </a:r>
            <a:r>
              <a:rPr lang="he-IL" sz="3800" dirty="0"/>
              <a:t> לאחר ששני התהליכים סיימו את פעילותם? נמק והסבר</a:t>
            </a:r>
            <a:r>
              <a:rPr lang="he-IL" sz="3800" dirty="0" smtClean="0"/>
              <a:t>.</a:t>
            </a:r>
          </a:p>
          <a:p>
            <a:pPr marL="457200" lvl="1" indent="0" algn="r" rtl="1">
              <a:buNone/>
            </a:pPr>
            <a:r>
              <a:rPr lang="he-IL" sz="3800" dirty="0"/>
              <a:t>	</a:t>
            </a:r>
            <a:r>
              <a:rPr lang="he-IL" sz="3800" dirty="0" smtClean="0"/>
              <a:t>לא</a:t>
            </a:r>
            <a:r>
              <a:rPr lang="he-IL" sz="3800" dirty="0"/>
              <a:t>. הערך המינימלי ש </a:t>
            </a:r>
            <a:r>
              <a:rPr lang="en-US" sz="3800" dirty="0"/>
              <a:t>y</a:t>
            </a:r>
            <a:r>
              <a:rPr lang="he-IL" sz="3800" dirty="0"/>
              <a:t> יכול לקבל הינו 10, בגלל תהליך 1.</a:t>
            </a:r>
            <a:endParaRPr lang="en-US" sz="3800" dirty="0"/>
          </a:p>
          <a:p>
            <a:pPr lvl="1" algn="r" rtl="1"/>
            <a:r>
              <a:rPr lang="he-IL" sz="3800" dirty="0" smtClean="0"/>
              <a:t>באם </a:t>
            </a:r>
            <a:r>
              <a:rPr lang="he-IL" sz="3800" dirty="0"/>
              <a:t>הפעולה </a:t>
            </a:r>
            <a:r>
              <a:rPr lang="en-US" sz="3800" dirty="0"/>
              <a:t>“y=y+2;”</a:t>
            </a:r>
            <a:r>
              <a:rPr lang="he-IL" sz="3800" dirty="0"/>
              <a:t> ב- </a:t>
            </a:r>
            <a:r>
              <a:rPr lang="en-US" sz="3800" dirty="0"/>
              <a:t>Process 1</a:t>
            </a:r>
            <a:r>
              <a:rPr lang="he-IL" sz="3800" dirty="0"/>
              <a:t> הייתה פעולה אטומית מהם הערכים הסופיים שהיה יכול לקבל </a:t>
            </a:r>
            <a:r>
              <a:rPr lang="en-US" sz="3800" dirty="0"/>
              <a:t>y</a:t>
            </a:r>
            <a:r>
              <a:rPr lang="he-IL" sz="3800" dirty="0"/>
              <a:t>? נמק והסבר.</a:t>
            </a:r>
            <a:r>
              <a:rPr lang="he-IL" sz="3800" b="1" dirty="0"/>
              <a:t> </a:t>
            </a:r>
            <a:endParaRPr lang="he-IL" sz="3800" b="1" dirty="0" smtClean="0"/>
          </a:p>
          <a:p>
            <a:pPr marL="457200" lvl="1" indent="0" algn="r" rtl="1">
              <a:buNone/>
            </a:pPr>
            <a:r>
              <a:rPr lang="he-IL" sz="3800" b="1" dirty="0"/>
              <a:t>	</a:t>
            </a:r>
            <a:r>
              <a:rPr lang="he-IL" sz="3800" dirty="0" smtClean="0"/>
              <a:t>ערכים </a:t>
            </a:r>
            <a:r>
              <a:rPr lang="he-IL" sz="3800" dirty="0"/>
              <a:t>בין 30 ל 40. במקרה הכי גרוע יכולים להיפגע 5 </a:t>
            </a:r>
            <a:r>
              <a:rPr lang="he-IL" sz="3800" dirty="0" err="1"/>
              <a:t>איטרציות</a:t>
            </a:r>
            <a:r>
              <a:rPr lang="he-IL" sz="3800" dirty="0"/>
              <a:t> של תהליך 2.</a:t>
            </a:r>
            <a:endParaRPr lang="en-US" sz="3800" dirty="0"/>
          </a:p>
          <a:p>
            <a:pPr algn="r" rtl="1"/>
            <a:endParaRPr lang="en-US" sz="4200" dirty="0"/>
          </a:p>
        </p:txBody>
      </p:sp>
    </p:spTree>
    <p:extLst>
      <p:ext uri="{BB962C8B-B14F-4D97-AF65-F5344CB8AC3E}">
        <p14:creationId xmlns:p14="http://schemas.microsoft.com/office/powerpoint/2010/main" val="300468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r" rtl="1">
              <a:buNone/>
            </a:pPr>
            <a:r>
              <a:rPr lang="he-IL" sz="1600" dirty="0"/>
              <a:t>(בשאלה זו יש לבטא את כל התשובות כחזקות של 2) במערכת 64</a:t>
            </a:r>
            <a:r>
              <a:rPr lang="en-US" sz="1600" dirty="0"/>
              <a:t>bit </a:t>
            </a:r>
            <a:r>
              <a:rPr lang="he-IL" sz="1600" dirty="0" smtClean="0"/>
              <a:t> מסוימת </a:t>
            </a:r>
            <a:r>
              <a:rPr lang="he-IL" sz="1600" dirty="0"/>
              <a:t>מחולקת כתובת הזיכרון </a:t>
            </a:r>
            <a:r>
              <a:rPr lang="he-IL" sz="1600" dirty="0" err="1"/>
              <a:t>הוירטואלית</a:t>
            </a:r>
            <a:r>
              <a:rPr lang="he-IL" sz="1600" dirty="0"/>
              <a:t> (לוגית) בהתאם לסכמה הבאה</a:t>
            </a:r>
            <a:r>
              <a:rPr lang="he-IL" sz="1600" dirty="0" smtClean="0"/>
              <a:t>:</a:t>
            </a:r>
          </a:p>
          <a:p>
            <a:pPr marL="0" indent="0" algn="r" rtl="1">
              <a:buNone/>
            </a:pPr>
            <a:endParaRPr lang="he-IL" sz="1600" dirty="0" smtClean="0"/>
          </a:p>
          <a:p>
            <a:pPr marL="0" indent="0" algn="r" rtl="1">
              <a:buNone/>
            </a:pPr>
            <a:endParaRPr lang="he-IL" sz="1600" dirty="0"/>
          </a:p>
          <a:p>
            <a:pPr marL="0" indent="0" algn="r" rtl="1">
              <a:buNone/>
            </a:pPr>
            <a:r>
              <a:rPr lang="he-IL" sz="1600" dirty="0" smtClean="0"/>
              <a:t>א. מהו </a:t>
            </a:r>
            <a:r>
              <a:rPr lang="he-IL" sz="1600" dirty="0"/>
              <a:t>גודל ה- </a:t>
            </a:r>
            <a:r>
              <a:rPr lang="en-US" sz="1600" dirty="0"/>
              <a:t>page </a:t>
            </a:r>
            <a:r>
              <a:rPr lang="he-IL" sz="1600" dirty="0"/>
              <a:t>במערכת זו (ב- </a:t>
            </a:r>
            <a:r>
              <a:rPr lang="en-US" sz="1600" dirty="0"/>
              <a:t>bytes)? </a:t>
            </a:r>
            <a:r>
              <a:rPr lang="he-IL" sz="1600" dirty="0"/>
              <a:t>נמק והסבר</a:t>
            </a:r>
            <a:r>
              <a:rPr lang="he-IL" sz="1600" dirty="0" smtClean="0"/>
              <a:t>.</a:t>
            </a:r>
          </a:p>
          <a:p>
            <a:pPr marL="0" indent="0" algn="r" rtl="1">
              <a:buNone/>
            </a:pPr>
            <a:r>
              <a:rPr lang="he-IL" sz="1600" dirty="0"/>
              <a:t>א.	2^14=16</a:t>
            </a:r>
            <a:r>
              <a:rPr lang="en-US" sz="1600" dirty="0"/>
              <a:t>KB</a:t>
            </a:r>
          </a:p>
          <a:p>
            <a:pPr marL="0" indent="0" algn="r" rtl="1">
              <a:buNone/>
            </a:pPr>
            <a:endParaRPr lang="he-IL" sz="1600" dirty="0"/>
          </a:p>
          <a:p>
            <a:pPr marL="0" indent="0" algn="r" rtl="1">
              <a:buNone/>
            </a:pPr>
            <a:r>
              <a:rPr lang="he-IL" sz="1600" dirty="0" smtClean="0"/>
              <a:t>ב. מהו </a:t>
            </a:r>
            <a:r>
              <a:rPr lang="he-IL" sz="1600" dirty="0"/>
              <a:t>מספר הסגמנטים המקסימלי שיכולים להיות לתהליך? נמק והסבר</a:t>
            </a:r>
            <a:r>
              <a:rPr lang="he-IL" sz="1600" dirty="0" smtClean="0"/>
              <a:t>.</a:t>
            </a:r>
          </a:p>
          <a:p>
            <a:pPr marL="0" indent="0" algn="r" rtl="1">
              <a:buNone/>
            </a:pPr>
            <a:r>
              <a:rPr lang="he-IL" sz="1600" dirty="0"/>
              <a:t>ב.	2^6</a:t>
            </a:r>
          </a:p>
          <a:p>
            <a:pPr marL="0" indent="0" algn="r" rtl="1">
              <a:buNone/>
            </a:pPr>
            <a:endParaRPr lang="he-IL" sz="1600" dirty="0"/>
          </a:p>
          <a:p>
            <a:pPr marL="0" indent="0" algn="r" rtl="1">
              <a:buNone/>
            </a:pPr>
            <a:r>
              <a:rPr lang="he-IL" sz="1600" dirty="0" smtClean="0"/>
              <a:t>ג. הנח </a:t>
            </a:r>
            <a:r>
              <a:rPr lang="he-IL" sz="1600" dirty="0"/>
              <a:t>כי כל הטבלאות המשמשות את הכתובת </a:t>
            </a:r>
            <a:r>
              <a:rPr lang="he-IL" sz="1600" dirty="0" err="1"/>
              <a:t>הוירטואלית</a:t>
            </a:r>
            <a:r>
              <a:rPr lang="he-IL" sz="1600" dirty="0"/>
              <a:t> (מלבד טבלת הסגמנטים) הן בגודל של </a:t>
            </a:r>
            <a:r>
              <a:rPr lang="en-US" sz="1600" dirty="0"/>
              <a:t>page (</a:t>
            </a:r>
            <a:r>
              <a:rPr lang="he-IL" sz="1600" dirty="0"/>
              <a:t>על מנת שניתן יהיה לאחסן אותן בנוחות בדיסק במידת הצורך). מהו גודל כל רשומה ב- </a:t>
            </a:r>
            <a:r>
              <a:rPr lang="en-US" sz="1600" dirty="0"/>
              <a:t>page table? </a:t>
            </a:r>
            <a:r>
              <a:rPr lang="he-IL" sz="1600" dirty="0"/>
              <a:t>נמק והסבר</a:t>
            </a:r>
            <a:r>
              <a:rPr lang="he-IL" sz="1600" dirty="0" smtClean="0"/>
              <a:t>.</a:t>
            </a:r>
          </a:p>
          <a:p>
            <a:pPr marL="0" indent="0" algn="r" rtl="1">
              <a:buNone/>
            </a:pPr>
            <a:r>
              <a:rPr lang="en-US" sz="1600" dirty="0" smtClean="0"/>
              <a:t>2^14/2^11 = 2^3bytes</a:t>
            </a:r>
            <a:endParaRPr lang="he-IL" sz="1600" dirty="0"/>
          </a:p>
          <a:p>
            <a:pPr marL="0" indent="0" algn="r" rtl="1">
              <a:buNone/>
            </a:pPr>
            <a:r>
              <a:rPr lang="he-IL" sz="1600" dirty="0"/>
              <a:t>ד.	מהו הזיכרון המקסימלי שניתן להקצות לסגמנט בארכיטקטורה המתוארת? מהו ה- </a:t>
            </a:r>
            <a:r>
              <a:rPr lang="en-US" sz="1600" dirty="0"/>
              <a:t>overhead (</a:t>
            </a:r>
            <a:r>
              <a:rPr lang="he-IL" sz="1600" dirty="0"/>
              <a:t>מבחינת כמות הזיכרון המבוזבז לצורך טבלאות התומכות ב- </a:t>
            </a:r>
            <a:r>
              <a:rPr lang="en-US" sz="1600" dirty="0"/>
              <a:t>paging) </a:t>
            </a:r>
            <a:r>
              <a:rPr lang="he-IL" sz="1600" dirty="0"/>
              <a:t>הנדרש לצורך ניהול זיכרון זה? נמק והסבר.</a:t>
            </a:r>
          </a:p>
          <a:p>
            <a:pPr marL="0" indent="0" algn="r">
              <a:buNone/>
            </a:pPr>
            <a:r>
              <a:rPr lang="en-US" sz="1600" dirty="0"/>
              <a:t>2^44*2^14 </a:t>
            </a:r>
            <a:r>
              <a:rPr lang="he-IL" sz="1600" dirty="0" smtClean="0"/>
              <a:t>כמות זיכרון מקסימלית לסגמנט: </a:t>
            </a:r>
          </a:p>
          <a:p>
            <a:pPr marL="0" indent="0" algn="r" rtl="1">
              <a:buNone/>
            </a:pPr>
            <a:r>
              <a:rPr lang="he-IL" sz="1600" dirty="0" smtClean="0"/>
              <a:t>ה- </a:t>
            </a:r>
            <a:r>
              <a:rPr lang="en-US" sz="1600" dirty="0" smtClean="0"/>
              <a:t>overhead</a:t>
            </a:r>
            <a:r>
              <a:rPr lang="he-IL" sz="1600" dirty="0" smtClean="0"/>
              <a:t>: </a:t>
            </a:r>
            <a:r>
              <a:rPr lang="en-US" sz="1600" dirty="0"/>
              <a:t>2^14*(1+2^11+2^11*2^11+2^11*2^11*2^11)</a:t>
            </a:r>
            <a:endParaRPr lang="he-IL" sz="1600" dirty="0"/>
          </a:p>
          <a:p>
            <a:pPr marL="0" indent="0" algn="r" rtl="1">
              <a:buNone/>
            </a:pPr>
            <a:endParaRPr lang="en-US" sz="16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204864"/>
            <a:ext cx="5943600" cy="474345"/>
          </a:xfrm>
          <a:prstGeom prst="rect">
            <a:avLst/>
          </a:prstGeom>
          <a:noFill/>
          <a:ln>
            <a:noFill/>
          </a:ln>
        </p:spPr>
      </p:pic>
    </p:spTree>
    <p:extLst>
      <p:ext uri="{BB962C8B-B14F-4D97-AF65-F5344CB8AC3E}">
        <p14:creationId xmlns:p14="http://schemas.microsoft.com/office/powerpoint/2010/main" val="323039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60648"/>
            <a:ext cx="8229600" cy="6480720"/>
          </a:xfrm>
        </p:spPr>
        <p:txBody>
          <a:bodyPr>
            <a:normAutofit lnSpcReduction="10000"/>
          </a:bodyPr>
          <a:lstStyle/>
          <a:p>
            <a:pPr marL="0" indent="0" algn="r" rtl="1">
              <a:buNone/>
            </a:pPr>
            <a:r>
              <a:rPr lang="he-IL" dirty="0"/>
              <a:t>מהו העיקרון במערכות פעלה על-בסיסו פועל ה- </a:t>
            </a:r>
            <a:r>
              <a:rPr lang="en-US" dirty="0"/>
              <a:t>working set</a:t>
            </a:r>
            <a:r>
              <a:rPr lang="he-IL" dirty="0"/>
              <a:t>? הסבר</a:t>
            </a:r>
            <a:r>
              <a:rPr lang="he-IL" dirty="0" smtClean="0"/>
              <a:t>.</a:t>
            </a:r>
          </a:p>
          <a:p>
            <a:pPr marL="0" indent="0" algn="r" rtl="1">
              <a:buNone/>
            </a:pPr>
            <a:r>
              <a:rPr lang="he-IL" dirty="0"/>
              <a:t>תשובה – עיקרון ה- </a:t>
            </a:r>
            <a:r>
              <a:rPr lang="en-US" dirty="0"/>
              <a:t>locality</a:t>
            </a:r>
            <a:r>
              <a:rPr lang="he-IL" dirty="0"/>
              <a:t>.</a:t>
            </a:r>
            <a:endParaRPr lang="en-US" dirty="0"/>
          </a:p>
          <a:p>
            <a:pPr marL="0" indent="0" algn="r" rtl="1">
              <a:buNone/>
            </a:pPr>
            <a:endParaRPr lang="he-IL" dirty="0" smtClean="0"/>
          </a:p>
          <a:p>
            <a:pPr marL="0" indent="0" algn="r" rtl="1">
              <a:buNone/>
            </a:pPr>
            <a:r>
              <a:rPr lang="he-IL" dirty="0" smtClean="0"/>
              <a:t>מהן </a:t>
            </a:r>
            <a:r>
              <a:rPr lang="he-IL" dirty="0"/>
              <a:t>הבעיות העיקריות בשימוש ב- </a:t>
            </a:r>
            <a:r>
              <a:rPr lang="en-US" dirty="0"/>
              <a:t>working set</a:t>
            </a:r>
            <a:r>
              <a:rPr lang="he-IL" dirty="0" smtClean="0"/>
              <a:t>?</a:t>
            </a:r>
          </a:p>
          <a:p>
            <a:pPr marL="0" indent="0" algn="r" rtl="1">
              <a:buNone/>
            </a:pPr>
            <a:r>
              <a:rPr lang="he-IL" u="sng" dirty="0"/>
              <a:t>תשובה</a:t>
            </a:r>
            <a:endParaRPr lang="en-US" u="sng" dirty="0"/>
          </a:p>
          <a:p>
            <a:pPr marL="0" lvl="0" indent="0" algn="r" rtl="1">
              <a:buNone/>
            </a:pPr>
            <a:r>
              <a:rPr lang="he-IL" dirty="0"/>
              <a:t>העבר לא בהכרח חוזה את העתיד וה- </a:t>
            </a:r>
            <a:r>
              <a:rPr lang="en-US" dirty="0"/>
              <a:t>working set</a:t>
            </a:r>
            <a:r>
              <a:rPr lang="he-IL" dirty="0"/>
              <a:t> משנה את גודלו ותוכנו.</a:t>
            </a:r>
            <a:endParaRPr lang="en-US" dirty="0"/>
          </a:p>
          <a:p>
            <a:pPr marL="0" lvl="0" indent="0" algn="r" rtl="1">
              <a:buNone/>
            </a:pPr>
            <a:r>
              <a:rPr lang="he-IL" dirty="0"/>
              <a:t>מדידה </a:t>
            </a:r>
            <a:r>
              <a:rPr lang="he-IL" dirty="0" err="1" smtClean="0"/>
              <a:t>אמיתית</a:t>
            </a:r>
            <a:r>
              <a:rPr lang="he-IL" dirty="0" smtClean="0"/>
              <a:t> </a:t>
            </a:r>
            <a:r>
              <a:rPr lang="he-IL" dirty="0"/>
              <a:t>של ה- </a:t>
            </a:r>
            <a:r>
              <a:rPr lang="en-US" dirty="0"/>
              <a:t>working set</a:t>
            </a:r>
            <a:r>
              <a:rPr lang="he-IL" dirty="0"/>
              <a:t> היא בלתי מעשית וניתנת לקירוב בלבד. דורש למעשה </a:t>
            </a:r>
            <a:r>
              <a:rPr lang="en-US" dirty="0"/>
              <a:t>timestamp</a:t>
            </a:r>
            <a:r>
              <a:rPr lang="he-IL" dirty="0"/>
              <a:t> לכל קריאה מהזיכרון ותחזוקת </a:t>
            </a:r>
            <a:r>
              <a:rPr lang="en-US" dirty="0"/>
              <a:t>queue</a:t>
            </a:r>
            <a:r>
              <a:rPr lang="he-IL" dirty="0"/>
              <a:t> בו יסודרו ה-  </a:t>
            </a:r>
            <a:r>
              <a:rPr lang="en-US" dirty="0"/>
              <a:t>pages</a:t>
            </a:r>
            <a:r>
              <a:rPr lang="he-IL" dirty="0"/>
              <a:t> של כל </a:t>
            </a:r>
            <a:r>
              <a:rPr lang="en-US" dirty="0"/>
              <a:t>process</a:t>
            </a:r>
            <a:r>
              <a:rPr lang="he-IL" dirty="0"/>
              <a:t> לפי סדר הקריאה שלהם.</a:t>
            </a:r>
            <a:endParaRPr lang="en-US" dirty="0"/>
          </a:p>
          <a:p>
            <a:pPr algn="r" rtl="1"/>
            <a:endParaRPr lang="en-US" dirty="0"/>
          </a:p>
        </p:txBody>
      </p:sp>
    </p:spTree>
    <p:extLst>
      <p:ext uri="{BB962C8B-B14F-4D97-AF65-F5344CB8AC3E}">
        <p14:creationId xmlns:p14="http://schemas.microsoft.com/office/powerpoint/2010/main" val="220495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5416"/>
            <a:ext cx="8229600" cy="1143000"/>
          </a:xfrm>
        </p:spPr>
        <p:txBody>
          <a:bodyPr/>
          <a:lstStyle/>
          <a:p>
            <a:endParaRPr lang="en-US"/>
          </a:p>
        </p:txBody>
      </p:sp>
      <p:sp>
        <p:nvSpPr>
          <p:cNvPr id="3" name="Content Placeholder 2"/>
          <p:cNvSpPr>
            <a:spLocks noGrp="1"/>
          </p:cNvSpPr>
          <p:nvPr>
            <p:ph idx="1"/>
          </p:nvPr>
        </p:nvSpPr>
        <p:spPr>
          <a:xfrm>
            <a:off x="457200" y="260648"/>
            <a:ext cx="8229600" cy="6408712"/>
          </a:xfrm>
        </p:spPr>
        <p:txBody>
          <a:bodyPr>
            <a:normAutofit/>
          </a:bodyPr>
          <a:lstStyle/>
          <a:p>
            <a:pPr marL="0" indent="0" algn="r" rtl="1">
              <a:buNone/>
            </a:pPr>
            <a:r>
              <a:rPr lang="he-IL" dirty="0"/>
              <a:t>אחת האופציות במערכות </a:t>
            </a:r>
            <a:r>
              <a:rPr lang="en-US" dirty="0"/>
              <a:t>mainframe</a:t>
            </a:r>
            <a:r>
              <a:rPr lang="he-IL" dirty="0"/>
              <a:t> היא להגביל את מספר ה- </a:t>
            </a:r>
            <a:r>
              <a:rPr lang="en-US" dirty="0"/>
              <a:t>processes</a:t>
            </a:r>
            <a:r>
              <a:rPr lang="he-IL" dirty="0"/>
              <a:t> שיכולים לשהות  בו-זמנית במערכת. סמן עבור כל אחד מהמדדים להלן האם ערכו יעלה או ירד במידה ותופעל אופציה זו:</a:t>
            </a:r>
            <a:endParaRPr lang="en-US" dirty="0"/>
          </a:p>
          <a:p>
            <a:pPr lvl="0" algn="r" rtl="1"/>
            <a:r>
              <a:rPr lang="he-IL" dirty="0"/>
              <a:t>הזיכרון המוקצה לכל תהליך במערכת – תשובה: יגדל.</a:t>
            </a:r>
            <a:endParaRPr lang="en-US" dirty="0"/>
          </a:p>
          <a:p>
            <a:pPr lvl="0" algn="r" rtl="1"/>
            <a:r>
              <a:rPr lang="he-IL" dirty="0"/>
              <a:t>מספר ה- </a:t>
            </a:r>
            <a:r>
              <a:rPr lang="en-US" dirty="0"/>
              <a:t>processes</a:t>
            </a:r>
            <a:r>
              <a:rPr lang="he-IL" dirty="0"/>
              <a:t> במצב </a:t>
            </a:r>
            <a:r>
              <a:rPr lang="en-US" dirty="0"/>
              <a:t>runnable</a:t>
            </a:r>
            <a:r>
              <a:rPr lang="he-IL" dirty="0"/>
              <a:t> – תשובה: יגדל? (יש כאן </a:t>
            </a:r>
            <a:r>
              <a:rPr lang="en-US" dirty="0"/>
              <a:t>tradeoff</a:t>
            </a:r>
            <a:r>
              <a:rPr lang="he-IL" dirty="0"/>
              <a:t> בין כמות תהליכים סה"כ שהם פוטנציאל ל- </a:t>
            </a:r>
            <a:r>
              <a:rPr lang="en-US" dirty="0"/>
              <a:t>running</a:t>
            </a:r>
            <a:r>
              <a:rPr lang="he-IL" dirty="0"/>
              <a:t> לבין גודל התורים על ה- </a:t>
            </a:r>
            <a:r>
              <a:rPr lang="en-US" dirty="0"/>
              <a:t>I/O</a:t>
            </a:r>
            <a:r>
              <a:rPr lang="he-IL" dirty="0"/>
              <a:t>).</a:t>
            </a:r>
            <a:endParaRPr lang="en-US" dirty="0"/>
          </a:p>
          <a:p>
            <a:pPr lvl="0" algn="r" rtl="1"/>
            <a:r>
              <a:rPr lang="he-IL" dirty="0"/>
              <a:t>מספר ה- </a:t>
            </a:r>
            <a:r>
              <a:rPr lang="en-US" dirty="0"/>
              <a:t>page faults</a:t>
            </a:r>
            <a:r>
              <a:rPr lang="he-IL" dirty="0"/>
              <a:t> – תשובה: יקטן.</a:t>
            </a:r>
            <a:endParaRPr lang="en-US" dirty="0"/>
          </a:p>
          <a:p>
            <a:pPr lvl="0" algn="r" rtl="1"/>
            <a:r>
              <a:rPr lang="he-IL" dirty="0"/>
              <a:t>ה- </a:t>
            </a:r>
            <a:r>
              <a:rPr lang="en-US" dirty="0"/>
              <a:t>scheduling overhead</a:t>
            </a:r>
            <a:r>
              <a:rPr lang="he-IL" dirty="0"/>
              <a:t> – תשובה: יקטן.</a:t>
            </a:r>
            <a:endParaRPr lang="en-US" dirty="0"/>
          </a:p>
          <a:p>
            <a:pPr algn="r" rtl="1"/>
            <a:endParaRPr lang="en-US" dirty="0"/>
          </a:p>
        </p:txBody>
      </p:sp>
      <p:sp>
        <p:nvSpPr>
          <p:cNvPr id="4" name="Rectangle 3"/>
          <p:cNvSpPr/>
          <p:nvPr/>
        </p:nvSpPr>
        <p:spPr>
          <a:xfrm>
            <a:off x="7452320" y="2780928"/>
            <a:ext cx="936104"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3933056"/>
            <a:ext cx="8388424"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39752" y="5457800"/>
            <a:ext cx="936104"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63688" y="6033864"/>
            <a:ext cx="936104"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30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60648"/>
            <a:ext cx="8229600" cy="5865515"/>
          </a:xfrm>
        </p:spPr>
        <p:txBody>
          <a:bodyPr/>
          <a:lstStyle/>
          <a:p>
            <a:pPr marL="0" indent="0" algn="r" rtl="1">
              <a:buNone/>
            </a:pPr>
            <a:r>
              <a:rPr lang="he-IL" dirty="0"/>
              <a:t>כיצד יוקצה זיכרון לתהליכים בגודל </a:t>
            </a:r>
            <a:r>
              <a:rPr lang="en-US" dirty="0"/>
              <a:t>290K</a:t>
            </a:r>
            <a:r>
              <a:rPr lang="he-IL" dirty="0"/>
              <a:t>, </a:t>
            </a:r>
            <a:r>
              <a:rPr lang="en-US" dirty="0"/>
              <a:t>420K</a:t>
            </a:r>
            <a:r>
              <a:rPr lang="he-IL" dirty="0"/>
              <a:t>, </a:t>
            </a:r>
            <a:r>
              <a:rPr lang="en-US" dirty="0"/>
              <a:t>110K</a:t>
            </a:r>
            <a:r>
              <a:rPr lang="he-IL" dirty="0"/>
              <a:t>, ו- </a:t>
            </a:r>
            <a:r>
              <a:rPr lang="en-US" dirty="0"/>
              <a:t>350K</a:t>
            </a:r>
            <a:r>
              <a:rPr lang="he-IL" dirty="0"/>
              <a:t> המגיעים בסדר זה? הנח שמפת הזיכרון ההתחלתית נראית כך:</a:t>
            </a:r>
            <a:endParaRPr lang="en-US" dirty="0"/>
          </a:p>
          <a:p>
            <a:pPr marL="0" indent="0" algn="r" rtl="1">
              <a:buNone/>
            </a:pPr>
            <a:endParaRPr lang="en-US" dirty="0"/>
          </a:p>
        </p:txBody>
      </p:sp>
      <p:pic>
        <p:nvPicPr>
          <p:cNvPr id="5" name="Picture 4"/>
          <p:cNvPicPr/>
          <p:nvPr/>
        </p:nvPicPr>
        <p:blipFill>
          <a:blip r:embed="rId2" cstate="print"/>
          <a:srcRect/>
          <a:stretch>
            <a:fillRect/>
          </a:stretch>
        </p:blipFill>
        <p:spPr bwMode="auto">
          <a:xfrm>
            <a:off x="827584" y="1772816"/>
            <a:ext cx="8198864" cy="1224136"/>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2571" y="3861048"/>
            <a:ext cx="9632326" cy="2160240"/>
          </a:xfrm>
          <a:prstGeom prst="rect">
            <a:avLst/>
          </a:prstGeom>
          <a:noFill/>
          <a:ln w="9525">
            <a:noFill/>
            <a:miter lim="800000"/>
            <a:headEnd/>
            <a:tailEnd/>
          </a:ln>
        </p:spPr>
      </p:pic>
      <p:pic>
        <p:nvPicPr>
          <p:cNvPr id="7" name="Picture 6"/>
          <p:cNvPicPr/>
          <p:nvPr/>
        </p:nvPicPr>
        <p:blipFill rotWithShape="1">
          <a:blip r:embed="rId4" cstate="print"/>
          <a:srcRect b="50000"/>
          <a:stretch/>
        </p:blipFill>
        <p:spPr bwMode="auto">
          <a:xfrm>
            <a:off x="-36512" y="3933056"/>
            <a:ext cx="9393778" cy="2088232"/>
          </a:xfrm>
          <a:prstGeom prst="rect">
            <a:avLst/>
          </a:prstGeom>
          <a:noFill/>
          <a:ln w="9525">
            <a:noFill/>
            <a:miter lim="800000"/>
            <a:headEnd/>
            <a:tailEnd/>
          </a:ln>
        </p:spPr>
      </p:pic>
      <p:pic>
        <p:nvPicPr>
          <p:cNvPr id="8" name="Picture 7"/>
          <p:cNvPicPr/>
          <p:nvPr/>
        </p:nvPicPr>
        <p:blipFill rotWithShape="1">
          <a:blip r:embed="rId4" cstate="print"/>
          <a:srcRect t="50000"/>
          <a:stretch/>
        </p:blipFill>
        <p:spPr bwMode="auto">
          <a:xfrm>
            <a:off x="-36512" y="3951670"/>
            <a:ext cx="9310039" cy="2069617"/>
          </a:xfrm>
          <a:prstGeom prst="rect">
            <a:avLst/>
          </a:prstGeom>
          <a:noFill/>
          <a:ln w="9525">
            <a:noFill/>
            <a:miter lim="800000"/>
            <a:headEnd/>
            <a:tailEnd/>
          </a:ln>
        </p:spPr>
      </p:pic>
    </p:spTree>
    <p:extLst>
      <p:ext uri="{BB962C8B-B14F-4D97-AF65-F5344CB8AC3E}">
        <p14:creationId xmlns:p14="http://schemas.microsoft.com/office/powerpoint/2010/main" val="16987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32656"/>
            <a:ext cx="8229600" cy="5793507"/>
          </a:xfrm>
        </p:spPr>
        <p:txBody>
          <a:bodyPr/>
          <a:lstStyle/>
          <a:p>
            <a:pPr marL="0" indent="0" algn="r" rtl="1">
              <a:buNone/>
            </a:pPr>
            <a:r>
              <a:rPr lang="he-IL" dirty="0"/>
              <a:t>מערכת </a:t>
            </a:r>
            <a:r>
              <a:rPr lang="en-US" dirty="0"/>
              <a:t>paging</a:t>
            </a:r>
            <a:r>
              <a:rPr lang="he-IL" dirty="0"/>
              <a:t> משתמשת בכתובות של </a:t>
            </a:r>
            <a:r>
              <a:rPr lang="en-US" dirty="0"/>
              <a:t>16bit</a:t>
            </a:r>
            <a:r>
              <a:rPr lang="he-IL" dirty="0"/>
              <a:t> וגודל </a:t>
            </a:r>
            <a:r>
              <a:rPr lang="en-US" dirty="0"/>
              <a:t>page</a:t>
            </a:r>
            <a:r>
              <a:rPr lang="he-IL" dirty="0"/>
              <a:t> של </a:t>
            </a:r>
            <a:r>
              <a:rPr lang="en-US" dirty="0"/>
              <a:t>4K</a:t>
            </a:r>
            <a:r>
              <a:rPr lang="he-IL" dirty="0"/>
              <a:t>. להלן ה- </a:t>
            </a:r>
            <a:r>
              <a:rPr lang="en-US" dirty="0"/>
              <a:t>page tables</a:t>
            </a:r>
            <a:r>
              <a:rPr lang="he-IL" dirty="0"/>
              <a:t> של שני תהליכים במערכת:</a:t>
            </a:r>
            <a:endParaRPr lang="en-US" dirty="0"/>
          </a:p>
          <a:p>
            <a:pPr marL="0" indent="0">
              <a:buNone/>
            </a:pPr>
            <a:endParaRPr lang="he-IL" dirty="0" smtClean="0"/>
          </a:p>
          <a:p>
            <a:pPr marL="0" indent="0">
              <a:buNone/>
            </a:pPr>
            <a:endParaRPr lang="he-IL" dirty="0"/>
          </a:p>
          <a:p>
            <a:pPr marL="0" indent="0">
              <a:buNone/>
            </a:pPr>
            <a:endParaRPr lang="he-IL" dirty="0" smtClean="0"/>
          </a:p>
          <a:p>
            <a:pPr marL="0" indent="0" algn="r" rtl="1">
              <a:buNone/>
            </a:pPr>
            <a:r>
              <a:rPr lang="he-IL" dirty="0"/>
              <a:t>תרגם את הכתובת הלוגית 16,000 של </a:t>
            </a:r>
            <a:r>
              <a:rPr lang="en-US" dirty="0"/>
              <a:t>process 1</a:t>
            </a:r>
            <a:r>
              <a:rPr lang="he-IL" dirty="0"/>
              <a:t> וכתובת לוגית </a:t>
            </a:r>
            <a:r>
              <a:rPr lang="en-US" dirty="0"/>
              <a:t>9000</a:t>
            </a:r>
            <a:r>
              <a:rPr lang="he-IL" dirty="0"/>
              <a:t> של </a:t>
            </a:r>
            <a:r>
              <a:rPr lang="en-US" dirty="0"/>
              <a:t>process 2</a:t>
            </a:r>
            <a:r>
              <a:rPr lang="he-IL" dirty="0"/>
              <a:t> לכתובות פיסיות. </a:t>
            </a:r>
            <a:endParaRPr lang="en-US" dirty="0"/>
          </a:p>
          <a:p>
            <a:pPr marL="0" indent="0">
              <a:buNone/>
            </a:pPr>
            <a:endParaRPr lang="en-US" dirty="0"/>
          </a:p>
        </p:txBody>
      </p:sp>
      <p:pic>
        <p:nvPicPr>
          <p:cNvPr id="4" name="Picture 3"/>
          <p:cNvPicPr/>
          <p:nvPr/>
        </p:nvPicPr>
        <p:blipFill>
          <a:blip r:embed="rId2" cstate="print"/>
          <a:srcRect/>
          <a:stretch>
            <a:fillRect/>
          </a:stretch>
        </p:blipFill>
        <p:spPr bwMode="auto">
          <a:xfrm>
            <a:off x="2627784" y="1484784"/>
            <a:ext cx="4048190" cy="2257276"/>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899592" y="4941168"/>
            <a:ext cx="7416824" cy="1470129"/>
          </a:xfrm>
          <a:prstGeom prst="rect">
            <a:avLst/>
          </a:prstGeom>
          <a:noFill/>
          <a:ln w="9525">
            <a:noFill/>
            <a:miter lim="800000"/>
            <a:headEnd/>
            <a:tailEnd/>
          </a:ln>
        </p:spPr>
      </p:pic>
    </p:spTree>
    <p:extLst>
      <p:ext uri="{BB962C8B-B14F-4D97-AF65-F5344CB8AC3E}">
        <p14:creationId xmlns:p14="http://schemas.microsoft.com/office/powerpoint/2010/main" val="261449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23528" y="-458"/>
            <a:ext cx="8496944" cy="6336704"/>
          </a:xfrm>
        </p:spPr>
        <p:txBody>
          <a:bodyPr>
            <a:noAutofit/>
          </a:bodyPr>
          <a:lstStyle/>
          <a:p>
            <a:pPr marL="0" indent="0" algn="r" rtl="1">
              <a:buNone/>
            </a:pPr>
            <a:r>
              <a:rPr lang="he-IL" sz="2800" dirty="0"/>
              <a:t>בעת שהתכונן לבחינה, עלה רעיון במוחו של דני, סטודנט בקורס מערכות הפעלה, לעיצוב מחדש של ה- </a:t>
            </a:r>
            <a:r>
              <a:rPr lang="en-US" sz="2800" dirty="0"/>
              <a:t>page table</a:t>
            </a:r>
            <a:r>
              <a:rPr lang="he-IL" sz="2800" dirty="0"/>
              <a:t>. הרעיון הוא להעתיק את מנגנון ההצבעה לבלוקים של קובץ בדיסק כפי שממומש ב- </a:t>
            </a:r>
            <a:r>
              <a:rPr lang="en-US" sz="2800" dirty="0" err="1"/>
              <a:t>unix</a:t>
            </a:r>
            <a:r>
              <a:rPr lang="he-IL" sz="2800" dirty="0"/>
              <a:t>. זאת מכיוון שברוב התוכניות עיקר ה- </a:t>
            </a:r>
            <a:r>
              <a:rPr lang="en-US" sz="2800" dirty="0"/>
              <a:t>data</a:t>
            </a:r>
            <a:r>
              <a:rPr lang="he-IL" sz="2800" dirty="0"/>
              <a:t> מצוי בתחילת ה- </a:t>
            </a:r>
            <a:r>
              <a:rPr lang="en-US" sz="2800" dirty="0"/>
              <a:t>address space</a:t>
            </a:r>
            <a:r>
              <a:rPr lang="he-IL" sz="2800" dirty="0"/>
              <a:t>. על-פי המימוש המוצע, ימומש ה- </a:t>
            </a:r>
            <a:r>
              <a:rPr lang="en-US" sz="2800" dirty="0"/>
              <a:t>page table</a:t>
            </a:r>
            <a:r>
              <a:rPr lang="he-IL" sz="2800" dirty="0"/>
              <a:t> כ- </a:t>
            </a:r>
            <a:r>
              <a:rPr lang="en-US" sz="2800" dirty="0"/>
              <a:t>two-level page table</a:t>
            </a:r>
            <a:r>
              <a:rPr lang="he-IL" sz="2800" dirty="0"/>
              <a:t> בתוספת השינוי להלן: המחצית הראשונה של הטבלה הראשית </a:t>
            </a:r>
            <a:r>
              <a:rPr lang="en-US" sz="2800" dirty="0"/>
              <a:t>(outer-page-table)</a:t>
            </a:r>
            <a:r>
              <a:rPr lang="he-IL" sz="2800" dirty="0"/>
              <a:t> תוקדש למיפוי ישיר של </a:t>
            </a:r>
            <a:r>
              <a:rPr lang="en-US" sz="2800" dirty="0"/>
              <a:t>pages</a:t>
            </a:r>
            <a:r>
              <a:rPr lang="he-IL" sz="2800" dirty="0"/>
              <a:t> ל- </a:t>
            </a:r>
            <a:r>
              <a:rPr lang="en-US" sz="2800" dirty="0"/>
              <a:t>frames</a:t>
            </a:r>
            <a:r>
              <a:rPr lang="he-IL" sz="2800" dirty="0"/>
              <a:t> בזיכרון והמחצית </a:t>
            </a:r>
            <a:r>
              <a:rPr lang="he-IL" sz="2800" dirty="0" err="1"/>
              <a:t>השניה</a:t>
            </a:r>
            <a:r>
              <a:rPr lang="he-IL" sz="2800" dirty="0"/>
              <a:t> של הטבלה הראשית תצביע לטבלאות משנה כפי שמבוצע במימוש הסטנדרטי של </a:t>
            </a:r>
            <a:r>
              <a:rPr lang="en-US" sz="2800" dirty="0"/>
              <a:t>two-level page table</a:t>
            </a:r>
            <a:r>
              <a:rPr lang="he-IL" sz="2800" dirty="0"/>
              <a:t>. נסמן את הרשומות במחצית הראשונה של הטבלה הראשית כ- </a:t>
            </a:r>
            <a:r>
              <a:rPr lang="en-US" sz="2800" i="1" dirty="0"/>
              <a:t>fast</a:t>
            </a:r>
            <a:r>
              <a:rPr lang="he-IL" sz="2800" dirty="0"/>
              <a:t> ואת הרשומות במחצית </a:t>
            </a:r>
            <a:r>
              <a:rPr lang="he-IL" sz="2800" dirty="0" err="1"/>
              <a:t>השניה</a:t>
            </a:r>
            <a:r>
              <a:rPr lang="he-IL" sz="2800" dirty="0"/>
              <a:t> כ- </a:t>
            </a:r>
            <a:r>
              <a:rPr lang="en-US" sz="2800" i="1" dirty="0"/>
              <a:t>normal</a:t>
            </a:r>
            <a:r>
              <a:rPr lang="he-IL" sz="2800" dirty="0"/>
              <a:t>. ענה על השאלות הבאות בהנחה שייצוג כתובות במערכת הוא באמצעות </a:t>
            </a:r>
            <a:r>
              <a:rPr lang="en-US" sz="2800" dirty="0"/>
              <a:t>32 bits</a:t>
            </a:r>
            <a:r>
              <a:rPr lang="he-IL" sz="2800" dirty="0"/>
              <a:t>, גודל ה- </a:t>
            </a:r>
            <a:r>
              <a:rPr lang="en-US" sz="2800" dirty="0"/>
              <a:t>page</a:t>
            </a:r>
            <a:r>
              <a:rPr lang="he-IL" sz="2800" dirty="0"/>
              <a:t> הוא </a:t>
            </a:r>
            <a:r>
              <a:rPr lang="en-US" sz="2800" dirty="0"/>
              <a:t>4KB</a:t>
            </a:r>
            <a:r>
              <a:rPr lang="he-IL" sz="2800" dirty="0"/>
              <a:t> והן הטבלה הראשית וכל אחת מטבלאות המשנה (ה- </a:t>
            </a:r>
            <a:r>
              <a:rPr lang="en-US" sz="2800" dirty="0"/>
              <a:t>page tables</a:t>
            </a:r>
            <a:r>
              <a:rPr lang="he-IL" sz="2800" dirty="0"/>
              <a:t>) תופסים בדיוק </a:t>
            </a:r>
            <a:r>
              <a:rPr lang="en-US" sz="2800" dirty="0"/>
              <a:t>page</a:t>
            </a:r>
            <a:r>
              <a:rPr lang="he-IL" sz="2800" dirty="0"/>
              <a:t> אחד.</a:t>
            </a:r>
            <a:endParaRPr lang="en-US" sz="2800" dirty="0"/>
          </a:p>
        </p:txBody>
      </p:sp>
    </p:spTree>
    <p:extLst>
      <p:ext uri="{BB962C8B-B14F-4D97-AF65-F5344CB8AC3E}">
        <p14:creationId xmlns:p14="http://schemas.microsoft.com/office/powerpoint/2010/main" val="810823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79512" y="260648"/>
            <a:ext cx="8784976" cy="6597352"/>
          </a:xfrm>
        </p:spPr>
        <p:txBody>
          <a:bodyPr>
            <a:noAutofit/>
          </a:bodyPr>
          <a:lstStyle/>
          <a:p>
            <a:pPr marL="0" indent="0" algn="r" rtl="1">
              <a:buNone/>
            </a:pPr>
            <a:r>
              <a:rPr lang="he-IL" dirty="0"/>
              <a:t>(4 נק') כמה </a:t>
            </a:r>
            <a:r>
              <a:rPr lang="en-US" dirty="0"/>
              <a:t>pages</a:t>
            </a:r>
            <a:r>
              <a:rPr lang="he-IL" dirty="0"/>
              <a:t> הם </a:t>
            </a:r>
            <a:r>
              <a:rPr lang="en-US" i="1" dirty="0"/>
              <a:t>fast</a:t>
            </a:r>
            <a:r>
              <a:rPr lang="en-US" dirty="0"/>
              <a:t> pages</a:t>
            </a:r>
            <a:r>
              <a:rPr lang="he-IL" dirty="0"/>
              <a:t>? (יש לתת מספר מדויק. לא תתקבל תשובה מתחכמת מסוג "חצי מכלל ה- </a:t>
            </a:r>
            <a:r>
              <a:rPr lang="en-US" dirty="0"/>
              <a:t>pages</a:t>
            </a:r>
            <a:r>
              <a:rPr lang="he-IL" dirty="0"/>
              <a:t>")? </a:t>
            </a:r>
            <a:endParaRPr lang="en-US" dirty="0"/>
          </a:p>
          <a:p>
            <a:pPr marL="0" indent="0" algn="r" rtl="1">
              <a:buNone/>
            </a:pPr>
            <a:r>
              <a:rPr lang="he-IL" dirty="0"/>
              <a:t>תשובה: </a:t>
            </a:r>
            <a:r>
              <a:rPr lang="en-US" dirty="0"/>
              <a:t>4KB/4=1024 PTEs</a:t>
            </a:r>
            <a:r>
              <a:rPr lang="he-IL" dirty="0"/>
              <a:t>, </a:t>
            </a:r>
            <a:r>
              <a:rPr lang="en-US" dirty="0"/>
              <a:t>1024/2=512 PTEs</a:t>
            </a:r>
            <a:r>
              <a:rPr lang="he-IL" dirty="0"/>
              <a:t> =&gt; 512 או </a:t>
            </a:r>
            <a:r>
              <a:rPr lang="en-US" dirty="0"/>
              <a:t>(2^9)</a:t>
            </a:r>
            <a:r>
              <a:rPr lang="he-IL" dirty="0"/>
              <a:t> הם מסוג </a:t>
            </a:r>
            <a:r>
              <a:rPr lang="en-US" i="1" dirty="0"/>
              <a:t>fast</a:t>
            </a:r>
            <a:r>
              <a:rPr lang="en-US" dirty="0"/>
              <a:t> pages</a:t>
            </a:r>
            <a:r>
              <a:rPr lang="he-IL" dirty="0"/>
              <a:t>.</a:t>
            </a:r>
            <a:endParaRPr lang="en-US" dirty="0"/>
          </a:p>
          <a:p>
            <a:pPr marL="0" indent="0" algn="r" rtl="1">
              <a:buNone/>
            </a:pPr>
            <a:endParaRPr lang="he-IL" dirty="0" smtClean="0"/>
          </a:p>
          <a:p>
            <a:pPr marL="0" indent="0" algn="r" rtl="1">
              <a:buNone/>
            </a:pPr>
            <a:r>
              <a:rPr lang="he-IL" dirty="0" smtClean="0"/>
              <a:t>(</a:t>
            </a:r>
            <a:r>
              <a:rPr lang="he-IL" dirty="0"/>
              <a:t>4 נק') כמה </a:t>
            </a:r>
            <a:r>
              <a:rPr lang="en-US" dirty="0"/>
              <a:t>pages</a:t>
            </a:r>
            <a:r>
              <a:rPr lang="he-IL" dirty="0"/>
              <a:t> הם </a:t>
            </a:r>
            <a:r>
              <a:rPr lang="en-US" i="1" dirty="0"/>
              <a:t>normal</a:t>
            </a:r>
            <a:r>
              <a:rPr lang="en-US" dirty="0"/>
              <a:t> pages</a:t>
            </a:r>
            <a:r>
              <a:rPr lang="he-IL" dirty="0"/>
              <a:t>? (יש לתת מספר מדויק). </a:t>
            </a:r>
            <a:endParaRPr lang="en-US" dirty="0"/>
          </a:p>
          <a:p>
            <a:pPr marL="0" indent="0" algn="r" rtl="1">
              <a:buNone/>
            </a:pPr>
            <a:r>
              <a:rPr lang="he-IL" dirty="0" smtClean="0"/>
              <a:t>תשובה</a:t>
            </a:r>
            <a:r>
              <a:rPr lang="he-IL" dirty="0"/>
              <a:t>: בכל טבלה אליה מפנה כל אחת מ- 512 ההפניות במחצית </a:t>
            </a:r>
            <a:r>
              <a:rPr lang="he-IL" dirty="0" err="1"/>
              <a:t>השניה</a:t>
            </a:r>
            <a:r>
              <a:rPr lang="he-IL" dirty="0"/>
              <a:t> של הטבלה הראשית יש 1024 הפניות ל- </a:t>
            </a:r>
            <a:r>
              <a:rPr lang="en-US" dirty="0"/>
              <a:t>frames</a:t>
            </a:r>
            <a:r>
              <a:rPr lang="he-IL" dirty="0"/>
              <a:t>. כלומר סה"כ: </a:t>
            </a:r>
            <a:r>
              <a:rPr lang="en-US" dirty="0"/>
              <a:t>2^9*2^10=2^19</a:t>
            </a:r>
          </a:p>
          <a:p>
            <a:pPr marL="0" indent="0" algn="r" rtl="1">
              <a:buNone/>
            </a:pPr>
            <a:r>
              <a:rPr lang="en-US" dirty="0"/>
              <a:t> </a:t>
            </a:r>
          </a:p>
          <a:p>
            <a:pPr marL="0" indent="0" algn="r" rtl="1">
              <a:buNone/>
            </a:pPr>
            <a:endParaRPr lang="en-US" dirty="0"/>
          </a:p>
        </p:txBody>
      </p:sp>
    </p:spTree>
    <p:extLst>
      <p:ext uri="{BB962C8B-B14F-4D97-AF65-F5344CB8AC3E}">
        <p14:creationId xmlns:p14="http://schemas.microsoft.com/office/powerpoint/2010/main" val="310002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TotalTime>
  <Words>2972</Words>
  <Application>Microsoft Office PowerPoint</Application>
  <PresentationFormat>On-screen Show (4:3)</PresentationFormat>
  <Paragraphs>150</Paragraphs>
  <Slides>37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1,2,3,2,4,2,1,5,6,2,3,7,4,5,6,3,7,2,6</vt:lpstr>
      <vt:lpstr>1,2,3,2,4,2,1,5,6,2,3,7,4,5,6,3,7,2,6</vt:lpstr>
      <vt:lpstr>1,2,3,2,4,2,1,5,6,2,3,7,4,5,6,3,7,2,6</vt:lpstr>
      <vt:lpstr>PowerPoint Presentation</vt:lpstr>
      <vt:lpstr>10, 22, 20, 2, 40, 6, 38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51</cp:revision>
  <dcterms:created xsi:type="dcterms:W3CDTF">2014-05-24T17:31:14Z</dcterms:created>
  <dcterms:modified xsi:type="dcterms:W3CDTF">2016-06-13T11:29:17Z</dcterms:modified>
</cp:coreProperties>
</file>