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260" r:id="rId4"/>
    <p:sldId id="261" r:id="rId5"/>
    <p:sldId id="263" r:id="rId6"/>
    <p:sldId id="269" r:id="rId7"/>
    <p:sldId id="264" r:id="rId8"/>
    <p:sldId id="265" r:id="rId9"/>
    <p:sldId id="258" r:id="rId10"/>
    <p:sldId id="259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2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291" r:id="rId47"/>
    <p:sldId id="292" r:id="rId48"/>
    <p:sldId id="29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02116-5D3A-4B83-BAD8-3B0A9D852E1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B4F1F-D618-4A02-B203-1B0491675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349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790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32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00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179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24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189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439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963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35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038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30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721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624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764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444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F908-C0FD-4666-99AA-9A74D988B94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29C7-4E3B-4E0E-9F7D-7A62BD20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F908-C0FD-4666-99AA-9A74D988B94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29C7-4E3B-4E0E-9F7D-7A62BD20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F908-C0FD-4666-99AA-9A74D988B94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29C7-4E3B-4E0E-9F7D-7A62BD20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3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 baseline="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F908-C0FD-4666-99AA-9A74D988B94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29C7-4E3B-4E0E-9F7D-7A62BD20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9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F908-C0FD-4666-99AA-9A74D988B94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29C7-4E3B-4E0E-9F7D-7A62BD20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8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F908-C0FD-4666-99AA-9A74D988B94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29C7-4E3B-4E0E-9F7D-7A62BD20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4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F908-C0FD-4666-99AA-9A74D988B94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29C7-4E3B-4E0E-9F7D-7A62BD20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F908-C0FD-4666-99AA-9A74D988B94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29C7-4E3B-4E0E-9F7D-7A62BD20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6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F908-C0FD-4666-99AA-9A74D988B94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29C7-4E3B-4E0E-9F7D-7A62BD20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2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F908-C0FD-4666-99AA-9A74D988B94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29C7-4E3B-4E0E-9F7D-7A62BD20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F908-C0FD-4666-99AA-9A74D988B94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29C7-4E3B-4E0E-9F7D-7A62BD20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0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DF908-C0FD-4666-99AA-9A74D988B94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229C7-4E3B-4E0E-9F7D-7A62BD20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9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upload.wikimedia.org/wikipedia/en/0/0b/Asmp_2.gi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pedia.org/wiki/%D7%9E%D7%A2%D7%91%D7%93" TargetMode="External"/><Relationship Id="rId2" Type="http://schemas.openxmlformats.org/officeDocument/2006/relationships/hyperlink" Target="https://he.wikipedia.org/wiki/%D7%90%D7%95%D7%AA_(%D7%A1%D7%99%D7%92%D7%A0%D7%9C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he.wikipedia.org/wiki/%D7%97%D7%95%D7%9E%D7%A8%D7%94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sarned@cs.biu.ac.i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מערכות הפעלה – שיעור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e-IL" sz="4000" dirty="0" smtClean="0"/>
              <a:t>מבוא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9326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דיון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האם יכולה להיות מערכת מחשב ללא מערכת הפעלה</a:t>
            </a:r>
            <a:r>
              <a:rPr lang="he-IL" dirty="0" smtClean="0"/>
              <a:t>?</a:t>
            </a:r>
          </a:p>
          <a:p>
            <a:pPr lvl="1"/>
            <a:r>
              <a:rPr lang="he-IL" dirty="0" smtClean="0"/>
              <a:t>עקרונית אפשר אבל ייצור הרבה בעיות:</a:t>
            </a:r>
          </a:p>
          <a:p>
            <a:pPr lvl="2"/>
            <a:r>
              <a:rPr lang="he-IL" dirty="0" smtClean="0"/>
              <a:t>נצטרך לכתוב תכניות בקוד מכונה</a:t>
            </a:r>
          </a:p>
          <a:p>
            <a:pPr lvl="2"/>
            <a:r>
              <a:rPr lang="he-IL" dirty="0" smtClean="0"/>
              <a:t>לא נוכל להריץ יותר מתוכנית אחת </a:t>
            </a:r>
            <a:r>
              <a:rPr lang="he-IL" dirty="0" err="1" smtClean="0"/>
              <a:t>בו"ז</a:t>
            </a:r>
            <a:endParaRPr lang="he-IL" dirty="0" smtClean="0"/>
          </a:p>
          <a:p>
            <a:pPr lvl="2"/>
            <a:r>
              <a:rPr lang="he-IL" dirty="0" smtClean="0"/>
              <a:t>נצטרך לטפל בעצמנו בכל המקרים והתגובות (למשל שגיאות, תזוזת עכבר, לחיצה על מקש במקלדת)</a:t>
            </a:r>
          </a:p>
          <a:p>
            <a:pPr lvl="2"/>
            <a:r>
              <a:rPr lang="he-IL" dirty="0" smtClean="0"/>
              <a:t>נצטרך לנהל האינטראקציה עם החומרה בעצמנו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 flipH="1">
            <a:off x="2169856" y="4848293"/>
            <a:ext cx="4929278" cy="8223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 smtClean="0">
                <a:solidFill>
                  <a:schemeClr val="tx1"/>
                </a:solidFill>
              </a:rPr>
              <a:t>מתאים בעיקר למערכות "סגורות"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מערכת הפעלה - </a:t>
            </a:r>
            <a:r>
              <a:rPr lang="en-US" altLang="en-US" dirty="0"/>
              <a:t>Design &amp;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/>
              <a:t>לכל מערכת הפעלה יש מטרות </a:t>
            </a:r>
            <a:r>
              <a:rPr lang="en-US" altLang="en-US" dirty="0"/>
              <a:t>(goals)</a:t>
            </a:r>
            <a:r>
              <a:rPr lang="he-IL" altLang="en-US" dirty="0"/>
              <a:t> ועיצוב </a:t>
            </a:r>
            <a:r>
              <a:rPr lang="en-US" altLang="en-US" dirty="0"/>
              <a:t>(design)</a:t>
            </a:r>
            <a:r>
              <a:rPr lang="he-IL" altLang="en-US" dirty="0"/>
              <a:t> שונים:</a:t>
            </a:r>
          </a:p>
          <a:p>
            <a:pPr lvl="1"/>
            <a:r>
              <a:rPr lang="en-US" altLang="en-US" dirty="0"/>
              <a:t>Mainframe</a:t>
            </a:r>
            <a:r>
              <a:rPr lang="he-IL" altLang="en-US" dirty="0"/>
              <a:t> – ניצול מקסימלי של משאבי החומרה</a:t>
            </a:r>
          </a:p>
          <a:p>
            <a:pPr lvl="1"/>
            <a:r>
              <a:rPr lang="en-US" altLang="en-US" dirty="0"/>
              <a:t>PC</a:t>
            </a:r>
            <a:r>
              <a:rPr lang="he-IL" altLang="en-US" dirty="0"/>
              <a:t> – תמיכה מקסימלית בהרצת תכניות של המשתמש</a:t>
            </a:r>
            <a:endParaRPr lang="en-US" altLang="en-US" dirty="0"/>
          </a:p>
          <a:p>
            <a:pPr lvl="1"/>
            <a:r>
              <a:rPr lang="en-US" altLang="en-US" dirty="0"/>
              <a:t>Handheld</a:t>
            </a:r>
            <a:r>
              <a:rPr lang="he-IL" altLang="en-US" dirty="0"/>
              <a:t> – ממשק נוח להרצת אפליקציות; ביצועים טובים פר יחידת ניצול של הסוללה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560457" y="4618361"/>
            <a:ext cx="2032001" cy="84182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Tahoma" pitchFamily="34" charset="0"/>
                <a:ea typeface="ＭＳ Ｐゴシック" charset="-128"/>
                <a:cs typeface="Tahoma" pitchFamily="34" charset="0"/>
              </a:rPr>
              <a:t>convenience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82171" y="4618361"/>
            <a:ext cx="2032001" cy="84182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Tahoma" pitchFamily="34" charset="0"/>
                <a:ea typeface="ＭＳ Ｐゴシック" charset="-128"/>
                <a:cs typeface="Tahoma" pitchFamily="34" charset="0"/>
              </a:rPr>
              <a:t>efficiency</a:t>
            </a:r>
          </a:p>
        </p:txBody>
      </p:sp>
      <p:sp>
        <p:nvSpPr>
          <p:cNvPr id="6" name="Left-Right Arrow 5"/>
          <p:cNvSpPr>
            <a:spLocks noChangeArrowheads="1"/>
          </p:cNvSpPr>
          <p:nvPr/>
        </p:nvSpPr>
        <p:spPr bwMode="auto">
          <a:xfrm>
            <a:off x="2844800" y="4907967"/>
            <a:ext cx="3614738" cy="363537"/>
          </a:xfrm>
          <a:prstGeom prst="leftRightArrow">
            <a:avLst>
              <a:gd name="adj1" fmla="val 50000"/>
              <a:gd name="adj2" fmla="val 499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Verdana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12788" y="5671554"/>
            <a:ext cx="2476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itchFamily="34" charset="0"/>
              </a:rPr>
              <a:t>performance,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itchFamily="34" charset="0"/>
              </a:rPr>
              <a:t>resource utilization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529388" y="5671554"/>
            <a:ext cx="1506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itchFamily="34" charset="0"/>
              </a:rPr>
              <a:t>ease of use</a:t>
            </a:r>
          </a:p>
        </p:txBody>
      </p:sp>
    </p:spTree>
    <p:extLst>
      <p:ext uri="{BB962C8B-B14F-4D97-AF65-F5344CB8AC3E}">
        <p14:creationId xmlns:p14="http://schemas.microsoft.com/office/powerpoint/2010/main" val="379570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Mainframe, PC, Handheld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30245" y="1315684"/>
            <a:ext cx="8624830" cy="5448518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altLang="en-US" b="1" dirty="0" smtClean="0"/>
              <a:t>Supercomputer</a:t>
            </a:r>
            <a:r>
              <a:rPr lang="en-US" altLang="en-US" dirty="0" smtClean="0"/>
              <a:t> - computer at the frontline of current processing capacity, particularly speed of calculation</a:t>
            </a:r>
          </a:p>
          <a:p>
            <a:pPr algn="l" rtl="0"/>
            <a:r>
              <a:rPr lang="en-US" altLang="en-US" b="1" dirty="0" smtClean="0"/>
              <a:t>Mainframe</a:t>
            </a:r>
            <a:r>
              <a:rPr lang="en-US" altLang="en-US" dirty="0" smtClean="0"/>
              <a:t> – powerful computers used mainly by large organizations for critical applications </a:t>
            </a:r>
            <a:r>
              <a:rPr lang="en-US" altLang="en-US" sz="1400" dirty="0" smtClean="0"/>
              <a:t>(the term originally referred to the large cabinets that housed the central processing unit and main memory of early computers.</a:t>
            </a:r>
            <a:r>
              <a:rPr lang="en-US" altLang="en-US" sz="1400" baseline="30000" dirty="0" smtClean="0"/>
              <a:t> </a:t>
            </a:r>
            <a:r>
              <a:rPr lang="en-US" altLang="en-US" sz="1400" dirty="0" smtClean="0"/>
              <a:t>Later the term was used to distinguish high-end commercial machines from less powerful units)</a:t>
            </a:r>
            <a:endParaRPr lang="en-US" altLang="en-US" dirty="0" smtClean="0"/>
          </a:p>
          <a:p>
            <a:pPr algn="l" rtl="0"/>
            <a:r>
              <a:rPr lang="en-US" altLang="en-US" b="1" dirty="0" smtClean="0"/>
              <a:t>Personal Computer (PC) </a:t>
            </a:r>
            <a:r>
              <a:rPr lang="en-US" altLang="en-US" dirty="0" smtClean="0"/>
              <a:t>- any general-purpose computer whose size, capabilities, and original sales price make it useful for individuals </a:t>
            </a:r>
            <a:r>
              <a:rPr lang="en-US" altLang="en-US" sz="1400" dirty="0" smtClean="0"/>
              <a:t>(and which is intended to be operated directly by an end-user with no intervening computer operator) </a:t>
            </a:r>
          </a:p>
          <a:p>
            <a:pPr algn="l" rtl="0"/>
            <a:r>
              <a:rPr lang="en-US" altLang="en-US" b="1" dirty="0" smtClean="0"/>
              <a:t>Handheld </a:t>
            </a:r>
            <a:r>
              <a:rPr lang="en-US" altLang="en-US" dirty="0" smtClean="0"/>
              <a:t>- pocket-sized computing device, typically having a display screen with touch input and/or a miniature keyboard. </a:t>
            </a:r>
          </a:p>
          <a:p>
            <a:pPr algn="l" rtl="0"/>
            <a:r>
              <a:rPr lang="en-US" altLang="en-US" dirty="0" smtClean="0"/>
              <a:t>Of course, one generation's "supercomputer" is the next generation's "mainframe"</a:t>
            </a:r>
          </a:p>
        </p:txBody>
      </p:sp>
    </p:spTree>
    <p:extLst>
      <p:ext uri="{BB962C8B-B14F-4D97-AF65-F5344CB8AC3E}">
        <p14:creationId xmlns:p14="http://schemas.microsoft.com/office/powerpoint/2010/main" val="333720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מהו טבעה של מערכת ההפעלה?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3280" y="1825625"/>
            <a:ext cx="6772069" cy="4351338"/>
          </a:xfrm>
        </p:spPr>
        <p:txBody>
          <a:bodyPr/>
          <a:lstStyle/>
          <a:p>
            <a:r>
              <a:rPr lang="he-IL" altLang="en-US" dirty="0" smtClean="0"/>
              <a:t>מערכת </a:t>
            </a:r>
            <a:r>
              <a:rPr lang="he-IL" altLang="en-US" dirty="0"/>
              <a:t>ההפעלה היא </a:t>
            </a:r>
            <a:r>
              <a:rPr lang="en-US" altLang="en-US" b="1" dirty="0">
                <a:solidFill>
                  <a:srgbClr val="3366FF"/>
                </a:solidFill>
              </a:rPr>
              <a:t>resource allocator</a:t>
            </a:r>
            <a:r>
              <a:rPr lang="he-IL" altLang="en-US" b="1" dirty="0">
                <a:solidFill>
                  <a:srgbClr val="3366FF"/>
                </a:solidFill>
              </a:rPr>
              <a:t>:</a:t>
            </a:r>
            <a:endParaRPr lang="en-US" altLang="en-US" b="1" dirty="0">
              <a:solidFill>
                <a:srgbClr val="3366FF"/>
              </a:solidFill>
            </a:endParaRPr>
          </a:p>
          <a:p>
            <a:pPr lvl="1"/>
            <a:r>
              <a:rPr lang="he-IL" altLang="en-US" dirty="0"/>
              <a:t>מנהלת את כל המשאבים </a:t>
            </a:r>
            <a:r>
              <a:rPr lang="en-US" altLang="en-US" dirty="0"/>
              <a:t>(</a:t>
            </a:r>
            <a:r>
              <a:rPr lang="en-US" altLang="en-US" dirty="0">
                <a:solidFill>
                  <a:srgbClr val="FF0000"/>
                </a:solidFill>
              </a:rPr>
              <a:t>resources)</a:t>
            </a:r>
            <a:r>
              <a:rPr lang="he-IL" altLang="en-US" dirty="0">
                <a:solidFill>
                  <a:srgbClr val="FF0000"/>
                </a:solidFill>
              </a:rPr>
              <a:t> </a:t>
            </a:r>
            <a:r>
              <a:rPr lang="he-IL" altLang="en-US" dirty="0"/>
              <a:t>– בדומה לממשלה</a:t>
            </a:r>
            <a:endParaRPr lang="en-US" altLang="en-US" dirty="0"/>
          </a:p>
          <a:p>
            <a:pPr lvl="1"/>
            <a:r>
              <a:rPr lang="he-IL" altLang="en-US" dirty="0"/>
              <a:t>מחליטה במצבים של קונפליקט (</a:t>
            </a:r>
            <a:r>
              <a:rPr lang="en-US" altLang="en-US" dirty="0"/>
              <a:t>conflicting</a:t>
            </a:r>
            <a:r>
              <a:rPr lang="he-IL" altLang="en-US" dirty="0"/>
              <a:t> </a:t>
            </a:r>
            <a:r>
              <a:rPr lang="en-US" altLang="en-US" dirty="0"/>
              <a:t>requests</a:t>
            </a:r>
            <a:r>
              <a:rPr lang="he-IL" altLang="en-US" dirty="0"/>
              <a:t>) על מנת שהשימוש במשאבים יהיה יעיל והוגן (</a:t>
            </a:r>
            <a:r>
              <a:rPr lang="en-US" altLang="en-US" dirty="0">
                <a:solidFill>
                  <a:srgbClr val="FF0000"/>
                </a:solidFill>
              </a:rPr>
              <a:t>efficient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0000"/>
                </a:solidFill>
              </a:rPr>
              <a:t>fair</a:t>
            </a:r>
            <a:r>
              <a:rPr lang="he-IL" altLang="en-US" dirty="0"/>
              <a:t>)</a:t>
            </a:r>
            <a:endParaRPr lang="en-US" altLang="en-US" dirty="0"/>
          </a:p>
          <a:p>
            <a:r>
              <a:rPr lang="he-IL" altLang="en-US" dirty="0"/>
              <a:t>מערכת ההפעלה היא </a:t>
            </a:r>
            <a:r>
              <a:rPr lang="en-US" altLang="en-US" b="1" dirty="0">
                <a:solidFill>
                  <a:srgbClr val="3366FF"/>
                </a:solidFill>
              </a:rPr>
              <a:t>control program</a:t>
            </a:r>
            <a:r>
              <a:rPr lang="he-IL" altLang="en-US" b="1" dirty="0">
                <a:solidFill>
                  <a:srgbClr val="3366FF"/>
                </a:solidFill>
              </a:rPr>
              <a:t>:</a:t>
            </a:r>
            <a:endParaRPr lang="en-US" altLang="en-US" b="1" dirty="0">
              <a:solidFill>
                <a:srgbClr val="3366FF"/>
              </a:solidFill>
            </a:endParaRPr>
          </a:p>
          <a:p>
            <a:pPr lvl="1"/>
            <a:r>
              <a:rPr lang="he-IL" altLang="en-US" dirty="0"/>
              <a:t>שולטת על ההרצה (</a:t>
            </a:r>
            <a:r>
              <a:rPr lang="en-US" altLang="en-US" dirty="0">
                <a:solidFill>
                  <a:srgbClr val="FF0000"/>
                </a:solidFill>
              </a:rPr>
              <a:t>execution</a:t>
            </a:r>
            <a:r>
              <a:rPr lang="he-IL" altLang="en-US" dirty="0"/>
              <a:t>)</a:t>
            </a:r>
            <a:r>
              <a:rPr lang="he-IL" altLang="en-US" dirty="0">
                <a:solidFill>
                  <a:srgbClr val="FF0000"/>
                </a:solidFill>
              </a:rPr>
              <a:t> </a:t>
            </a:r>
            <a:r>
              <a:rPr lang="he-IL" altLang="en-US" dirty="0"/>
              <a:t>של התוכניות השונות על מנת למנוע שגיאות </a:t>
            </a:r>
            <a:r>
              <a:rPr lang="en-US" altLang="en-US" dirty="0"/>
              <a:t>(errors)</a:t>
            </a:r>
            <a:r>
              <a:rPr lang="he-IL" altLang="en-US" dirty="0"/>
              <a:t> ושימוש מוטעה/חורג </a:t>
            </a:r>
            <a:r>
              <a:rPr lang="en-US" altLang="en-US" dirty="0"/>
              <a:t>(improper)</a:t>
            </a:r>
            <a:r>
              <a:rPr lang="he-IL" altLang="en-US" dirty="0"/>
              <a:t> במערכת המחשב</a:t>
            </a:r>
            <a:endParaRPr lang="en-US" altLang="en-US" dirty="0"/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4" name="Left Brace 3"/>
          <p:cNvSpPr/>
          <p:nvPr/>
        </p:nvSpPr>
        <p:spPr bwMode="auto">
          <a:xfrm>
            <a:off x="1642380" y="1687176"/>
            <a:ext cx="346230" cy="4252404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97715"/>
            <a:ext cx="16851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חשוב במיוחד כאשר ישנם מספר משתמשים המחוברים לאותו </a:t>
            </a:r>
            <a:r>
              <a:rPr lang="en-US" dirty="0" smtClean="0"/>
              <a:t>mainframe</a:t>
            </a:r>
            <a:r>
              <a:rPr lang="he-IL" dirty="0" smtClean="0"/>
              <a:t> או </a:t>
            </a:r>
            <a:r>
              <a:rPr lang="en-US" dirty="0" smtClean="0"/>
              <a:t>microcomputer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6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הגדרת/תכולת מערכת ההפעלה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1995"/>
            <a:ext cx="7886700" cy="4351338"/>
          </a:xfrm>
        </p:spPr>
        <p:txBody>
          <a:bodyPr/>
          <a:lstStyle/>
          <a:p>
            <a:r>
              <a:rPr lang="he-IL" altLang="en-US" dirty="0" smtClean="0"/>
              <a:t>האם </a:t>
            </a:r>
            <a:r>
              <a:rPr lang="he-IL" altLang="en-US" dirty="0" err="1" smtClean="0"/>
              <a:t>סוליטייר</a:t>
            </a:r>
            <a:r>
              <a:rPr lang="he-IL" altLang="en-US" dirty="0" smtClean="0"/>
              <a:t>, </a:t>
            </a:r>
            <a:r>
              <a:rPr lang="en-US" altLang="en-US" dirty="0" smtClean="0"/>
              <a:t>internet explorer</a:t>
            </a:r>
            <a:r>
              <a:rPr lang="he-IL" altLang="en-US" dirty="0" smtClean="0"/>
              <a:t>, </a:t>
            </a:r>
            <a:r>
              <a:rPr lang="he-IL" altLang="en-US" dirty="0" err="1" smtClean="0"/>
              <a:t>אנטיוירוס</a:t>
            </a:r>
            <a:r>
              <a:rPr lang="he-IL" altLang="en-US" dirty="0" smtClean="0"/>
              <a:t> וצייר הם חלק ממערכת ההפעלה?</a:t>
            </a:r>
            <a:endParaRPr lang="en-US" altLang="en-US" dirty="0" smtClean="0"/>
          </a:p>
          <a:p>
            <a:r>
              <a:rPr lang="he-IL" altLang="en-US" dirty="0" smtClean="0"/>
              <a:t>אין </a:t>
            </a:r>
            <a:r>
              <a:rPr lang="he-IL" altLang="en-US" dirty="0"/>
              <a:t>הגדרה אחת אוניברסלית</a:t>
            </a:r>
          </a:p>
          <a:p>
            <a:r>
              <a:rPr lang="he-IL" altLang="en-US" dirty="0"/>
              <a:t>יש שסוברים:</a:t>
            </a:r>
          </a:p>
          <a:p>
            <a:pPr lvl="1"/>
            <a:r>
              <a:rPr lang="en-US" altLang="en-US" dirty="0"/>
              <a:t>“Everything a vendor ships when you order an operating system”</a:t>
            </a:r>
          </a:p>
          <a:p>
            <a:r>
              <a:rPr lang="he-IL" altLang="en-US" dirty="0"/>
              <a:t>התוכנית/תהליך שרץ/ה כל הזמן במערכת המחשב נקראת </a:t>
            </a:r>
            <a:r>
              <a:rPr lang="en-US" altLang="en-US" dirty="0">
                <a:solidFill>
                  <a:srgbClr val="0070C0"/>
                </a:solidFill>
              </a:rPr>
              <a:t>kernel</a:t>
            </a:r>
            <a:r>
              <a:rPr lang="he-IL" altLang="en-US" dirty="0"/>
              <a:t>. כל שאר התהליכים שרצים מקוטלגים כ- </a:t>
            </a:r>
            <a:r>
              <a:rPr lang="en-US" altLang="en-US" dirty="0"/>
              <a:t>system programs</a:t>
            </a:r>
            <a:r>
              <a:rPr lang="he-IL" altLang="en-US" dirty="0"/>
              <a:t> (תכניות שהגיעו יחד עם מערכת ההפעלה) או </a:t>
            </a:r>
            <a:r>
              <a:rPr lang="en-US" altLang="en-US" dirty="0"/>
              <a:t>application program</a:t>
            </a:r>
            <a:endParaRPr lang="en-US" alt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28650" y="5657850"/>
            <a:ext cx="70786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 dirty="0">
                <a:latin typeface="Maiandra GD" pitchFamily="34" charset="0"/>
              </a:rPr>
              <a:t>The matter of what constitutes an operating system is important! </a:t>
            </a:r>
            <a:br>
              <a:rPr kumimoji="0" lang="en-US" altLang="en-US" i="1" dirty="0">
                <a:latin typeface="Maiandra GD" pitchFamily="34" charset="0"/>
              </a:rPr>
            </a:br>
            <a:r>
              <a:rPr kumimoji="0" lang="en-US" altLang="en-US" i="1" dirty="0">
                <a:latin typeface="Maiandra GD" pitchFamily="34" charset="0"/>
              </a:rPr>
              <a:t>In 1998 this was the essence of a suit filed by the United State Department of Justice against Microsoft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 dirty="0">
                <a:latin typeface="Maiandra GD" pitchFamily="34" charset="0"/>
              </a:rPr>
              <a:t>(even though today most mobile OS include much functionality)</a:t>
            </a:r>
          </a:p>
        </p:txBody>
      </p:sp>
      <p:sp>
        <p:nvSpPr>
          <p:cNvPr id="5" name="Rectangle 4"/>
          <p:cNvSpPr/>
          <p:nvPr/>
        </p:nvSpPr>
        <p:spPr>
          <a:xfrm>
            <a:off x="8613697" y="2449309"/>
            <a:ext cx="194310" cy="1943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13697" y="2936112"/>
            <a:ext cx="194310" cy="1943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13697" y="4186011"/>
            <a:ext cx="194310" cy="1943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08904" y="4012835"/>
            <a:ext cx="2243240" cy="5328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7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הפעלת המחשב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בהדלקת המחשב או </a:t>
            </a:r>
            <a:r>
              <a:rPr lang="en-US" dirty="0" smtClean="0"/>
              <a:t>reboot</a:t>
            </a:r>
            <a:r>
              <a:rPr lang="he-IL" dirty="0" smtClean="0"/>
              <a:t> – עולה </a:t>
            </a:r>
            <a:r>
              <a:rPr lang="en-US" dirty="0" smtClean="0"/>
              <a:t>bootstrap program</a:t>
            </a:r>
            <a:r>
              <a:rPr lang="he-IL" dirty="0" smtClean="0"/>
              <a:t>:</a:t>
            </a:r>
          </a:p>
          <a:p>
            <a:pPr lvl="1"/>
            <a:r>
              <a:rPr lang="he-IL" dirty="0" smtClean="0"/>
              <a:t>בד"כ מאוחסנת ב- </a:t>
            </a:r>
            <a:r>
              <a:rPr lang="en-US" dirty="0" smtClean="0"/>
              <a:t>ROM</a:t>
            </a:r>
            <a:r>
              <a:rPr lang="he-IL" dirty="0" smtClean="0"/>
              <a:t> או </a:t>
            </a:r>
            <a:r>
              <a:rPr lang="en-US" dirty="0" smtClean="0"/>
              <a:t>EPROM</a:t>
            </a:r>
            <a:r>
              <a:rPr lang="he-IL" dirty="0" smtClean="0"/>
              <a:t> (לרוב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מתייחסים אליה בתור ה- </a:t>
            </a:r>
            <a:r>
              <a:rPr lang="en-US" dirty="0" smtClean="0"/>
              <a:t>firmware</a:t>
            </a:r>
            <a:r>
              <a:rPr lang="he-IL" dirty="0" smtClean="0"/>
              <a:t>)</a:t>
            </a:r>
          </a:p>
          <a:p>
            <a:pPr lvl="1"/>
            <a:r>
              <a:rPr lang="he-IL" dirty="0" smtClean="0"/>
              <a:t>מאתחלת את כל מרכיבי המערכת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en-US" dirty="0" smtClean="0"/>
              <a:t>(</a:t>
            </a:r>
            <a:r>
              <a:rPr lang="en-US" altLang="en-US" dirty="0"/>
              <a:t>CPU registers, device controllers,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memory </a:t>
            </a:r>
            <a:r>
              <a:rPr lang="en-US" altLang="en-US" dirty="0"/>
              <a:t>contents, etc.)</a:t>
            </a:r>
          </a:p>
          <a:p>
            <a:pPr lvl="1"/>
            <a:r>
              <a:rPr lang="he-IL" dirty="0" smtClean="0"/>
              <a:t>מעלה את ה- </a:t>
            </a:r>
            <a:r>
              <a:rPr lang="en-US" dirty="0" smtClean="0"/>
              <a:t>kernel</a:t>
            </a:r>
            <a:r>
              <a:rPr lang="he-IL" dirty="0" smtClean="0"/>
              <a:t> של מערכת ההפעלה ומעבירה אליה שליטה</a:t>
            </a:r>
            <a:endParaRPr lang="he-IL" dirty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4328" y="6188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252525"/>
                </a:solidFill>
                <a:latin typeface="Arial" panose="020B0604020202020204" pitchFamily="34" charset="0"/>
              </a:rPr>
              <a:t>bootstrapping</a:t>
            </a:r>
            <a:r>
              <a:rPr lang="en-US">
                <a:solidFill>
                  <a:srgbClr val="252525"/>
                </a:solidFill>
                <a:latin typeface="Arial" panose="020B0604020202020204" pitchFamily="34" charset="0"/>
              </a:rPr>
              <a:t> usually refers to a self-starting process that is supposed to proceed without external input.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723545" y="1542170"/>
            <a:ext cx="447333" cy="38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72" y="2738180"/>
            <a:ext cx="2208156" cy="1656117"/>
          </a:xfrm>
          <a:prstGeom prst="rect">
            <a:avLst/>
          </a:prstGeom>
        </p:spPr>
      </p:pic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2547144" y="5441788"/>
            <a:ext cx="40497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 dirty="0">
                <a:latin typeface="Verdana" pitchFamily="34" charset="0"/>
              </a:rPr>
              <a:t>OS initializes, starts its first process and waits for an event…</a:t>
            </a:r>
          </a:p>
        </p:txBody>
      </p:sp>
    </p:spTree>
    <p:extLst>
      <p:ext uri="{BB962C8B-B14F-4D97-AF65-F5344CB8AC3E}">
        <p14:creationId xmlns:p14="http://schemas.microsoft.com/office/powerpoint/2010/main" val="45039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מערכת מחשב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מערכת המחשב מאופיינת על-ידי:</a:t>
            </a:r>
          </a:p>
          <a:p>
            <a:pPr lvl="1"/>
            <a:r>
              <a:rPr lang="en-US" dirty="0" smtClean="0"/>
              <a:t>CPUs</a:t>
            </a:r>
            <a:r>
              <a:rPr lang="he-IL" dirty="0" smtClean="0"/>
              <a:t> (אחד או יותר)</a:t>
            </a:r>
            <a:r>
              <a:rPr lang="en-US" dirty="0" smtClean="0"/>
              <a:t> </a:t>
            </a:r>
            <a:r>
              <a:rPr lang="he-IL" dirty="0" smtClean="0"/>
              <a:t>ו- </a:t>
            </a:r>
            <a:r>
              <a:rPr lang="en-US" dirty="0" smtClean="0"/>
              <a:t>Device controllers</a:t>
            </a:r>
            <a:r>
              <a:rPr lang="he-IL" dirty="0" smtClean="0"/>
              <a:t> שמחוברים באמצעות </a:t>
            </a:r>
            <a:r>
              <a:rPr lang="en-US" dirty="0" smtClean="0"/>
              <a:t>common bus</a:t>
            </a:r>
            <a:r>
              <a:rPr lang="he-IL" dirty="0" smtClean="0"/>
              <a:t> המאפשר להם גישה לזיכרון המשותף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243" y="3436869"/>
            <a:ext cx="6259513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86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en-US" dirty="0"/>
              <a:t>Device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3674"/>
            <a:ext cx="7886700" cy="4351338"/>
          </a:xfrm>
        </p:spPr>
        <p:txBody>
          <a:bodyPr/>
          <a:lstStyle/>
          <a:p>
            <a:r>
              <a:rPr lang="he-IL" altLang="en-US" dirty="0"/>
              <a:t>כל </a:t>
            </a:r>
            <a:r>
              <a:rPr lang="en-US" altLang="en-US" dirty="0"/>
              <a:t>device controller</a:t>
            </a:r>
            <a:r>
              <a:rPr lang="he-IL" altLang="en-US" dirty="0"/>
              <a:t> אחראי על סוג מסוים של </a:t>
            </a:r>
            <a:r>
              <a:rPr lang="en-US" altLang="en-US" dirty="0"/>
              <a:t>devices</a:t>
            </a:r>
            <a:endParaRPr lang="he-IL" altLang="en-US" dirty="0"/>
          </a:p>
          <a:p>
            <a:r>
              <a:rPr lang="he-IL" altLang="en-US" dirty="0"/>
              <a:t>המידע מ/אל ה- </a:t>
            </a:r>
            <a:r>
              <a:rPr lang="en-US" altLang="en-US" dirty="0"/>
              <a:t>device</a:t>
            </a:r>
            <a:r>
              <a:rPr lang="he-IL" altLang="en-US" dirty="0"/>
              <a:t> מנוהל באמצעות </a:t>
            </a:r>
            <a:r>
              <a:rPr lang="en-US" altLang="en-US" dirty="0"/>
              <a:t>local buffer</a:t>
            </a:r>
            <a:r>
              <a:rPr lang="he-IL" altLang="en-US" dirty="0"/>
              <a:t>:</a:t>
            </a:r>
          </a:p>
          <a:p>
            <a:pPr lvl="1"/>
            <a:r>
              <a:rPr lang="he-IL" altLang="en-US" dirty="0"/>
              <a:t>המעבד מעביר מידע מ/אל הזיכרון הראשי </a:t>
            </a:r>
            <a:r>
              <a:rPr lang="en-US" altLang="en-US" dirty="0"/>
              <a:t>(main memory)</a:t>
            </a:r>
            <a:r>
              <a:rPr lang="he-IL" altLang="en-US" dirty="0"/>
              <a:t> אל/מ ה- </a:t>
            </a:r>
            <a:r>
              <a:rPr lang="en-US" altLang="en-US" dirty="0"/>
              <a:t>local buffers</a:t>
            </a:r>
            <a:endParaRPr lang="he-IL" altLang="en-US" dirty="0"/>
          </a:p>
          <a:p>
            <a:pPr lvl="1"/>
            <a:r>
              <a:rPr lang="he-IL" altLang="en-US" dirty="0"/>
              <a:t>גם ה- </a:t>
            </a:r>
            <a:r>
              <a:rPr lang="en-US" altLang="en-US" dirty="0"/>
              <a:t>I/O</a:t>
            </a:r>
            <a:r>
              <a:rPr lang="he-IL" altLang="en-US" dirty="0"/>
              <a:t> מ/אל ה- </a:t>
            </a:r>
            <a:r>
              <a:rPr lang="en-US" altLang="en-US" dirty="0"/>
              <a:t>device</a:t>
            </a:r>
            <a:r>
              <a:rPr lang="he-IL" altLang="en-US" dirty="0"/>
              <a:t> עצמו מועבר מ/אל ה- </a:t>
            </a:r>
            <a:r>
              <a:rPr lang="en-US" altLang="en-US" dirty="0"/>
              <a:t>local buffer</a:t>
            </a:r>
            <a:r>
              <a:rPr lang="he-IL" altLang="en-US" dirty="0"/>
              <a:t> של ה- </a:t>
            </a:r>
            <a:r>
              <a:rPr lang="en-US" altLang="en-US" dirty="0"/>
              <a:t>controller</a:t>
            </a:r>
          </a:p>
          <a:p>
            <a:r>
              <a:rPr lang="he-IL" altLang="en-US" dirty="0"/>
              <a:t>ה- </a:t>
            </a:r>
            <a:r>
              <a:rPr lang="en-US" altLang="en-US" dirty="0"/>
              <a:t>device controller</a:t>
            </a:r>
            <a:r>
              <a:rPr lang="he-IL" altLang="en-US" dirty="0"/>
              <a:t> מודיע למעבד כאשר הוא מסיים את הטיפול ב- </a:t>
            </a:r>
            <a:r>
              <a:rPr lang="en-US" altLang="en-US" dirty="0"/>
              <a:t>I/O</a:t>
            </a:r>
            <a:r>
              <a:rPr lang="he-IL" altLang="en-US" dirty="0"/>
              <a:t> באמצעות </a:t>
            </a:r>
            <a:r>
              <a:rPr lang="en-US" altLang="en-US" dirty="0"/>
              <a:t>interrupt 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72025"/>
            <a:ext cx="86106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81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ארכיטקטורת מערכת </a:t>
            </a:r>
            <a:r>
              <a:rPr lang="he-IL" altLang="en-US" dirty="0" smtClean="0"/>
              <a:t>מחשב - מעבדים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e-IL" altLang="en-US" dirty="0"/>
              <a:t>ברוב המערכות (מ- </a:t>
            </a:r>
            <a:r>
              <a:rPr lang="en-US" altLang="en-US" dirty="0"/>
              <a:t>mobile</a:t>
            </a:r>
            <a:r>
              <a:rPr lang="he-IL" altLang="en-US" dirty="0"/>
              <a:t> ועד </a:t>
            </a:r>
            <a:r>
              <a:rPr lang="en-US" altLang="en-US" dirty="0"/>
              <a:t>mainframe</a:t>
            </a:r>
            <a:r>
              <a:rPr lang="he-IL" altLang="en-US" dirty="0"/>
              <a:t> ו- </a:t>
            </a:r>
            <a:r>
              <a:rPr lang="en-US" altLang="en-US" dirty="0"/>
              <a:t>super computer</a:t>
            </a:r>
            <a:r>
              <a:rPr lang="he-IL" altLang="en-US" dirty="0"/>
              <a:t>):</a:t>
            </a:r>
          </a:p>
          <a:p>
            <a:pPr lvl="1"/>
            <a:r>
              <a:rPr lang="he-IL" altLang="en-US" dirty="0"/>
              <a:t>מעבד אחד או יותר מסוג </a:t>
            </a:r>
            <a:r>
              <a:rPr lang="en-US" altLang="en-US" dirty="0"/>
              <a:t>general purpose</a:t>
            </a:r>
          </a:p>
          <a:p>
            <a:pPr lvl="1"/>
            <a:r>
              <a:rPr lang="he-IL" altLang="en-US" dirty="0"/>
              <a:t>מעבדים נוספים מסוג </a:t>
            </a:r>
            <a:r>
              <a:rPr lang="en-US" altLang="en-US" dirty="0"/>
              <a:t>special purpose</a:t>
            </a:r>
            <a:r>
              <a:rPr lang="he-IL" altLang="en-US" dirty="0"/>
              <a:t> – למשל </a:t>
            </a:r>
            <a:r>
              <a:rPr lang="en-US" altLang="en-US" dirty="0"/>
              <a:t>digital signal processor (DSP)</a:t>
            </a:r>
            <a:r>
              <a:rPr lang="he-IL" altLang="en-US" dirty="0"/>
              <a:t> או </a:t>
            </a:r>
            <a:r>
              <a:rPr lang="en-US" altLang="en-US" dirty="0"/>
              <a:t>graphic processing unit (GPU)</a:t>
            </a:r>
          </a:p>
          <a:p>
            <a:r>
              <a:rPr lang="he-IL" altLang="en-US" dirty="0">
                <a:solidFill>
                  <a:srgbClr val="3366FF"/>
                </a:solidFill>
              </a:rPr>
              <a:t>מערכות </a:t>
            </a:r>
            <a:r>
              <a:rPr lang="en-US" altLang="en-US" dirty="0">
                <a:solidFill>
                  <a:srgbClr val="3366FF"/>
                </a:solidFill>
              </a:rPr>
              <a:t>Multiprocessors </a:t>
            </a:r>
            <a:r>
              <a:rPr lang="he-IL" altLang="en-US" dirty="0"/>
              <a:t> </a:t>
            </a:r>
          </a:p>
          <a:p>
            <a:pPr lvl="1"/>
            <a:r>
              <a:rPr lang="he-IL" altLang="en-US" dirty="0"/>
              <a:t>שני מעבדים ויותר עם תקשורת ביניהם, החולקים את אותו ה- </a:t>
            </a:r>
            <a:r>
              <a:rPr lang="en-US" altLang="en-US" dirty="0"/>
              <a:t>bus</a:t>
            </a:r>
            <a:r>
              <a:rPr lang="he-IL" altLang="en-US" dirty="0"/>
              <a:t> ולעיתים גם את ה- </a:t>
            </a:r>
            <a:r>
              <a:rPr lang="en-US" altLang="en-US" dirty="0"/>
              <a:t>clock</a:t>
            </a:r>
            <a:r>
              <a:rPr lang="he-IL" altLang="en-US" dirty="0"/>
              <a:t> והזיכרון </a:t>
            </a:r>
            <a:r>
              <a:rPr lang="en-US" altLang="en-US" dirty="0"/>
              <a:t>(memory) </a:t>
            </a:r>
            <a:endParaRPr lang="he-IL" altLang="en-US" dirty="0"/>
          </a:p>
          <a:p>
            <a:pPr lvl="1"/>
            <a:r>
              <a:rPr lang="he-IL" altLang="en-US" dirty="0"/>
              <a:t>הרבה פעמים נקראים </a:t>
            </a:r>
            <a:r>
              <a:rPr lang="en-US" altLang="en-US" dirty="0">
                <a:solidFill>
                  <a:srgbClr val="3366FF"/>
                </a:solidFill>
              </a:rPr>
              <a:t>parallel systems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3366FF"/>
                </a:solidFill>
              </a:rPr>
              <a:t>tightly-coupled systems</a:t>
            </a:r>
          </a:p>
          <a:p>
            <a:pPr lvl="1"/>
            <a:r>
              <a:rPr lang="he-IL" altLang="en-US" dirty="0"/>
              <a:t>יתרונות:</a:t>
            </a:r>
          </a:p>
          <a:p>
            <a:pPr lvl="2"/>
            <a:r>
              <a:rPr lang="en-US" altLang="en-US" sz="1800" dirty="0">
                <a:solidFill>
                  <a:srgbClr val="3366FF"/>
                </a:solidFill>
              </a:rPr>
              <a:t>Increased throughput</a:t>
            </a:r>
            <a:r>
              <a:rPr lang="he-IL" altLang="en-US" sz="1800" dirty="0">
                <a:solidFill>
                  <a:srgbClr val="3366FF"/>
                </a:solidFill>
              </a:rPr>
              <a:t>, </a:t>
            </a:r>
            <a:r>
              <a:rPr lang="en-US" altLang="en-US" sz="1800" dirty="0">
                <a:solidFill>
                  <a:srgbClr val="3366FF"/>
                </a:solidFill>
              </a:rPr>
              <a:t>Economy of scale</a:t>
            </a:r>
            <a:r>
              <a:rPr lang="he-IL" altLang="en-US" sz="1800" dirty="0">
                <a:solidFill>
                  <a:srgbClr val="3366FF"/>
                </a:solidFill>
              </a:rPr>
              <a:t>, </a:t>
            </a:r>
            <a:r>
              <a:rPr lang="en-US" altLang="en-US" sz="1800" dirty="0">
                <a:solidFill>
                  <a:srgbClr val="3366FF"/>
                </a:solidFill>
              </a:rPr>
              <a:t>Increased reliability – graceful degradation </a:t>
            </a:r>
            <a:r>
              <a:rPr lang="en-US" altLang="en-US" sz="1800" dirty="0">
                <a:solidFill>
                  <a:srgbClr val="000000"/>
                </a:solidFill>
              </a:rPr>
              <a:t>or </a:t>
            </a:r>
            <a:r>
              <a:rPr lang="en-US" altLang="en-US" sz="1800" dirty="0">
                <a:solidFill>
                  <a:srgbClr val="3366FF"/>
                </a:solidFill>
              </a:rPr>
              <a:t>fault tolerance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1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en-US" dirty="0">
                <a:solidFill>
                  <a:srgbClr val="3366FF"/>
                </a:solidFill>
              </a:rPr>
              <a:t>Multiprocessors </a:t>
            </a:r>
            <a:r>
              <a:rPr lang="en-US" altLang="en-US" dirty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56" y="1825625"/>
            <a:ext cx="5114308" cy="4351338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altLang="en-US" sz="3600" dirty="0"/>
              <a:t>Two types of Multiprocessing:</a:t>
            </a:r>
          </a:p>
          <a:p>
            <a:pPr marL="742950" lvl="1" indent="-342900" algn="l" rtl="0">
              <a:buFont typeface="Arial" pitchFamily="34" charset="0"/>
              <a:buAutoNum type="arabicPeriod"/>
            </a:pPr>
            <a:r>
              <a:rPr lang="en-US" altLang="en-US" dirty="0">
                <a:solidFill>
                  <a:srgbClr val="3366FF"/>
                </a:solidFill>
              </a:rPr>
              <a:t>Asymmetric Multiprocessing - </a:t>
            </a:r>
            <a:r>
              <a:rPr lang="en-US" altLang="en-US" dirty="0"/>
              <a:t>assigns certain tasks only to certain processors. </a:t>
            </a:r>
          </a:p>
          <a:p>
            <a:pPr marL="742950" lvl="2" indent="0" algn="l" rtl="0">
              <a:buNone/>
            </a:pPr>
            <a:r>
              <a:rPr lang="en-US" altLang="en-US" sz="2200" dirty="0" smtClean="0"/>
              <a:t>In </a:t>
            </a:r>
            <a:r>
              <a:rPr lang="en-US" altLang="en-US" sz="2200" dirty="0"/>
              <a:t>particular, only one processor may be responsible for handling all of the interrupts in the system or perhaps even performing all of the I/O in the system</a:t>
            </a:r>
            <a:endParaRPr lang="en-US" altLang="en-US" dirty="0">
              <a:solidFill>
                <a:srgbClr val="3366FF"/>
              </a:solidFill>
            </a:endParaRPr>
          </a:p>
          <a:p>
            <a:pPr marL="742950" lvl="1" indent="-342900" algn="l" rtl="0">
              <a:buFont typeface="Arial" pitchFamily="34" charset="0"/>
              <a:buAutoNum type="arabicPeriod"/>
            </a:pPr>
            <a:r>
              <a:rPr lang="en-US" altLang="en-US" dirty="0">
                <a:solidFill>
                  <a:srgbClr val="3366FF"/>
                </a:solidFill>
              </a:rPr>
              <a:t>Symmetric Multiprocessing - </a:t>
            </a:r>
            <a:r>
              <a:rPr lang="en-US" altLang="en-US" dirty="0"/>
              <a:t>treats all of the processing elements in the system identically</a:t>
            </a:r>
            <a:endParaRPr lang="en-US" altLang="en-US" sz="3600" dirty="0">
              <a:solidFill>
                <a:srgbClr val="3366FF"/>
              </a:solidFill>
            </a:endParaRPr>
          </a:p>
          <a:p>
            <a:pPr algn="l" rtl="0"/>
            <a:endParaRPr lang="en-US" dirty="0"/>
          </a:p>
        </p:txBody>
      </p:sp>
      <p:pic>
        <p:nvPicPr>
          <p:cNvPr id="5" name="Picture 2" descr="File:Asmp 2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50" y="2101850"/>
            <a:ext cx="37528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2" y="4808241"/>
            <a:ext cx="3379788" cy="16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68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e-IL" dirty="0" smtClean="0"/>
              <a:t>רציונל הקורס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עד היום עסקנו ב:</a:t>
            </a:r>
          </a:p>
          <a:p>
            <a:pPr lvl="1"/>
            <a:r>
              <a:rPr lang="he-IL" dirty="0"/>
              <a:t>רמת התוכנית הבודדת והתהליך </a:t>
            </a:r>
            <a:r>
              <a:rPr lang="en-US" dirty="0"/>
              <a:t> (process)</a:t>
            </a:r>
          </a:p>
          <a:p>
            <a:pPr lvl="1"/>
            <a:r>
              <a:rPr lang="en-US" dirty="0" smtClean="0"/>
              <a:t>syntax</a:t>
            </a:r>
            <a:r>
              <a:rPr lang="he-IL" dirty="0" smtClean="0"/>
              <a:t> של קוד</a:t>
            </a:r>
          </a:p>
          <a:p>
            <a:pPr lvl="1"/>
            <a:r>
              <a:rPr lang="he-IL" dirty="0" smtClean="0"/>
              <a:t>אלגוריתמים בהם משתמש התהליך</a:t>
            </a:r>
            <a:endParaRPr lang="en-US" dirty="0" smtClean="0"/>
          </a:p>
          <a:p>
            <a:r>
              <a:rPr lang="he-IL" dirty="0" smtClean="0"/>
              <a:t>בקורס מערכות הפעלה – העולם בו פועל ה- </a:t>
            </a:r>
            <a:r>
              <a:rPr lang="en-US" dirty="0" smtClean="0"/>
              <a:t>process</a:t>
            </a:r>
            <a:r>
              <a:rPr lang="he-IL" dirty="0" smtClean="0"/>
              <a:t> והאינטראקציה שלו עם הסביבה:</a:t>
            </a:r>
          </a:p>
          <a:p>
            <a:pPr lvl="1"/>
            <a:r>
              <a:rPr lang="he-IL" dirty="0" smtClean="0"/>
              <a:t>מ"ה (ודרכה עם החומרה)</a:t>
            </a:r>
          </a:p>
          <a:p>
            <a:pPr lvl="1"/>
            <a:r>
              <a:rPr lang="en-US" dirty="0" smtClean="0"/>
              <a:t>processes</a:t>
            </a:r>
            <a:r>
              <a:rPr lang="he-IL" dirty="0" smtClean="0"/>
              <a:t> אחרים</a:t>
            </a:r>
          </a:p>
        </p:txBody>
      </p:sp>
      <p:sp>
        <p:nvSpPr>
          <p:cNvPr id="4" name="Rectangle 3"/>
          <p:cNvSpPr/>
          <p:nvPr/>
        </p:nvSpPr>
        <p:spPr>
          <a:xfrm>
            <a:off x="8561070" y="3657600"/>
            <a:ext cx="194310" cy="1943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61070" y="1988820"/>
            <a:ext cx="194310" cy="1943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0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A Dual-Core Design</a:t>
            </a:r>
          </a:p>
        </p:txBody>
      </p:sp>
      <p:pic>
        <p:nvPicPr>
          <p:cNvPr id="25603" name="Picture 10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833563"/>
            <a:ext cx="4783137" cy="3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1"/>
          <p:cNvSpPr txBox="1">
            <a:spLocks noChangeArrowheads="1"/>
          </p:cNvSpPr>
          <p:nvPr/>
        </p:nvSpPr>
        <p:spPr bwMode="auto">
          <a:xfrm>
            <a:off x="527050" y="5473700"/>
            <a:ext cx="67802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>
                <a:latin typeface="Verdana" pitchFamily="34" charset="0"/>
              </a:rPr>
              <a:t>multiCore – use less electricity; faster communication between cores</a:t>
            </a:r>
          </a:p>
        </p:txBody>
      </p:sp>
    </p:spTree>
    <p:extLst>
      <p:ext uri="{BB962C8B-B14F-4D97-AF65-F5344CB8AC3E}">
        <p14:creationId xmlns:p14="http://schemas.microsoft.com/office/powerpoint/2010/main" val="34135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Clustered Systems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36823" y="1825625"/>
            <a:ext cx="8486158" cy="4351338"/>
          </a:xfrm>
        </p:spPr>
        <p:txBody>
          <a:bodyPr>
            <a:noAutofit/>
          </a:bodyPr>
          <a:lstStyle/>
          <a:p>
            <a:pPr algn="l" rtl="0"/>
            <a:r>
              <a:rPr lang="en-US" altLang="en-US" sz="2400" dirty="0" smtClean="0"/>
              <a:t>Like multiprocessor systems, but </a:t>
            </a:r>
            <a:r>
              <a:rPr lang="en-US" altLang="en-US" sz="2400" b="1" dirty="0" smtClean="0"/>
              <a:t>multiple </a:t>
            </a:r>
            <a:br>
              <a:rPr lang="en-US" altLang="en-US" sz="2400" b="1" dirty="0" smtClean="0"/>
            </a:br>
            <a:r>
              <a:rPr lang="en-US" altLang="en-US" sz="2400" b="1" dirty="0" smtClean="0"/>
              <a:t>systems working together</a:t>
            </a:r>
          </a:p>
          <a:p>
            <a:pPr lvl="1" algn="l" rtl="0"/>
            <a:r>
              <a:rPr lang="en-US" altLang="en-US" dirty="0" smtClean="0"/>
              <a:t>Usually sharing storage via a </a:t>
            </a:r>
            <a:r>
              <a:rPr lang="en-US" altLang="en-US" dirty="0" smtClean="0">
                <a:solidFill>
                  <a:srgbClr val="3366FF"/>
                </a:solidFill>
              </a:rPr>
              <a:t>storage-area network (SAN)</a:t>
            </a:r>
          </a:p>
          <a:p>
            <a:pPr lvl="1" algn="l" rtl="0"/>
            <a:r>
              <a:rPr lang="en-US" altLang="en-US" dirty="0" smtClean="0"/>
              <a:t>Provides a </a:t>
            </a:r>
            <a:r>
              <a:rPr lang="en-US" altLang="en-US" dirty="0" smtClean="0">
                <a:solidFill>
                  <a:srgbClr val="3366FF"/>
                </a:solidFill>
              </a:rPr>
              <a:t>high-availability</a:t>
            </a:r>
            <a:r>
              <a:rPr lang="en-US" altLang="en-US" dirty="0" smtClean="0"/>
              <a:t> service which survives failures</a:t>
            </a:r>
          </a:p>
          <a:p>
            <a:pPr lvl="2" algn="l" rtl="0"/>
            <a:r>
              <a:rPr lang="en-US" altLang="en-US" sz="2400" dirty="0" smtClean="0">
                <a:solidFill>
                  <a:srgbClr val="3366FF"/>
                </a:solidFill>
              </a:rPr>
              <a:t>Asymmetric clustering </a:t>
            </a:r>
            <a:r>
              <a:rPr lang="en-US" altLang="en-US" sz="2400" dirty="0" smtClean="0"/>
              <a:t>has one machine in hot-standby mode</a:t>
            </a:r>
          </a:p>
          <a:p>
            <a:pPr lvl="2" algn="l" rtl="0"/>
            <a:r>
              <a:rPr lang="en-US" altLang="en-US" sz="2400" dirty="0" smtClean="0">
                <a:solidFill>
                  <a:srgbClr val="3366FF"/>
                </a:solidFill>
              </a:rPr>
              <a:t>Symmetric clustering </a:t>
            </a:r>
            <a:r>
              <a:rPr lang="en-US" altLang="en-US" sz="2400" dirty="0" smtClean="0"/>
              <a:t>has multiple nodes running applications, monitoring each other</a:t>
            </a:r>
          </a:p>
          <a:p>
            <a:pPr lvl="1" algn="l" rtl="0"/>
            <a:r>
              <a:rPr lang="en-US" altLang="en-US" dirty="0" smtClean="0"/>
              <a:t>Some clusters are for </a:t>
            </a:r>
            <a:r>
              <a:rPr lang="en-US" altLang="en-US" dirty="0" smtClean="0">
                <a:solidFill>
                  <a:srgbClr val="3366FF"/>
                </a:solidFill>
              </a:rPr>
              <a:t>high-performance computing (HPC)</a:t>
            </a:r>
          </a:p>
          <a:p>
            <a:pPr lvl="2" algn="l" rtl="0"/>
            <a:r>
              <a:rPr lang="en-US" altLang="en-US" sz="2400" dirty="0" smtClean="0"/>
              <a:t>Applications must be written to use </a:t>
            </a:r>
            <a:r>
              <a:rPr lang="en-US" altLang="en-US" sz="2400" dirty="0" smtClean="0">
                <a:solidFill>
                  <a:srgbClr val="3366FF"/>
                </a:solidFill>
              </a:rPr>
              <a:t>parallelization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183" y="86547"/>
            <a:ext cx="2095500" cy="23431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5156" y="3416336"/>
            <a:ext cx="194310" cy="1943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5156" y="4146540"/>
            <a:ext cx="194310" cy="1943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5156" y="4883938"/>
            <a:ext cx="194310" cy="1943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66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en-US" dirty="0" smtClean="0"/>
              <a:t>How a Modern Computer Works</a:t>
            </a:r>
            <a:r>
              <a:rPr lang="he-IL" altLang="en-US" dirty="0"/>
              <a:t>?</a:t>
            </a:r>
            <a:endParaRPr lang="en-US" altLang="en-US" dirty="0" smtClean="0"/>
          </a:p>
        </p:txBody>
      </p:sp>
      <p:pic>
        <p:nvPicPr>
          <p:cNvPr id="27651" name="Picture 5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50" y="1828937"/>
            <a:ext cx="5746750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64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73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he-IL" b="1" dirty="0"/>
              <a:t>פסיקה</a:t>
            </a:r>
            <a:r>
              <a:rPr lang="he-IL" dirty="0"/>
              <a:t> (באנגלית </a:t>
            </a:r>
            <a:r>
              <a:rPr lang="en-US" dirty="0"/>
              <a:t>Interrupt</a:t>
            </a:r>
            <a:r>
              <a:rPr lang="he-IL" dirty="0"/>
              <a:t>) היא </a:t>
            </a:r>
            <a:r>
              <a:rPr lang="he-IL" dirty="0">
                <a:hlinkClick r:id="rId2" tooltip="אות (סיגנל)"/>
              </a:rPr>
              <a:t>אות</a:t>
            </a:r>
            <a:r>
              <a:rPr lang="he-IL" dirty="0"/>
              <a:t> המתקבל ב</a:t>
            </a:r>
            <a:r>
              <a:rPr lang="he-IL" dirty="0">
                <a:hlinkClick r:id="rId3" tooltip="מעבד"/>
              </a:rPr>
              <a:t>מעבד</a:t>
            </a:r>
            <a:r>
              <a:rPr lang="he-IL" dirty="0"/>
              <a:t> מרכיב </a:t>
            </a:r>
            <a:r>
              <a:rPr lang="he-IL" dirty="0" smtClean="0">
                <a:hlinkClick r:id="rId4" tooltip="חומרה"/>
              </a:rPr>
              <a:t>חומרה</a:t>
            </a:r>
            <a:endParaRPr lang="en-US" dirty="0" smtClean="0"/>
          </a:p>
          <a:p>
            <a:r>
              <a:rPr lang="he-IL" altLang="en-US" dirty="0"/>
              <a:t>נוצר על-ידי </a:t>
            </a:r>
            <a:r>
              <a:rPr lang="en-US" altLang="en-US" dirty="0"/>
              <a:t>device</a:t>
            </a:r>
            <a:endParaRPr lang="he-IL" altLang="en-US" dirty="0"/>
          </a:p>
          <a:p>
            <a:r>
              <a:rPr lang="he-IL" altLang="en-US" dirty="0" smtClean="0"/>
              <a:t>מעביר </a:t>
            </a:r>
            <a:r>
              <a:rPr lang="he-IL" altLang="en-US" dirty="0"/>
              <a:t>את השליטה (במעבד) </a:t>
            </a:r>
            <a:r>
              <a:rPr lang="he-IL" altLang="en-US" dirty="0" smtClean="0"/>
              <a:t>ל-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he-IL" altLang="en-US" dirty="0" smtClean="0"/>
              <a:t> </a:t>
            </a:r>
            <a:r>
              <a:rPr lang="en-US" altLang="en-US" dirty="0"/>
              <a:t>interrupt service routine</a:t>
            </a:r>
          </a:p>
          <a:p>
            <a:pPr lvl="1"/>
            <a:r>
              <a:rPr lang="he-IL" altLang="en-US" dirty="0" smtClean="0"/>
              <a:t>מחייב </a:t>
            </a:r>
            <a:r>
              <a:rPr lang="he-IL" altLang="en-US" dirty="0"/>
              <a:t>שמירה של הכתובת של ה-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interrupted </a:t>
            </a:r>
            <a:r>
              <a:rPr lang="en-US" altLang="en-US" dirty="0"/>
              <a:t>instruction </a:t>
            </a:r>
            <a:r>
              <a:rPr lang="he-IL" altLang="en-US" dirty="0"/>
              <a:t> ושל תוכן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he-IL" altLang="en-US" dirty="0" smtClean="0"/>
              <a:t>הרגיסטרים</a:t>
            </a:r>
            <a:endParaRPr lang="he-IL" altLang="en-US" dirty="0"/>
          </a:p>
          <a:p>
            <a:pPr lvl="1"/>
            <a:r>
              <a:rPr lang="he-IL" altLang="en-US" dirty="0"/>
              <a:t>לרוב בעת הטיפול ב- </a:t>
            </a:r>
            <a:r>
              <a:rPr lang="en-US" altLang="en-US" dirty="0"/>
              <a:t>interrupt</a:t>
            </a:r>
            <a:r>
              <a:rPr lang="he-IL" altLang="en-US" dirty="0"/>
              <a:t>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he-IL" altLang="en-US" dirty="0" smtClean="0"/>
              <a:t>המערכת </a:t>
            </a:r>
            <a:r>
              <a:rPr lang="he-IL" altLang="en-US" dirty="0"/>
              <a:t>תמנע </a:t>
            </a:r>
            <a:r>
              <a:rPr lang="en-US" altLang="en-US" dirty="0"/>
              <a:t>(disable)</a:t>
            </a:r>
            <a:r>
              <a:rPr lang="he-IL" altLang="en-US" dirty="0"/>
              <a:t> שליחת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interrupts</a:t>
            </a:r>
            <a:r>
              <a:rPr lang="he-IL" altLang="en-US" dirty="0" smtClean="0"/>
              <a:t> </a:t>
            </a:r>
            <a:r>
              <a:rPr lang="he-IL" altLang="en-US" dirty="0"/>
              <a:t>נוספים על-מנת לא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he-IL" altLang="en-US" dirty="0" smtClean="0"/>
              <a:t>לאבד </a:t>
            </a:r>
            <a:r>
              <a:rPr lang="en-US" altLang="en-US" dirty="0"/>
              <a:t>interrupts</a:t>
            </a:r>
          </a:p>
          <a:p>
            <a:endParaRPr lang="he-IL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03" y="2304184"/>
            <a:ext cx="3483992" cy="44524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0884" y="2736622"/>
            <a:ext cx="176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 smtClean="0"/>
              <a:t>מקור - </a:t>
            </a:r>
            <a:r>
              <a:rPr lang="en-US" dirty="0" smtClean="0"/>
              <a:t>Wikipedia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64818" y="587866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en-US" dirty="0" smtClean="0">
                <a:solidFill>
                  <a:srgbClr val="252525"/>
                </a:solidFill>
                <a:latin typeface="Arial" panose="020B0604020202020204" pitchFamily="34" charset="0"/>
              </a:rPr>
              <a:t>…</a:t>
            </a:r>
            <a:r>
              <a:rPr lang="he-IL" dirty="0" smtClean="0">
                <a:solidFill>
                  <a:srgbClr val="252525"/>
                </a:solidFill>
                <a:latin typeface="Arial" panose="020B0604020202020204" pitchFamily="34" charset="0"/>
              </a:rPr>
              <a:t>הדבר </a:t>
            </a:r>
            <a:r>
              <a:rPr lang="he-IL" dirty="0">
                <a:solidFill>
                  <a:srgbClr val="252525"/>
                </a:solidFill>
                <a:latin typeface="Arial" panose="020B0604020202020204" pitchFamily="34" charset="0"/>
              </a:rPr>
              <a:t>דומה לאדם המבצע מלאכה כלשהי, מַפְסיקהּ כדי לענות לשיחת טלפון, ולאחר סיום השיחה, ממשיך במלאכתו מהנקודה שהופסקה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17584" y="2911644"/>
            <a:ext cx="194310" cy="1943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24202" y="4530417"/>
            <a:ext cx="194310" cy="1943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17584" y="6243173"/>
            <a:ext cx="194310" cy="1943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67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Interrupts and traps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30410"/>
          </a:xfrm>
        </p:spPr>
        <p:txBody>
          <a:bodyPr>
            <a:normAutofit/>
          </a:bodyPr>
          <a:lstStyle/>
          <a:p>
            <a:r>
              <a:rPr lang="he-IL" altLang="en-US" dirty="0" smtClean="0"/>
              <a:t>ה- </a:t>
            </a:r>
            <a:r>
              <a:rPr lang="en-US" altLang="en-US" b="1" i="1" dirty="0">
                <a:solidFill>
                  <a:srgbClr val="FF0000"/>
                </a:solidFill>
              </a:rPr>
              <a:t>trap</a:t>
            </a:r>
            <a:r>
              <a:rPr lang="he-IL" altLang="en-US" b="1" i="1" dirty="0">
                <a:solidFill>
                  <a:srgbClr val="FF0000"/>
                </a:solidFill>
              </a:rPr>
              <a:t> </a:t>
            </a:r>
            <a:r>
              <a:rPr lang="he-IL" altLang="en-US" b="1" dirty="0"/>
              <a:t>הוא 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software-generated interrupt </a:t>
            </a:r>
            <a:r>
              <a:rPr lang="he-IL" altLang="en-US" dirty="0"/>
              <a:t>אשר נגרם על-ידי שגיאה </a:t>
            </a:r>
            <a:r>
              <a:rPr lang="en-US" altLang="en-US" dirty="0"/>
              <a:t>(error)</a:t>
            </a:r>
            <a:r>
              <a:rPr lang="he-IL" altLang="en-US" dirty="0"/>
              <a:t> או בעקבות בקשה של </a:t>
            </a:r>
            <a:r>
              <a:rPr lang="he-IL" altLang="en-US" dirty="0" err="1"/>
              <a:t>תוכנית</a:t>
            </a:r>
            <a:r>
              <a:rPr lang="he-IL" altLang="en-US" dirty="0"/>
              <a:t> של המשתמש</a:t>
            </a:r>
          </a:p>
          <a:p>
            <a:pPr algn="l" rtl="0"/>
            <a:r>
              <a:rPr lang="en-US" altLang="en-US" dirty="0"/>
              <a:t>An operating system is </a:t>
            </a:r>
            <a:r>
              <a:rPr lang="en-US" altLang="en-US" b="1" dirty="0">
                <a:solidFill>
                  <a:srgbClr val="3366FF"/>
                </a:solidFill>
              </a:rPr>
              <a:t>interrupt driven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4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8391"/>
            <a:ext cx="7772400" cy="844550"/>
          </a:xfrm>
        </p:spPr>
        <p:txBody>
          <a:bodyPr/>
          <a:lstStyle/>
          <a:p>
            <a:pPr algn="l" rtl="0" eaLnBrk="1" hangingPunct="1"/>
            <a:r>
              <a:rPr lang="en-US" altLang="en-US" dirty="0" smtClean="0"/>
              <a:t>Interrupt Handling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altLang="en-US" dirty="0" smtClean="0"/>
              <a:t>תחילה יש לקבוע איזה סוג של </a:t>
            </a:r>
            <a:r>
              <a:rPr lang="en-US" altLang="en-US" dirty="0" smtClean="0"/>
              <a:t>interrupt</a:t>
            </a:r>
            <a:r>
              <a:rPr lang="he-IL" altLang="en-US" dirty="0"/>
              <a:t> </a:t>
            </a:r>
            <a:r>
              <a:rPr lang="he-IL" altLang="en-US" dirty="0" smtClean="0"/>
              <a:t>קרה (למשל תזוזה של העכבר):</a:t>
            </a:r>
            <a:endParaRPr lang="en-US" altLang="en-US" dirty="0" smtClean="0"/>
          </a:p>
          <a:p>
            <a:pPr lvl="1" algn="l" rtl="0"/>
            <a:r>
              <a:rPr lang="en-US" altLang="en-US" b="1" dirty="0" smtClean="0">
                <a:solidFill>
                  <a:srgbClr val="3366FF"/>
                </a:solidFill>
              </a:rPr>
              <a:t>polling</a:t>
            </a:r>
          </a:p>
          <a:p>
            <a:pPr lvl="1" algn="l" rtl="0"/>
            <a:r>
              <a:rPr lang="en-US" altLang="en-US" b="1" dirty="0" smtClean="0">
                <a:solidFill>
                  <a:srgbClr val="3366FF"/>
                </a:solidFill>
              </a:rPr>
              <a:t>vectored</a:t>
            </a:r>
            <a:r>
              <a:rPr lang="en-US" altLang="en-US" dirty="0" smtClean="0"/>
              <a:t> interrupt system</a:t>
            </a:r>
          </a:p>
          <a:p>
            <a:r>
              <a:rPr lang="he-IL" altLang="en-US" dirty="0" smtClean="0"/>
              <a:t>בהתאם לסוג ה- </a:t>
            </a:r>
            <a:r>
              <a:rPr lang="en-US" altLang="en-US" dirty="0" smtClean="0"/>
              <a:t>interrupt</a:t>
            </a:r>
            <a:r>
              <a:rPr lang="he-IL" altLang="en-US" dirty="0" smtClean="0"/>
              <a:t> יופעל קטע הקוד הרלבנטי (רוטינה)</a:t>
            </a:r>
            <a:r>
              <a:rPr lang="en-US" altLang="en-US" dirty="0" smtClean="0"/>
              <a:t> </a:t>
            </a:r>
            <a:r>
              <a:rPr lang="he-IL" altLang="en-US" dirty="0" smtClean="0"/>
              <a:t>השמור בזיכרון</a:t>
            </a:r>
            <a:endParaRPr lang="en-US" altLang="en-US" dirty="0" smtClean="0"/>
          </a:p>
        </p:txBody>
      </p:sp>
      <p:sp>
        <p:nvSpPr>
          <p:cNvPr id="29700" name="TextBox 3"/>
          <p:cNvSpPr txBox="1">
            <a:spLocks noChangeArrowheads="1"/>
          </p:cNvSpPr>
          <p:nvPr/>
        </p:nvSpPr>
        <p:spPr bwMode="auto">
          <a:xfrm>
            <a:off x="642938" y="4746625"/>
            <a:ext cx="75326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i="1" dirty="0">
                <a:latin typeface="Verdana" pitchFamily="34" charset="0"/>
              </a:rPr>
              <a:t>Ideally, we would have used a generic code for analyzing the interrupt information and deciding what code to run, however speed is critical here…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8709682" y="3602378"/>
            <a:ext cx="194310" cy="1943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9682" y="5337145"/>
            <a:ext cx="194310" cy="1943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66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Interrupt Timeline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1717675"/>
            <a:ext cx="7138988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24" name="Straight Arrow Connector 4"/>
          <p:cNvCxnSpPr>
            <a:cxnSpLocks noChangeShapeType="1"/>
          </p:cNvCxnSpPr>
          <p:nvPr/>
        </p:nvCxnSpPr>
        <p:spPr bwMode="auto">
          <a:xfrm rot="5400000">
            <a:off x="4513263" y="1779587"/>
            <a:ext cx="706438" cy="3921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5" name="TextBox 5"/>
          <p:cNvSpPr txBox="1">
            <a:spLocks noChangeArrowheads="1"/>
          </p:cNvSpPr>
          <p:nvPr/>
        </p:nvSpPr>
        <p:spPr bwMode="auto">
          <a:xfrm>
            <a:off x="4594225" y="1230313"/>
            <a:ext cx="1373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itchFamily="34" charset="0"/>
              </a:rPr>
              <a:t>save state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65760" y="251460"/>
            <a:ext cx="822960" cy="525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817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" t="22591" r="568" b="22527"/>
          <a:stretch>
            <a:fillRect/>
          </a:stretch>
        </p:blipFill>
        <p:spPr bwMode="auto">
          <a:xfrm>
            <a:off x="1271015" y="3762272"/>
            <a:ext cx="6799263" cy="3017837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en-US" dirty="0" smtClean="0"/>
              <a:t>טיפול ב- </a:t>
            </a:r>
            <a:r>
              <a:rPr lang="en-US" altLang="en-US" dirty="0" smtClean="0"/>
              <a:t>I/O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0763" y="1244600"/>
            <a:ext cx="7607300" cy="4114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e-IL" altLang="en-US" sz="2000" dirty="0" smtClean="0"/>
              <a:t>קיימות שתי צורות לטיפול בבקשות ה- </a:t>
            </a:r>
            <a:r>
              <a:rPr lang="en-US" altLang="en-US" sz="2000" dirty="0" smtClean="0"/>
              <a:t>I/O</a:t>
            </a:r>
            <a:r>
              <a:rPr lang="he-IL" altLang="en-US" sz="2000" dirty="0" smtClean="0"/>
              <a:t> – </a:t>
            </a:r>
            <a:r>
              <a:rPr lang="he-IL" altLang="en-US" sz="2000" dirty="0" err="1" smtClean="0"/>
              <a:t>סנכרונית</a:t>
            </a:r>
            <a:r>
              <a:rPr lang="he-IL" altLang="en-US" sz="2000" dirty="0" smtClean="0"/>
              <a:t> </a:t>
            </a:r>
            <a:r>
              <a:rPr lang="he-IL" altLang="en-US" sz="2000" dirty="0" err="1" smtClean="0"/>
              <a:t>וא</a:t>
            </a:r>
            <a:r>
              <a:rPr lang="he-IL" altLang="en-US" sz="2000" dirty="0" smtClean="0"/>
              <a:t>-סינכרונית</a:t>
            </a:r>
            <a:endParaRPr lang="en-US" altLang="en-US" sz="2000" dirty="0" smtClean="0"/>
          </a:p>
          <a:p>
            <a:pPr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26670" y="1771901"/>
            <a:ext cx="1222746" cy="32962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ahoma" pitchFamily="34" charset="0"/>
                <a:ea typeface="ＭＳ Ｐゴシック" charset="-128"/>
                <a:cs typeface="Tahoma" pitchFamily="34" charset="0"/>
              </a:rPr>
              <a:t>Synchronous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193070" y="1771901"/>
            <a:ext cx="1222746" cy="32962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ahoma" pitchFamily="34" charset="0"/>
                <a:ea typeface="ＭＳ Ｐゴシック" charset="-128"/>
                <a:cs typeface="Tahoma" pitchFamily="34" charset="0"/>
              </a:rPr>
              <a:t>Asynchronous</a:t>
            </a:r>
          </a:p>
        </p:txBody>
      </p:sp>
      <p:sp>
        <p:nvSpPr>
          <p:cNvPr id="2" name="Rectangle 1"/>
          <p:cNvSpPr/>
          <p:nvPr/>
        </p:nvSpPr>
        <p:spPr>
          <a:xfrm>
            <a:off x="346748" y="2599790"/>
            <a:ext cx="4572000" cy="5909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After I/O starts, control returns to user program only upon I/O completion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0646" y="2602833"/>
            <a:ext cx="4572000" cy="5909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After I/O starts, control returns to user program without waiting for I/O completion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0646" y="3466826"/>
            <a:ext cx="4170747" cy="3391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6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Device-Status Table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" t="15446" r="728" b="15446"/>
          <a:stretch>
            <a:fillRect/>
          </a:stretch>
        </p:blipFill>
        <p:spPr bwMode="auto">
          <a:xfrm>
            <a:off x="1227931" y="1637375"/>
            <a:ext cx="6688138" cy="374332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4285" y="5749536"/>
            <a:ext cx="787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400" dirty="0" smtClean="0"/>
              <a:t>נדרש </a:t>
            </a:r>
            <a:r>
              <a:rPr lang="he-IL" sz="2400" dirty="0" err="1" smtClean="0"/>
              <a:t>במוד</a:t>
            </a:r>
            <a:r>
              <a:rPr lang="he-IL" sz="2400" dirty="0" smtClean="0"/>
              <a:t> הא-סינכרוני וגם בסינכרוני כאשר יש יותר ממעבד אחד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77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e-IL" altLang="en-US" dirty="0" smtClean="0"/>
              <a:t>ניהול הזיכרון</a:t>
            </a:r>
            <a:endParaRPr lang="en-US" alt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16438"/>
            <a:ext cx="8749295" cy="5005499"/>
          </a:xfrm>
        </p:spPr>
        <p:txBody>
          <a:bodyPr>
            <a:noAutofit/>
          </a:bodyPr>
          <a:lstStyle/>
          <a:p>
            <a:pPr algn="r" rtl="1"/>
            <a:r>
              <a:rPr lang="he-IL" altLang="en-US" dirty="0" smtClean="0"/>
              <a:t>חשיבות הזיכרון:</a:t>
            </a:r>
          </a:p>
          <a:p>
            <a:pPr lvl="1" algn="r" rtl="1"/>
            <a:r>
              <a:rPr lang="he-IL" altLang="en-US" sz="2000" dirty="0" smtClean="0"/>
              <a:t>ה- </a:t>
            </a:r>
            <a:r>
              <a:rPr lang="en-US" altLang="en-US" sz="2000" dirty="0" smtClean="0"/>
              <a:t>instructions</a:t>
            </a:r>
            <a:r>
              <a:rPr lang="he-IL" altLang="en-US" sz="2000" dirty="0" smtClean="0"/>
              <a:t> חייבות להיות בזיכרון על-מנת שנוכל לבצע (להריץ) אותן</a:t>
            </a:r>
          </a:p>
          <a:p>
            <a:pPr lvl="1" algn="r" rtl="1"/>
            <a:r>
              <a:rPr lang="he-IL" altLang="en-US" sz="2000" dirty="0" smtClean="0"/>
              <a:t>ה- </a:t>
            </a:r>
            <a:r>
              <a:rPr lang="en-US" altLang="en-US" sz="2000" dirty="0" smtClean="0"/>
              <a:t>data</a:t>
            </a:r>
            <a:r>
              <a:rPr lang="he-IL" altLang="en-US" sz="2000" dirty="0" smtClean="0"/>
              <a:t> חייב להיות בזיכרון על-מנת שנוכל לעבד אותו</a:t>
            </a:r>
          </a:p>
          <a:p>
            <a:pPr lvl="1" algn="r" rtl="1"/>
            <a:r>
              <a:rPr lang="he-IL" altLang="en-US" sz="2000" dirty="0" smtClean="0"/>
              <a:t>לאחר עיבודו חוזר שוב לזיכרון</a:t>
            </a:r>
          </a:p>
          <a:p>
            <a:pPr algn="r" rtl="1"/>
            <a:r>
              <a:rPr lang="he-IL" altLang="en-US" dirty="0" smtClean="0"/>
              <a:t>"ניהול הזיכרון"</a:t>
            </a:r>
            <a:r>
              <a:rPr lang="en-US" altLang="en-US" dirty="0" smtClean="0"/>
              <a:t> </a:t>
            </a:r>
            <a:r>
              <a:rPr lang="he-IL" altLang="en-US" dirty="0" smtClean="0"/>
              <a:t>עוסק בהחלטה על מה יהיה/ישהה בזיכרון בכל רגע ורגע:</a:t>
            </a:r>
          </a:p>
          <a:p>
            <a:pPr lvl="1" algn="r" rtl="1"/>
            <a:r>
              <a:rPr lang="he-IL" altLang="en-US" sz="2000" dirty="0" smtClean="0"/>
              <a:t>מרכיב קריטי לניצולת </a:t>
            </a:r>
            <a:r>
              <a:rPr lang="en-US" altLang="en-US" sz="2000" dirty="0" smtClean="0"/>
              <a:t>(utilization)</a:t>
            </a:r>
            <a:r>
              <a:rPr lang="he-IL" altLang="en-US" sz="2000" dirty="0" smtClean="0"/>
              <a:t> של המעבד ובעל השפעה מכרעת על זמן התגובה למשתמש</a:t>
            </a:r>
          </a:p>
          <a:p>
            <a:pPr algn="r" rtl="1"/>
            <a:r>
              <a:rPr lang="he-IL" altLang="en-US" dirty="0" smtClean="0"/>
              <a:t>תפקידי מערכת ההפעלה בכל הקשור לניהול זיכרון:</a:t>
            </a:r>
            <a:endParaRPr lang="en-US" altLang="en-US" dirty="0" smtClean="0"/>
          </a:p>
          <a:p>
            <a:pPr lvl="1"/>
            <a:r>
              <a:rPr lang="he-IL" altLang="en-US" sz="2000" dirty="0" smtClean="0"/>
              <a:t>מעקב ורישום החלקים בזיכרון שנמצאים כרגע בשימוש</a:t>
            </a:r>
            <a:endParaRPr lang="en-US" altLang="en-US" sz="2000" dirty="0" smtClean="0"/>
          </a:p>
          <a:p>
            <a:pPr lvl="1"/>
            <a:r>
              <a:rPr lang="he-IL" altLang="en-US" sz="2000" dirty="0" smtClean="0"/>
              <a:t>החלטה על העברת תוכן זיכרון המשויך לתהליכים מ/אל הזיכרון </a:t>
            </a:r>
            <a:r>
              <a:rPr lang="en-US" altLang="en-US" sz="2000" dirty="0" smtClean="0"/>
              <a:t>(swapping)</a:t>
            </a:r>
          </a:p>
          <a:p>
            <a:pPr lvl="1"/>
            <a:r>
              <a:rPr lang="he-IL" altLang="en-US" sz="2000" dirty="0" smtClean="0"/>
              <a:t>הקצאת זיכרון לתהליכים </a:t>
            </a:r>
            <a:r>
              <a:rPr lang="en-US" altLang="en-US" sz="2000" dirty="0" smtClean="0"/>
              <a:t>(Allocating and deallocating)</a:t>
            </a:r>
          </a:p>
          <a:p>
            <a:pPr lvl="1">
              <a:buFont typeface="Monotype Sorts" pitchFamily="-84" charset="2"/>
              <a:buNone/>
            </a:pPr>
            <a:endParaRPr lang="en-US" alt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8709682" y="3142527"/>
            <a:ext cx="194310" cy="1943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49295" y="4680369"/>
            <a:ext cx="194310" cy="1943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85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מבנה הקורס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/>
              <a:t>הקורס ידון ב:</a:t>
            </a:r>
          </a:p>
          <a:p>
            <a:pPr lvl="1"/>
            <a:r>
              <a:rPr lang="he-IL" altLang="en-US" dirty="0"/>
              <a:t>מה הן מערכות הפעלה?</a:t>
            </a:r>
          </a:p>
          <a:p>
            <a:pPr lvl="1"/>
            <a:r>
              <a:rPr lang="he-IL" altLang="en-US" dirty="0"/>
              <a:t>מה הן יודעות לעשות?</a:t>
            </a:r>
          </a:p>
          <a:p>
            <a:pPr lvl="1"/>
            <a:r>
              <a:rPr lang="he-IL" altLang="en-US" dirty="0"/>
              <a:t>כיצד הן בנויות </a:t>
            </a:r>
            <a:r>
              <a:rPr lang="en-US" altLang="en-US" dirty="0"/>
              <a:t>(designs and structures</a:t>
            </a:r>
            <a:r>
              <a:rPr lang="en-US" altLang="en-US" dirty="0" smtClean="0"/>
              <a:t>)</a:t>
            </a:r>
            <a:r>
              <a:rPr lang="he-IL" altLang="en-US" dirty="0" smtClean="0"/>
              <a:t>?</a:t>
            </a:r>
            <a:endParaRPr lang="he-IL" altLang="en-US" dirty="0"/>
          </a:p>
          <a:p>
            <a:pPr lvl="1"/>
            <a:r>
              <a:rPr lang="he-IL" altLang="en-US" dirty="0"/>
              <a:t>מרכיבים עיקריים של מערכות הפעלה:</a:t>
            </a:r>
          </a:p>
          <a:p>
            <a:pPr lvl="2"/>
            <a:r>
              <a:rPr lang="en-US" altLang="en-US" sz="1800" dirty="0"/>
              <a:t>Processes, Threads, CPU-scheduling, Synchronization, Deadlocks, Memory Management, Virtual Memory, File system interface</a:t>
            </a:r>
          </a:p>
          <a:p>
            <a:r>
              <a:rPr lang="he-IL" altLang="en-US" dirty="0"/>
              <a:t>ספר הקורס:</a:t>
            </a:r>
            <a:endParaRPr lang="en-US" altLang="en-US" dirty="0"/>
          </a:p>
          <a:p>
            <a:pPr lvl="1"/>
            <a:r>
              <a:rPr lang="en-US" altLang="en-US" dirty="0" err="1"/>
              <a:t>Silberschatz</a:t>
            </a:r>
            <a:r>
              <a:rPr lang="en-US" altLang="en-US" dirty="0"/>
              <a:t>, Galvin and Gagne, Operating System Concepts – 9th Edition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9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48039"/>
            <a:ext cx="7886700" cy="1325563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Mass-Storage Management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716" y="1233488"/>
            <a:ext cx="8413910" cy="4530725"/>
          </a:xfrm>
        </p:spPr>
        <p:txBody>
          <a:bodyPr>
            <a:noAutofit/>
          </a:bodyPr>
          <a:lstStyle/>
          <a:p>
            <a:pPr algn="l" rtl="0"/>
            <a:r>
              <a:rPr lang="en-US" altLang="en-US" dirty="0" smtClean="0"/>
              <a:t>Main memory – only large storage media that the CPU can access directly</a:t>
            </a:r>
          </a:p>
          <a:p>
            <a:pPr algn="l" rtl="0"/>
            <a:r>
              <a:rPr lang="en-US" altLang="en-US" dirty="0" smtClean="0"/>
              <a:t>Why using disks? </a:t>
            </a:r>
          </a:p>
          <a:p>
            <a:pPr lvl="1" algn="l" rtl="0"/>
            <a:r>
              <a:rPr lang="en-US" altLang="en-US" dirty="0" smtClean="0"/>
              <a:t>Store data that does not fit in main memory</a:t>
            </a:r>
          </a:p>
          <a:p>
            <a:pPr lvl="1" algn="l" rtl="0"/>
            <a:r>
              <a:rPr lang="en-US" altLang="en-US" dirty="0" smtClean="0"/>
              <a:t>Store data that must be kept for a “long” period of time</a:t>
            </a:r>
          </a:p>
          <a:p>
            <a:pPr algn="l" rtl="0"/>
            <a:r>
              <a:rPr lang="en-US" altLang="en-US" dirty="0" smtClean="0"/>
              <a:t>Proper management is of central importance</a:t>
            </a:r>
          </a:p>
          <a:p>
            <a:pPr algn="l" rtl="0"/>
            <a:r>
              <a:rPr lang="en-US" altLang="en-US" dirty="0" smtClean="0"/>
              <a:t>Entire speed of computer operation hinges on disk subsystem and its algorithms</a:t>
            </a:r>
          </a:p>
          <a:p>
            <a:pPr algn="l" rtl="0"/>
            <a:r>
              <a:rPr lang="en-US" altLang="en-US" dirty="0" smtClean="0"/>
              <a:t>OS activities</a:t>
            </a:r>
            <a:r>
              <a:rPr lang="he-IL" altLang="en-US" dirty="0" smtClean="0"/>
              <a:t>:</a:t>
            </a:r>
            <a:endParaRPr lang="en-US" altLang="en-US" dirty="0" smtClean="0"/>
          </a:p>
          <a:p>
            <a:pPr lvl="1" algn="l" rtl="0"/>
            <a:r>
              <a:rPr lang="en-US" altLang="en-US" sz="2800" dirty="0" smtClean="0"/>
              <a:t>Free-space management</a:t>
            </a:r>
          </a:p>
          <a:p>
            <a:pPr lvl="1" algn="l" rtl="0"/>
            <a:r>
              <a:rPr lang="en-US" altLang="en-US" sz="2800" dirty="0" smtClean="0"/>
              <a:t>Storage allocation</a:t>
            </a:r>
          </a:p>
          <a:p>
            <a:pPr lvl="1" algn="l" rtl="0"/>
            <a:r>
              <a:rPr lang="en-US" altLang="en-US" sz="2800" dirty="0" smtClean="0"/>
              <a:t>Disk scheduling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5406" y="3541112"/>
            <a:ext cx="194310" cy="1943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45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en-US" dirty="0" smtClean="0"/>
              <a:t>Mass Storage Management (2)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altLang="en-US" sz="3200" dirty="0" smtClean="0"/>
              <a:t>Some storage need not be fast</a:t>
            </a:r>
          </a:p>
          <a:p>
            <a:pPr lvl="1" algn="l" rtl="0"/>
            <a:r>
              <a:rPr lang="en-US" altLang="en-US" sz="3200" dirty="0" smtClean="0"/>
              <a:t>Includes optical storage, magnetic tape</a:t>
            </a:r>
          </a:p>
          <a:p>
            <a:pPr lvl="1" algn="l" rtl="0"/>
            <a:r>
              <a:rPr lang="en-US" altLang="en-US" sz="3200" dirty="0" smtClean="0"/>
              <a:t>Not critical to the computer performance but still must be managed</a:t>
            </a:r>
          </a:p>
          <a:p>
            <a:pPr lvl="1" algn="l" rtl="0"/>
            <a:r>
              <a:rPr lang="en-US" altLang="en-US" sz="3200" dirty="0" smtClean="0"/>
              <a:t>Varies between WORM (write-once, read-many-times) and RW (read-write)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774" y="4940632"/>
            <a:ext cx="1734235" cy="17342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985" y="4881668"/>
            <a:ext cx="1653718" cy="185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Storage Hierarchy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66987"/>
            <a:ext cx="7886700" cy="4709976"/>
          </a:xfrm>
        </p:spPr>
        <p:txBody>
          <a:bodyPr/>
          <a:lstStyle/>
          <a:p>
            <a:pPr algn="l" rtl="0"/>
            <a:r>
              <a:rPr lang="en-US" altLang="en-US" dirty="0" smtClean="0"/>
              <a:t>Storage systems organized in hierarchy</a:t>
            </a:r>
          </a:p>
          <a:p>
            <a:pPr lvl="1" algn="l" rtl="0"/>
            <a:r>
              <a:rPr lang="en-US" altLang="en-US" dirty="0" smtClean="0"/>
              <a:t>Speed</a:t>
            </a:r>
          </a:p>
          <a:p>
            <a:pPr lvl="1" algn="l" rtl="0"/>
            <a:r>
              <a:rPr lang="en-US" altLang="en-US" dirty="0" smtClean="0"/>
              <a:t>Cost</a:t>
            </a:r>
          </a:p>
          <a:p>
            <a:pPr lvl="1" algn="l" rtl="0"/>
            <a:r>
              <a:rPr lang="en-US" altLang="en-US" dirty="0" smtClean="0"/>
              <a:t>Volatility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450" y="2060575"/>
            <a:ext cx="5330825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Box 4"/>
          <p:cNvSpPr txBox="1">
            <a:spLocks noChangeArrowheads="1"/>
          </p:cNvSpPr>
          <p:nvPr/>
        </p:nvSpPr>
        <p:spPr bwMode="auto">
          <a:xfrm>
            <a:off x="144829" y="4198736"/>
            <a:ext cx="382111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 dirty="0">
                <a:latin typeface="Verdana" pitchFamily="34" charset="0"/>
              </a:rPr>
              <a:t>It takes some time (several CPU cycles) to read/write to main memory – in the meantime the processor needs to stall because it doesn’t have the necessary data</a:t>
            </a:r>
          </a:p>
        </p:txBody>
      </p:sp>
      <p:sp>
        <p:nvSpPr>
          <p:cNvPr id="6" name="Up Arrow 5"/>
          <p:cNvSpPr/>
          <p:nvPr/>
        </p:nvSpPr>
        <p:spPr bwMode="auto">
          <a:xfrm>
            <a:off x="8431784" y="2284277"/>
            <a:ext cx="871537" cy="324485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none"/>
          <a:lstStyle/>
          <a:p>
            <a:pPr>
              <a:defRPr/>
            </a:pPr>
            <a:r>
              <a:rPr lang="en-US" dirty="0">
                <a:latin typeface="Verdana" charset="0"/>
                <a:ea typeface="ＭＳ Ｐゴシック" charset="-128"/>
              </a:rPr>
              <a:t>Expensive but faster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90197" y="592427"/>
            <a:ext cx="197407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Suggested: add photos of the different components</a:t>
            </a:r>
            <a:endParaRPr lang="he-IL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7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ניהול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בנוסף לניהול הקצאת המקום בהתקני ה- </a:t>
            </a:r>
            <a:r>
              <a:rPr lang="en-US" dirty="0" smtClean="0"/>
              <a:t>storage</a:t>
            </a:r>
            <a:r>
              <a:rPr lang="he-IL" dirty="0" smtClean="0"/>
              <a:t> מספקת מ"ה גם ממשק לישות הלוגית </a:t>
            </a:r>
            <a:r>
              <a:rPr lang="en-US" dirty="0" smtClean="0"/>
              <a:t>file</a:t>
            </a:r>
            <a:r>
              <a:rPr lang="he-IL" dirty="0" smtClean="0"/>
              <a:t> ובכלל זאת:</a:t>
            </a:r>
          </a:p>
          <a:p>
            <a:pPr lvl="1"/>
            <a:r>
              <a:rPr lang="he-IL" dirty="0" smtClean="0"/>
              <a:t>יצירת ותחזוקת קבצים</a:t>
            </a:r>
          </a:p>
          <a:p>
            <a:pPr lvl="1"/>
            <a:r>
              <a:rPr lang="he-IL" dirty="0" smtClean="0"/>
              <a:t>כלים לעריכת ושינוי תוכן של קבצים</a:t>
            </a:r>
          </a:p>
          <a:p>
            <a:pPr lvl="1"/>
            <a:r>
              <a:rPr lang="he-IL" dirty="0" smtClean="0"/>
              <a:t>איגוד קבצים במחיצות ומעבר בין רמות שונות ב- </a:t>
            </a:r>
            <a:r>
              <a:rPr lang="en-US" dirty="0" smtClean="0"/>
              <a:t>directory</a:t>
            </a:r>
            <a:endParaRPr lang="he-IL" dirty="0" smtClean="0"/>
          </a:p>
          <a:p>
            <a:pPr lvl="1"/>
            <a:r>
              <a:rPr lang="he-IL" dirty="0" smtClean="0"/>
              <a:t>ניהול הרשאות הגישה לקבצים</a:t>
            </a:r>
          </a:p>
          <a:p>
            <a:pPr lvl="1"/>
            <a:r>
              <a:rPr lang="he-IL" dirty="0" smtClean="0"/>
              <a:t>גיבוי קבצים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6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en-US" dirty="0" smtClean="0"/>
              <a:t>Caching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539" y="1397948"/>
            <a:ext cx="8271765" cy="5460051"/>
          </a:xfrm>
        </p:spPr>
        <p:txBody>
          <a:bodyPr>
            <a:normAutofit/>
          </a:bodyPr>
          <a:lstStyle/>
          <a:p>
            <a:pPr algn="l" rtl="0"/>
            <a:r>
              <a:rPr lang="en-US" altLang="en-US" sz="2400" b="1" dirty="0" smtClean="0">
                <a:solidFill>
                  <a:srgbClr val="3366FF"/>
                </a:solidFill>
              </a:rPr>
              <a:t>Caching</a:t>
            </a:r>
            <a:r>
              <a:rPr lang="en-US" altLang="en-US" sz="2400" dirty="0" smtClean="0"/>
              <a:t> – copying information into faster storage system; main memory can be viewed as a last </a:t>
            </a:r>
            <a:r>
              <a:rPr lang="en-US" altLang="en-US" sz="2400" i="1" dirty="0" smtClean="0"/>
              <a:t>cache</a:t>
            </a:r>
            <a:r>
              <a:rPr lang="en-US" altLang="en-US" sz="2400" dirty="0" smtClean="0"/>
              <a:t> for secondary storage</a:t>
            </a:r>
          </a:p>
          <a:p>
            <a:pPr algn="l" rtl="0"/>
            <a:endParaRPr lang="en-US" altLang="en-US" sz="2400" dirty="0" smtClean="0"/>
          </a:p>
          <a:p>
            <a:pPr algn="l" rtl="0"/>
            <a:endParaRPr lang="en-US" altLang="en-US" sz="2400" dirty="0"/>
          </a:p>
          <a:p>
            <a:pPr algn="l" rtl="0"/>
            <a:r>
              <a:rPr lang="en-US" altLang="en-US" sz="2400" dirty="0" smtClean="0"/>
              <a:t>Important principle, performed at many levels in a computer (in hardware, operating system, software)</a:t>
            </a:r>
          </a:p>
          <a:p>
            <a:pPr algn="l" rtl="0"/>
            <a:r>
              <a:rPr lang="en-US" altLang="en-US" sz="2400" dirty="0" smtClean="0"/>
              <a:t>Information in use copied from slower to faster storage temporarily</a:t>
            </a:r>
          </a:p>
          <a:p>
            <a:pPr algn="l" rtl="0"/>
            <a:r>
              <a:rPr lang="en-US" altLang="en-US" sz="2400" dirty="0" smtClean="0"/>
              <a:t>Faster storage (cache) checked first to determine if information is there</a:t>
            </a:r>
          </a:p>
          <a:p>
            <a:pPr lvl="1" algn="l" rtl="0"/>
            <a:r>
              <a:rPr lang="en-US" altLang="en-US" dirty="0" smtClean="0"/>
              <a:t>If it is, information used directly from the cache (fast)</a:t>
            </a:r>
          </a:p>
          <a:p>
            <a:pPr lvl="1" algn="l" rtl="0"/>
            <a:r>
              <a:rPr lang="en-US" altLang="en-US" dirty="0" smtClean="0"/>
              <a:t>If not, data copied to cache and used there</a:t>
            </a:r>
          </a:p>
          <a:p>
            <a:pPr algn="l" rtl="0"/>
            <a:r>
              <a:rPr lang="en-US" altLang="en-US" sz="2400" dirty="0" smtClean="0"/>
              <a:t>Cache smaller than storage being cached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36" y="2127842"/>
            <a:ext cx="7256462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6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Performance of Various Levels of Storage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5" name="Picture 1" descr="1_1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67" y="1098652"/>
            <a:ext cx="8640238" cy="3606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12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he-IL" altLang="en-US" dirty="0" smtClean="0"/>
              <a:t>האתגר בעת השימוש ב- </a:t>
            </a:r>
            <a:r>
              <a:rPr lang="en-US" altLang="en-US" dirty="0" smtClean="0"/>
              <a:t>cache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243321"/>
            <a:ext cx="7886700" cy="4933642"/>
          </a:xfrm>
        </p:spPr>
        <p:txBody>
          <a:bodyPr>
            <a:normAutofit fontScale="92500"/>
          </a:bodyPr>
          <a:lstStyle/>
          <a:p>
            <a:pPr algn="l" rtl="0"/>
            <a:r>
              <a:rPr lang="en-US" altLang="en-US" dirty="0" smtClean="0"/>
              <a:t>Multitasking environments must be careful to use most recent value, no matter where it is stored in the storage hierarchy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Multiprocessor environment must provide cache coherency in hardware such that all CPUs have the most recent value in their cache</a:t>
            </a:r>
          </a:p>
          <a:p>
            <a:pPr algn="l" rtl="0"/>
            <a:r>
              <a:rPr lang="en-US" altLang="en-US" dirty="0" smtClean="0"/>
              <a:t>Distributed environment situation even more complex</a:t>
            </a:r>
          </a:p>
          <a:p>
            <a:pPr lvl="1" algn="l" rtl="0"/>
            <a:r>
              <a:rPr lang="en-US" altLang="en-US" dirty="0" smtClean="0"/>
              <a:t>Several copies of a datum can exist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69" y="2678267"/>
            <a:ext cx="7256462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7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 eaLnBrk="1" hangingPunct="1"/>
            <a:r>
              <a:rPr lang="en-US" altLang="en-US" dirty="0" smtClean="0"/>
              <a:t>                                Direct Memory</a:t>
            </a:r>
            <a:br>
              <a:rPr lang="en-US" altLang="en-US" dirty="0" smtClean="0"/>
            </a:br>
            <a:r>
              <a:rPr lang="en-US" altLang="en-US" dirty="0" smtClean="0"/>
              <a:t>                                Access Structure</a:t>
            </a:r>
          </a:p>
        </p:txBody>
      </p:sp>
      <p:pic>
        <p:nvPicPr>
          <p:cNvPr id="4" name="Picture 5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" y="78979"/>
            <a:ext cx="3623292" cy="288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401" y="2167703"/>
            <a:ext cx="8271949" cy="4351338"/>
          </a:xfrm>
        </p:spPr>
        <p:txBody>
          <a:bodyPr/>
          <a:lstStyle/>
          <a:p>
            <a:pPr marL="1198563" indent="-284163" algn="l" rtl="0"/>
            <a:r>
              <a:rPr lang="en-US" altLang="en-US" dirty="0" smtClean="0"/>
              <a:t>Used for high-speed I/O devices able to transmit information at close to memory speeds</a:t>
            </a:r>
          </a:p>
          <a:p>
            <a:pPr marL="1374775" lvl="1" indent="-176213" algn="l" rtl="0"/>
            <a:r>
              <a:rPr lang="en-US" altLang="en-US" sz="1800" dirty="0" smtClean="0"/>
              <a:t>Good example: tape, disk</a:t>
            </a:r>
          </a:p>
          <a:p>
            <a:pPr marL="1374775" lvl="1" indent="-176213" algn="l" rtl="0"/>
            <a:r>
              <a:rPr lang="en-US" altLang="en-US" sz="1800" dirty="0" smtClean="0"/>
              <a:t>Bad example: keyboard</a:t>
            </a:r>
          </a:p>
          <a:p>
            <a:pPr algn="l" rtl="0"/>
            <a:r>
              <a:rPr lang="en-US" altLang="en-US" dirty="0" smtClean="0"/>
              <a:t>Device controller transfers blocks of data from buffer storage directly to main memory without CPU intervention</a:t>
            </a:r>
          </a:p>
          <a:p>
            <a:pPr algn="l" rtl="0"/>
            <a:r>
              <a:rPr lang="en-US" altLang="en-US" dirty="0" smtClean="0"/>
              <a:t>Only one interrupt is generated per block, rather than the one interrupt per byte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016" y="5808118"/>
            <a:ext cx="2083011" cy="104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7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" y="2004907"/>
            <a:ext cx="8728361" cy="43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4114"/>
            <a:ext cx="7886700" cy="1325563"/>
          </a:xfrm>
        </p:spPr>
        <p:txBody>
          <a:bodyPr/>
          <a:lstStyle/>
          <a:p>
            <a:pPr algn="l" rtl="0" eaLnBrk="1" hangingPunct="1"/>
            <a:r>
              <a:rPr lang="en-US" altLang="en-US" dirty="0" smtClean="0"/>
              <a:t>Multiprogramming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024" y="1252538"/>
            <a:ext cx="8128000" cy="49911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he-IL" altLang="en-US" sz="2400" dirty="0" smtClean="0"/>
              <a:t>הבעיה:</a:t>
            </a:r>
          </a:p>
          <a:p>
            <a:pPr lvl="1"/>
            <a:r>
              <a:rPr lang="he-IL" altLang="en-US" sz="2000" dirty="0" smtClean="0"/>
              <a:t>כאשר יש לנו משתמש בודד, הוא לא יכול לשמור את המעבד וההתקנים השונים בניצולת מלאה:</a:t>
            </a:r>
          </a:p>
          <a:p>
            <a:pPr lvl="2"/>
            <a:r>
              <a:rPr lang="he-IL" altLang="en-US" sz="1600" dirty="0" smtClean="0"/>
              <a:t> התוכנית רצה בצורה סדרתית – לפעמים מבצעת חישובים ולפעמים פונה ל- </a:t>
            </a:r>
            <a:r>
              <a:rPr lang="en-US" altLang="en-US" sz="1600" dirty="0" smtClean="0"/>
              <a:t>I/O</a:t>
            </a:r>
            <a:endParaRPr lang="he-IL" altLang="en-US" sz="1600" dirty="0" smtClean="0"/>
          </a:p>
          <a:p>
            <a:pPr lvl="1"/>
            <a:r>
              <a:rPr lang="he-IL" altLang="en-US" dirty="0" smtClean="0"/>
              <a:t>אידיאלית היינו רוצים שבכל רגע נתון תהיה לנו </a:t>
            </a:r>
            <a:r>
              <a:rPr lang="he-IL" altLang="en-US" dirty="0" err="1" smtClean="0"/>
              <a:t>תוכנית</a:t>
            </a:r>
            <a:r>
              <a:rPr lang="he-IL" altLang="en-US" dirty="0" smtClean="0"/>
              <a:t> שתרוץ על המעבד</a:t>
            </a:r>
          </a:p>
          <a:p>
            <a:r>
              <a:rPr lang="he-IL" altLang="en-US" dirty="0" smtClean="0"/>
              <a:t>השימוש ב- </a:t>
            </a:r>
            <a:r>
              <a:rPr lang="en-US" altLang="en-US" dirty="0" smtClean="0"/>
              <a:t>multiprogramming</a:t>
            </a:r>
            <a:r>
              <a:rPr lang="he-IL" altLang="en-US" dirty="0" smtClean="0"/>
              <a:t> בא לפתור את הבעיה:</a:t>
            </a:r>
          </a:p>
          <a:p>
            <a:pPr lvl="1"/>
            <a:r>
              <a:rPr lang="he-IL" altLang="en-US" dirty="0" smtClean="0"/>
              <a:t>נאפשר הרצה של מספר </a:t>
            </a:r>
            <a:r>
              <a:rPr lang="he-IL" altLang="en-US" dirty="0" err="1" smtClean="0"/>
              <a:t>תוכניות</a:t>
            </a:r>
            <a:r>
              <a:rPr lang="he-IL" altLang="en-US" dirty="0" smtClean="0"/>
              <a:t> במקביל (יותר מכמות המעבדים)</a:t>
            </a:r>
          </a:p>
          <a:p>
            <a:pPr lvl="1"/>
            <a:r>
              <a:rPr lang="he-IL" altLang="en-US" dirty="0" smtClean="0"/>
              <a:t>בצורה זו יש סיכוי גבוה שאם מעבד מתפנה (בעקבות יציאה ל- </a:t>
            </a:r>
            <a:r>
              <a:rPr lang="en-US" altLang="en-US" dirty="0" smtClean="0"/>
              <a:t>IO</a:t>
            </a:r>
            <a:r>
              <a:rPr lang="he-IL" altLang="en-US" dirty="0" smtClean="0"/>
              <a:t> או סיום הרצה)</a:t>
            </a:r>
            <a:r>
              <a:rPr lang="en-US" altLang="en-US" dirty="0" smtClean="0"/>
              <a:t> </a:t>
            </a:r>
            <a:r>
              <a:rPr lang="he-IL" altLang="en-US" dirty="0" smtClean="0"/>
              <a:t>תהיה </a:t>
            </a:r>
            <a:r>
              <a:rPr lang="he-IL" altLang="en-US" dirty="0" err="1" smtClean="0"/>
              <a:t>תוכנית</a:t>
            </a:r>
            <a:r>
              <a:rPr lang="he-IL" altLang="en-US" dirty="0" smtClean="0"/>
              <a:t> שיכולה לתפוס את המעבד</a:t>
            </a:r>
          </a:p>
          <a:p>
            <a:pPr lvl="1"/>
            <a:r>
              <a:rPr lang="he-IL" altLang="en-US" dirty="0" smtClean="0"/>
              <a:t>מחייב לשמור מספר </a:t>
            </a:r>
            <a:r>
              <a:rPr lang="he-IL" altLang="en-US" dirty="0" err="1" smtClean="0"/>
              <a:t>תוכניות</a:t>
            </a:r>
            <a:r>
              <a:rPr lang="he-IL" altLang="en-US" dirty="0" smtClean="0"/>
              <a:t> בזיכרון ולנהל תהליך של </a:t>
            </a:r>
            <a:r>
              <a:rPr lang="en-US" altLang="en-US" dirty="0" smtClean="0"/>
              <a:t>scheduling</a:t>
            </a:r>
            <a:endParaRPr lang="he-IL" altLang="en-US" dirty="0" smtClean="0"/>
          </a:p>
          <a:p>
            <a:r>
              <a:rPr lang="he-IL" altLang="en-US" dirty="0" smtClean="0"/>
              <a:t>הרעיון נפוץ במגוון תחומים בחיים (למשל עו"ד)</a:t>
            </a:r>
          </a:p>
        </p:txBody>
      </p:sp>
    </p:spTree>
    <p:extLst>
      <p:ext uri="{BB962C8B-B14F-4D97-AF65-F5344CB8AC3E}">
        <p14:creationId xmlns:p14="http://schemas.microsoft.com/office/powerpoint/2010/main" val="30297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נהלים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6995"/>
          </a:xfrm>
        </p:spPr>
        <p:txBody>
          <a:bodyPr>
            <a:normAutofit lnSpcReduction="10000"/>
          </a:bodyPr>
          <a:lstStyle/>
          <a:p>
            <a:r>
              <a:rPr lang="he-IL" altLang="en-US" dirty="0"/>
              <a:t>הרצאה שבועית, 3 </a:t>
            </a:r>
            <a:r>
              <a:rPr lang="he-IL" altLang="en-US" dirty="0" smtClean="0"/>
              <a:t>שעות </a:t>
            </a:r>
            <a:r>
              <a:rPr lang="he-IL" altLang="en-US" sz="2000" dirty="0" smtClean="0"/>
              <a:t>(א' הפסקות קובע הפסקה)</a:t>
            </a:r>
            <a:endParaRPr lang="en-US" altLang="en-US" dirty="0"/>
          </a:p>
          <a:p>
            <a:r>
              <a:rPr lang="he-IL" altLang="en-US" dirty="0"/>
              <a:t>מבנה הציון:</a:t>
            </a:r>
          </a:p>
          <a:p>
            <a:pPr lvl="1"/>
            <a:r>
              <a:rPr lang="he-IL" altLang="en-US" dirty="0"/>
              <a:t>75% בחינה (ובבחינה שאלה של 20 נקודות על נושאי התרגול)</a:t>
            </a:r>
          </a:p>
          <a:p>
            <a:pPr lvl="1"/>
            <a:r>
              <a:rPr lang="he-IL" altLang="en-US" dirty="0"/>
              <a:t>25% - תרגילים</a:t>
            </a:r>
          </a:p>
          <a:p>
            <a:pPr lvl="1"/>
            <a:r>
              <a:rPr lang="he-IL" altLang="en-US" dirty="0"/>
              <a:t>בונוסים</a:t>
            </a:r>
          </a:p>
          <a:p>
            <a:r>
              <a:rPr lang="he-IL" altLang="en-US" dirty="0"/>
              <a:t>מעבר הקורס – קיום שני התנאים:</a:t>
            </a:r>
          </a:p>
          <a:p>
            <a:pPr lvl="1"/>
            <a:r>
              <a:rPr lang="he-IL" altLang="en-US" dirty="0"/>
              <a:t>ציון בחינה של לפחות 60</a:t>
            </a:r>
          </a:p>
          <a:p>
            <a:pPr lvl="1"/>
            <a:r>
              <a:rPr lang="he-IL" altLang="en-US" dirty="0"/>
              <a:t>ממוצע תרגילים של לפחות 60</a:t>
            </a:r>
          </a:p>
          <a:p>
            <a:r>
              <a:rPr lang="he-IL" altLang="en-US" dirty="0"/>
              <a:t>אתר הקורס </a:t>
            </a:r>
            <a:r>
              <a:rPr lang="he-IL" altLang="en-US" dirty="0" smtClean="0"/>
              <a:t>– במודל</a:t>
            </a:r>
          </a:p>
          <a:p>
            <a:r>
              <a:rPr lang="he-IL" altLang="en-US" dirty="0" smtClean="0"/>
              <a:t>מייל מרצה:</a:t>
            </a:r>
            <a:r>
              <a:rPr lang="en-US" altLang="en-US" dirty="0" smtClean="0"/>
              <a:t> </a:t>
            </a:r>
            <a:r>
              <a:rPr lang="en-US" altLang="en-US" dirty="0" smtClean="0">
                <a:hlinkClick r:id="rId2"/>
              </a:rPr>
              <a:t>sarned@cs.biu.ac.il</a:t>
            </a:r>
            <a:r>
              <a:rPr lang="en-US" altLang="en-US" dirty="0" smtClean="0"/>
              <a:t> </a:t>
            </a:r>
            <a:endParaRPr lang="he-IL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1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85838" y="277813"/>
            <a:ext cx="8229600" cy="576262"/>
          </a:xfrm>
        </p:spPr>
        <p:txBody>
          <a:bodyPr/>
          <a:lstStyle/>
          <a:p>
            <a:pPr algn="l" eaLnBrk="1" hangingPunct="1"/>
            <a:r>
              <a:rPr lang="en-US" altLang="en-US" sz="2800" dirty="0" smtClean="0"/>
              <a:t>Memory Layout for </a:t>
            </a:r>
            <a:r>
              <a:rPr lang="en-US" altLang="en-US" sz="2800" dirty="0" err="1" smtClean="0"/>
              <a:t>Multiprogrammed</a:t>
            </a:r>
            <a:r>
              <a:rPr lang="en-US" altLang="en-US" sz="2800" dirty="0" smtClean="0"/>
              <a:t> System</a:t>
            </a:r>
          </a:p>
        </p:txBody>
      </p:sp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76350"/>
            <a:ext cx="31115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9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en-US" dirty="0" smtClean="0"/>
              <a:t>Timesharing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659" y="1252538"/>
            <a:ext cx="8135729" cy="5005387"/>
          </a:xfrm>
        </p:spPr>
        <p:txBody>
          <a:bodyPr>
            <a:noAutofit/>
          </a:bodyPr>
          <a:lstStyle/>
          <a:p>
            <a:pPr algn="l" rtl="0" eaLnBrk="1" hangingPunct="1">
              <a:lnSpc>
                <a:spcPct val="90000"/>
              </a:lnSpc>
            </a:pPr>
            <a:r>
              <a:rPr lang="en-US" altLang="en-US" sz="3200" b="1" dirty="0" smtClean="0"/>
              <a:t>Timesharing (multitasking)</a:t>
            </a:r>
            <a:r>
              <a:rPr lang="en-US" altLang="en-US" sz="3200" dirty="0" smtClean="0"/>
              <a:t> is logical extension in which CPU switches jobs so frequently that users can interact with each job while it is running, creating </a:t>
            </a:r>
            <a:r>
              <a:rPr lang="en-US" altLang="en-US" sz="3200" b="1" dirty="0" smtClean="0"/>
              <a:t>interactive</a:t>
            </a:r>
            <a:r>
              <a:rPr lang="en-US" altLang="en-US" sz="3200" dirty="0" smtClean="0"/>
              <a:t> computing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 sz="2800" b="1" dirty="0" smtClean="0"/>
              <a:t>Response time</a:t>
            </a:r>
            <a:r>
              <a:rPr lang="en-US" altLang="en-US" sz="2800" dirty="0" smtClean="0"/>
              <a:t> should be &lt; 1 second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 sz="2800" dirty="0" smtClean="0"/>
              <a:t>Each user has at least one program executing in memory </a:t>
            </a:r>
            <a:r>
              <a:rPr lang="en-US" altLang="en-US" sz="2800" dirty="0" smtClean="0">
                <a:sym typeface="Wingdings 3" pitchFamily="18" charset="2"/>
              </a:rPr>
              <a:t></a:t>
            </a:r>
            <a:r>
              <a:rPr lang="en-US" altLang="en-US" sz="2800" b="1" dirty="0" smtClean="0">
                <a:sym typeface="Wingdings 3" pitchFamily="18" charset="2"/>
              </a:rPr>
              <a:t>process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 sz="2800" dirty="0" smtClean="0">
                <a:sym typeface="Wingdings 3" pitchFamily="18" charset="2"/>
              </a:rPr>
              <a:t>If several jobs ready to run at the same time  </a:t>
            </a:r>
            <a:r>
              <a:rPr lang="en-US" altLang="en-US" sz="2800" b="1" dirty="0" smtClean="0">
                <a:sym typeface="Wingdings 3" pitchFamily="18" charset="2"/>
              </a:rPr>
              <a:t>CPU scheduling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 sz="2800" dirty="0" smtClean="0">
                <a:sym typeface="Wingdings 3" pitchFamily="18" charset="2"/>
              </a:rPr>
              <a:t>If processes don’t fit in memory, </a:t>
            </a:r>
            <a:r>
              <a:rPr lang="en-US" altLang="en-US" sz="2800" b="1" dirty="0" smtClean="0">
                <a:sym typeface="Wingdings 3" pitchFamily="18" charset="2"/>
              </a:rPr>
              <a:t>swapping</a:t>
            </a:r>
            <a:r>
              <a:rPr lang="en-US" altLang="en-US" sz="2800" dirty="0" smtClean="0">
                <a:sym typeface="Wingdings 3" pitchFamily="18" charset="2"/>
              </a:rPr>
              <a:t> moves them in and out to run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 sz="2800" b="1" dirty="0" smtClean="0">
                <a:sym typeface="Wingdings 3" pitchFamily="18" charset="2"/>
              </a:rPr>
              <a:t>Virtual memory</a:t>
            </a:r>
            <a:r>
              <a:rPr lang="en-US" altLang="en-US" sz="2800" dirty="0" smtClean="0">
                <a:sym typeface="Wingdings 3" pitchFamily="18" charset="2"/>
              </a:rPr>
              <a:t> allows execution of processes not completely in memory</a:t>
            </a:r>
          </a:p>
        </p:txBody>
      </p:sp>
    </p:spTree>
    <p:extLst>
      <p:ext uri="{BB962C8B-B14F-4D97-AF65-F5344CB8AC3E}">
        <p14:creationId xmlns:p14="http://schemas.microsoft.com/office/powerpoint/2010/main" val="261728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en-US" dirty="0" smtClean="0"/>
              <a:t>Handling Flow Problems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503642"/>
            <a:ext cx="8229600" cy="4530725"/>
          </a:xfr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</a:pPr>
            <a:r>
              <a:rPr lang="he-IL" altLang="en-US" dirty="0" smtClean="0"/>
              <a:t>טיפול באמצעות </a:t>
            </a:r>
            <a:r>
              <a:rPr lang="en-US" altLang="en-US" dirty="0" smtClean="0"/>
              <a:t>traps</a:t>
            </a:r>
            <a:r>
              <a:rPr lang="he-IL" altLang="en-US" dirty="0" smtClean="0"/>
              <a:t> או </a:t>
            </a:r>
            <a:r>
              <a:rPr lang="en-US" altLang="en-US" dirty="0" smtClean="0"/>
              <a:t>exceptions</a:t>
            </a:r>
            <a:r>
              <a:rPr lang="he-IL" altLang="en-US" dirty="0" smtClean="0"/>
              <a:t> (למשל בעת חלוקה באפס)</a:t>
            </a:r>
          </a:p>
          <a:p>
            <a:pPr lvl="1"/>
            <a:r>
              <a:rPr lang="he-IL" altLang="en-US" dirty="0" smtClean="0"/>
              <a:t>בקשה לשירות של מערכת ההפעלה</a:t>
            </a:r>
          </a:p>
          <a:p>
            <a:r>
              <a:rPr lang="he-IL" altLang="en-US" dirty="0" smtClean="0"/>
              <a:t>הגנה בפני מצבים כמו לולאות אינסופיות, תהליכים שמנסים לשנות זיכרון של תהליכים אחרים וכו'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856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he-IL" altLang="en-US" dirty="0" smtClean="0"/>
              <a:t>מעבר בין </a:t>
            </a:r>
            <a:r>
              <a:rPr lang="en-US" altLang="en-US" dirty="0" smtClean="0"/>
              <a:t>User Mode</a:t>
            </a:r>
            <a:r>
              <a:rPr lang="he-IL" altLang="en-US" dirty="0" smtClean="0"/>
              <a:t> ו- </a:t>
            </a:r>
            <a:r>
              <a:rPr lang="en-US" altLang="en-US" dirty="0" smtClean="0"/>
              <a:t>Kernel Mode</a:t>
            </a:r>
          </a:p>
        </p:txBody>
      </p:sp>
      <p:pic>
        <p:nvPicPr>
          <p:cNvPr id="4813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4511675"/>
            <a:ext cx="7602538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Content Placeholder 4"/>
          <p:cNvSpPr>
            <a:spLocks noGrp="1"/>
          </p:cNvSpPr>
          <p:nvPr>
            <p:ph idx="1"/>
          </p:nvPr>
        </p:nvSpPr>
        <p:spPr>
          <a:xfrm>
            <a:off x="1" y="991612"/>
            <a:ext cx="8515350" cy="4351338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he-IL" altLang="en-US" sz="2400" dirty="0"/>
              <a:t>הבעיה – מ"ה נדרשת להגן על עצמה ומרכיבי מערכת נוספים (למשל ההתקנים) מפני שימוש לא נכון או </a:t>
            </a:r>
            <a:r>
              <a:rPr lang="he-IL" altLang="en-US" sz="2400" dirty="0" smtClean="0"/>
              <a:t>זדוני</a:t>
            </a:r>
          </a:p>
          <a:p>
            <a:pPr algn="r">
              <a:lnSpc>
                <a:spcPct val="90000"/>
              </a:lnSpc>
            </a:pPr>
            <a:r>
              <a:rPr lang="he-IL" altLang="en-US" sz="2400" dirty="0" smtClean="0"/>
              <a:t>הפתרון – פעולה בתצורת </a:t>
            </a:r>
            <a:r>
              <a:rPr lang="en-US" altLang="en-US" sz="2400" dirty="0" smtClean="0"/>
              <a:t>Dual-mode</a:t>
            </a:r>
            <a:r>
              <a:rPr lang="he-IL" altLang="en-US" sz="2400" dirty="0" smtClean="0"/>
              <a:t>: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User mode </a:t>
            </a:r>
            <a:r>
              <a:rPr lang="en-US" altLang="en-US" sz="2400" dirty="0" smtClean="0"/>
              <a:t>and 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kernel mode 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 b="1" dirty="0" smtClean="0">
                <a:solidFill>
                  <a:srgbClr val="3366FF"/>
                </a:solidFill>
              </a:rPr>
              <a:t>Mode bit </a:t>
            </a:r>
            <a:r>
              <a:rPr lang="en-US" altLang="en-US" dirty="0" smtClean="0"/>
              <a:t>provided by hardware</a:t>
            </a:r>
          </a:p>
          <a:p>
            <a:pPr lvl="2" algn="l" rt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/>
              <a:t>Provides ability to distinguish when system is running user code or kernel code</a:t>
            </a:r>
          </a:p>
          <a:p>
            <a:pPr lvl="2" algn="l" rt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/>
              <a:t>Some instructions designated as 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privileged</a:t>
            </a:r>
            <a:r>
              <a:rPr lang="en-US" altLang="en-US" sz="2400" dirty="0" smtClean="0"/>
              <a:t>, only executable in kernel mode</a:t>
            </a:r>
          </a:p>
          <a:p>
            <a:pPr lvl="2" algn="l" rt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/>
              <a:t>System call changes mode to kernel, return from call resets it to user</a:t>
            </a:r>
          </a:p>
          <a:p>
            <a:pPr algn="l" rtl="0"/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1657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  <a:defRPr/>
            </a:pPr>
            <a:r>
              <a:rPr lang="en-US" dirty="0" smtClean="0">
                <a:ea typeface="ＭＳ Ｐゴシック" charset="-128"/>
              </a:rPr>
              <a:t>Which of the following instructions should be privileged?</a:t>
            </a:r>
          </a:p>
          <a:p>
            <a:pPr lvl="1" algn="l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b. Read the clock.</a:t>
            </a:r>
          </a:p>
          <a:p>
            <a:pPr lvl="1" algn="l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c. Clear memory.</a:t>
            </a:r>
          </a:p>
          <a:p>
            <a:pPr lvl="1" algn="l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d. Issue a trap instruction.</a:t>
            </a:r>
          </a:p>
          <a:p>
            <a:pPr lvl="1" algn="l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e. Turn off interrupts.</a:t>
            </a:r>
          </a:p>
          <a:p>
            <a:pPr lvl="1" algn="l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f. Modify entries in device-status table.</a:t>
            </a:r>
          </a:p>
          <a:p>
            <a:pPr lvl="1" algn="l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g. Switch from user to kernel mode.</a:t>
            </a:r>
          </a:p>
          <a:p>
            <a:pPr lvl="1" algn="l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h. Access I/O device.</a:t>
            </a:r>
          </a:p>
          <a:p>
            <a:pPr algn="l">
              <a:buFont typeface="Monotype Sorts" pitchFamily="2" charset="2"/>
              <a:buChar char="n"/>
              <a:defRPr/>
            </a:pPr>
            <a:endParaRPr 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54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  <a:defRPr/>
            </a:pPr>
            <a:r>
              <a:rPr lang="en-US" dirty="0" smtClean="0">
                <a:ea typeface="ＭＳ Ｐゴシック" charset="-128"/>
              </a:rPr>
              <a:t>Which of the following instructions should be privileged?</a:t>
            </a:r>
          </a:p>
          <a:p>
            <a:pPr lvl="1" algn="l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b. Read the clock.</a:t>
            </a:r>
          </a:p>
          <a:p>
            <a:pPr lvl="1" algn="l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c. Clear memory.</a:t>
            </a:r>
          </a:p>
          <a:p>
            <a:pPr lvl="1" algn="l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d. Issue a trap instruction.</a:t>
            </a:r>
          </a:p>
          <a:p>
            <a:pPr lvl="1" algn="l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e. Turn off interrupts.</a:t>
            </a:r>
          </a:p>
          <a:p>
            <a:pPr lvl="1" algn="l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f. Modify entries in device-status table.</a:t>
            </a:r>
          </a:p>
          <a:p>
            <a:pPr lvl="1" algn="l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g. Switch from user to kernel mode.</a:t>
            </a:r>
          </a:p>
          <a:p>
            <a:pPr lvl="1" algn="l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h. Access I/O device.</a:t>
            </a:r>
          </a:p>
        </p:txBody>
      </p:sp>
    </p:spTree>
    <p:extLst>
      <p:ext uri="{BB962C8B-B14F-4D97-AF65-F5344CB8AC3E}">
        <p14:creationId xmlns:p14="http://schemas.microsoft.com/office/powerpoint/2010/main" val="391090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000125"/>
            <a:ext cx="8410575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28650" y="2588654"/>
            <a:ext cx="8112125" cy="1234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700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3" y="1961536"/>
            <a:ext cx="9046494" cy="293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221226" y="3126658"/>
            <a:ext cx="8874021" cy="20647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2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1" y="1297859"/>
            <a:ext cx="8655056" cy="4412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134994" y="3342069"/>
            <a:ext cx="8874021" cy="23686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9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חשיבות רבה להכרת מבנה מחשב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חזרה על מבנה מחשב במצגת נפרדת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מבנה מערכת מחשב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6969"/>
            <a:ext cx="7886700" cy="4351338"/>
          </a:xfrm>
        </p:spPr>
        <p:txBody>
          <a:bodyPr>
            <a:normAutofit/>
          </a:bodyPr>
          <a:lstStyle/>
          <a:p>
            <a:r>
              <a:rPr lang="he-IL" altLang="en-US" sz="2000" dirty="0"/>
              <a:t>ניתן לחלק את מערכת המחשב לארבעה מרכיבים</a:t>
            </a:r>
            <a:r>
              <a:rPr lang="he-IL" altLang="en-US" sz="2000" dirty="0" smtClean="0"/>
              <a:t>:</a:t>
            </a:r>
          </a:p>
          <a:p>
            <a:endParaRPr lang="he-IL" altLang="en-US" sz="2000" dirty="0"/>
          </a:p>
          <a:p>
            <a:endParaRPr lang="en-US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169" y="2054910"/>
            <a:ext cx="54483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28650" y="6116379"/>
            <a:ext cx="89227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r>
              <a:rPr lang="he-IL" altLang="en-US" sz="2000" dirty="0"/>
              <a:t>חומרה </a:t>
            </a:r>
            <a:r>
              <a:rPr lang="en-US" altLang="en-US" sz="2000" dirty="0"/>
              <a:t>(hardware)</a:t>
            </a:r>
            <a:r>
              <a:rPr lang="he-IL" altLang="en-US" sz="2000" dirty="0"/>
              <a:t> – 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he-IL" altLang="en-US" sz="2000" dirty="0" smtClean="0"/>
              <a:t>מספקת </a:t>
            </a:r>
            <a:r>
              <a:rPr lang="he-IL" altLang="en-US" sz="2000" dirty="0"/>
              <a:t>את משאבי המחשוב </a:t>
            </a:r>
            <a:r>
              <a:rPr lang="he-IL" altLang="en-US" sz="2000" dirty="0" smtClean="0"/>
              <a:t>הבסיסיים: </a:t>
            </a:r>
            <a:r>
              <a:rPr lang="en-US" altLang="en-US" dirty="0" smtClean="0"/>
              <a:t>CPU</a:t>
            </a:r>
            <a:r>
              <a:rPr lang="en-US" altLang="en-US" dirty="0"/>
              <a:t>, memory, I/O devices, file storage space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9073" y="5210587"/>
            <a:ext cx="48417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r>
              <a:rPr lang="he-IL" altLang="en-US" sz="2000" dirty="0"/>
              <a:t>מערכת </a:t>
            </a:r>
            <a:r>
              <a:rPr lang="he-IL" altLang="en-US" sz="2000" dirty="0" smtClean="0"/>
              <a:t>ההפעלה - </a:t>
            </a:r>
            <a:r>
              <a:rPr lang="he-IL" altLang="en-US" dirty="0" smtClean="0"/>
              <a:t>שולטת </a:t>
            </a:r>
            <a:r>
              <a:rPr lang="he-IL" altLang="en-US" dirty="0"/>
              <a:t>על ומתאמת את השימוש במשאבי החומרה בין התהליכים והמשתמשים השונים</a:t>
            </a:r>
          </a:p>
        </p:txBody>
      </p:sp>
      <p:sp>
        <p:nvSpPr>
          <p:cNvPr id="7" name="Rectangle 6"/>
          <p:cNvSpPr/>
          <p:nvPr/>
        </p:nvSpPr>
        <p:spPr>
          <a:xfrm>
            <a:off x="69073" y="2106340"/>
            <a:ext cx="366746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r>
              <a:rPr lang="he-IL" altLang="en-US" sz="2000" dirty="0"/>
              <a:t>אפליקציות (</a:t>
            </a:r>
            <a:r>
              <a:rPr lang="en-US" altLang="en-US" sz="2000" dirty="0"/>
              <a:t>Application programs</a:t>
            </a:r>
            <a:r>
              <a:rPr lang="he-IL" altLang="en-US" sz="2000" dirty="0"/>
              <a:t>) – מגדירים כיצד מבוצע השימוש במשאבי המערכת על מנת לפתור בעיות חישוביות של המשתמשים:</a:t>
            </a:r>
            <a:endParaRPr lang="en-US" altLang="en-US" sz="2000" dirty="0"/>
          </a:p>
          <a:p>
            <a:pPr lvl="2" algn="r" rtl="1"/>
            <a:r>
              <a:rPr lang="en-US" altLang="en-US" dirty="0" smtClean="0"/>
              <a:t>Word </a:t>
            </a:r>
            <a:r>
              <a:rPr lang="en-US" altLang="en-US" dirty="0"/>
              <a:t>processors, compilers, web browsers, database systems, video games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73319" y="2775306"/>
            <a:ext cx="26404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r>
              <a:rPr lang="he-IL" altLang="en-US" sz="2000" dirty="0" smtClean="0"/>
              <a:t>משתמשים: </a:t>
            </a:r>
            <a:r>
              <a:rPr lang="en-US" altLang="en-US" dirty="0" smtClean="0"/>
              <a:t>People</a:t>
            </a:r>
            <a:r>
              <a:rPr lang="en-US" altLang="en-US" dirty="0"/>
              <a:t>, other computers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6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מ"ה – הגדרה ומטרות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/>
              <a:t>הגדרה: </a:t>
            </a:r>
          </a:p>
          <a:p>
            <a:pPr lvl="1"/>
            <a:r>
              <a:rPr lang="he-IL" altLang="en-US" dirty="0">
                <a:solidFill>
                  <a:srgbClr val="0070C0"/>
                </a:solidFill>
              </a:rPr>
              <a:t>תכנית</a:t>
            </a:r>
            <a:r>
              <a:rPr lang="he-IL" altLang="en-US" dirty="0"/>
              <a:t> אשר משמשת </a:t>
            </a:r>
            <a:r>
              <a:rPr lang="he-IL" altLang="en-US" dirty="0">
                <a:solidFill>
                  <a:srgbClr val="0070C0"/>
                </a:solidFill>
              </a:rPr>
              <a:t>כחוצץ</a:t>
            </a:r>
            <a:r>
              <a:rPr lang="he-IL" altLang="en-US" dirty="0"/>
              <a:t> </a:t>
            </a:r>
            <a:r>
              <a:rPr lang="en-US" altLang="en-US" dirty="0"/>
              <a:t>(intermediary)</a:t>
            </a:r>
            <a:r>
              <a:rPr lang="he-IL" altLang="en-US" dirty="0"/>
              <a:t> בין </a:t>
            </a:r>
            <a:r>
              <a:rPr lang="he-IL" altLang="en-US" dirty="0">
                <a:solidFill>
                  <a:srgbClr val="0070C0"/>
                </a:solidFill>
              </a:rPr>
              <a:t>המשתמש</a:t>
            </a:r>
            <a:r>
              <a:rPr lang="he-IL" altLang="en-US" dirty="0"/>
              <a:t> של מערכת מחשב </a:t>
            </a:r>
            <a:r>
              <a:rPr lang="he-IL" altLang="en-US" dirty="0">
                <a:solidFill>
                  <a:srgbClr val="0070C0"/>
                </a:solidFill>
              </a:rPr>
              <a:t>והחומרה</a:t>
            </a:r>
            <a:r>
              <a:rPr lang="he-IL" altLang="en-US" dirty="0"/>
              <a:t> של מערכת המחשב</a:t>
            </a:r>
          </a:p>
          <a:p>
            <a:r>
              <a:rPr lang="he-IL" altLang="en-US" dirty="0"/>
              <a:t>מטרות מערכת ההפעלה:</a:t>
            </a:r>
          </a:p>
          <a:p>
            <a:pPr lvl="1"/>
            <a:r>
              <a:rPr lang="he-IL" altLang="en-US" dirty="0"/>
              <a:t>הרצת תכניות המשתמש </a:t>
            </a:r>
            <a:r>
              <a:rPr lang="en-US" altLang="en-US" dirty="0"/>
              <a:t>(user programs)</a:t>
            </a:r>
            <a:r>
              <a:rPr lang="he-IL" altLang="en-US" dirty="0"/>
              <a:t> בצורה קלה</a:t>
            </a:r>
          </a:p>
          <a:p>
            <a:pPr lvl="1"/>
            <a:r>
              <a:rPr lang="he-IL" altLang="en-US" dirty="0"/>
              <a:t>הפיכת השימוש במערכת המחשב לנוח יותר</a:t>
            </a:r>
          </a:p>
          <a:p>
            <a:pPr lvl="1"/>
            <a:r>
              <a:rPr lang="he-IL" altLang="en-US" dirty="0"/>
              <a:t>שימוש יעיל יותר </a:t>
            </a:r>
            <a:r>
              <a:rPr lang="en-US" altLang="en-US" dirty="0"/>
              <a:t>(efficient)</a:t>
            </a:r>
            <a:r>
              <a:rPr lang="he-IL" altLang="en-US" dirty="0"/>
              <a:t> בחומרת המחשב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87383" y="3164218"/>
            <a:ext cx="194310" cy="1943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87424" y="2370369"/>
            <a:ext cx="194310" cy="1943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62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 – השימוש </a:t>
            </a:r>
            <a:r>
              <a:rPr lang="he-IL" dirty="0" err="1" smtClean="0"/>
              <a:t>במ"ה</a:t>
            </a:r>
            <a:r>
              <a:rPr lang="he-IL" dirty="0" smtClean="0"/>
              <a:t> עבור </a:t>
            </a:r>
            <a:r>
              <a:rPr lang="en-US" dirty="0" smtClean="0"/>
              <a:t>MS-Paint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נניח שאנחנו משתמשים ב- </a:t>
            </a:r>
            <a:r>
              <a:rPr lang="en-US" dirty="0" smtClean="0"/>
              <a:t>MS-Paint</a:t>
            </a:r>
            <a:r>
              <a:rPr lang="he-IL" dirty="0" smtClean="0"/>
              <a:t> של </a:t>
            </a:r>
            <a:r>
              <a:rPr lang="en-US" dirty="0" smtClean="0"/>
              <a:t>Windows</a:t>
            </a:r>
            <a:r>
              <a:rPr lang="he-IL" dirty="0" smtClean="0"/>
              <a:t> – מתי נצטרך שירותים של מערכת ההפעלה?</a:t>
            </a:r>
          </a:p>
          <a:p>
            <a:pPr lvl="1" algn="l" rtl="0"/>
            <a:r>
              <a:rPr lang="en-US" altLang="en-US" dirty="0" smtClean="0"/>
              <a:t>Loading </a:t>
            </a:r>
            <a:r>
              <a:rPr lang="en-US" altLang="en-US" dirty="0"/>
              <a:t>the application / terminating the application</a:t>
            </a:r>
          </a:p>
          <a:p>
            <a:pPr lvl="1" algn="l" rtl="0"/>
            <a:r>
              <a:rPr lang="en-US" altLang="en-US" dirty="0"/>
              <a:t>Interrupts Management</a:t>
            </a:r>
          </a:p>
          <a:p>
            <a:pPr lvl="1" algn="l" rtl="0"/>
            <a:r>
              <a:rPr lang="en-US" altLang="en-US" dirty="0"/>
              <a:t>Memory allocation / management (e.g., paging)</a:t>
            </a:r>
          </a:p>
          <a:p>
            <a:pPr lvl="1" algn="l" rtl="0"/>
            <a:r>
              <a:rPr lang="en-US" altLang="en-US" dirty="0"/>
              <a:t>Access to IO devices – keyboard, mouse, printer, monitor</a:t>
            </a:r>
          </a:p>
          <a:p>
            <a:pPr lvl="1" algn="l" rtl="0"/>
            <a:r>
              <a:rPr lang="en-US" altLang="en-US" dirty="0"/>
              <a:t>CPU allocation</a:t>
            </a:r>
          </a:p>
          <a:p>
            <a:pPr lvl="1" algn="l" rtl="0"/>
            <a:r>
              <a:rPr lang="en-US" altLang="en-US" dirty="0"/>
              <a:t>Copy / Paste (inter-process communication)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0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מ"ה פופולאריות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998" y="2266418"/>
            <a:ext cx="5606858" cy="32847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93627" y="1224530"/>
            <a:ext cx="25488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>
                <a:solidFill>
                  <a:srgbClr val="3B3835"/>
                </a:solidFill>
                <a:latin typeface="Helvetica Neue"/>
              </a:rPr>
              <a:t>לינוקס 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(Linux)</a:t>
            </a:r>
            <a:r>
              <a:rPr lang="he-IL" dirty="0" smtClean="0">
                <a:solidFill>
                  <a:srgbClr val="3B3835"/>
                </a:solidFill>
                <a:latin typeface="Helvetica Neue"/>
              </a:rPr>
              <a:t> – מ"ה דמוית 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Unix</a:t>
            </a:r>
            <a:r>
              <a:rPr lang="he-IL" dirty="0" smtClean="0">
                <a:solidFill>
                  <a:srgbClr val="3B3835"/>
                </a:solidFill>
                <a:latin typeface="Helvetica Neue"/>
              </a:rPr>
              <a:t>, שנכתבה ומופצת לפי מודל ה- 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free and open source SW</a:t>
            </a:r>
            <a:endParaRPr lang="he-IL" dirty="0" smtClean="0">
              <a:solidFill>
                <a:srgbClr val="3B3835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492" y="1224529"/>
            <a:ext cx="25542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>
                <a:solidFill>
                  <a:srgbClr val="3B3835"/>
                </a:solidFill>
                <a:latin typeface="Helvetica Neue"/>
              </a:rPr>
              <a:t>מערכת ההפעלה 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Mac</a:t>
            </a:r>
            <a:r>
              <a:rPr lang="he-IL" dirty="0" smtClean="0">
                <a:solidFill>
                  <a:srgbClr val="3B3835"/>
                </a:solidFill>
                <a:latin typeface="Helvetica Neue"/>
              </a:rPr>
              <a:t> מחלוצות הממשק הגראפי, מפותחת ע"י אפל עבור מחשבי מקינטוש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283299"/>
            <a:ext cx="26117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>
                <a:solidFill>
                  <a:srgbClr val="3B3835"/>
                </a:solidFill>
                <a:latin typeface="Helvetica Neue"/>
              </a:rPr>
              <a:t>מערכת ההפעלה 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iOS</a:t>
            </a:r>
            <a:r>
              <a:rPr lang="he-IL" dirty="0" smtClean="0">
                <a:solidFill>
                  <a:srgbClr val="3B3835"/>
                </a:solidFill>
                <a:latin typeface="Helvetica Neue"/>
              </a:rPr>
              <a:t> מיועדת למכשירים ניידים </a:t>
            </a:r>
            <a:r>
              <a:rPr lang="he-IL" dirty="0" err="1" smtClean="0">
                <a:solidFill>
                  <a:srgbClr val="3B3835"/>
                </a:solidFill>
                <a:latin typeface="Helvetica Neue"/>
              </a:rPr>
              <a:t>וטאבלטים</a:t>
            </a:r>
            <a:r>
              <a:rPr lang="he-IL" dirty="0" smtClean="0">
                <a:solidFill>
                  <a:srgbClr val="3B3835"/>
                </a:solidFill>
                <a:latin typeface="Helvetica Neue"/>
              </a:rPr>
              <a:t> של אפל (</a:t>
            </a:r>
            <a:r>
              <a:rPr lang="he-IL" dirty="0" err="1" smtClean="0">
                <a:solidFill>
                  <a:srgbClr val="3B3835"/>
                </a:solidFill>
                <a:latin typeface="Helvetica Neue"/>
              </a:rPr>
              <a:t>אייפון</a:t>
            </a:r>
            <a:r>
              <a:rPr lang="he-IL" dirty="0" smtClean="0">
                <a:solidFill>
                  <a:srgbClr val="3B3835"/>
                </a:solidFill>
                <a:latin typeface="Helvetica Neue"/>
              </a:rPr>
              <a:t>, </a:t>
            </a:r>
            <a:r>
              <a:rPr lang="he-IL" dirty="0" err="1" smtClean="0">
                <a:solidFill>
                  <a:srgbClr val="3B3835"/>
                </a:solidFill>
                <a:latin typeface="Helvetica Neue"/>
              </a:rPr>
              <a:t>אייפד</a:t>
            </a:r>
            <a:r>
              <a:rPr lang="he-IL" dirty="0" smtClean="0">
                <a:solidFill>
                  <a:srgbClr val="3B3835"/>
                </a:solidFill>
                <a:latin typeface="Helvetica Neue"/>
              </a:rPr>
              <a:t> וכו')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54238" y="5440091"/>
            <a:ext cx="2688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>
                <a:solidFill>
                  <a:srgbClr val="3B3835"/>
                </a:solidFill>
                <a:latin typeface="Helvetica Neue"/>
              </a:rPr>
              <a:t>אנדרואיד 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(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Android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)</a:t>
            </a:r>
            <a:r>
              <a:rPr lang="he-IL" dirty="0" smtClean="0">
                <a:solidFill>
                  <a:srgbClr val="3B3835"/>
                </a:solidFill>
                <a:latin typeface="Helvetica Neue"/>
              </a:rPr>
              <a:t> – מ"ה מבוססת לינוקס, המיועדת למכשירי 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touch</a:t>
            </a:r>
            <a:r>
              <a:rPr lang="he-IL" dirty="0" smtClean="0">
                <a:solidFill>
                  <a:srgbClr val="3B3835"/>
                </a:solidFill>
                <a:latin typeface="Helvetica Neue"/>
              </a:rPr>
              <a:t> כדוגמת </a:t>
            </a:r>
            <a:r>
              <a:rPr lang="he-IL" dirty="0" err="1" smtClean="0">
                <a:solidFill>
                  <a:srgbClr val="3B3835"/>
                </a:solidFill>
                <a:latin typeface="Helvetica Neue"/>
              </a:rPr>
              <a:t>סמארטפונים</a:t>
            </a:r>
            <a:r>
              <a:rPr lang="he-IL" dirty="0" smtClean="0">
                <a:solidFill>
                  <a:srgbClr val="3B3835"/>
                </a:solidFill>
                <a:latin typeface="Helvetica Neue"/>
              </a:rPr>
              <a:t> </a:t>
            </a:r>
            <a:r>
              <a:rPr lang="he-IL" dirty="0" err="1" smtClean="0">
                <a:solidFill>
                  <a:srgbClr val="3B3835"/>
                </a:solidFill>
                <a:latin typeface="Helvetica Neue"/>
              </a:rPr>
              <a:t>וטאבלטים</a:t>
            </a:r>
            <a:endParaRPr lang="he-IL" dirty="0" smtClean="0">
              <a:solidFill>
                <a:srgbClr val="3B3835"/>
              </a:solidFill>
              <a:latin typeface="Helvetica Neue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46265" y="1524440"/>
            <a:ext cx="25488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>
                <a:solidFill>
                  <a:srgbClr val="3B3835"/>
                </a:solidFill>
                <a:latin typeface="Helvetica Neue"/>
              </a:rPr>
              <a:t>חלונות</a:t>
            </a:r>
            <a:r>
              <a:rPr lang="he-IL" dirty="0">
                <a:solidFill>
                  <a:srgbClr val="3B3835"/>
                </a:solidFill>
                <a:latin typeface="Helvetica Neue"/>
              </a:rPr>
              <a:t> 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(Windows)</a:t>
            </a:r>
            <a:r>
              <a:rPr lang="he-IL" dirty="0" smtClean="0">
                <a:solidFill>
                  <a:srgbClr val="3B3835"/>
                </a:solidFill>
                <a:latin typeface="Helvetica Neue"/>
              </a:rPr>
              <a:t> – מ"ה גראפית המפותחת מתוחזקת ונמכרת על-ידי מייקרוסופט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72751" y="5440091"/>
            <a:ext cx="2688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>
                <a:solidFill>
                  <a:srgbClr val="3B3835"/>
                </a:solidFill>
                <a:latin typeface="Helvetica Neue"/>
              </a:rPr>
              <a:t>מ"ה 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BSD/OS</a:t>
            </a:r>
            <a:r>
              <a:rPr lang="he-IL" dirty="0" smtClean="0">
                <a:solidFill>
                  <a:srgbClr val="3B3835"/>
                </a:solidFill>
                <a:latin typeface="Helvetica Neue"/>
              </a:rPr>
              <a:t> דמוית 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Unix</a:t>
            </a:r>
            <a:r>
              <a:rPr lang="he-IL" dirty="0" smtClean="0">
                <a:solidFill>
                  <a:srgbClr val="3B3835"/>
                </a:solidFill>
                <a:latin typeface="Helvetica Neue"/>
              </a:rPr>
              <a:t>, בעלת מוניטין של אמינות, משמשת בעיקר לשרתים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02468" y="3857444"/>
            <a:ext cx="1657350" cy="1657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66826" y="3857444"/>
            <a:ext cx="1657350" cy="1657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83152" y="3857444"/>
            <a:ext cx="1657350" cy="1657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88080" y="2484120"/>
            <a:ext cx="1657350" cy="1657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02468" y="2484120"/>
            <a:ext cx="1657350" cy="1657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6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2" grpId="0"/>
      <p:bldP spid="13" grpId="0"/>
      <p:bldP spid="16" grpId="0" animBg="1"/>
      <p:bldP spid="17" grpId="0" animBg="1"/>
      <p:bldP spid="18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8190</TotalTime>
  <Words>2250</Words>
  <Application>Microsoft Office PowerPoint</Application>
  <PresentationFormat>On-screen Show (4:3)</PresentationFormat>
  <Paragraphs>278</Paragraphs>
  <Slides>48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2" baseType="lpstr">
      <vt:lpstr>MS PGothic</vt:lpstr>
      <vt:lpstr>MS PGothic</vt:lpstr>
      <vt:lpstr>Arial</vt:lpstr>
      <vt:lpstr>Calibri</vt:lpstr>
      <vt:lpstr>Calibri Light</vt:lpstr>
      <vt:lpstr>Helvetica Neue</vt:lpstr>
      <vt:lpstr>Maiandra GD</vt:lpstr>
      <vt:lpstr>Monotype Sorts</vt:lpstr>
      <vt:lpstr>Tahoma</vt:lpstr>
      <vt:lpstr>Times New Roman</vt:lpstr>
      <vt:lpstr>Verdana</vt:lpstr>
      <vt:lpstr>Wingdings</vt:lpstr>
      <vt:lpstr>Wingdings 3</vt:lpstr>
      <vt:lpstr>Office Theme</vt:lpstr>
      <vt:lpstr>מערכות הפעלה – שיעור 1</vt:lpstr>
      <vt:lpstr>רציונל הקורס</vt:lpstr>
      <vt:lpstr>מבנה הקורס</vt:lpstr>
      <vt:lpstr>נהלים</vt:lpstr>
      <vt:lpstr>חשיבות רבה להכרת מבנה מחשב</vt:lpstr>
      <vt:lpstr>מבנה מערכת מחשב</vt:lpstr>
      <vt:lpstr>מ"ה – הגדרה ומטרות</vt:lpstr>
      <vt:lpstr>דוגמה – השימוש במ"ה עבור MS-Paint</vt:lpstr>
      <vt:lpstr>מ"ה פופולאריות</vt:lpstr>
      <vt:lpstr>דיון</vt:lpstr>
      <vt:lpstr>מערכת הפעלה - Design &amp; Goals</vt:lpstr>
      <vt:lpstr>Mainframe, PC, Handheld</vt:lpstr>
      <vt:lpstr>מהו טבעה של מערכת ההפעלה?</vt:lpstr>
      <vt:lpstr>הגדרת/תכולת מערכת ההפעלה</vt:lpstr>
      <vt:lpstr>הפעלת המחשב</vt:lpstr>
      <vt:lpstr>מערכת מחשב</vt:lpstr>
      <vt:lpstr>Device Controller</vt:lpstr>
      <vt:lpstr>ארכיטקטורת מערכת מחשב - מעבדים</vt:lpstr>
      <vt:lpstr>Multiprocessors systems</vt:lpstr>
      <vt:lpstr>A Dual-Core Design</vt:lpstr>
      <vt:lpstr>Clustered Systems</vt:lpstr>
      <vt:lpstr>How a Modern Computer Works?</vt:lpstr>
      <vt:lpstr>Interrupt</vt:lpstr>
      <vt:lpstr>Interrupts and traps</vt:lpstr>
      <vt:lpstr>Interrupt Handling</vt:lpstr>
      <vt:lpstr>Interrupt Timeline</vt:lpstr>
      <vt:lpstr>טיפול ב- I/O</vt:lpstr>
      <vt:lpstr>Device-Status Table</vt:lpstr>
      <vt:lpstr>ניהול הזיכרון</vt:lpstr>
      <vt:lpstr>Mass-Storage Management</vt:lpstr>
      <vt:lpstr>Mass Storage Management (2)</vt:lpstr>
      <vt:lpstr>Storage Hierarchy</vt:lpstr>
      <vt:lpstr>ניהול Storage</vt:lpstr>
      <vt:lpstr>Caching</vt:lpstr>
      <vt:lpstr>Performance of Various Levels of Storage</vt:lpstr>
      <vt:lpstr>האתגר בעת השימוש ב- cache</vt:lpstr>
      <vt:lpstr>                                Direct Memory                                 Access Structure</vt:lpstr>
      <vt:lpstr>PowerPoint Presentation</vt:lpstr>
      <vt:lpstr>Multiprogramming</vt:lpstr>
      <vt:lpstr>Memory Layout for Multiprogrammed System</vt:lpstr>
      <vt:lpstr>Timesharing</vt:lpstr>
      <vt:lpstr>Handling Flow Problems</vt:lpstr>
      <vt:lpstr>מעבר בין User Mode ו- Kernel Mode</vt:lpstr>
      <vt:lpstr>Example</vt:lpstr>
      <vt:lpstr>Example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מערכות הפעלה – שיעור 1</dc:title>
  <dc:creator>User</dc:creator>
  <cp:lastModifiedBy>MainUser</cp:lastModifiedBy>
  <cp:revision>71</cp:revision>
  <dcterms:created xsi:type="dcterms:W3CDTF">2017-02-28T09:22:22Z</dcterms:created>
  <dcterms:modified xsi:type="dcterms:W3CDTF">2017-03-28T18:36:37Z</dcterms:modified>
</cp:coreProperties>
</file>