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02A815C-11C9-43E4-BADC-CA8B2AC3D937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FAAD078-7730-4BD9-AF28-0D55F9D1E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769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06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735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48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92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22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584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4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7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13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12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9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1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09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28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334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4444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64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47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67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3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They all start at the ready queue because they need to run first command</a:t>
            </a:r>
          </a:p>
        </p:txBody>
      </p:sp>
    </p:spTree>
    <p:extLst>
      <p:ext uri="{BB962C8B-B14F-4D97-AF65-F5344CB8AC3E}">
        <p14:creationId xmlns:p14="http://schemas.microsoft.com/office/powerpoint/2010/main" val="407741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8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1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25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4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18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15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9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6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0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44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1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2C69-7F3C-4527-B5EE-18A474D5370D}" type="datetimeFigureOut">
              <a:rPr lang="he-IL" smtClean="0"/>
              <a:t>ז'/אב/תשע"ז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C66E-EE83-4E89-BA11-1C6D1BAE55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3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שיעור 3 - תהליכים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379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3" y="568326"/>
            <a:ext cx="9366240" cy="628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CPU Switch From Process to Process</a:t>
            </a:r>
          </a:p>
        </p:txBody>
      </p:sp>
    </p:spTree>
    <p:extLst>
      <p:ext uri="{BB962C8B-B14F-4D97-AF65-F5344CB8AC3E}">
        <p14:creationId xmlns:p14="http://schemas.microsoft.com/office/powerpoint/2010/main" val="246481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Process Scheduling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6462"/>
            <a:ext cx="7886700" cy="5167619"/>
          </a:xfrm>
        </p:spPr>
        <p:txBody>
          <a:bodyPr/>
          <a:lstStyle/>
          <a:p>
            <a:r>
              <a:rPr lang="he-IL" altLang="en-US" dirty="0">
                <a:ea typeface="ＭＳ Ｐゴシック" pitchFamily="34" charset="-128"/>
              </a:rPr>
              <a:t>המטרה – שבכל  עת יהיה תהליך שיכול לרוץ על המעבד (לצורך מקסום ניצולת המעבד)</a:t>
            </a:r>
          </a:p>
          <a:p>
            <a:r>
              <a:rPr lang="he-IL" altLang="en-US" dirty="0">
                <a:ea typeface="ＭＳ Ｐゴシック" pitchFamily="34" charset="-128"/>
              </a:rPr>
              <a:t>למטרה זו נשתמש ב- </a:t>
            </a:r>
            <a:r>
              <a:rPr lang="en-US" altLang="en-US" dirty="0">
                <a:ea typeface="ＭＳ Ｐゴシック" pitchFamily="34" charset="-128"/>
              </a:rPr>
              <a:t>Process scheduler</a:t>
            </a:r>
          </a:p>
          <a:p>
            <a:r>
              <a:rPr lang="he-IL" altLang="en-US" dirty="0">
                <a:ea typeface="ＭＳ Ｐゴシック" pitchFamily="34" charset="-128"/>
              </a:rPr>
              <a:t>תורים בהם נעשה שימוש: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Job queue</a:t>
            </a:r>
            <a:r>
              <a:rPr lang="he-IL" altLang="en-US" dirty="0">
                <a:ea typeface="ＭＳ Ｐゴシック" pitchFamily="34" charset="-128"/>
              </a:rPr>
              <a:t> – סט כל התהליכים שבמערכת (לתור זה מגיעים כל התהליכים מיד עם יצירתם)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Ready queue</a:t>
            </a:r>
            <a:r>
              <a:rPr lang="he-IL" altLang="en-US" dirty="0">
                <a:ea typeface="ＭＳ Ｐゴシック" pitchFamily="34" charset="-128"/>
              </a:rPr>
              <a:t> – סט כל התהליכים אשר: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א)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נמצאים בזיכרון; ב)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ממתינים להרצה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Device queues</a:t>
            </a:r>
            <a:r>
              <a:rPr lang="he-IL" altLang="en-US" dirty="0">
                <a:ea typeface="ＭＳ Ｐゴシック" pitchFamily="34" charset="-128"/>
              </a:rPr>
              <a:t> – סט התהליכים הממתינים ל- </a:t>
            </a:r>
            <a:r>
              <a:rPr lang="en-US" altLang="en-US" dirty="0">
                <a:ea typeface="ＭＳ Ｐゴシック" pitchFamily="34" charset="-128"/>
              </a:rPr>
              <a:t>I/O device</a:t>
            </a:r>
          </a:p>
          <a:p>
            <a:r>
              <a:rPr lang="he-IL" altLang="en-US" dirty="0">
                <a:ea typeface="ＭＳ Ｐゴシック" pitchFamily="34" charset="-128"/>
              </a:rPr>
              <a:t>במהלך הרצתו עובר התהליך בין התורים השונים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8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381000"/>
            <a:ext cx="7983538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6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Representation of Process Scheduling</a:t>
            </a: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558925"/>
            <a:ext cx="71929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125788" y="1027113"/>
            <a:ext cx="221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u="sng"/>
              <a:t>Queuing Diagram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481263" y="3881438"/>
            <a:ext cx="27590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100"/>
              <a:t>Wait for the child to finish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3038" y="1454150"/>
            <a:ext cx="1992312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ea typeface="ＭＳ Ｐゴシック" charset="-128"/>
              </a:rPr>
              <a:t>Why start at ready queue?</a:t>
            </a:r>
          </a:p>
        </p:txBody>
      </p:sp>
    </p:spTree>
    <p:extLst>
      <p:ext uri="{BB962C8B-B14F-4D97-AF65-F5344CB8AC3E}">
        <p14:creationId xmlns:p14="http://schemas.microsoft.com/office/powerpoint/2010/main" val="185052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itchFamily="34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47800"/>
            <a:ext cx="7200900" cy="258921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altLang="en-US" b="1" dirty="0">
                <a:solidFill>
                  <a:srgbClr val="000000"/>
                </a:solidFill>
                <a:ea typeface="ＭＳ Ｐゴシック" pitchFamily="34" charset="-128"/>
              </a:rPr>
              <a:t>Long-term scheduler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(or job scheduler) – selects which processes should be brought into the ready queue – loads processes from disk to memory</a:t>
            </a:r>
          </a:p>
          <a:p>
            <a:pPr algn="l" rtl="0"/>
            <a:r>
              <a:rPr lang="en-US" altLang="en-US" b="1" dirty="0">
                <a:solidFill>
                  <a:srgbClr val="000000"/>
                </a:solidFill>
                <a:ea typeface="ＭＳ Ｐゴシック" pitchFamily="34" charset="-128"/>
              </a:rPr>
              <a:t>Short-term scheduler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(or CPU scheduler) – selects which process should be executed next (from the ready queue) and allocates CPU</a:t>
            </a:r>
          </a:p>
        </p:txBody>
      </p:sp>
      <p:pic>
        <p:nvPicPr>
          <p:cNvPr id="184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4126291"/>
            <a:ext cx="73279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0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Schedulers (</a:t>
            </a:r>
            <a:r>
              <a:rPr lang="en-US" altLang="en-US" dirty="0" err="1">
                <a:ea typeface="ＭＳ Ｐゴシック" pitchFamily="34" charset="-128"/>
              </a:rPr>
              <a:t>Cont</a:t>
            </a:r>
            <a:r>
              <a:rPr lang="en-US" altLang="en-US" dirty="0">
                <a:ea typeface="ＭＳ Ｐゴシック" pitchFamily="34" charset="-128"/>
              </a:rPr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678"/>
          </a:xfrm>
        </p:spPr>
        <p:txBody>
          <a:bodyPr>
            <a:normAutofit/>
          </a:bodyPr>
          <a:lstStyle/>
          <a:p>
            <a:r>
              <a:rPr lang="he-IL" altLang="en-US" dirty="0">
                <a:ea typeface="ＭＳ Ｐゴシック" pitchFamily="34" charset="-128"/>
              </a:rPr>
              <a:t>ה- </a:t>
            </a:r>
            <a:r>
              <a:rPr lang="en-US" altLang="en-US" dirty="0">
                <a:ea typeface="ＭＳ Ｐゴシック" pitchFamily="34" charset="-128"/>
              </a:rPr>
              <a:t>short-term scheduler</a:t>
            </a:r>
            <a:r>
              <a:rPr lang="he-IL" altLang="en-US" dirty="0">
                <a:ea typeface="ＭＳ Ｐゴシック" pitchFamily="34" charset="-128"/>
              </a:rPr>
              <a:t> נכנס לפעולה בצורה תדירה (כל מספר מילישניות):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חייב להיות מהיר, אחרת יצור </a:t>
            </a:r>
            <a:r>
              <a:rPr lang="en-US" altLang="en-US" dirty="0">
                <a:ea typeface="ＭＳ Ｐゴシック" pitchFamily="34" charset="-128"/>
              </a:rPr>
              <a:t>overhead</a:t>
            </a:r>
            <a:r>
              <a:rPr lang="he-IL" altLang="en-US" dirty="0">
                <a:ea typeface="ＭＳ Ｐゴシック" pitchFamily="34" charset="-128"/>
              </a:rPr>
              <a:t> משמעותי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עושה שימוש בשיטות יחסית פשוטות כמו </a:t>
            </a:r>
            <a:r>
              <a:rPr lang="en-US" altLang="en-US" dirty="0">
                <a:ea typeface="ＭＳ Ｐゴシック" pitchFamily="34" charset="-128"/>
              </a:rPr>
              <a:t>FCFS</a:t>
            </a:r>
            <a:r>
              <a:rPr lang="he-IL" altLang="en-US" dirty="0">
                <a:ea typeface="ＭＳ Ｐゴシック" pitchFamily="34" charset="-128"/>
              </a:rPr>
              <a:t>, </a:t>
            </a:r>
            <a:r>
              <a:rPr lang="en-US" altLang="en-US" dirty="0">
                <a:ea typeface="ＭＳ Ｐゴシック" pitchFamily="34" charset="-128"/>
              </a:rPr>
              <a:t>priority scheduling</a:t>
            </a:r>
          </a:p>
          <a:p>
            <a:r>
              <a:rPr lang="he-IL" altLang="en-US" dirty="0">
                <a:ea typeface="ＭＳ Ｐゴシック" pitchFamily="34" charset="-128"/>
              </a:rPr>
              <a:t>ה- </a:t>
            </a:r>
            <a:r>
              <a:rPr lang="en-US" altLang="en-US" dirty="0">
                <a:ea typeface="ＭＳ Ｐゴシック" pitchFamily="34" charset="-128"/>
              </a:rPr>
              <a:t>long term scheduler</a:t>
            </a:r>
            <a:r>
              <a:rPr lang="he-IL" alt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מופעל בתדירות נמוכה יותר (כל כמה שניות או דקות) ולכן פעולתו יכולה להיות ארוכה יותר (מנגנונים יותר מתוחכמים)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שולט על ה- </a:t>
            </a:r>
            <a:r>
              <a:rPr lang="en-US" altLang="en-US" dirty="0">
                <a:ea typeface="ＭＳ Ｐゴシック" pitchFamily="34" charset="-128"/>
              </a:rPr>
              <a:t>degree of multiprogramming</a:t>
            </a:r>
            <a:r>
              <a:rPr lang="he-IL" altLang="en-US" dirty="0">
                <a:ea typeface="ＭＳ Ｐゴシック" pitchFamily="34" charset="-128"/>
              </a:rPr>
              <a:t> (מספר התהליכים בזיכרון)</a:t>
            </a:r>
          </a:p>
        </p:txBody>
      </p:sp>
    </p:spTree>
    <p:extLst>
      <p:ext uri="{BB962C8B-B14F-4D97-AF65-F5344CB8AC3E}">
        <p14:creationId xmlns:p14="http://schemas.microsoft.com/office/powerpoint/2010/main" val="84663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Schedulers (</a:t>
            </a:r>
            <a:r>
              <a:rPr lang="en-US" altLang="en-US" dirty="0" err="1">
                <a:ea typeface="ＭＳ Ｐゴシック" pitchFamily="34" charset="-128"/>
              </a:rPr>
              <a:t>Cont</a:t>
            </a:r>
            <a:r>
              <a:rPr lang="en-US" altLang="en-US" dirty="0">
                <a:ea typeface="ＭＳ Ｐゴシック" pitchFamily="34" charset="-128"/>
              </a:rPr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3240"/>
            <a:ext cx="7886700" cy="5364759"/>
          </a:xfrm>
        </p:spPr>
        <p:txBody>
          <a:bodyPr>
            <a:normAutofit/>
          </a:bodyPr>
          <a:lstStyle/>
          <a:p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תהליכים מאופיינים כ:</a:t>
            </a:r>
          </a:p>
          <a:p>
            <a:pPr lvl="1"/>
            <a:r>
              <a:rPr lang="en-US" altLang="en-US" b="1" dirty="0">
                <a:ea typeface="ＭＳ Ｐゴシック" pitchFamily="34" charset="-128"/>
                <a:sym typeface="Symbol" pitchFamily="18" charset="2"/>
              </a:rPr>
              <a:t>I/O bound</a:t>
            </a:r>
            <a:r>
              <a:rPr lang="he-IL" altLang="en-US" b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– מבלים את רוב זמנם בפעולות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I/O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 ומעט מאוד בפעולות חישוביות (יחסית קצרות) – למשל גלישה ברשת, העתקה של קבצים גדולים)</a:t>
            </a:r>
          </a:p>
          <a:p>
            <a:pPr lvl="1"/>
            <a:r>
              <a:rPr lang="en-US" altLang="en-US" b="1" dirty="0">
                <a:ea typeface="ＭＳ Ｐゴシック" pitchFamily="34" charset="-128"/>
                <a:sym typeface="Symbol" pitchFamily="18" charset="2"/>
              </a:rPr>
              <a:t>CPU bound</a:t>
            </a:r>
            <a:r>
              <a:rPr lang="he-IL" altLang="en-US" b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– מבלים את רוב זמנם בתהליכים חישוביים (ארוכים ומעטים) – למשל חישוב פאי (אם יקבלו מעבד פי שתיים יותר מהיר יסיימו במחצית מהזמן)</a:t>
            </a:r>
          </a:p>
          <a:p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ה-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long term scheduler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 צריך לדאוג שבכל רגע יהיה בזיכרון מיקס של תהליכי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I/O-bound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 ו-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CPU-bound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:</a:t>
            </a:r>
          </a:p>
          <a:p>
            <a:pPr lvl="1"/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מה יקרה ל-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ready queue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 ו-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I/O queues</a:t>
            </a:r>
            <a:r>
              <a:rPr lang="he-IL" altLang="en-US" dirty="0">
                <a:ea typeface="ＭＳ Ｐゴシック" pitchFamily="34" charset="-128"/>
                <a:sym typeface="Symbol" pitchFamily="18" charset="2"/>
              </a:rPr>
              <a:t> כאשר:</a:t>
            </a:r>
          </a:p>
          <a:p>
            <a:pPr lvl="2"/>
            <a:r>
              <a:rPr lang="he-IL" altLang="en-US" sz="2400" dirty="0">
                <a:ea typeface="ＭＳ Ｐゴシック" pitchFamily="34" charset="-128"/>
                <a:sym typeface="Symbol" pitchFamily="18" charset="2"/>
              </a:rPr>
              <a:t>כל התהליכים הם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I/O bound</a:t>
            </a:r>
            <a:r>
              <a:rPr lang="he-IL" altLang="en-US" sz="2400" dirty="0">
                <a:ea typeface="ＭＳ Ｐゴシック" pitchFamily="34" charset="-128"/>
                <a:sym typeface="Symbol" pitchFamily="18" charset="2"/>
              </a:rPr>
              <a:t>?</a:t>
            </a:r>
          </a:p>
          <a:p>
            <a:pPr lvl="2"/>
            <a:r>
              <a:rPr lang="he-IL" altLang="en-US" sz="2400" dirty="0">
                <a:ea typeface="ＭＳ Ｐゴシック" pitchFamily="34" charset="-128"/>
                <a:sym typeface="Symbol" pitchFamily="18" charset="2"/>
              </a:rPr>
              <a:t>כל התהליכים הם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CPU-bound</a:t>
            </a:r>
            <a:r>
              <a:rPr lang="he-IL" altLang="en-US" sz="2400" dirty="0">
                <a:ea typeface="ＭＳ Ｐゴシック" pitchFamily="34" charset="-128"/>
                <a:sym typeface="Symbol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992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 Switch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1825625"/>
            <a:ext cx="8272069" cy="4351338"/>
          </a:xfrm>
        </p:spPr>
        <p:txBody>
          <a:bodyPr>
            <a:noAutofit/>
          </a:bodyPr>
          <a:lstStyle/>
          <a:p>
            <a:r>
              <a:rPr lang="he-IL" altLang="en-US" dirty="0">
                <a:ea typeface="ＭＳ Ｐゴシック" pitchFamily="34" charset="-128"/>
              </a:rPr>
              <a:t>כאשר המעבד עובר לטפל בתהליך אחר, המערכת חייבת לשמור את ה- </a:t>
            </a:r>
            <a:r>
              <a:rPr lang="en-US" altLang="en-US" dirty="0">
                <a:ea typeface="ＭＳ Ｐゴシック" pitchFamily="34" charset="-128"/>
              </a:rPr>
              <a:t>state</a:t>
            </a:r>
            <a:r>
              <a:rPr lang="he-IL" altLang="en-US" dirty="0">
                <a:ea typeface="ＭＳ Ｐゴシック" pitchFamily="34" charset="-128"/>
              </a:rPr>
              <a:t> של התהליך המסיים ו"לטעון?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את ה- </a:t>
            </a:r>
            <a:r>
              <a:rPr lang="en-US" altLang="en-US" dirty="0">
                <a:ea typeface="ＭＳ Ｐゴシック" pitchFamily="34" charset="-128"/>
              </a:rPr>
              <a:t>state</a:t>
            </a:r>
            <a:r>
              <a:rPr lang="he-IL" altLang="en-US" dirty="0">
                <a:ea typeface="ＭＳ Ｐゴシック" pitchFamily="34" charset="-128"/>
              </a:rPr>
              <a:t> השמור של התהליך החדש באמצעות </a:t>
            </a: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context switch</a:t>
            </a:r>
          </a:p>
          <a:p>
            <a:r>
              <a:rPr lang="he-IL" altLang="en-US" dirty="0">
                <a:ea typeface="ＭＳ Ｐゴシック" pitchFamily="34" charset="-128"/>
              </a:rPr>
              <a:t>ה- </a:t>
            </a: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context</a:t>
            </a:r>
            <a:r>
              <a:rPr lang="he-IL" altLang="en-US" dirty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של תהליך מיוצג על-ידי ושמור ב- </a:t>
            </a:r>
            <a:r>
              <a:rPr lang="en-US" altLang="en-US" dirty="0">
                <a:ea typeface="ＭＳ Ｐゴシック" pitchFamily="34" charset="-128"/>
              </a:rPr>
              <a:t>PCB</a:t>
            </a:r>
          </a:p>
          <a:p>
            <a:r>
              <a:rPr lang="he-IL" altLang="en-US" dirty="0">
                <a:ea typeface="ＭＳ Ｐゴシック" pitchFamily="34" charset="-128"/>
              </a:rPr>
              <a:t>זמן ביצוע ה- </a:t>
            </a:r>
            <a:r>
              <a:rPr lang="en-US" altLang="en-US" dirty="0">
                <a:ea typeface="ＭＳ Ｐゴシック" pitchFamily="34" charset="-128"/>
              </a:rPr>
              <a:t>context switch</a:t>
            </a:r>
            <a:r>
              <a:rPr lang="he-IL" altLang="en-US" dirty="0">
                <a:ea typeface="ＭＳ Ｐゴシック" pitchFamily="34" charset="-128"/>
              </a:rPr>
              <a:t> הוא </a:t>
            </a:r>
            <a:r>
              <a:rPr lang="en-US" altLang="en-US" dirty="0">
                <a:ea typeface="ＭＳ Ｐゴシック" pitchFamily="34" charset="-128"/>
              </a:rPr>
              <a:t>overhead</a:t>
            </a:r>
            <a:r>
              <a:rPr lang="he-IL" altLang="en-US" dirty="0">
                <a:ea typeface="ＭＳ Ｐゴシック" pitchFamily="34" charset="-128"/>
              </a:rPr>
              <a:t> שכן המערכת איננה מבצעת עבודה שמשמשת את המשתמש</a:t>
            </a:r>
          </a:p>
          <a:p>
            <a:pPr lvl="1"/>
            <a:r>
              <a:rPr lang="he-IL" altLang="en-US" sz="2800" dirty="0">
                <a:ea typeface="ＭＳ Ｐゴシック" pitchFamily="34" charset="-128"/>
              </a:rPr>
              <a:t>משך זמן ביצוע ה- </a:t>
            </a:r>
            <a:r>
              <a:rPr lang="en-US" altLang="en-US" sz="2800" dirty="0">
                <a:ea typeface="ＭＳ Ｐゴシック" pitchFamily="34" charset="-128"/>
              </a:rPr>
              <a:t>context switch</a:t>
            </a:r>
            <a:r>
              <a:rPr lang="he-IL" altLang="en-US" sz="2800" dirty="0">
                <a:ea typeface="ＭＳ Ｐゴシック" pitchFamily="34" charset="-128"/>
              </a:rPr>
              <a:t> מושפע מהתמיכה בחומרה:</a:t>
            </a:r>
          </a:p>
          <a:p>
            <a:pPr lvl="2"/>
            <a:r>
              <a:rPr lang="en-US" altLang="en-US" sz="2400" dirty="0">
                <a:ea typeface="ＭＳ Ｐゴシック" pitchFamily="34" charset="-128"/>
              </a:rPr>
              <a:t>E.g., Sun </a:t>
            </a:r>
            <a:r>
              <a:rPr lang="en-US" altLang="en-US" sz="2400" dirty="0" err="1">
                <a:ea typeface="ＭＳ Ｐゴシック" pitchFamily="34" charset="-128"/>
              </a:rPr>
              <a:t>UltraSPARC</a:t>
            </a:r>
            <a:r>
              <a:rPr lang="en-US" altLang="en-US" sz="2400" dirty="0">
                <a:ea typeface="ＭＳ Ｐゴシック" pitchFamily="34" charset="-128"/>
              </a:rPr>
              <a:t>  provides multiple sets of registers</a:t>
            </a:r>
          </a:p>
          <a:p>
            <a:pPr marL="0" indent="0">
              <a:buNone/>
            </a:pPr>
            <a:endParaRPr lang="he-IL" sz="3200" dirty="0"/>
          </a:p>
        </p:txBody>
      </p:sp>
      <p:sp>
        <p:nvSpPr>
          <p:cNvPr id="4" name="Rectangle 3"/>
          <p:cNvSpPr/>
          <p:nvPr/>
        </p:nvSpPr>
        <p:spPr>
          <a:xfrm>
            <a:off x="8605623" y="4106411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7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43013"/>
            <a:ext cx="86328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429000"/>
            <a:ext cx="6097587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3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2892425"/>
            <a:ext cx="348932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Process Creation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7" y="1426369"/>
            <a:ext cx="8735371" cy="5318380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ea typeface="ＭＳ Ｐゴシック" pitchFamily="34" charset="-128"/>
              </a:rPr>
              <a:t>Creating a process – using </a:t>
            </a: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create</a:t>
            </a:r>
            <a:r>
              <a:rPr lang="en-US" altLang="en-US" dirty="0">
                <a:ea typeface="ＭＳ Ｐゴシック" pitchFamily="34" charset="-128"/>
              </a:rPr>
              <a:t> process system call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Parent </a:t>
            </a:r>
            <a:r>
              <a:rPr lang="en-US" altLang="en-US" dirty="0">
                <a:ea typeface="ＭＳ Ｐゴシック" pitchFamily="34" charset="-128"/>
              </a:rPr>
              <a:t>process creates </a:t>
            </a:r>
            <a:r>
              <a:rPr lang="en-US" altLang="en-US" b="1" dirty="0">
                <a:ea typeface="ＭＳ Ｐゴシック" pitchFamily="34" charset="-128"/>
              </a:rPr>
              <a:t>children </a:t>
            </a:r>
            <a:r>
              <a:rPr lang="en-US" altLang="en-US" dirty="0">
                <a:ea typeface="ＭＳ Ｐゴシック" pitchFamily="34" charset="-128"/>
              </a:rPr>
              <a:t>processes, which, in turn create other processes, forming a tree of processes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Generally, process identified and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managed via </a:t>
            </a:r>
            <a:r>
              <a:rPr lang="en-US" altLang="en-US" b="1" dirty="0">
                <a:ea typeface="ＭＳ Ｐゴシック" pitchFamily="34" charset="-128"/>
              </a:rPr>
              <a:t>a process identifier 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b="1" dirty="0" err="1">
                <a:ea typeface="ＭＳ Ｐゴシック" pitchFamily="34" charset="-128"/>
              </a:rPr>
              <a:t>pid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Resource sharing </a:t>
            </a:r>
            <a:r>
              <a:rPr lang="en-US" altLang="en-US" sz="1600" dirty="0">
                <a:ea typeface="ＭＳ Ｐゴシック" pitchFamily="34" charset="-128"/>
              </a:rPr>
              <a:t>(</a:t>
            </a:r>
            <a:r>
              <a:rPr lang="en-US" altLang="en-US" sz="1600" dirty="0" err="1">
                <a:ea typeface="ＭＳ Ｐゴシック" pitchFamily="34" charset="-128"/>
              </a:rPr>
              <a:t>cpu</a:t>
            </a:r>
            <a:r>
              <a:rPr lang="en-US" altLang="en-US" sz="1600" dirty="0">
                <a:ea typeface="ＭＳ Ｐゴシック" pitchFamily="34" charset="-128"/>
              </a:rPr>
              <a:t> time, memory, I/O devices)</a:t>
            </a:r>
            <a:endParaRPr lang="en-US" altLang="en-US" sz="3600" dirty="0">
              <a:ea typeface="ＭＳ Ｐゴシック" pitchFamily="34" charset="-128"/>
            </a:endParaRPr>
          </a:p>
          <a:p>
            <a:pPr marL="449263" lvl="1" indent="-182563" algn="l" rtl="0"/>
            <a:r>
              <a:rPr lang="en-US" altLang="en-US" dirty="0">
                <a:ea typeface="ＭＳ Ｐゴシック" pitchFamily="34" charset="-128"/>
              </a:rPr>
              <a:t>Parent and children share all resources</a:t>
            </a:r>
          </a:p>
          <a:p>
            <a:pPr marL="449263" lvl="1" indent="-182563" algn="l" rtl="0"/>
            <a:r>
              <a:rPr lang="en-US" altLang="en-US" dirty="0">
                <a:ea typeface="ＭＳ Ｐゴシック" pitchFamily="34" charset="-128"/>
              </a:rPr>
              <a:t>Children share subset of parent’s resources</a:t>
            </a:r>
          </a:p>
          <a:p>
            <a:pPr marL="449263" lvl="1" indent="-182563" algn="l" rtl="0"/>
            <a:r>
              <a:rPr lang="en-US" altLang="en-US" dirty="0">
                <a:ea typeface="ＭＳ Ｐゴシック" pitchFamily="34" charset="-128"/>
              </a:rPr>
              <a:t>Parent and child share no resources</a:t>
            </a:r>
          </a:p>
          <a:p>
            <a:pPr marL="715963" lvl="2" indent="-180975" algn="l" rtl="0"/>
            <a:r>
              <a:rPr lang="en-US" altLang="en-US" sz="1400" dirty="0">
                <a:ea typeface="ＭＳ Ｐゴシック" pitchFamily="34" charset="-128"/>
              </a:rPr>
              <a:t>One process can overload the system </a:t>
            </a:r>
            <a:br>
              <a:rPr lang="en-US" altLang="en-US" sz="1400" dirty="0">
                <a:ea typeface="ＭＳ Ｐゴシック" pitchFamily="34" charset="-128"/>
              </a:rPr>
            </a:br>
            <a:r>
              <a:rPr lang="en-US" altLang="en-US" sz="1400" dirty="0">
                <a:ea typeface="ＭＳ Ｐゴシック" pitchFamily="34" charset="-128"/>
              </a:rPr>
              <a:t>by creating many processes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Initialization data is passed from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parent to child upon creation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670550" y="5922963"/>
            <a:ext cx="2798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A tree of processes on a typical Solaris</a:t>
            </a:r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7940675" y="3602038"/>
            <a:ext cx="68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/>
              <a:t>Memory mng.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8462963" y="3602038"/>
            <a:ext cx="6810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/>
              <a:t>File system mng.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6251575" y="2855913"/>
            <a:ext cx="11668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/>
              <a:t>Root parent process for all user processes</a:t>
            </a:r>
          </a:p>
        </p:txBody>
      </p:sp>
      <p:sp>
        <p:nvSpPr>
          <p:cNvPr id="23561" name="TextBox 8"/>
          <p:cNvSpPr txBox="1">
            <a:spLocks noChangeArrowheads="1"/>
          </p:cNvSpPr>
          <p:nvPr/>
        </p:nvSpPr>
        <p:spPr bwMode="auto">
          <a:xfrm>
            <a:off x="6596063" y="382587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/>
              <a:t>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14001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מבוא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8122"/>
          </a:xfrm>
        </p:spPr>
        <p:txBody>
          <a:bodyPr/>
          <a:lstStyle/>
          <a:p>
            <a:r>
              <a:rPr lang="he-IL" altLang="en-US" dirty="0">
                <a:ea typeface="ＭＳ Ｐゴシック" pitchFamily="34" charset="-128"/>
              </a:rPr>
              <a:t>מערכות המחשב (ומערכות ההפעלה)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הראשונות: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אפשרו הרצת תכנית אחת (בלבד)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he-IL" altLang="en-US" dirty="0">
                <a:ea typeface="ＭＳ Ｐゴシック" pitchFamily="34" charset="-128"/>
              </a:rPr>
              <a:t>בו זמנית</a:t>
            </a:r>
          </a:p>
          <a:p>
            <a:pPr lvl="2"/>
            <a:r>
              <a:rPr lang="he-IL" altLang="en-US" sz="2400" dirty="0">
                <a:ea typeface="ＭＳ Ｐゴシック" pitchFamily="34" charset="-128"/>
              </a:rPr>
              <a:t>לתכנית המורצת </a:t>
            </a:r>
            <a:r>
              <a:rPr lang="he-IL" altLang="en-US" sz="2400" dirty="0" err="1">
                <a:ea typeface="ＭＳ Ｐゴシック" pitchFamily="34" charset="-128"/>
              </a:rPr>
              <a:t>היתה</a:t>
            </a:r>
            <a:r>
              <a:rPr lang="he-IL" altLang="en-US" sz="2400" dirty="0">
                <a:ea typeface="ＭＳ Ｐゴシック" pitchFamily="34" charset="-128"/>
              </a:rPr>
              <a:t> שליטה מלאה על המערכת והמשאבים</a:t>
            </a:r>
          </a:p>
          <a:p>
            <a:r>
              <a:rPr lang="he-IL" altLang="en-US" dirty="0">
                <a:ea typeface="ＭＳ Ｐゴシック" pitchFamily="34" charset="-128"/>
              </a:rPr>
              <a:t>כיום: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מאפשרות העלאה לזיכרון והרצה של מספר תכניות לזיכרון והרצה במקביל</a:t>
            </a:r>
          </a:p>
          <a:p>
            <a:pPr lvl="2"/>
            <a:r>
              <a:rPr lang="he-IL" altLang="en-US" sz="2400" dirty="0">
                <a:ea typeface="ＭＳ Ｐゴシック" pitchFamily="34" charset="-128"/>
              </a:rPr>
              <a:t>מחייב שליטה הדוקה יותר של מערכת ההפעלה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15350" y="3573710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0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96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Process Creation (</a:t>
            </a:r>
            <a:r>
              <a:rPr lang="en-US" altLang="en-US" dirty="0" err="1">
                <a:ea typeface="ＭＳ Ｐゴシック" pitchFamily="34" charset="-128"/>
              </a:rPr>
              <a:t>Cont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1233488"/>
            <a:ext cx="8679671" cy="562451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ea typeface="ＭＳ Ｐゴシック" pitchFamily="34" charset="-128"/>
              </a:rPr>
              <a:t>Execution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Parent and children execute concurrently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Parent waits until children terminate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Address space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Child duplicate of parent – same program and data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Child has a program loaded into it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UNIX examples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fork</a:t>
            </a:r>
            <a:r>
              <a:rPr lang="en-US" altLang="en-US" dirty="0">
                <a:ea typeface="ＭＳ Ｐゴシック" pitchFamily="34" charset="-128"/>
              </a:rPr>
              <a:t> system call creates new process</a:t>
            </a:r>
          </a:p>
          <a:p>
            <a:pPr lvl="2" algn="l" rtl="0"/>
            <a:r>
              <a:rPr lang="en-US" altLang="en-US" dirty="0">
                <a:ea typeface="ＭＳ Ｐゴシック" pitchFamily="34" charset="-128"/>
              </a:rPr>
              <a:t>Parent’s address space is duplicated</a:t>
            </a:r>
          </a:p>
          <a:p>
            <a:pPr lvl="2" algn="l" rtl="0"/>
            <a:r>
              <a:rPr lang="en-US" altLang="en-US" dirty="0">
                <a:ea typeface="ＭＳ Ｐゴシック" pitchFamily="34" charset="-128"/>
              </a:rPr>
              <a:t>Both processes resume execution at the instruction after the fork()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exec</a:t>
            </a:r>
            <a:r>
              <a:rPr lang="en-US" altLang="en-US" dirty="0">
                <a:ea typeface="ＭＳ Ｐゴシック" pitchFamily="34" charset="-128"/>
              </a:rPr>
              <a:t> system call used after a </a:t>
            </a:r>
            <a:r>
              <a:rPr lang="en-US" altLang="en-US" b="1" dirty="0">
                <a:ea typeface="ＭＳ Ｐゴシック" pitchFamily="34" charset="-128"/>
              </a:rPr>
              <a:t>fork</a:t>
            </a:r>
            <a:r>
              <a:rPr lang="en-US" altLang="en-US" dirty="0">
                <a:ea typeface="ＭＳ Ｐゴシック" pitchFamily="34" charset="-128"/>
              </a:rPr>
              <a:t> to replace the process’ memory space with a new program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Wait() – takes the process out the ready queue until the child process terminates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993" y="3945338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07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573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itchFamily="34" charset="-128"/>
              </a:rPr>
              <a:t>Process Creation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44750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01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C Program Forking Separate Process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4731" y="1023907"/>
            <a:ext cx="4964112" cy="50641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int main()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{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pid_t  pid;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/* fork another process */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pid = fork();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if (pid &lt; 0) { /* error occurred */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fprintf(stderr, "Fork Failed");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exit(-1);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}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else if (pid == 0) { /* child process */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execlp("/bin/ls", "ls", NULL);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}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else { /* parent process */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/* parent will wait for the child to complete */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wait (NULL);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printf ("Child Complete");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	exit(0);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	}</a:t>
            </a:r>
          </a:p>
          <a:p>
            <a:pPr algn="l" rtl="0"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en-US" sz="1400">
                <a:latin typeface="Monaco" charset="0"/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86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455"/>
            <a:ext cx="7886700" cy="1325563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Process Termination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7" y="1199072"/>
            <a:ext cx="8505646" cy="5469147"/>
          </a:xfrm>
        </p:spPr>
        <p:txBody>
          <a:bodyPr>
            <a:normAutofit/>
          </a:bodyPr>
          <a:lstStyle/>
          <a:p>
            <a:r>
              <a:rPr lang="he-IL" altLang="en-US" dirty="0">
                <a:ea typeface="ＭＳ Ｐゴシック" pitchFamily="34" charset="-128"/>
              </a:rPr>
              <a:t>בסיום פעולתו נדרש התהליך להריץ את הפקודה </a:t>
            </a:r>
            <a:r>
              <a:rPr lang="en-US" altLang="en-US" dirty="0">
                <a:ea typeface="ＭＳ Ｐゴシック" pitchFamily="34" charset="-128"/>
              </a:rPr>
              <a:t>exit</a:t>
            </a:r>
            <a:r>
              <a:rPr lang="he-IL" alt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מערכת ההפעלה מוחקת אותו מרשמית התהליכים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משאבי התהליך מוחזרים </a:t>
            </a:r>
            <a:r>
              <a:rPr lang="he-IL" altLang="en-US" dirty="0" err="1">
                <a:ea typeface="ＭＳ Ｐゴシック" pitchFamily="34" charset="-128"/>
              </a:rPr>
              <a:t>למ"ה</a:t>
            </a:r>
            <a:r>
              <a:rPr lang="he-IL" altLang="en-US" dirty="0">
                <a:ea typeface="ＭＳ Ｐゴシック" pitchFamily="34" charset="-128"/>
              </a:rPr>
              <a:t> לצורך הקצאה מחדש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אם התהליך הוא תהליך בן אז (במידת הצורך) מועבר </a:t>
            </a:r>
            <a:r>
              <a:rPr lang="en-US" altLang="en-US" dirty="0">
                <a:ea typeface="ＭＳ Ｐゴシック" pitchFamily="34" charset="-128"/>
              </a:rPr>
              <a:t>output</a:t>
            </a:r>
            <a:r>
              <a:rPr lang="he-IL" altLang="en-US" dirty="0">
                <a:ea typeface="ＭＳ Ｐゴシック" pitchFamily="34" charset="-128"/>
              </a:rPr>
              <a:t> לתהליך האב </a:t>
            </a:r>
            <a:r>
              <a:rPr lang="en-US" altLang="en-US" dirty="0">
                <a:ea typeface="ＭＳ Ｐゴシック" pitchFamily="34" charset="-128"/>
              </a:rPr>
              <a:t>(via </a:t>
            </a:r>
            <a:r>
              <a:rPr lang="en-US" altLang="en-US" b="1" dirty="0">
                <a:ea typeface="ＭＳ Ｐゴシック" pitchFamily="34" charset="-128"/>
              </a:rPr>
              <a:t>wait</a:t>
            </a:r>
            <a:r>
              <a:rPr lang="en-US" altLang="en-US" dirty="0">
                <a:ea typeface="ＭＳ Ｐゴシック" pitchFamily="34" charset="-128"/>
              </a:rPr>
              <a:t>)</a:t>
            </a:r>
            <a:endParaRPr lang="he-IL" altLang="en-US" dirty="0">
              <a:ea typeface="ＭＳ Ｐゴシック" pitchFamily="34" charset="-128"/>
            </a:endParaRPr>
          </a:p>
          <a:p>
            <a:r>
              <a:rPr lang="he-IL" altLang="en-US" dirty="0">
                <a:ea typeface="ＭＳ Ｐゴシック" pitchFamily="34" charset="-128"/>
              </a:rPr>
              <a:t>תהליך אב יכול לגרום להפסקת פעולת תהליך בן </a:t>
            </a:r>
            <a:r>
              <a:rPr lang="en-US" altLang="en-US" dirty="0">
                <a:ea typeface="ＭＳ Ｐゴシック" pitchFamily="34" charset="-128"/>
              </a:rPr>
              <a:t>(abort)</a:t>
            </a:r>
            <a:r>
              <a:rPr lang="he-IL" altLang="en-US" dirty="0">
                <a:ea typeface="ＭＳ Ｐゴシック" pitchFamily="34" charset="-128"/>
              </a:rPr>
              <a:t>, לדוגמה במקרים: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תהליך הבן משתמש ביותר משאבים ממה שהוקצו לו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המשימה שלשמה נוצר תהליך הבן הסתיימה או שאינה נדרשת עוד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תהליך האב עצמו סיים את פעולתו:</a:t>
            </a:r>
          </a:p>
          <a:p>
            <a:pPr lvl="2"/>
            <a:r>
              <a:rPr lang="he-IL" altLang="en-US" sz="2400" dirty="0">
                <a:ea typeface="ＭＳ Ｐゴシック" pitchFamily="34" charset="-128"/>
              </a:rPr>
              <a:t>בחלק ממערכות ההפעלה לא ניתן להשאיר תהליך רץ כאשר תהליך האב מסתיים – במקרה כזה עושים </a:t>
            </a:r>
            <a:r>
              <a:rPr lang="en-US" altLang="en-US" sz="2400" dirty="0">
                <a:ea typeface="ＭＳ Ｐゴシック" pitchFamily="34" charset="-128"/>
              </a:rPr>
              <a:t>cascading termination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4823" y="3332863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9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a typeface="ＭＳ Ｐゴシック" pitchFamily="34" charset="-128"/>
              </a:rPr>
              <a:t>Interprocess</a:t>
            </a:r>
            <a:r>
              <a:rPr lang="en-US" altLang="en-US" dirty="0">
                <a:ea typeface="ＭＳ Ｐゴシック" pitchFamily="34" charset="-128"/>
              </a:rPr>
              <a:t> Communication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9" y="1578634"/>
            <a:ext cx="8367622" cy="4845320"/>
          </a:xfrm>
        </p:spPr>
        <p:txBody>
          <a:bodyPr>
            <a:noAutofit/>
          </a:bodyPr>
          <a:lstStyle/>
          <a:p>
            <a:r>
              <a:rPr lang="he-IL" altLang="en-US" sz="3600" dirty="0">
                <a:ea typeface="ＭＳ Ｐゴシック" pitchFamily="34" charset="-128"/>
              </a:rPr>
              <a:t>תהליכים צריכים דרך לחלוק ולשתף מידע ביניהם:</a:t>
            </a:r>
          </a:p>
          <a:p>
            <a:pPr lvl="1"/>
            <a:r>
              <a:rPr lang="he-IL" altLang="en-US" sz="2800" dirty="0">
                <a:ea typeface="ＭＳ Ｐゴシック" pitchFamily="34" charset="-128"/>
              </a:rPr>
              <a:t>בין שרצים באותה מערכת ובין שרצים במערכות שונות</a:t>
            </a:r>
          </a:p>
          <a:p>
            <a:r>
              <a:rPr lang="he-IL" altLang="en-US" sz="3600" dirty="0">
                <a:ea typeface="ＭＳ Ｐゴシック" pitchFamily="34" charset="-128"/>
              </a:rPr>
              <a:t>התמיכה בשיתוף מידע היא באמצעות </a:t>
            </a:r>
            <a:r>
              <a:rPr lang="en-US" altLang="en-US" sz="3600" dirty="0">
                <a:ea typeface="ＭＳ Ｐゴシック" pitchFamily="34" charset="-128"/>
              </a:rPr>
              <a:t>IPC</a:t>
            </a:r>
            <a:r>
              <a:rPr lang="he-IL" altLang="en-US" sz="3600" dirty="0">
                <a:ea typeface="ＭＳ Ｐゴシック" pitchFamily="34" charset="-128"/>
              </a:rPr>
              <a:t> </a:t>
            </a:r>
            <a:r>
              <a:rPr lang="en-US" altLang="en-US" sz="3600" dirty="0">
                <a:ea typeface="ＭＳ Ｐゴシック" pitchFamily="34" charset="-128"/>
              </a:rPr>
              <a:t>(</a:t>
            </a:r>
            <a:r>
              <a:rPr lang="en-US" altLang="en-US" sz="3600" dirty="0" err="1">
                <a:ea typeface="ＭＳ Ｐゴシック" pitchFamily="34" charset="-128"/>
              </a:rPr>
              <a:t>interprocess</a:t>
            </a:r>
            <a:r>
              <a:rPr lang="en-US" altLang="en-US" sz="3600" dirty="0">
                <a:ea typeface="ＭＳ Ｐゴシック" pitchFamily="34" charset="-128"/>
              </a:rPr>
              <a:t> communication)</a:t>
            </a:r>
          </a:p>
          <a:p>
            <a:r>
              <a:rPr lang="he-IL" altLang="en-US" sz="3600" dirty="0">
                <a:ea typeface="ＭＳ Ｐゴシック" pitchFamily="34" charset="-128"/>
              </a:rPr>
              <a:t>שני מודלים של </a:t>
            </a:r>
            <a:r>
              <a:rPr lang="en-US" altLang="en-US" sz="3600" dirty="0">
                <a:ea typeface="ＭＳ Ｐゴシック" pitchFamily="34" charset="-128"/>
              </a:rPr>
              <a:t>IPC</a:t>
            </a:r>
            <a:r>
              <a:rPr lang="he-IL" altLang="en-US" sz="3600" dirty="0">
                <a:ea typeface="ＭＳ Ｐゴシック" pitchFamily="34" charset="-128"/>
              </a:rPr>
              <a:t>:</a:t>
            </a: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Shared memory – </a:t>
            </a:r>
            <a:r>
              <a:rPr lang="en-US" altLang="en-US" sz="1800" dirty="0">
                <a:ea typeface="ＭＳ Ｐゴシック" pitchFamily="34" charset="-128"/>
              </a:rPr>
              <a:t>usually resides in the address space of creating process</a:t>
            </a:r>
            <a:endParaRPr lang="en-US" altLang="en-US" sz="2800" dirty="0">
              <a:ea typeface="ＭＳ Ｐゴシック" pitchFamily="34" charset="-128"/>
            </a:endParaRP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Message passing</a:t>
            </a:r>
          </a:p>
          <a:p>
            <a:pPr marL="457200" lvl="1" indent="0">
              <a:buNone/>
            </a:pPr>
            <a:endParaRPr lang="en-US" alt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26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635000" y="5888018"/>
            <a:ext cx="3032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 rtl="0">
              <a:buFont typeface="Arial" charset="0"/>
              <a:buChar char="•"/>
            </a:pPr>
            <a:r>
              <a:rPr lang="en-US" altLang="en-US" sz="1400" dirty="0"/>
              <a:t>Better for exchanging small messages (no conflicts need to be avoided)</a:t>
            </a:r>
          </a:p>
          <a:p>
            <a:pPr algn="l" rtl="0">
              <a:buFont typeface="Arial" charset="0"/>
              <a:buChar char="•"/>
            </a:pPr>
            <a:r>
              <a:rPr lang="en-US" altLang="en-US" sz="1400" dirty="0"/>
              <a:t>Easier to implement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4654341" y="5888018"/>
            <a:ext cx="3032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 rtl="0">
              <a:buFont typeface="Arial" charset="0"/>
              <a:buChar char="•"/>
            </a:pPr>
            <a:r>
              <a:rPr lang="en-US" altLang="en-US" sz="1400" dirty="0"/>
              <a:t>Faster</a:t>
            </a:r>
          </a:p>
          <a:p>
            <a:pPr algn="l" rtl="0">
              <a:buFont typeface="Arial" charset="0"/>
              <a:buChar char="•"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791723" y="6157248"/>
            <a:ext cx="3223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מה היתרון והחיסרון של כל שיטה?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4257" y="6264665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4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Producer-Consumer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12" y="1411288"/>
            <a:ext cx="8411982" cy="4980886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200" dirty="0">
                <a:ea typeface="ＭＳ Ｐゴシック" pitchFamily="34" charset="-128"/>
              </a:rPr>
              <a:t>Paradigm for cooperating processes, </a:t>
            </a:r>
            <a:r>
              <a:rPr lang="en-US" altLang="en-US" sz="3200" i="1" dirty="0">
                <a:ea typeface="ＭＳ Ｐゴシック" pitchFamily="34" charset="-128"/>
              </a:rPr>
              <a:t>producer</a:t>
            </a:r>
            <a:r>
              <a:rPr lang="en-US" altLang="en-US" sz="3200" dirty="0">
                <a:ea typeface="ＭＳ Ｐゴシック" pitchFamily="34" charset="-128"/>
              </a:rPr>
              <a:t> process produces information that is consumed by a </a:t>
            </a:r>
            <a:r>
              <a:rPr lang="en-US" altLang="en-US" sz="3200" i="1" dirty="0">
                <a:ea typeface="ＭＳ Ｐゴシック" pitchFamily="34" charset="-128"/>
              </a:rPr>
              <a:t>consumer</a:t>
            </a:r>
            <a:r>
              <a:rPr lang="en-US" altLang="en-US" sz="3200" dirty="0">
                <a:ea typeface="ＭＳ Ｐゴシック" pitchFamily="34" charset="-128"/>
              </a:rPr>
              <a:t> process </a:t>
            </a:r>
            <a:r>
              <a:rPr lang="en-US" altLang="en-US" sz="2400" dirty="0">
                <a:ea typeface="ＭＳ Ｐゴシック" pitchFamily="34" charset="-128"/>
              </a:rPr>
              <a:t>(e.g., compiler produces assembly code, consumed by the assembler)</a:t>
            </a:r>
            <a:endParaRPr lang="en-US" altLang="en-US" sz="3200" dirty="0">
              <a:ea typeface="ＭＳ Ｐゴシック" pitchFamily="34" charset="-128"/>
            </a:endParaRPr>
          </a:p>
          <a:p>
            <a:pPr algn="l" rtl="0"/>
            <a:r>
              <a:rPr lang="en-US" altLang="en-US" sz="3200" i="1" dirty="0">
                <a:ea typeface="ＭＳ Ｐゴシック" pitchFamily="34" charset="-128"/>
              </a:rPr>
              <a:t>Shared memory solution:</a:t>
            </a:r>
          </a:p>
          <a:p>
            <a:pPr lvl="1" algn="l" rtl="0"/>
            <a:r>
              <a:rPr lang="en-US" altLang="en-US" sz="3200" i="1" dirty="0">
                <a:solidFill>
                  <a:srgbClr val="00B0F0"/>
                </a:solidFill>
                <a:ea typeface="ＭＳ Ｐゴシック" pitchFamily="34" charset="-128"/>
              </a:rPr>
              <a:t>unbounded-buffer</a:t>
            </a:r>
            <a:r>
              <a:rPr lang="en-US" altLang="en-US" sz="3200" dirty="0">
                <a:ea typeface="ＭＳ Ｐゴシック" pitchFamily="34" charset="-128"/>
              </a:rPr>
              <a:t> places no practical limit on the size of the buffer </a:t>
            </a:r>
            <a:r>
              <a:rPr lang="en-US" altLang="en-US" dirty="0">
                <a:ea typeface="ＭＳ Ｐゴシック" pitchFamily="34" charset="-128"/>
              </a:rPr>
              <a:t>(producer never waits)</a:t>
            </a:r>
            <a:endParaRPr lang="en-US" altLang="en-US" sz="3200" dirty="0">
              <a:ea typeface="ＭＳ Ｐゴシック" pitchFamily="34" charset="-128"/>
            </a:endParaRPr>
          </a:p>
          <a:p>
            <a:pPr lvl="1" algn="l" rtl="0"/>
            <a:r>
              <a:rPr lang="en-US" altLang="en-US" sz="3200" i="1" dirty="0">
                <a:solidFill>
                  <a:srgbClr val="00B0F0"/>
                </a:solidFill>
                <a:ea typeface="ＭＳ Ｐゴシック" pitchFamily="34" charset="-128"/>
              </a:rPr>
              <a:t>bounded-buffer</a:t>
            </a:r>
            <a:r>
              <a:rPr lang="en-US" altLang="en-US" sz="3200" dirty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en-US" altLang="en-US" sz="3200" dirty="0">
                <a:ea typeface="ＭＳ Ｐゴシック" pitchFamily="34" charset="-128"/>
              </a:rPr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60419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411163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Bounded-Buffer – Shared-Memory 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517650"/>
            <a:ext cx="7131050" cy="4419600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600" dirty="0">
                <a:ea typeface="ＭＳ Ｐゴシック" pitchFamily="34" charset="-128"/>
              </a:rPr>
              <a:t>Shared data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>
                <a:ea typeface="ＭＳ Ｐゴシック" pitchFamily="34" charset="-128"/>
              </a:rPr>
              <a:t>#define BUFFER_SIZE 10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 err="1">
                <a:ea typeface="ＭＳ Ｐゴシック" pitchFamily="34" charset="-128"/>
              </a:rPr>
              <a:t>typedef</a:t>
            </a: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err="1">
                <a:ea typeface="ＭＳ Ｐゴシック" pitchFamily="34" charset="-128"/>
              </a:rPr>
              <a:t>struct</a:t>
            </a:r>
            <a:r>
              <a:rPr lang="en-US" altLang="en-US" sz="2800" dirty="0">
                <a:ea typeface="ＭＳ Ｐゴシック" pitchFamily="34" charset="-128"/>
              </a:rPr>
              <a:t> {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>
                <a:ea typeface="ＭＳ Ｐゴシック" pitchFamily="34" charset="-128"/>
              </a:rPr>
              <a:t>	. . .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>
                <a:ea typeface="ＭＳ Ｐゴシック" pitchFamily="34" charset="-128"/>
              </a:rPr>
              <a:t>} item;</a:t>
            </a:r>
          </a:p>
          <a:p>
            <a:pPr marL="1600200" lvl="3" algn="l" rtl="0">
              <a:buFontTx/>
              <a:buNone/>
            </a:pPr>
            <a:endParaRPr lang="en-US" altLang="en-US" sz="2800" dirty="0">
              <a:ea typeface="ＭＳ Ｐゴシック" pitchFamily="34" charset="-128"/>
            </a:endParaRPr>
          </a:p>
          <a:p>
            <a:pPr marL="1600200" lvl="3" algn="l" rtl="0">
              <a:buFontTx/>
              <a:buNone/>
            </a:pPr>
            <a:r>
              <a:rPr lang="en-US" altLang="en-US" sz="2800" dirty="0">
                <a:ea typeface="ＭＳ Ｐゴシック" pitchFamily="34" charset="-128"/>
              </a:rPr>
              <a:t>item buffer[BUFFER_SIZE];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 err="1">
                <a:ea typeface="ＭＳ Ｐゴシック" pitchFamily="34" charset="-128"/>
              </a:rPr>
              <a:t>int</a:t>
            </a:r>
            <a:r>
              <a:rPr lang="en-US" altLang="en-US" sz="2800" dirty="0">
                <a:ea typeface="ＭＳ Ｐゴシック" pitchFamily="34" charset="-128"/>
              </a:rPr>
              <a:t> in = 0;</a:t>
            </a:r>
          </a:p>
          <a:p>
            <a:pPr marL="1600200" lvl="3" algn="l" rtl="0">
              <a:buFontTx/>
              <a:buNone/>
            </a:pPr>
            <a:r>
              <a:rPr lang="en-US" altLang="en-US" sz="2800" dirty="0" err="1">
                <a:ea typeface="ＭＳ Ｐゴシック" pitchFamily="34" charset="-128"/>
              </a:rPr>
              <a:t>int</a:t>
            </a:r>
            <a:r>
              <a:rPr lang="en-US" altLang="en-US" sz="2800" dirty="0">
                <a:ea typeface="ＭＳ Ｐゴシック" pitchFamily="34" charset="-128"/>
              </a:rPr>
              <a:t> out = 0;</a:t>
            </a:r>
          </a:p>
          <a:p>
            <a:pPr marL="1600200" lvl="3" algn="l" rtl="0">
              <a:buFontTx/>
              <a:buNone/>
            </a:pPr>
            <a:endParaRPr lang="en-US" altLang="en-US" sz="28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68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Bounded-Buffer – Producer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1428750"/>
            <a:ext cx="8264106" cy="4483100"/>
          </a:xfrm>
        </p:spPr>
        <p:txBody>
          <a:bodyPr>
            <a:noAutofit/>
          </a:bodyPr>
          <a:lstStyle/>
          <a:p>
            <a:pPr algn="l" rtl="0">
              <a:buFont typeface="Monotype Sorts" pitchFamily="2" charset="2"/>
              <a:buNone/>
            </a:pPr>
            <a:endParaRPr lang="en-US" altLang="en-US" dirty="0">
              <a:latin typeface="Monaco" charset="0"/>
              <a:ea typeface="ＭＳ Ｐゴシック" pitchFamily="34" charset="-128"/>
            </a:endParaRP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while (true) {</a:t>
            </a:r>
            <a:br>
              <a:rPr lang="en-US" altLang="en-US" dirty="0">
                <a:latin typeface="Monaco" charset="0"/>
                <a:ea typeface="ＭＳ Ｐゴシック" pitchFamily="34" charset="-128"/>
              </a:rPr>
            </a:br>
            <a:r>
              <a:rPr lang="en-US" altLang="en-US" dirty="0">
                <a:latin typeface="Monaco" charset="0"/>
                <a:ea typeface="ＭＳ Ｐゴシック" pitchFamily="34" charset="-128"/>
              </a:rPr>
              <a:t>   /* Produce an item */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        while (((in + 1) % BUFFER SIZE)  == out)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 ;   /* do nothing -- no free buffers */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buffer[in] = item;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in = (in + 1) % BUFFER SIZE;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     }</a:t>
            </a:r>
          </a:p>
          <a:p>
            <a:pPr algn="l" rtl="0">
              <a:buFont typeface="Monotype Sorts" pitchFamily="2" charset="2"/>
              <a:buNone/>
            </a:pPr>
            <a:endParaRPr lang="en-US" altLang="en-US" dirty="0">
              <a:latin typeface="Monaco" charset="0"/>
              <a:ea typeface="ＭＳ Ｐゴシック" pitchFamily="34" charset="-128"/>
            </a:endParaRPr>
          </a:p>
          <a:p>
            <a:pPr algn="l" rtl="0">
              <a:buFont typeface="Monotype Sort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l" rtl="0">
              <a:buFont typeface="Monotype Sorts" pitchFamily="2" charset="2"/>
              <a:buNone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</a:p>
          <a:p>
            <a:pPr lvl="4" algn="l" rtl="0">
              <a:buFontTx/>
              <a:buNone/>
            </a:pPr>
            <a:endParaRPr lang="en-US" alt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0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Bounded Buffer – Consumer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00188"/>
            <a:ext cx="7954633" cy="4411662"/>
          </a:xfrm>
        </p:spPr>
        <p:txBody>
          <a:bodyPr>
            <a:normAutofit lnSpcReduction="10000"/>
          </a:bodyPr>
          <a:lstStyle/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while (true) {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          while (in == out)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                 ; // do nothing -- nothing to consume</a:t>
            </a:r>
          </a:p>
          <a:p>
            <a:pPr algn="l" rtl="0">
              <a:buFont typeface="Monotype Sorts" pitchFamily="2" charset="2"/>
              <a:buNone/>
            </a:pPr>
            <a:endParaRPr lang="en-US" altLang="en-US" dirty="0">
              <a:latin typeface="Monaco" charset="0"/>
              <a:ea typeface="ＭＳ Ｐゴシック" pitchFamily="34" charset="-128"/>
            </a:endParaRP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 // remove an item from the buffer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 item = buffer[out];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     out = (out + 1) % BUFFER SIZE;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latin typeface="Monaco" charset="0"/>
                <a:ea typeface="ＭＳ Ｐゴシック" pitchFamily="34" charset="-128"/>
              </a:rPr>
              <a:t>	return item;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en-US" i="1" dirty="0">
                <a:latin typeface="Monaco" charset="0"/>
                <a:ea typeface="ＭＳ Ｐゴシック" pitchFamily="34" charset="-128"/>
              </a:rPr>
              <a:t>     </a:t>
            </a:r>
            <a:r>
              <a:rPr lang="en-US" altLang="en-US" dirty="0">
                <a:latin typeface="Monaco" charset="0"/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9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en-US" dirty="0">
                <a:ea typeface="ＭＳ Ｐゴシック" pitchFamily="34" charset="-128"/>
              </a:rPr>
              <a:t>מטרות השיעור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>
                <a:ea typeface="ＭＳ Ｐゴシック" pitchFamily="34" charset="-128"/>
              </a:rPr>
              <a:t>להציג את ה"תהליך" </a:t>
            </a:r>
            <a:r>
              <a:rPr lang="en-US" altLang="en-US" dirty="0">
                <a:ea typeface="ＭＳ Ｐゴシック" pitchFamily="34" charset="-128"/>
              </a:rPr>
              <a:t>(process)</a:t>
            </a:r>
            <a:r>
              <a:rPr lang="he-IL" alt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he-IL" altLang="en-US" dirty="0" err="1">
                <a:ea typeface="ＭＳ Ｐゴシック" pitchFamily="34" charset="-128"/>
              </a:rPr>
              <a:t>תוכנית</a:t>
            </a:r>
            <a:r>
              <a:rPr lang="he-IL" altLang="en-US" dirty="0">
                <a:ea typeface="ＭＳ Ｐゴシック" pitchFamily="34" charset="-128"/>
              </a:rPr>
              <a:t> בהרצה </a:t>
            </a:r>
            <a:r>
              <a:rPr lang="en-US" altLang="en-US" dirty="0">
                <a:ea typeface="ＭＳ Ｐゴシック" pitchFamily="34" charset="-128"/>
              </a:rPr>
              <a:t>(program in execution)</a:t>
            </a:r>
            <a:endParaRPr lang="he-IL" altLang="en-US" dirty="0">
              <a:ea typeface="ＭＳ Ｐゴシック" pitchFamily="34" charset="-128"/>
            </a:endParaRPr>
          </a:p>
          <a:p>
            <a:r>
              <a:rPr lang="he-IL" altLang="en-US" dirty="0">
                <a:ea typeface="ＭＳ Ｐゴシック" pitchFamily="34" charset="-128"/>
              </a:rPr>
              <a:t>לתאר מספר מאפיינים </a:t>
            </a:r>
            <a:r>
              <a:rPr lang="en-US" altLang="en-US" dirty="0">
                <a:ea typeface="ＭＳ Ｐゴシック" pitchFamily="34" charset="-128"/>
              </a:rPr>
              <a:t>(features)</a:t>
            </a:r>
            <a:r>
              <a:rPr lang="he-IL" altLang="en-US" dirty="0">
                <a:ea typeface="ＭＳ Ｐゴシック" pitchFamily="34" charset="-128"/>
              </a:rPr>
              <a:t> של תהליכים, ובכלל זה: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 תזמון </a:t>
            </a:r>
            <a:r>
              <a:rPr lang="en-US" altLang="en-US" dirty="0">
                <a:ea typeface="ＭＳ Ｐゴシック" pitchFamily="34" charset="-128"/>
              </a:rPr>
              <a:t>(scheduling)</a:t>
            </a:r>
            <a:endParaRPr lang="he-IL" altLang="en-US" dirty="0">
              <a:ea typeface="ＭＳ Ｐゴシック" pitchFamily="34" charset="-128"/>
            </a:endParaRPr>
          </a:p>
          <a:p>
            <a:pPr lvl="1"/>
            <a:r>
              <a:rPr lang="he-IL" altLang="en-US" dirty="0">
                <a:ea typeface="ＭＳ Ｐゴシック" pitchFamily="34" charset="-128"/>
              </a:rPr>
              <a:t>יצירה </a:t>
            </a:r>
            <a:r>
              <a:rPr lang="en-US" altLang="en-US" dirty="0">
                <a:ea typeface="ＭＳ Ｐゴシック" pitchFamily="34" charset="-128"/>
              </a:rPr>
              <a:t>(creation)</a:t>
            </a:r>
            <a:endParaRPr lang="he-IL" altLang="en-US" dirty="0">
              <a:ea typeface="ＭＳ Ｐゴシック" pitchFamily="34" charset="-128"/>
            </a:endParaRPr>
          </a:p>
          <a:p>
            <a:pPr lvl="1"/>
            <a:r>
              <a:rPr lang="he-IL" altLang="en-US" dirty="0">
                <a:ea typeface="ＭＳ Ｐゴシック" pitchFamily="34" charset="-128"/>
              </a:rPr>
              <a:t>עצירה </a:t>
            </a:r>
            <a:r>
              <a:rPr lang="en-US" altLang="en-US" dirty="0">
                <a:ea typeface="ＭＳ Ｐゴシック" pitchFamily="34" charset="-128"/>
              </a:rPr>
              <a:t>(termination)</a:t>
            </a:r>
            <a:endParaRPr lang="he-IL" altLang="en-US" dirty="0">
              <a:ea typeface="ＭＳ Ｐゴシック" pitchFamily="34" charset="-128"/>
            </a:endParaRPr>
          </a:p>
          <a:p>
            <a:pPr lvl="1"/>
            <a:r>
              <a:rPr lang="he-IL" altLang="en-US" dirty="0">
                <a:ea typeface="ＭＳ Ｐゴシック" pitchFamily="34" charset="-128"/>
              </a:rPr>
              <a:t>תקשורת </a:t>
            </a:r>
            <a:r>
              <a:rPr lang="en-US" altLang="en-US" dirty="0">
                <a:ea typeface="ＭＳ Ｐゴシック" pitchFamily="34" charset="-128"/>
              </a:rPr>
              <a:t>(communication) </a:t>
            </a:r>
            <a:endParaRPr lang="he-IL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87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730"/>
            <a:ext cx="7886700" cy="1325563"/>
          </a:xfrm>
        </p:spPr>
        <p:txBody>
          <a:bodyPr/>
          <a:lstStyle/>
          <a:p>
            <a:r>
              <a:rPr lang="en-US" altLang="en-US" dirty="0" err="1">
                <a:ea typeface="ＭＳ Ｐゴシック" pitchFamily="34" charset="-128"/>
              </a:rPr>
              <a:t>Interprocess</a:t>
            </a:r>
            <a:r>
              <a:rPr lang="en-US" altLang="en-US" dirty="0">
                <a:ea typeface="ＭＳ Ｐゴシック" pitchFamily="34" charset="-128"/>
              </a:rPr>
              <a:t> Communication – Message Passing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8858"/>
          </a:xfrm>
        </p:spPr>
        <p:txBody>
          <a:bodyPr>
            <a:normAutofit/>
          </a:bodyPr>
          <a:lstStyle/>
          <a:p>
            <a:r>
              <a:rPr lang="he-IL" altLang="en-US" sz="2400" dirty="0">
                <a:ea typeface="ＭＳ Ｐゴシック" pitchFamily="34" charset="-128"/>
              </a:rPr>
              <a:t>מהווה </a:t>
            </a:r>
            <a:r>
              <a:rPr lang="he-IL" altLang="en-US" sz="2400" dirty="0" err="1">
                <a:ea typeface="ＭＳ Ｐゴシック" pitchFamily="34" charset="-128"/>
              </a:rPr>
              <a:t>מכאניזם</a:t>
            </a:r>
            <a:r>
              <a:rPr lang="he-IL" altLang="en-US" sz="2400" dirty="0">
                <a:ea typeface="ＭＳ Ｐゴシック" pitchFamily="34" charset="-128"/>
              </a:rPr>
              <a:t> לתקשורת וסנכרון בין תהליכים</a:t>
            </a:r>
          </a:p>
          <a:p>
            <a:r>
              <a:rPr lang="he-IL" altLang="en-US" sz="2400" dirty="0">
                <a:ea typeface="ＭＳ Ｐゴシック" pitchFamily="34" charset="-128"/>
              </a:rPr>
              <a:t>הרעיון הוא שהתהליכים יתקשרו ללא צורך בגישה למשתנים משותפים </a:t>
            </a:r>
            <a:r>
              <a:rPr lang="en-US" altLang="en-US" sz="2400" dirty="0">
                <a:ea typeface="ＭＳ Ｐゴシック" pitchFamily="34" charset="-128"/>
              </a:rPr>
              <a:t>(shared variables)</a:t>
            </a:r>
            <a:endParaRPr lang="he-IL" altLang="en-US" sz="2400" dirty="0">
              <a:ea typeface="ＭＳ Ｐゴシック" pitchFamily="34" charset="-128"/>
            </a:endParaRPr>
          </a:p>
          <a:p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IPC facility</a:t>
            </a:r>
            <a:r>
              <a:rPr lang="he-IL" altLang="en-US" sz="2400" dirty="0">
                <a:ea typeface="ＭＳ Ｐゴシック" pitchFamily="34" charset="-128"/>
              </a:rPr>
              <a:t> מספק שתי פעולות:</a:t>
            </a:r>
          </a:p>
          <a:p>
            <a:pPr lvl="1"/>
            <a:r>
              <a:rPr lang="en-US" altLang="en-US" b="1" dirty="0">
                <a:ea typeface="ＭＳ Ｐゴシック" pitchFamily="34" charset="-128"/>
              </a:rPr>
              <a:t>send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message</a:t>
            </a:r>
            <a:r>
              <a:rPr lang="en-US" altLang="en-US" dirty="0">
                <a:ea typeface="ＭＳ Ｐゴシック" pitchFamily="34" charset="-128"/>
              </a:rPr>
              <a:t>) </a:t>
            </a:r>
            <a:endParaRPr lang="he-IL" altLang="en-US" dirty="0">
              <a:ea typeface="ＭＳ Ｐゴシック" pitchFamily="34" charset="-128"/>
            </a:endParaRPr>
          </a:p>
          <a:p>
            <a:pPr lvl="1"/>
            <a:r>
              <a:rPr lang="en-US" altLang="en-US" b="1" dirty="0">
                <a:ea typeface="ＭＳ Ｐゴシック" pitchFamily="34" charset="-128"/>
              </a:rPr>
              <a:t>receive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message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r>
              <a:rPr lang="he-IL" altLang="en-US" sz="2400" dirty="0">
                <a:ea typeface="ＭＳ Ｐゴシック" pitchFamily="34" charset="-128"/>
              </a:rPr>
              <a:t>אם </a:t>
            </a:r>
            <a:r>
              <a:rPr lang="en-US" altLang="en-US" sz="2400" dirty="0">
                <a:ea typeface="ＭＳ Ｐゴシック" pitchFamily="34" charset="-128"/>
              </a:rPr>
              <a:t>P</a:t>
            </a:r>
            <a:r>
              <a:rPr lang="he-IL" altLang="en-US" sz="2400" dirty="0">
                <a:ea typeface="ＭＳ Ｐゴシック" pitchFamily="34" charset="-128"/>
              </a:rPr>
              <a:t> ו- </a:t>
            </a:r>
            <a:r>
              <a:rPr lang="en-US" altLang="en-US" sz="2400" dirty="0">
                <a:ea typeface="ＭＳ Ｐゴシック" pitchFamily="34" charset="-128"/>
              </a:rPr>
              <a:t>Q</a:t>
            </a:r>
            <a:r>
              <a:rPr lang="he-IL" altLang="en-US" sz="2400" dirty="0">
                <a:ea typeface="ＭＳ Ｐゴシック" pitchFamily="34" charset="-128"/>
              </a:rPr>
              <a:t> רוצים לתקשר ביניהם עליהם: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לייצר </a:t>
            </a:r>
            <a:r>
              <a:rPr lang="en-US" altLang="en-US" dirty="0">
                <a:ea typeface="ＭＳ Ｐゴシック" pitchFamily="34" charset="-128"/>
              </a:rPr>
              <a:t>communication link</a:t>
            </a:r>
            <a:r>
              <a:rPr lang="he-IL" altLang="en-US" dirty="0">
                <a:ea typeface="ＭＳ Ｐゴシック" pitchFamily="34" charset="-128"/>
              </a:rPr>
              <a:t> ביניהם</a:t>
            </a:r>
          </a:p>
          <a:p>
            <a:pPr lvl="1"/>
            <a:r>
              <a:rPr lang="he-IL" altLang="en-US" dirty="0">
                <a:ea typeface="ＭＳ Ｐゴシック" pitchFamily="34" charset="-128"/>
              </a:rPr>
              <a:t>להעביר הודעות באמצעות פקודות </a:t>
            </a:r>
            <a:r>
              <a:rPr lang="en-US" altLang="en-US" dirty="0">
                <a:ea typeface="ＭＳ Ｐゴシック" pitchFamily="34" charset="-128"/>
              </a:rPr>
              <a:t>send/receive</a:t>
            </a:r>
            <a:endParaRPr lang="he-IL" altLang="en-US" dirty="0">
              <a:ea typeface="ＭＳ Ｐゴシック" pitchFamily="34" charset="-128"/>
            </a:endParaRPr>
          </a:p>
          <a:p>
            <a:r>
              <a:rPr lang="he-IL" altLang="en-US" sz="2400" dirty="0">
                <a:ea typeface="ＭＳ Ｐゴシック" pitchFamily="34" charset="-128"/>
              </a:rPr>
              <a:t>מימוש ה- </a:t>
            </a:r>
            <a:r>
              <a:rPr lang="en-US" altLang="en-US" sz="2400" dirty="0">
                <a:ea typeface="ＭＳ Ｐゴシック" pitchFamily="34" charset="-128"/>
              </a:rPr>
              <a:t>communication link</a:t>
            </a:r>
            <a:r>
              <a:rPr lang="he-IL" altLang="en-US" sz="2400" dirty="0">
                <a:ea typeface="ＭＳ Ｐゴシック" pitchFamily="34" charset="-128"/>
              </a:rPr>
              <a:t> הוא באמצעות חומרה (</a:t>
            </a:r>
            <a:r>
              <a:rPr lang="en-US" altLang="en-US" sz="2400" dirty="0">
                <a:ea typeface="ＭＳ Ｐゴシック" pitchFamily="34" charset="-128"/>
              </a:rPr>
              <a:t>shared memory, hardware bus</a:t>
            </a:r>
            <a:r>
              <a:rPr lang="he-IL" altLang="en-US" sz="2400" dirty="0">
                <a:ea typeface="ＭＳ Ｐゴシック" pitchFamily="34" charset="-128"/>
              </a:rPr>
              <a:t> וכו')</a:t>
            </a:r>
          </a:p>
        </p:txBody>
      </p:sp>
    </p:spTree>
    <p:extLst>
      <p:ext uri="{BB962C8B-B14F-4D97-AF65-F5344CB8AC3E}">
        <p14:creationId xmlns:p14="http://schemas.microsoft.com/office/powerpoint/2010/main" val="49933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itchFamily="34" charset="-128"/>
              </a:rPr>
              <a:t>Interprocess</a:t>
            </a:r>
            <a:r>
              <a:rPr lang="en-US" altLang="en-US" dirty="0">
                <a:ea typeface="ＭＳ Ｐゴシック" pitchFamily="34" charset="-128"/>
              </a:rPr>
              <a:t> Communication – Message Passing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Direct</a:t>
            </a:r>
          </a:p>
          <a:p>
            <a:pPr algn="l" rtl="0"/>
            <a:r>
              <a:rPr lang="en-US" dirty="0"/>
              <a:t>Indirect - </a:t>
            </a:r>
            <a:r>
              <a:rPr lang="en-US" altLang="en-US" dirty="0">
                <a:ea typeface="ＭＳ Ｐゴシック" pitchFamily="34" charset="-128"/>
              </a:rPr>
              <a:t>Messages are directed and received from mailboxes (also referred to as ports)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Each mailbox has a unique id</a:t>
            </a:r>
          </a:p>
          <a:p>
            <a:pPr lvl="1" algn="l" rtl="0"/>
            <a:r>
              <a:rPr lang="en-US" altLang="en-US" dirty="0">
                <a:ea typeface="ＭＳ Ｐゴシック" pitchFamily="34" charset="-128"/>
              </a:rPr>
              <a:t>Processes can communicate only if they share a mailbox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819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730"/>
            <a:ext cx="7886700" cy="1325563"/>
          </a:xfrm>
        </p:spPr>
        <p:txBody>
          <a:bodyPr/>
          <a:lstStyle/>
          <a:p>
            <a:pPr rtl="0"/>
            <a:r>
              <a:rPr lang="en-US" altLang="en-US" dirty="0" err="1">
                <a:ea typeface="ＭＳ Ｐゴシック" pitchFamily="34" charset="-128"/>
              </a:rPr>
              <a:t>Interprocess</a:t>
            </a:r>
            <a:r>
              <a:rPr lang="en-US" altLang="en-US" dirty="0">
                <a:ea typeface="ＭＳ Ｐゴシック" pitchFamily="34" charset="-128"/>
              </a:rPr>
              <a:t> Communication – Message Passing (cont.)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54369"/>
              </p:ext>
            </p:extLst>
          </p:nvPr>
        </p:nvGraphicFramePr>
        <p:xfrm>
          <a:off x="628650" y="1825625"/>
          <a:ext cx="7886700" cy="4942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7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Indirect Communication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Direct Communication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altLang="en-US" dirty="0">
                          <a:ea typeface="ＭＳ Ｐゴシック" pitchFamily="34" charset="-128"/>
                        </a:rPr>
                        <a:t>Primitives are defined as:</a:t>
                      </a:r>
                    </a:p>
                    <a:p>
                      <a:pPr algn="l" rtl="0">
                        <a:buFont typeface="Monotype Sorts" pitchFamily="2" charset="2"/>
                        <a:buNone/>
                      </a:pPr>
                      <a:r>
                        <a:rPr lang="en-US" altLang="en-US" b="1" dirty="0">
                          <a:ea typeface="ＭＳ Ｐゴシック" pitchFamily="34" charset="-128"/>
                        </a:rPr>
                        <a:t>send 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(</a:t>
                      </a:r>
                      <a:r>
                        <a:rPr lang="en-US" altLang="en-US" i="1" dirty="0">
                          <a:ea typeface="ＭＳ Ｐゴシック" pitchFamily="34" charset="-128"/>
                        </a:rPr>
                        <a:t>A, message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) – send a message to mailbox A</a:t>
                      </a:r>
                    </a:p>
                    <a:p>
                      <a:pPr algn="l" rtl="0">
                        <a:buFont typeface="Monotype Sorts" pitchFamily="2" charset="2"/>
                        <a:buNone/>
                      </a:pPr>
                      <a:r>
                        <a:rPr lang="en-US" altLang="en-US" b="1" dirty="0">
                          <a:ea typeface="ＭＳ Ｐゴシック" pitchFamily="34" charset="-128"/>
                        </a:rPr>
                        <a:t>receive 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(</a:t>
                      </a:r>
                      <a:r>
                        <a:rPr lang="en-US" altLang="en-US" i="1" dirty="0">
                          <a:ea typeface="ＭＳ Ｐゴシック" pitchFamily="34" charset="-128"/>
                        </a:rPr>
                        <a:t>A, message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) – receive a message from mailbox A</a:t>
                      </a:r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en-US" dirty="0">
                          <a:ea typeface="ＭＳ Ｐゴシック" pitchFamily="34" charset="-128"/>
                        </a:rPr>
                        <a:t>Processes must name each other explicitly:</a:t>
                      </a:r>
                    </a:p>
                    <a:p>
                      <a:pPr algn="l" rtl="0"/>
                      <a:r>
                        <a:rPr lang="en-US" altLang="en-US" b="1" dirty="0">
                          <a:ea typeface="ＭＳ Ｐゴシック" pitchFamily="34" charset="-128"/>
                        </a:rPr>
                        <a:t>send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 (</a:t>
                      </a:r>
                      <a:r>
                        <a:rPr lang="en-US" altLang="en-US" i="1" dirty="0">
                          <a:ea typeface="ＭＳ Ｐゴシック" pitchFamily="34" charset="-128"/>
                        </a:rPr>
                        <a:t>P, message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) – send a message to process </a:t>
                      </a:r>
                    </a:p>
                    <a:p>
                      <a:pPr algn="l" rtl="0"/>
                      <a:r>
                        <a:rPr lang="en-US" altLang="en-US" b="1" dirty="0">
                          <a:ea typeface="ＭＳ Ｐゴシック" pitchFamily="34" charset="-128"/>
                        </a:rPr>
                        <a:t>receive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(</a:t>
                      </a:r>
                      <a:r>
                        <a:rPr lang="en-US" altLang="en-US" i="1" dirty="0">
                          <a:ea typeface="ＭＳ Ｐゴシック" pitchFamily="34" charset="-128"/>
                        </a:rPr>
                        <a:t>Q, message</a:t>
                      </a:r>
                      <a:r>
                        <a:rPr lang="en-US" altLang="en-US" dirty="0">
                          <a:ea typeface="ＭＳ Ｐゴシック" pitchFamily="34" charset="-128"/>
                        </a:rPr>
                        <a:t>) – receive a message from process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only if processes share a common mailbox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established automatically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en-US" dirty="0">
                          <a:ea typeface="ＭＳ Ｐゴシック" pitchFamily="34" charset="-128"/>
                        </a:rPr>
                        <a:t>Link established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link may be associated with many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link is associated with exactly one pair of communicating processes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Link</a:t>
                      </a:r>
                      <a:r>
                        <a:rPr lang="en-US" baseline="0" dirty="0"/>
                        <a:t> vs.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Each pair of processes may share several communication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Between each pair there exists exactly one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Process pair vs. link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The link may be unidirectional, but is usually bi-directional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itchFamily="34" charset="-128"/>
                        </a:rPr>
                        <a:t>Link may be unidirectional or bi-directional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direction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06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Indirect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690689"/>
            <a:ext cx="8337550" cy="382111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600" dirty="0">
                <a:ea typeface="ＭＳ Ｐゴシック" pitchFamily="34" charset="-128"/>
              </a:rPr>
              <a:t>Operations</a:t>
            </a:r>
          </a:p>
          <a:p>
            <a:pPr lvl="1" algn="l" rtl="0"/>
            <a:r>
              <a:rPr lang="en-US" altLang="en-US" sz="3200" dirty="0">
                <a:ea typeface="ＭＳ Ｐゴシック" pitchFamily="34" charset="-128"/>
              </a:rPr>
              <a:t>create a new mailbox</a:t>
            </a:r>
          </a:p>
          <a:p>
            <a:pPr lvl="1" algn="l" rtl="0"/>
            <a:r>
              <a:rPr lang="en-US" altLang="en-US" sz="3200" dirty="0">
                <a:ea typeface="ＭＳ Ｐゴシック" pitchFamily="34" charset="-128"/>
              </a:rPr>
              <a:t>send and receive messages through mailbox</a:t>
            </a:r>
          </a:p>
          <a:p>
            <a:pPr lvl="1" algn="l" rtl="0"/>
            <a:r>
              <a:rPr lang="en-US" altLang="en-US" sz="3200" dirty="0">
                <a:ea typeface="ＭＳ Ｐゴシック" pitchFamily="34" charset="-128"/>
              </a:rPr>
              <a:t>destroy a mailbox</a:t>
            </a:r>
          </a:p>
        </p:txBody>
      </p:sp>
    </p:spTree>
    <p:extLst>
      <p:ext uri="{BB962C8B-B14F-4D97-AF65-F5344CB8AC3E}">
        <p14:creationId xmlns:p14="http://schemas.microsoft.com/office/powerpoint/2010/main" val="426840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286" y="1164921"/>
            <a:ext cx="8603032" cy="4636261"/>
          </a:xfrm>
        </p:spPr>
        <p:txBody>
          <a:bodyPr>
            <a:noAutofit/>
          </a:bodyPr>
          <a:lstStyle/>
          <a:p>
            <a:pPr algn="l" rtl="0"/>
            <a:r>
              <a:rPr lang="en-US" altLang="en-US" sz="3200" dirty="0">
                <a:ea typeface="ＭＳ Ｐゴシック" pitchFamily="34" charset="-128"/>
              </a:rPr>
              <a:t>Mailbox sharing</a:t>
            </a:r>
          </a:p>
          <a:p>
            <a:pPr lvl="1" algn="l" rtl="0"/>
            <a:r>
              <a:rPr lang="en-US" altLang="en-US" sz="2800" i="1" dirty="0">
                <a:ea typeface="ＭＳ Ｐゴシック" pitchFamily="34" charset="-128"/>
              </a:rPr>
              <a:t>P</a:t>
            </a:r>
            <a:r>
              <a:rPr lang="en-US" altLang="en-US" sz="2800" i="1" baseline="-25000" dirty="0">
                <a:ea typeface="ＭＳ Ｐゴシック" pitchFamily="34" charset="-128"/>
              </a:rPr>
              <a:t>1</a:t>
            </a:r>
            <a:r>
              <a:rPr lang="en-US" altLang="en-US" sz="2800" i="1" dirty="0">
                <a:ea typeface="ＭＳ Ｐゴシック" pitchFamily="34" charset="-128"/>
              </a:rPr>
              <a:t>, P</a:t>
            </a:r>
            <a:r>
              <a:rPr lang="en-US" altLang="en-US" sz="2800" i="1" baseline="-25000" dirty="0">
                <a:ea typeface="ＭＳ Ｐゴシック" pitchFamily="34" charset="-128"/>
              </a:rPr>
              <a:t>2</a:t>
            </a:r>
            <a:r>
              <a:rPr lang="en-US" altLang="en-US" sz="2800" i="1" dirty="0">
                <a:ea typeface="ＭＳ Ｐゴシック" pitchFamily="34" charset="-128"/>
              </a:rPr>
              <a:t>,</a:t>
            </a:r>
            <a:r>
              <a:rPr lang="en-US" altLang="en-US" sz="2800" dirty="0">
                <a:ea typeface="ＭＳ Ｐゴシック" pitchFamily="34" charset="-128"/>
              </a:rPr>
              <a:t> and</a:t>
            </a:r>
            <a:r>
              <a:rPr lang="en-US" altLang="en-US" sz="2800" i="1" dirty="0">
                <a:ea typeface="ＭＳ Ｐゴシック" pitchFamily="34" charset="-128"/>
              </a:rPr>
              <a:t> P</a:t>
            </a:r>
            <a:r>
              <a:rPr lang="en-US" altLang="en-US" sz="2800" i="1" baseline="-25000" dirty="0">
                <a:ea typeface="ＭＳ Ｐゴシック" pitchFamily="34" charset="-128"/>
              </a:rPr>
              <a:t>3</a:t>
            </a:r>
            <a:r>
              <a:rPr lang="en-US" altLang="en-US" sz="2800" dirty="0">
                <a:ea typeface="ＭＳ Ｐゴシック" pitchFamily="34" charset="-128"/>
              </a:rPr>
              <a:t> share mailbox A</a:t>
            </a:r>
          </a:p>
          <a:p>
            <a:pPr lvl="1" algn="l" rtl="0"/>
            <a:r>
              <a:rPr lang="en-US" altLang="en-US" sz="2800" i="1" dirty="0">
                <a:ea typeface="ＭＳ Ｐゴシック" pitchFamily="34" charset="-128"/>
              </a:rPr>
              <a:t>P</a:t>
            </a:r>
            <a:r>
              <a:rPr lang="en-US" altLang="en-US" sz="2800" i="1" baseline="-25000" dirty="0">
                <a:ea typeface="ＭＳ Ｐゴシック" pitchFamily="34" charset="-128"/>
              </a:rPr>
              <a:t>1</a:t>
            </a:r>
            <a:r>
              <a:rPr lang="en-US" altLang="en-US" sz="2800" dirty="0">
                <a:ea typeface="ＭＳ Ｐゴシック" pitchFamily="34" charset="-128"/>
              </a:rPr>
              <a:t>, sends; </a:t>
            </a:r>
            <a:r>
              <a:rPr lang="en-US" altLang="en-US" sz="2800" i="1" dirty="0">
                <a:ea typeface="ＭＳ Ｐゴシック" pitchFamily="34" charset="-128"/>
              </a:rPr>
              <a:t>P</a:t>
            </a:r>
            <a:r>
              <a:rPr lang="en-US" altLang="en-US" sz="2800" i="1" baseline="-25000" dirty="0">
                <a:ea typeface="ＭＳ Ｐゴシック" pitchFamily="34" charset="-128"/>
              </a:rPr>
              <a:t>2</a:t>
            </a:r>
            <a:r>
              <a:rPr lang="en-US" altLang="en-US" sz="2800" i="1" dirty="0">
                <a:ea typeface="ＭＳ Ｐゴシック" pitchFamily="34" charset="-128"/>
              </a:rPr>
              <a:t> </a:t>
            </a:r>
            <a:r>
              <a:rPr lang="en-US" altLang="en-US" sz="2800" dirty="0">
                <a:ea typeface="ＭＳ Ｐゴシック" pitchFamily="34" charset="-128"/>
              </a:rPr>
              <a:t>and</a:t>
            </a:r>
            <a:r>
              <a:rPr lang="en-US" altLang="en-US" sz="2800" i="1" dirty="0">
                <a:ea typeface="ＭＳ Ｐゴシック" pitchFamily="34" charset="-128"/>
              </a:rPr>
              <a:t> P</a:t>
            </a:r>
            <a:r>
              <a:rPr lang="en-US" altLang="en-US" sz="2800" i="1" baseline="-25000" dirty="0">
                <a:ea typeface="ＭＳ Ｐゴシック" pitchFamily="34" charset="-128"/>
              </a:rPr>
              <a:t>3</a:t>
            </a:r>
            <a:r>
              <a:rPr lang="en-US" altLang="en-US" sz="2800" dirty="0">
                <a:ea typeface="ＭＳ Ｐゴシック" pitchFamily="34" charset="-128"/>
              </a:rPr>
              <a:t> receive</a:t>
            </a: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Who gets the message?</a:t>
            </a:r>
          </a:p>
          <a:p>
            <a:pPr algn="l" rtl="0"/>
            <a:r>
              <a:rPr lang="en-US" altLang="en-US" sz="3200" dirty="0">
                <a:ea typeface="ＭＳ Ｐゴシック" pitchFamily="34" charset="-128"/>
              </a:rPr>
              <a:t>Solutions</a:t>
            </a: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Allow a link to be associated with at most two processes</a:t>
            </a: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Allow only one process at a time to execute a receive operation</a:t>
            </a:r>
          </a:p>
          <a:p>
            <a:pPr lvl="1" algn="l" rtl="0"/>
            <a:r>
              <a:rPr lang="en-US" altLang="en-US" sz="2800" dirty="0">
                <a:ea typeface="ＭＳ Ｐゴシック" pitchFamily="34" charset="-128"/>
              </a:rPr>
              <a:t>Allow the system to select arbitrarily the receiver.  Sender is notified who the receiver was</a:t>
            </a:r>
          </a:p>
          <a:p>
            <a:pPr lvl="2" algn="l" rtl="0"/>
            <a:r>
              <a:rPr lang="en-US" altLang="en-US" sz="2400" dirty="0">
                <a:ea typeface="ＭＳ Ｐゴシック" pitchFamily="34" charset="-128"/>
              </a:rPr>
              <a:t>Alternatively – define an algorithm for selecting which process will receive the message (e.g., round robin)</a:t>
            </a:r>
          </a:p>
        </p:txBody>
      </p:sp>
    </p:spTree>
    <p:extLst>
      <p:ext uri="{BB962C8B-B14F-4D97-AF65-F5344CB8AC3E}">
        <p14:creationId xmlns:p14="http://schemas.microsoft.com/office/powerpoint/2010/main" val="25699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Synchronization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77" y="1490598"/>
            <a:ext cx="8492646" cy="5367402"/>
          </a:xfrm>
        </p:spPr>
        <p:txBody>
          <a:bodyPr>
            <a:noAutofit/>
          </a:bodyPr>
          <a:lstStyle/>
          <a:p>
            <a:pPr marL="381000" indent="-381000"/>
            <a:r>
              <a:rPr lang="he-IL" altLang="en-US" dirty="0">
                <a:ea typeface="ＭＳ Ｐゴシック" pitchFamily="34" charset="-128"/>
              </a:rPr>
              <a:t>מנגנון ה- </a:t>
            </a:r>
            <a:r>
              <a:rPr lang="en-US" altLang="en-US" dirty="0">
                <a:ea typeface="ＭＳ Ｐゴシック" pitchFamily="34" charset="-128"/>
              </a:rPr>
              <a:t>message passing</a:t>
            </a:r>
            <a:r>
              <a:rPr lang="he-IL" altLang="en-US" dirty="0">
                <a:ea typeface="ＭＳ Ｐゴシック" pitchFamily="34" charset="-128"/>
              </a:rPr>
              <a:t> יכול להיות מאופיין כ- </a:t>
            </a:r>
            <a:r>
              <a:rPr lang="en-US" altLang="en-US" dirty="0">
                <a:ea typeface="ＭＳ Ｐゴシック" pitchFamily="34" charset="-128"/>
              </a:rPr>
              <a:t>blocking or non-blocking</a:t>
            </a:r>
            <a:endParaRPr lang="he-IL" altLang="en-US" dirty="0">
              <a:ea typeface="ＭＳ Ｐゴシック" pitchFamily="34" charset="-128"/>
            </a:endParaRPr>
          </a:p>
          <a:p>
            <a:pPr marL="381000" indent="-381000"/>
            <a:r>
              <a:rPr lang="he-IL" altLang="en-US" dirty="0">
                <a:ea typeface="ＭＳ Ｐゴシック" pitchFamily="34" charset="-128"/>
              </a:rPr>
              <a:t>תצורת </a:t>
            </a:r>
            <a:r>
              <a:rPr lang="en-US" altLang="en-US" dirty="0">
                <a:ea typeface="ＭＳ Ｐゴシック" pitchFamily="34" charset="-128"/>
              </a:rPr>
              <a:t>blocking</a:t>
            </a:r>
            <a:r>
              <a:rPr lang="he-IL" altLang="en-US" dirty="0">
                <a:ea typeface="ＭＳ Ｐゴシック" pitchFamily="34" charset="-128"/>
              </a:rPr>
              <a:t> נחשבת תצורה סינכרונית </a:t>
            </a:r>
            <a:r>
              <a:rPr lang="en-US" altLang="en-US" dirty="0">
                <a:ea typeface="ＭＳ Ｐゴシック" pitchFamily="34" charset="-128"/>
              </a:rPr>
              <a:t>(synchronous)</a:t>
            </a:r>
            <a:r>
              <a:rPr lang="he-IL" altLang="en-US" dirty="0">
                <a:ea typeface="ＭＳ Ｐゴシック" pitchFamily="34" charset="-128"/>
              </a:rPr>
              <a:t>:</a:t>
            </a:r>
          </a:p>
          <a:p>
            <a:pPr marL="781050" lvl="1" indent="-381000"/>
            <a:r>
              <a:rPr lang="en-US" altLang="en-US" dirty="0">
                <a:ea typeface="ＭＳ Ｐゴシック" pitchFamily="34" charset="-128"/>
              </a:rPr>
              <a:t>Blocking send</a:t>
            </a:r>
            <a:r>
              <a:rPr lang="he-IL" altLang="en-US" dirty="0">
                <a:ea typeface="ＭＳ Ｐゴシック" pitchFamily="34" charset="-128"/>
              </a:rPr>
              <a:t> – השולח מבצע  </a:t>
            </a:r>
            <a:r>
              <a:rPr lang="en-US" altLang="en-US" dirty="0">
                <a:ea typeface="ＭＳ Ｐゴシック" pitchFamily="34" charset="-128"/>
              </a:rPr>
              <a:t>block</a:t>
            </a:r>
            <a:r>
              <a:rPr lang="he-IL" altLang="en-US" dirty="0">
                <a:ea typeface="ＭＳ Ｐゴシック" pitchFamily="34" charset="-128"/>
              </a:rPr>
              <a:t> עד שההודעה מתקבלת</a:t>
            </a:r>
          </a:p>
          <a:p>
            <a:pPr marL="781050" lvl="1" indent="-381000"/>
            <a:r>
              <a:rPr lang="en-US" altLang="en-US" dirty="0">
                <a:ea typeface="ＭＳ Ｐゴシック" pitchFamily="34" charset="-128"/>
              </a:rPr>
              <a:t>Blocking receive</a:t>
            </a:r>
            <a:r>
              <a:rPr lang="he-IL" altLang="en-US" dirty="0">
                <a:ea typeface="ＭＳ Ｐゴシック" pitchFamily="34" charset="-128"/>
              </a:rPr>
              <a:t> – המקבל מבצע  </a:t>
            </a:r>
            <a:r>
              <a:rPr lang="en-US" altLang="en-US" dirty="0">
                <a:ea typeface="ＭＳ Ｐゴシック" pitchFamily="34" charset="-128"/>
              </a:rPr>
              <a:t>block</a:t>
            </a:r>
            <a:r>
              <a:rPr lang="he-IL" altLang="en-US" dirty="0">
                <a:ea typeface="ＭＳ Ｐゴシック" pitchFamily="34" charset="-128"/>
              </a:rPr>
              <a:t> עד שההודעה זמינה לקבלה</a:t>
            </a:r>
            <a:endParaRPr lang="he-IL" altLang="en-US" sz="2800" dirty="0">
              <a:ea typeface="ＭＳ Ｐゴシック" pitchFamily="34" charset="-128"/>
            </a:endParaRPr>
          </a:p>
          <a:p>
            <a:pPr marL="381000" indent="-381000"/>
            <a:r>
              <a:rPr lang="he-IL" altLang="en-US" dirty="0">
                <a:ea typeface="ＭＳ Ｐゴシック" pitchFamily="34" charset="-128"/>
              </a:rPr>
              <a:t>תצורת </a:t>
            </a:r>
            <a:r>
              <a:rPr lang="en-US" altLang="en-US" dirty="0">
                <a:ea typeface="ＭＳ Ｐゴシック" pitchFamily="34" charset="-128"/>
              </a:rPr>
              <a:t>non-blocking</a:t>
            </a:r>
            <a:r>
              <a:rPr lang="he-IL" altLang="en-US" dirty="0">
                <a:ea typeface="ＭＳ Ｐゴシック" pitchFamily="34" charset="-128"/>
              </a:rPr>
              <a:t> נחשבת תצורה א-סינכרונית:</a:t>
            </a:r>
          </a:p>
          <a:p>
            <a:pPr marL="781050" lvl="1" indent="-381000"/>
            <a:r>
              <a:rPr lang="en-US" altLang="en-US" dirty="0">
                <a:ea typeface="ＭＳ Ｐゴシック" pitchFamily="34" charset="-128"/>
              </a:rPr>
              <a:t>Non-blocking send</a:t>
            </a:r>
            <a:r>
              <a:rPr lang="he-IL" altLang="en-US" dirty="0">
                <a:ea typeface="ＭＳ Ｐゴシック" pitchFamily="34" charset="-128"/>
              </a:rPr>
              <a:t> – השולח שולח את ההודעה וממשיך בפעולתו</a:t>
            </a:r>
          </a:p>
          <a:p>
            <a:pPr marL="781050" lvl="1" indent="-381000"/>
            <a:r>
              <a:rPr lang="en-US" altLang="en-US" dirty="0">
                <a:ea typeface="ＭＳ Ｐゴシック" pitchFamily="34" charset="-128"/>
              </a:rPr>
              <a:t>Non-blocking receive</a:t>
            </a:r>
            <a:r>
              <a:rPr lang="he-IL" altLang="en-US" dirty="0">
                <a:ea typeface="ＭＳ Ｐゴシック" pitchFamily="34" charset="-128"/>
              </a:rPr>
              <a:t> – המקבל מקבל את ההודעה גם אם היא </a:t>
            </a:r>
            <a:r>
              <a:rPr lang="en-US" altLang="en-US" dirty="0">
                <a:ea typeface="ＭＳ Ｐゴシック" pitchFamily="34" charset="-128"/>
              </a:rPr>
              <a:t>invalid</a:t>
            </a:r>
            <a:r>
              <a:rPr lang="he-IL" altLang="en-US" dirty="0">
                <a:ea typeface="ＭＳ Ｐゴシック" pitchFamily="34" charset="-128"/>
              </a:rPr>
              <a:t> או </a:t>
            </a:r>
            <a:r>
              <a:rPr lang="en-US" altLang="en-US" dirty="0">
                <a:ea typeface="ＭＳ Ｐゴシック" pitchFamily="34" charset="-128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6849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 rtl="0" eaLnBrk="1" hangingPunct="1"/>
            <a:r>
              <a:rPr lang="en-US" altLang="en-US" dirty="0">
                <a:ea typeface="ＭＳ Ｐゴシック" pitchFamily="34" charset="-128"/>
              </a:rPr>
              <a:t>Buffering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781" y="1233488"/>
            <a:ext cx="8455067" cy="510468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ea typeface="ＭＳ Ｐゴシック" pitchFamily="34" charset="-128"/>
              </a:rPr>
              <a:t>Whether direct or indirect, messages must reside in a queue; implemented in one of three ways:</a:t>
            </a:r>
          </a:p>
          <a:p>
            <a:pPr lvl="1" algn="l" rtl="0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C6600"/>
                </a:solidFill>
                <a:ea typeface="ＭＳ Ｐゴシック" pitchFamily="34" charset="-128"/>
              </a:rPr>
              <a:t>1.</a:t>
            </a:r>
            <a:r>
              <a:rPr lang="en-US" altLang="en-US" sz="2800" dirty="0">
                <a:ea typeface="ＭＳ Ｐゴシック" pitchFamily="34" charset="-128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ea typeface="ＭＳ Ｐゴシック" pitchFamily="34" charset="-128"/>
              </a:rPr>
              <a:t>Zero capacity </a:t>
            </a:r>
            <a:r>
              <a:rPr lang="en-US" altLang="en-US" sz="2800" dirty="0">
                <a:ea typeface="ＭＳ Ｐゴシック" pitchFamily="34" charset="-128"/>
              </a:rPr>
              <a:t>– no messages can wait in queue. Sender must block until recipient receives the message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Sender must wait for receiver (rendezvous)</a:t>
            </a:r>
          </a:p>
          <a:p>
            <a:pPr lvl="1" algn="l" rtl="0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C6600"/>
                </a:solidFill>
                <a:ea typeface="ＭＳ Ｐゴシック" pitchFamily="34" charset="-128"/>
              </a:rPr>
              <a:t>2.</a:t>
            </a:r>
            <a:r>
              <a:rPr lang="en-US" altLang="en-US" sz="2800" dirty="0">
                <a:ea typeface="ＭＳ Ｐゴシック" pitchFamily="34" charset="-128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ea typeface="ＭＳ Ｐゴシック" pitchFamily="34" charset="-128"/>
              </a:rPr>
              <a:t>Bounded capacity </a:t>
            </a:r>
            <a:r>
              <a:rPr lang="en-US" altLang="en-US" sz="2800" dirty="0">
                <a:ea typeface="ＭＳ Ｐゴシック" pitchFamily="34" charset="-128"/>
              </a:rPr>
              <a:t>– finite length of </a:t>
            </a:r>
            <a:r>
              <a:rPr lang="en-US" altLang="en-US" sz="2800" i="1" dirty="0">
                <a:ea typeface="ＭＳ Ｐゴシック" pitchFamily="34" charset="-128"/>
              </a:rPr>
              <a:t>n</a:t>
            </a:r>
            <a:r>
              <a:rPr lang="en-US" altLang="en-US" sz="2800" dirty="0">
                <a:ea typeface="ＭＳ Ｐゴシック" pitchFamily="34" charset="-128"/>
              </a:rPr>
              <a:t> messages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Sender must wait if link full</a:t>
            </a:r>
          </a:p>
          <a:p>
            <a:pPr lvl="1" algn="l" rtl="0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C6600"/>
                </a:solidFill>
                <a:ea typeface="ＭＳ Ｐゴシック" pitchFamily="34" charset="-128"/>
              </a:rPr>
              <a:t>3.</a:t>
            </a:r>
            <a:r>
              <a:rPr lang="en-US" altLang="en-US" sz="2800" dirty="0">
                <a:ea typeface="ＭＳ Ｐゴシック" pitchFamily="34" charset="-128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ea typeface="ＭＳ Ｐゴシック" pitchFamily="34" charset="-128"/>
              </a:rPr>
              <a:t>Unbounded capacity </a:t>
            </a:r>
            <a:r>
              <a:rPr lang="en-US" altLang="en-US" sz="2800" dirty="0">
                <a:ea typeface="ＭＳ Ｐゴシック" pitchFamily="34" charset="-128"/>
              </a:rPr>
              <a:t>– infinite length 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11480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Communications in Client-Server Systems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dirty="0">
                <a:ea typeface="ＭＳ Ｐゴシック" pitchFamily="34" charset="-128"/>
              </a:rPr>
              <a:t>Sockets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Remote Procedure Calls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187303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Sockets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094" y="1521586"/>
            <a:ext cx="8129392" cy="4530725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200" dirty="0">
                <a:ea typeface="ＭＳ Ｐゴシック" pitchFamily="34" charset="-128"/>
              </a:rPr>
              <a:t>A socket is defined as an </a:t>
            </a:r>
            <a:r>
              <a:rPr lang="en-US" altLang="en-US" sz="3200" i="1" dirty="0">
                <a:ea typeface="ＭＳ Ｐゴシック" pitchFamily="34" charset="-128"/>
              </a:rPr>
              <a:t>endpoint for communication</a:t>
            </a:r>
            <a:endParaRPr lang="en-US" altLang="en-US" sz="3200" dirty="0">
              <a:ea typeface="ＭＳ Ｐゴシック" pitchFamily="34" charset="-128"/>
            </a:endParaRPr>
          </a:p>
          <a:p>
            <a:pPr algn="l" rtl="0"/>
            <a:r>
              <a:rPr lang="en-US" altLang="en-US" sz="3200" dirty="0">
                <a:ea typeface="ＭＳ Ｐゴシック" pitchFamily="34" charset="-128"/>
              </a:rPr>
              <a:t>Concatenation of IP address and port</a:t>
            </a:r>
          </a:p>
          <a:p>
            <a:pPr algn="l" rtl="0"/>
            <a:r>
              <a:rPr lang="en-US" altLang="en-US" sz="3200" dirty="0">
                <a:ea typeface="ＭＳ Ｐゴシック" pitchFamily="34" charset="-128"/>
              </a:rPr>
              <a:t>The socket </a:t>
            </a:r>
            <a:r>
              <a:rPr lang="en-US" altLang="en-US" sz="3200" b="1" dirty="0">
                <a:ea typeface="ＭＳ Ｐゴシック" pitchFamily="34" charset="-128"/>
              </a:rPr>
              <a:t>161.25.19.8:1625</a:t>
            </a:r>
            <a:r>
              <a:rPr lang="en-US" altLang="en-US" sz="3200" dirty="0">
                <a:ea typeface="ＭＳ Ｐゴシック" pitchFamily="34" charset="-128"/>
              </a:rPr>
              <a:t> refers to port </a:t>
            </a:r>
            <a:r>
              <a:rPr lang="en-US" altLang="en-US" sz="3200" b="1" dirty="0">
                <a:ea typeface="ＭＳ Ｐゴシック" pitchFamily="34" charset="-128"/>
              </a:rPr>
              <a:t>1625</a:t>
            </a:r>
            <a:r>
              <a:rPr lang="en-US" altLang="en-US" sz="3200" dirty="0">
                <a:ea typeface="ＭＳ Ｐゴシック" pitchFamily="34" charset="-128"/>
              </a:rPr>
              <a:t> on host </a:t>
            </a:r>
            <a:r>
              <a:rPr lang="en-US" altLang="en-US" sz="3200" b="1" dirty="0">
                <a:ea typeface="ＭＳ Ｐゴシック" pitchFamily="34" charset="-128"/>
              </a:rPr>
              <a:t>161.25.19.8</a:t>
            </a:r>
          </a:p>
          <a:p>
            <a:pPr algn="l" rtl="0"/>
            <a:r>
              <a:rPr lang="en-US" altLang="en-US" sz="3200" dirty="0">
                <a:ea typeface="ＭＳ Ｐゴシック" pitchFamily="34" charset="-128"/>
              </a:rPr>
              <a:t>Communication consists between a pair of sockets</a:t>
            </a:r>
          </a:p>
        </p:txBody>
      </p:sp>
    </p:spTree>
    <p:extLst>
      <p:ext uri="{BB962C8B-B14F-4D97-AF65-F5344CB8AC3E}">
        <p14:creationId xmlns:p14="http://schemas.microsoft.com/office/powerpoint/2010/main" val="333134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7938"/>
            <a:ext cx="7886700" cy="1325563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What is a socket?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686800" cy="4351338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An interface between application and network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The application creates a socket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The socket </a:t>
            </a:r>
            <a:r>
              <a:rPr lang="en-US" altLang="en-US" i="1" dirty="0">
                <a:solidFill>
                  <a:srgbClr val="00B0F0"/>
                </a:solidFill>
                <a:ea typeface="ＭＳ Ｐゴシック" pitchFamily="34" charset="-128"/>
              </a:rPr>
              <a:t>type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dictates the style of communication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reliable vs. best effort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connection-oriented (e.g., phone) vs. connectionless (e.g., mail)</a:t>
            </a:r>
          </a:p>
          <a:p>
            <a:pPr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Once configured the application can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pass data to the socket for network transmission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receive data from the socket (transmitted through the network by some other host)</a:t>
            </a:r>
          </a:p>
        </p:txBody>
      </p:sp>
      <p:grpSp>
        <p:nvGrpSpPr>
          <p:cNvPr id="47108" name="Group 53"/>
          <p:cNvGrpSpPr>
            <a:grpSpLocks/>
          </p:cNvGrpSpPr>
          <p:nvPr/>
        </p:nvGrpSpPr>
        <p:grpSpPr bwMode="auto">
          <a:xfrm>
            <a:off x="315913" y="4797425"/>
            <a:ext cx="4267200" cy="2060575"/>
            <a:chOff x="96" y="2352"/>
            <a:chExt cx="2688" cy="1298"/>
          </a:xfrm>
        </p:grpSpPr>
        <p:grpSp>
          <p:nvGrpSpPr>
            <p:cNvPr id="47138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47156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5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47158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7139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47140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47154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5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4714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42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47143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47144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47145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6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7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7148" name="Group 52"/>
            <p:cNvGrpSpPr>
              <a:grpSpLocks/>
            </p:cNvGrpSpPr>
            <p:nvPr/>
          </p:nvGrpSpPr>
          <p:grpSpPr bwMode="auto">
            <a:xfrm>
              <a:off x="1439" y="3120"/>
              <a:ext cx="1343" cy="336"/>
              <a:chOff x="1440" y="3120"/>
              <a:chExt cx="1443" cy="336"/>
            </a:xfrm>
          </p:grpSpPr>
          <p:sp>
            <p:nvSpPr>
              <p:cNvPr id="4714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47151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2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53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47109" name="Group 85"/>
          <p:cNvGrpSpPr>
            <a:grpSpLocks/>
          </p:cNvGrpSpPr>
          <p:nvPr/>
        </p:nvGrpSpPr>
        <p:grpSpPr bwMode="auto">
          <a:xfrm>
            <a:off x="5181600" y="4616450"/>
            <a:ext cx="3962400" cy="2241550"/>
            <a:chOff x="2928" y="2784"/>
            <a:chExt cx="2496" cy="1412"/>
          </a:xfrm>
        </p:grpSpPr>
        <p:grpSp>
          <p:nvGrpSpPr>
            <p:cNvPr id="47112" name="Group 55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47135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36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47137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7113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47114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47133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4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47115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6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47117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47118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47119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0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1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2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47124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47125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D2</a:t>
              </a:r>
            </a:p>
          </p:txBody>
        </p:sp>
        <p:sp>
          <p:nvSpPr>
            <p:cNvPr id="47126" name="Freeform 78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  <a:gd name="T6" fmla="*/ 0 60000 65536"/>
                <a:gd name="T7" fmla="*/ 0 60000 65536"/>
                <a:gd name="T8" fmla="*/ 0 60000 65536"/>
                <a:gd name="T9" fmla="*/ 0 w 512"/>
                <a:gd name="T10" fmla="*/ 0 h 480"/>
                <a:gd name="T11" fmla="*/ 512 w 51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7127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47128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47131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32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129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7130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7110" name="TextBox 54"/>
          <p:cNvSpPr txBox="1">
            <a:spLocks noChangeArrowheads="1"/>
          </p:cNvSpPr>
          <p:nvPr/>
        </p:nvSpPr>
        <p:spPr bwMode="auto">
          <a:xfrm>
            <a:off x="2743200" y="5005388"/>
            <a:ext cx="623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TCP</a:t>
            </a:r>
          </a:p>
        </p:txBody>
      </p:sp>
      <p:sp>
        <p:nvSpPr>
          <p:cNvPr id="47111" name="TextBox 55"/>
          <p:cNvSpPr txBox="1">
            <a:spLocks noChangeArrowheads="1"/>
          </p:cNvSpPr>
          <p:nvPr/>
        </p:nvSpPr>
        <p:spPr bwMode="auto">
          <a:xfrm>
            <a:off x="6834188" y="4264025"/>
            <a:ext cx="66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299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ה- </a:t>
            </a:r>
            <a:r>
              <a:rPr lang="en-US" dirty="0"/>
              <a:t>Process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852"/>
            <a:ext cx="7886700" cy="5150840"/>
          </a:xfrm>
        </p:spPr>
        <p:txBody>
          <a:bodyPr>
            <a:normAutofit lnSpcReduction="10000"/>
          </a:bodyPr>
          <a:lstStyle/>
          <a:p>
            <a:r>
              <a:rPr lang="he-IL" altLang="en-US" sz="2400" dirty="0">
                <a:ea typeface="ＭＳ Ｐゴシック" pitchFamily="34" charset="-128"/>
              </a:rPr>
              <a:t>בקורס נשתמש במושגים </a:t>
            </a:r>
            <a:r>
              <a:rPr lang="en-US" altLang="en-US" sz="2400" dirty="0">
                <a:ea typeface="ＭＳ Ｐゴシック" pitchFamily="34" charset="-128"/>
              </a:rPr>
              <a:t>job</a:t>
            </a:r>
            <a:r>
              <a:rPr lang="he-IL" altLang="en-US" sz="2400" dirty="0">
                <a:ea typeface="ＭＳ Ｐゴシック" pitchFamily="34" charset="-128"/>
              </a:rPr>
              <a:t> ו- </a:t>
            </a:r>
            <a:r>
              <a:rPr lang="en-US" altLang="en-US" sz="2400" dirty="0">
                <a:ea typeface="ＭＳ Ｐゴシック" pitchFamily="34" charset="-128"/>
              </a:rPr>
              <a:t>process</a:t>
            </a:r>
            <a:r>
              <a:rPr lang="he-IL" altLang="en-US" sz="2400" dirty="0">
                <a:ea typeface="ＭＳ Ｐゴシック" pitchFamily="34" charset="-128"/>
              </a:rPr>
              <a:t> כחליפיים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Jobs</a:t>
            </a:r>
            <a:r>
              <a:rPr lang="he-IL" altLang="en-US" sz="2000" dirty="0">
                <a:ea typeface="ＭＳ Ｐゴシック" pitchFamily="34" charset="-128"/>
              </a:rPr>
              <a:t> – בד"כ מתייחס ל-  </a:t>
            </a:r>
            <a:r>
              <a:rPr lang="en-US" altLang="en-US" sz="2000" dirty="0">
                <a:ea typeface="ＭＳ Ｐゴシック" pitchFamily="34" charset="-128"/>
              </a:rPr>
              <a:t>batch systems</a:t>
            </a:r>
            <a:endParaRPr lang="he-IL" altLang="en-US" sz="2000" dirty="0">
              <a:ea typeface="ＭＳ Ｐゴシック" pitchFamily="34" charset="-128"/>
            </a:endParaRP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Process</a:t>
            </a:r>
            <a:r>
              <a:rPr lang="he-IL" altLang="en-US" sz="2000" dirty="0">
                <a:ea typeface="ＭＳ Ｐゴシック" pitchFamily="34" charset="-128"/>
              </a:rPr>
              <a:t> – בד"כ למערכות שהן </a:t>
            </a:r>
            <a:r>
              <a:rPr lang="en-US" altLang="en-US" sz="2000" dirty="0">
                <a:ea typeface="ＭＳ Ｐゴシック" pitchFamily="34" charset="-128"/>
              </a:rPr>
              <a:t>time-shared</a:t>
            </a:r>
            <a:endParaRPr lang="he-IL" altLang="en-US" dirty="0">
              <a:ea typeface="ＭＳ Ｐゴシック" pitchFamily="34" charset="-128"/>
            </a:endParaRPr>
          </a:p>
          <a:p>
            <a:r>
              <a:rPr lang="he-IL" altLang="en-US" sz="2400" dirty="0">
                <a:ea typeface="ＭＳ Ｐゴシック" pitchFamily="34" charset="-128"/>
              </a:rPr>
              <a:t>התהליכים הרצים במערכת:</a:t>
            </a:r>
          </a:p>
          <a:p>
            <a:pPr lvl="1"/>
            <a:r>
              <a:rPr lang="he-IL" altLang="en-US" sz="2000" dirty="0">
                <a:ea typeface="ＭＳ Ｐゴシック" pitchFamily="34" charset="-128"/>
              </a:rPr>
              <a:t>תהליכים של מערכת ההפעלה המריצים </a:t>
            </a:r>
            <a:r>
              <a:rPr lang="en-US" altLang="en-US" sz="2000" dirty="0">
                <a:ea typeface="ＭＳ Ｐゴシック" pitchFamily="34" charset="-128"/>
              </a:rPr>
              <a:t>system code</a:t>
            </a:r>
            <a:endParaRPr lang="he-IL" altLang="en-US" sz="2000" dirty="0">
              <a:ea typeface="ＭＳ Ｐゴシック" pitchFamily="34" charset="-128"/>
            </a:endParaRPr>
          </a:p>
          <a:p>
            <a:pPr lvl="1"/>
            <a:r>
              <a:rPr lang="he-IL" altLang="en-US" sz="2000" dirty="0">
                <a:ea typeface="ＭＳ Ｐゴシック" pitchFamily="34" charset="-128"/>
              </a:rPr>
              <a:t>תהליכים של המשתמש המריצים </a:t>
            </a:r>
            <a:r>
              <a:rPr lang="en-US" altLang="en-US" sz="2000" dirty="0">
                <a:ea typeface="ＭＳ Ｐゴシック" pitchFamily="34" charset="-128"/>
              </a:rPr>
              <a:t>user code</a:t>
            </a:r>
            <a:endParaRPr lang="he-IL" altLang="en-US" sz="2000" dirty="0">
              <a:ea typeface="ＭＳ Ｐゴシック" pitchFamily="34" charset="-128"/>
            </a:endParaRPr>
          </a:p>
          <a:p>
            <a:r>
              <a:rPr lang="en-US" altLang="en-US" sz="2400" dirty="0">
                <a:ea typeface="ＭＳ Ｐゴシック" pitchFamily="34" charset="-128"/>
              </a:rPr>
              <a:t>Process</a:t>
            </a:r>
            <a:r>
              <a:rPr lang="he-IL" altLang="en-US" sz="2400" dirty="0">
                <a:ea typeface="ＭＳ Ｐゴシック" pitchFamily="34" charset="-128"/>
              </a:rPr>
              <a:t> – "</a:t>
            </a:r>
            <a:r>
              <a:rPr lang="he-IL" altLang="en-US" sz="2400" dirty="0" err="1">
                <a:ea typeface="ＭＳ Ｐゴシック" pitchFamily="34" charset="-128"/>
              </a:rPr>
              <a:t>תוכנית</a:t>
            </a:r>
            <a:r>
              <a:rPr lang="he-IL" altLang="en-US" sz="2400" dirty="0">
                <a:ea typeface="ＭＳ Ｐゴシック" pitchFamily="34" charset="-128"/>
              </a:rPr>
              <a:t> בהרצה":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Program (executable)</a:t>
            </a:r>
            <a:r>
              <a:rPr lang="he-IL" altLang="en-US" sz="2000" dirty="0">
                <a:ea typeface="ＭＳ Ｐゴシック" pitchFamily="34" charset="-128"/>
              </a:rPr>
              <a:t> – ישות פאסיבית השוכנת על הדיסק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Process</a:t>
            </a:r>
            <a:r>
              <a:rPr lang="he-IL" altLang="en-US" sz="2000" dirty="0">
                <a:ea typeface="ＭＳ Ｐゴシック" pitchFamily="34" charset="-128"/>
              </a:rPr>
              <a:t> – ישות אקטיבית אשר משנה באופן רצוף את מצבה</a:t>
            </a:r>
            <a:endParaRPr lang="he-IL" altLang="en-US" dirty="0">
              <a:ea typeface="ＭＳ Ｐゴシック" pitchFamily="34" charset="-128"/>
            </a:endParaRPr>
          </a:p>
          <a:p>
            <a:r>
              <a:rPr lang="he-IL" altLang="en-US" sz="2400" dirty="0">
                <a:ea typeface="ＭＳ Ｐゴシック" pitchFamily="34" charset="-128"/>
              </a:rPr>
              <a:t>הרצת התהליך מתבצעת בצורה סדרתית </a:t>
            </a:r>
            <a:r>
              <a:rPr lang="en-US" altLang="en-US" sz="2400" dirty="0">
                <a:ea typeface="ＭＳ Ｐゴシック" pitchFamily="34" charset="-128"/>
              </a:rPr>
              <a:t>(sequential)</a:t>
            </a:r>
          </a:p>
          <a:p>
            <a:r>
              <a:rPr lang="he-IL" altLang="en-US" sz="2400" dirty="0">
                <a:ea typeface="ＭＳ Ｐゴシック" pitchFamily="34" charset="-128"/>
              </a:rPr>
              <a:t>התהליך כולל: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program counter 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Stack and heap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Text and data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5350" y="3573710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8515350" y="5104701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9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Socket Communication</a:t>
            </a:r>
          </a:p>
        </p:txBody>
      </p:sp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44688"/>
            <a:ext cx="64706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5729288" y="2952750"/>
            <a:ext cx="2762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rtl="0"/>
            <a:r>
              <a:rPr lang="en-US" altLang="en-US" sz="1400" dirty="0"/>
              <a:t>Server waits for incoming client requests by listening to a specified port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457200" y="47736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 rtl="0"/>
            <a:r>
              <a:rPr lang="en-US" altLang="en-US">
                <a:latin typeface="Times New Roman" pitchFamily="18" charset="0"/>
              </a:rPr>
              <a:t>Servers implementing specific services (such as telnet, FTP, and HTTP) listen to well-known ports (a telnet server listens to port 23; an FTP server listens to port 21; and a Web, or HTTP, server listens to port 80)</a:t>
            </a:r>
            <a:endParaRPr lang="en-US" altLang="en-US"/>
          </a:p>
        </p:txBody>
      </p: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5089525" y="1271587"/>
            <a:ext cx="3154363" cy="1681163"/>
            <a:chOff x="3886200" y="1295401"/>
            <a:chExt cx="4876800" cy="2600326"/>
          </a:xfrm>
        </p:grpSpPr>
        <p:graphicFrame>
          <p:nvGraphicFramePr>
            <p:cNvPr id="48135" name="Object 6"/>
            <p:cNvGraphicFramePr>
              <a:graphicFrameLocks noChangeAspect="1"/>
            </p:cNvGraphicFramePr>
            <p:nvPr/>
          </p:nvGraphicFramePr>
          <p:xfrm>
            <a:off x="5638800" y="1295401"/>
            <a:ext cx="3124200" cy="2600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lip" r:id="rId5" imgW="1307263" imgH="1084139" progId="MS_ClipArt_Gallery.5">
                    <p:embed/>
                  </p:oleObj>
                </mc:Choice>
                <mc:Fallback>
                  <p:oleObj name="Clip" r:id="rId5" imgW="1307263" imgH="1084139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1"/>
                          <a:ext cx="3124200" cy="2600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647049" y="1752115"/>
              <a:ext cx="1600238" cy="405151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50">
                  <a:ea typeface="ＭＳ Ｐゴシック" charset="-128"/>
                </a:rPr>
                <a:t>Port 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647049" y="2208830"/>
              <a:ext cx="1600238" cy="405151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50">
                  <a:ea typeface="ＭＳ Ｐゴシック" charset="-128"/>
                </a:rPr>
                <a:t>Port 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647049" y="3124715"/>
              <a:ext cx="1524154" cy="405149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50">
                  <a:ea typeface="ＭＳ Ｐゴシック" charset="-128"/>
                </a:rPr>
                <a:t>Port 65535</a:t>
              </a:r>
            </a:p>
          </p:txBody>
        </p:sp>
        <p:grpSp>
          <p:nvGrpSpPr>
            <p:cNvPr id="48139" name="Group 17"/>
            <p:cNvGrpSpPr>
              <a:grpSpLocks noChangeAspect="1"/>
            </p:cNvGrpSpPr>
            <p:nvPr/>
          </p:nvGrpSpPr>
          <p:grpSpPr bwMode="auto">
            <a:xfrm>
              <a:off x="5486400" y="2667000"/>
              <a:ext cx="92075" cy="369888"/>
              <a:chOff x="4656" y="1776"/>
              <a:chExt cx="96" cy="384"/>
            </a:xfrm>
          </p:grpSpPr>
          <p:sp>
            <p:nvSpPr>
              <p:cNvPr id="11" name="Oval 10"/>
              <p:cNvSpPr>
                <a:spLocks noChangeAspect="1" noChangeArrowheads="1"/>
              </p:cNvSpPr>
              <p:nvPr/>
            </p:nvSpPr>
            <p:spPr bwMode="auto">
              <a:xfrm>
                <a:off x="4656" y="1777"/>
                <a:ext cx="95" cy="9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ＭＳ Ｐゴシック" charset="-128"/>
                </a:endParaRPr>
              </a:p>
            </p:txBody>
          </p:sp>
          <p:sp>
            <p:nvSpPr>
              <p:cNvPr id="12" name="Oval 11"/>
              <p:cNvSpPr>
                <a:spLocks noChangeAspect="1" noChangeArrowheads="1"/>
              </p:cNvSpPr>
              <p:nvPr/>
            </p:nvSpPr>
            <p:spPr bwMode="auto">
              <a:xfrm>
                <a:off x="4656" y="1922"/>
                <a:ext cx="95" cy="9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ＭＳ Ｐゴシック" charset="-128"/>
                </a:endParaRPr>
              </a:p>
            </p:txBody>
          </p:sp>
          <p:sp>
            <p:nvSpPr>
              <p:cNvPr id="13" name="Oval 12"/>
              <p:cNvSpPr>
                <a:spLocks noChangeAspect="1" noChangeArrowheads="1"/>
              </p:cNvSpPr>
              <p:nvPr/>
            </p:nvSpPr>
            <p:spPr bwMode="auto">
              <a:xfrm>
                <a:off x="4656" y="2065"/>
                <a:ext cx="95" cy="9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ＭＳ Ｐゴシック" charset="-128"/>
                </a:endParaRPr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266625" y="1980473"/>
              <a:ext cx="0" cy="4125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ea typeface="ＭＳ Ｐゴシック" charset="-128"/>
              </a:endParaRPr>
            </a:p>
          </p:txBody>
        </p:sp>
        <p:cxnSp>
          <p:nvCxnSpPr>
            <p:cNvPr id="48141" name="AutoShape 21"/>
            <p:cNvCxnSpPr>
              <a:cxnSpLocks noChangeShapeType="1"/>
              <a:stCxn id="8" idx="1"/>
              <a:endCxn id="14" idx="1"/>
            </p:cNvCxnSpPr>
            <p:nvPr/>
          </p:nvCxnSpPr>
          <p:spPr bwMode="auto">
            <a:xfrm rot="10800000">
              <a:off x="4267201" y="2392363"/>
              <a:ext cx="381001" cy="19669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3886200" y="2412633"/>
              <a:ext cx="38042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ea typeface="ＭＳ Ｐゴシック" charset="-128"/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4266625" y="2284950"/>
              <a:ext cx="0" cy="1006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ea typeface="ＭＳ Ｐゴシック" charset="-128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H="1">
              <a:off x="4266625" y="1980473"/>
              <a:ext cx="38042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ea typeface="ＭＳ Ｐゴシック" charset="-128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4266625" y="3276953"/>
              <a:ext cx="38042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12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Remote Procedure Calls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26" y="1690689"/>
            <a:ext cx="7886700" cy="527378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ea typeface="ＭＳ Ｐゴシック" pitchFamily="34" charset="-128"/>
              </a:rPr>
              <a:t>Remote procedure call (RPC) abstracts procedure calls between processes on networked systems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Stubs</a:t>
            </a:r>
            <a:r>
              <a:rPr lang="en-US" altLang="en-US" dirty="0">
                <a:ea typeface="ＭＳ Ｐゴシック" pitchFamily="34" charset="-128"/>
              </a:rPr>
              <a:t> – client-side proxy for the actual procedure on the server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The client-side stub locates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the server and </a:t>
            </a:r>
            <a:r>
              <a:rPr lang="en-US" altLang="en-US" i="1" dirty="0" err="1">
                <a:ea typeface="ＭＳ Ｐゴシック" pitchFamily="34" charset="-128"/>
              </a:rPr>
              <a:t>marshalls</a:t>
            </a:r>
            <a:r>
              <a:rPr lang="en-US" altLang="en-US" dirty="0">
                <a:ea typeface="ＭＳ Ｐゴシック" pitchFamily="34" charset="-128"/>
              </a:rPr>
              <a:t>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the parameters</a:t>
            </a:r>
          </a:p>
          <a:p>
            <a:pPr algn="l" rtl="0"/>
            <a:r>
              <a:rPr lang="en-US" altLang="en-US" dirty="0">
                <a:ea typeface="ＭＳ Ｐゴシック" pitchFamily="34" charset="-128"/>
              </a:rPr>
              <a:t>The server-side stub receives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this message, unpacks the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marshalled parameters, and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performs the procedure on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the server</a:t>
            </a:r>
          </a:p>
        </p:txBody>
      </p:sp>
      <p:pic>
        <p:nvPicPr>
          <p:cNvPr id="49156" name="Picture 5" descr="RPC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413125"/>
            <a:ext cx="35909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53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Remote Method Invocation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Remote Method Invocation (RMI) is a Java mechanism similar to RPCs</a:t>
            </a:r>
          </a:p>
          <a:p>
            <a:r>
              <a:rPr lang="en-US" altLang="en-US">
                <a:ea typeface="ＭＳ Ｐゴシック" pitchFamily="34" charset="-128"/>
              </a:rPr>
              <a:t>RMI allows a Java program on one machine to invoke a method on a remote object</a:t>
            </a:r>
          </a:p>
        </p:txBody>
      </p:sp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784600"/>
            <a:ext cx="730091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1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60375"/>
            <a:ext cx="842645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2074863"/>
            <a:ext cx="8342312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51619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itchFamily="34" charset="-128"/>
              </a:rPr>
              <a:t>Process in Memory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896938"/>
            <a:ext cx="2911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651500" y="1002551"/>
            <a:ext cx="3232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 rtl="0"/>
            <a:r>
              <a:rPr lang="en-US" altLang="en-US" sz="1200" dirty="0"/>
              <a:t>Usually temporary data (such as function parameters, return addresses, and local variables) – </a:t>
            </a:r>
            <a:r>
              <a:rPr lang="en-US" altLang="en-US" sz="1200" dirty="0">
                <a:solidFill>
                  <a:srgbClr val="00B0F0"/>
                </a:solidFill>
              </a:rPr>
              <a:t>stored for a short amount of time in memory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163" y="3470275"/>
            <a:ext cx="2474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200" dirty="0"/>
              <a:t>Dynamically allocated during process run-time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5553075"/>
            <a:ext cx="58197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4"/>
          <p:cNvSpPr txBox="1">
            <a:spLocks noChangeArrowheads="1"/>
          </p:cNvSpPr>
          <p:nvPr/>
        </p:nvSpPr>
        <p:spPr bwMode="auto">
          <a:xfrm>
            <a:off x="5791200" y="4187825"/>
            <a:ext cx="141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200"/>
              <a:t>Global variables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5791200" y="4701094"/>
            <a:ext cx="2138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600" dirty="0"/>
              <a:t>compiled code of the program 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1617663" y="6054725"/>
            <a:ext cx="6005512" cy="3175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3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Program and Process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על-בסיס אותה </a:t>
            </a:r>
            <a:r>
              <a:rPr lang="he-IL" dirty="0" err="1"/>
              <a:t>תוכנית</a:t>
            </a:r>
            <a:r>
              <a:rPr lang="he-IL" dirty="0"/>
              <a:t> ניתן להריץ שני תהליכים או יותר (במקביל), כשלכל אחד יש </a:t>
            </a:r>
            <a:r>
              <a:rPr lang="en-US" dirty="0"/>
              <a:t>execution sequence </a:t>
            </a:r>
            <a:r>
              <a:rPr lang="he-IL" dirty="0"/>
              <a:t> משלו</a:t>
            </a:r>
          </a:p>
          <a:p>
            <a:endParaRPr lang="he-IL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0450" y="2833688"/>
            <a:ext cx="1606550" cy="423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Program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/>
          <a:stretch>
            <a:fillRect/>
          </a:stretch>
        </p:blipFill>
        <p:spPr bwMode="auto">
          <a:xfrm>
            <a:off x="2079625" y="3892550"/>
            <a:ext cx="15224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/>
          <a:stretch>
            <a:fillRect/>
          </a:stretch>
        </p:blipFill>
        <p:spPr bwMode="auto">
          <a:xfrm>
            <a:off x="5121275" y="3892550"/>
            <a:ext cx="15224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9"/>
          <p:cNvCxnSpPr>
            <a:cxnSpLocks noChangeShapeType="1"/>
            <a:stCxn id="4" idx="2"/>
          </p:cNvCxnSpPr>
          <p:nvPr/>
        </p:nvCxnSpPr>
        <p:spPr bwMode="auto">
          <a:xfrm rot="5400000">
            <a:off x="3352007" y="2859881"/>
            <a:ext cx="654050" cy="1449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0"/>
          <p:cNvCxnSpPr>
            <a:cxnSpLocks noChangeShapeType="1"/>
            <a:stCxn id="4" idx="2"/>
          </p:cNvCxnSpPr>
          <p:nvPr/>
        </p:nvCxnSpPr>
        <p:spPr bwMode="auto">
          <a:xfrm rot="16200000" flipH="1">
            <a:off x="4825207" y="2836068"/>
            <a:ext cx="635000" cy="1477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4"/>
          <p:cNvCxnSpPr>
            <a:cxnSpLocks noChangeShapeType="1"/>
          </p:cNvCxnSpPr>
          <p:nvPr/>
        </p:nvCxnSpPr>
        <p:spPr bwMode="auto">
          <a:xfrm rot="10800000">
            <a:off x="6602413" y="6559550"/>
            <a:ext cx="7413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rot="10800000">
            <a:off x="3570288" y="6405563"/>
            <a:ext cx="7413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6661150" y="6337300"/>
            <a:ext cx="1320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/>
              <a:t>program counter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3600450" y="6183313"/>
            <a:ext cx="1320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/>
              <a:t>program counter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79813" y="3786188"/>
            <a:ext cx="1627187" cy="406400"/>
            <a:chOff x="3579813" y="3786188"/>
            <a:chExt cx="1627187" cy="406400"/>
          </a:xfrm>
        </p:grpSpPr>
        <p:cxnSp>
          <p:nvCxnSpPr>
            <p:cNvPr id="13" name="Straight Arrow Connector 19"/>
            <p:cNvCxnSpPr>
              <a:cxnSpLocks noChangeShapeType="1"/>
            </p:cNvCxnSpPr>
            <p:nvPr/>
          </p:nvCxnSpPr>
          <p:spPr bwMode="auto">
            <a:xfrm>
              <a:off x="3579813" y="4191000"/>
              <a:ext cx="162718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3724275" y="3786188"/>
              <a:ext cx="13668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000" dirty="0"/>
                <a:t>Difference in size and content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79813" y="5268913"/>
            <a:ext cx="1627187" cy="415925"/>
            <a:chOff x="3579813" y="5268913"/>
            <a:chExt cx="1627187" cy="415925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>
              <a:off x="3579813" y="5683250"/>
              <a:ext cx="162718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23"/>
            <p:cNvSpPr txBox="1">
              <a:spLocks noChangeArrowheads="1"/>
            </p:cNvSpPr>
            <p:nvPr/>
          </p:nvSpPr>
          <p:spPr bwMode="auto">
            <a:xfrm>
              <a:off x="3724275" y="5268913"/>
              <a:ext cx="13668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000" dirty="0"/>
                <a:t>Difference in size and content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79813" y="5837238"/>
            <a:ext cx="1627187" cy="261937"/>
            <a:chOff x="3579813" y="5837238"/>
            <a:chExt cx="1627187" cy="261937"/>
          </a:xfrm>
        </p:grpSpPr>
        <p:cxnSp>
          <p:nvCxnSpPr>
            <p:cNvPr id="15" name="Straight Arrow Connector 21"/>
            <p:cNvCxnSpPr>
              <a:cxnSpLocks noChangeShapeType="1"/>
            </p:cNvCxnSpPr>
            <p:nvPr/>
          </p:nvCxnSpPr>
          <p:spPr bwMode="auto">
            <a:xfrm>
              <a:off x="3579813" y="6097588"/>
              <a:ext cx="162718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24"/>
            <p:cNvSpPr txBox="1">
              <a:spLocks noChangeArrowheads="1"/>
            </p:cNvSpPr>
            <p:nvPr/>
          </p:nvSpPr>
          <p:spPr bwMode="auto">
            <a:xfrm>
              <a:off x="3724275" y="5837238"/>
              <a:ext cx="13668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000" dirty="0"/>
                <a:t>Difference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0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itchFamily="34" charset="-128"/>
              </a:rPr>
              <a:t>Process State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>
                <a:ea typeface="ＭＳ Ｐゴシック" pitchFamily="34" charset="-128"/>
              </a:rPr>
              <a:t>במהלך ריצתו משנה התהליך את מצבו </a:t>
            </a:r>
            <a:r>
              <a:rPr lang="en-US" altLang="en-US" dirty="0">
                <a:ea typeface="ＭＳ Ｐゴシック" pitchFamily="34" charset="-128"/>
              </a:rPr>
              <a:t>(state)</a:t>
            </a:r>
            <a:r>
              <a:rPr lang="he-IL" altLang="en-US" dirty="0">
                <a:ea typeface="ＭＳ Ｐゴシック" pitchFamily="34" charset="-128"/>
              </a:rPr>
              <a:t>:</a:t>
            </a:r>
            <a:endParaRPr lang="en-US" altLang="en-US" dirty="0">
              <a:ea typeface="ＭＳ Ｐゴシック" pitchFamily="34" charset="-128"/>
            </a:endParaRP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new</a:t>
            </a:r>
            <a:r>
              <a:rPr lang="en-US" altLang="en-US" dirty="0">
                <a:ea typeface="ＭＳ Ｐゴシック" pitchFamily="34" charset="-128"/>
              </a:rPr>
              <a:t>:  The process is being created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running</a:t>
            </a:r>
            <a:r>
              <a:rPr lang="en-US" altLang="en-US" dirty="0">
                <a:ea typeface="ＭＳ Ｐゴシック" pitchFamily="34" charset="-128"/>
              </a:rPr>
              <a:t>:  Instructions are being executed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waiting</a:t>
            </a:r>
            <a:r>
              <a:rPr lang="en-US" altLang="en-US" dirty="0">
                <a:ea typeface="ＭＳ Ｐゴシック" pitchFamily="34" charset="-128"/>
              </a:rPr>
              <a:t>:  The process is waiting for some event to occur (e.g., I/O completion)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ready</a:t>
            </a:r>
            <a:r>
              <a:rPr lang="en-US" altLang="en-US" dirty="0">
                <a:ea typeface="ＭＳ Ｐゴシック" pitchFamily="34" charset="-128"/>
              </a:rPr>
              <a:t>:  The process is waiting to be assigned to a processor</a:t>
            </a:r>
          </a:p>
          <a:p>
            <a:pPr lvl="1" algn="l" rtl="0"/>
            <a:r>
              <a:rPr lang="en-US" altLang="en-US" b="1" dirty="0">
                <a:ea typeface="ＭＳ Ｐゴシック" pitchFamily="34" charset="-128"/>
              </a:rPr>
              <a:t>terminated</a:t>
            </a:r>
            <a:r>
              <a:rPr lang="en-US" altLang="en-US" dirty="0">
                <a:ea typeface="ＭＳ Ｐゴシック" pitchFamily="34" charset="-128"/>
              </a:rPr>
              <a:t>:  The process has finished execution</a:t>
            </a:r>
          </a:p>
          <a:p>
            <a:endParaRPr lang="he-IL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73125" y="5221229"/>
            <a:ext cx="8520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rtl="1"/>
            <a:r>
              <a:rPr lang="he-IL" altLang="en-US" sz="2400" dirty="0"/>
              <a:t>שמות המצבים </a:t>
            </a:r>
            <a:r>
              <a:rPr lang="en-US" altLang="en-US" sz="2400" dirty="0"/>
              <a:t>(states)</a:t>
            </a:r>
            <a:r>
              <a:rPr lang="he-IL" altLang="en-US" sz="2400" dirty="0"/>
              <a:t> המפורטים בשקף משתנים ממערכת למערכת</a:t>
            </a:r>
          </a:p>
          <a:p>
            <a:pPr algn="ctr" rtl="1"/>
            <a:endParaRPr lang="he-IL" altLang="en-US" sz="2400" dirty="0"/>
          </a:p>
          <a:p>
            <a:pPr algn="ctr" rtl="1"/>
            <a:r>
              <a:rPr lang="he-IL" altLang="en-US" sz="2400" dirty="0"/>
              <a:t>כמה תהליכים יכולים להיות במערכת בכל רגע נתון בכל </a:t>
            </a:r>
            <a:r>
              <a:rPr lang="en-US" altLang="en-US" sz="2400" dirty="0"/>
              <a:t>state</a:t>
            </a:r>
            <a:r>
              <a:rPr lang="he-IL" altLang="en-US" sz="2400" dirty="0"/>
              <a:t>?</a:t>
            </a:r>
            <a:endParaRPr lang="en-US" altLang="en-US" sz="2400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660475" y="2477782"/>
            <a:ext cx="382587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660475" y="4661916"/>
            <a:ext cx="382587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670000" y="2477782"/>
            <a:ext cx="0" cy="21936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8"/>
          <p:cNvSpPr txBox="1">
            <a:spLocks noChangeArrowheads="1"/>
          </p:cNvSpPr>
          <p:nvPr/>
        </p:nvSpPr>
        <p:spPr bwMode="auto">
          <a:xfrm rot="16200000">
            <a:off x="-692075" y="3312583"/>
            <a:ext cx="230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momentary states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32126" y="5356371"/>
            <a:ext cx="200811" cy="20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0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Diagram of Process State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375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5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Process Control Block (PCB)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46188"/>
            <a:ext cx="5857875" cy="5611812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Information associated with each process: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Process state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Program counter </a:t>
            </a:r>
            <a:r>
              <a:rPr lang="en-US" altLang="en-US" dirty="0">
                <a:ea typeface="ＭＳ Ｐゴシック" pitchFamily="34" charset="-128"/>
              </a:rPr>
              <a:t>– address of next instruction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CPU registers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CPU scheduling information </a:t>
            </a:r>
            <a:r>
              <a:rPr lang="en-US" altLang="en-US" dirty="0">
                <a:ea typeface="ＭＳ Ｐゴシック" pitchFamily="34" charset="-128"/>
              </a:rPr>
              <a:t>–</a:t>
            </a:r>
            <a:r>
              <a:rPr lang="he-IL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e.g.,  process priority, pointers to scheduling queues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Memory-management information </a:t>
            </a:r>
            <a:r>
              <a:rPr lang="en-US" altLang="en-US" dirty="0">
                <a:ea typeface="ＭＳ Ｐゴシック" pitchFamily="34" charset="-128"/>
              </a:rPr>
              <a:t>– value of base and limit registers, page or segment tables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Accounting information</a:t>
            </a:r>
          </a:p>
          <a:p>
            <a:pPr algn="l" rtl="0"/>
            <a:r>
              <a:rPr lang="en-US" altLang="en-US" b="1" dirty="0">
                <a:ea typeface="ＭＳ Ｐゴシック" pitchFamily="34" charset="-128"/>
              </a:rPr>
              <a:t>I/O status information </a:t>
            </a:r>
            <a:r>
              <a:rPr lang="en-US" altLang="en-US" dirty="0">
                <a:ea typeface="ＭＳ Ｐゴシック" pitchFamily="34" charset="-128"/>
              </a:rPr>
              <a:t>– list of open files, I/O devices allocated to the process</a:t>
            </a:r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325563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2011</Words>
  <Application>Microsoft Office PowerPoint</Application>
  <PresentationFormat>‫הצגה על המסך (4:3)</PresentationFormat>
  <Paragraphs>324</Paragraphs>
  <Slides>43</Slides>
  <Notes>24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Monaco</vt:lpstr>
      <vt:lpstr>Monotype Sorts</vt:lpstr>
      <vt:lpstr>Symbol</vt:lpstr>
      <vt:lpstr>Times New Roman</vt:lpstr>
      <vt:lpstr>Verdana</vt:lpstr>
      <vt:lpstr>Office Theme</vt:lpstr>
      <vt:lpstr>Clip</vt:lpstr>
      <vt:lpstr>שיעור 3 - תהליכים</vt:lpstr>
      <vt:lpstr>מבוא</vt:lpstr>
      <vt:lpstr>מטרות השיעור</vt:lpstr>
      <vt:lpstr>ה- Process</vt:lpstr>
      <vt:lpstr>Process in Memory</vt:lpstr>
      <vt:lpstr>Program and Process</vt:lpstr>
      <vt:lpstr>Process State</vt:lpstr>
      <vt:lpstr>Diagram of Process State</vt:lpstr>
      <vt:lpstr>Process Control Block (PCB)</vt:lpstr>
      <vt:lpstr>CPU Switch From Process to Process</vt:lpstr>
      <vt:lpstr>Process Scheduling Queues</vt:lpstr>
      <vt:lpstr>Ready Queue And Various I/O Device Queues</vt:lpstr>
      <vt:lpstr>Representation of Process Scheduling</vt:lpstr>
      <vt:lpstr>Schedulers</vt:lpstr>
      <vt:lpstr>Schedulers (Cont)</vt:lpstr>
      <vt:lpstr>Schedulers (Cont)</vt:lpstr>
      <vt:lpstr>Content Switch</vt:lpstr>
      <vt:lpstr>מצגת של PowerPoint‏</vt:lpstr>
      <vt:lpstr>Process Creation</vt:lpstr>
      <vt:lpstr>Process Creation (Cont)</vt:lpstr>
      <vt:lpstr>Process Creation</vt:lpstr>
      <vt:lpstr>C Program Forking Separate Process</vt:lpstr>
      <vt:lpstr>Process Termination</vt:lpstr>
      <vt:lpstr>Interprocess Communication</vt:lpstr>
      <vt:lpstr>Communications Models 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Interprocess Communication – Message Passing (cont.)</vt:lpstr>
      <vt:lpstr>Interprocess Communication – Message Passing (cont.)</vt:lpstr>
      <vt:lpstr>Indirect Communication</vt:lpstr>
      <vt:lpstr>Indirect Communication</vt:lpstr>
      <vt:lpstr>Synchronization</vt:lpstr>
      <vt:lpstr>Buffering</vt:lpstr>
      <vt:lpstr>Communications in Client-Server Systems</vt:lpstr>
      <vt:lpstr>Sockets</vt:lpstr>
      <vt:lpstr>What is a socket?</vt:lpstr>
      <vt:lpstr>Socket Communication</vt:lpstr>
      <vt:lpstr>Remote Procedure Calls</vt:lpstr>
      <vt:lpstr>Remote Method Invocation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3 - תהליכים</dc:title>
  <dc:creator>MainUser</dc:creator>
  <cp:lastModifiedBy>S</cp:lastModifiedBy>
  <cp:revision>44</cp:revision>
  <dcterms:created xsi:type="dcterms:W3CDTF">2017-04-01T16:45:34Z</dcterms:created>
  <dcterms:modified xsi:type="dcterms:W3CDTF">2017-07-30T20:12:07Z</dcterms:modified>
</cp:coreProperties>
</file>