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1"/>
  </p:notesMasterIdLst>
  <p:handoutMasterIdLst>
    <p:handoutMasterId r:id="rId42"/>
  </p:handoutMasterIdLst>
  <p:sldIdLst>
    <p:sldId id="299" r:id="rId2"/>
    <p:sldId id="259" r:id="rId3"/>
    <p:sldId id="260" r:id="rId4"/>
    <p:sldId id="261" r:id="rId5"/>
    <p:sldId id="316" r:id="rId6"/>
    <p:sldId id="317" r:id="rId7"/>
    <p:sldId id="263" r:id="rId8"/>
    <p:sldId id="318" r:id="rId9"/>
    <p:sldId id="319" r:id="rId10"/>
    <p:sldId id="320" r:id="rId11"/>
    <p:sldId id="269" r:id="rId12"/>
    <p:sldId id="270" r:id="rId13"/>
    <p:sldId id="272" r:id="rId14"/>
    <p:sldId id="275" r:id="rId15"/>
    <p:sldId id="321" r:id="rId16"/>
    <p:sldId id="273" r:id="rId17"/>
    <p:sldId id="315" r:id="rId18"/>
    <p:sldId id="276" r:id="rId19"/>
    <p:sldId id="277" r:id="rId20"/>
    <p:sldId id="278" r:id="rId21"/>
    <p:sldId id="279" r:id="rId22"/>
    <p:sldId id="280" r:id="rId23"/>
    <p:sldId id="281" r:id="rId24"/>
    <p:sldId id="282" r:id="rId25"/>
    <p:sldId id="322" r:id="rId26"/>
    <p:sldId id="284" r:id="rId27"/>
    <p:sldId id="285" r:id="rId28"/>
    <p:sldId id="323" r:id="rId29"/>
    <p:sldId id="287" r:id="rId30"/>
    <p:sldId id="288" r:id="rId31"/>
    <p:sldId id="289" r:id="rId32"/>
    <p:sldId id="290" r:id="rId33"/>
    <p:sldId id="326" r:id="rId34"/>
    <p:sldId id="327" r:id="rId35"/>
    <p:sldId id="297" r:id="rId36"/>
    <p:sldId id="298" r:id="rId37"/>
    <p:sldId id="329" r:id="rId38"/>
    <p:sldId id="328" r:id="rId39"/>
    <p:sldId id="330" r:id="rId4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r" defTabSz="914400" rtl="1" eaLnBrk="1" latinLnBrk="0" hangingPunct="1">
      <a:defRPr kern="1200">
        <a:solidFill>
          <a:schemeClr val="tx1"/>
        </a:solidFill>
        <a:latin typeface="Verdana" panose="020B0604030504040204" pitchFamily="34" charset="0"/>
        <a:ea typeface="+mn-ea"/>
        <a:cs typeface="+mn-cs"/>
      </a:defRPr>
    </a:lvl6pPr>
    <a:lvl7pPr marL="2743200" algn="r" defTabSz="914400" rtl="1" eaLnBrk="1" latinLnBrk="0" hangingPunct="1">
      <a:defRPr kern="1200">
        <a:solidFill>
          <a:schemeClr val="tx1"/>
        </a:solidFill>
        <a:latin typeface="Verdana" panose="020B0604030504040204" pitchFamily="34" charset="0"/>
        <a:ea typeface="+mn-ea"/>
        <a:cs typeface="+mn-cs"/>
      </a:defRPr>
    </a:lvl7pPr>
    <a:lvl8pPr marL="3200400" algn="r" defTabSz="914400" rtl="1" eaLnBrk="1" latinLnBrk="0" hangingPunct="1">
      <a:defRPr kern="1200">
        <a:solidFill>
          <a:schemeClr val="tx1"/>
        </a:solidFill>
        <a:latin typeface="Verdana" panose="020B0604030504040204" pitchFamily="34" charset="0"/>
        <a:ea typeface="+mn-ea"/>
        <a:cs typeface="+mn-cs"/>
      </a:defRPr>
    </a:lvl8pPr>
    <a:lvl9pPr marL="3657600" algn="r" defTabSz="914400" rtl="1"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788">
          <p15:clr>
            <a:srgbClr val="A4A3A4"/>
          </p15:clr>
        </p15:guide>
        <p15:guide id="2" pos="5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snapToGrid="0">
      <p:cViewPr varScale="1">
        <p:scale>
          <a:sx n="158" d="100"/>
          <a:sy n="158" d="100"/>
        </p:scale>
        <p:origin x="1880" y="76"/>
      </p:cViewPr>
      <p:guideLst>
        <p:guide orient="horz" pos="788"/>
        <p:guide pos="503"/>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charset="0"/>
              </a:defRPr>
            </a:lvl1pPr>
          </a:lstStyle>
          <a:p>
            <a:pPr>
              <a:defRPr/>
            </a:pPr>
            <a:endParaRPr lang="en-US"/>
          </a:p>
        </p:txBody>
      </p:sp>
      <p:sp>
        <p:nvSpPr>
          <p:cNvPr id="179203" name="Rectangle 3"/>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charset="0"/>
              </a:defRPr>
            </a:lvl1pPr>
          </a:lstStyle>
          <a:p>
            <a:pPr>
              <a:defRPr/>
            </a:pPr>
            <a:endParaRPr lang="en-US"/>
          </a:p>
        </p:txBody>
      </p:sp>
      <p:sp>
        <p:nvSpPr>
          <p:cNvPr id="179204" name="Rectangle 4"/>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charset="0"/>
              </a:defRPr>
            </a:lvl1pPr>
          </a:lstStyle>
          <a:p>
            <a:pPr>
              <a:defRPr/>
            </a:pPr>
            <a:endParaRPr lang="en-US"/>
          </a:p>
        </p:txBody>
      </p:sp>
      <p:sp>
        <p:nvSpPr>
          <p:cNvPr id="179205" name="Rectangle 5"/>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anose="02020603050405020304" pitchFamily="18" charset="0"/>
              </a:defRPr>
            </a:lvl1pPr>
          </a:lstStyle>
          <a:p>
            <a:fld id="{3F7D9781-BDBE-498A-B1C7-3AA6408F8001}" type="slidenum">
              <a:rPr lang="en-US" altLang="he-IL"/>
              <a:pPr/>
              <a:t>‹#›</a:t>
            </a:fld>
            <a:endParaRPr lang="en-US" altLang="he-IL"/>
          </a:p>
        </p:txBody>
      </p:sp>
    </p:spTree>
    <p:extLst>
      <p:ext uri="{BB962C8B-B14F-4D97-AF65-F5344CB8AC3E}">
        <p14:creationId xmlns:p14="http://schemas.microsoft.com/office/powerpoint/2010/main" val="868650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charset="0"/>
              </a:defRPr>
            </a:lvl1pPr>
          </a:lstStyle>
          <a:p>
            <a:pPr>
              <a:defRPr/>
            </a:pPr>
            <a:endParaRPr lang="en-US"/>
          </a:p>
        </p:txBody>
      </p:sp>
      <p:sp>
        <p:nvSpPr>
          <p:cNvPr id="135171" name="Rectangle 3"/>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5174" name="Rectangle 6"/>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charset="0"/>
              </a:defRPr>
            </a:lvl1pPr>
          </a:lstStyle>
          <a:p>
            <a:pPr>
              <a:defRPr/>
            </a:pPr>
            <a:endParaRPr lang="en-US"/>
          </a:p>
        </p:txBody>
      </p:sp>
      <p:sp>
        <p:nvSpPr>
          <p:cNvPr id="135175" name="Rectangle 7"/>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anose="02020603050405020304" pitchFamily="18" charset="0"/>
              </a:defRPr>
            </a:lvl1pPr>
          </a:lstStyle>
          <a:p>
            <a:fld id="{A8143C5C-F3EC-4A99-887E-92984DDDA9D5}" type="slidenum">
              <a:rPr lang="en-US" altLang="he-IL"/>
              <a:pPr/>
              <a:t>‹#›</a:t>
            </a:fld>
            <a:endParaRPr lang="en-US" altLang="he-IL"/>
          </a:p>
        </p:txBody>
      </p:sp>
    </p:spTree>
    <p:extLst>
      <p:ext uri="{BB962C8B-B14F-4D97-AF65-F5344CB8AC3E}">
        <p14:creationId xmlns:p14="http://schemas.microsoft.com/office/powerpoint/2010/main" val="4012694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46DA0C7A-1C99-4883-A2A5-7301965ECF07}" type="slidenum">
              <a:rPr lang="en-US" altLang="he-IL">
                <a:latin typeface="Times New Roman" panose="02020603050405020304" pitchFamily="18" charset="0"/>
              </a:rPr>
              <a:pPr/>
              <a:t>1</a:t>
            </a:fld>
            <a:endParaRPr lang="en-US" altLang="he-IL">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1053906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F4FFBD51-0C1B-4162-B607-EE201FA46375}" type="slidenum">
              <a:rPr lang="en-US" altLang="he-IL">
                <a:latin typeface="Times New Roman" panose="02020603050405020304" pitchFamily="18" charset="0"/>
              </a:rPr>
              <a:pPr/>
              <a:t>16</a:t>
            </a:fld>
            <a:endParaRPr lang="en-US" altLang="he-I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89625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E294B9CA-5208-4979-BFDE-FF71C70D88BF}" type="slidenum">
              <a:rPr lang="en-US" altLang="he-IL">
                <a:latin typeface="Times New Roman" panose="02020603050405020304" pitchFamily="18" charset="0"/>
              </a:rPr>
              <a:pPr/>
              <a:t>18</a:t>
            </a:fld>
            <a:endParaRPr lang="en-US" altLang="he-IL">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5048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E0C62B54-8B10-4EF5-8249-ABBAC1439F45}" type="slidenum">
              <a:rPr lang="en-US" altLang="he-IL">
                <a:latin typeface="Times New Roman" panose="02020603050405020304" pitchFamily="18" charset="0"/>
              </a:rPr>
              <a:pPr/>
              <a:t>19</a:t>
            </a:fld>
            <a:endParaRPr lang="en-US" altLang="he-I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1851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150AA902-14F0-4456-824C-2CC664F47A32}" type="slidenum">
              <a:rPr lang="en-US" altLang="he-IL">
                <a:latin typeface="Times New Roman" panose="02020603050405020304" pitchFamily="18" charset="0"/>
              </a:rPr>
              <a:pPr/>
              <a:t>20</a:t>
            </a:fld>
            <a:endParaRPr lang="en-US" altLang="he-IL">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4111486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53E59AB0-FACC-44C0-98BA-C74BC84D6371}" type="slidenum">
              <a:rPr lang="en-US" altLang="he-IL">
                <a:latin typeface="Times New Roman" panose="02020603050405020304" pitchFamily="18" charset="0"/>
              </a:rPr>
              <a:pPr/>
              <a:t>21</a:t>
            </a:fld>
            <a:endParaRPr lang="en-US" altLang="he-IL">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835940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D750D1AF-2B5D-4029-8B3F-3B25538ED11A}" type="slidenum">
              <a:rPr lang="en-US" altLang="he-IL">
                <a:latin typeface="Times New Roman" panose="02020603050405020304" pitchFamily="18" charset="0"/>
              </a:rPr>
              <a:pPr/>
              <a:t>22</a:t>
            </a:fld>
            <a:endParaRPr lang="en-US" altLang="he-IL">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67662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CB687D51-3AED-405D-8210-4044587FC0BC}" type="slidenum">
              <a:rPr lang="en-US" altLang="he-IL">
                <a:latin typeface="Times New Roman" panose="02020603050405020304" pitchFamily="18" charset="0"/>
              </a:rPr>
              <a:pPr/>
              <a:t>23</a:t>
            </a:fld>
            <a:endParaRPr lang="en-US" altLang="he-I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853777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50F2F96D-2B4E-4F8E-8DBA-C23291F37863}" type="slidenum">
              <a:rPr lang="en-US" altLang="he-IL">
                <a:latin typeface="Times New Roman" panose="02020603050405020304" pitchFamily="18" charset="0"/>
              </a:rPr>
              <a:pPr/>
              <a:t>24</a:t>
            </a:fld>
            <a:endParaRPr lang="en-US" altLang="he-IL">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88727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3F3DE241-4CE8-44EC-9132-A7C946B990A6}" type="slidenum">
              <a:rPr lang="en-US" altLang="he-IL">
                <a:latin typeface="Times New Roman" panose="02020603050405020304" pitchFamily="18" charset="0"/>
              </a:rPr>
              <a:pPr/>
              <a:t>26</a:t>
            </a:fld>
            <a:endParaRPr lang="en-US" altLang="he-IL">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2124468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968BEECD-A745-4A51-995F-36565944BD63}" type="slidenum">
              <a:rPr lang="en-US" altLang="he-IL">
                <a:latin typeface="Times New Roman" panose="02020603050405020304" pitchFamily="18" charset="0"/>
              </a:rPr>
              <a:pPr/>
              <a:t>27</a:t>
            </a:fld>
            <a:endParaRPr lang="en-US" altLang="he-I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57996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9556A0AA-FF5B-4B81-B9DE-601D05EEF7FE}" type="slidenum">
              <a:rPr lang="en-US" altLang="he-IL">
                <a:latin typeface="Times New Roman" panose="02020603050405020304" pitchFamily="18" charset="0"/>
              </a:rPr>
              <a:pPr/>
              <a:t>2</a:t>
            </a:fld>
            <a:endParaRPr lang="en-US" altLang="he-I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951791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8FF9A199-B9D6-4B42-9C65-AF3CB91A35D4}" type="slidenum">
              <a:rPr lang="en-US" altLang="he-IL">
                <a:latin typeface="Times New Roman" panose="02020603050405020304" pitchFamily="18" charset="0"/>
              </a:rPr>
              <a:pPr/>
              <a:t>29</a:t>
            </a:fld>
            <a:endParaRPr lang="en-US" altLang="he-IL">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1079559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4EAB8CB4-A0EC-4D58-9229-6A008DB0A3E5}" type="slidenum">
              <a:rPr lang="en-US" altLang="he-IL">
                <a:latin typeface="Times New Roman" panose="02020603050405020304" pitchFamily="18" charset="0"/>
              </a:rPr>
              <a:pPr/>
              <a:t>30</a:t>
            </a:fld>
            <a:endParaRPr lang="en-US" altLang="he-IL">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2873259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BCD5F2C3-34E5-4E8A-B467-2051EA47D8B0}" type="slidenum">
              <a:rPr lang="en-US" altLang="he-IL">
                <a:latin typeface="Times New Roman" panose="02020603050405020304" pitchFamily="18" charset="0"/>
              </a:rPr>
              <a:pPr/>
              <a:t>31</a:t>
            </a:fld>
            <a:endParaRPr lang="en-US" altLang="he-IL">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696712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7D33DC49-B442-4316-940B-B28BE1020754}" type="slidenum">
              <a:rPr lang="en-US" altLang="he-IL">
                <a:latin typeface="Times New Roman" panose="02020603050405020304" pitchFamily="18" charset="0"/>
              </a:rPr>
              <a:pPr/>
              <a:t>32</a:t>
            </a:fld>
            <a:endParaRPr lang="en-US" altLang="he-IL">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44250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D6FACA92-A058-47C3-B365-153A1C44BEC4}" type="slidenum">
              <a:rPr lang="en-US" altLang="he-IL">
                <a:latin typeface="Times New Roman" panose="02020603050405020304" pitchFamily="18" charset="0"/>
              </a:rPr>
              <a:pPr/>
              <a:t>35</a:t>
            </a:fld>
            <a:endParaRPr lang="en-US" altLang="he-IL">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2685539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40BAD43C-AA1F-49A8-981A-8DFF634B12B9}" type="slidenum">
              <a:rPr lang="en-US" altLang="he-IL">
                <a:latin typeface="Times New Roman" panose="02020603050405020304" pitchFamily="18" charset="0"/>
              </a:rPr>
              <a:pPr/>
              <a:t>36</a:t>
            </a:fld>
            <a:endParaRPr lang="en-US" altLang="he-IL">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49070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4A0FFBD5-0F5F-4590-8255-7124E315FA9C}" type="slidenum">
              <a:rPr lang="en-US" altLang="he-IL">
                <a:latin typeface="Times New Roman" panose="02020603050405020304" pitchFamily="18" charset="0"/>
              </a:rPr>
              <a:pPr/>
              <a:t>3</a:t>
            </a:fld>
            <a:endParaRPr lang="en-US" altLang="he-I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189599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597E3E9C-E732-4560-B8FB-B03147C433D8}" type="slidenum">
              <a:rPr lang="en-US" altLang="he-IL">
                <a:latin typeface="Times New Roman" panose="02020603050405020304" pitchFamily="18" charset="0"/>
              </a:rPr>
              <a:pPr/>
              <a:t>4</a:t>
            </a:fld>
            <a:endParaRPr lang="en-US" altLang="he-I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11095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11D6566A-7948-4036-AD40-7D0BF27B211D}" type="slidenum">
              <a:rPr lang="en-US" altLang="he-IL">
                <a:latin typeface="Times New Roman" panose="02020603050405020304" pitchFamily="18" charset="0"/>
              </a:rPr>
              <a:pPr/>
              <a:t>7</a:t>
            </a:fld>
            <a:endParaRPr lang="en-US" altLang="he-IL">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54734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D49369C6-0259-4BC0-863E-2C3C33A69BC2}" type="slidenum">
              <a:rPr lang="en-US" altLang="he-IL">
                <a:latin typeface="Times New Roman" panose="02020603050405020304" pitchFamily="18" charset="0"/>
              </a:rPr>
              <a:pPr/>
              <a:t>11</a:t>
            </a:fld>
            <a:endParaRPr lang="en-US" altLang="he-IL">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40805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16D0C498-9386-4691-AD65-3E28B864F316}" type="slidenum">
              <a:rPr lang="en-US" altLang="he-IL">
                <a:latin typeface="Times New Roman" panose="02020603050405020304" pitchFamily="18" charset="0"/>
              </a:rPr>
              <a:pPr/>
              <a:t>12</a:t>
            </a:fld>
            <a:endParaRPr lang="en-US" altLang="he-I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112090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8AD51187-60EF-40BC-B10E-B070F0D94B67}" type="slidenum">
              <a:rPr lang="en-US" altLang="he-IL">
                <a:latin typeface="Times New Roman" panose="02020603050405020304" pitchFamily="18" charset="0"/>
              </a:rPr>
              <a:pPr/>
              <a:t>13</a:t>
            </a:fld>
            <a:endParaRPr lang="en-US" altLang="he-I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415637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defRPr>
            </a:lvl1pPr>
            <a:lvl2pPr marL="742950" indent="-285750" defTabSz="923925">
              <a:defRPr>
                <a:solidFill>
                  <a:schemeClr val="tx1"/>
                </a:solidFill>
                <a:latin typeface="Verdana" panose="020B0604030504040204" pitchFamily="34" charset="0"/>
              </a:defRPr>
            </a:lvl2pPr>
            <a:lvl3pPr marL="1143000" indent="-228600" defTabSz="923925">
              <a:defRPr>
                <a:solidFill>
                  <a:schemeClr val="tx1"/>
                </a:solidFill>
                <a:latin typeface="Verdana" panose="020B0604030504040204" pitchFamily="34" charset="0"/>
              </a:defRPr>
            </a:lvl3pPr>
            <a:lvl4pPr marL="1600200" indent="-228600" defTabSz="923925">
              <a:defRPr>
                <a:solidFill>
                  <a:schemeClr val="tx1"/>
                </a:solidFill>
                <a:latin typeface="Verdana" panose="020B0604030504040204" pitchFamily="34" charset="0"/>
              </a:defRPr>
            </a:lvl4pPr>
            <a:lvl5pPr marL="2057400" indent="-228600" defTabSz="923925">
              <a:defRPr>
                <a:solidFill>
                  <a:schemeClr val="tx1"/>
                </a:solidFill>
                <a:latin typeface="Verdana" panose="020B0604030504040204" pitchFamily="34" charset="0"/>
              </a:defRPr>
            </a:lvl5pPr>
            <a:lvl6pPr marL="2514600" indent="-228600" algn="l" defTabSz="923925" rtl="0" eaLnBrk="0" fontAlgn="base" hangingPunct="0">
              <a:spcBef>
                <a:spcPct val="0"/>
              </a:spcBef>
              <a:spcAft>
                <a:spcPct val="0"/>
              </a:spcAft>
              <a:defRPr>
                <a:solidFill>
                  <a:schemeClr val="tx1"/>
                </a:solidFill>
                <a:latin typeface="Verdana" panose="020B0604030504040204" pitchFamily="34" charset="0"/>
              </a:defRPr>
            </a:lvl6pPr>
            <a:lvl7pPr marL="2971800" indent="-228600" algn="l" defTabSz="923925" rtl="0" eaLnBrk="0" fontAlgn="base" hangingPunct="0">
              <a:spcBef>
                <a:spcPct val="0"/>
              </a:spcBef>
              <a:spcAft>
                <a:spcPct val="0"/>
              </a:spcAft>
              <a:defRPr>
                <a:solidFill>
                  <a:schemeClr val="tx1"/>
                </a:solidFill>
                <a:latin typeface="Verdana" panose="020B0604030504040204" pitchFamily="34" charset="0"/>
              </a:defRPr>
            </a:lvl7pPr>
            <a:lvl8pPr marL="3429000" indent="-228600" algn="l" defTabSz="923925" rtl="0" eaLnBrk="0" fontAlgn="base" hangingPunct="0">
              <a:spcBef>
                <a:spcPct val="0"/>
              </a:spcBef>
              <a:spcAft>
                <a:spcPct val="0"/>
              </a:spcAft>
              <a:defRPr>
                <a:solidFill>
                  <a:schemeClr val="tx1"/>
                </a:solidFill>
                <a:latin typeface="Verdana" panose="020B0604030504040204" pitchFamily="34" charset="0"/>
              </a:defRPr>
            </a:lvl8pPr>
            <a:lvl9pPr marL="3886200" indent="-228600" algn="l" defTabSz="923925" rtl="0" eaLnBrk="0" fontAlgn="base" hangingPunct="0">
              <a:spcBef>
                <a:spcPct val="0"/>
              </a:spcBef>
              <a:spcAft>
                <a:spcPct val="0"/>
              </a:spcAft>
              <a:defRPr>
                <a:solidFill>
                  <a:schemeClr val="tx1"/>
                </a:solidFill>
                <a:latin typeface="Verdana" panose="020B0604030504040204" pitchFamily="34" charset="0"/>
              </a:defRPr>
            </a:lvl9pPr>
          </a:lstStyle>
          <a:p>
            <a:fld id="{C9A71BF2-44DC-4393-B570-7C726F72F0DB}" type="slidenum">
              <a:rPr lang="en-US" altLang="he-IL">
                <a:latin typeface="Times New Roman" panose="02020603050405020304" pitchFamily="18" charset="0"/>
              </a:rPr>
              <a:pPr/>
              <a:t>14</a:t>
            </a:fld>
            <a:endParaRPr lang="en-US" altLang="he-IL">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smtClean="0">
              <a:latin typeface="Times New Roman" panose="02020603050405020304" pitchFamily="18" charset="0"/>
            </a:endParaRPr>
          </a:p>
        </p:txBody>
      </p:sp>
    </p:spTree>
    <p:extLst>
      <p:ext uri="{BB962C8B-B14F-4D97-AF65-F5344CB8AC3E}">
        <p14:creationId xmlns:p14="http://schemas.microsoft.com/office/powerpoint/2010/main" val="3162164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defRPr/>
            </a:pPr>
            <a:r>
              <a:rPr lang="en-US" sz="1000" b="1" smtClean="0">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70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sz="1000" b="1" smtClean="0">
                <a:solidFill>
                  <a:srgbClr val="336699"/>
                </a:solidFill>
                <a:latin typeface="Helvetica" pitchFamily="34" charset="0"/>
              </a:rPr>
              <a:t>Operating System Concepts – 8</a:t>
            </a:r>
            <a:r>
              <a:rPr lang="en-US" sz="1000" b="1" baseline="30000" smtClean="0">
                <a:solidFill>
                  <a:srgbClr val="336699"/>
                </a:solidFill>
                <a:latin typeface="Helvetica" pitchFamily="34" charset="0"/>
              </a:rPr>
              <a:t>th</a:t>
            </a:r>
            <a:r>
              <a:rPr lang="en-US" sz="1000" b="1" smtClean="0">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133122"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08103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477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92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577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97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51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9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722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6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066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655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he-IL" altLang="he-IL"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he-IL" altLang="he-IL"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he-IL" altLang="he-IL" sz="2400">
              <a:latin typeface="Times New Roman" panose="02020603050405020304" pitchFamily="18" charset="0"/>
            </a:endParaRPr>
          </a:p>
        </p:txBody>
      </p:sp>
      <p:sp>
        <p:nvSpPr>
          <p:cNvPr id="1033" name="Text Box 9"/>
          <p:cNvSpPr txBox="1">
            <a:spLocks noChangeArrowheads="1"/>
          </p:cNvSpPr>
          <p:nvPr/>
        </p:nvSpPr>
        <p:spPr bwMode="auto">
          <a:xfrm>
            <a:off x="4222750" y="6613525"/>
            <a:ext cx="514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000" b="1">
                <a:solidFill>
                  <a:srgbClr val="006699"/>
                </a:solidFill>
                <a:latin typeface="Helvetica" panose="020B0604020202020204" pitchFamily="34" charset="0"/>
              </a:rPr>
              <a:t>10.</a:t>
            </a:r>
            <a:fld id="{EDBA6256-FBAE-4465-9A0E-9B68A806296E}" type="slidenum">
              <a:rPr lang="en-US" altLang="he-IL" sz="1000" b="1">
                <a:solidFill>
                  <a:srgbClr val="006699"/>
                </a:solidFill>
                <a:latin typeface="Helvetica" panose="020B0604020202020204" pitchFamily="34" charset="0"/>
              </a:rPr>
              <a:pPr algn="ctr">
                <a:spcBef>
                  <a:spcPct val="50000"/>
                </a:spcBef>
              </a:pPr>
              <a:t>‹#›</a:t>
            </a:fld>
            <a:endParaRPr lang="en-US" altLang="he-IL"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defRPr/>
            </a:pPr>
            <a:r>
              <a:rPr lang="en-US" sz="1000" b="1" smtClean="0">
                <a:solidFill>
                  <a:srgbClr val="006699"/>
                </a:solidFill>
                <a:latin typeface="Helvetica" pitchFamily="34" charset="0"/>
              </a:rPr>
              <a:t>Silberschatz, Galvin and Gagne ©2009</a:t>
            </a:r>
          </a:p>
        </p:txBody>
      </p:sp>
      <p:sp>
        <p:nvSpPr>
          <p:cNvPr id="1035" name="Text Box 11"/>
          <p:cNvSpPr txBox="1">
            <a:spLocks noChangeArrowheads="1"/>
          </p:cNvSpPr>
          <p:nvPr/>
        </p:nvSpPr>
        <p:spPr bwMode="auto">
          <a:xfrm>
            <a:off x="185738" y="6621463"/>
            <a:ext cx="2635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sz="1000" b="1" smtClean="0">
                <a:solidFill>
                  <a:srgbClr val="006699"/>
                </a:solidFill>
                <a:latin typeface="Helvetica" pitchFamily="34" charset="0"/>
              </a:rPr>
              <a:t>Operating System Concepts – 8</a:t>
            </a:r>
            <a:r>
              <a:rPr lang="en-US" sz="1000" b="1" baseline="30000" smtClean="0">
                <a:solidFill>
                  <a:srgbClr val="006699"/>
                </a:solidFill>
                <a:latin typeface="Helvetica" pitchFamily="34" charset="0"/>
              </a:rPr>
              <a:t>th</a:t>
            </a:r>
            <a:r>
              <a:rPr lang="en-US" sz="1000" b="1" smtClean="0">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j-ea"/>
          <a:cs typeface="+mj-cs"/>
        </a:defRPr>
      </a:lvl1pPr>
      <a:lvl2pPr algn="ctr" rtl="0" eaLnBrk="0" fontAlgn="base" hangingPunct="0">
        <a:spcBef>
          <a:spcPct val="0"/>
        </a:spcBef>
        <a:spcAft>
          <a:spcPct val="0"/>
        </a:spcAft>
        <a:defRPr sz="3200" b="1">
          <a:solidFill>
            <a:srgbClr val="006699"/>
          </a:solidFill>
          <a:latin typeface="Arial" charset="0"/>
        </a:defRPr>
      </a:lvl2pPr>
      <a:lvl3pPr algn="ctr" rtl="0" eaLnBrk="0" fontAlgn="base" hangingPunct="0">
        <a:spcBef>
          <a:spcPct val="0"/>
        </a:spcBef>
        <a:spcAft>
          <a:spcPct val="0"/>
        </a:spcAft>
        <a:defRPr sz="3200" b="1">
          <a:solidFill>
            <a:srgbClr val="006699"/>
          </a:solidFill>
          <a:latin typeface="Arial" charset="0"/>
        </a:defRPr>
      </a:lvl3pPr>
      <a:lvl4pPr algn="ctr" rtl="0" eaLnBrk="0" fontAlgn="base" hangingPunct="0">
        <a:spcBef>
          <a:spcPct val="0"/>
        </a:spcBef>
        <a:spcAft>
          <a:spcPct val="0"/>
        </a:spcAft>
        <a:defRPr sz="3200" b="1">
          <a:solidFill>
            <a:srgbClr val="006699"/>
          </a:solidFill>
          <a:latin typeface="Arial" charset="0"/>
        </a:defRPr>
      </a:lvl4pPr>
      <a:lvl5pPr algn="ctr" rtl="0" eaLnBrk="0" fontAlgn="base" hangingPunct="0">
        <a:spcBef>
          <a:spcPct val="0"/>
        </a:spcBef>
        <a:spcAft>
          <a:spcPct val="0"/>
        </a:spcAft>
        <a:defRPr sz="3200" b="1">
          <a:solidFill>
            <a:srgbClr val="006699"/>
          </a:solidFill>
          <a:latin typeface="Arial"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rtl="1" eaLnBrk="1" hangingPunct="1"/>
            <a:r>
              <a:rPr lang="he-IL" altLang="he-IL" dirty="0" smtClean="0"/>
              <a:t>פרק 10 - </a:t>
            </a:r>
            <a:r>
              <a:rPr lang="en-US" altLang="he-IL" dirty="0" smtClean="0"/>
              <a:t>File-System Interface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he-IL" smtClean="0"/>
              <a:t>Access Methods</a:t>
            </a:r>
          </a:p>
        </p:txBody>
      </p:sp>
      <p:sp>
        <p:nvSpPr>
          <p:cNvPr id="18435" name="Rectangle 3"/>
          <p:cNvSpPr>
            <a:spLocks noGrp="1" noChangeArrowheads="1"/>
          </p:cNvSpPr>
          <p:nvPr>
            <p:ph type="body" idx="1"/>
          </p:nvPr>
        </p:nvSpPr>
        <p:spPr>
          <a:xfrm>
            <a:off x="981075" y="1284288"/>
            <a:ext cx="7029450" cy="4114800"/>
          </a:xfrm>
        </p:spPr>
        <p:txBody>
          <a:bodyPr/>
          <a:lstStyle/>
          <a:p>
            <a:pPr>
              <a:lnSpc>
                <a:spcPct val="90000"/>
              </a:lnSpc>
              <a:tabLst>
                <a:tab pos="3203575" algn="l"/>
                <a:tab pos="4056063" algn="l"/>
              </a:tabLst>
            </a:pPr>
            <a:r>
              <a:rPr lang="en-US" altLang="he-IL" sz="2000" b="1" dirty="0" smtClean="0"/>
              <a:t>Accessing the information in the file:</a:t>
            </a:r>
          </a:p>
          <a:p>
            <a:pPr lvl="1">
              <a:lnSpc>
                <a:spcPct val="90000"/>
              </a:lnSpc>
              <a:tabLst>
                <a:tab pos="3203575" algn="l"/>
                <a:tab pos="4056063" algn="l"/>
              </a:tabLst>
            </a:pPr>
            <a:r>
              <a:rPr lang="en-US" altLang="he-IL" sz="1600" b="1" dirty="0" smtClean="0"/>
              <a:t>Sequential Access (e.g., editor, compiler)</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read next</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write next </a:t>
            </a:r>
            <a:r>
              <a:rPr lang="en-US" altLang="he-IL" sz="1600" dirty="0" smtClean="0"/>
              <a:t>(always at the end)</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reset </a:t>
            </a:r>
            <a:r>
              <a:rPr lang="en-US" altLang="he-IL" sz="1600" dirty="0" smtClean="0"/>
              <a:t>(to the beginning)</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no read after last write</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a:t>
            </a:r>
          </a:p>
          <a:p>
            <a:pPr lvl="1">
              <a:lnSpc>
                <a:spcPct val="90000"/>
              </a:lnSpc>
              <a:tabLst>
                <a:tab pos="3203575" algn="l"/>
                <a:tab pos="4056063" algn="l"/>
              </a:tabLst>
            </a:pPr>
            <a:r>
              <a:rPr lang="en-US" altLang="he-IL" sz="1600" b="1" dirty="0" smtClean="0"/>
              <a:t>Direct Access – access directly a specific block of the file</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read </a:t>
            </a:r>
            <a:r>
              <a:rPr lang="en-US" altLang="he-IL" sz="1600" i="1" dirty="0" smtClean="0">
                <a:solidFill>
                  <a:srgbClr val="0033CC"/>
                </a:solidFill>
              </a:rPr>
              <a:t>n</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write </a:t>
            </a:r>
            <a:r>
              <a:rPr lang="en-US" altLang="he-IL" sz="1600" i="1" dirty="0" smtClean="0">
                <a:solidFill>
                  <a:srgbClr val="0033CC"/>
                </a:solidFill>
              </a:rPr>
              <a:t>n</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position to </a:t>
            </a:r>
            <a:r>
              <a:rPr lang="en-US" altLang="he-IL" sz="1600" i="1" dirty="0" smtClean="0">
                <a:solidFill>
                  <a:srgbClr val="0033CC"/>
                </a:solidFill>
              </a:rPr>
              <a:t>n</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read next</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write next </a:t>
            </a:r>
          </a:p>
          <a:p>
            <a:pPr lvl="1">
              <a:lnSpc>
                <a:spcPct val="90000"/>
              </a:lnSpc>
              <a:spcBef>
                <a:spcPct val="10000"/>
              </a:spcBef>
              <a:buFont typeface="Monotype Sorts" pitchFamily="2" charset="2"/>
              <a:buNone/>
              <a:tabLst>
                <a:tab pos="3203575" algn="l"/>
                <a:tab pos="4056063" algn="l"/>
              </a:tabLst>
            </a:pPr>
            <a:r>
              <a:rPr lang="en-US" altLang="he-IL" sz="1600" dirty="0" smtClean="0">
                <a:solidFill>
                  <a:srgbClr val="0033CC"/>
                </a:solidFill>
              </a:rPr>
              <a:t>	</a:t>
            </a:r>
            <a:endParaRPr lang="en-US" altLang="he-IL" sz="1600" i="1" dirty="0" smtClean="0">
              <a:solidFill>
                <a:srgbClr val="0033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he-IL" smtClean="0"/>
              <a:t>Sequential-access File</a:t>
            </a:r>
          </a:p>
        </p:txBody>
      </p:sp>
      <p:pic>
        <p:nvPicPr>
          <p:cNvPr id="194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3" y="1962150"/>
            <a:ext cx="70104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1688" y="0"/>
            <a:ext cx="8469312" cy="844550"/>
          </a:xfrm>
        </p:spPr>
        <p:txBody>
          <a:bodyPr/>
          <a:lstStyle/>
          <a:p>
            <a:pPr eaLnBrk="1" hangingPunct="1"/>
            <a:r>
              <a:rPr lang="en-US" altLang="he-IL" sz="2400" smtClean="0"/>
              <a:t>Simulation of Sequential Access on Direct-access File</a:t>
            </a:r>
          </a:p>
        </p:txBody>
      </p:sp>
      <p:pic>
        <p:nvPicPr>
          <p:cNvPr id="204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933575"/>
            <a:ext cx="7091363"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4" name="Straight Arrow Connector 4"/>
          <p:cNvCxnSpPr>
            <a:cxnSpLocks noChangeShapeType="1"/>
          </p:cNvCxnSpPr>
          <p:nvPr/>
        </p:nvCxnSpPr>
        <p:spPr bwMode="auto">
          <a:xfrm rot="16200000" flipH="1">
            <a:off x="4698206" y="1889919"/>
            <a:ext cx="1203325" cy="2047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485" name="TextBox 5"/>
          <p:cNvSpPr txBox="1">
            <a:spLocks noChangeArrowheads="1"/>
          </p:cNvSpPr>
          <p:nvPr/>
        </p:nvSpPr>
        <p:spPr bwMode="auto">
          <a:xfrm>
            <a:off x="4348163" y="1063625"/>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a:t>Current position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he-IL" smtClean="0"/>
              <a:t>Directory Structure</a:t>
            </a:r>
          </a:p>
        </p:txBody>
      </p:sp>
      <p:sp>
        <p:nvSpPr>
          <p:cNvPr id="21507" name="Rectangle 3"/>
          <p:cNvSpPr>
            <a:spLocks noGrp="1" noChangeArrowheads="1"/>
          </p:cNvSpPr>
          <p:nvPr>
            <p:ph type="body" idx="1"/>
          </p:nvPr>
        </p:nvSpPr>
        <p:spPr>
          <a:xfrm>
            <a:off x="966788" y="1374775"/>
            <a:ext cx="7370762" cy="354013"/>
          </a:xfrm>
        </p:spPr>
        <p:txBody>
          <a:bodyPr/>
          <a:lstStyle/>
          <a:p>
            <a:pPr>
              <a:lnSpc>
                <a:spcPct val="90000"/>
              </a:lnSpc>
            </a:pPr>
            <a:r>
              <a:rPr lang="en-US" altLang="he-IL" smtClean="0"/>
              <a:t>A collection of nodes containing information about all files</a:t>
            </a:r>
          </a:p>
        </p:txBody>
      </p:sp>
      <p:sp>
        <p:nvSpPr>
          <p:cNvPr id="21508" name="Oval 4"/>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21509" name="Oval 5"/>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21510" name="Oval 6"/>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21511" name="Oval 7"/>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21512" name="Oval 8"/>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
        <p:nvSpPr>
          <p:cNvPr id="21513" name="Rectangle 9"/>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F 1</a:t>
            </a:r>
          </a:p>
        </p:txBody>
      </p:sp>
      <p:sp>
        <p:nvSpPr>
          <p:cNvPr id="21514" name="Rectangle 10"/>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F 2</a:t>
            </a:r>
          </a:p>
        </p:txBody>
      </p:sp>
      <p:sp>
        <p:nvSpPr>
          <p:cNvPr id="21515" name="Rectangle 11"/>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F 3</a:t>
            </a:r>
          </a:p>
        </p:txBody>
      </p:sp>
      <p:sp>
        <p:nvSpPr>
          <p:cNvPr id="21516" name="Rectangle 12"/>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F 4</a:t>
            </a:r>
          </a:p>
        </p:txBody>
      </p:sp>
      <p:sp>
        <p:nvSpPr>
          <p:cNvPr id="21517" name="Rectangle 13"/>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F n</a:t>
            </a:r>
          </a:p>
        </p:txBody>
      </p:sp>
      <p:sp>
        <p:nvSpPr>
          <p:cNvPr id="21518" name="Line 14"/>
          <p:cNvSpPr>
            <a:spLocks noChangeShapeType="1"/>
          </p:cNvSpPr>
          <p:nvPr/>
        </p:nvSpPr>
        <p:spPr bwMode="auto">
          <a:xfrm>
            <a:off x="3838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e-IL"/>
          </a:p>
        </p:txBody>
      </p:sp>
      <p:sp>
        <p:nvSpPr>
          <p:cNvPr id="21519" name="Line 15"/>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e-IL"/>
          </a:p>
        </p:txBody>
      </p:sp>
      <p:sp>
        <p:nvSpPr>
          <p:cNvPr id="21520" name="Line 16"/>
          <p:cNvSpPr>
            <a:spLocks noChangeShapeType="1"/>
          </p:cNvSpPr>
          <p:nvPr/>
        </p:nvSpPr>
        <p:spPr bwMode="auto">
          <a:xfrm>
            <a:off x="6096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e-IL"/>
          </a:p>
        </p:txBody>
      </p:sp>
      <p:sp>
        <p:nvSpPr>
          <p:cNvPr id="21521" name="Line 17"/>
          <p:cNvSpPr>
            <a:spLocks noChangeShapeType="1"/>
          </p:cNvSpPr>
          <p:nvPr/>
        </p:nvSpPr>
        <p:spPr bwMode="auto">
          <a:xfrm>
            <a:off x="5334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e-IL"/>
          </a:p>
        </p:txBody>
      </p:sp>
      <p:sp>
        <p:nvSpPr>
          <p:cNvPr id="21522" name="Line 18"/>
          <p:cNvSpPr>
            <a:spLocks noChangeShapeType="1"/>
          </p:cNvSpPr>
          <p:nvPr/>
        </p:nvSpPr>
        <p:spPr bwMode="auto">
          <a:xfrm>
            <a:off x="304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e-IL"/>
          </a:p>
        </p:txBody>
      </p:sp>
      <p:sp>
        <p:nvSpPr>
          <p:cNvPr id="21523" name="Freeform 19"/>
          <p:cNvSpPr>
            <a:spLocks/>
          </p:cNvSpPr>
          <p:nvPr/>
        </p:nvSpPr>
        <p:spPr bwMode="auto">
          <a:xfrm>
            <a:off x="2538413" y="1962150"/>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21524" name="Freeform 20"/>
          <p:cNvSpPr>
            <a:spLocks/>
          </p:cNvSpPr>
          <p:nvPr/>
        </p:nvSpPr>
        <p:spPr bwMode="auto">
          <a:xfrm>
            <a:off x="2362200" y="3886200"/>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21525" name="Text Box 21"/>
          <p:cNvSpPr txBox="1">
            <a:spLocks noChangeArrowheads="1"/>
          </p:cNvSpPr>
          <p:nvPr/>
        </p:nvSpPr>
        <p:spPr bwMode="auto">
          <a:xfrm>
            <a:off x="129540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a:latin typeface="Helvetica" panose="020B0604020202020204" pitchFamily="34" charset="0"/>
              </a:rPr>
              <a:t>Directory</a:t>
            </a:r>
          </a:p>
        </p:txBody>
      </p:sp>
      <p:sp>
        <p:nvSpPr>
          <p:cNvPr id="21526" name="Text Box 22"/>
          <p:cNvSpPr txBox="1">
            <a:spLocks noChangeArrowheads="1"/>
          </p:cNvSpPr>
          <p:nvPr/>
        </p:nvSpPr>
        <p:spPr bwMode="auto">
          <a:xfrm>
            <a:off x="1435100" y="4191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a:latin typeface="Helvetica" panose="020B0604020202020204" pitchFamily="34" charset="0"/>
              </a:rPr>
              <a:t>Files</a:t>
            </a:r>
          </a:p>
        </p:txBody>
      </p:sp>
      <p:sp>
        <p:nvSpPr>
          <p:cNvPr id="21527" name="Rectangle 23"/>
          <p:cNvSpPr>
            <a:spLocks noChangeArrowheads="1"/>
          </p:cNvSpPr>
          <p:nvPr/>
        </p:nvSpPr>
        <p:spPr bwMode="auto">
          <a:xfrm>
            <a:off x="990600" y="5638800"/>
            <a:ext cx="7029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sz="2000">
                <a:latin typeface="Helvetica" panose="020B0604020202020204" pitchFamily="34" charset="0"/>
              </a:rPr>
              <a:t>Both the directory structure and the files reside on disk</a:t>
            </a:r>
          </a:p>
          <a:p>
            <a:r>
              <a:rPr lang="en-US" altLang="he-IL" sz="2000">
                <a:latin typeface="Helvetica" panose="020B0604020202020204" pitchFamily="34" charset="0"/>
              </a:rPr>
              <a:t>Backups of these two structures are kept on tapes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54075" y="277813"/>
            <a:ext cx="8229600" cy="576262"/>
          </a:xfrm>
        </p:spPr>
        <p:txBody>
          <a:bodyPr/>
          <a:lstStyle/>
          <a:p>
            <a:pPr eaLnBrk="1" hangingPunct="1"/>
            <a:r>
              <a:rPr lang="en-US" altLang="he-IL" smtClean="0"/>
              <a:t>Operations Performed on Directory</a:t>
            </a:r>
          </a:p>
        </p:txBody>
      </p:sp>
      <p:sp>
        <p:nvSpPr>
          <p:cNvPr id="22531" name="Rectangle 3"/>
          <p:cNvSpPr>
            <a:spLocks noGrp="1" noChangeArrowheads="1"/>
          </p:cNvSpPr>
          <p:nvPr>
            <p:ph type="body" idx="1"/>
          </p:nvPr>
        </p:nvSpPr>
        <p:spPr/>
        <p:txBody>
          <a:bodyPr/>
          <a:lstStyle/>
          <a:p>
            <a:r>
              <a:rPr lang="en-US" altLang="he-IL" smtClean="0"/>
              <a:t>Search for a file</a:t>
            </a:r>
          </a:p>
          <a:p>
            <a:r>
              <a:rPr lang="en-US" altLang="he-IL" smtClean="0"/>
              <a:t>Create a file</a:t>
            </a:r>
          </a:p>
          <a:p>
            <a:r>
              <a:rPr lang="en-US" altLang="he-IL" smtClean="0"/>
              <a:t>Delete a file</a:t>
            </a:r>
          </a:p>
          <a:p>
            <a:r>
              <a:rPr lang="en-US" altLang="he-IL" smtClean="0"/>
              <a:t>List a directory</a:t>
            </a:r>
          </a:p>
          <a:p>
            <a:r>
              <a:rPr lang="en-US" altLang="he-IL" smtClean="0"/>
              <a:t>Rename a file</a:t>
            </a:r>
          </a:p>
          <a:p>
            <a:r>
              <a:rPr lang="en-US" altLang="he-IL" smtClean="0"/>
              <a:t>Traverse the file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he-IL" smtClean="0"/>
              <a:t>Partitions</a:t>
            </a:r>
          </a:p>
        </p:txBody>
      </p:sp>
      <p:sp>
        <p:nvSpPr>
          <p:cNvPr id="3" name="Rectangle 3"/>
          <p:cNvSpPr txBox="1">
            <a:spLocks noChangeArrowheads="1"/>
          </p:cNvSpPr>
          <p:nvPr/>
        </p:nvSpPr>
        <p:spPr>
          <a:xfrm>
            <a:off x="990600" y="1295400"/>
            <a:ext cx="7029450" cy="381000"/>
          </a:xfrm>
          <a:prstGeom prst="rect">
            <a:avLst/>
          </a:prstGeom>
        </p:spPr>
        <p:txBody>
          <a:bodyPr/>
          <a:lstStyle/>
          <a:p>
            <a:pPr marL="342900" indent="-342900">
              <a:lnSpc>
                <a:spcPct val="90000"/>
              </a:lnSpc>
              <a:spcBef>
                <a:spcPct val="35000"/>
              </a:spcBef>
              <a:buClr>
                <a:srgbClr val="993300"/>
              </a:buClr>
              <a:buSzPct val="90000"/>
              <a:buFont typeface="Monotype Sorts" pitchFamily="2" charset="2"/>
              <a:buChar char="n"/>
              <a:defRPr/>
            </a:pPr>
            <a:r>
              <a:rPr kumimoji="1" lang="en-US" sz="2400" kern="0" dirty="0">
                <a:latin typeface="+mn-lt"/>
              </a:rPr>
              <a:t>Low level structure in which files and directories reside</a:t>
            </a:r>
          </a:p>
          <a:p>
            <a:pPr marL="800100" lvl="1" indent="-342900">
              <a:lnSpc>
                <a:spcPct val="90000"/>
              </a:lnSpc>
              <a:spcBef>
                <a:spcPct val="35000"/>
              </a:spcBef>
              <a:buClr>
                <a:srgbClr val="993300"/>
              </a:buClr>
              <a:buSzPct val="90000"/>
              <a:buFont typeface="Monotype Sorts" pitchFamily="2" charset="2"/>
              <a:buChar char="n"/>
              <a:defRPr/>
            </a:pPr>
            <a:r>
              <a:rPr kumimoji="1" lang="en-US" sz="2400" kern="0" dirty="0">
                <a:latin typeface="+mn-lt"/>
              </a:rPr>
              <a:t>Part of a disk – separate area within a disk</a:t>
            </a:r>
          </a:p>
          <a:p>
            <a:pPr marL="800100" lvl="1" indent="-342900">
              <a:lnSpc>
                <a:spcPct val="90000"/>
              </a:lnSpc>
              <a:spcBef>
                <a:spcPct val="35000"/>
              </a:spcBef>
              <a:buClr>
                <a:srgbClr val="993300"/>
              </a:buClr>
              <a:buSzPct val="90000"/>
              <a:buFont typeface="Monotype Sorts" pitchFamily="2" charset="2"/>
              <a:buChar char="n"/>
              <a:defRPr/>
            </a:pPr>
            <a:r>
              <a:rPr kumimoji="1" lang="en-US" sz="2400" kern="0" dirty="0">
                <a:latin typeface="+mn-lt"/>
              </a:rPr>
              <a:t>Several disks (so disks can be grouped to one logical unit)</a:t>
            </a:r>
          </a:p>
          <a:p>
            <a:pPr marL="342900" indent="-342900">
              <a:lnSpc>
                <a:spcPct val="90000"/>
              </a:lnSpc>
              <a:spcBef>
                <a:spcPct val="35000"/>
              </a:spcBef>
              <a:buClr>
                <a:srgbClr val="993300"/>
              </a:buClr>
              <a:buSzPct val="90000"/>
              <a:buFont typeface="Monotype Sorts" pitchFamily="2" charset="2"/>
              <a:buChar char="n"/>
              <a:defRPr/>
            </a:pPr>
            <a:r>
              <a:rPr kumimoji="1" lang="en-US" sz="2400" kern="0" dirty="0">
                <a:solidFill>
                  <a:srgbClr val="FF0000"/>
                </a:solidFill>
                <a:latin typeface="+mn-lt"/>
              </a:rPr>
              <a:t>Partitions</a:t>
            </a:r>
            <a:r>
              <a:rPr kumimoji="1" lang="en-US" sz="2400" kern="0" dirty="0">
                <a:latin typeface="+mn-lt"/>
              </a:rPr>
              <a:t> can be thought of as virtual disks</a:t>
            </a:r>
          </a:p>
          <a:p>
            <a:pPr marL="342900" indent="-342900">
              <a:lnSpc>
                <a:spcPct val="90000"/>
              </a:lnSpc>
              <a:spcBef>
                <a:spcPct val="35000"/>
              </a:spcBef>
              <a:buClr>
                <a:srgbClr val="993300"/>
              </a:buClr>
              <a:buSzPct val="90000"/>
              <a:buFont typeface="Monotype Sorts" pitchFamily="2" charset="2"/>
              <a:buChar char="n"/>
              <a:defRPr/>
            </a:pPr>
            <a:r>
              <a:rPr kumimoji="1" lang="en-US" sz="2400" kern="0" dirty="0">
                <a:latin typeface="+mn-lt"/>
              </a:rPr>
              <a:t>Each partition contains information about files in it (volume table of contents)</a:t>
            </a:r>
          </a:p>
          <a:p>
            <a:pPr marL="342900" indent="-342900">
              <a:lnSpc>
                <a:spcPct val="90000"/>
              </a:lnSpc>
              <a:spcBef>
                <a:spcPct val="35000"/>
              </a:spcBef>
              <a:buClr>
                <a:srgbClr val="993300"/>
              </a:buClr>
              <a:buSzPct val="90000"/>
              <a:buFont typeface="Monotype Sorts" pitchFamily="2" charset="2"/>
              <a:buChar char="n"/>
              <a:defRPr/>
            </a:pPr>
            <a:endParaRPr kumimoji="1" lang="en-US" sz="2400" kern="0" dirty="0">
              <a:latin typeface="+mn-lt"/>
            </a:endParaRPr>
          </a:p>
          <a:p>
            <a:pPr marL="800100" lvl="1" indent="-342900">
              <a:lnSpc>
                <a:spcPct val="90000"/>
              </a:lnSpc>
              <a:spcBef>
                <a:spcPct val="35000"/>
              </a:spcBef>
              <a:buClr>
                <a:srgbClr val="993300"/>
              </a:buClr>
              <a:buSzPct val="90000"/>
              <a:buFont typeface="Monotype Sorts" pitchFamily="2" charset="2"/>
              <a:buChar char="n"/>
              <a:defRPr/>
            </a:pPr>
            <a:endParaRPr kumimoji="1" lang="en-US" sz="2400" kern="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325" y="277813"/>
            <a:ext cx="8229600" cy="576262"/>
          </a:xfrm>
        </p:spPr>
        <p:txBody>
          <a:bodyPr/>
          <a:lstStyle/>
          <a:p>
            <a:pPr eaLnBrk="1" hangingPunct="1"/>
            <a:r>
              <a:rPr lang="en-US" altLang="he-IL" smtClean="0"/>
              <a:t>A Typical File-system Organization</a:t>
            </a:r>
          </a:p>
        </p:txBody>
      </p:sp>
      <p:pic>
        <p:nvPicPr>
          <p:cNvPr id="245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470025"/>
            <a:ext cx="65214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idx="4294967295"/>
          </p:nvPr>
        </p:nvSpPr>
        <p:spPr/>
        <p:txBody>
          <a:bodyPr/>
          <a:lstStyle/>
          <a:p>
            <a:pPr eaLnBrk="1" hangingPunct="1"/>
            <a:r>
              <a:rPr lang="en-US" altLang="he-IL" smtClean="0"/>
              <a:t>Disk Structure</a:t>
            </a:r>
          </a:p>
        </p:txBody>
      </p:sp>
      <p:sp>
        <p:nvSpPr>
          <p:cNvPr id="25603" name="Content Placeholder 3"/>
          <p:cNvSpPr>
            <a:spLocks noGrp="1"/>
          </p:cNvSpPr>
          <p:nvPr>
            <p:ph idx="4294967295"/>
          </p:nvPr>
        </p:nvSpPr>
        <p:spPr/>
        <p:txBody>
          <a:bodyPr/>
          <a:lstStyle/>
          <a:p>
            <a:r>
              <a:rPr lang="en-US" altLang="he-IL" sz="2400" smtClean="0"/>
              <a:t>Disk can be subdivided into </a:t>
            </a:r>
            <a:r>
              <a:rPr lang="en-US" altLang="he-IL" sz="2400" smtClean="0">
                <a:solidFill>
                  <a:srgbClr val="3366FF"/>
                </a:solidFill>
              </a:rPr>
              <a:t>partitions</a:t>
            </a:r>
          </a:p>
          <a:p>
            <a:r>
              <a:rPr lang="en-US" altLang="he-IL" sz="2400" smtClean="0"/>
              <a:t>Disks or partitions can be </a:t>
            </a:r>
            <a:r>
              <a:rPr lang="en-US" altLang="he-IL" sz="2400" smtClean="0">
                <a:solidFill>
                  <a:srgbClr val="3366FF"/>
                </a:solidFill>
              </a:rPr>
              <a:t>RAID </a:t>
            </a:r>
            <a:r>
              <a:rPr lang="en-US" altLang="he-IL" sz="2400" smtClean="0"/>
              <a:t>protected against failure</a:t>
            </a:r>
          </a:p>
          <a:p>
            <a:r>
              <a:rPr lang="en-US" altLang="he-IL" sz="2400" smtClean="0"/>
              <a:t>Disk or partition can be used </a:t>
            </a:r>
            <a:r>
              <a:rPr lang="en-US" altLang="he-IL" sz="2400" smtClean="0">
                <a:solidFill>
                  <a:srgbClr val="3366FF"/>
                </a:solidFill>
              </a:rPr>
              <a:t>raw </a:t>
            </a:r>
            <a:r>
              <a:rPr lang="en-US" altLang="he-IL" sz="2400" smtClean="0"/>
              <a:t>– without a file system, or </a:t>
            </a:r>
            <a:r>
              <a:rPr lang="en-US" altLang="he-IL" sz="2400" smtClean="0">
                <a:solidFill>
                  <a:srgbClr val="3366FF"/>
                </a:solidFill>
              </a:rPr>
              <a:t>formatted </a:t>
            </a:r>
            <a:r>
              <a:rPr lang="en-US" altLang="he-IL" sz="2400" smtClean="0"/>
              <a:t>with a file system</a:t>
            </a:r>
          </a:p>
          <a:p>
            <a:r>
              <a:rPr lang="en-US" altLang="he-IL" sz="2400" smtClean="0"/>
              <a:t>Partitions also known as minidisks, slices</a:t>
            </a:r>
          </a:p>
          <a:p>
            <a:r>
              <a:rPr lang="en-US" altLang="he-IL" sz="2400" smtClean="0"/>
              <a:t>As well as </a:t>
            </a:r>
            <a:r>
              <a:rPr lang="en-US" altLang="he-IL" sz="2400" smtClean="0">
                <a:solidFill>
                  <a:srgbClr val="3366FF"/>
                </a:solidFill>
              </a:rPr>
              <a:t>general-purpose file systems </a:t>
            </a:r>
            <a:r>
              <a:rPr lang="en-US" altLang="he-IL" sz="2400" smtClean="0"/>
              <a:t>there are many </a:t>
            </a:r>
            <a:r>
              <a:rPr lang="en-US" altLang="he-IL" sz="2400" smtClean="0">
                <a:solidFill>
                  <a:srgbClr val="3366FF"/>
                </a:solidFill>
              </a:rPr>
              <a:t>special-purpose file systems</a:t>
            </a:r>
            <a:r>
              <a:rPr lang="en-US" altLang="he-IL" sz="2400" smtClean="0"/>
              <a:t>, frequently all within the same operating system or computer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66813" y="371475"/>
            <a:ext cx="7743825" cy="457200"/>
          </a:xfrm>
        </p:spPr>
        <p:txBody>
          <a:bodyPr/>
          <a:lstStyle/>
          <a:p>
            <a:pPr eaLnBrk="1" hangingPunct="1"/>
            <a:r>
              <a:rPr lang="en-US" altLang="he-IL" sz="2800" smtClean="0"/>
              <a:t>Organize the Directory (Logically) to Obtain</a:t>
            </a:r>
          </a:p>
        </p:txBody>
      </p:sp>
      <p:sp>
        <p:nvSpPr>
          <p:cNvPr id="26627" name="Rectangle 3"/>
          <p:cNvSpPr>
            <a:spLocks noGrp="1" noChangeArrowheads="1"/>
          </p:cNvSpPr>
          <p:nvPr>
            <p:ph type="body" idx="1"/>
          </p:nvPr>
        </p:nvSpPr>
        <p:spPr>
          <a:xfrm>
            <a:off x="806450" y="1303338"/>
            <a:ext cx="7270750" cy="4460875"/>
          </a:xfrm>
        </p:spPr>
        <p:txBody>
          <a:bodyPr/>
          <a:lstStyle/>
          <a:p>
            <a:r>
              <a:rPr lang="en-US" altLang="he-IL" smtClean="0"/>
              <a:t>Efficiency – locating a file quickly</a:t>
            </a:r>
          </a:p>
          <a:p>
            <a:r>
              <a:rPr lang="en-US" altLang="he-IL" smtClean="0"/>
              <a:t>Naming – convenient to users</a:t>
            </a:r>
          </a:p>
          <a:p>
            <a:pPr lvl="1"/>
            <a:r>
              <a:rPr lang="en-US" altLang="he-IL" smtClean="0"/>
              <a:t>Two users can have same name for different files</a:t>
            </a:r>
          </a:p>
          <a:p>
            <a:pPr lvl="1"/>
            <a:r>
              <a:rPr lang="en-US" altLang="he-IL" smtClean="0"/>
              <a:t>The same file can have several different names</a:t>
            </a:r>
          </a:p>
          <a:p>
            <a:r>
              <a:rPr lang="en-US" altLang="he-IL" smtClean="0"/>
              <a:t>Grouping – logical grouping of files by properties, (e.g., all Java programs, all games,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he-IL" smtClean="0"/>
              <a:t>Single-Level Directory</a:t>
            </a:r>
            <a:endParaRPr lang="en-US" altLang="he-IL" sz="2400" smtClean="0"/>
          </a:p>
        </p:txBody>
      </p:sp>
      <p:sp>
        <p:nvSpPr>
          <p:cNvPr id="27651" name="Rectangle 3"/>
          <p:cNvSpPr>
            <a:spLocks noGrp="1" noChangeArrowheads="1"/>
          </p:cNvSpPr>
          <p:nvPr>
            <p:ph type="body" idx="1"/>
          </p:nvPr>
        </p:nvSpPr>
        <p:spPr>
          <a:xfrm>
            <a:off x="771525" y="1482725"/>
            <a:ext cx="7029450" cy="561975"/>
          </a:xfrm>
        </p:spPr>
        <p:txBody>
          <a:bodyPr/>
          <a:lstStyle/>
          <a:p>
            <a:r>
              <a:rPr lang="en-US" altLang="he-IL" smtClean="0"/>
              <a:t>A single directory for all users</a:t>
            </a:r>
          </a:p>
        </p:txBody>
      </p:sp>
      <p:pic>
        <p:nvPicPr>
          <p:cNvPr id="276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00263"/>
            <a:ext cx="707707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5"/>
          <p:cNvSpPr>
            <a:spLocks noChangeArrowheads="1"/>
          </p:cNvSpPr>
          <p:nvPr/>
        </p:nvSpPr>
        <p:spPr bwMode="auto">
          <a:xfrm>
            <a:off x="839788" y="4260850"/>
            <a:ext cx="73802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sz="2000"/>
              <a:t>Problems when having many files, or several users </a:t>
            </a:r>
          </a:p>
          <a:p>
            <a:endParaRPr lang="en-US" altLang="he-IL" sz="2000"/>
          </a:p>
          <a:p>
            <a:r>
              <a:rPr lang="en-US" altLang="he-IL" sz="2000"/>
              <a:t>Naming problem – all files must have unique names</a:t>
            </a:r>
            <a:br>
              <a:rPr lang="en-US" altLang="he-IL" sz="2000"/>
            </a:br>
            <a:endParaRPr lang="en-US" altLang="he-IL" sz="2000"/>
          </a:p>
          <a:p>
            <a:r>
              <a:rPr lang="en-US" altLang="he-IL" sz="2000"/>
              <a:t>Grouping problem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he-IL" smtClean="0"/>
              <a:t>File Concept</a:t>
            </a:r>
          </a:p>
        </p:txBody>
      </p:sp>
      <p:sp>
        <p:nvSpPr>
          <p:cNvPr id="10243" name="Rectangle 3"/>
          <p:cNvSpPr>
            <a:spLocks noGrp="1" noChangeArrowheads="1"/>
          </p:cNvSpPr>
          <p:nvPr>
            <p:ph type="body" idx="1"/>
          </p:nvPr>
        </p:nvSpPr>
        <p:spPr/>
        <p:txBody>
          <a:bodyPr/>
          <a:lstStyle/>
          <a:p>
            <a:pPr algn="r" rtl="1"/>
            <a:r>
              <a:rPr lang="he-IL" altLang="he-IL" sz="2400" dirty="0" smtClean="0"/>
              <a:t>הגדרת הקובץ - </a:t>
            </a:r>
            <a:endParaRPr lang="en-US" altLang="he-IL" sz="2400" dirty="0" smtClean="0"/>
          </a:p>
          <a:p>
            <a:pPr marL="0" indent="0">
              <a:buNone/>
            </a:pPr>
            <a:r>
              <a:rPr lang="en-US" altLang="he-IL" sz="2400" dirty="0" smtClean="0"/>
              <a:t>File = </a:t>
            </a:r>
            <a:r>
              <a:rPr lang="en-US" altLang="he-IL" sz="2400" dirty="0" smtClean="0">
                <a:solidFill>
                  <a:srgbClr val="FF0000"/>
                </a:solidFill>
              </a:rPr>
              <a:t>named</a:t>
            </a:r>
            <a:r>
              <a:rPr lang="en-US" altLang="he-IL" sz="2400" dirty="0" smtClean="0"/>
              <a:t> </a:t>
            </a:r>
            <a:r>
              <a:rPr lang="en-US" altLang="he-IL" sz="2400" dirty="0" smtClean="0">
                <a:solidFill>
                  <a:srgbClr val="FF0000"/>
                </a:solidFill>
              </a:rPr>
              <a:t>collection</a:t>
            </a:r>
            <a:r>
              <a:rPr lang="en-US" altLang="he-IL" sz="2400" dirty="0" smtClean="0"/>
              <a:t> of </a:t>
            </a:r>
            <a:r>
              <a:rPr lang="en-US" altLang="he-IL" sz="2400" dirty="0" smtClean="0">
                <a:solidFill>
                  <a:srgbClr val="FF0000"/>
                </a:solidFill>
              </a:rPr>
              <a:t>related information </a:t>
            </a:r>
            <a:r>
              <a:rPr lang="en-US" altLang="he-IL" sz="2400" dirty="0" smtClean="0"/>
              <a:t>that is </a:t>
            </a:r>
            <a:r>
              <a:rPr lang="en-US" altLang="he-IL" sz="2400" dirty="0" smtClean="0">
                <a:solidFill>
                  <a:srgbClr val="FF0000"/>
                </a:solidFill>
              </a:rPr>
              <a:t>recorded on a secondary storage</a:t>
            </a:r>
            <a:r>
              <a:rPr lang="en-US" altLang="he-IL" sz="2400" dirty="0" smtClean="0"/>
              <a:t/>
            </a:r>
            <a:br>
              <a:rPr lang="en-US" altLang="he-IL" sz="2400" dirty="0" smtClean="0"/>
            </a:br>
            <a:endParaRPr lang="en-US" altLang="he-IL" sz="2400" dirty="0" smtClean="0"/>
          </a:p>
          <a:p>
            <a:pPr algn="r" rtl="1"/>
            <a:r>
              <a:rPr lang="he-IL" altLang="he-IL" sz="2400" dirty="0" smtClean="0"/>
              <a:t>למעשה הקובץ מייצג </a:t>
            </a:r>
            <a:r>
              <a:rPr lang="en-US" altLang="he-IL" sz="2400" dirty="0" smtClean="0"/>
              <a:t>Contiguous logical address space</a:t>
            </a:r>
            <a:endParaRPr lang="he-IL" altLang="he-IL" sz="2400" dirty="0" smtClean="0"/>
          </a:p>
          <a:p>
            <a:pPr algn="r" rtl="1"/>
            <a:r>
              <a:rPr lang="he-IL" altLang="he-IL" sz="2400" dirty="0" smtClean="0"/>
              <a:t>מה נשמור בקבצים?</a:t>
            </a:r>
            <a:endParaRPr lang="en-US" altLang="he-IL" sz="2400" dirty="0" smtClean="0"/>
          </a:p>
          <a:p>
            <a:pPr lvl="1"/>
            <a:r>
              <a:rPr lang="en-US" altLang="he-IL" sz="2400" dirty="0" smtClean="0"/>
              <a:t>Data</a:t>
            </a:r>
          </a:p>
          <a:p>
            <a:pPr lvl="2"/>
            <a:r>
              <a:rPr lang="en-US" altLang="he-IL" sz="2400" dirty="0" smtClean="0"/>
              <a:t>numeric</a:t>
            </a:r>
          </a:p>
          <a:p>
            <a:pPr lvl="2"/>
            <a:r>
              <a:rPr lang="en-US" altLang="he-IL" sz="2400" dirty="0" smtClean="0"/>
              <a:t>character</a:t>
            </a:r>
          </a:p>
          <a:p>
            <a:pPr lvl="2"/>
            <a:r>
              <a:rPr lang="en-US" altLang="he-IL" sz="2400" dirty="0" smtClean="0"/>
              <a:t>binary</a:t>
            </a:r>
          </a:p>
          <a:p>
            <a:pPr lvl="1"/>
            <a:r>
              <a:rPr lang="en-US" altLang="he-IL" sz="2400" dirty="0" smtClean="0"/>
              <a:t>Program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he-IL" smtClean="0"/>
              <a:t>Two-Level Directory</a:t>
            </a:r>
            <a:endParaRPr lang="en-US" altLang="he-IL" sz="2400" smtClean="0"/>
          </a:p>
        </p:txBody>
      </p:sp>
      <p:sp>
        <p:nvSpPr>
          <p:cNvPr id="28675" name="Rectangle 3"/>
          <p:cNvSpPr>
            <a:spLocks noGrp="1" noChangeArrowheads="1"/>
          </p:cNvSpPr>
          <p:nvPr>
            <p:ph type="body" idx="1"/>
          </p:nvPr>
        </p:nvSpPr>
        <p:spPr>
          <a:xfrm>
            <a:off x="806450" y="1233488"/>
            <a:ext cx="7869238" cy="555625"/>
          </a:xfrm>
        </p:spPr>
        <p:txBody>
          <a:bodyPr/>
          <a:lstStyle/>
          <a:p>
            <a:r>
              <a:rPr lang="en-US" altLang="he-IL" smtClean="0"/>
              <a:t>Separate directory for each user</a:t>
            </a:r>
          </a:p>
        </p:txBody>
      </p:sp>
      <p:sp>
        <p:nvSpPr>
          <p:cNvPr id="28676" name="Rectangle 5"/>
          <p:cNvSpPr>
            <a:spLocks noChangeArrowheads="1"/>
          </p:cNvSpPr>
          <p:nvPr/>
        </p:nvSpPr>
        <p:spPr bwMode="auto">
          <a:xfrm>
            <a:off x="798513" y="4575175"/>
            <a:ext cx="700246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spcBef>
                <a:spcPct val="35000"/>
              </a:spcBef>
              <a:buClr>
                <a:srgbClr val="993300"/>
              </a:buClr>
              <a:buSzPct val="90000"/>
              <a:buFont typeface="Monotype Sorts" pitchFamily="2" charset="2"/>
              <a:buChar char="n"/>
            </a:pPr>
            <a:r>
              <a:rPr kumimoji="1" lang="en-US" altLang="he-IL">
                <a:latin typeface="Helvetica" panose="020B0604020202020204" pitchFamily="34" charset="0"/>
              </a:rPr>
              <a:t>Can have the same file name for different user</a:t>
            </a:r>
          </a:p>
          <a:p>
            <a:pPr>
              <a:spcBef>
                <a:spcPct val="35000"/>
              </a:spcBef>
              <a:buClr>
                <a:srgbClr val="993300"/>
              </a:buClr>
              <a:buSzPct val="90000"/>
              <a:buFont typeface="Monotype Sorts" pitchFamily="2" charset="2"/>
              <a:buChar char="n"/>
            </a:pPr>
            <a:r>
              <a:rPr kumimoji="1" lang="en-US" altLang="he-IL">
                <a:latin typeface="Helvetica" panose="020B0604020202020204" pitchFamily="34" charset="0"/>
              </a:rPr>
              <a:t>Efficient searching</a:t>
            </a:r>
          </a:p>
          <a:p>
            <a:pPr>
              <a:spcBef>
                <a:spcPct val="35000"/>
              </a:spcBef>
              <a:buClr>
                <a:srgbClr val="993300"/>
              </a:buClr>
              <a:buSzPct val="90000"/>
              <a:buFont typeface="Monotype Sorts" pitchFamily="2" charset="2"/>
              <a:buChar char="n"/>
            </a:pPr>
            <a:r>
              <a:rPr kumimoji="1" lang="en-US" altLang="he-IL">
                <a:latin typeface="Helvetica" panose="020B0604020202020204" pitchFamily="34" charset="0"/>
              </a:rPr>
              <a:t>No grouping capability, no file sharing capability</a:t>
            </a:r>
          </a:p>
        </p:txBody>
      </p:sp>
      <p:pic>
        <p:nvPicPr>
          <p:cNvPr id="286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87538"/>
            <a:ext cx="71024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he-IL" smtClean="0"/>
              <a:t>Tree-Structured Directories</a:t>
            </a:r>
          </a:p>
        </p:txBody>
      </p:sp>
      <p:pic>
        <p:nvPicPr>
          <p:cNvPr id="296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385888"/>
            <a:ext cx="7305675"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74700" y="277813"/>
            <a:ext cx="8229600" cy="576262"/>
          </a:xfrm>
        </p:spPr>
        <p:txBody>
          <a:bodyPr/>
          <a:lstStyle/>
          <a:p>
            <a:pPr eaLnBrk="1" hangingPunct="1"/>
            <a:r>
              <a:rPr lang="en-US" altLang="he-IL" smtClean="0"/>
              <a:t>Tree-Structured Directories (Cont)</a:t>
            </a:r>
          </a:p>
        </p:txBody>
      </p:sp>
      <p:sp>
        <p:nvSpPr>
          <p:cNvPr id="30723" name="Rectangle 3"/>
          <p:cNvSpPr>
            <a:spLocks noGrp="1" noChangeArrowheads="1"/>
          </p:cNvSpPr>
          <p:nvPr>
            <p:ph type="body" idx="1"/>
          </p:nvPr>
        </p:nvSpPr>
        <p:spPr/>
        <p:txBody>
          <a:bodyPr/>
          <a:lstStyle/>
          <a:p>
            <a:r>
              <a:rPr lang="en-US" altLang="he-IL" smtClean="0"/>
              <a:t>Efficient searching</a:t>
            </a:r>
            <a:br>
              <a:rPr lang="en-US" altLang="he-IL" smtClean="0"/>
            </a:br>
            <a:endParaRPr lang="en-US" altLang="he-IL" smtClean="0"/>
          </a:p>
          <a:p>
            <a:r>
              <a:rPr lang="en-US" altLang="he-IL" smtClean="0"/>
              <a:t>Grouping Capability</a:t>
            </a:r>
            <a:br>
              <a:rPr lang="en-US" altLang="he-IL" smtClean="0"/>
            </a:br>
            <a:endParaRPr lang="en-US" altLang="he-IL" smtClean="0"/>
          </a:p>
          <a:p>
            <a:r>
              <a:rPr lang="en-US" altLang="he-IL" smtClean="0"/>
              <a:t>Current directory (working directory)</a:t>
            </a:r>
          </a:p>
          <a:p>
            <a:pPr lvl="1"/>
            <a:r>
              <a:rPr lang="en-US" altLang="he-IL" smtClean="0">
                <a:solidFill>
                  <a:srgbClr val="0033CC"/>
                </a:solidFill>
              </a:rPr>
              <a:t>cd /spell/mail/prog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277813"/>
            <a:ext cx="8229600" cy="576262"/>
          </a:xfrm>
        </p:spPr>
        <p:txBody>
          <a:bodyPr/>
          <a:lstStyle/>
          <a:p>
            <a:pPr eaLnBrk="1" hangingPunct="1"/>
            <a:r>
              <a:rPr lang="en-US" altLang="he-IL" smtClean="0"/>
              <a:t>Tree-Structured Directories (Cont)</a:t>
            </a:r>
          </a:p>
        </p:txBody>
      </p:sp>
      <p:sp>
        <p:nvSpPr>
          <p:cNvPr id="31747" name="Rectangle 3"/>
          <p:cNvSpPr>
            <a:spLocks noGrp="1" noChangeArrowheads="1"/>
          </p:cNvSpPr>
          <p:nvPr>
            <p:ph type="body" idx="1"/>
          </p:nvPr>
        </p:nvSpPr>
        <p:spPr>
          <a:xfrm>
            <a:off x="820738" y="1290638"/>
            <a:ext cx="7370762" cy="2992437"/>
          </a:xfrm>
        </p:spPr>
        <p:txBody>
          <a:bodyPr/>
          <a:lstStyle/>
          <a:p>
            <a:pPr>
              <a:lnSpc>
                <a:spcPct val="90000"/>
              </a:lnSpc>
              <a:tabLst>
                <a:tab pos="2857500" algn="ctr"/>
              </a:tabLst>
            </a:pPr>
            <a:r>
              <a:rPr lang="en-US" altLang="he-IL" b="1" smtClean="0"/>
              <a:t>Absolute</a:t>
            </a:r>
            <a:r>
              <a:rPr lang="en-US" altLang="he-IL" smtClean="0"/>
              <a:t> or </a:t>
            </a:r>
            <a:r>
              <a:rPr lang="en-US" altLang="he-IL" b="1" smtClean="0"/>
              <a:t>relative</a:t>
            </a:r>
            <a:r>
              <a:rPr lang="en-US" altLang="he-IL" smtClean="0"/>
              <a:t> path name</a:t>
            </a:r>
          </a:p>
          <a:p>
            <a:pPr>
              <a:lnSpc>
                <a:spcPct val="90000"/>
              </a:lnSpc>
              <a:tabLst>
                <a:tab pos="2857500" algn="ctr"/>
              </a:tabLst>
            </a:pPr>
            <a:r>
              <a:rPr lang="en-US" altLang="he-IL" smtClean="0"/>
              <a:t>Creating a new file is done in current directory</a:t>
            </a:r>
          </a:p>
          <a:p>
            <a:pPr>
              <a:lnSpc>
                <a:spcPct val="90000"/>
              </a:lnSpc>
              <a:tabLst>
                <a:tab pos="2857500" algn="ctr"/>
              </a:tabLst>
            </a:pPr>
            <a:r>
              <a:rPr lang="en-US" altLang="he-IL" smtClean="0"/>
              <a:t>Delete a file</a:t>
            </a:r>
          </a:p>
          <a:p>
            <a:pPr>
              <a:lnSpc>
                <a:spcPct val="90000"/>
              </a:lnSpc>
              <a:buFont typeface="Monotype Sorts" pitchFamily="2" charset="2"/>
              <a:buNone/>
              <a:tabLst>
                <a:tab pos="2857500" algn="ctr"/>
              </a:tabLst>
            </a:pPr>
            <a:r>
              <a:rPr lang="en-US" altLang="he-IL" smtClean="0"/>
              <a:t>		</a:t>
            </a:r>
            <a:r>
              <a:rPr lang="en-US" altLang="he-IL" smtClean="0">
                <a:solidFill>
                  <a:srgbClr val="0033CC"/>
                </a:solidFill>
              </a:rPr>
              <a:t>rm &lt;file-name&gt;</a:t>
            </a:r>
          </a:p>
          <a:p>
            <a:pPr>
              <a:lnSpc>
                <a:spcPct val="90000"/>
              </a:lnSpc>
              <a:tabLst>
                <a:tab pos="2857500" algn="ctr"/>
              </a:tabLst>
            </a:pPr>
            <a:r>
              <a:rPr lang="en-US" altLang="he-IL" smtClean="0"/>
              <a:t>Creating a new subdirectory is done in current directory</a:t>
            </a:r>
          </a:p>
          <a:p>
            <a:pPr marL="628650" lvl="1">
              <a:lnSpc>
                <a:spcPct val="90000"/>
              </a:lnSpc>
              <a:buFont typeface="Monotype Sorts" pitchFamily="2" charset="2"/>
              <a:buNone/>
              <a:tabLst>
                <a:tab pos="2857500" algn="ctr"/>
              </a:tabLst>
            </a:pPr>
            <a:r>
              <a:rPr lang="en-US" altLang="he-IL" smtClean="0"/>
              <a:t>		</a:t>
            </a:r>
            <a:r>
              <a:rPr lang="en-US" altLang="he-IL" smtClean="0">
                <a:solidFill>
                  <a:srgbClr val="0033CC"/>
                </a:solidFill>
              </a:rPr>
              <a:t>mkdir &lt;dir-name&gt;</a:t>
            </a:r>
          </a:p>
          <a:p>
            <a:pPr>
              <a:lnSpc>
                <a:spcPct val="90000"/>
              </a:lnSpc>
              <a:buFont typeface="Monotype Sorts" pitchFamily="2" charset="2"/>
              <a:buNone/>
              <a:tabLst>
                <a:tab pos="2857500" algn="ctr"/>
              </a:tabLst>
            </a:pPr>
            <a:r>
              <a:rPr lang="en-US" altLang="he-IL" smtClean="0"/>
              <a:t>	Example:  if in current directory   </a:t>
            </a:r>
            <a:r>
              <a:rPr lang="en-US" altLang="he-IL" smtClean="0">
                <a:solidFill>
                  <a:srgbClr val="0033CC"/>
                </a:solidFill>
              </a:rPr>
              <a:t>/mail</a:t>
            </a:r>
          </a:p>
          <a:p>
            <a:pPr>
              <a:lnSpc>
                <a:spcPct val="90000"/>
              </a:lnSpc>
              <a:buFont typeface="Monotype Sorts" pitchFamily="2" charset="2"/>
              <a:buNone/>
              <a:tabLst>
                <a:tab pos="2857500" algn="ctr"/>
              </a:tabLst>
            </a:pPr>
            <a:r>
              <a:rPr lang="en-US" altLang="he-IL" smtClean="0"/>
              <a:t>		</a:t>
            </a:r>
            <a:r>
              <a:rPr lang="en-US" altLang="he-IL" smtClean="0">
                <a:solidFill>
                  <a:srgbClr val="0033CC"/>
                </a:solidFill>
              </a:rPr>
              <a:t>mkdir count</a:t>
            </a:r>
          </a:p>
        </p:txBody>
      </p:sp>
      <p:sp>
        <p:nvSpPr>
          <p:cNvPr id="31748" name="Rectangle 4"/>
          <p:cNvSpPr>
            <a:spLocks noChangeArrowheads="1"/>
          </p:cNvSpPr>
          <p:nvPr/>
        </p:nvSpPr>
        <p:spPr bwMode="auto">
          <a:xfrm>
            <a:off x="3724275" y="4589463"/>
            <a:ext cx="879475" cy="33178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mail</a:t>
            </a:r>
          </a:p>
        </p:txBody>
      </p:sp>
      <p:sp>
        <p:nvSpPr>
          <p:cNvPr id="31749" name="Rectangle 5"/>
          <p:cNvSpPr>
            <a:spLocks noChangeArrowheads="1"/>
          </p:cNvSpPr>
          <p:nvPr/>
        </p:nvSpPr>
        <p:spPr bwMode="auto">
          <a:xfrm>
            <a:off x="2533650" y="5232400"/>
            <a:ext cx="720725" cy="3317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prog</a:t>
            </a:r>
          </a:p>
        </p:txBody>
      </p:sp>
      <p:sp>
        <p:nvSpPr>
          <p:cNvPr id="31750" name="Rectangle 6"/>
          <p:cNvSpPr>
            <a:spLocks noChangeArrowheads="1"/>
          </p:cNvSpPr>
          <p:nvPr/>
        </p:nvSpPr>
        <p:spPr bwMode="auto">
          <a:xfrm>
            <a:off x="3254375" y="5232400"/>
            <a:ext cx="720725" cy="3317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copy</a:t>
            </a:r>
          </a:p>
        </p:txBody>
      </p:sp>
      <p:sp>
        <p:nvSpPr>
          <p:cNvPr id="31751" name="Rectangle 7"/>
          <p:cNvSpPr>
            <a:spLocks noChangeArrowheads="1"/>
          </p:cNvSpPr>
          <p:nvPr/>
        </p:nvSpPr>
        <p:spPr bwMode="auto">
          <a:xfrm>
            <a:off x="3975100" y="5232400"/>
            <a:ext cx="446088" cy="3317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prt</a:t>
            </a:r>
          </a:p>
        </p:txBody>
      </p:sp>
      <p:sp>
        <p:nvSpPr>
          <p:cNvPr id="31752" name="Rectangle 8"/>
          <p:cNvSpPr>
            <a:spLocks noChangeArrowheads="1"/>
          </p:cNvSpPr>
          <p:nvPr/>
        </p:nvSpPr>
        <p:spPr bwMode="auto">
          <a:xfrm>
            <a:off x="4416425" y="5232400"/>
            <a:ext cx="446088" cy="3317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exp</a:t>
            </a:r>
          </a:p>
        </p:txBody>
      </p:sp>
      <p:sp>
        <p:nvSpPr>
          <p:cNvPr id="31753" name="Rectangle 9"/>
          <p:cNvSpPr>
            <a:spLocks noChangeArrowheads="1"/>
          </p:cNvSpPr>
          <p:nvPr/>
        </p:nvSpPr>
        <p:spPr bwMode="auto">
          <a:xfrm>
            <a:off x="4862513" y="5232400"/>
            <a:ext cx="706437" cy="3317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he-IL">
                <a:latin typeface="Helvetica" panose="020B0604020202020204" pitchFamily="34" charset="0"/>
              </a:rPr>
              <a:t>count</a:t>
            </a:r>
          </a:p>
        </p:txBody>
      </p:sp>
      <p:sp>
        <p:nvSpPr>
          <p:cNvPr id="31754" name="Line 10"/>
          <p:cNvSpPr>
            <a:spLocks noChangeShapeType="1"/>
          </p:cNvSpPr>
          <p:nvPr/>
        </p:nvSpPr>
        <p:spPr bwMode="auto">
          <a:xfrm>
            <a:off x="3881438" y="492125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31755" name="Rectangle 11"/>
          <p:cNvSpPr>
            <a:spLocks noChangeArrowheads="1"/>
          </p:cNvSpPr>
          <p:nvPr/>
        </p:nvSpPr>
        <p:spPr bwMode="auto">
          <a:xfrm>
            <a:off x="852488" y="5902325"/>
            <a:ext cx="74231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857500" algn="ctr"/>
              </a:tabLst>
              <a:defRPr>
                <a:solidFill>
                  <a:schemeClr val="tx1"/>
                </a:solidFill>
                <a:latin typeface="Verdana" panose="020B0604030504040204" pitchFamily="34" charset="0"/>
              </a:defRPr>
            </a:lvl1pPr>
            <a:lvl2pPr marL="742950" indent="-285750">
              <a:tabLst>
                <a:tab pos="2857500" algn="ctr"/>
              </a:tabLst>
              <a:defRPr>
                <a:solidFill>
                  <a:schemeClr val="tx1"/>
                </a:solidFill>
                <a:latin typeface="Verdana" panose="020B0604030504040204" pitchFamily="34" charset="0"/>
              </a:defRPr>
            </a:lvl2pPr>
            <a:lvl3pPr marL="1143000" indent="-228600">
              <a:tabLst>
                <a:tab pos="2857500" algn="ctr"/>
              </a:tabLst>
              <a:defRPr>
                <a:solidFill>
                  <a:schemeClr val="tx1"/>
                </a:solidFill>
                <a:latin typeface="Verdana" panose="020B0604030504040204" pitchFamily="34" charset="0"/>
              </a:defRPr>
            </a:lvl3pPr>
            <a:lvl4pPr marL="1600200" indent="-228600">
              <a:tabLst>
                <a:tab pos="2857500" algn="ctr"/>
              </a:tabLst>
              <a:defRPr>
                <a:solidFill>
                  <a:schemeClr val="tx1"/>
                </a:solidFill>
                <a:latin typeface="Verdana" panose="020B0604030504040204" pitchFamily="34" charset="0"/>
              </a:defRPr>
            </a:lvl4pPr>
            <a:lvl5pPr marL="2057400" indent="-228600">
              <a:tabLst>
                <a:tab pos="2857500" algn="ctr"/>
              </a:tabLst>
              <a:defRPr>
                <a:solidFill>
                  <a:schemeClr val="tx1"/>
                </a:solidFill>
                <a:latin typeface="Verdana" panose="020B0604030504040204" pitchFamily="34" charset="0"/>
              </a:defRPr>
            </a:lvl5pPr>
            <a:lvl6pPr marL="2514600" indent="-228600" algn="l" rtl="0" eaLnBrk="0" fontAlgn="base" hangingPunct="0">
              <a:spcBef>
                <a:spcPct val="0"/>
              </a:spcBef>
              <a:spcAft>
                <a:spcPct val="0"/>
              </a:spcAft>
              <a:tabLst>
                <a:tab pos="2857500" algn="ctr"/>
              </a:tabLs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tabLst>
                <a:tab pos="2857500" algn="ctr"/>
              </a:tabLs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tabLst>
                <a:tab pos="2857500" algn="ctr"/>
              </a:tabLs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tabLst>
                <a:tab pos="2857500" algn="ctr"/>
              </a:tabLst>
              <a:defRPr>
                <a:solidFill>
                  <a:schemeClr val="tx1"/>
                </a:solidFill>
                <a:latin typeface="Verdana" panose="020B0604030504040204" pitchFamily="34" charset="0"/>
              </a:defRPr>
            </a:lvl9pPr>
          </a:lstStyle>
          <a:p>
            <a:r>
              <a:rPr lang="en-US" altLang="he-IL" sz="2000">
                <a:latin typeface="Helvetica" panose="020B0604020202020204" pitchFamily="34" charset="0"/>
              </a:rPr>
              <a:t>Deleting “mail” </a:t>
            </a:r>
            <a:r>
              <a:rPr lang="en-US" altLang="he-IL" sz="2000">
                <a:latin typeface="Helvetica" panose="020B0604020202020204" pitchFamily="34" charset="0"/>
                <a:sym typeface="Symbol" panose="05050102010706020507" pitchFamily="18" charset="2"/>
              </a:rPr>
              <a:t> deleting the entire subtree rooted by “mail”</a:t>
            </a:r>
            <a:endParaRPr lang="en-US" altLang="he-IL" sz="20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he-IL" smtClean="0"/>
              <a:t>Acyclic-Graph Directories</a:t>
            </a:r>
            <a:endParaRPr lang="en-US" altLang="he-IL" sz="2400" smtClean="0"/>
          </a:p>
        </p:txBody>
      </p:sp>
      <p:sp>
        <p:nvSpPr>
          <p:cNvPr id="32771" name="Rectangle 3"/>
          <p:cNvSpPr>
            <a:spLocks noGrp="1" noChangeArrowheads="1"/>
          </p:cNvSpPr>
          <p:nvPr>
            <p:ph type="body" idx="1"/>
          </p:nvPr>
        </p:nvSpPr>
        <p:spPr>
          <a:xfrm>
            <a:off x="768350" y="1262063"/>
            <a:ext cx="7029450" cy="522287"/>
          </a:xfrm>
        </p:spPr>
        <p:txBody>
          <a:bodyPr/>
          <a:lstStyle/>
          <a:p>
            <a:r>
              <a:rPr lang="en-US" altLang="he-IL" smtClean="0"/>
              <a:t>Have shared subdirectories and files</a:t>
            </a:r>
          </a:p>
        </p:txBody>
      </p:sp>
      <p:pic>
        <p:nvPicPr>
          <p:cNvPr id="327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3" y="1881188"/>
            <a:ext cx="49657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he-IL" smtClean="0"/>
              <a:t>Acyclic-Graph Directories (Cont.)</a:t>
            </a:r>
          </a:p>
        </p:txBody>
      </p:sp>
      <p:sp>
        <p:nvSpPr>
          <p:cNvPr id="33795" name="Rectangle 3"/>
          <p:cNvSpPr>
            <a:spLocks noGrp="1" noChangeArrowheads="1"/>
          </p:cNvSpPr>
          <p:nvPr>
            <p:ph type="body" idx="1"/>
          </p:nvPr>
        </p:nvSpPr>
        <p:spPr/>
        <p:txBody>
          <a:bodyPr/>
          <a:lstStyle/>
          <a:p>
            <a:r>
              <a:rPr lang="en-US" altLang="he-IL" sz="2400" dirty="0" smtClean="0"/>
              <a:t>Problem:</a:t>
            </a:r>
          </a:p>
          <a:p>
            <a:pPr lvl="1"/>
            <a:r>
              <a:rPr lang="en-US" altLang="he-IL" sz="2400" dirty="0" smtClean="0"/>
              <a:t>If </a:t>
            </a:r>
            <a:r>
              <a:rPr lang="en-US" altLang="he-IL" sz="2400" i="1" dirty="0" err="1" smtClean="0"/>
              <a:t>dict</a:t>
            </a:r>
            <a:r>
              <a:rPr lang="en-US" altLang="he-IL" sz="2400" dirty="0" smtClean="0"/>
              <a:t> deletes </a:t>
            </a:r>
            <a:r>
              <a:rPr lang="en-US" altLang="he-IL" sz="2400" i="1" dirty="0" smtClean="0"/>
              <a:t>list</a:t>
            </a:r>
            <a:r>
              <a:rPr lang="en-US" altLang="he-IL" sz="2400" dirty="0" smtClean="0"/>
              <a:t> </a:t>
            </a:r>
            <a:r>
              <a:rPr lang="en-US" altLang="he-IL" sz="2400" dirty="0" smtClean="0">
                <a:sym typeface="Symbol" panose="05050102010706020507" pitchFamily="18" charset="2"/>
              </a:rPr>
              <a:t> dangling pointer</a:t>
            </a:r>
          </a:p>
          <a:p>
            <a:pPr lvl="1">
              <a:buFont typeface="Monotype Sorts" pitchFamily="2" charset="2"/>
              <a:buNone/>
            </a:pPr>
            <a:r>
              <a:rPr lang="en-US" altLang="he-IL" sz="2400" dirty="0" smtClean="0"/>
              <a:t>	Solutions:</a:t>
            </a:r>
          </a:p>
          <a:p>
            <a:pPr lvl="2"/>
            <a:r>
              <a:rPr lang="en-US" altLang="he-IL" dirty="0" err="1" smtClean="0"/>
              <a:t>Backpointers</a:t>
            </a:r>
            <a:r>
              <a:rPr lang="en-US" altLang="he-IL" dirty="0" smtClean="0"/>
              <a:t>, so we can delete all </a:t>
            </a:r>
            <a:r>
              <a:rPr lang="en-US" altLang="he-IL" dirty="0" smtClean="0"/>
              <a:t>pointers</a:t>
            </a:r>
            <a:endParaRPr lang="en-US" altLang="he-IL" dirty="0"/>
          </a:p>
          <a:p>
            <a:pPr lvl="2"/>
            <a:r>
              <a:rPr lang="en-US" altLang="he-IL" dirty="0" err="1" smtClean="0"/>
              <a:t>Backpointers</a:t>
            </a:r>
            <a:r>
              <a:rPr lang="en-US" altLang="he-IL" dirty="0" smtClean="0"/>
              <a:t> </a:t>
            </a:r>
            <a:r>
              <a:rPr lang="en-US" altLang="he-IL" dirty="0" smtClean="0"/>
              <a:t>using a daisy chain organization</a:t>
            </a:r>
          </a:p>
          <a:p>
            <a:pPr lvl="2"/>
            <a:r>
              <a:rPr lang="en-US" altLang="he-IL" dirty="0" smtClean="0"/>
              <a:t>Entry-hold-count solution – increment on new creation and decrement on deletion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he-IL" smtClean="0"/>
              <a:t>General Graph Directory</a:t>
            </a:r>
            <a:endParaRPr lang="en-US" altLang="he-IL" sz="2400" smtClean="0"/>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247775"/>
            <a:ext cx="6621462"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Oval 3"/>
          <p:cNvSpPr>
            <a:spLocks noChangeArrowheads="1"/>
          </p:cNvSpPr>
          <p:nvPr/>
        </p:nvSpPr>
        <p:spPr bwMode="auto">
          <a:xfrm>
            <a:off x="3013075" y="2714625"/>
            <a:ext cx="1838325" cy="2817813"/>
          </a:xfrm>
          <a:prstGeom prst="ellipse">
            <a:avLst/>
          </a:prstGeom>
          <a:solidFill>
            <a:schemeClr val="accent1">
              <a:alpha val="32156"/>
            </a:schemeClr>
          </a:solidFill>
          <a:ln w="9525" algn="ctr">
            <a:solidFill>
              <a:schemeClr val="tx1"/>
            </a:solidFill>
            <a:round/>
            <a:headEnd/>
            <a:tailEnd/>
          </a:ln>
        </p:spPr>
        <p:txBody>
          <a:bodyPr wrap="none"/>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endParaRPr lang="he-IL" altLang="he-I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he-IL" smtClean="0"/>
              <a:t>General Graph Directory (Cont.)</a:t>
            </a:r>
          </a:p>
        </p:txBody>
      </p:sp>
      <p:sp>
        <p:nvSpPr>
          <p:cNvPr id="35843" name="Rectangle 3"/>
          <p:cNvSpPr>
            <a:spLocks noGrp="1" noChangeArrowheads="1"/>
          </p:cNvSpPr>
          <p:nvPr>
            <p:ph type="body" idx="1"/>
          </p:nvPr>
        </p:nvSpPr>
        <p:spPr/>
        <p:txBody>
          <a:bodyPr/>
          <a:lstStyle/>
          <a:p>
            <a:r>
              <a:rPr lang="en-US" altLang="he-IL" smtClean="0"/>
              <a:t>How do we guarantee no cycles?</a:t>
            </a:r>
          </a:p>
          <a:p>
            <a:pPr lvl="1"/>
            <a:r>
              <a:rPr lang="en-US" altLang="he-IL" smtClean="0"/>
              <a:t>Allow only links to file not subdirectories</a:t>
            </a:r>
          </a:p>
          <a:p>
            <a:pPr lvl="1"/>
            <a:r>
              <a:rPr lang="en-US" altLang="he-IL" smtClean="0"/>
              <a:t>Garbage collection</a:t>
            </a:r>
          </a:p>
          <a:p>
            <a:pPr lvl="1"/>
            <a:r>
              <a:rPr lang="en-US" altLang="he-IL" smtClean="0"/>
              <a:t>Every time a new link is added use a cycle detection</a:t>
            </a:r>
            <a:br>
              <a:rPr lang="en-US" altLang="he-IL" smtClean="0"/>
            </a:br>
            <a:r>
              <a:rPr lang="en-US" altLang="he-IL" smtClean="0"/>
              <a:t>algorithm to determine whether it is OK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p:cNvSpPr>
            <a:spLocks noGrp="1" noChangeArrowheads="1"/>
          </p:cNvSpPr>
          <p:nvPr>
            <p:ph type="title"/>
          </p:nvPr>
        </p:nvSpPr>
        <p:spPr/>
        <p:txBody>
          <a:bodyPr/>
          <a:lstStyle/>
          <a:p>
            <a:r>
              <a:rPr lang="en-US" altLang="he-IL" smtClean="0"/>
              <a:t>File System Mounting</a:t>
            </a:r>
          </a:p>
        </p:txBody>
      </p:sp>
      <p:sp>
        <p:nvSpPr>
          <p:cNvPr id="36867" name="Rectangle 2051"/>
          <p:cNvSpPr>
            <a:spLocks noGrp="1" noChangeArrowheads="1"/>
          </p:cNvSpPr>
          <p:nvPr>
            <p:ph type="body" idx="1"/>
          </p:nvPr>
        </p:nvSpPr>
        <p:spPr>
          <a:xfrm>
            <a:off x="838200" y="1257300"/>
            <a:ext cx="6505575" cy="3302000"/>
          </a:xfrm>
        </p:spPr>
        <p:txBody>
          <a:bodyPr/>
          <a:lstStyle/>
          <a:p>
            <a:r>
              <a:rPr lang="en-US" altLang="he-IL" smtClean="0"/>
              <a:t>A file system must be </a:t>
            </a:r>
            <a:r>
              <a:rPr lang="en-US" altLang="he-IL" b="1" smtClean="0">
                <a:solidFill>
                  <a:schemeClr val="tx2"/>
                </a:solidFill>
              </a:rPr>
              <a:t>mounted</a:t>
            </a:r>
            <a:r>
              <a:rPr lang="en-US" altLang="he-IL" smtClean="0"/>
              <a:t> before it can be accessed</a:t>
            </a:r>
          </a:p>
          <a:p>
            <a:r>
              <a:rPr lang="en-US" altLang="he-IL" smtClean="0"/>
              <a:t>A unmounted file system is mounted at a </a:t>
            </a:r>
            <a:r>
              <a:rPr lang="en-US" altLang="he-IL" b="1" smtClean="0">
                <a:solidFill>
                  <a:schemeClr val="tx2"/>
                </a:solidFill>
              </a:rPr>
              <a:t>mount point </a:t>
            </a:r>
            <a:r>
              <a:rPr lang="en-US" altLang="he-IL" smtClean="0"/>
              <a:t>(the location within the file structure where the file system is to be attached)</a:t>
            </a:r>
          </a:p>
          <a:p>
            <a:r>
              <a:rPr lang="en-US" altLang="he-IL" smtClean="0"/>
              <a:t>Prior to mounting the OS verifies that the device contains a valid file system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1075" y="277813"/>
            <a:ext cx="8229600" cy="576262"/>
          </a:xfrm>
        </p:spPr>
        <p:txBody>
          <a:bodyPr/>
          <a:lstStyle/>
          <a:p>
            <a:pPr eaLnBrk="1" hangingPunct="1"/>
            <a:r>
              <a:rPr lang="en-US" altLang="he-IL" smtClean="0"/>
              <a:t>(a) Existing.  (b) Unmounted Partition</a:t>
            </a: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l="821" t="11902" r="1038" b="12450"/>
          <a:stretch>
            <a:fillRect/>
          </a:stretch>
        </p:blipFill>
        <p:spPr bwMode="auto">
          <a:xfrm>
            <a:off x="1050925" y="1409700"/>
            <a:ext cx="7208838"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cxnSp>
        <p:nvCxnSpPr>
          <p:cNvPr id="37892" name="Straight Arrow Connector 4"/>
          <p:cNvCxnSpPr>
            <a:cxnSpLocks noChangeShapeType="1"/>
          </p:cNvCxnSpPr>
          <p:nvPr/>
        </p:nvCxnSpPr>
        <p:spPr bwMode="auto">
          <a:xfrm rot="5400000">
            <a:off x="1932782" y="1502569"/>
            <a:ext cx="996950" cy="5413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893" name="Straight Arrow Connector 5"/>
          <p:cNvCxnSpPr>
            <a:cxnSpLocks noChangeShapeType="1"/>
          </p:cNvCxnSpPr>
          <p:nvPr/>
        </p:nvCxnSpPr>
        <p:spPr bwMode="auto">
          <a:xfrm rot="5400000">
            <a:off x="6477000" y="1503363"/>
            <a:ext cx="996950" cy="5397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4" name="TextBox 6"/>
          <p:cNvSpPr txBox="1">
            <a:spLocks noChangeArrowheads="1"/>
          </p:cNvSpPr>
          <p:nvPr/>
        </p:nvSpPr>
        <p:spPr bwMode="auto">
          <a:xfrm>
            <a:off x="1855788" y="900113"/>
            <a:ext cx="214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a:t>Existing file system</a:t>
            </a:r>
          </a:p>
        </p:txBody>
      </p:sp>
      <p:sp>
        <p:nvSpPr>
          <p:cNvPr id="37895" name="TextBox 7"/>
          <p:cNvSpPr txBox="1">
            <a:spLocks noChangeArrowheads="1"/>
          </p:cNvSpPr>
          <p:nvPr/>
        </p:nvSpPr>
        <p:spPr bwMode="auto">
          <a:xfrm>
            <a:off x="6151563" y="900113"/>
            <a:ext cx="226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a:t>Unmounted partition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he-IL" smtClean="0"/>
              <a:t>File Structure</a:t>
            </a:r>
          </a:p>
        </p:txBody>
      </p:sp>
      <p:sp>
        <p:nvSpPr>
          <p:cNvPr id="11267" name="Rectangle 3"/>
          <p:cNvSpPr>
            <a:spLocks noGrp="1" noChangeArrowheads="1"/>
          </p:cNvSpPr>
          <p:nvPr>
            <p:ph type="body" idx="1"/>
          </p:nvPr>
        </p:nvSpPr>
        <p:spPr/>
        <p:txBody>
          <a:bodyPr/>
          <a:lstStyle/>
          <a:p>
            <a:pPr>
              <a:lnSpc>
                <a:spcPct val="90000"/>
              </a:lnSpc>
            </a:pPr>
            <a:r>
              <a:rPr lang="en-US" altLang="he-IL" sz="2400" smtClean="0"/>
              <a:t>None - sequence of words, bytes (free form)</a:t>
            </a:r>
          </a:p>
          <a:p>
            <a:pPr>
              <a:lnSpc>
                <a:spcPct val="90000"/>
              </a:lnSpc>
            </a:pPr>
            <a:r>
              <a:rPr lang="en-US" altLang="he-IL" sz="2400" smtClean="0"/>
              <a:t>Simple record structure</a:t>
            </a:r>
          </a:p>
          <a:p>
            <a:pPr lvl="1">
              <a:lnSpc>
                <a:spcPct val="90000"/>
              </a:lnSpc>
            </a:pPr>
            <a:r>
              <a:rPr lang="en-US" altLang="he-IL" sz="2000" smtClean="0"/>
              <a:t>Lines </a:t>
            </a:r>
          </a:p>
          <a:p>
            <a:pPr lvl="1">
              <a:lnSpc>
                <a:spcPct val="90000"/>
              </a:lnSpc>
            </a:pPr>
            <a:r>
              <a:rPr lang="en-US" altLang="he-IL" sz="2000" smtClean="0"/>
              <a:t>Fixed length</a:t>
            </a:r>
          </a:p>
          <a:p>
            <a:pPr lvl="1">
              <a:lnSpc>
                <a:spcPct val="90000"/>
              </a:lnSpc>
            </a:pPr>
            <a:r>
              <a:rPr lang="en-US" altLang="he-IL" sz="2000" smtClean="0"/>
              <a:t>Variable length</a:t>
            </a:r>
          </a:p>
          <a:p>
            <a:pPr>
              <a:lnSpc>
                <a:spcPct val="90000"/>
              </a:lnSpc>
            </a:pPr>
            <a:r>
              <a:rPr lang="en-US" altLang="he-IL" sz="2400" smtClean="0"/>
              <a:t>Complex Structures</a:t>
            </a:r>
          </a:p>
          <a:p>
            <a:pPr lvl="1">
              <a:lnSpc>
                <a:spcPct val="90000"/>
              </a:lnSpc>
            </a:pPr>
            <a:r>
              <a:rPr lang="en-US" altLang="he-IL" sz="2000" smtClean="0"/>
              <a:t>Formatted document</a:t>
            </a:r>
          </a:p>
          <a:p>
            <a:pPr lvl="1">
              <a:lnSpc>
                <a:spcPct val="90000"/>
              </a:lnSpc>
            </a:pPr>
            <a:r>
              <a:rPr lang="en-US" altLang="he-IL" sz="2000" smtClean="0"/>
              <a:t>Relocatable load file	</a:t>
            </a:r>
          </a:p>
          <a:p>
            <a:pPr>
              <a:lnSpc>
                <a:spcPct val="90000"/>
              </a:lnSpc>
            </a:pPr>
            <a:r>
              <a:rPr lang="en-US" altLang="he-IL" sz="2400" smtClean="0"/>
              <a:t>Can simulate last two with first method by inserting appropriate control characters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he-IL" smtClean="0"/>
              <a:t>Mount Point</a:t>
            </a:r>
            <a:endParaRPr lang="en-US" altLang="he-IL" sz="2400" smtClean="0"/>
          </a:p>
        </p:txBody>
      </p:sp>
      <p:pic>
        <p:nvPicPr>
          <p:cNvPr id="389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323975"/>
            <a:ext cx="4095750"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he-IL" smtClean="0"/>
              <a:t>File Sharing</a:t>
            </a:r>
          </a:p>
        </p:txBody>
      </p:sp>
      <p:sp>
        <p:nvSpPr>
          <p:cNvPr id="39939" name="Rectangle 3"/>
          <p:cNvSpPr>
            <a:spLocks noGrp="1" noChangeArrowheads="1"/>
          </p:cNvSpPr>
          <p:nvPr>
            <p:ph type="body" idx="1"/>
          </p:nvPr>
        </p:nvSpPr>
        <p:spPr/>
        <p:txBody>
          <a:bodyPr/>
          <a:lstStyle/>
          <a:p>
            <a:r>
              <a:rPr lang="en-US" altLang="he-IL" smtClean="0"/>
              <a:t>Sharing of files on multi-user systems is desirable</a:t>
            </a:r>
            <a:br>
              <a:rPr lang="en-US" altLang="he-IL" smtClean="0"/>
            </a:br>
            <a:endParaRPr lang="en-US" altLang="he-IL" smtClean="0"/>
          </a:p>
          <a:p>
            <a:r>
              <a:rPr lang="en-US" altLang="he-IL" smtClean="0"/>
              <a:t>Sharing may be done through a </a:t>
            </a:r>
            <a:r>
              <a:rPr lang="en-US" altLang="he-IL" b="1" smtClean="0"/>
              <a:t>protection</a:t>
            </a:r>
            <a:r>
              <a:rPr lang="en-US" altLang="he-IL" smtClean="0"/>
              <a:t> scheme</a:t>
            </a:r>
            <a:br>
              <a:rPr lang="en-US" altLang="he-IL" smtClean="0"/>
            </a:br>
            <a:endParaRPr lang="en-US" altLang="he-IL" smtClean="0"/>
          </a:p>
          <a:p>
            <a:r>
              <a:rPr lang="en-US" altLang="he-IL" smtClean="0"/>
              <a:t>On distributed systems, files may be shared across a network</a:t>
            </a:r>
            <a:br>
              <a:rPr lang="en-US" altLang="he-IL" smtClean="0"/>
            </a:br>
            <a:endParaRPr lang="en-US" altLang="he-IL"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he-IL" smtClean="0"/>
              <a:t>File Sharing – Multiple Users</a:t>
            </a:r>
          </a:p>
        </p:txBody>
      </p:sp>
      <p:sp>
        <p:nvSpPr>
          <p:cNvPr id="40963" name="Rectangle 3"/>
          <p:cNvSpPr>
            <a:spLocks noGrp="1" noChangeArrowheads="1"/>
          </p:cNvSpPr>
          <p:nvPr>
            <p:ph type="body" idx="1"/>
          </p:nvPr>
        </p:nvSpPr>
        <p:spPr>
          <a:xfrm>
            <a:off x="806450" y="1233488"/>
            <a:ext cx="7340600" cy="3516312"/>
          </a:xfrm>
        </p:spPr>
        <p:txBody>
          <a:bodyPr/>
          <a:lstStyle/>
          <a:p>
            <a:r>
              <a:rPr lang="en-US" altLang="he-IL" b="1" smtClean="0"/>
              <a:t>User IDs</a:t>
            </a:r>
            <a:r>
              <a:rPr lang="en-US" altLang="he-IL" smtClean="0"/>
              <a:t> identify users, allowing permissions and protections to be per-user</a:t>
            </a:r>
            <a:br>
              <a:rPr lang="en-US" altLang="he-IL" smtClean="0"/>
            </a:br>
            <a:endParaRPr lang="en-US" altLang="he-IL" smtClean="0"/>
          </a:p>
          <a:p>
            <a:r>
              <a:rPr lang="en-US" altLang="he-IL" b="1" smtClean="0"/>
              <a:t>Group IDs</a:t>
            </a:r>
            <a:r>
              <a:rPr lang="en-US" altLang="he-IL" smtClean="0"/>
              <a:t> allow users to be in groups, permitting group access rights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he-IL" smtClean="0"/>
              <a:t>Protection</a:t>
            </a:r>
          </a:p>
        </p:txBody>
      </p:sp>
      <p:sp>
        <p:nvSpPr>
          <p:cNvPr id="41987" name="Rectangle 3"/>
          <p:cNvSpPr>
            <a:spLocks noGrp="1" noChangeArrowheads="1"/>
          </p:cNvSpPr>
          <p:nvPr>
            <p:ph type="body" idx="1"/>
          </p:nvPr>
        </p:nvSpPr>
        <p:spPr/>
        <p:txBody>
          <a:bodyPr/>
          <a:lstStyle/>
          <a:p>
            <a:r>
              <a:rPr lang="en-US" altLang="he-IL" smtClean="0"/>
              <a:t>File owner/creator should be able to control:</a:t>
            </a:r>
          </a:p>
          <a:p>
            <a:pPr lvl="1"/>
            <a:r>
              <a:rPr lang="en-US" altLang="he-IL" smtClean="0"/>
              <a:t>what can be done</a:t>
            </a:r>
          </a:p>
          <a:p>
            <a:pPr lvl="1"/>
            <a:r>
              <a:rPr lang="en-US" altLang="he-IL" smtClean="0"/>
              <a:t>by whom</a:t>
            </a:r>
            <a:br>
              <a:rPr lang="en-US" altLang="he-IL" smtClean="0"/>
            </a:br>
            <a:endParaRPr lang="en-US" altLang="he-IL" smtClean="0"/>
          </a:p>
          <a:p>
            <a:r>
              <a:rPr lang="en-US" altLang="he-IL" smtClean="0"/>
              <a:t>Types of access</a:t>
            </a:r>
          </a:p>
          <a:p>
            <a:pPr lvl="1"/>
            <a:r>
              <a:rPr lang="en-US" altLang="he-IL" smtClean="0"/>
              <a:t>Read</a:t>
            </a:r>
          </a:p>
          <a:p>
            <a:pPr lvl="1"/>
            <a:r>
              <a:rPr lang="en-US" altLang="he-IL" smtClean="0"/>
              <a:t>Write</a:t>
            </a:r>
          </a:p>
          <a:p>
            <a:pPr lvl="1"/>
            <a:r>
              <a:rPr lang="en-US" altLang="he-IL" smtClean="0"/>
              <a:t>Execute – load the file into memory and execute it</a:t>
            </a:r>
          </a:p>
          <a:p>
            <a:pPr lvl="1"/>
            <a:r>
              <a:rPr lang="en-US" altLang="he-IL" smtClean="0"/>
              <a:t>Append – write new information at the end of the file</a:t>
            </a:r>
          </a:p>
          <a:p>
            <a:pPr lvl="1"/>
            <a:r>
              <a:rPr lang="en-US" altLang="he-IL" smtClean="0"/>
              <a:t>Delete</a:t>
            </a:r>
          </a:p>
          <a:p>
            <a:pPr lvl="1"/>
            <a:r>
              <a:rPr lang="en-US" altLang="he-IL" smtClean="0"/>
              <a:t>List – list the name and attributes of the file</a:t>
            </a:r>
          </a:p>
          <a:p>
            <a:pPr lvl="1"/>
            <a:endParaRPr lang="en-US" altLang="he-IL" smtClean="0"/>
          </a:p>
          <a:p>
            <a:pPr lvl="1"/>
            <a:r>
              <a:rPr lang="en-US" altLang="he-IL" smtClean="0"/>
              <a:t>Also – renaming, copying and editing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he-IL" smtClean="0"/>
              <a:t>Access Lists and Groups</a:t>
            </a:r>
          </a:p>
        </p:txBody>
      </p:sp>
      <p:sp>
        <p:nvSpPr>
          <p:cNvPr id="43011" name="Rectangle 3"/>
          <p:cNvSpPr>
            <a:spLocks noGrp="1" noChangeArrowheads="1"/>
          </p:cNvSpPr>
          <p:nvPr>
            <p:ph type="body" idx="1"/>
          </p:nvPr>
        </p:nvSpPr>
        <p:spPr>
          <a:xfrm>
            <a:off x="941388" y="1279525"/>
            <a:ext cx="7002462" cy="3522663"/>
          </a:xfrm>
        </p:spPr>
        <p:txBody>
          <a:bodyPr/>
          <a:lstStyle/>
          <a:p>
            <a:pPr>
              <a:lnSpc>
                <a:spcPct val="90000"/>
              </a:lnSpc>
              <a:tabLst>
                <a:tab pos="1833563" algn="l"/>
                <a:tab pos="4459288" algn="l"/>
                <a:tab pos="5195888" algn="l"/>
                <a:tab pos="5888038" algn="l"/>
              </a:tabLst>
            </a:pPr>
            <a:r>
              <a:rPr lang="en-US" altLang="he-IL" smtClean="0"/>
              <a:t>Mode of access:  read, write, execute</a:t>
            </a:r>
          </a:p>
          <a:p>
            <a:pPr>
              <a:lnSpc>
                <a:spcPct val="90000"/>
              </a:lnSpc>
              <a:tabLst>
                <a:tab pos="1833563" algn="l"/>
                <a:tab pos="4459288" algn="l"/>
                <a:tab pos="5195888" algn="l"/>
                <a:tab pos="5888038" algn="l"/>
              </a:tabLst>
            </a:pPr>
            <a:r>
              <a:rPr lang="en-US" altLang="he-IL" smtClean="0"/>
              <a:t>Three classes of users</a:t>
            </a:r>
          </a:p>
          <a:p>
            <a:pPr>
              <a:lnSpc>
                <a:spcPct val="90000"/>
              </a:lnSpc>
              <a:spcBef>
                <a:spcPct val="10000"/>
              </a:spcBef>
              <a:buFont typeface="Monotype Sorts" pitchFamily="2" charset="2"/>
              <a:buNone/>
              <a:tabLst>
                <a:tab pos="1833563" algn="l"/>
                <a:tab pos="4459288" algn="l"/>
                <a:tab pos="5195888" algn="l"/>
                <a:tab pos="5888038" algn="l"/>
              </a:tabLst>
            </a:pPr>
            <a:r>
              <a:rPr lang="en-US" altLang="he-IL" smtClean="0"/>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he-IL" smtClean="0"/>
              <a:t>		a) </a:t>
            </a:r>
            <a:r>
              <a:rPr lang="en-US" altLang="he-IL" b="1" smtClean="0"/>
              <a:t>owner access</a:t>
            </a:r>
            <a:r>
              <a:rPr lang="en-US" altLang="he-IL" smtClean="0"/>
              <a:t> 	7	</a:t>
            </a:r>
            <a:r>
              <a:rPr lang="en-US" altLang="he-IL" smtClean="0">
                <a:sym typeface="Symbol" panose="05050102010706020507" pitchFamily="18" charset="2"/>
              </a:rPr>
              <a:t>	1 1 1</a:t>
            </a:r>
            <a:br>
              <a:rPr lang="en-US" altLang="he-IL" smtClean="0">
                <a:sym typeface="Symbol" panose="05050102010706020507" pitchFamily="18" charset="2"/>
              </a:rPr>
            </a:br>
            <a:r>
              <a:rPr lang="en-US" altLang="he-IL" smtClean="0">
                <a:sym typeface="Symbol" panose="05050102010706020507" pitchFamily="18" charset="2"/>
              </a:rPr>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he-IL" smtClean="0">
                <a:sym typeface="Symbol" panose="05050102010706020507" pitchFamily="18" charset="2"/>
              </a:rPr>
              <a:t>		b) </a:t>
            </a:r>
            <a:r>
              <a:rPr lang="en-US" altLang="he-IL" b="1" smtClean="0">
                <a:sym typeface="Symbol" panose="05050102010706020507" pitchFamily="18" charset="2"/>
              </a:rPr>
              <a:t>group access</a:t>
            </a:r>
            <a:r>
              <a:rPr lang="en-US" altLang="he-IL" smtClean="0">
                <a:sym typeface="Symbol" panose="05050102010706020507" pitchFamily="18" charset="2"/>
              </a:rPr>
              <a:t> 	6	 	1 1 0</a:t>
            </a:r>
          </a:p>
          <a:p>
            <a:pPr>
              <a:lnSpc>
                <a:spcPct val="90000"/>
              </a:lnSpc>
              <a:spcBef>
                <a:spcPct val="10000"/>
              </a:spcBef>
              <a:buFont typeface="Monotype Sorts" pitchFamily="2" charset="2"/>
              <a:buNone/>
              <a:tabLst>
                <a:tab pos="1833563" algn="l"/>
                <a:tab pos="4459288" algn="l"/>
                <a:tab pos="5195888" algn="l"/>
                <a:tab pos="5888038" algn="l"/>
              </a:tabLst>
            </a:pPr>
            <a:r>
              <a:rPr lang="en-US" altLang="he-IL" smtClean="0">
                <a:sym typeface="Symbol" panose="05050102010706020507" pitchFamily="18" charset="2"/>
              </a:rPr>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he-IL" smtClean="0">
                <a:sym typeface="Symbol" panose="05050102010706020507" pitchFamily="18" charset="2"/>
              </a:rPr>
              <a:t>		c) </a:t>
            </a:r>
            <a:r>
              <a:rPr lang="en-US" altLang="he-IL" b="1" smtClean="0">
                <a:sym typeface="Symbol" panose="05050102010706020507" pitchFamily="18" charset="2"/>
              </a:rPr>
              <a:t>public access</a:t>
            </a:r>
            <a:r>
              <a:rPr lang="en-US" altLang="he-IL" smtClean="0">
                <a:sym typeface="Symbol" panose="05050102010706020507" pitchFamily="18" charset="2"/>
              </a:rPr>
              <a:t>	1	 	0 0 1</a:t>
            </a:r>
          </a:p>
          <a:p>
            <a:pPr>
              <a:lnSpc>
                <a:spcPct val="90000"/>
              </a:lnSpc>
              <a:tabLst>
                <a:tab pos="1833563" algn="l"/>
                <a:tab pos="4459288" algn="l"/>
                <a:tab pos="5195888" algn="l"/>
                <a:tab pos="5888038" algn="l"/>
              </a:tabLst>
            </a:pPr>
            <a:r>
              <a:rPr lang="en-US" altLang="he-IL" smtClean="0">
                <a:sym typeface="Symbol" panose="05050102010706020507" pitchFamily="18" charset="2"/>
              </a:rPr>
              <a:t>Ask manager to create a group (unique name), say G, and add some users to the group.</a:t>
            </a:r>
          </a:p>
          <a:p>
            <a:pPr>
              <a:lnSpc>
                <a:spcPct val="90000"/>
              </a:lnSpc>
              <a:tabLst>
                <a:tab pos="1833563" algn="l"/>
                <a:tab pos="4459288" algn="l"/>
                <a:tab pos="5195888" algn="l"/>
                <a:tab pos="5888038" algn="l"/>
              </a:tabLst>
            </a:pPr>
            <a:r>
              <a:rPr lang="en-US" altLang="he-IL" smtClean="0">
                <a:sym typeface="Symbol" panose="05050102010706020507" pitchFamily="18" charset="2"/>
              </a:rPr>
              <a:t>For a particular file (say </a:t>
            </a:r>
            <a:r>
              <a:rPr lang="en-US" altLang="he-IL" i="1" smtClean="0">
                <a:sym typeface="Symbol" panose="05050102010706020507" pitchFamily="18" charset="2"/>
              </a:rPr>
              <a:t>game</a:t>
            </a:r>
            <a:r>
              <a:rPr lang="en-US" altLang="he-IL" smtClean="0">
                <a:sym typeface="Symbol" panose="05050102010706020507" pitchFamily="18" charset="2"/>
              </a:rPr>
              <a:t>) or subdirectory, define an appropriate access.</a:t>
            </a:r>
          </a:p>
        </p:txBody>
      </p:sp>
      <p:sp>
        <p:nvSpPr>
          <p:cNvPr id="43012" name="Text Box 4"/>
          <p:cNvSpPr txBox="1">
            <a:spLocks noChangeArrowheads="1"/>
          </p:cNvSpPr>
          <p:nvPr/>
        </p:nvSpPr>
        <p:spPr bwMode="auto">
          <a:xfrm>
            <a:off x="3416300" y="4884738"/>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owner</a:t>
            </a:r>
          </a:p>
        </p:txBody>
      </p:sp>
      <p:sp>
        <p:nvSpPr>
          <p:cNvPr id="43013" name="Text Box 5"/>
          <p:cNvSpPr txBox="1">
            <a:spLocks noChangeArrowheads="1"/>
          </p:cNvSpPr>
          <p:nvPr/>
        </p:nvSpPr>
        <p:spPr bwMode="auto">
          <a:xfrm>
            <a:off x="4071938" y="4884738"/>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group</a:t>
            </a:r>
          </a:p>
        </p:txBody>
      </p:sp>
      <p:sp>
        <p:nvSpPr>
          <p:cNvPr id="43014" name="Text Box 6"/>
          <p:cNvSpPr txBox="1">
            <a:spLocks noChangeArrowheads="1"/>
          </p:cNvSpPr>
          <p:nvPr/>
        </p:nvSpPr>
        <p:spPr bwMode="auto">
          <a:xfrm>
            <a:off x="4814888" y="4884738"/>
            <a:ext cx="579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public</a:t>
            </a:r>
          </a:p>
        </p:txBody>
      </p:sp>
      <p:sp>
        <p:nvSpPr>
          <p:cNvPr id="43015" name="Text Box 7"/>
          <p:cNvSpPr txBox="1">
            <a:spLocks noChangeArrowheads="1"/>
          </p:cNvSpPr>
          <p:nvPr/>
        </p:nvSpPr>
        <p:spPr bwMode="auto">
          <a:xfrm>
            <a:off x="3475038" y="5399088"/>
            <a:ext cx="639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chmod</a:t>
            </a:r>
          </a:p>
        </p:txBody>
      </p:sp>
      <p:sp>
        <p:nvSpPr>
          <p:cNvPr id="43016" name="Text Box 8"/>
          <p:cNvSpPr txBox="1">
            <a:spLocks noChangeArrowheads="1"/>
          </p:cNvSpPr>
          <p:nvPr/>
        </p:nvSpPr>
        <p:spPr bwMode="auto">
          <a:xfrm>
            <a:off x="4108450" y="5399088"/>
            <a:ext cx="436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761</a:t>
            </a:r>
          </a:p>
        </p:txBody>
      </p:sp>
      <p:sp>
        <p:nvSpPr>
          <p:cNvPr id="43017" name="Text Box 9"/>
          <p:cNvSpPr txBox="1">
            <a:spLocks noChangeArrowheads="1"/>
          </p:cNvSpPr>
          <p:nvPr/>
        </p:nvSpPr>
        <p:spPr bwMode="auto">
          <a:xfrm>
            <a:off x="4591050" y="5399088"/>
            <a:ext cx="563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altLang="he-IL" sz="1200"/>
              <a:t>game</a:t>
            </a:r>
          </a:p>
        </p:txBody>
      </p:sp>
      <p:sp>
        <p:nvSpPr>
          <p:cNvPr id="43018" name="Line 10"/>
          <p:cNvSpPr>
            <a:spLocks noChangeShapeType="1"/>
          </p:cNvSpPr>
          <p:nvPr/>
        </p:nvSpPr>
        <p:spPr bwMode="auto">
          <a:xfrm>
            <a:off x="3736975" y="5065713"/>
            <a:ext cx="461963"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43019" name="Line 11"/>
          <p:cNvSpPr>
            <a:spLocks noChangeShapeType="1"/>
          </p:cNvSpPr>
          <p:nvPr/>
        </p:nvSpPr>
        <p:spPr bwMode="auto">
          <a:xfrm>
            <a:off x="4343400" y="5108575"/>
            <a:ext cx="0"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43020" name="Line 12"/>
          <p:cNvSpPr>
            <a:spLocks noChangeShapeType="1"/>
          </p:cNvSpPr>
          <p:nvPr/>
        </p:nvSpPr>
        <p:spPr bwMode="auto">
          <a:xfrm flipH="1">
            <a:off x="4494213" y="5080000"/>
            <a:ext cx="600075" cy="34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43021" name="Rectangle 13"/>
          <p:cNvSpPr>
            <a:spLocks noChangeArrowheads="1"/>
          </p:cNvSpPr>
          <p:nvPr/>
        </p:nvSpPr>
        <p:spPr bwMode="auto">
          <a:xfrm>
            <a:off x="933450" y="5643563"/>
            <a:ext cx="70294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Verdana" panose="020B0604030504040204" pitchFamily="34" charset="0"/>
              </a:defRPr>
            </a:lvl1pPr>
            <a:lvl2pPr marL="742950" indent="-285750">
              <a:tabLst>
                <a:tab pos="1833563" algn="l"/>
                <a:tab pos="4459288" algn="l"/>
                <a:tab pos="5195888" algn="l"/>
                <a:tab pos="5888038" algn="l"/>
              </a:tabLst>
              <a:defRPr>
                <a:solidFill>
                  <a:schemeClr val="tx1"/>
                </a:solidFill>
                <a:latin typeface="Verdana" panose="020B0604030504040204" pitchFamily="34" charset="0"/>
              </a:defRPr>
            </a:lvl2pPr>
            <a:lvl3pPr marL="1143000" indent="-228600">
              <a:tabLst>
                <a:tab pos="1833563" algn="l"/>
                <a:tab pos="4459288" algn="l"/>
                <a:tab pos="5195888" algn="l"/>
                <a:tab pos="5888038" algn="l"/>
              </a:tabLst>
              <a:defRPr>
                <a:solidFill>
                  <a:schemeClr val="tx1"/>
                </a:solidFill>
                <a:latin typeface="Verdana" panose="020B0604030504040204" pitchFamily="34" charset="0"/>
              </a:defRPr>
            </a:lvl3pPr>
            <a:lvl4pPr marL="1600200" indent="-228600">
              <a:tabLst>
                <a:tab pos="1833563" algn="l"/>
                <a:tab pos="4459288" algn="l"/>
                <a:tab pos="5195888" algn="l"/>
                <a:tab pos="5888038" algn="l"/>
              </a:tabLst>
              <a:defRPr>
                <a:solidFill>
                  <a:schemeClr val="tx1"/>
                </a:solidFill>
                <a:latin typeface="Verdana" panose="020B0604030504040204" pitchFamily="34" charset="0"/>
              </a:defRPr>
            </a:lvl4pPr>
            <a:lvl5pPr marL="2057400" indent="-228600">
              <a:tabLst>
                <a:tab pos="1833563" algn="l"/>
                <a:tab pos="4459288" algn="l"/>
                <a:tab pos="5195888" algn="l"/>
                <a:tab pos="5888038" algn="l"/>
              </a:tabLst>
              <a:defRPr>
                <a:solidFill>
                  <a:schemeClr val="tx1"/>
                </a:solidFill>
                <a:latin typeface="Verdana" panose="020B0604030504040204" pitchFamily="34" charset="0"/>
              </a:defRPr>
            </a:lvl5pPr>
            <a:lvl6pPr marL="2514600" indent="-228600" algn="l" rtl="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defRPr>
            </a:lvl9pPr>
          </a:lstStyle>
          <a:p>
            <a:pPr>
              <a:spcBef>
                <a:spcPct val="20000"/>
              </a:spcBef>
              <a:buClr>
                <a:schemeClr val="folHlink"/>
              </a:buClr>
              <a:buFont typeface="Monotype Sorts" pitchFamily="2" charset="2"/>
              <a:buNone/>
            </a:pPr>
            <a:r>
              <a:rPr kumimoji="1" lang="en-US" altLang="he-IL" sz="2000">
                <a:latin typeface="Times New Roman" panose="02020603050405020304" pitchFamily="18" charset="0"/>
                <a:sym typeface="Symbol" panose="05050102010706020507" pitchFamily="18" charset="2"/>
              </a:rPr>
              <a:t>Attach a group to a file</a:t>
            </a:r>
            <a:br>
              <a:rPr kumimoji="1" lang="en-US" altLang="he-IL" sz="2000">
                <a:latin typeface="Times New Roman" panose="02020603050405020304" pitchFamily="18" charset="0"/>
                <a:sym typeface="Symbol" panose="05050102010706020507" pitchFamily="18" charset="2"/>
              </a:rPr>
            </a:br>
            <a:r>
              <a:rPr kumimoji="1" lang="en-US" altLang="he-IL" sz="2000">
                <a:latin typeface="Times New Roman" panose="02020603050405020304" pitchFamily="18" charset="0"/>
                <a:sym typeface="Symbol" panose="05050102010706020507" pitchFamily="18" charset="2"/>
              </a:rPr>
              <a:t>	         chgrp     G    game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30300" y="182563"/>
            <a:ext cx="8077200" cy="609600"/>
          </a:xfrm>
        </p:spPr>
        <p:txBody>
          <a:bodyPr/>
          <a:lstStyle/>
          <a:p>
            <a:pPr eaLnBrk="1" hangingPunct="1"/>
            <a:r>
              <a:rPr lang="en-US" altLang="he-IL" sz="2800" smtClean="0"/>
              <a:t>Windows XP Access-control List Management</a:t>
            </a:r>
          </a:p>
        </p:txBody>
      </p:sp>
      <p:pic>
        <p:nvPicPr>
          <p:cNvPr id="44035"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1805" t="1199" r="22041" b="1831"/>
          <a:stretch>
            <a:fillRect/>
          </a:stretch>
        </p:blipFill>
        <p:spPr>
          <a:xfrm>
            <a:off x="1674813" y="1003300"/>
            <a:ext cx="6107112" cy="5381625"/>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he-IL" smtClean="0"/>
              <a:t>A Sample UNIX Directory Listing</a:t>
            </a:r>
          </a:p>
        </p:txBody>
      </p:sp>
      <p:pic>
        <p:nvPicPr>
          <p:cNvPr id="45059"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722" t="27065" r="722" b="27065"/>
          <a:stretch>
            <a:fillRect/>
          </a:stretch>
        </p:blipFill>
        <p:spPr>
          <a:xfrm>
            <a:off x="511175" y="1647825"/>
            <a:ext cx="8140700" cy="3716338"/>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he-IL" altLang="he-IL" smtClean="0"/>
              <a:t>סינכרוניזציה</a:t>
            </a:r>
            <a:endParaRPr lang="en-US" altLang="he-IL" smtClean="0"/>
          </a:p>
        </p:txBody>
      </p:sp>
      <p:sp>
        <p:nvSpPr>
          <p:cNvPr id="46083" name="Content Placeholder 2"/>
          <p:cNvSpPr>
            <a:spLocks noGrp="1"/>
          </p:cNvSpPr>
          <p:nvPr>
            <p:ph idx="1"/>
          </p:nvPr>
        </p:nvSpPr>
        <p:spPr/>
        <p:txBody>
          <a:bodyPr/>
          <a:lstStyle/>
          <a:p>
            <a:pPr algn="r" rtl="1"/>
            <a:r>
              <a:rPr lang="he-IL" altLang="he-IL" smtClean="0"/>
              <a:t>מועדון "</a:t>
            </a:r>
            <a:r>
              <a:rPr lang="en-US" altLang="he-IL" smtClean="0"/>
              <a:t>MyWine</a:t>
            </a:r>
            <a:r>
              <a:rPr lang="he-IL" altLang="he-IL" smtClean="0"/>
              <a:t>" הוא מועדון חברים סגור לייצור יין המונה 8 חברים ומחסן אספקה. כל חבר יכול להחליט על הכנת יין בכל נקודת זמן. על-מנת להכין יין, על החבר להשתמש ב- 2 קנקנים גדולים </a:t>
            </a:r>
            <a:r>
              <a:rPr lang="en-US" altLang="he-IL" smtClean="0"/>
              <a:t>(carboys)</a:t>
            </a:r>
            <a:r>
              <a:rPr lang="he-IL" altLang="he-IL" smtClean="0"/>
              <a:t>, מתסיס שמרים </a:t>
            </a:r>
            <a:r>
              <a:rPr lang="en-US" altLang="he-IL" smtClean="0"/>
              <a:t>(yeast lock)</a:t>
            </a:r>
            <a:r>
              <a:rPr lang="he-IL" altLang="he-IL" smtClean="0"/>
              <a:t>, מיץ פירות ממותק </a:t>
            </a:r>
            <a:r>
              <a:rPr lang="en-US" altLang="he-IL" smtClean="0"/>
              <a:t>(juice) </a:t>
            </a:r>
            <a:r>
              <a:rPr lang="he-IL" altLang="he-IL" smtClean="0"/>
              <a:t>ושמרים </a:t>
            </a:r>
            <a:r>
              <a:rPr lang="en-US" altLang="he-IL" smtClean="0"/>
              <a:t>(yeast)</a:t>
            </a:r>
            <a:r>
              <a:rPr lang="he-IL" altLang="he-IL" smtClean="0"/>
              <a:t>. התהליך מתחיל בערבוב כל המרכיבים יחדיו בקנקן גדול באמצעות תחנת ערבוב</a:t>
            </a:r>
            <a:r>
              <a:rPr lang="en-US" altLang="he-IL" smtClean="0"/>
              <a:t> (mixing station) </a:t>
            </a:r>
            <a:r>
              <a:rPr lang="he-IL" altLang="he-IL" smtClean="0"/>
              <a:t>. לאחר מכן מתרחש תהליך תסיסה בקנקן, באמצעות מתסיס השמרים, שנמשך 4 שבועות. הקנקן הגדול השני נדרש רק בסוף התהליך על-מנת להפריד את היין משאריות השמרים (תהליך הנקרא </a:t>
            </a:r>
            <a:r>
              <a:rPr lang="en-US" altLang="he-IL" smtClean="0"/>
              <a:t>decanting</a:t>
            </a:r>
            <a:r>
              <a:rPr lang="he-IL" altLang="he-IL" smtClean="0"/>
              <a:t>). במועדון 2 תחנות ערבוב </a:t>
            </a:r>
            <a:r>
              <a:rPr lang="en-US" altLang="he-IL" smtClean="0"/>
              <a:t>(mixing station)</a:t>
            </a:r>
            <a:r>
              <a:rPr lang="he-IL" altLang="he-IL" smtClean="0"/>
              <a:t>, 6 קנקנים גדולים </a:t>
            </a:r>
            <a:r>
              <a:rPr lang="en-US" altLang="he-IL" smtClean="0"/>
              <a:t>(carboys)</a:t>
            </a:r>
            <a:r>
              <a:rPr lang="he-IL" altLang="he-IL" smtClean="0"/>
              <a:t>, 7 מתסיסי שמרים </a:t>
            </a:r>
            <a:r>
              <a:rPr lang="en-US" altLang="he-IL" smtClean="0"/>
              <a:t>(yeast lock)</a:t>
            </a:r>
            <a:r>
              <a:rPr lang="he-IL" altLang="he-IL" smtClean="0"/>
              <a:t>, 15 קנקני מיץ פירות ממותק </a:t>
            </a:r>
            <a:r>
              <a:rPr lang="en-US" altLang="he-IL" smtClean="0"/>
              <a:t>(juice)</a:t>
            </a:r>
            <a:r>
              <a:rPr lang="he-IL" altLang="he-IL" smtClean="0"/>
              <a:t>  (נדרשים 2 קנקני מיץ להכנת קנקן יין) ו- 20 חבילות של שמרים ליין (נדרשת חבילה אחת לכל קנקן יין). כאשר אחד החברים מסיים להכין יין, כל החברים טועמים מהיין לפני שאותו חבר מתחיל להכין יין חדש. מיץ פירות ושמרים מוזמנים באופן תדיר.</a:t>
            </a:r>
            <a:endParaRPr lang="en-US" altLang="he-IL" smtClean="0"/>
          </a:p>
          <a:p>
            <a:pPr algn="r" rtl="1"/>
            <a:r>
              <a:rPr lang="he-IL" altLang="he-IL" smtClean="0"/>
              <a:t>להלן תוכנית אשר כתב אחד החברים במועדון לסמלוץ פעולת מועדון היין, כאשר כל אחד מהחברים הוא </a:t>
            </a:r>
            <a:r>
              <a:rPr lang="en-US" altLang="he-IL" smtClean="0"/>
              <a:t>process</a:t>
            </a:r>
            <a:r>
              <a:rPr lang="he-IL" altLang="he-IL" smtClean="0"/>
              <a:t>. לטענת החבר, התוכנית מונעת </a:t>
            </a:r>
            <a:r>
              <a:rPr lang="en-US" altLang="he-IL" smtClean="0"/>
              <a:t>deadlocks</a:t>
            </a:r>
            <a:r>
              <a:rPr lang="he-IL" altLang="he-IL" smtClean="0"/>
              <a:t> ופותרת את בעיית ה- </a:t>
            </a:r>
            <a:r>
              <a:rPr lang="en-US" altLang="he-IL" smtClean="0"/>
              <a:t>race condition</a:t>
            </a:r>
            <a:r>
              <a:rPr lang="he-IL" altLang="he-IL" smtClean="0"/>
              <a:t>.</a:t>
            </a:r>
            <a:endParaRPr lang="en-US" altLang="he-IL" smtClean="0"/>
          </a:p>
          <a:p>
            <a:pPr algn="r" rtl="1"/>
            <a:r>
              <a:rPr lang="he-IL" altLang="he-IL" smtClean="0"/>
              <a:t>האם צודק החבר? במידה וכן, הסבר איזה </a:t>
            </a:r>
            <a:r>
              <a:rPr lang="en-US" altLang="he-IL" smtClean="0"/>
              <a:t>deadlock</a:t>
            </a:r>
            <a:r>
              <a:rPr lang="he-IL" altLang="he-IL" smtClean="0"/>
              <a:t> ואיזה </a:t>
            </a:r>
            <a:r>
              <a:rPr lang="en-US" altLang="he-IL" smtClean="0"/>
              <a:t>race condition</a:t>
            </a:r>
            <a:r>
              <a:rPr lang="he-IL" altLang="he-IL" smtClean="0"/>
              <a:t> שהיו עלולים להתרחש נמנעו, וכיצד. במידה ולא, אלו </a:t>
            </a:r>
            <a:r>
              <a:rPr lang="en-US" altLang="he-IL" smtClean="0"/>
              <a:t>deadlock</a:t>
            </a:r>
            <a:r>
              <a:rPr lang="he-IL" altLang="he-IL" smtClean="0"/>
              <a:t> ו- </a:t>
            </a:r>
            <a:r>
              <a:rPr lang="en-US" altLang="he-IL" smtClean="0"/>
              <a:t>race conditions</a:t>
            </a:r>
            <a:r>
              <a:rPr lang="he-IL" altLang="he-IL" smtClean="0"/>
              <a:t> עלולים להיווצר ואלו שורות יש לשנות על-מנת למנעם (ניתן לסמן על התוכנית)?</a:t>
            </a:r>
            <a:endParaRPr lang="en-US" altLang="he-IL" smtClean="0"/>
          </a:p>
          <a:p>
            <a:pPr algn="r" rtl="1"/>
            <a:endParaRPr lang="en-US" altLang="he-IL"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he-IL" altLang="he-IL" smtClean="0"/>
          </a:p>
        </p:txBody>
      </p:sp>
      <p:sp>
        <p:nvSpPr>
          <p:cNvPr id="47107" name="Content Placeholder 2"/>
          <p:cNvSpPr>
            <a:spLocks noGrp="1"/>
          </p:cNvSpPr>
          <p:nvPr>
            <p:ph idx="1"/>
          </p:nvPr>
        </p:nvSpPr>
        <p:spPr/>
        <p:txBody>
          <a:bodyPr/>
          <a:lstStyle/>
          <a:p>
            <a:endParaRPr lang="he-IL" altLang="he-IL" smtClean="0"/>
          </a:p>
        </p:txBody>
      </p:sp>
      <p:pic>
        <p:nvPicPr>
          <p:cNvPr id="47108" name="Picture 6"/>
          <p:cNvPicPr>
            <a:picLocks noChangeAspect="1" noChangeArrowheads="1"/>
          </p:cNvPicPr>
          <p:nvPr/>
        </p:nvPicPr>
        <p:blipFill>
          <a:blip r:embed="rId2">
            <a:extLst>
              <a:ext uri="{28A0092B-C50C-407E-A947-70E740481C1C}">
                <a14:useLocalDpi xmlns:a14="http://schemas.microsoft.com/office/drawing/2010/main" val="0"/>
              </a:ext>
            </a:extLst>
          </a:blip>
          <a:srcRect t="69492"/>
          <a:stretch>
            <a:fillRect/>
          </a:stretch>
        </p:blipFill>
        <p:spPr bwMode="auto">
          <a:xfrm>
            <a:off x="708025" y="0"/>
            <a:ext cx="60198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314450"/>
            <a:ext cx="588645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he-IL" altLang="he-IL" smtClean="0"/>
          </a:p>
        </p:txBody>
      </p:sp>
      <p:sp>
        <p:nvSpPr>
          <p:cNvPr id="48131" name="Content Placeholder 2"/>
          <p:cNvSpPr>
            <a:spLocks noGrp="1"/>
          </p:cNvSpPr>
          <p:nvPr>
            <p:ph idx="1"/>
          </p:nvPr>
        </p:nvSpPr>
        <p:spPr/>
        <p:txBody>
          <a:bodyPr/>
          <a:lstStyle/>
          <a:p>
            <a:pPr algn="r" rtl="1"/>
            <a:r>
              <a:rPr lang="he-IL" altLang="he-IL" smtClean="0"/>
              <a:t>תשובה:</a:t>
            </a:r>
            <a:endParaRPr lang="en-US" altLang="he-IL" smtClean="0"/>
          </a:p>
          <a:p>
            <a:pPr algn="r" rtl="1"/>
            <a:r>
              <a:rPr lang="en-US" altLang="he-IL" smtClean="0"/>
              <a:t>Deadlock </a:t>
            </a:r>
            <a:r>
              <a:rPr lang="he-IL" altLang="he-IL" smtClean="0"/>
              <a:t>שעשוי היה להתרחש נוגע לקנקנים הגדולים. ההפרדה שנעשית בקוד בין משאב קנקן גדול לצורך התהליך ומשאב קנקן גדול לצורך ההפרדה מהשמרים פותרת את הבעיה. מצבי ה- </a:t>
            </a:r>
            <a:r>
              <a:rPr lang="en-US" altLang="he-IL" smtClean="0"/>
              <a:t>race condition</a:t>
            </a:r>
            <a:r>
              <a:rPr lang="he-IL" altLang="he-IL" smtClean="0"/>
              <a:t> לשמרים ולמיץ אמורים להיפתר באמצעות ה- </a:t>
            </a:r>
            <a:r>
              <a:rPr lang="en-US" altLang="he-IL" smtClean="0"/>
              <a:t>mutex</a:t>
            </a:r>
            <a:r>
              <a:rPr lang="he-IL" altLang="he-IL" smtClean="0"/>
              <a:t>, אם כי על-מנת להיות 100% מדויקים צריך היה לשים אותו לפני הבדיקה של הכמות על-מנת שלא יבדקו שני תהליכים ורק אז יבצעו את ההפחתה. כלומר, ייתכן שמישהו הגיע לשורה של המיץ והשמרים וקיבל ערך שלילי כי הבדיקה מתבצעת לפני הסמאפור, אבל זה יגרום לתוצאה לא ולידית ולא ל- </a:t>
            </a:r>
            <a:r>
              <a:rPr lang="en-US" altLang="he-IL" smtClean="0"/>
              <a:t>race condition</a:t>
            </a:r>
            <a:r>
              <a:rPr lang="he-IL" altLang="he-IL" smtClean="0"/>
              <a:t> או לדדלוק. לבסוף, אם מישהו במצב שהוא מחכה לקנקן אז לא יוכל לטעום מהיין של האחרים (למרות שאפשר להניח שמדובר בתרד נפרד).</a:t>
            </a:r>
            <a:endParaRPr lang="en-US" altLang="he-IL" smtClean="0"/>
          </a:p>
          <a:p>
            <a:pPr algn="r" rtl="1"/>
            <a:endParaRPr lang="en-US" altLang="he-IL"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he-IL" smtClean="0"/>
              <a:t>File Attributes</a:t>
            </a:r>
          </a:p>
        </p:txBody>
      </p:sp>
      <p:sp>
        <p:nvSpPr>
          <p:cNvPr id="5" name="Rectangle 3"/>
          <p:cNvSpPr txBox="1">
            <a:spLocks noChangeArrowheads="1"/>
          </p:cNvSpPr>
          <p:nvPr/>
        </p:nvSpPr>
        <p:spPr bwMode="auto">
          <a:xfrm>
            <a:off x="661988" y="1009650"/>
            <a:ext cx="8231187" cy="4876800"/>
          </a:xfrm>
          <a:prstGeom prst="rect">
            <a:avLst/>
          </a:prstGeom>
          <a:noFill/>
          <a:ln w="9525" algn="ctr">
            <a:noFill/>
            <a:miter lim="800000"/>
            <a:headEnd/>
            <a:tailEnd/>
          </a:ln>
          <a:effectLst/>
        </p:spPr>
        <p:txBody>
          <a:bodyPr/>
          <a:lstStyle/>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Name</a:t>
            </a:r>
            <a:r>
              <a:rPr kumimoji="1" lang="en-US" sz="2000" kern="0" dirty="0">
                <a:latin typeface="+mn-lt"/>
              </a:rPr>
              <a:t> – only information kept in human-readable form (e.g., </a:t>
            </a:r>
            <a:r>
              <a:rPr kumimoji="1" lang="en-US" sz="2000" kern="0" dirty="0" err="1">
                <a:latin typeface="+mn-lt"/>
              </a:rPr>
              <a:t>example.c</a:t>
            </a:r>
            <a:r>
              <a:rPr kumimoji="1" lang="en-US" sz="2000" kern="0" dirty="0">
                <a:latin typeface="+mn-lt"/>
              </a:rPr>
              <a:t>)</a:t>
            </a:r>
          </a:p>
          <a:p>
            <a:pPr marL="742950" lvl="1" indent="-285750">
              <a:spcBef>
                <a:spcPct val="35000"/>
              </a:spcBef>
              <a:buClr>
                <a:srgbClr val="CC6600"/>
              </a:buClr>
              <a:buSzPct val="80000"/>
              <a:buFont typeface="Monotype Sorts" pitchFamily="2" charset="2"/>
              <a:buChar char="l"/>
              <a:defRPr/>
            </a:pPr>
            <a:r>
              <a:rPr kumimoji="1" lang="en-US" sz="2000" kern="0" dirty="0">
                <a:latin typeface="+mn-lt"/>
              </a:rPr>
              <a:t>Naming makes the file independent of the process, the user and even the system that created it </a:t>
            </a:r>
            <a:r>
              <a:rPr kumimoji="1" lang="en-US" sz="1600" kern="0" dirty="0">
                <a:latin typeface="+mn-lt"/>
              </a:rPr>
              <a:t>(all future access is through the name)</a:t>
            </a:r>
            <a:endParaRPr kumimoji="1" lang="en-US" sz="2000" kern="0" dirty="0">
              <a:latin typeface="+mn-lt"/>
            </a:endParaRP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Identifier</a:t>
            </a:r>
            <a:r>
              <a:rPr kumimoji="1" lang="en-US" sz="2000" kern="0" dirty="0">
                <a:latin typeface="+mn-lt"/>
              </a:rPr>
              <a:t> – unique tag (number) identifies file within file system</a:t>
            </a: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Type</a:t>
            </a:r>
            <a:r>
              <a:rPr kumimoji="1" lang="en-US" sz="2000" kern="0" dirty="0">
                <a:latin typeface="+mn-lt"/>
              </a:rPr>
              <a:t> – needed for systems that support different types</a:t>
            </a: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Location</a:t>
            </a:r>
            <a:r>
              <a:rPr kumimoji="1" lang="en-US" sz="2000" kern="0" dirty="0">
                <a:latin typeface="+mn-lt"/>
              </a:rPr>
              <a:t> – pointer to device and location on device</a:t>
            </a: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Size</a:t>
            </a:r>
            <a:r>
              <a:rPr kumimoji="1" lang="en-US" sz="2000" kern="0" dirty="0">
                <a:latin typeface="+mn-lt"/>
              </a:rPr>
              <a:t> – current file size</a:t>
            </a: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Protection</a:t>
            </a:r>
            <a:r>
              <a:rPr kumimoji="1" lang="en-US" sz="2000" kern="0" dirty="0">
                <a:latin typeface="+mn-lt"/>
              </a:rPr>
              <a:t> – controls who can do reading, writing, executing</a:t>
            </a:r>
          </a:p>
          <a:p>
            <a:pPr marL="342900" indent="-342900">
              <a:spcBef>
                <a:spcPct val="35000"/>
              </a:spcBef>
              <a:buClr>
                <a:srgbClr val="993300"/>
              </a:buClr>
              <a:buSzPct val="90000"/>
              <a:buFont typeface="Monotype Sorts" pitchFamily="2" charset="2"/>
              <a:buChar char="n"/>
              <a:defRPr/>
            </a:pPr>
            <a:r>
              <a:rPr kumimoji="1" lang="en-US" sz="2000" b="1" kern="0" dirty="0">
                <a:solidFill>
                  <a:schemeClr val="tx2"/>
                </a:solidFill>
                <a:latin typeface="+mn-lt"/>
              </a:rPr>
              <a:t>Time</a:t>
            </a:r>
            <a:r>
              <a:rPr kumimoji="1" lang="en-US" sz="2000" kern="0" dirty="0">
                <a:solidFill>
                  <a:schemeClr val="tx2"/>
                </a:solidFill>
                <a:latin typeface="+mn-lt"/>
              </a:rPr>
              <a:t>, </a:t>
            </a:r>
            <a:r>
              <a:rPr kumimoji="1" lang="en-US" sz="2000" b="1" kern="0" dirty="0">
                <a:solidFill>
                  <a:schemeClr val="tx2"/>
                </a:solidFill>
                <a:latin typeface="+mn-lt"/>
              </a:rPr>
              <a:t>date</a:t>
            </a:r>
            <a:r>
              <a:rPr kumimoji="1" lang="en-US" sz="2000" kern="0" dirty="0">
                <a:solidFill>
                  <a:schemeClr val="tx2"/>
                </a:solidFill>
                <a:latin typeface="+mn-lt"/>
              </a:rPr>
              <a:t>, </a:t>
            </a:r>
            <a:r>
              <a:rPr kumimoji="1" lang="en-US" sz="2000" b="1" kern="0" dirty="0">
                <a:solidFill>
                  <a:schemeClr val="tx2"/>
                </a:solidFill>
                <a:latin typeface="+mn-lt"/>
              </a:rPr>
              <a:t>and user identification</a:t>
            </a:r>
            <a:r>
              <a:rPr kumimoji="1" lang="en-US" sz="2000" kern="0" dirty="0">
                <a:latin typeface="+mn-lt"/>
              </a:rPr>
              <a:t> – data for protection, security, and usage monitoring </a:t>
            </a:r>
            <a:r>
              <a:rPr kumimoji="1" lang="en-US" kern="0" dirty="0">
                <a:latin typeface="+mn-lt"/>
              </a:rPr>
              <a:t>(e.g., when created? When modified? Who was the last to use?)</a:t>
            </a:r>
            <a:endParaRPr kumimoji="1" lang="en-US" sz="2000" kern="0" dirty="0">
              <a:latin typeface="+mn-lt"/>
            </a:endParaRPr>
          </a:p>
          <a:p>
            <a:pPr marL="342900" indent="-342900">
              <a:spcBef>
                <a:spcPct val="35000"/>
              </a:spcBef>
              <a:buClr>
                <a:srgbClr val="993300"/>
              </a:buClr>
              <a:buSzPct val="90000"/>
              <a:buFont typeface="Monotype Sorts" pitchFamily="2" charset="2"/>
              <a:buChar char="n"/>
              <a:defRPr/>
            </a:pPr>
            <a:r>
              <a:rPr kumimoji="1" lang="en-US" sz="2000" kern="0" dirty="0">
                <a:latin typeface="+mn-lt"/>
              </a:rPr>
              <a:t>Information about files are kept in the directory structure, which is maintained on the disk</a:t>
            </a:r>
          </a:p>
          <a:p>
            <a:pPr marL="742950" lvl="1" indent="-285750">
              <a:spcBef>
                <a:spcPct val="35000"/>
              </a:spcBef>
              <a:buClr>
                <a:srgbClr val="CC6600"/>
              </a:buClr>
              <a:buSzPct val="80000"/>
              <a:buFont typeface="Monotype Sorts" pitchFamily="2" charset="2"/>
              <a:buChar char="l"/>
              <a:defRPr/>
            </a:pPr>
            <a:r>
              <a:rPr kumimoji="1" lang="en-US" sz="2000" kern="0" dirty="0">
                <a:latin typeface="+mn-lt"/>
              </a:rPr>
              <a:t>The size of the directory itself may be megabytes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he-IL" smtClean="0"/>
              <a:t>File Operations (system calls)</a:t>
            </a:r>
          </a:p>
        </p:txBody>
      </p:sp>
      <p:sp>
        <p:nvSpPr>
          <p:cNvPr id="13315" name="Rectangle 3"/>
          <p:cNvSpPr>
            <a:spLocks noGrp="1" noChangeArrowheads="1"/>
          </p:cNvSpPr>
          <p:nvPr>
            <p:ph type="body" idx="1"/>
          </p:nvPr>
        </p:nvSpPr>
        <p:spPr>
          <a:xfrm>
            <a:off x="838200" y="1416050"/>
            <a:ext cx="7848600" cy="4876800"/>
          </a:xfrm>
        </p:spPr>
        <p:txBody>
          <a:bodyPr/>
          <a:lstStyle/>
          <a:p>
            <a:r>
              <a:rPr lang="en-US" altLang="he-IL" smtClean="0">
                <a:solidFill>
                  <a:srgbClr val="0033CC"/>
                </a:solidFill>
              </a:rPr>
              <a:t>Create</a:t>
            </a:r>
          </a:p>
          <a:p>
            <a:pPr lvl="1"/>
            <a:r>
              <a:rPr lang="en-US" altLang="he-IL" smtClean="0"/>
              <a:t>Find space</a:t>
            </a:r>
          </a:p>
          <a:p>
            <a:pPr lvl="1"/>
            <a:r>
              <a:rPr lang="en-US" altLang="he-IL" smtClean="0"/>
              <a:t>Create entry in directory</a:t>
            </a:r>
          </a:p>
          <a:p>
            <a:r>
              <a:rPr lang="en-US" altLang="he-IL" smtClean="0">
                <a:solidFill>
                  <a:srgbClr val="0033CC"/>
                </a:solidFill>
              </a:rPr>
              <a:t>Write</a:t>
            </a:r>
          </a:p>
          <a:p>
            <a:pPr lvl="1"/>
            <a:r>
              <a:rPr lang="en-US" altLang="he-IL" smtClean="0"/>
              <a:t>Search directory to find file’s location</a:t>
            </a:r>
          </a:p>
          <a:p>
            <a:pPr lvl="1"/>
            <a:r>
              <a:rPr lang="en-US" altLang="he-IL" smtClean="0"/>
              <a:t>Maintain a </a:t>
            </a:r>
            <a:r>
              <a:rPr lang="en-US" altLang="he-IL" i="1" smtClean="0"/>
              <a:t>write</a:t>
            </a:r>
            <a:r>
              <a:rPr lang="en-US" altLang="he-IL" smtClean="0"/>
              <a:t> pointer to the location of the file where the next write is to take place</a:t>
            </a:r>
          </a:p>
          <a:p>
            <a:r>
              <a:rPr lang="en-US" altLang="he-IL" smtClean="0">
                <a:solidFill>
                  <a:srgbClr val="0033CC"/>
                </a:solidFill>
              </a:rPr>
              <a:t>Read</a:t>
            </a:r>
          </a:p>
          <a:p>
            <a:pPr lvl="1"/>
            <a:r>
              <a:rPr lang="en-US" altLang="he-IL" smtClean="0"/>
              <a:t>Search directory to find file’s location</a:t>
            </a:r>
          </a:p>
          <a:p>
            <a:pPr lvl="1"/>
            <a:r>
              <a:rPr lang="en-US" altLang="he-IL" smtClean="0"/>
              <a:t>Maintain a </a:t>
            </a:r>
            <a:r>
              <a:rPr lang="en-US" altLang="he-IL" i="1" smtClean="0"/>
              <a:t>read </a:t>
            </a:r>
            <a:r>
              <a:rPr lang="en-US" altLang="he-IL" smtClean="0"/>
              <a:t>pointer to the location of the file where the next read is to take place</a:t>
            </a:r>
            <a:endParaRPr lang="en-US" altLang="he-IL" smtClean="0">
              <a:solidFill>
                <a:srgbClr val="0033CC"/>
              </a:solidFill>
            </a:endParaRPr>
          </a:p>
          <a:p>
            <a:r>
              <a:rPr lang="en-US" altLang="he-IL" smtClean="0">
                <a:solidFill>
                  <a:srgbClr val="0033CC"/>
                </a:solidFill>
              </a:rPr>
              <a:t>file seek</a:t>
            </a:r>
            <a:r>
              <a:rPr lang="en-US" altLang="he-IL" smtClean="0"/>
              <a:t> – reposition within file:</a:t>
            </a:r>
          </a:p>
          <a:p>
            <a:pPr lvl="1"/>
            <a:r>
              <a:rPr lang="en-US" altLang="he-IL" smtClean="0"/>
              <a:t>Search directory to appropriate entry</a:t>
            </a:r>
          </a:p>
          <a:p>
            <a:pPr lvl="1"/>
            <a:r>
              <a:rPr lang="en-US" altLang="he-IL" smtClean="0"/>
              <a:t>Set file position to a certain value (doesn’t involve any actual I/O)</a:t>
            </a:r>
            <a:endParaRPr lang="en-US" altLang="he-IL" smtClean="0">
              <a:solidFill>
                <a:srgbClr val="0033CC"/>
              </a:solidFill>
            </a:endParaRPr>
          </a:p>
        </p:txBody>
      </p:sp>
      <p:sp>
        <p:nvSpPr>
          <p:cNvPr id="13316" name="TextBox 3"/>
          <p:cNvSpPr txBox="1">
            <a:spLocks noChangeArrowheads="1"/>
          </p:cNvSpPr>
          <p:nvPr/>
        </p:nvSpPr>
        <p:spPr bwMode="auto">
          <a:xfrm>
            <a:off x="835025" y="1090613"/>
            <a:ext cx="2466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l" rtl="0" eaLnBrk="0" fontAlgn="base" hangingPunct="0">
              <a:spcBef>
                <a:spcPct val="0"/>
              </a:spcBef>
              <a:spcAft>
                <a:spcPct val="0"/>
              </a:spcAft>
              <a:defRPr>
                <a:solidFill>
                  <a:schemeClr val="tx1"/>
                </a:solidFill>
                <a:latin typeface="Verdana" panose="020B0604030504040204" pitchFamily="34" charset="0"/>
              </a:defRPr>
            </a:lvl6pPr>
            <a:lvl7pPr marL="2971800" indent="-228600" algn="l" rtl="0" eaLnBrk="0" fontAlgn="base" hangingPunct="0">
              <a:spcBef>
                <a:spcPct val="0"/>
              </a:spcBef>
              <a:spcAft>
                <a:spcPct val="0"/>
              </a:spcAft>
              <a:defRPr>
                <a:solidFill>
                  <a:schemeClr val="tx1"/>
                </a:solidFill>
                <a:latin typeface="Verdana" panose="020B0604030504040204" pitchFamily="34" charset="0"/>
              </a:defRPr>
            </a:lvl7pPr>
            <a:lvl8pPr marL="3429000" indent="-228600" algn="l" rtl="0" eaLnBrk="0" fontAlgn="base" hangingPunct="0">
              <a:spcBef>
                <a:spcPct val="0"/>
              </a:spcBef>
              <a:spcAft>
                <a:spcPct val="0"/>
              </a:spcAft>
              <a:defRPr>
                <a:solidFill>
                  <a:schemeClr val="tx1"/>
                </a:solidFill>
                <a:latin typeface="Verdana" panose="020B0604030504040204" pitchFamily="34" charset="0"/>
              </a:defRPr>
            </a:lvl8pPr>
            <a:lvl9pPr marL="3886200" indent="-228600" algn="l" rtl="0" eaLnBrk="0" fontAlgn="base" hangingPunct="0">
              <a:spcBef>
                <a:spcPct val="0"/>
              </a:spcBef>
              <a:spcAft>
                <a:spcPct val="0"/>
              </a:spcAft>
              <a:defRPr>
                <a:solidFill>
                  <a:schemeClr val="tx1"/>
                </a:solidFill>
                <a:latin typeface="Verdana" panose="020B0604030504040204" pitchFamily="34" charset="0"/>
              </a:defRPr>
            </a:lvl9pPr>
          </a:lstStyle>
          <a:p>
            <a:r>
              <a:rPr lang="en-US" altLang="he-IL"/>
              <a:t>Minimum set required: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he-IL" smtClean="0"/>
              <a:t>File Operations (system calls)</a:t>
            </a:r>
          </a:p>
        </p:txBody>
      </p:sp>
      <p:sp>
        <p:nvSpPr>
          <p:cNvPr id="14339" name="Rectangle 3"/>
          <p:cNvSpPr>
            <a:spLocks noGrp="1" noChangeArrowheads="1"/>
          </p:cNvSpPr>
          <p:nvPr>
            <p:ph type="body" idx="1"/>
          </p:nvPr>
        </p:nvSpPr>
        <p:spPr/>
        <p:txBody>
          <a:bodyPr/>
          <a:lstStyle/>
          <a:p>
            <a:r>
              <a:rPr lang="en-US" altLang="he-IL" smtClean="0">
                <a:solidFill>
                  <a:srgbClr val="0033CC"/>
                </a:solidFill>
              </a:rPr>
              <a:t>Delete</a:t>
            </a:r>
          </a:p>
          <a:p>
            <a:pPr lvl="1"/>
            <a:r>
              <a:rPr lang="en-US" altLang="he-IL" smtClean="0"/>
              <a:t>Search directory to find file</a:t>
            </a:r>
          </a:p>
          <a:p>
            <a:pPr lvl="1"/>
            <a:r>
              <a:rPr lang="en-US" altLang="he-IL" smtClean="0"/>
              <a:t>Release all file space</a:t>
            </a:r>
          </a:p>
          <a:p>
            <a:pPr lvl="1"/>
            <a:r>
              <a:rPr lang="en-US" altLang="he-IL" smtClean="0"/>
              <a:t>Erase directory entry</a:t>
            </a:r>
          </a:p>
          <a:p>
            <a:r>
              <a:rPr lang="en-US" altLang="he-IL" smtClean="0">
                <a:solidFill>
                  <a:srgbClr val="0033CC"/>
                </a:solidFill>
              </a:rPr>
              <a:t>Truncate – </a:t>
            </a:r>
            <a:r>
              <a:rPr lang="en-US" altLang="he-IL" smtClean="0"/>
              <a:t>same as delete however keep the file properties</a:t>
            </a:r>
          </a:p>
          <a:p>
            <a:pPr>
              <a:buFont typeface="Monotype Sorts" pitchFamily="2" charset="2"/>
              <a:buNone/>
            </a:pPr>
            <a:endParaRPr lang="en-US" altLang="he-IL" smtClean="0"/>
          </a:p>
          <a:p>
            <a:endParaRPr lang="en-US" altLang="he-IL" smtClean="0"/>
          </a:p>
          <a:p>
            <a:endParaRPr lang="en-US" altLang="he-IL" smtClean="0"/>
          </a:p>
          <a:p>
            <a:r>
              <a:rPr lang="en-US" altLang="he-IL" smtClean="0">
                <a:solidFill>
                  <a:srgbClr val="0033CC"/>
                </a:solidFill>
              </a:rPr>
              <a:t>Open(</a:t>
            </a:r>
            <a:r>
              <a:rPr lang="en-US" altLang="he-IL" i="1" smtClean="0">
                <a:solidFill>
                  <a:srgbClr val="0033CC"/>
                </a:solidFill>
              </a:rPr>
              <a:t>F</a:t>
            </a:r>
            <a:r>
              <a:rPr lang="en-US" altLang="he-IL" i="1" baseline="-25000" smtClean="0">
                <a:solidFill>
                  <a:srgbClr val="0033CC"/>
                </a:solidFill>
              </a:rPr>
              <a:t>i</a:t>
            </a:r>
            <a:r>
              <a:rPr lang="en-US" altLang="he-IL" smtClean="0">
                <a:solidFill>
                  <a:srgbClr val="0033CC"/>
                </a:solidFill>
              </a:rPr>
              <a:t>)</a:t>
            </a:r>
            <a:r>
              <a:rPr lang="en-US" altLang="he-IL" smtClean="0"/>
              <a:t> – search the </a:t>
            </a:r>
            <a:r>
              <a:rPr lang="en-US" altLang="he-IL" smtClean="0">
                <a:solidFill>
                  <a:srgbClr val="FF0000"/>
                </a:solidFill>
              </a:rPr>
              <a:t>directory structure </a:t>
            </a:r>
            <a:r>
              <a:rPr lang="en-US" altLang="he-IL" smtClean="0"/>
              <a:t>on disk for entry </a:t>
            </a:r>
            <a:r>
              <a:rPr lang="en-US" altLang="he-IL" i="1" smtClean="0"/>
              <a:t>F</a:t>
            </a:r>
            <a:r>
              <a:rPr lang="en-US" altLang="he-IL" i="1" baseline="-25000" smtClean="0"/>
              <a:t>i</a:t>
            </a:r>
            <a:r>
              <a:rPr lang="en-US" altLang="he-IL" smtClean="0"/>
              <a:t>, and move the content of entry to memory</a:t>
            </a:r>
          </a:p>
          <a:p>
            <a:pPr lvl="1"/>
            <a:r>
              <a:rPr lang="en-US" altLang="he-IL" smtClean="0"/>
              <a:t>Saves future searches when calling the same file again</a:t>
            </a:r>
          </a:p>
          <a:p>
            <a:r>
              <a:rPr lang="en-US" altLang="he-IL" smtClean="0">
                <a:solidFill>
                  <a:srgbClr val="0033CC"/>
                </a:solidFill>
              </a:rPr>
              <a:t>Close (</a:t>
            </a:r>
            <a:r>
              <a:rPr lang="en-US" altLang="he-IL" i="1" smtClean="0">
                <a:solidFill>
                  <a:srgbClr val="0033CC"/>
                </a:solidFill>
              </a:rPr>
              <a:t>F</a:t>
            </a:r>
            <a:r>
              <a:rPr lang="en-US" altLang="he-IL" i="1" baseline="-25000" smtClean="0">
                <a:solidFill>
                  <a:srgbClr val="0033CC"/>
                </a:solidFill>
              </a:rPr>
              <a:t>i</a:t>
            </a:r>
            <a:r>
              <a:rPr lang="en-US" altLang="he-IL" smtClean="0">
                <a:solidFill>
                  <a:srgbClr val="0033CC"/>
                </a:solidFill>
              </a:rPr>
              <a:t>)</a:t>
            </a:r>
            <a:r>
              <a:rPr lang="en-US" altLang="he-IL" smtClean="0"/>
              <a:t> – move the content of entry </a:t>
            </a:r>
            <a:r>
              <a:rPr lang="en-US" altLang="he-IL" i="1" smtClean="0"/>
              <a:t>F</a:t>
            </a:r>
            <a:r>
              <a:rPr lang="en-US" altLang="he-IL" i="1" baseline="-25000" smtClean="0"/>
              <a:t>i</a:t>
            </a:r>
            <a:r>
              <a:rPr lang="en-US" altLang="he-IL" smtClean="0"/>
              <a:t> in memory to directory structure on disk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he-IL" smtClean="0"/>
              <a:t>Open Files</a:t>
            </a:r>
          </a:p>
        </p:txBody>
      </p:sp>
      <p:sp>
        <p:nvSpPr>
          <p:cNvPr id="15363" name="Rectangle 3"/>
          <p:cNvSpPr>
            <a:spLocks noGrp="1" noChangeArrowheads="1"/>
          </p:cNvSpPr>
          <p:nvPr>
            <p:ph type="body" idx="1"/>
          </p:nvPr>
        </p:nvSpPr>
        <p:spPr/>
        <p:txBody>
          <a:bodyPr/>
          <a:lstStyle/>
          <a:p>
            <a:r>
              <a:rPr lang="en-US" altLang="he-IL" smtClean="0"/>
              <a:t>Several pieces of data are needed to manage open files:</a:t>
            </a:r>
          </a:p>
          <a:p>
            <a:pPr lvl="1"/>
            <a:r>
              <a:rPr lang="en-US" altLang="he-IL" smtClean="0"/>
              <a:t>File pointer:  pointer to last read/write location, per process that has the file open</a:t>
            </a:r>
          </a:p>
          <a:p>
            <a:pPr lvl="1"/>
            <a:r>
              <a:rPr lang="en-US" altLang="he-IL" smtClean="0"/>
              <a:t>File-open count: counter of number of times a file is open – to allow removal of data from open-file table when last processes closes it</a:t>
            </a:r>
          </a:p>
          <a:p>
            <a:pPr lvl="1"/>
            <a:r>
              <a:rPr lang="en-US" altLang="he-IL" smtClean="0"/>
              <a:t>Disk location of the file: cache of data access information</a:t>
            </a:r>
          </a:p>
          <a:p>
            <a:pPr lvl="1"/>
            <a:r>
              <a:rPr lang="en-US" altLang="he-IL" smtClean="0"/>
              <a:t>Access rights: per-process access mode information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he-IL" smtClean="0"/>
              <a:t>Open File Locking</a:t>
            </a:r>
          </a:p>
        </p:txBody>
      </p:sp>
      <p:sp>
        <p:nvSpPr>
          <p:cNvPr id="16387" name="Rectangle 3"/>
          <p:cNvSpPr>
            <a:spLocks noGrp="1" noChangeArrowheads="1"/>
          </p:cNvSpPr>
          <p:nvPr>
            <p:ph type="body" idx="1"/>
          </p:nvPr>
        </p:nvSpPr>
        <p:spPr/>
        <p:txBody>
          <a:bodyPr/>
          <a:lstStyle/>
          <a:p>
            <a:r>
              <a:rPr lang="en-US" altLang="he-IL" smtClean="0"/>
              <a:t>Provided by some operating systems and file systems</a:t>
            </a:r>
          </a:p>
          <a:p>
            <a:r>
              <a:rPr lang="en-US" altLang="he-IL" smtClean="0"/>
              <a:t>Mediates access to a file (shared lock, exclusive lock) – some OS provide only exclusive lock for files</a:t>
            </a:r>
          </a:p>
          <a:p>
            <a:r>
              <a:rPr lang="en-US" altLang="he-IL" smtClean="0"/>
              <a:t>Mandatory or advisory:</a:t>
            </a:r>
          </a:p>
          <a:p>
            <a:pPr lvl="1"/>
            <a:r>
              <a:rPr lang="en-US" altLang="he-IL" b="1" smtClean="0">
                <a:solidFill>
                  <a:schemeClr val="tx2"/>
                </a:solidFill>
              </a:rPr>
              <a:t>Mandatory</a:t>
            </a:r>
            <a:r>
              <a:rPr lang="en-US" altLang="he-IL" smtClean="0"/>
              <a:t> – access is denied depending on locks held and requested (windows)</a:t>
            </a:r>
          </a:p>
          <a:p>
            <a:pPr lvl="1"/>
            <a:r>
              <a:rPr lang="en-US" altLang="he-IL" b="1" smtClean="0">
                <a:solidFill>
                  <a:schemeClr val="tx2"/>
                </a:solidFill>
              </a:rPr>
              <a:t>Advisory</a:t>
            </a:r>
            <a:r>
              <a:rPr lang="en-US" altLang="he-IL" smtClean="0"/>
              <a:t> – processes can find status of locks and decide what to do (Unix)</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altLang="he-IL" smtClean="0"/>
              <a:t>File Types – Name, Extension</a:t>
            </a:r>
          </a:p>
        </p:txBody>
      </p:sp>
      <p:pic>
        <p:nvPicPr>
          <p:cNvPr id="17411" name="Picture 1027"/>
          <p:cNvPicPr>
            <a:picLocks noChangeAspect="1" noChangeArrowheads="1"/>
          </p:cNvPicPr>
          <p:nvPr/>
        </p:nvPicPr>
        <p:blipFill>
          <a:blip r:embed="rId2">
            <a:extLst>
              <a:ext uri="{28A0092B-C50C-407E-A947-70E740481C1C}">
                <a14:useLocalDpi xmlns:a14="http://schemas.microsoft.com/office/drawing/2010/main" val="0"/>
              </a:ext>
            </a:extLst>
          </a:blip>
          <a:srcRect l="15918" t="1666" r="15669" b="999"/>
          <a:stretch>
            <a:fillRect/>
          </a:stretch>
        </p:blipFill>
        <p:spPr bwMode="auto">
          <a:xfrm>
            <a:off x="4095750" y="1104900"/>
            <a:ext cx="4929188" cy="5260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838200" y="1143000"/>
            <a:ext cx="3127375" cy="4876800"/>
          </a:xfrm>
          <a:prstGeom prst="rect">
            <a:avLst/>
          </a:prstGeom>
        </p:spPr>
        <p:txBody>
          <a:bodyPr/>
          <a:lstStyle/>
          <a:p>
            <a:pPr marL="342900" indent="-342900">
              <a:spcBef>
                <a:spcPct val="35000"/>
              </a:spcBef>
              <a:buClr>
                <a:srgbClr val="993300"/>
              </a:buClr>
              <a:buSzPct val="90000"/>
              <a:buFont typeface="Monotype Sorts" pitchFamily="2" charset="2"/>
              <a:buChar char="n"/>
              <a:defRPr/>
            </a:pPr>
            <a:r>
              <a:rPr kumimoji="1" lang="en-US" sz="2000" kern="0" dirty="0">
                <a:latin typeface="+mn-lt"/>
              </a:rPr>
              <a:t>Implementation – include the type as a part of the file name</a:t>
            </a:r>
          </a:p>
          <a:p>
            <a:pPr marL="342900" indent="-342900">
              <a:spcBef>
                <a:spcPct val="35000"/>
              </a:spcBef>
              <a:buClr>
                <a:srgbClr val="993300"/>
              </a:buClr>
              <a:buSzPct val="90000"/>
              <a:buFont typeface="Monotype Sorts" pitchFamily="2" charset="2"/>
              <a:buChar char="n"/>
              <a:defRPr/>
            </a:pPr>
            <a:r>
              <a:rPr kumimoji="1" lang="en-US" sz="2000" kern="0" dirty="0">
                <a:latin typeface="+mn-lt"/>
              </a:rPr>
              <a:t>Used for indicating the </a:t>
            </a:r>
            <a:r>
              <a:rPr kumimoji="1" lang="en-US" sz="2000" kern="0" dirty="0">
                <a:solidFill>
                  <a:srgbClr val="FF0000"/>
                </a:solidFill>
                <a:latin typeface="+mn-lt"/>
              </a:rPr>
              <a:t>type of the file </a:t>
            </a:r>
            <a:r>
              <a:rPr kumimoji="1" lang="en-US" sz="2000" kern="0" dirty="0">
                <a:latin typeface="+mn-lt"/>
              </a:rPr>
              <a:t>and the </a:t>
            </a:r>
            <a:r>
              <a:rPr kumimoji="1" lang="en-US" sz="2000" kern="0" dirty="0">
                <a:solidFill>
                  <a:srgbClr val="FF0000"/>
                </a:solidFill>
                <a:latin typeface="+mn-lt"/>
              </a:rPr>
              <a:t>type of operations </a:t>
            </a:r>
            <a:r>
              <a:rPr kumimoji="1" lang="en-US" sz="2000" kern="0" dirty="0">
                <a:latin typeface="+mn-lt"/>
              </a:rPr>
              <a:t>that can be done on that file</a:t>
            </a:r>
          </a:p>
          <a:p>
            <a:pPr marL="342900" indent="-342900">
              <a:spcBef>
                <a:spcPct val="35000"/>
              </a:spcBef>
              <a:buClr>
                <a:srgbClr val="993300"/>
              </a:buClr>
              <a:buSzPct val="90000"/>
              <a:buFont typeface="Monotype Sorts" pitchFamily="2" charset="2"/>
              <a:buChar char="n"/>
              <a:defRPr/>
            </a:pPr>
            <a:r>
              <a:rPr kumimoji="1" lang="en-US" sz="2000" kern="0" dirty="0">
                <a:latin typeface="+mn-lt"/>
              </a:rPr>
              <a:t>Can also be used to indicate the internal structure of a file</a:t>
            </a:r>
            <a:endParaRPr kumimoji="1" lang="en-US" sz="2800" kern="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OS8</Template>
  <TotalTime>2258</TotalTime>
  <Words>1555</Words>
  <Application>Microsoft Office PowerPoint</Application>
  <PresentationFormat>On-screen Show (4:3)</PresentationFormat>
  <Paragraphs>255</Paragraphs>
  <Slides>39</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Helvetica</vt:lpstr>
      <vt:lpstr>Monotype Sorts</vt:lpstr>
      <vt:lpstr>Symbol</vt:lpstr>
      <vt:lpstr>Times New Roman</vt:lpstr>
      <vt:lpstr>Verdana</vt:lpstr>
      <vt:lpstr>Webdings</vt:lpstr>
      <vt:lpstr>os-8</vt:lpstr>
      <vt:lpstr>פרק 10 - File-System Interface</vt:lpstr>
      <vt:lpstr>File Concept</vt:lpstr>
      <vt:lpstr>File Structure</vt:lpstr>
      <vt:lpstr>File Attributes</vt:lpstr>
      <vt:lpstr>File Operations (system calls)</vt:lpstr>
      <vt:lpstr>File Operations (system calls)</vt:lpstr>
      <vt:lpstr>Open Files</vt:lpstr>
      <vt:lpstr>Open File Locking</vt:lpstr>
      <vt:lpstr>File Types – Name, Extension</vt:lpstr>
      <vt:lpstr>Access Methods</vt:lpstr>
      <vt:lpstr>Sequential-access File</vt:lpstr>
      <vt:lpstr>Simulation of Sequential Access on Direct-access File</vt:lpstr>
      <vt:lpstr>Directory Structure</vt:lpstr>
      <vt:lpstr>Operations Performed on Directory</vt:lpstr>
      <vt:lpstr>Partitions</vt:lpstr>
      <vt:lpstr>A Typical File-system Organization</vt:lpstr>
      <vt:lpstr>Disk Structure</vt:lpstr>
      <vt:lpstr>Organize the Directory (Logically) to Obtain</vt:lpstr>
      <vt:lpstr>Single-Level Directory</vt:lpstr>
      <vt:lpstr>Two-Level Directory</vt:lpstr>
      <vt:lpstr>Tree-Structured Directories</vt:lpstr>
      <vt:lpstr>Tree-Structured Directories (Cont)</vt:lpstr>
      <vt:lpstr>Tree-Structured Directories (Cont)</vt:lpstr>
      <vt:lpstr>Acyclic-Graph Directories</vt:lpstr>
      <vt:lpstr>Acyclic-Graph Directories (Cont.)</vt:lpstr>
      <vt:lpstr>General Graph Directory</vt:lpstr>
      <vt:lpstr>General Graph Directory (Cont.)</vt:lpstr>
      <vt:lpstr>File System Mounting</vt:lpstr>
      <vt:lpstr>(a) Existing.  (b) Unmounted Partition</vt:lpstr>
      <vt:lpstr>Mount Point</vt:lpstr>
      <vt:lpstr>File Sharing</vt:lpstr>
      <vt:lpstr>File Sharing – Multiple Users</vt:lpstr>
      <vt:lpstr>Protection</vt:lpstr>
      <vt:lpstr>Access Lists and Groups</vt:lpstr>
      <vt:lpstr>Windows XP Access-control List Management</vt:lpstr>
      <vt:lpstr>A Sample UNIX Directory Listing</vt:lpstr>
      <vt:lpstr>סינכרוניזציה</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User</cp:lastModifiedBy>
  <cp:revision>83</cp:revision>
  <dcterms:created xsi:type="dcterms:W3CDTF">2004-10-07T18:29:30Z</dcterms:created>
  <dcterms:modified xsi:type="dcterms:W3CDTF">2016-06-07T11:41:44Z</dcterms:modified>
</cp:coreProperties>
</file>